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7" r:id="rId1"/>
  </p:sldMasterIdLst>
  <p:notesMasterIdLst>
    <p:notesMasterId r:id="rId176"/>
  </p:notesMasterIdLst>
  <p:sldIdLst>
    <p:sldId id="256" r:id="rId2"/>
    <p:sldId id="294" r:id="rId3"/>
    <p:sldId id="258" r:id="rId4"/>
    <p:sldId id="259" r:id="rId5"/>
    <p:sldId id="260" r:id="rId6"/>
    <p:sldId id="261" r:id="rId7"/>
    <p:sldId id="264" r:id="rId8"/>
    <p:sldId id="265" r:id="rId9"/>
    <p:sldId id="266" r:id="rId10"/>
    <p:sldId id="267" r:id="rId11"/>
    <p:sldId id="268" r:id="rId12"/>
    <p:sldId id="269" r:id="rId13"/>
    <p:sldId id="270" r:id="rId14"/>
    <p:sldId id="293" r:id="rId15"/>
    <p:sldId id="271" r:id="rId16"/>
    <p:sldId id="272" r:id="rId17"/>
    <p:sldId id="273" r:id="rId18"/>
    <p:sldId id="275" r:id="rId19"/>
    <p:sldId id="276" r:id="rId20"/>
    <p:sldId id="277" r:id="rId21"/>
    <p:sldId id="278" r:id="rId22"/>
    <p:sldId id="285" r:id="rId23"/>
    <p:sldId id="286" r:id="rId24"/>
    <p:sldId id="287" r:id="rId25"/>
    <p:sldId id="288" r:id="rId26"/>
    <p:sldId id="289" r:id="rId27"/>
    <p:sldId id="279" r:id="rId28"/>
    <p:sldId id="280" r:id="rId29"/>
    <p:sldId id="281" r:id="rId30"/>
    <p:sldId id="282" r:id="rId31"/>
    <p:sldId id="283" r:id="rId32"/>
    <p:sldId id="290" r:id="rId33"/>
    <p:sldId id="284" r:id="rId34"/>
    <p:sldId id="291" r:id="rId35"/>
    <p:sldId id="292" r:id="rId36"/>
    <p:sldId id="296" r:id="rId37"/>
    <p:sldId id="297" r:id="rId38"/>
    <p:sldId id="298" r:id="rId39"/>
    <p:sldId id="299" r:id="rId40"/>
    <p:sldId id="300" r:id="rId41"/>
    <p:sldId id="301" r:id="rId42"/>
    <p:sldId id="302" r:id="rId43"/>
    <p:sldId id="303" r:id="rId44"/>
    <p:sldId id="304" r:id="rId45"/>
    <p:sldId id="305" r:id="rId46"/>
    <p:sldId id="306" r:id="rId47"/>
    <p:sldId id="307" r:id="rId48"/>
    <p:sldId id="308" r:id="rId49"/>
    <p:sldId id="309" r:id="rId50"/>
    <p:sldId id="310" r:id="rId51"/>
    <p:sldId id="311" r:id="rId52"/>
    <p:sldId id="312" r:id="rId53"/>
    <p:sldId id="313" r:id="rId54"/>
    <p:sldId id="315" r:id="rId55"/>
    <p:sldId id="316" r:id="rId56"/>
    <p:sldId id="317" r:id="rId57"/>
    <p:sldId id="318" r:id="rId58"/>
    <p:sldId id="319" r:id="rId59"/>
    <p:sldId id="320" r:id="rId60"/>
    <p:sldId id="321" r:id="rId61"/>
    <p:sldId id="322" r:id="rId62"/>
    <p:sldId id="323" r:id="rId63"/>
    <p:sldId id="324" r:id="rId64"/>
    <p:sldId id="325" r:id="rId65"/>
    <p:sldId id="326" r:id="rId66"/>
    <p:sldId id="327" r:id="rId67"/>
    <p:sldId id="328" r:id="rId68"/>
    <p:sldId id="329" r:id="rId69"/>
    <p:sldId id="330" r:id="rId70"/>
    <p:sldId id="331" r:id="rId71"/>
    <p:sldId id="332" r:id="rId72"/>
    <p:sldId id="333" r:id="rId73"/>
    <p:sldId id="334" r:id="rId74"/>
    <p:sldId id="335" r:id="rId75"/>
    <p:sldId id="336" r:id="rId76"/>
    <p:sldId id="337" r:id="rId77"/>
    <p:sldId id="338" r:id="rId78"/>
    <p:sldId id="339" r:id="rId79"/>
    <p:sldId id="340" r:id="rId80"/>
    <p:sldId id="341" r:id="rId81"/>
    <p:sldId id="343" r:id="rId82"/>
    <p:sldId id="344" r:id="rId83"/>
    <p:sldId id="345" r:id="rId84"/>
    <p:sldId id="346" r:id="rId85"/>
    <p:sldId id="347" r:id="rId86"/>
    <p:sldId id="348" r:id="rId87"/>
    <p:sldId id="349" r:id="rId88"/>
    <p:sldId id="350" r:id="rId89"/>
    <p:sldId id="351" r:id="rId90"/>
    <p:sldId id="352" r:id="rId91"/>
    <p:sldId id="353" r:id="rId92"/>
    <p:sldId id="354" r:id="rId93"/>
    <p:sldId id="355" r:id="rId94"/>
    <p:sldId id="356" r:id="rId95"/>
    <p:sldId id="357" r:id="rId96"/>
    <p:sldId id="358" r:id="rId97"/>
    <p:sldId id="359" r:id="rId98"/>
    <p:sldId id="360" r:id="rId99"/>
    <p:sldId id="361" r:id="rId100"/>
    <p:sldId id="363" r:id="rId101"/>
    <p:sldId id="364" r:id="rId102"/>
    <p:sldId id="365" r:id="rId103"/>
    <p:sldId id="366" r:id="rId104"/>
    <p:sldId id="367" r:id="rId105"/>
    <p:sldId id="368" r:id="rId106"/>
    <p:sldId id="369" r:id="rId107"/>
    <p:sldId id="370" r:id="rId108"/>
    <p:sldId id="371" r:id="rId109"/>
    <p:sldId id="372" r:id="rId110"/>
    <p:sldId id="373" r:id="rId111"/>
    <p:sldId id="374" r:id="rId112"/>
    <p:sldId id="375" r:id="rId113"/>
    <p:sldId id="376" r:id="rId114"/>
    <p:sldId id="377" r:id="rId115"/>
    <p:sldId id="378" r:id="rId116"/>
    <p:sldId id="379" r:id="rId117"/>
    <p:sldId id="380" r:id="rId118"/>
    <p:sldId id="382" r:id="rId119"/>
    <p:sldId id="383" r:id="rId120"/>
    <p:sldId id="384" r:id="rId121"/>
    <p:sldId id="385" r:id="rId122"/>
    <p:sldId id="386" r:id="rId123"/>
    <p:sldId id="387" r:id="rId124"/>
    <p:sldId id="388" r:id="rId125"/>
    <p:sldId id="389" r:id="rId126"/>
    <p:sldId id="390" r:id="rId127"/>
    <p:sldId id="391" r:id="rId128"/>
    <p:sldId id="392" r:id="rId129"/>
    <p:sldId id="393" r:id="rId130"/>
    <p:sldId id="394" r:id="rId131"/>
    <p:sldId id="395" r:id="rId132"/>
    <p:sldId id="396" r:id="rId133"/>
    <p:sldId id="397" r:id="rId134"/>
    <p:sldId id="398" r:id="rId135"/>
    <p:sldId id="399" r:id="rId136"/>
    <p:sldId id="400" r:id="rId137"/>
    <p:sldId id="401" r:id="rId138"/>
    <p:sldId id="402" r:id="rId139"/>
    <p:sldId id="403" r:id="rId140"/>
    <p:sldId id="404" r:id="rId141"/>
    <p:sldId id="405" r:id="rId142"/>
    <p:sldId id="406" r:id="rId143"/>
    <p:sldId id="407" r:id="rId144"/>
    <p:sldId id="408" r:id="rId145"/>
    <p:sldId id="409" r:id="rId146"/>
    <p:sldId id="410" r:id="rId147"/>
    <p:sldId id="411" r:id="rId148"/>
    <p:sldId id="412" r:id="rId149"/>
    <p:sldId id="413" r:id="rId150"/>
    <p:sldId id="415" r:id="rId151"/>
    <p:sldId id="416" r:id="rId152"/>
    <p:sldId id="417" r:id="rId153"/>
    <p:sldId id="418" r:id="rId154"/>
    <p:sldId id="419" r:id="rId155"/>
    <p:sldId id="420" r:id="rId156"/>
    <p:sldId id="421" r:id="rId157"/>
    <p:sldId id="422" r:id="rId158"/>
    <p:sldId id="423" r:id="rId159"/>
    <p:sldId id="424" r:id="rId160"/>
    <p:sldId id="425" r:id="rId161"/>
    <p:sldId id="426" r:id="rId162"/>
    <p:sldId id="427" r:id="rId163"/>
    <p:sldId id="428" r:id="rId164"/>
    <p:sldId id="429" r:id="rId165"/>
    <p:sldId id="430" r:id="rId166"/>
    <p:sldId id="431" r:id="rId167"/>
    <p:sldId id="432" r:id="rId168"/>
    <p:sldId id="433" r:id="rId169"/>
    <p:sldId id="434" r:id="rId170"/>
    <p:sldId id="435" r:id="rId171"/>
    <p:sldId id="436" r:id="rId172"/>
    <p:sldId id="437" r:id="rId173"/>
    <p:sldId id="438" r:id="rId174"/>
    <p:sldId id="439" r:id="rId17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FF6600"/>
    <a:srgbClr val="006800"/>
    <a:srgbClr val="4BF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autoAdjust="0"/>
    <p:restoredTop sz="94576" autoAdjust="0"/>
  </p:normalViewPr>
  <p:slideViewPr>
    <p:cSldViewPr>
      <p:cViewPr>
        <p:scale>
          <a:sx n="118" d="100"/>
          <a:sy n="118" d="100"/>
        </p:scale>
        <p:origin x="-141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slide" Target="slides/slide168.xml"/><Relationship Id="rId177"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80"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dirty="0"/>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33B299D-9889-4FC4-904C-0EDE6C6A09DC}" type="datetimeFigureOut">
              <a:rPr lang="ar-SA" smtClean="0"/>
              <a:pPr/>
              <a:t>07/08/41</a:t>
            </a:fld>
            <a:endParaRPr lang="ar-S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dirty="0"/>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5491F82-FEBF-4B54-A9F0-9FD10C84D492}" type="slidenum">
              <a:rPr lang="ar-SA" smtClean="0"/>
              <a:pPr/>
              <a:t>‹#›</a:t>
            </a:fld>
            <a:endParaRPr lang="ar-SA" dirty="0"/>
          </a:p>
        </p:txBody>
      </p:sp>
    </p:spTree>
    <p:extLst>
      <p:ext uri="{BB962C8B-B14F-4D97-AF65-F5344CB8AC3E}">
        <p14:creationId xmlns:p14="http://schemas.microsoft.com/office/powerpoint/2010/main" val="325724955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1</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118</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9A5FEC-24ED-44CA-84B6-2BC4C2D0538D}" type="slidenum">
              <a:rPr lang="ar-SA" smtClean="0"/>
              <a:pPr/>
              <a:t>119</a:t>
            </a:fld>
            <a:endParaRPr lang="ar-SA"/>
          </a:p>
        </p:txBody>
      </p:sp>
    </p:spTree>
    <p:extLst>
      <p:ext uri="{BB962C8B-B14F-4D97-AF65-F5344CB8AC3E}">
        <p14:creationId xmlns:p14="http://schemas.microsoft.com/office/powerpoint/2010/main" val="117016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150</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1AFE5A6-86FD-4ECA-846C-8C4DEFCD7DEA}" type="slidenum">
              <a:rPr lang="ar-SA" smtClean="0"/>
              <a:pPr/>
              <a:t>151</a:t>
            </a:fld>
            <a:endParaRPr lang="ar-SA"/>
          </a:p>
        </p:txBody>
      </p:sp>
    </p:spTree>
    <p:extLst>
      <p:ext uri="{BB962C8B-B14F-4D97-AF65-F5344CB8AC3E}">
        <p14:creationId xmlns:p14="http://schemas.microsoft.com/office/powerpoint/2010/main" val="1547168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36</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B023BB-EC25-4543-B855-B250B240C99A}" type="slidenum">
              <a:rPr lang="ar-SA" smtClean="0"/>
              <a:pPr/>
              <a:t>37</a:t>
            </a:fld>
            <a:endParaRPr lang="ar-SA" dirty="0"/>
          </a:p>
        </p:txBody>
      </p:sp>
    </p:spTree>
    <p:extLst>
      <p:ext uri="{BB962C8B-B14F-4D97-AF65-F5344CB8AC3E}">
        <p14:creationId xmlns:p14="http://schemas.microsoft.com/office/powerpoint/2010/main" val="51377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54</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3B60A3-4AFF-4FA2-BAE7-4285664F7BEC}" type="slidenum">
              <a:rPr lang="ar-SA" smtClean="0"/>
              <a:pPr/>
              <a:t>55</a:t>
            </a:fld>
            <a:endParaRPr lang="ar-SA"/>
          </a:p>
        </p:txBody>
      </p:sp>
    </p:spTree>
    <p:extLst>
      <p:ext uri="{BB962C8B-B14F-4D97-AF65-F5344CB8AC3E}">
        <p14:creationId xmlns:p14="http://schemas.microsoft.com/office/powerpoint/2010/main" val="334833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81</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E9AD5ED-AE41-41A6-8B47-CEE6DAB621AF}" type="slidenum">
              <a:rPr lang="ar-SA" smtClean="0"/>
              <a:pPr/>
              <a:t>82</a:t>
            </a:fld>
            <a:endParaRPr lang="ar-SA"/>
          </a:p>
        </p:txBody>
      </p:sp>
    </p:spTree>
    <p:extLst>
      <p:ext uri="{BB962C8B-B14F-4D97-AF65-F5344CB8AC3E}">
        <p14:creationId xmlns:p14="http://schemas.microsoft.com/office/powerpoint/2010/main" val="3643117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491F82-FEBF-4B54-A9F0-9FD10C84D492}" type="slidenum">
              <a:rPr lang="ar-SA" smtClean="0"/>
              <a:pPr/>
              <a:t>100</a:t>
            </a:fld>
            <a:endParaRPr lang="ar-SA" dirty="0"/>
          </a:p>
        </p:txBody>
      </p:sp>
    </p:spTree>
    <p:extLst>
      <p:ext uri="{BB962C8B-B14F-4D97-AF65-F5344CB8AC3E}">
        <p14:creationId xmlns:p14="http://schemas.microsoft.com/office/powerpoint/2010/main" val="3907853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B162B3-296D-4D59-90A8-B0DC1AE1CC44}" type="slidenum">
              <a:rPr lang="ar-SA" smtClean="0"/>
              <a:pPr/>
              <a:t>101</a:t>
            </a:fld>
            <a:endParaRPr lang="ar-SA"/>
          </a:p>
        </p:txBody>
      </p:sp>
    </p:spTree>
    <p:extLst>
      <p:ext uri="{BB962C8B-B14F-4D97-AF65-F5344CB8AC3E}">
        <p14:creationId xmlns:p14="http://schemas.microsoft.com/office/powerpoint/2010/main" val="1045835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1A791CE-ABA7-4446-A129-E968A11DB4C2}" type="datetime1">
              <a:rPr lang="ar-SA" smtClean="0"/>
              <a:t>07/08/41</a:t>
            </a:fld>
            <a:endParaRPr lang="ar-SA" dirty="0"/>
          </a:p>
        </p:txBody>
      </p:sp>
      <p:sp>
        <p:nvSpPr>
          <p:cNvPr id="17" name="Footer Placeholder 16"/>
          <p:cNvSpPr>
            <a:spLocks noGrp="1"/>
          </p:cNvSpPr>
          <p:nvPr>
            <p:ph type="ftr" sz="quarter" idx="11"/>
          </p:nvPr>
        </p:nvSpPr>
        <p:spPr/>
        <p:txBody>
          <a:bodyPr/>
          <a:lstStyle/>
          <a:p>
            <a:endParaRPr lang="ar-SA"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339CD7F-6548-46A8-9F66-5B44D68E6E3C}" type="slidenum">
              <a:rPr lang="ar-SA" smtClean="0"/>
              <a:pPr/>
              <a:t>‹#›</a:t>
            </a:fld>
            <a:endParaRPr lang="ar-SA"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124D2C-CCA8-4B70-A4D2-89B2F37BBE28}" type="datetime1">
              <a:rPr lang="ar-SA" smtClean="0"/>
              <a:t>07/08/41</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06EB9D-F549-49EC-A28E-20F4625AB90F}" type="datetime1">
              <a:rPr lang="ar-SA" smtClean="0"/>
              <a:t>07/08/41</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B36BCF0-1C31-48AC-9974-BB279EF432A9}" type="datetime1">
              <a:rPr lang="ar-SA" smtClean="0"/>
              <a:t>07/08/41</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6339CD7F-6548-46A8-9F66-5B44D68E6E3C}" type="slidenum">
              <a:rPr lang="ar-SA" smtClean="0"/>
              <a:pPr/>
              <a:t>‹#›</a:t>
            </a:fld>
            <a:endParaRPr lang="ar-SA"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CB5F7DE-FAA8-4AF7-9935-A02D33B0040B}" type="datetime1">
              <a:rPr lang="ar-SA" smtClean="0"/>
              <a:t>07/08/41</a:t>
            </a:fld>
            <a:endParaRPr lang="ar-SA" dirty="0"/>
          </a:p>
        </p:txBody>
      </p:sp>
      <p:sp>
        <p:nvSpPr>
          <p:cNvPr id="5" name="Footer Placeholder 4"/>
          <p:cNvSpPr>
            <a:spLocks noGrp="1"/>
          </p:cNvSpPr>
          <p:nvPr>
            <p:ph type="ftr" sz="quarter" idx="11"/>
          </p:nvPr>
        </p:nvSpPr>
        <p:spPr>
          <a:xfrm>
            <a:off x="800100" y="6172200"/>
            <a:ext cx="4000500" cy="457200"/>
          </a:xfrm>
        </p:spPr>
        <p:txBody>
          <a:bodyPr/>
          <a:lstStyle/>
          <a:p>
            <a:endParaRPr lang="ar-SA"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339CD7F-6548-46A8-9F66-5B44D68E6E3C}" type="slidenum">
              <a:rPr lang="ar-SA" smtClean="0"/>
              <a:pPr/>
              <a:t>‹#›</a:t>
            </a:fld>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76B54E6-0469-406A-AC9E-59EDD9340A6C}" type="datetime1">
              <a:rPr lang="ar-SA" smtClean="0"/>
              <a:t>07/08/41</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6339CD7F-6548-46A8-9F66-5B44D68E6E3C}" type="slidenum">
              <a:rPr lang="ar-SA" smtClean="0"/>
              <a:pPr/>
              <a:t>‹#›</a:t>
            </a:fld>
            <a:endParaRPr lang="ar-SA"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D8C7362-A280-45A3-B159-5E90AB6B8E1E}" type="datetime1">
              <a:rPr lang="ar-SA" smtClean="0"/>
              <a:t>07/08/41</a:t>
            </a:fld>
            <a:endParaRPr lang="ar-SA" dirty="0"/>
          </a:p>
        </p:txBody>
      </p:sp>
      <p:sp>
        <p:nvSpPr>
          <p:cNvPr id="8" name="Footer Placeholder 7"/>
          <p:cNvSpPr>
            <a:spLocks noGrp="1"/>
          </p:cNvSpPr>
          <p:nvPr>
            <p:ph type="ftr" sz="quarter" idx="11"/>
          </p:nvPr>
        </p:nvSpPr>
        <p:spPr/>
        <p:txBody>
          <a:bodyPr/>
          <a:lstStyle/>
          <a:p>
            <a:endParaRPr lang="ar-SA" dirty="0"/>
          </a:p>
        </p:txBody>
      </p:sp>
      <p:sp>
        <p:nvSpPr>
          <p:cNvPr id="9" name="Slide Number Placeholder 8"/>
          <p:cNvSpPr>
            <a:spLocks noGrp="1"/>
          </p:cNvSpPr>
          <p:nvPr>
            <p:ph type="sldNum" sz="quarter" idx="12"/>
          </p:nvPr>
        </p:nvSpPr>
        <p:spPr/>
        <p:txBody>
          <a:bodyPr/>
          <a:lstStyle/>
          <a:p>
            <a:fld id="{6339CD7F-6548-46A8-9F66-5B44D68E6E3C}" type="slidenum">
              <a:rPr lang="ar-SA" smtClean="0"/>
              <a:pPr/>
              <a:t>‹#›</a:t>
            </a:fld>
            <a:endParaRPr lang="ar-SA"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8C486EA-64EE-42E8-9B39-35A98ADA0405}" type="datetime1">
              <a:rPr lang="ar-SA" smtClean="0"/>
              <a:t>07/08/41</a:t>
            </a:fld>
            <a:endParaRPr lang="ar-SA" dirty="0"/>
          </a:p>
        </p:txBody>
      </p:sp>
      <p:sp>
        <p:nvSpPr>
          <p:cNvPr id="4" name="Footer Placeholder 3"/>
          <p:cNvSpPr>
            <a:spLocks noGrp="1"/>
          </p:cNvSpPr>
          <p:nvPr>
            <p:ph type="ftr" sz="quarter" idx="11"/>
          </p:nvPr>
        </p:nvSpPr>
        <p:spPr/>
        <p:txBody>
          <a:bodyPr/>
          <a:lstStyle/>
          <a:p>
            <a:endParaRPr lang="ar-SA" dirty="0"/>
          </a:p>
        </p:txBody>
      </p:sp>
      <p:sp>
        <p:nvSpPr>
          <p:cNvPr id="5" name="Slide Number Placeholder 4"/>
          <p:cNvSpPr>
            <a:spLocks noGrp="1"/>
          </p:cNvSpPr>
          <p:nvPr>
            <p:ph type="sldNum" sz="quarter" idx="12"/>
          </p:nvPr>
        </p:nvSpPr>
        <p:spPr/>
        <p:txBody>
          <a:bodyPr/>
          <a:lstStyle/>
          <a:p>
            <a:fld id="{6339CD7F-6548-46A8-9F66-5B44D68E6E3C}"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AF6C9-20AC-4407-B795-FC3A6C6CD135}" type="datetime1">
              <a:rPr lang="ar-SA" smtClean="0"/>
              <a:t>07/08/41</a:t>
            </a:fld>
            <a:endParaRPr lang="ar-SA" dirty="0"/>
          </a:p>
        </p:txBody>
      </p:sp>
      <p:sp>
        <p:nvSpPr>
          <p:cNvPr id="3" name="Footer Placeholder 2"/>
          <p:cNvSpPr>
            <a:spLocks noGrp="1"/>
          </p:cNvSpPr>
          <p:nvPr>
            <p:ph type="ftr" sz="quarter" idx="11"/>
          </p:nvPr>
        </p:nvSpPr>
        <p:spPr/>
        <p:txBody>
          <a:bodyPr/>
          <a:lstStyle/>
          <a:p>
            <a:endParaRPr lang="ar-SA" dirty="0"/>
          </a:p>
        </p:txBody>
      </p:sp>
      <p:sp>
        <p:nvSpPr>
          <p:cNvPr id="4" name="Slide Number Placeholder 3"/>
          <p:cNvSpPr>
            <a:spLocks noGrp="1"/>
          </p:cNvSpPr>
          <p:nvPr>
            <p:ph type="sldNum" sz="quarter" idx="12"/>
          </p:nvPr>
        </p:nvSpPr>
        <p:spPr/>
        <p:txBody>
          <a:bodyPr/>
          <a:lstStyle/>
          <a:p>
            <a:fld id="{6339CD7F-6548-46A8-9F66-5B44D68E6E3C}"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57ADDEE-EE23-433C-9532-99E0F2E1694F}" type="datetime1">
              <a:rPr lang="ar-SA" smtClean="0"/>
              <a:t>07/08/41</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6339CD7F-6548-46A8-9F66-5B44D68E6E3C}" type="slidenum">
              <a:rPr lang="ar-SA" smtClean="0"/>
              <a:pPr/>
              <a:t>‹#›</a:t>
            </a:fld>
            <a:endParaRPr lang="ar-SA"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0A6E085-3AE0-4500-8455-A9FB7B68F95D}" type="datetime1">
              <a:rPr lang="ar-SA" smtClean="0"/>
              <a:t>07/08/41</a:t>
            </a:fld>
            <a:endParaRPr lang="ar-SA" dirty="0"/>
          </a:p>
        </p:txBody>
      </p:sp>
      <p:sp>
        <p:nvSpPr>
          <p:cNvPr id="6" name="Footer Placeholder 5"/>
          <p:cNvSpPr>
            <a:spLocks noGrp="1"/>
          </p:cNvSpPr>
          <p:nvPr>
            <p:ph type="ftr" sz="quarter" idx="11"/>
          </p:nvPr>
        </p:nvSpPr>
        <p:spPr>
          <a:xfrm>
            <a:off x="914400" y="6172200"/>
            <a:ext cx="3886200" cy="457200"/>
          </a:xfrm>
        </p:spPr>
        <p:txBody>
          <a:bodyPr/>
          <a:lstStyle/>
          <a:p>
            <a:endParaRPr lang="ar-SA" dirty="0"/>
          </a:p>
        </p:txBody>
      </p:sp>
      <p:sp>
        <p:nvSpPr>
          <p:cNvPr id="7" name="Slide Number Placeholder 6"/>
          <p:cNvSpPr>
            <a:spLocks noGrp="1"/>
          </p:cNvSpPr>
          <p:nvPr>
            <p:ph type="sldNum" sz="quarter" idx="12"/>
          </p:nvPr>
        </p:nvSpPr>
        <p:spPr>
          <a:xfrm>
            <a:off x="146304" y="6208776"/>
            <a:ext cx="457200" cy="457200"/>
          </a:xfrm>
        </p:spPr>
        <p:txBody>
          <a:bodyPr/>
          <a:lstStyle/>
          <a:p>
            <a:fld id="{6339CD7F-6548-46A8-9F66-5B44D68E6E3C}" type="slidenum">
              <a:rPr lang="ar-SA" smtClean="0"/>
              <a:pPr/>
              <a:t>‹#›</a:t>
            </a:fld>
            <a:endParaRPr lang="ar-SA"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77C8440-C14D-4440-8705-3B1142D64F9F}" type="datetime1">
              <a:rPr lang="ar-SA" smtClean="0"/>
              <a:t>07/08/41</a:t>
            </a:fld>
            <a:endParaRPr lang="ar-SA"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339CD7F-6548-46A8-9F66-5B44D68E6E3C}"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hf hdr="0" ftr="0" dt="0"/>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mailto:aa4119@hotmail.co.uk"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الاول</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1</a:t>
            </a:fld>
            <a:endParaRPr lang="ar-SA" dirty="0"/>
          </a:p>
        </p:txBody>
      </p:sp>
      <p:sp>
        <p:nvSpPr>
          <p:cNvPr id="21" name="Title 20"/>
          <p:cNvSpPr>
            <a:spLocks noGrp="1"/>
          </p:cNvSpPr>
          <p:nvPr>
            <p:ph type="ctrTitle"/>
          </p:nvPr>
        </p:nvSpPr>
        <p:spPr/>
        <p:txBody>
          <a:bodyPr/>
          <a:lstStyle/>
          <a:p>
            <a:r>
              <a:rPr lang="ar-SY" dirty="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0"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buFont typeface="Wingdings" pitchFamily="2" charset="2"/>
                <a:buChar char="§"/>
              </a:pPr>
              <a:r>
                <a:rPr lang="ar-SA" sz="3600" dirty="0" smtClean="0">
                  <a:solidFill>
                    <a:schemeClr val="tx1"/>
                  </a:solidFill>
                </a:rPr>
                <a:t>التمويل طويل الاجل </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10</a:t>
            </a:fld>
            <a:endParaRPr lang="ar-SA" dirty="0"/>
          </a:p>
        </p:txBody>
      </p:sp>
      <p:sp>
        <p:nvSpPr>
          <p:cNvPr id="12" name="Content Placeholder 11"/>
          <p:cNvSpPr>
            <a:spLocks noGrp="1"/>
          </p:cNvSpPr>
          <p:nvPr>
            <p:ph sz="quarter" idx="1"/>
          </p:nvPr>
        </p:nvSpPr>
        <p:spPr>
          <a:xfrm>
            <a:off x="395536" y="2132856"/>
            <a:ext cx="8229600" cy="4281339"/>
          </a:xfrm>
        </p:spPr>
        <p:txBody>
          <a:bodyPr>
            <a:normAutofit/>
          </a:bodyPr>
          <a:lstStyle/>
          <a:p>
            <a:pPr>
              <a:buNone/>
            </a:pPr>
            <a:r>
              <a:rPr lang="ar-SA" dirty="0" smtClean="0"/>
              <a:t>يستخدم هذا التمويل لل</a:t>
            </a:r>
            <a:r>
              <a:rPr lang="ar-JO" dirty="0" smtClean="0"/>
              <a:t>إ</a:t>
            </a:r>
            <a:r>
              <a:rPr lang="ar-SA" dirty="0" smtClean="0"/>
              <a:t>ستثمار في </a:t>
            </a:r>
            <a:r>
              <a:rPr lang="ar-SA" dirty="0" smtClean="0">
                <a:solidFill>
                  <a:srgbClr val="FF0000"/>
                </a:solidFill>
              </a:rPr>
              <a:t>ال</a:t>
            </a:r>
            <a:r>
              <a:rPr lang="ar-JO" dirty="0" smtClean="0">
                <a:solidFill>
                  <a:srgbClr val="FF0000"/>
                </a:solidFill>
              </a:rPr>
              <a:t>أ</a:t>
            </a:r>
            <a:r>
              <a:rPr lang="ar-SA" dirty="0" smtClean="0">
                <a:solidFill>
                  <a:srgbClr val="FF0000"/>
                </a:solidFill>
              </a:rPr>
              <a:t>صول الثابته</a:t>
            </a:r>
            <a:r>
              <a:rPr lang="ar-SA" dirty="0" smtClean="0"/>
              <a:t>، </a:t>
            </a:r>
            <a:r>
              <a:rPr lang="ar-SA" dirty="0" smtClean="0">
                <a:solidFill>
                  <a:srgbClr val="FF0000"/>
                </a:solidFill>
              </a:rPr>
              <a:t>أو لتطوير ال</a:t>
            </a:r>
            <a:r>
              <a:rPr lang="ar-JO" dirty="0" smtClean="0">
                <a:solidFill>
                  <a:srgbClr val="FF0000"/>
                </a:solidFill>
              </a:rPr>
              <a:t>أ</a:t>
            </a:r>
            <a:r>
              <a:rPr lang="ar-SA" dirty="0" smtClean="0">
                <a:solidFill>
                  <a:srgbClr val="FF0000"/>
                </a:solidFill>
              </a:rPr>
              <a:t>صول الموجوده.</a:t>
            </a:r>
          </a:p>
          <a:p>
            <a:pPr>
              <a:buNone/>
            </a:pPr>
            <a:r>
              <a:rPr lang="ar-SA" dirty="0" smtClean="0"/>
              <a:t>مصادر التمويل طويل ال</a:t>
            </a:r>
            <a:r>
              <a:rPr lang="ar-JO" dirty="0" smtClean="0"/>
              <a:t>أ</a:t>
            </a:r>
            <a:r>
              <a:rPr lang="ar-SA" dirty="0" smtClean="0"/>
              <a:t>جل :</a:t>
            </a:r>
          </a:p>
          <a:p>
            <a:pPr>
              <a:buNone/>
            </a:pPr>
            <a:endParaRPr lang="ar-SA" sz="1200" dirty="0" smtClean="0"/>
          </a:p>
          <a:p>
            <a:pPr>
              <a:buNone/>
            </a:pPr>
            <a:r>
              <a:rPr lang="ar-SA" dirty="0" smtClean="0"/>
              <a:t>1- ال</a:t>
            </a:r>
            <a:r>
              <a:rPr lang="ar-JO" dirty="0" smtClean="0"/>
              <a:t>أ</a:t>
            </a:r>
            <a:r>
              <a:rPr lang="ar-SA" dirty="0" smtClean="0"/>
              <a:t>سهم </a:t>
            </a:r>
          </a:p>
          <a:p>
            <a:pPr>
              <a:buNone/>
            </a:pPr>
            <a:r>
              <a:rPr lang="ar-SA" dirty="0" smtClean="0"/>
              <a:t>2- السندات </a:t>
            </a:r>
          </a:p>
          <a:p>
            <a:pPr>
              <a:buNone/>
            </a:pPr>
            <a:r>
              <a:rPr lang="ar-SA" dirty="0" smtClean="0"/>
              <a:t>3 - القروض بضمان</a:t>
            </a:r>
          </a:p>
          <a:p>
            <a:pPr algn="ctr">
              <a:buNone/>
            </a:pPr>
            <a:endParaRPr lang="ar-SA" dirty="0" smtClean="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a:t>
            </a:r>
            <a:r>
              <a:rPr lang="ar-SY" sz="11200" dirty="0" smtClean="0">
                <a:solidFill>
                  <a:srgbClr val="FF0000"/>
                </a:solidFill>
              </a:rPr>
              <a:t>الخامس</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100</a:t>
            </a:fld>
            <a:endParaRPr lang="ar-SA" dirty="0"/>
          </a:p>
        </p:txBody>
      </p:sp>
      <p:sp>
        <p:nvSpPr>
          <p:cNvPr id="21" name="Title 20"/>
          <p:cNvSpPr>
            <a:spLocks noGrp="1"/>
          </p:cNvSpPr>
          <p:nvPr>
            <p:ph type="ctrTitle"/>
          </p:nvPr>
        </p:nvSpPr>
        <p:spPr/>
        <p:txBody>
          <a:bodyPr/>
          <a:lstStyle/>
          <a:p>
            <a:r>
              <a:rPr lang="ar-SY" dirty="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extLst>
      <p:ext uri="{BB962C8B-B14F-4D97-AF65-F5344CB8AC3E}">
        <p14:creationId xmlns:p14="http://schemas.microsoft.com/office/powerpoint/2010/main" val="1863216681"/>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43034" y="3786190"/>
            <a:ext cx="6400800" cy="1600200"/>
          </a:xfrm>
        </p:spPr>
        <p:txBody>
          <a:bodyPr/>
          <a:lstStyle/>
          <a:p>
            <a:r>
              <a:rPr lang="ar-SA" dirty="0" smtClean="0"/>
              <a:t> </a:t>
            </a:r>
          </a:p>
          <a:p>
            <a:r>
              <a:rPr lang="ar-SA" dirty="0" smtClean="0"/>
              <a:t>الفصل </a:t>
            </a:r>
            <a:r>
              <a:rPr lang="ar-JO" dirty="0" smtClean="0"/>
              <a:t>الخامس</a:t>
            </a:r>
            <a:endParaRPr lang="ar-SA" dirty="0"/>
          </a:p>
        </p:txBody>
      </p:sp>
      <p:sp>
        <p:nvSpPr>
          <p:cNvPr id="2" name="Slide Number Placeholder 1"/>
          <p:cNvSpPr>
            <a:spLocks noGrp="1"/>
          </p:cNvSpPr>
          <p:nvPr>
            <p:ph type="sldNum" sz="quarter" idx="12"/>
          </p:nvPr>
        </p:nvSpPr>
        <p:spPr/>
        <p:txBody>
          <a:bodyPr/>
          <a:lstStyle/>
          <a:p>
            <a:fld id="{6339CD7F-6548-46A8-9F66-5B44D68E6E3C}" type="slidenum">
              <a:rPr lang="ar-SA" smtClean="0"/>
              <a:pPr/>
              <a:t>101</a:t>
            </a:fld>
            <a:endParaRPr lang="ar-SA"/>
          </a:p>
        </p:txBody>
      </p:sp>
      <p:sp>
        <p:nvSpPr>
          <p:cNvPr id="21" name="Title 20"/>
          <p:cNvSpPr>
            <a:spLocks noGrp="1"/>
          </p:cNvSpPr>
          <p:nvPr>
            <p:ph type="ctrTitle"/>
          </p:nvPr>
        </p:nvSpPr>
        <p:spPr/>
        <p:txBody>
          <a:bodyPr/>
          <a:lstStyle/>
          <a:p>
            <a:endParaRPr lang="ar-SA"/>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grpSp>
        <p:nvGrpSpPr>
          <p:cNvPr id="8" name="Group 7"/>
          <p:cNvGrpSpPr/>
          <p:nvPr/>
        </p:nvGrpSpPr>
        <p:grpSpPr>
          <a:xfrm>
            <a:off x="0" y="0"/>
            <a:ext cx="9144000" cy="3786190"/>
            <a:chOff x="0" y="0"/>
            <a:chExt cx="9144000" cy="3786190"/>
          </a:xfrm>
        </p:grpSpPr>
        <p:sp>
          <p:nvSpPr>
            <p:cNvPr id="9" name="Rectangle 8"/>
            <p:cNvSpPr/>
            <p:nvPr/>
          </p:nvSpPr>
          <p:spPr>
            <a:xfrm>
              <a:off x="0" y="2071678"/>
              <a:ext cx="9144000" cy="1714512"/>
            </a:xfrm>
            <a:prstGeom prst="rect">
              <a:avLst/>
            </a:prstGeom>
            <a:solidFill>
              <a:schemeClr val="bg1"/>
            </a:solidFill>
            <a:ln>
              <a:solidFill>
                <a:schemeClr val="bg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rcRect/>
            <a:stretch>
              <a:fillRect/>
            </a:stretch>
          </p:blipFill>
          <p:spPr bwMode="auto">
            <a:xfrm>
              <a:off x="7929586" y="214291"/>
              <a:ext cx="965842" cy="928694"/>
            </a:xfrm>
            <a:prstGeom prst="rect">
              <a:avLst/>
            </a:prstGeom>
            <a:noFill/>
          </p:spPr>
        </p:pic>
      </p:grpSp>
      <p:sp>
        <p:nvSpPr>
          <p:cNvPr id="19" name="TextBox 18"/>
          <p:cNvSpPr txBox="1"/>
          <p:nvPr/>
        </p:nvSpPr>
        <p:spPr>
          <a:xfrm>
            <a:off x="0" y="2571744"/>
            <a:ext cx="9144000" cy="769441"/>
          </a:xfrm>
          <a:prstGeom prst="rect">
            <a:avLst/>
          </a:prstGeom>
          <a:noFill/>
        </p:spPr>
        <p:txBody>
          <a:bodyPr wrap="square" rtlCol="1">
            <a:spAutoFit/>
          </a:bodyPr>
          <a:lstStyle/>
          <a:p>
            <a:pPr algn="ctr"/>
            <a:r>
              <a:rPr lang="ar-SA" sz="4400" dirty="0"/>
              <a:t>التحليل المالي</a:t>
            </a:r>
            <a:endParaRPr lang="ar-SY" sz="4400" dirty="0" smtClean="0"/>
          </a:p>
        </p:txBody>
      </p:sp>
    </p:spTree>
    <p:extLst>
      <p:ext uri="{BB962C8B-B14F-4D97-AF65-F5344CB8AC3E}">
        <p14:creationId xmlns:p14="http://schemas.microsoft.com/office/powerpoint/2010/main" val="2195463807"/>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8" name="Group 7"/>
          <p:cNvGrpSpPr/>
          <p:nvPr/>
        </p:nvGrpSpPr>
        <p:grpSpPr>
          <a:xfrm>
            <a:off x="7643834" y="0"/>
            <a:ext cx="1500166" cy="90952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2" name="Slide Number Placeholder 1"/>
          <p:cNvSpPr>
            <a:spLocks noGrp="1"/>
          </p:cNvSpPr>
          <p:nvPr>
            <p:ph type="sldNum" sz="quarter" idx="12"/>
          </p:nvPr>
        </p:nvSpPr>
        <p:spPr/>
        <p:txBody>
          <a:bodyPr/>
          <a:lstStyle/>
          <a:p>
            <a:fld id="{6339CD7F-6548-46A8-9F66-5B44D68E6E3C}" type="slidenum">
              <a:rPr lang="ar-SA" smtClean="0"/>
              <a:pPr/>
              <a:t>102</a:t>
            </a:fld>
            <a:endParaRPr lang="ar-SA"/>
          </a:p>
        </p:txBody>
      </p:sp>
      <p:sp>
        <p:nvSpPr>
          <p:cNvPr id="12" name="Content Placeholder 11"/>
          <p:cNvSpPr>
            <a:spLocks noGrp="1"/>
          </p:cNvSpPr>
          <p:nvPr>
            <p:ph sz="quarter" idx="1"/>
          </p:nvPr>
        </p:nvSpPr>
        <p:spPr>
          <a:xfrm>
            <a:off x="457200" y="1214422"/>
            <a:ext cx="8229600" cy="5094898"/>
          </a:xfrm>
        </p:spPr>
        <p:txBody>
          <a:bodyPr>
            <a:normAutofit/>
          </a:bodyPr>
          <a:lstStyle/>
          <a:p>
            <a:pPr>
              <a:buNone/>
            </a:pPr>
            <a:r>
              <a:rPr lang="ar-JO" b="1" dirty="0" smtClean="0"/>
              <a:t>موضوعات الفصل </a:t>
            </a:r>
            <a:endParaRPr lang="en-US" b="1" dirty="0" smtClean="0"/>
          </a:p>
          <a:p>
            <a:pPr>
              <a:buNone/>
            </a:pPr>
            <a:endParaRPr lang="ar-SA" sz="1800" dirty="0" smtClean="0"/>
          </a:p>
          <a:p>
            <a:r>
              <a:rPr lang="ar-SA" dirty="0" smtClean="0"/>
              <a:t>مفهوم التحليل المالي ودوره لدى الإدارة المالي</a:t>
            </a:r>
            <a:r>
              <a:rPr lang="ar-JO" dirty="0" smtClean="0"/>
              <a:t>ة</a:t>
            </a:r>
            <a:endParaRPr lang="ar-SA" dirty="0" smtClean="0"/>
          </a:p>
          <a:p>
            <a:r>
              <a:rPr lang="ar-SA" dirty="0" smtClean="0"/>
              <a:t>أهداف التحليل المالي واستخداماته</a:t>
            </a:r>
          </a:p>
          <a:p>
            <a:r>
              <a:rPr lang="ar-SA" dirty="0" smtClean="0"/>
              <a:t>الجهات المستفيد</a:t>
            </a:r>
            <a:r>
              <a:rPr lang="ar-JO" dirty="0" smtClean="0"/>
              <a:t>ة</a:t>
            </a:r>
            <a:r>
              <a:rPr lang="ar-SA" dirty="0" smtClean="0"/>
              <a:t> من التحليل المالي </a:t>
            </a:r>
          </a:p>
          <a:p>
            <a:r>
              <a:rPr lang="ar-SA" dirty="0" smtClean="0"/>
              <a:t>أدوات التحليل المالي </a:t>
            </a:r>
          </a:p>
          <a:p>
            <a:r>
              <a:rPr lang="ar-SA" dirty="0" smtClean="0"/>
              <a:t>أنواع التحليل المالي </a:t>
            </a:r>
          </a:p>
        </p:txBody>
      </p:sp>
    </p:spTree>
    <p:extLst>
      <p:ext uri="{BB962C8B-B14F-4D97-AF65-F5344CB8AC3E}">
        <p14:creationId xmlns:p14="http://schemas.microsoft.com/office/powerpoint/2010/main" val="1450328999"/>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103</a:t>
            </a:fld>
            <a:endParaRPr lang="ar-SA"/>
          </a:p>
        </p:txBody>
      </p:sp>
      <p:sp>
        <p:nvSpPr>
          <p:cNvPr id="12" name="Content Placeholder 11"/>
          <p:cNvSpPr>
            <a:spLocks noGrp="1"/>
          </p:cNvSpPr>
          <p:nvPr>
            <p:ph sz="quarter" idx="1"/>
          </p:nvPr>
        </p:nvSpPr>
        <p:spPr>
          <a:xfrm>
            <a:off x="457200" y="1988840"/>
            <a:ext cx="8229600" cy="4464496"/>
          </a:xfrm>
        </p:spPr>
        <p:txBody>
          <a:bodyPr>
            <a:noAutofit/>
          </a:bodyPr>
          <a:lstStyle/>
          <a:p>
            <a:pPr algn="just">
              <a:buNone/>
            </a:pPr>
            <a:r>
              <a:rPr lang="ar-SA" dirty="0" smtClean="0"/>
              <a:t>هو دراسة </a:t>
            </a:r>
            <a:r>
              <a:rPr lang="ar-SA" dirty="0" smtClean="0">
                <a:solidFill>
                  <a:srgbClr val="FF0000"/>
                </a:solidFill>
              </a:rPr>
              <a:t>تفصيلية</a:t>
            </a:r>
            <a:r>
              <a:rPr lang="ar-SA" dirty="0" smtClean="0"/>
              <a:t> للبيانات المالية </a:t>
            </a:r>
            <a:r>
              <a:rPr lang="ar-SA" dirty="0" smtClean="0">
                <a:solidFill>
                  <a:srgbClr val="FF0000"/>
                </a:solidFill>
              </a:rPr>
              <a:t>وال</a:t>
            </a:r>
            <a:r>
              <a:rPr lang="ar-JO" dirty="0" smtClean="0">
                <a:solidFill>
                  <a:srgbClr val="FF0000"/>
                </a:solidFill>
              </a:rPr>
              <a:t>إ</a:t>
            </a:r>
            <a:r>
              <a:rPr lang="ar-SA" dirty="0" smtClean="0">
                <a:solidFill>
                  <a:srgbClr val="FF0000"/>
                </a:solidFill>
              </a:rPr>
              <a:t>رتباطات </a:t>
            </a:r>
            <a:r>
              <a:rPr lang="ar-SA" dirty="0" smtClean="0"/>
              <a:t>فيما بينها و</a:t>
            </a:r>
            <a:r>
              <a:rPr lang="ar-JO" dirty="0" smtClean="0"/>
              <a:t>إ</a:t>
            </a:r>
            <a:r>
              <a:rPr lang="ar-SA" dirty="0" smtClean="0">
                <a:solidFill>
                  <a:srgbClr val="FF0000"/>
                </a:solidFill>
              </a:rPr>
              <a:t>ثارة ال</a:t>
            </a:r>
            <a:r>
              <a:rPr lang="ar-JO" dirty="0" smtClean="0">
                <a:solidFill>
                  <a:srgbClr val="FF0000"/>
                </a:solidFill>
              </a:rPr>
              <a:t>أ</a:t>
            </a:r>
            <a:r>
              <a:rPr lang="ar-SA" dirty="0" smtClean="0">
                <a:solidFill>
                  <a:srgbClr val="FF0000"/>
                </a:solidFill>
              </a:rPr>
              <a:t>سئلة </a:t>
            </a:r>
            <a:r>
              <a:rPr lang="ar-SA" dirty="0" smtClean="0"/>
              <a:t>حول مدلولاتها في مح</a:t>
            </a:r>
            <a:r>
              <a:rPr lang="ar-JO" dirty="0" smtClean="0"/>
              <a:t>ا</a:t>
            </a:r>
            <a:r>
              <a:rPr lang="ar-SA" dirty="0" smtClean="0"/>
              <a:t>ولة </a:t>
            </a:r>
            <a:r>
              <a:rPr lang="ar-SA" dirty="0" smtClean="0">
                <a:solidFill>
                  <a:srgbClr val="FF0000"/>
                </a:solidFill>
              </a:rPr>
              <a:t>لتفسير</a:t>
            </a:r>
            <a:r>
              <a:rPr lang="ar-SA" dirty="0" smtClean="0"/>
              <a:t> ال</a:t>
            </a:r>
            <a:r>
              <a:rPr lang="ar-JO" dirty="0" smtClean="0"/>
              <a:t>أ</a:t>
            </a:r>
            <a:r>
              <a:rPr lang="ar-SA" dirty="0" smtClean="0"/>
              <a:t>سباب التي </a:t>
            </a:r>
            <a:r>
              <a:rPr lang="ar-JO" dirty="0" smtClean="0"/>
              <a:t>أ</a:t>
            </a:r>
            <a:r>
              <a:rPr lang="ar-SA" dirty="0" smtClean="0"/>
              <a:t>دت </a:t>
            </a:r>
            <a:r>
              <a:rPr lang="ar-JO" dirty="0" smtClean="0"/>
              <a:t>إلى </a:t>
            </a:r>
            <a:r>
              <a:rPr lang="ar-SA" dirty="0" smtClean="0"/>
              <a:t>ظهور هذه البيانات بالكميات التي هي عليها مما يساعد على </a:t>
            </a:r>
            <a:r>
              <a:rPr lang="ar-JO" dirty="0" smtClean="0">
                <a:solidFill>
                  <a:srgbClr val="FF0000"/>
                </a:solidFill>
              </a:rPr>
              <a:t>إ</a:t>
            </a:r>
            <a:r>
              <a:rPr lang="ar-SA" dirty="0" smtClean="0">
                <a:solidFill>
                  <a:srgbClr val="FF0000"/>
                </a:solidFill>
              </a:rPr>
              <a:t>كتشاف نقاط الضعف والقوه في السياسات المالي</a:t>
            </a:r>
            <a:r>
              <a:rPr lang="ar-JO" dirty="0" smtClean="0">
                <a:solidFill>
                  <a:srgbClr val="FF0000"/>
                </a:solidFill>
              </a:rPr>
              <a:t>ة</a:t>
            </a:r>
            <a:r>
              <a:rPr lang="ar-SA" dirty="0" smtClean="0">
                <a:solidFill>
                  <a:srgbClr val="FF0000"/>
                </a:solidFill>
              </a:rPr>
              <a:t> والبيعي</a:t>
            </a:r>
            <a:r>
              <a:rPr lang="ar-JO" dirty="0" smtClean="0">
                <a:solidFill>
                  <a:srgbClr val="FF0000"/>
                </a:solidFill>
              </a:rPr>
              <a:t>ة</a:t>
            </a:r>
            <a:r>
              <a:rPr lang="ar-SA" dirty="0" smtClean="0">
                <a:solidFill>
                  <a:srgbClr val="FF0000"/>
                </a:solidFill>
              </a:rPr>
              <a:t> وال</a:t>
            </a:r>
            <a:r>
              <a:rPr lang="ar-JO" dirty="0" smtClean="0">
                <a:solidFill>
                  <a:srgbClr val="FF0000"/>
                </a:solidFill>
              </a:rPr>
              <a:t>إ</a:t>
            </a:r>
            <a:r>
              <a:rPr lang="ar-SA" dirty="0" smtClean="0">
                <a:solidFill>
                  <a:srgbClr val="FF0000"/>
                </a:solidFill>
              </a:rPr>
              <a:t>نتاجي</a:t>
            </a:r>
            <a:r>
              <a:rPr lang="ar-JO" dirty="0" smtClean="0">
                <a:solidFill>
                  <a:srgbClr val="FF0000"/>
                </a:solidFill>
              </a:rPr>
              <a:t>ة</a:t>
            </a:r>
            <a:r>
              <a:rPr lang="ar-SA" dirty="0" smtClean="0"/>
              <a:t> التي يعمل المشروع في </a:t>
            </a:r>
            <a:r>
              <a:rPr lang="ar-JO" dirty="0" smtClean="0"/>
              <a:t>إ</a:t>
            </a:r>
            <a:r>
              <a:rPr lang="ar-SA" dirty="0" smtClean="0"/>
              <a:t>ظهارها </a:t>
            </a:r>
            <a:r>
              <a:rPr lang="ar-JO" dirty="0" smtClean="0"/>
              <a:t>و</a:t>
            </a:r>
            <a:r>
              <a:rPr lang="ar-SA" dirty="0" smtClean="0"/>
              <a:t>من </a:t>
            </a:r>
            <a:r>
              <a:rPr lang="ar-JO" dirty="0" smtClean="0"/>
              <a:t>ثم </a:t>
            </a:r>
            <a:r>
              <a:rPr lang="ar-SA" dirty="0" smtClean="0">
                <a:solidFill>
                  <a:srgbClr val="FF0000"/>
                </a:solidFill>
              </a:rPr>
              <a:t>وضع تخطيط على النواحي المالي</a:t>
            </a:r>
            <a:r>
              <a:rPr lang="ar-JO" dirty="0" smtClean="0">
                <a:solidFill>
                  <a:srgbClr val="FF0000"/>
                </a:solidFill>
              </a:rPr>
              <a:t>ة</a:t>
            </a:r>
            <a:r>
              <a:rPr lang="en-US" dirty="0" smtClean="0">
                <a:solidFill>
                  <a:srgbClr val="FF0000"/>
                </a:solidFill>
              </a:rPr>
              <a:t>.</a:t>
            </a:r>
            <a:endParaRPr lang="ar-SA" dirty="0" smtClean="0">
              <a:solidFill>
                <a:srgbClr val="FF0000"/>
              </a:solidFill>
            </a:endParaRPr>
          </a:p>
          <a:p>
            <a:pPr algn="just">
              <a:buNone/>
            </a:pPr>
            <a:r>
              <a:rPr lang="ar-SA" dirty="0" smtClean="0">
                <a:solidFill>
                  <a:srgbClr val="0000FF"/>
                </a:solidFill>
              </a:rPr>
              <a:t>فهو وسيلة فعال</a:t>
            </a:r>
            <a:r>
              <a:rPr lang="ar-JO" dirty="0" smtClean="0">
                <a:solidFill>
                  <a:srgbClr val="0000FF"/>
                </a:solidFill>
              </a:rPr>
              <a:t>ة</a:t>
            </a:r>
            <a:r>
              <a:rPr lang="ar-SA" dirty="0" smtClean="0">
                <a:solidFill>
                  <a:srgbClr val="0000FF"/>
                </a:solidFill>
              </a:rPr>
              <a:t> لمعرفة طبيعة ال</a:t>
            </a:r>
            <a:r>
              <a:rPr lang="ar-JO" dirty="0" smtClean="0">
                <a:solidFill>
                  <a:srgbClr val="0000FF"/>
                </a:solidFill>
              </a:rPr>
              <a:t>إ</a:t>
            </a:r>
            <a:r>
              <a:rPr lang="ar-SA" dirty="0" smtClean="0">
                <a:solidFill>
                  <a:srgbClr val="0000FF"/>
                </a:solidFill>
              </a:rPr>
              <a:t>رتباطات والعلاقات القائم</a:t>
            </a:r>
            <a:r>
              <a:rPr lang="ar-JO" dirty="0" smtClean="0">
                <a:solidFill>
                  <a:srgbClr val="0000FF"/>
                </a:solidFill>
              </a:rPr>
              <a:t>ة</a:t>
            </a:r>
            <a:r>
              <a:rPr lang="ar-SA" dirty="0" smtClean="0">
                <a:solidFill>
                  <a:srgbClr val="0000FF"/>
                </a:solidFill>
              </a:rPr>
              <a:t> بين عناصر المشروع ومفردات </a:t>
            </a:r>
            <a:r>
              <a:rPr lang="ar-JO" dirty="0" smtClean="0">
                <a:solidFill>
                  <a:srgbClr val="0000FF"/>
                </a:solidFill>
              </a:rPr>
              <a:t>أ</a:t>
            </a:r>
            <a:r>
              <a:rPr lang="ar-SA" dirty="0" smtClean="0">
                <a:solidFill>
                  <a:srgbClr val="0000FF"/>
                </a:solidFill>
              </a:rPr>
              <a:t>صوله ومفردات خصومه و</a:t>
            </a:r>
            <a:r>
              <a:rPr lang="ar-JO" dirty="0" smtClean="0">
                <a:solidFill>
                  <a:srgbClr val="0000FF"/>
                </a:solidFill>
              </a:rPr>
              <a:t>إ</a:t>
            </a:r>
            <a:r>
              <a:rPr lang="ar-SA" dirty="0" smtClean="0">
                <a:solidFill>
                  <a:srgbClr val="0000FF"/>
                </a:solidFill>
              </a:rPr>
              <a:t>يراداته ومصروفاته </a:t>
            </a:r>
            <a:r>
              <a:rPr lang="en-US" dirty="0" smtClean="0">
                <a:solidFill>
                  <a:srgbClr val="0000FF"/>
                </a:solidFill>
              </a:rPr>
              <a:t>.</a:t>
            </a:r>
            <a:endParaRPr lang="ar-SA" dirty="0">
              <a:solidFill>
                <a:srgbClr val="0000FF"/>
              </a:solidFill>
            </a:endParaRPr>
          </a:p>
        </p:txBody>
      </p:sp>
      <p:grpSp>
        <p:nvGrpSpPr>
          <p:cNvPr id="13" name="Group 12"/>
          <p:cNvGrpSpPr/>
          <p:nvPr/>
        </p:nvGrpSpPr>
        <p:grpSpPr>
          <a:xfrm>
            <a:off x="14" y="0"/>
            <a:ext cx="9143986" cy="1785926"/>
            <a:chOff x="14" y="0"/>
            <a:chExt cx="9143986" cy="1785926"/>
          </a:xfrm>
        </p:grpSpPr>
        <p:sp>
          <p:nvSpPr>
            <p:cNvPr id="14" name="Flowchart: Document 1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a:solidFill>
                    <a:schemeClr val="tx1"/>
                  </a:solidFill>
                </a:rPr>
                <a:t>التحليل المالي مفهومه ودوره </a:t>
              </a:r>
            </a:p>
          </p:txBody>
        </p:sp>
        <p:grpSp>
          <p:nvGrpSpPr>
            <p:cNvPr id="15"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2903389143"/>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104</a:t>
            </a:fld>
            <a:endParaRPr lang="ar-SA"/>
          </a:p>
        </p:txBody>
      </p:sp>
      <p:sp>
        <p:nvSpPr>
          <p:cNvPr id="12" name="Content Placeholder 11"/>
          <p:cNvSpPr>
            <a:spLocks noGrp="1"/>
          </p:cNvSpPr>
          <p:nvPr>
            <p:ph sz="quarter" idx="1"/>
          </p:nvPr>
        </p:nvSpPr>
        <p:spPr>
          <a:xfrm>
            <a:off x="457200" y="1571612"/>
            <a:ext cx="8229600" cy="5097748"/>
          </a:xfrm>
        </p:spPr>
        <p:txBody>
          <a:bodyPr>
            <a:noAutofit/>
          </a:bodyPr>
          <a:lstStyle/>
          <a:p>
            <a:pPr algn="just">
              <a:buNone/>
            </a:pPr>
            <a:r>
              <a:rPr lang="ar-SA" dirty="0" smtClean="0"/>
              <a:t>- تحتاج كثير من الجهات والأفراد إلى</a:t>
            </a:r>
            <a:r>
              <a:rPr lang="ar-JO" dirty="0" smtClean="0"/>
              <a:t> </a:t>
            </a:r>
            <a:r>
              <a:rPr lang="ar-SA" dirty="0" smtClean="0"/>
              <a:t>معلومات</a:t>
            </a:r>
            <a:r>
              <a:rPr lang="ar-JO" dirty="0" smtClean="0"/>
              <a:t> </a:t>
            </a:r>
            <a:r>
              <a:rPr lang="ar-SA" dirty="0" smtClean="0"/>
              <a:t>التحليل المالي لإستخدامها في </a:t>
            </a:r>
            <a:r>
              <a:rPr lang="ar-SA" dirty="0" smtClean="0">
                <a:solidFill>
                  <a:srgbClr val="FF0000"/>
                </a:solidFill>
              </a:rPr>
              <a:t>قرارات الإستثمار والإقراض.</a:t>
            </a:r>
            <a:endParaRPr lang="en-US" dirty="0" smtClean="0">
              <a:solidFill>
                <a:srgbClr val="FF0000"/>
              </a:solidFill>
            </a:endParaRPr>
          </a:p>
          <a:p>
            <a:pPr algn="just">
              <a:buNone/>
            </a:pPr>
            <a:r>
              <a:rPr lang="ar-SA" dirty="0" smtClean="0"/>
              <a:t>-   ويعتبر التحليل المالي من جوهر عملية </a:t>
            </a:r>
            <a:r>
              <a:rPr lang="ar-SA" dirty="0" smtClean="0">
                <a:solidFill>
                  <a:srgbClr val="FF0000"/>
                </a:solidFill>
              </a:rPr>
              <a:t>اتخاذ القرارات </a:t>
            </a:r>
            <a:r>
              <a:rPr lang="ar-SA" dirty="0" smtClean="0"/>
              <a:t>في جميع مستويات المركز المالي ،فيحتاج إليها لإتخاذ قرار الإستثمار.</a:t>
            </a:r>
          </a:p>
          <a:p>
            <a:pPr algn="just">
              <a:buFontTx/>
              <a:buChar char="-"/>
            </a:pPr>
            <a:r>
              <a:rPr lang="ar-SA" dirty="0" smtClean="0">
                <a:solidFill>
                  <a:srgbClr val="FF0000"/>
                </a:solidFill>
              </a:rPr>
              <a:t>والبنك</a:t>
            </a:r>
            <a:r>
              <a:rPr lang="ar-SA" dirty="0" smtClean="0"/>
              <a:t> يحتاج إليها لإتخاذ قرار </a:t>
            </a:r>
            <a:r>
              <a:rPr lang="ar-SA" dirty="0" smtClean="0">
                <a:solidFill>
                  <a:srgbClr val="FF0000"/>
                </a:solidFill>
              </a:rPr>
              <a:t>الإقراض.</a:t>
            </a:r>
            <a:endParaRPr lang="ar-JO" dirty="0" smtClean="0">
              <a:solidFill>
                <a:srgbClr val="FF0000"/>
              </a:solidFill>
            </a:endParaRPr>
          </a:p>
          <a:p>
            <a:pPr algn="just">
              <a:buFontTx/>
              <a:buChar char="-"/>
            </a:pPr>
            <a:r>
              <a:rPr lang="ar-SA" dirty="0" smtClean="0">
                <a:solidFill>
                  <a:srgbClr val="FF0000"/>
                </a:solidFill>
              </a:rPr>
              <a:t>والمورد</a:t>
            </a:r>
            <a:r>
              <a:rPr lang="ar-SA" dirty="0" smtClean="0"/>
              <a:t> للبضائع والمعدات يحتاج إليها لتقرير منح </a:t>
            </a:r>
            <a:r>
              <a:rPr lang="ar-SA" dirty="0" smtClean="0">
                <a:solidFill>
                  <a:srgbClr val="FF0000"/>
                </a:solidFill>
              </a:rPr>
              <a:t>الائتمان.</a:t>
            </a:r>
          </a:p>
        </p:txBody>
      </p:sp>
      <p:grpSp>
        <p:nvGrpSpPr>
          <p:cNvPr id="3" name="Group 7"/>
          <p:cNvGrpSpPr/>
          <p:nvPr/>
        </p:nvGrpSpPr>
        <p:grpSpPr>
          <a:xfrm>
            <a:off x="7643834" y="0"/>
            <a:ext cx="1500166" cy="90952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512450247"/>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105</a:t>
            </a:fld>
            <a:endParaRPr lang="ar-SA"/>
          </a:p>
        </p:txBody>
      </p:sp>
      <p:sp>
        <p:nvSpPr>
          <p:cNvPr id="12" name="Content Placeholder 11"/>
          <p:cNvSpPr>
            <a:spLocks noGrp="1"/>
          </p:cNvSpPr>
          <p:nvPr>
            <p:ph sz="quarter" idx="1"/>
          </p:nvPr>
        </p:nvSpPr>
        <p:spPr>
          <a:xfrm>
            <a:off x="457200" y="1285860"/>
            <a:ext cx="8229600" cy="5383500"/>
          </a:xfrm>
        </p:spPr>
        <p:txBody>
          <a:bodyPr>
            <a:noAutofit/>
          </a:bodyPr>
          <a:lstStyle/>
          <a:p>
            <a:pPr algn="just">
              <a:buFontTx/>
              <a:buChar char="-"/>
            </a:pPr>
            <a:r>
              <a:rPr lang="ar-SA" dirty="0" smtClean="0"/>
              <a:t>بالنسبه للمنشآت العامة وتحليل وضعها المالي حيث تحتاج إليها </a:t>
            </a:r>
            <a:r>
              <a:rPr lang="ar-SA" dirty="0" smtClean="0">
                <a:solidFill>
                  <a:srgbClr val="FF0000"/>
                </a:solidFill>
              </a:rPr>
              <a:t>سلطات وجهات الإشراف والرقاب</a:t>
            </a:r>
            <a:r>
              <a:rPr lang="ar-JO" dirty="0" smtClean="0">
                <a:solidFill>
                  <a:srgbClr val="FF0000"/>
                </a:solidFill>
              </a:rPr>
              <a:t>ة</a:t>
            </a:r>
            <a:r>
              <a:rPr lang="ar-SA" dirty="0" smtClean="0">
                <a:solidFill>
                  <a:srgbClr val="FF0000"/>
                </a:solidFill>
              </a:rPr>
              <a:t> ومؤسسات الدولة للقيام بوظيفة المتابع</a:t>
            </a:r>
            <a:r>
              <a:rPr lang="ar-JO" dirty="0" smtClean="0">
                <a:solidFill>
                  <a:srgbClr val="FF0000"/>
                </a:solidFill>
              </a:rPr>
              <a:t>ة</a:t>
            </a:r>
            <a:r>
              <a:rPr lang="ar-SA" dirty="0" smtClean="0">
                <a:solidFill>
                  <a:srgbClr val="FF0000"/>
                </a:solidFill>
              </a:rPr>
              <a:t> والتقييم ل</a:t>
            </a:r>
            <a:r>
              <a:rPr lang="ar-JO" dirty="0" smtClean="0">
                <a:solidFill>
                  <a:srgbClr val="FF0000"/>
                </a:solidFill>
              </a:rPr>
              <a:t>أداء </a:t>
            </a:r>
            <a:r>
              <a:rPr lang="ar-SA" dirty="0" smtClean="0">
                <a:solidFill>
                  <a:srgbClr val="FF0000"/>
                </a:solidFill>
              </a:rPr>
              <a:t>المنش</a:t>
            </a:r>
            <a:r>
              <a:rPr lang="ar-JO" dirty="0" smtClean="0">
                <a:solidFill>
                  <a:srgbClr val="FF0000"/>
                </a:solidFill>
              </a:rPr>
              <a:t>آ</a:t>
            </a:r>
            <a:r>
              <a:rPr lang="ar-SA" dirty="0" smtClean="0">
                <a:solidFill>
                  <a:srgbClr val="FF0000"/>
                </a:solidFill>
              </a:rPr>
              <a:t>ت العام</a:t>
            </a:r>
            <a:r>
              <a:rPr lang="ar-JO" dirty="0" smtClean="0">
                <a:solidFill>
                  <a:srgbClr val="FF0000"/>
                </a:solidFill>
              </a:rPr>
              <a:t>ة</a:t>
            </a:r>
            <a:r>
              <a:rPr lang="ar-SA" dirty="0" smtClean="0">
                <a:solidFill>
                  <a:srgbClr val="FF0000"/>
                </a:solidFill>
              </a:rPr>
              <a:t> في المجتمع والتحقق من تنفيذ الخطط والبرامج الموضوع</a:t>
            </a:r>
            <a:r>
              <a:rPr lang="ar-JO" dirty="0" smtClean="0">
                <a:solidFill>
                  <a:srgbClr val="FF0000"/>
                </a:solidFill>
              </a:rPr>
              <a:t>ة</a:t>
            </a:r>
            <a:r>
              <a:rPr lang="ar-SA" dirty="0" smtClean="0">
                <a:solidFill>
                  <a:srgbClr val="FF0000"/>
                </a:solidFill>
              </a:rPr>
              <a:t> لتلك الوحدات وال</a:t>
            </a:r>
            <a:r>
              <a:rPr lang="ar-JO" dirty="0" smtClean="0">
                <a:solidFill>
                  <a:srgbClr val="FF0000"/>
                </a:solidFill>
              </a:rPr>
              <a:t>أ</a:t>
            </a:r>
            <a:r>
              <a:rPr lang="ar-SA" dirty="0" smtClean="0">
                <a:solidFill>
                  <a:srgbClr val="FF0000"/>
                </a:solidFill>
              </a:rPr>
              <a:t>قسام والإدارات المتعددة. </a:t>
            </a:r>
          </a:p>
          <a:p>
            <a:pPr algn="just">
              <a:buFontTx/>
              <a:buChar char="-"/>
            </a:pPr>
            <a:r>
              <a:rPr lang="ar-SA" dirty="0" smtClean="0">
                <a:solidFill>
                  <a:srgbClr val="FF0000"/>
                </a:solidFill>
              </a:rPr>
              <a:t>وتبقى ال</a:t>
            </a:r>
            <a:r>
              <a:rPr lang="ar-JO" dirty="0" smtClean="0">
                <a:solidFill>
                  <a:srgbClr val="FF0000"/>
                </a:solidFill>
              </a:rPr>
              <a:t>إ</a:t>
            </a:r>
            <a:r>
              <a:rPr lang="ar-SA" dirty="0" smtClean="0">
                <a:solidFill>
                  <a:srgbClr val="FF0000"/>
                </a:solidFill>
              </a:rPr>
              <a:t>د</a:t>
            </a:r>
            <a:r>
              <a:rPr lang="ar-JO" dirty="0" smtClean="0">
                <a:solidFill>
                  <a:srgbClr val="FF0000"/>
                </a:solidFill>
              </a:rPr>
              <a:t>ار</a:t>
            </a:r>
            <a:r>
              <a:rPr lang="ar-SA" dirty="0" smtClean="0">
                <a:solidFill>
                  <a:srgbClr val="FF0000"/>
                </a:solidFill>
              </a:rPr>
              <a:t>ة المالية في المؤسسة </a:t>
            </a:r>
            <a:r>
              <a:rPr lang="ar-SA" dirty="0" smtClean="0"/>
              <a:t>أو المشروع </a:t>
            </a:r>
            <a:r>
              <a:rPr lang="ar-JO" dirty="0" smtClean="0"/>
              <a:t>أ</a:t>
            </a:r>
            <a:r>
              <a:rPr lang="ar-SA" dirty="0" smtClean="0"/>
              <a:t>هم ال</a:t>
            </a:r>
            <a:r>
              <a:rPr lang="ar-JO" dirty="0" smtClean="0"/>
              <a:t>أ</a:t>
            </a:r>
            <a:r>
              <a:rPr lang="ar-SA" dirty="0" smtClean="0"/>
              <a:t>طراف التي يستخدم التحليلات المالية وبياناتها. </a:t>
            </a:r>
            <a:endParaRPr lang="ar-SA" dirty="0"/>
          </a:p>
        </p:txBody>
      </p:sp>
      <p:grpSp>
        <p:nvGrpSpPr>
          <p:cNvPr id="2" name="Group 7"/>
          <p:cNvGrpSpPr/>
          <p:nvPr/>
        </p:nvGrpSpPr>
        <p:grpSpPr>
          <a:xfrm>
            <a:off x="7643834" y="0"/>
            <a:ext cx="1500166" cy="90952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1831215590"/>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106</a:t>
            </a:fld>
            <a:endParaRPr lang="ar-SA"/>
          </a:p>
        </p:txBody>
      </p:sp>
      <p:sp>
        <p:nvSpPr>
          <p:cNvPr id="12" name="Content Placeholder 11"/>
          <p:cNvSpPr>
            <a:spLocks noGrp="1"/>
          </p:cNvSpPr>
          <p:nvPr>
            <p:ph sz="quarter" idx="1"/>
          </p:nvPr>
        </p:nvSpPr>
        <p:spPr>
          <a:xfrm>
            <a:off x="457200" y="1285860"/>
            <a:ext cx="8229600" cy="5167476"/>
          </a:xfrm>
        </p:spPr>
        <p:txBody>
          <a:bodyPr>
            <a:noAutofit/>
          </a:bodyPr>
          <a:lstStyle/>
          <a:p>
            <a:pPr algn="just">
              <a:lnSpc>
                <a:spcPct val="150000"/>
              </a:lnSpc>
              <a:buNone/>
            </a:pPr>
            <a:r>
              <a:rPr lang="ar-SA" dirty="0" smtClean="0"/>
              <a:t>الهدف من </a:t>
            </a:r>
            <a:r>
              <a:rPr lang="ar-JO" dirty="0" smtClean="0"/>
              <a:t>إ</a:t>
            </a:r>
            <a:r>
              <a:rPr lang="ar-SA" dirty="0" smtClean="0"/>
              <a:t>ستعمال التحليل المالي هو </a:t>
            </a:r>
            <a:r>
              <a:rPr lang="ar-JO" dirty="0" smtClean="0"/>
              <a:t>إ</a:t>
            </a:r>
            <a:r>
              <a:rPr lang="ar-SA" dirty="0" smtClean="0"/>
              <a:t>ثارة ال</a:t>
            </a:r>
            <a:r>
              <a:rPr lang="ar-JO" dirty="0" smtClean="0"/>
              <a:t>أ</a:t>
            </a:r>
            <a:r>
              <a:rPr lang="ar-SA" dirty="0" smtClean="0"/>
              <a:t>سئلة وتوجيه </a:t>
            </a:r>
            <a:r>
              <a:rPr lang="ar-SA" dirty="0" smtClean="0">
                <a:solidFill>
                  <a:srgbClr val="FF0000"/>
                </a:solidFill>
              </a:rPr>
              <a:t>ال</a:t>
            </a:r>
            <a:r>
              <a:rPr lang="ar-JO" dirty="0" smtClean="0">
                <a:solidFill>
                  <a:srgbClr val="FF0000"/>
                </a:solidFill>
              </a:rPr>
              <a:t>إ</a:t>
            </a:r>
            <a:r>
              <a:rPr lang="ar-SA" dirty="0" smtClean="0">
                <a:solidFill>
                  <a:srgbClr val="FF0000"/>
                </a:solidFill>
              </a:rPr>
              <a:t>نتباه إلى</a:t>
            </a:r>
            <a:r>
              <a:rPr lang="ar-JO" dirty="0" smtClean="0">
                <a:solidFill>
                  <a:srgbClr val="FF0000"/>
                </a:solidFill>
              </a:rPr>
              <a:t> </a:t>
            </a:r>
            <a:r>
              <a:rPr lang="ar-SA" dirty="0" smtClean="0">
                <a:solidFill>
                  <a:srgbClr val="FF0000"/>
                </a:solidFill>
              </a:rPr>
              <a:t>النقاط الحساس</a:t>
            </a:r>
            <a:r>
              <a:rPr lang="ar-JO" dirty="0" smtClean="0">
                <a:solidFill>
                  <a:srgbClr val="FF0000"/>
                </a:solidFill>
              </a:rPr>
              <a:t>ة</a:t>
            </a:r>
            <a:r>
              <a:rPr lang="ar-SA" dirty="0" smtClean="0">
                <a:solidFill>
                  <a:srgbClr val="FF0000"/>
                </a:solidFill>
              </a:rPr>
              <a:t> التي تستوجب الدراس</a:t>
            </a:r>
            <a:r>
              <a:rPr lang="ar-JO" dirty="0" smtClean="0">
                <a:solidFill>
                  <a:srgbClr val="FF0000"/>
                </a:solidFill>
              </a:rPr>
              <a:t>ة</a:t>
            </a:r>
            <a:r>
              <a:rPr lang="ar-SA" dirty="0" smtClean="0">
                <a:solidFill>
                  <a:srgbClr val="FF0000"/>
                </a:solidFill>
              </a:rPr>
              <a:t> </a:t>
            </a:r>
            <a:r>
              <a:rPr lang="ar-SA" dirty="0" smtClean="0"/>
              <a:t>لوضع الحلول التي غالبا ما ت</a:t>
            </a:r>
            <a:r>
              <a:rPr lang="ar-JO" dirty="0" smtClean="0"/>
              <a:t>أ</a:t>
            </a:r>
            <a:r>
              <a:rPr lang="ar-SA" dirty="0" smtClean="0"/>
              <a:t>تي على شكل سياسات مالية و</a:t>
            </a:r>
            <a:r>
              <a:rPr lang="ar-JO" dirty="0" smtClean="0"/>
              <a:t>إ</a:t>
            </a:r>
            <a:r>
              <a:rPr lang="ar-SA" dirty="0" smtClean="0"/>
              <a:t>نتاجي</a:t>
            </a:r>
            <a:r>
              <a:rPr lang="ar-JO" dirty="0" smtClean="0"/>
              <a:t>ة</a:t>
            </a:r>
            <a:r>
              <a:rPr lang="ar-SA" dirty="0" smtClean="0"/>
              <a:t> وبيعي</a:t>
            </a:r>
            <a:r>
              <a:rPr lang="ar-JO" dirty="0" smtClean="0"/>
              <a:t>ة</a:t>
            </a:r>
            <a:r>
              <a:rPr lang="ar-SA" dirty="0" smtClean="0"/>
              <a:t> وعام</a:t>
            </a:r>
            <a:r>
              <a:rPr lang="ar-JO" dirty="0" smtClean="0"/>
              <a:t>ة</a:t>
            </a:r>
            <a:r>
              <a:rPr lang="ar-SA" dirty="0" smtClean="0"/>
              <a:t> تطبقها المنشأة .</a:t>
            </a:r>
          </a:p>
          <a:p>
            <a:pPr algn="just">
              <a:lnSpc>
                <a:spcPct val="150000"/>
              </a:lnSpc>
              <a:buNone/>
            </a:pPr>
            <a:r>
              <a:rPr lang="ar-JO" dirty="0" smtClean="0"/>
              <a:t>إ</a:t>
            </a:r>
            <a:r>
              <a:rPr lang="ar-SA" dirty="0" smtClean="0"/>
              <a:t>ن وضع السياسات ليست من مسؤوليه المحلل المالي ولكنه يقدم </a:t>
            </a:r>
            <a:r>
              <a:rPr lang="ar-SA" dirty="0" smtClean="0">
                <a:solidFill>
                  <a:srgbClr val="FF0000"/>
                </a:solidFill>
              </a:rPr>
              <a:t>ال</a:t>
            </a:r>
            <a:r>
              <a:rPr lang="ar-JO" dirty="0" smtClean="0">
                <a:solidFill>
                  <a:srgbClr val="FF0000"/>
                </a:solidFill>
              </a:rPr>
              <a:t>إ</a:t>
            </a:r>
            <a:r>
              <a:rPr lang="ar-SA" dirty="0" smtClean="0">
                <a:solidFill>
                  <a:srgbClr val="FF0000"/>
                </a:solidFill>
              </a:rPr>
              <a:t>قتراحات والتوصيات </a:t>
            </a:r>
            <a:r>
              <a:rPr lang="ar-SA" dirty="0" smtClean="0"/>
              <a:t>بما تدله خبرته عليه من حلول و</a:t>
            </a:r>
            <a:r>
              <a:rPr lang="ar-JO" dirty="0" smtClean="0"/>
              <a:t>إ</a:t>
            </a:r>
            <a:r>
              <a:rPr lang="ar-SA" dirty="0" smtClean="0"/>
              <a:t>جابات تنطلق بال</a:t>
            </a:r>
            <a:r>
              <a:rPr lang="ar-JO" dirty="0" smtClean="0"/>
              <a:t>أ</a:t>
            </a:r>
            <a:r>
              <a:rPr lang="ar-SA" dirty="0" smtClean="0"/>
              <a:t>سئله التي يبرزها التحليل المالي .</a:t>
            </a:r>
          </a:p>
        </p:txBody>
      </p:sp>
      <p:grpSp>
        <p:nvGrpSpPr>
          <p:cNvPr id="2" name="Group 12"/>
          <p:cNvGrpSpPr/>
          <p:nvPr/>
        </p:nvGrpSpPr>
        <p:grpSpPr>
          <a:xfrm>
            <a:off x="14" y="0"/>
            <a:ext cx="9143986" cy="1285860"/>
            <a:chOff x="14" y="0"/>
            <a:chExt cx="9143986" cy="1785926"/>
          </a:xfrm>
        </p:grpSpPr>
        <p:sp>
          <p:nvSpPr>
            <p:cNvPr id="14" name="Flowchart: Document 1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 أهداف التحليل المالي</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157649028"/>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107</a:t>
            </a:fld>
            <a:endParaRPr lang="ar-SA"/>
          </a:p>
        </p:txBody>
      </p:sp>
      <p:sp>
        <p:nvSpPr>
          <p:cNvPr id="12" name="Content Placeholder 11"/>
          <p:cNvSpPr>
            <a:spLocks noGrp="1"/>
          </p:cNvSpPr>
          <p:nvPr>
            <p:ph sz="quarter" idx="1"/>
          </p:nvPr>
        </p:nvSpPr>
        <p:spPr>
          <a:xfrm>
            <a:off x="457200" y="2500306"/>
            <a:ext cx="8229600" cy="3953030"/>
          </a:xfrm>
        </p:spPr>
        <p:txBody>
          <a:bodyPr>
            <a:noAutofit/>
          </a:bodyPr>
          <a:lstStyle/>
          <a:p>
            <a:pPr algn="just">
              <a:lnSpc>
                <a:spcPct val="150000"/>
              </a:lnSpc>
              <a:buNone/>
            </a:pPr>
            <a:r>
              <a:rPr lang="ar-JO" dirty="0" smtClean="0"/>
              <a:t>إ</a:t>
            </a:r>
            <a:r>
              <a:rPr lang="ar-SA" dirty="0" smtClean="0"/>
              <a:t>ثارة التساؤلات تفيد كثيرا في تمكين المدير الذي يطلع على نتائج التحليل </a:t>
            </a:r>
            <a:r>
              <a:rPr lang="ar-SA" b="1" dirty="0" smtClean="0">
                <a:solidFill>
                  <a:srgbClr val="FF0000"/>
                </a:solidFill>
              </a:rPr>
              <a:t>من تحديد درج</a:t>
            </a:r>
            <a:r>
              <a:rPr lang="ar-JO" b="1" dirty="0" smtClean="0">
                <a:solidFill>
                  <a:srgbClr val="FF0000"/>
                </a:solidFill>
              </a:rPr>
              <a:t>ة</a:t>
            </a:r>
            <a:r>
              <a:rPr lang="ar-SA" b="1" dirty="0" smtClean="0">
                <a:solidFill>
                  <a:srgbClr val="FF0000"/>
                </a:solidFill>
              </a:rPr>
              <a:t> ال</a:t>
            </a:r>
            <a:r>
              <a:rPr lang="ar-JO" b="1" dirty="0" smtClean="0">
                <a:solidFill>
                  <a:srgbClr val="FF0000"/>
                </a:solidFill>
              </a:rPr>
              <a:t>أ</a:t>
            </a:r>
            <a:r>
              <a:rPr lang="ar-SA" b="1" dirty="0" smtClean="0">
                <a:solidFill>
                  <a:srgbClr val="FF0000"/>
                </a:solidFill>
              </a:rPr>
              <a:t>داء في الماضي والحاضر للمنش</a:t>
            </a:r>
            <a:r>
              <a:rPr lang="ar-JO" b="1" dirty="0" smtClean="0">
                <a:solidFill>
                  <a:srgbClr val="FF0000"/>
                </a:solidFill>
              </a:rPr>
              <a:t>أ</a:t>
            </a:r>
            <a:r>
              <a:rPr lang="ar-SA" b="1" dirty="0" smtClean="0">
                <a:solidFill>
                  <a:srgbClr val="FF0000"/>
                </a:solidFill>
              </a:rPr>
              <a:t>ة التي يعمل بها وبالتالي يمكن من عمل تخطيط للمستقبل في ضوء </a:t>
            </a:r>
            <a:r>
              <a:rPr lang="ar-JO" b="1" dirty="0" smtClean="0">
                <a:solidFill>
                  <a:srgbClr val="FF0000"/>
                </a:solidFill>
              </a:rPr>
              <a:t>إ</a:t>
            </a:r>
            <a:r>
              <a:rPr lang="ar-SA" b="1" dirty="0" smtClean="0">
                <a:solidFill>
                  <a:srgbClr val="FF0000"/>
                </a:solidFill>
              </a:rPr>
              <a:t>نجازات الماضي .</a:t>
            </a:r>
            <a:endParaRPr lang="ar-SA" b="1" dirty="0">
              <a:solidFill>
                <a:srgbClr val="FF0000"/>
              </a:solidFill>
            </a:endParaRPr>
          </a:p>
        </p:txBody>
      </p:sp>
      <p:grpSp>
        <p:nvGrpSpPr>
          <p:cNvPr id="3" name="Group 7"/>
          <p:cNvGrpSpPr/>
          <p:nvPr/>
        </p:nvGrpSpPr>
        <p:grpSpPr>
          <a:xfrm>
            <a:off x="7643834" y="0"/>
            <a:ext cx="1500166" cy="977249"/>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2587424431"/>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71011" y="678637"/>
            <a:ext cx="8229600" cy="864096"/>
          </a:xfrm>
        </p:spPr>
        <p:txBody>
          <a:bodyPr>
            <a:normAutofit/>
          </a:bodyPr>
          <a:lstStyle/>
          <a:p>
            <a:pPr algn="ctr"/>
            <a:r>
              <a:rPr lang="ar-SA" dirty="0" smtClean="0">
                <a:solidFill>
                  <a:srgbClr val="FF0000"/>
                </a:solidFill>
              </a:rPr>
              <a:t>استعمالات التحليل المالي</a:t>
            </a:r>
            <a:endParaRPr lang="ar-SA" dirty="0">
              <a:solidFill>
                <a:srgbClr val="FF00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108</a:t>
            </a:fld>
            <a:endParaRPr lang="ar-SA"/>
          </a:p>
        </p:txBody>
      </p:sp>
      <p:sp>
        <p:nvSpPr>
          <p:cNvPr id="12" name="Content Placeholder 11"/>
          <p:cNvSpPr>
            <a:spLocks noGrp="1"/>
          </p:cNvSpPr>
          <p:nvPr>
            <p:ph sz="quarter" idx="1"/>
          </p:nvPr>
        </p:nvSpPr>
        <p:spPr>
          <a:xfrm>
            <a:off x="457200" y="1928802"/>
            <a:ext cx="8229600" cy="4524534"/>
          </a:xfrm>
        </p:spPr>
        <p:txBody>
          <a:bodyPr>
            <a:noAutofit/>
          </a:bodyPr>
          <a:lstStyle/>
          <a:p>
            <a:pPr>
              <a:buNone/>
            </a:pPr>
            <a:endParaRPr lang="ar-SA" sz="2400" b="1" dirty="0" smtClean="0"/>
          </a:p>
          <a:p>
            <a:pPr>
              <a:buNone/>
            </a:pPr>
            <a:r>
              <a:rPr lang="ar-SA" sz="2400" b="1" dirty="0" smtClean="0"/>
              <a:t>1- </a:t>
            </a:r>
            <a:r>
              <a:rPr lang="ar-SA" dirty="0" smtClean="0"/>
              <a:t>التخطيط المالي للمنشاة.</a:t>
            </a:r>
          </a:p>
          <a:p>
            <a:pPr>
              <a:buNone/>
            </a:pPr>
            <a:r>
              <a:rPr lang="ar-SA" dirty="0" smtClean="0"/>
              <a:t>2- </a:t>
            </a:r>
            <a:r>
              <a:rPr lang="ar-JO" dirty="0" smtClean="0"/>
              <a:t>إ</a:t>
            </a:r>
            <a:r>
              <a:rPr lang="ar-SA" dirty="0" smtClean="0"/>
              <a:t>عداد التنبؤات المالية.</a:t>
            </a:r>
          </a:p>
          <a:p>
            <a:pPr>
              <a:buNone/>
            </a:pPr>
            <a:r>
              <a:rPr lang="ar-SA" dirty="0" smtClean="0"/>
              <a:t>3- قياس الربحيه للمنشأة وقياس سيولتها.</a:t>
            </a:r>
          </a:p>
          <a:p>
            <a:pPr>
              <a:buNone/>
            </a:pPr>
            <a:r>
              <a:rPr lang="ar-SA" dirty="0" smtClean="0"/>
              <a:t>4- الرقابه المالية.</a:t>
            </a:r>
          </a:p>
          <a:p>
            <a:pPr>
              <a:buNone/>
            </a:pPr>
            <a:r>
              <a:rPr lang="ar-SA" dirty="0" smtClean="0"/>
              <a:t>5- تقييم مدى كفاءة الإدارة في المنشأة.</a:t>
            </a:r>
          </a:p>
          <a:p>
            <a:pPr>
              <a:buNone/>
            </a:pPr>
            <a:r>
              <a:rPr lang="ar-SA" dirty="0" smtClean="0"/>
              <a:t>6- </a:t>
            </a:r>
            <a:r>
              <a:rPr lang="ar-JO" dirty="0" smtClean="0"/>
              <a:t>إ</a:t>
            </a:r>
            <a:r>
              <a:rPr lang="ar-SA" dirty="0" smtClean="0"/>
              <a:t>ظهار مدى نجاح المنشأة لمالكيها ( </a:t>
            </a:r>
            <a:r>
              <a:rPr lang="ar-JO" dirty="0" smtClean="0"/>
              <a:t>أ</a:t>
            </a:r>
            <a:r>
              <a:rPr lang="ar-SA" dirty="0" smtClean="0"/>
              <a:t>صحابها ).</a:t>
            </a:r>
            <a:endParaRPr lang="ar-SA" dirty="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308366006"/>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109</a:t>
            </a:fld>
            <a:endParaRPr lang="ar-SA"/>
          </a:p>
        </p:txBody>
      </p:sp>
      <p:sp>
        <p:nvSpPr>
          <p:cNvPr id="12" name="Content Placeholder 11"/>
          <p:cNvSpPr>
            <a:spLocks noGrp="1"/>
          </p:cNvSpPr>
          <p:nvPr>
            <p:ph sz="quarter" idx="1"/>
          </p:nvPr>
        </p:nvSpPr>
        <p:spPr>
          <a:xfrm>
            <a:off x="457200" y="1714488"/>
            <a:ext cx="8229600" cy="4738848"/>
          </a:xfrm>
        </p:spPr>
        <p:txBody>
          <a:bodyPr>
            <a:noAutofit/>
          </a:bodyPr>
          <a:lstStyle/>
          <a:p>
            <a:pPr marL="457200" indent="-457200" algn="just">
              <a:buFont typeface="+mj-lt"/>
              <a:buAutoNum type="arabicPeriod"/>
            </a:pPr>
            <a:r>
              <a:rPr lang="ar-SA" dirty="0" smtClean="0">
                <a:solidFill>
                  <a:srgbClr val="FF0000"/>
                </a:solidFill>
              </a:rPr>
              <a:t>التحليل الر</a:t>
            </a:r>
            <a:r>
              <a:rPr lang="ar-JO" dirty="0" smtClean="0">
                <a:solidFill>
                  <a:srgbClr val="FF0000"/>
                </a:solidFill>
              </a:rPr>
              <a:t>أ</a:t>
            </a:r>
            <a:r>
              <a:rPr lang="ar-SA" dirty="0" smtClean="0">
                <a:solidFill>
                  <a:srgbClr val="FF0000"/>
                </a:solidFill>
              </a:rPr>
              <a:t>سي </a:t>
            </a:r>
            <a:r>
              <a:rPr lang="ar-SA" dirty="0" smtClean="0"/>
              <a:t>:هو دراس</a:t>
            </a:r>
            <a:r>
              <a:rPr lang="ar-JO" dirty="0" smtClean="0"/>
              <a:t>ة</a:t>
            </a:r>
            <a:r>
              <a:rPr lang="ar-SA" dirty="0" smtClean="0"/>
              <a:t> العلاقات الكمي</a:t>
            </a:r>
            <a:r>
              <a:rPr lang="ar-JO" dirty="0" smtClean="0"/>
              <a:t>ة</a:t>
            </a:r>
            <a:r>
              <a:rPr lang="ar-SA" dirty="0" smtClean="0"/>
              <a:t> بين بنود القائم</a:t>
            </a:r>
            <a:r>
              <a:rPr lang="ar-JO" dirty="0" smtClean="0"/>
              <a:t>ة</a:t>
            </a:r>
            <a:r>
              <a:rPr lang="ar-SA" dirty="0" smtClean="0"/>
              <a:t> المالية المختلف</a:t>
            </a:r>
            <a:r>
              <a:rPr lang="ar-JO" dirty="0" smtClean="0"/>
              <a:t>ة</a:t>
            </a:r>
            <a:r>
              <a:rPr lang="ar-SA" dirty="0" smtClean="0"/>
              <a:t> في تاريخ معين وتصف </a:t>
            </a:r>
            <a:r>
              <a:rPr lang="ar-SA" dirty="0" smtClean="0">
                <a:solidFill>
                  <a:srgbClr val="FF0000"/>
                </a:solidFill>
              </a:rPr>
              <a:t>بالسكون والثبات </a:t>
            </a:r>
            <a:r>
              <a:rPr lang="ar-SA" dirty="0" smtClean="0"/>
              <a:t>ولكنه يساعد </a:t>
            </a:r>
            <a:r>
              <a:rPr lang="ar-SA" u="sng" dirty="0" smtClean="0"/>
              <a:t>على </a:t>
            </a:r>
            <a:r>
              <a:rPr lang="ar-JO" u="sng" dirty="0" smtClean="0"/>
              <a:t>تقييم أداء </a:t>
            </a:r>
            <a:r>
              <a:rPr lang="ar-SA" u="sng" dirty="0" smtClean="0"/>
              <a:t>المنشأة </a:t>
            </a:r>
            <a:r>
              <a:rPr lang="ar-SA" dirty="0" smtClean="0"/>
              <a:t>في تلك الفترة و</a:t>
            </a:r>
            <a:r>
              <a:rPr lang="ar-JO" dirty="0" smtClean="0"/>
              <a:t>إ</a:t>
            </a:r>
            <a:r>
              <a:rPr lang="ar-SA" dirty="0" smtClean="0"/>
              <a:t>كتشاف </a:t>
            </a:r>
            <a:r>
              <a:rPr lang="ar-SA" u="sng" dirty="0" smtClean="0"/>
              <a:t>نواحي الضعف والقو</a:t>
            </a:r>
            <a:r>
              <a:rPr lang="ar-JO" u="sng" dirty="0" smtClean="0"/>
              <a:t>ة</a:t>
            </a:r>
            <a:r>
              <a:rPr lang="ar-SA" u="sng" dirty="0" smtClean="0"/>
              <a:t> </a:t>
            </a:r>
            <a:r>
              <a:rPr lang="ar-SA" dirty="0" smtClean="0"/>
              <a:t>ولكن يظل بحاج</a:t>
            </a:r>
            <a:r>
              <a:rPr lang="ar-JO" dirty="0" smtClean="0"/>
              <a:t>ة</a:t>
            </a:r>
            <a:r>
              <a:rPr lang="ar-SA" dirty="0" smtClean="0"/>
              <a:t> لأن يدعم بالتحليل ال</a:t>
            </a:r>
            <a:r>
              <a:rPr lang="ar-JO" dirty="0" smtClean="0"/>
              <a:t>أ</a:t>
            </a:r>
            <a:r>
              <a:rPr lang="ar-SA" dirty="0" smtClean="0"/>
              <a:t>فقي .</a:t>
            </a:r>
          </a:p>
          <a:p>
            <a:pPr marL="457200" indent="-457200" algn="just">
              <a:buFont typeface="+mj-lt"/>
              <a:buAutoNum type="arabicPeriod"/>
            </a:pPr>
            <a:r>
              <a:rPr lang="ar-SA" dirty="0" smtClean="0">
                <a:solidFill>
                  <a:srgbClr val="FF0000"/>
                </a:solidFill>
              </a:rPr>
              <a:t>التحليل ال</a:t>
            </a:r>
            <a:r>
              <a:rPr lang="ar-JO" dirty="0" smtClean="0">
                <a:solidFill>
                  <a:srgbClr val="FF0000"/>
                </a:solidFill>
              </a:rPr>
              <a:t>أ</a:t>
            </a:r>
            <a:r>
              <a:rPr lang="ar-SA" dirty="0" smtClean="0">
                <a:solidFill>
                  <a:srgbClr val="FF0000"/>
                </a:solidFill>
              </a:rPr>
              <a:t>فقي </a:t>
            </a:r>
            <a:r>
              <a:rPr lang="ar-SA" dirty="0" smtClean="0"/>
              <a:t>: دراس</a:t>
            </a:r>
            <a:r>
              <a:rPr lang="ar-JO" dirty="0" smtClean="0"/>
              <a:t>ة</a:t>
            </a:r>
            <a:r>
              <a:rPr lang="ar-SA" dirty="0" smtClean="0"/>
              <a:t> كل </a:t>
            </a:r>
            <a:r>
              <a:rPr lang="ar-SA" dirty="0" smtClean="0">
                <a:solidFill>
                  <a:srgbClr val="FF0000"/>
                </a:solidFill>
              </a:rPr>
              <a:t>بند من بنود القائم</a:t>
            </a:r>
            <a:r>
              <a:rPr lang="ar-JO" dirty="0" smtClean="0">
                <a:solidFill>
                  <a:srgbClr val="FF0000"/>
                </a:solidFill>
              </a:rPr>
              <a:t>ة</a:t>
            </a:r>
            <a:r>
              <a:rPr lang="ar-SA" dirty="0" smtClean="0">
                <a:solidFill>
                  <a:srgbClr val="FF0000"/>
                </a:solidFill>
              </a:rPr>
              <a:t> المالية بمرور الزمن </a:t>
            </a:r>
            <a:r>
              <a:rPr lang="ar-JO" dirty="0" smtClean="0"/>
              <a:t>أ</a:t>
            </a:r>
            <a:r>
              <a:rPr lang="ar-SA" dirty="0" smtClean="0"/>
              <a:t>ي تتبع حركه هذا البند زيادة أو نقصان بمرور الزمن . هو تحليل ديناميكي لأنه يبين التغييرات التي حدثت بمرور الزمن.</a:t>
            </a:r>
          </a:p>
          <a:p>
            <a:pPr marL="457200" indent="-457200" algn="just">
              <a:buNone/>
            </a:pPr>
            <a:r>
              <a:rPr lang="ar-JO" sz="2400" dirty="0" smtClean="0"/>
              <a:t>      </a:t>
            </a:r>
            <a:endParaRPr lang="ar-SA" sz="2400" dirty="0" smtClean="0"/>
          </a:p>
        </p:txBody>
      </p:sp>
      <p:grpSp>
        <p:nvGrpSpPr>
          <p:cNvPr id="2" name="Group 12"/>
          <p:cNvGrpSpPr/>
          <p:nvPr/>
        </p:nvGrpSpPr>
        <p:grpSpPr>
          <a:xfrm>
            <a:off x="14" y="0"/>
            <a:ext cx="9143986" cy="1785926"/>
            <a:chOff x="14" y="0"/>
            <a:chExt cx="9143986" cy="1785926"/>
          </a:xfrm>
        </p:grpSpPr>
        <p:sp>
          <p:nvSpPr>
            <p:cNvPr id="14" name="Flowchart: Document 1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sz="3200" dirty="0" smtClean="0"/>
            </a:p>
            <a:p>
              <a:pPr algn="ctr"/>
              <a:r>
                <a:rPr lang="ar-JO" sz="3200" dirty="0" smtClean="0">
                  <a:solidFill>
                    <a:schemeClr val="tx1"/>
                  </a:solidFill>
                </a:rPr>
                <a:t>أ</a:t>
              </a:r>
              <a:r>
                <a:rPr lang="ar-SA" sz="3200" dirty="0" smtClean="0">
                  <a:solidFill>
                    <a:schemeClr val="tx1"/>
                  </a:solidFill>
                </a:rPr>
                <a:t>نواع التحليل المالي </a:t>
              </a:r>
              <a:endParaRPr lang="ar-SA" sz="32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6633095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46826" y="388604"/>
            <a:ext cx="8229600" cy="1143000"/>
          </a:xfrm>
        </p:spPr>
        <p:txBody>
          <a:bodyPr/>
          <a:lstStyle/>
          <a:p>
            <a:pPr algn="ctr"/>
            <a:r>
              <a:rPr lang="ar-SA" dirty="0" smtClean="0"/>
              <a:t>1- ا</a:t>
            </a:r>
            <a:r>
              <a:rPr lang="ar-JO" dirty="0" smtClean="0"/>
              <a:t>لأ</a:t>
            </a:r>
            <a:r>
              <a:rPr lang="ar-SA" dirty="0" smtClean="0"/>
              <a:t>سهم </a:t>
            </a:r>
          </a:p>
        </p:txBody>
      </p:sp>
      <p:sp>
        <p:nvSpPr>
          <p:cNvPr id="5" name="Slide Number Placeholder 4"/>
          <p:cNvSpPr>
            <a:spLocks noGrp="1"/>
          </p:cNvSpPr>
          <p:nvPr>
            <p:ph type="sldNum" sz="quarter" idx="12"/>
          </p:nvPr>
        </p:nvSpPr>
        <p:spPr/>
        <p:txBody>
          <a:bodyPr/>
          <a:lstStyle/>
          <a:p>
            <a:fld id="{6339CD7F-6548-46A8-9F66-5B44D68E6E3C}" type="slidenum">
              <a:rPr lang="ar-SA" smtClean="0"/>
              <a:pPr/>
              <a:t>11</a:t>
            </a:fld>
            <a:endParaRPr lang="ar-SA" dirty="0"/>
          </a:p>
        </p:txBody>
      </p:sp>
      <p:sp>
        <p:nvSpPr>
          <p:cNvPr id="12" name="Content Placeholder 11"/>
          <p:cNvSpPr>
            <a:spLocks noGrp="1"/>
          </p:cNvSpPr>
          <p:nvPr>
            <p:ph sz="quarter" idx="1"/>
          </p:nvPr>
        </p:nvSpPr>
        <p:spPr>
          <a:xfrm>
            <a:off x="395536" y="2571744"/>
            <a:ext cx="8229600" cy="3842451"/>
          </a:xfrm>
        </p:spPr>
        <p:txBody>
          <a:bodyPr>
            <a:normAutofit/>
          </a:bodyPr>
          <a:lstStyle/>
          <a:p>
            <a:pPr algn="just">
              <a:lnSpc>
                <a:spcPct val="120000"/>
              </a:lnSpc>
              <a:buNone/>
            </a:pPr>
            <a:r>
              <a:rPr lang="ar-SA" dirty="0" smtClean="0"/>
              <a:t>السهم هو الوسيلة </a:t>
            </a:r>
            <a:r>
              <a:rPr lang="ar-SA" dirty="0" smtClean="0">
                <a:solidFill>
                  <a:srgbClr val="FF0000"/>
                </a:solidFill>
              </a:rPr>
              <a:t>ال</a:t>
            </a:r>
            <a:r>
              <a:rPr lang="ar-JO" dirty="0" smtClean="0">
                <a:solidFill>
                  <a:srgbClr val="FF0000"/>
                </a:solidFill>
              </a:rPr>
              <a:t>أ</a:t>
            </a:r>
            <a:r>
              <a:rPr lang="ar-SA" dirty="0" smtClean="0">
                <a:solidFill>
                  <a:srgbClr val="FF0000"/>
                </a:solidFill>
              </a:rPr>
              <a:t>ولى </a:t>
            </a:r>
            <a:r>
              <a:rPr lang="ar-SA" dirty="0" smtClean="0"/>
              <a:t>للتمويل طويل ال</a:t>
            </a:r>
            <a:r>
              <a:rPr lang="ar-JO" dirty="0" smtClean="0"/>
              <a:t>أ</a:t>
            </a:r>
            <a:r>
              <a:rPr lang="ar-SA" dirty="0" smtClean="0"/>
              <a:t>جل بحيث تعطي ال</a:t>
            </a:r>
            <a:r>
              <a:rPr lang="ar-JO" dirty="0" smtClean="0"/>
              <a:t>أ</a:t>
            </a:r>
            <a:r>
              <a:rPr lang="ar-SA" dirty="0" smtClean="0"/>
              <a:t>سهم حاملها </a:t>
            </a:r>
            <a:r>
              <a:rPr lang="ar-SA" dirty="0" smtClean="0">
                <a:solidFill>
                  <a:srgbClr val="FF0000"/>
                </a:solidFill>
              </a:rPr>
              <a:t>نصيبا في الملكي</a:t>
            </a:r>
            <a:r>
              <a:rPr lang="ar-JO" dirty="0" smtClean="0">
                <a:solidFill>
                  <a:srgbClr val="FF0000"/>
                </a:solidFill>
              </a:rPr>
              <a:t>ة</a:t>
            </a:r>
            <a:r>
              <a:rPr lang="ar-SA" dirty="0" smtClean="0">
                <a:solidFill>
                  <a:srgbClr val="FF0000"/>
                </a:solidFill>
              </a:rPr>
              <a:t> وهي </a:t>
            </a:r>
            <a:r>
              <a:rPr lang="ar-JO" dirty="0" smtClean="0">
                <a:solidFill>
                  <a:srgbClr val="FF0000"/>
                </a:solidFill>
              </a:rPr>
              <a:t>أ</a:t>
            </a:r>
            <a:r>
              <a:rPr lang="ar-SA" dirty="0" smtClean="0">
                <a:solidFill>
                  <a:srgbClr val="FF0000"/>
                </a:solidFill>
              </a:rPr>
              <a:t>كثر الوسائل انتشاراً للحصول على رأس مال الشركات المساهمه. </a:t>
            </a:r>
          </a:p>
          <a:p>
            <a:pPr algn="just">
              <a:buNone/>
            </a:pPr>
            <a:r>
              <a:rPr lang="ar-SA" dirty="0" smtClean="0"/>
              <a:t>أنواعها :</a:t>
            </a:r>
          </a:p>
          <a:p>
            <a:pPr marL="514350" indent="-514350" algn="just">
              <a:buFont typeface="+mj-cs"/>
              <a:buAutoNum type="arabic1Minus"/>
            </a:pPr>
            <a:r>
              <a:rPr lang="ar-SA" dirty="0" smtClean="0"/>
              <a:t>ا</a:t>
            </a:r>
            <a:r>
              <a:rPr lang="ar-JO" dirty="0" smtClean="0"/>
              <a:t>لأ</a:t>
            </a:r>
            <a:r>
              <a:rPr lang="ar-SA" dirty="0" smtClean="0"/>
              <a:t>سهم الممتاز</a:t>
            </a:r>
            <a:r>
              <a:rPr lang="ar-JO" dirty="0" smtClean="0"/>
              <a:t>ة</a:t>
            </a:r>
            <a:r>
              <a:rPr lang="ar-SA" dirty="0" smtClean="0"/>
              <a:t> </a:t>
            </a:r>
          </a:p>
          <a:p>
            <a:pPr marL="514350" indent="-514350" algn="just">
              <a:buFont typeface="+mj-cs"/>
              <a:buAutoNum type="arabic1Minus"/>
            </a:pPr>
            <a:r>
              <a:rPr lang="ar-JO" dirty="0" smtClean="0"/>
              <a:t>الأ</a:t>
            </a:r>
            <a:r>
              <a:rPr lang="ar-SA" dirty="0" smtClean="0"/>
              <a:t>سهم العادي</a:t>
            </a:r>
            <a:r>
              <a:rPr lang="ar-JO" dirty="0" smtClean="0"/>
              <a:t>ة</a:t>
            </a:r>
            <a:r>
              <a:rPr lang="ar-SA" dirty="0" smtClean="0"/>
              <a:t> </a:t>
            </a:r>
          </a:p>
          <a:p>
            <a:pPr algn="just">
              <a:buNone/>
            </a:pPr>
            <a:r>
              <a:rPr lang="ar-SA" dirty="0" smtClean="0">
                <a:solidFill>
                  <a:srgbClr val="FF0000"/>
                </a:solidFill>
              </a:rPr>
              <a:t>تختلف الحقوق وال</a:t>
            </a:r>
            <a:r>
              <a:rPr lang="ar-JO" dirty="0" smtClean="0">
                <a:solidFill>
                  <a:srgbClr val="FF0000"/>
                </a:solidFill>
              </a:rPr>
              <a:t>إ</a:t>
            </a:r>
            <a:r>
              <a:rPr lang="ar-SA" dirty="0" smtClean="0">
                <a:solidFill>
                  <a:srgbClr val="FF0000"/>
                </a:solidFill>
              </a:rPr>
              <a:t>متيازات التي تعطى لكل نوع</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140127"/>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110</a:t>
            </a:fld>
            <a:endParaRPr lang="ar-SA"/>
          </a:p>
        </p:txBody>
      </p:sp>
      <p:sp>
        <p:nvSpPr>
          <p:cNvPr id="12" name="Content Placeholder 11"/>
          <p:cNvSpPr>
            <a:spLocks noGrp="1"/>
          </p:cNvSpPr>
          <p:nvPr>
            <p:ph sz="quarter" idx="1"/>
          </p:nvPr>
        </p:nvSpPr>
        <p:spPr>
          <a:xfrm>
            <a:off x="457200" y="1500174"/>
            <a:ext cx="8229600" cy="4953162"/>
          </a:xfrm>
        </p:spPr>
        <p:txBody>
          <a:bodyPr>
            <a:noAutofit/>
          </a:bodyPr>
          <a:lstStyle/>
          <a:p>
            <a:pPr marL="457200" indent="-457200" algn="just">
              <a:buNone/>
            </a:pPr>
            <a:r>
              <a:rPr lang="ar-SA" sz="2400" b="1" dirty="0" smtClean="0"/>
              <a:t>3. </a:t>
            </a:r>
            <a:r>
              <a:rPr lang="ar-SA" dirty="0" smtClean="0">
                <a:solidFill>
                  <a:srgbClr val="FF0000"/>
                </a:solidFill>
              </a:rPr>
              <a:t>استخراج المركز النسبي </a:t>
            </a:r>
            <a:r>
              <a:rPr lang="ar-SA" dirty="0" smtClean="0"/>
              <a:t>: يتم عن طريق مقارن</a:t>
            </a:r>
            <a:r>
              <a:rPr lang="ar-JO" dirty="0" smtClean="0"/>
              <a:t>ة</a:t>
            </a:r>
            <a:r>
              <a:rPr lang="ar-SA" dirty="0" smtClean="0"/>
              <a:t> النسب الخاص</a:t>
            </a:r>
            <a:r>
              <a:rPr lang="ar-JO" dirty="0" smtClean="0"/>
              <a:t>ة</a:t>
            </a:r>
            <a:r>
              <a:rPr lang="ar-SA" dirty="0" smtClean="0"/>
              <a:t> بالمنشأة بالنسب السائد</a:t>
            </a:r>
            <a:r>
              <a:rPr lang="ar-JO" dirty="0" smtClean="0"/>
              <a:t>ة</a:t>
            </a:r>
            <a:r>
              <a:rPr lang="ar-SA" dirty="0" smtClean="0"/>
              <a:t> في </a:t>
            </a:r>
            <a:r>
              <a:rPr lang="ar-SA" dirty="0" smtClean="0">
                <a:solidFill>
                  <a:srgbClr val="FF0000"/>
                </a:solidFill>
              </a:rPr>
              <a:t>الصناع</a:t>
            </a:r>
            <a:r>
              <a:rPr lang="ar-JO" dirty="0" smtClean="0"/>
              <a:t>ة</a:t>
            </a:r>
            <a:r>
              <a:rPr lang="ar-SA" dirty="0" smtClean="0"/>
              <a:t> التي تنتمي إليها المنشأة وتؤدي هذه المقارن</a:t>
            </a:r>
            <a:r>
              <a:rPr lang="ar-JO" dirty="0" smtClean="0"/>
              <a:t>ة</a:t>
            </a:r>
            <a:r>
              <a:rPr lang="ar-SA" dirty="0" smtClean="0"/>
              <a:t> إلى</a:t>
            </a:r>
            <a:r>
              <a:rPr lang="ar-JO" dirty="0" smtClean="0"/>
              <a:t> </a:t>
            </a:r>
            <a:r>
              <a:rPr lang="ar-SA" dirty="0" smtClean="0"/>
              <a:t>اكتشاف </a:t>
            </a:r>
            <a:r>
              <a:rPr lang="ar-JO" dirty="0" smtClean="0"/>
              <a:t>إ</a:t>
            </a:r>
            <a:r>
              <a:rPr lang="ar-SA" dirty="0" smtClean="0">
                <a:solidFill>
                  <a:srgbClr val="FF0000"/>
                </a:solidFill>
              </a:rPr>
              <a:t>نحرافات</a:t>
            </a:r>
            <a:r>
              <a:rPr lang="ar-SA" dirty="0" smtClean="0"/>
              <a:t> المنشأة عما هو سائد في الصناعه وعندها يمكن لل</a:t>
            </a:r>
            <a:r>
              <a:rPr lang="ar-JO" dirty="0" smtClean="0"/>
              <a:t>إ</a:t>
            </a:r>
            <a:r>
              <a:rPr lang="ar-SA" dirty="0" smtClean="0"/>
              <a:t>دار</a:t>
            </a:r>
            <a:r>
              <a:rPr lang="ar-JO" dirty="0" smtClean="0"/>
              <a:t>ة</a:t>
            </a:r>
            <a:r>
              <a:rPr lang="ar-SA" dirty="0" smtClean="0"/>
              <a:t> من </a:t>
            </a:r>
          </a:p>
          <a:p>
            <a:pPr marL="457200" indent="-457200" algn="just">
              <a:buFont typeface="+mj-cs"/>
              <a:buAutoNum type="arabic1Minus"/>
            </a:pPr>
            <a:r>
              <a:rPr lang="ar-SA" dirty="0" smtClean="0">
                <a:solidFill>
                  <a:srgbClr val="FF0000"/>
                </a:solidFill>
              </a:rPr>
              <a:t>تقييم </a:t>
            </a:r>
            <a:r>
              <a:rPr lang="ar-JO" dirty="0" smtClean="0">
                <a:solidFill>
                  <a:srgbClr val="FF0000"/>
                </a:solidFill>
              </a:rPr>
              <a:t>أ</a:t>
            </a:r>
            <a:r>
              <a:rPr lang="ar-SA" dirty="0" smtClean="0">
                <a:solidFill>
                  <a:srgbClr val="FF0000"/>
                </a:solidFill>
              </a:rPr>
              <a:t>داء المنشأة بالنسبه لمثيلاتها </a:t>
            </a:r>
          </a:p>
          <a:p>
            <a:pPr marL="457200" indent="-457200" algn="just">
              <a:buFont typeface="+mj-cs"/>
              <a:buAutoNum type="arabic1Minus"/>
            </a:pPr>
            <a:r>
              <a:rPr lang="ar-SA" dirty="0" smtClean="0">
                <a:solidFill>
                  <a:srgbClr val="FF0000"/>
                </a:solidFill>
              </a:rPr>
              <a:t>تقييم ربحي</a:t>
            </a:r>
            <a:r>
              <a:rPr lang="ar-JO" dirty="0" smtClean="0">
                <a:solidFill>
                  <a:srgbClr val="FF0000"/>
                </a:solidFill>
              </a:rPr>
              <a:t>ة</a:t>
            </a:r>
            <a:r>
              <a:rPr lang="ar-SA" dirty="0" smtClean="0">
                <a:solidFill>
                  <a:srgbClr val="FF0000"/>
                </a:solidFill>
              </a:rPr>
              <a:t> المنشأة في </a:t>
            </a:r>
            <a:r>
              <a:rPr lang="ar-JO" dirty="0" smtClean="0">
                <a:solidFill>
                  <a:srgbClr val="FF0000"/>
                </a:solidFill>
              </a:rPr>
              <a:t>أ</a:t>
            </a:r>
            <a:r>
              <a:rPr lang="ar-SA" dirty="0" smtClean="0">
                <a:solidFill>
                  <a:srgbClr val="FF0000"/>
                </a:solidFill>
              </a:rPr>
              <a:t>صولها المختلف</a:t>
            </a:r>
            <a:r>
              <a:rPr lang="ar-JO" dirty="0" smtClean="0">
                <a:solidFill>
                  <a:srgbClr val="FF0000"/>
                </a:solidFill>
              </a:rPr>
              <a:t>ة</a:t>
            </a:r>
            <a:r>
              <a:rPr lang="ar-SA" dirty="0" smtClean="0">
                <a:solidFill>
                  <a:srgbClr val="FF0000"/>
                </a:solidFill>
              </a:rPr>
              <a:t> بالنسب</a:t>
            </a:r>
            <a:r>
              <a:rPr lang="ar-JO" dirty="0" smtClean="0">
                <a:solidFill>
                  <a:srgbClr val="FF0000"/>
                </a:solidFill>
              </a:rPr>
              <a:t>ة</a:t>
            </a:r>
            <a:r>
              <a:rPr lang="ar-SA" dirty="0" smtClean="0">
                <a:solidFill>
                  <a:srgbClr val="FF0000"/>
                </a:solidFill>
              </a:rPr>
              <a:t> لمثيلاتها </a:t>
            </a:r>
          </a:p>
          <a:p>
            <a:pPr marL="457200" indent="-457200" algn="just">
              <a:buFont typeface="+mj-cs"/>
              <a:buAutoNum type="arabic1Minus"/>
            </a:pPr>
            <a:r>
              <a:rPr lang="ar-JO" dirty="0" smtClean="0">
                <a:solidFill>
                  <a:srgbClr val="FF0000"/>
                </a:solidFill>
              </a:rPr>
              <a:t>إ</a:t>
            </a:r>
            <a:r>
              <a:rPr lang="ar-SA" dirty="0" smtClean="0">
                <a:solidFill>
                  <a:srgbClr val="FF0000"/>
                </a:solidFill>
              </a:rPr>
              <a:t>تخاذ ال</a:t>
            </a:r>
            <a:r>
              <a:rPr lang="ar-JO" dirty="0" smtClean="0">
                <a:solidFill>
                  <a:srgbClr val="FF0000"/>
                </a:solidFill>
              </a:rPr>
              <a:t>إ</a:t>
            </a:r>
            <a:r>
              <a:rPr lang="ar-SA" dirty="0" smtClean="0">
                <a:solidFill>
                  <a:srgbClr val="FF0000"/>
                </a:solidFill>
              </a:rPr>
              <a:t>جراءات التصحيحي</a:t>
            </a:r>
            <a:r>
              <a:rPr lang="ar-JO" dirty="0" smtClean="0">
                <a:solidFill>
                  <a:srgbClr val="FF0000"/>
                </a:solidFill>
              </a:rPr>
              <a:t>ة</a:t>
            </a:r>
            <a:r>
              <a:rPr lang="ar-SA" dirty="0" smtClean="0">
                <a:solidFill>
                  <a:srgbClr val="FF0000"/>
                </a:solidFill>
              </a:rPr>
              <a:t> اللازم</a:t>
            </a:r>
            <a:r>
              <a:rPr lang="ar-JO" dirty="0" smtClean="0">
                <a:solidFill>
                  <a:srgbClr val="FF0000"/>
                </a:solidFill>
              </a:rPr>
              <a:t>ة</a:t>
            </a:r>
            <a:r>
              <a:rPr lang="ar-SA" dirty="0" smtClean="0">
                <a:solidFill>
                  <a:srgbClr val="FF0000"/>
                </a:solidFill>
              </a:rPr>
              <a:t> لتحقيق التوازن بينها وبين مثيلاتها في الصناع</a:t>
            </a:r>
            <a:r>
              <a:rPr lang="ar-JO" dirty="0" smtClean="0">
                <a:solidFill>
                  <a:srgbClr val="FF0000"/>
                </a:solidFill>
              </a:rPr>
              <a:t>ة</a:t>
            </a:r>
            <a:r>
              <a:rPr lang="ar-SA" dirty="0" smtClean="0">
                <a:solidFill>
                  <a:srgbClr val="FF0000"/>
                </a:solidFill>
              </a:rPr>
              <a:t> التي تنتمي إليها </a:t>
            </a:r>
          </a:p>
          <a:p>
            <a:pPr marL="457200" indent="-457200">
              <a:buNone/>
            </a:pPr>
            <a:endParaRPr lang="ar-SA" sz="2400" b="1" dirty="0" smtClean="0"/>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3892012657"/>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714356"/>
            <a:ext cx="8229600" cy="432048"/>
          </a:xfrm>
        </p:spPr>
        <p:txBody>
          <a:bodyPr>
            <a:normAutofit fontScale="90000"/>
          </a:bodyPr>
          <a:lstStyle/>
          <a:p>
            <a:pPr algn="ctr"/>
            <a:r>
              <a:rPr lang="ar-SA" dirty="0" smtClean="0">
                <a:solidFill>
                  <a:srgbClr val="FF0000"/>
                </a:solidFill>
              </a:rPr>
              <a:t>أساليب التحليل</a:t>
            </a:r>
            <a:r>
              <a:rPr lang="ar-SY" dirty="0">
                <a:solidFill>
                  <a:srgbClr val="FF0000"/>
                </a:solidFill>
              </a:rPr>
              <a:t> </a:t>
            </a:r>
            <a:r>
              <a:rPr lang="ar-SY" dirty="0" smtClean="0">
                <a:solidFill>
                  <a:srgbClr val="FF0000"/>
                </a:solidFill>
              </a:rPr>
              <a:t>المالي</a:t>
            </a:r>
            <a:r>
              <a:rPr lang="ar-SA" dirty="0" smtClean="0">
                <a:solidFill>
                  <a:srgbClr val="FF0000"/>
                </a:solidFill>
              </a:rPr>
              <a:t> </a:t>
            </a:r>
            <a:endParaRPr lang="ar-SA" dirty="0">
              <a:solidFill>
                <a:srgbClr val="FF00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111</a:t>
            </a:fld>
            <a:endParaRPr lang="ar-SA"/>
          </a:p>
        </p:txBody>
      </p:sp>
      <p:sp>
        <p:nvSpPr>
          <p:cNvPr id="12" name="Content Placeholder 11"/>
          <p:cNvSpPr>
            <a:spLocks noGrp="1"/>
          </p:cNvSpPr>
          <p:nvPr>
            <p:ph sz="quarter" idx="1"/>
          </p:nvPr>
        </p:nvSpPr>
        <p:spPr>
          <a:xfrm>
            <a:off x="457200" y="1571612"/>
            <a:ext cx="8229600" cy="4881724"/>
          </a:xfrm>
        </p:spPr>
        <p:txBody>
          <a:bodyPr>
            <a:noAutofit/>
          </a:bodyPr>
          <a:lstStyle/>
          <a:p>
            <a:pPr marL="457200" indent="-457200">
              <a:buNone/>
            </a:pPr>
            <a:r>
              <a:rPr lang="ar-SA" b="1" dirty="0" smtClean="0"/>
              <a:t>مجموعتان </a:t>
            </a:r>
            <a:r>
              <a:rPr lang="ar-JO" b="1" dirty="0" smtClean="0"/>
              <a:t>أ</a:t>
            </a:r>
            <a:r>
              <a:rPr lang="ar-SA" b="1" dirty="0" smtClean="0"/>
              <a:t>ساسيتان ومجموعتان مساعدتان </a:t>
            </a:r>
          </a:p>
          <a:p>
            <a:pPr marL="457200" indent="-457200">
              <a:buNone/>
            </a:pPr>
            <a:endParaRPr lang="ar-JO" sz="1600" b="1" dirty="0" smtClean="0"/>
          </a:p>
          <a:p>
            <a:pPr marL="457200" indent="-457200">
              <a:buNone/>
            </a:pPr>
            <a:r>
              <a:rPr lang="ar-SA" b="1" dirty="0" smtClean="0">
                <a:solidFill>
                  <a:srgbClr val="FF0000"/>
                </a:solidFill>
              </a:rPr>
              <a:t>المجموعتان ال</a:t>
            </a:r>
            <a:r>
              <a:rPr lang="ar-JO" b="1" dirty="0" smtClean="0">
                <a:solidFill>
                  <a:srgbClr val="FF0000"/>
                </a:solidFill>
              </a:rPr>
              <a:t>أ</a:t>
            </a:r>
            <a:r>
              <a:rPr lang="ar-SA" b="1" dirty="0" smtClean="0">
                <a:solidFill>
                  <a:srgbClr val="FF0000"/>
                </a:solidFill>
              </a:rPr>
              <a:t>ساسيتان :</a:t>
            </a:r>
          </a:p>
          <a:p>
            <a:pPr marL="457200" indent="-457200">
              <a:buFont typeface="+mj-lt"/>
              <a:buAutoNum type="arabicPeriod"/>
            </a:pPr>
            <a:r>
              <a:rPr lang="ar-SA" dirty="0" smtClean="0"/>
              <a:t>التحليل المقارن للقوائم المالية </a:t>
            </a:r>
            <a:endParaRPr lang="ar-SA" dirty="0" smtClean="0">
              <a:solidFill>
                <a:srgbClr val="FF0000"/>
              </a:solidFill>
            </a:endParaRPr>
          </a:p>
          <a:p>
            <a:pPr marL="457200" indent="-457200">
              <a:buFont typeface="+mj-lt"/>
              <a:buAutoNum type="arabicPeriod"/>
            </a:pPr>
            <a:r>
              <a:rPr lang="ar-SA" dirty="0" smtClean="0"/>
              <a:t>النسب المالية </a:t>
            </a:r>
            <a:endParaRPr lang="en-US" dirty="0" smtClean="0"/>
          </a:p>
          <a:p>
            <a:pPr marL="457200" indent="-457200">
              <a:buNone/>
            </a:pPr>
            <a:endParaRPr lang="en-US" sz="1600" dirty="0" smtClean="0"/>
          </a:p>
          <a:p>
            <a:pPr marL="457200" indent="-457200">
              <a:buNone/>
            </a:pPr>
            <a:r>
              <a:rPr lang="ar-SA" b="1" dirty="0" smtClean="0">
                <a:solidFill>
                  <a:srgbClr val="FF0000"/>
                </a:solidFill>
              </a:rPr>
              <a:t>المجموعتان المساعدتان </a:t>
            </a:r>
          </a:p>
          <a:p>
            <a:pPr marL="457200" indent="-457200">
              <a:buFont typeface="+mj-lt"/>
              <a:buAutoNum type="arabicPeriod"/>
            </a:pPr>
            <a:r>
              <a:rPr lang="ar-SA" dirty="0" smtClean="0"/>
              <a:t>ال</a:t>
            </a:r>
            <a:r>
              <a:rPr lang="ar-JO" dirty="0" smtClean="0"/>
              <a:t>أ</a:t>
            </a:r>
            <a:r>
              <a:rPr lang="ar-SA" dirty="0" smtClean="0"/>
              <a:t>رقام القياسي</a:t>
            </a:r>
            <a:r>
              <a:rPr lang="ar-JO" dirty="0" smtClean="0"/>
              <a:t>ة</a:t>
            </a:r>
            <a:endParaRPr lang="ar-SA" dirty="0" smtClean="0">
              <a:solidFill>
                <a:srgbClr val="FF0000"/>
              </a:solidFill>
            </a:endParaRPr>
          </a:p>
          <a:p>
            <a:pPr marL="457200" indent="-457200">
              <a:buFont typeface="+mj-lt"/>
              <a:buAutoNum type="arabicPeriod"/>
            </a:pPr>
            <a:r>
              <a:rPr lang="ar-SA" dirty="0" smtClean="0"/>
              <a:t>السلاسل الزمني</a:t>
            </a:r>
            <a:r>
              <a:rPr lang="ar-JO" dirty="0" smtClean="0"/>
              <a:t>ة</a:t>
            </a:r>
            <a:r>
              <a:rPr lang="ar-SA" dirty="0" smtClean="0"/>
              <a:t> والمنحنيات البياني</a:t>
            </a:r>
            <a:r>
              <a:rPr lang="ar-JO" dirty="0" smtClean="0"/>
              <a:t>ة</a:t>
            </a:r>
            <a:r>
              <a:rPr lang="ar-SA" dirty="0" smtClean="0"/>
              <a:t> وال</a:t>
            </a:r>
            <a:r>
              <a:rPr lang="ar-JO" dirty="0" smtClean="0"/>
              <a:t>إ</a:t>
            </a:r>
            <a:r>
              <a:rPr lang="ar-SA" dirty="0" smtClean="0"/>
              <a:t>تجا</a:t>
            </a:r>
            <a:r>
              <a:rPr lang="ar-JO" dirty="0" smtClean="0"/>
              <a:t>ة</a:t>
            </a:r>
            <a:r>
              <a:rPr lang="ar-SA" dirty="0" smtClean="0"/>
              <a:t> العام للنسب  </a:t>
            </a:r>
            <a:br>
              <a:rPr lang="ar-SA" dirty="0" smtClean="0"/>
            </a:br>
            <a:r>
              <a:rPr lang="ar-SA" dirty="0" smtClean="0"/>
              <a:t/>
            </a:r>
            <a:br>
              <a:rPr lang="ar-SA" dirty="0" smtClean="0"/>
            </a:br>
            <a:endParaRPr lang="ar-SA" b="1" dirty="0" smtClean="0"/>
          </a:p>
          <a:p>
            <a:pPr marL="457200" indent="-457200">
              <a:buNone/>
            </a:pPr>
            <a:endParaRPr lang="ar-SA" sz="2400" b="1" dirty="0" smtClean="0"/>
          </a:p>
          <a:p>
            <a:pPr marL="457200" indent="-457200">
              <a:buNone/>
            </a:pPr>
            <a:endParaRPr lang="ar-SA" sz="2400" b="1"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2694231267"/>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19734" y="426621"/>
            <a:ext cx="7455202" cy="504056"/>
          </a:xfrm>
        </p:spPr>
        <p:txBody>
          <a:bodyPr>
            <a:normAutofit fontScale="90000"/>
          </a:bodyPr>
          <a:lstStyle/>
          <a:p>
            <a:r>
              <a:rPr lang="ar-SA" dirty="0" smtClean="0">
                <a:solidFill>
                  <a:srgbClr val="FF0000"/>
                </a:solidFill>
              </a:rPr>
              <a:t>الجهات المستفيد</a:t>
            </a:r>
            <a:r>
              <a:rPr lang="ar-JO" dirty="0" smtClean="0">
                <a:solidFill>
                  <a:srgbClr val="FF0000"/>
                </a:solidFill>
              </a:rPr>
              <a:t>ة</a:t>
            </a:r>
            <a:r>
              <a:rPr lang="ar-SA" dirty="0" smtClean="0">
                <a:solidFill>
                  <a:srgbClr val="FF0000"/>
                </a:solidFill>
              </a:rPr>
              <a:t> من التحليل المالي:</a:t>
            </a:r>
            <a:endParaRPr lang="ar-SA" dirty="0">
              <a:solidFill>
                <a:srgbClr val="FF00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112</a:t>
            </a:fld>
            <a:endParaRPr lang="ar-SA"/>
          </a:p>
        </p:txBody>
      </p:sp>
      <p:sp>
        <p:nvSpPr>
          <p:cNvPr id="12" name="Content Placeholder 11"/>
          <p:cNvSpPr>
            <a:spLocks noGrp="1"/>
          </p:cNvSpPr>
          <p:nvPr>
            <p:ph sz="quarter" idx="1"/>
          </p:nvPr>
        </p:nvSpPr>
        <p:spPr>
          <a:xfrm>
            <a:off x="457200" y="1571612"/>
            <a:ext cx="8229600" cy="4881724"/>
          </a:xfrm>
        </p:spPr>
        <p:txBody>
          <a:bodyPr>
            <a:noAutofit/>
          </a:bodyPr>
          <a:lstStyle/>
          <a:p>
            <a:pPr marL="457200" indent="-457200" algn="just">
              <a:buNone/>
            </a:pPr>
            <a:r>
              <a:rPr lang="ar-SA" dirty="0" smtClean="0"/>
              <a:t>1- </a:t>
            </a:r>
            <a:r>
              <a:rPr lang="ar-SA" dirty="0" smtClean="0">
                <a:solidFill>
                  <a:srgbClr val="FF0000"/>
                </a:solidFill>
              </a:rPr>
              <a:t>المستفيدون من داخل المنشأة </a:t>
            </a:r>
            <a:r>
              <a:rPr lang="ar-SA" dirty="0" smtClean="0"/>
              <a:t>: هم المستويات ال</a:t>
            </a:r>
            <a:r>
              <a:rPr lang="ar-JO" dirty="0" smtClean="0"/>
              <a:t>إ</a:t>
            </a:r>
            <a:r>
              <a:rPr lang="ar-SA" dirty="0" smtClean="0"/>
              <a:t>داري</a:t>
            </a:r>
            <a:r>
              <a:rPr lang="ar-JO" dirty="0" smtClean="0"/>
              <a:t>ة</a:t>
            </a:r>
            <a:r>
              <a:rPr lang="ar-SA" dirty="0" smtClean="0"/>
              <a:t> المختلف</a:t>
            </a:r>
            <a:r>
              <a:rPr lang="ar-JO" dirty="0" smtClean="0"/>
              <a:t>ة</a:t>
            </a:r>
            <a:r>
              <a:rPr lang="ar-SA" dirty="0" smtClean="0"/>
              <a:t> في المنشأة ابتداءاً من رئيس مجلس الإدارة مروراً بمجلس الإدارة والمدير العام، ومديري الإدارات ورؤساء الاقسام ...الخ</a:t>
            </a:r>
          </a:p>
          <a:p>
            <a:pPr marL="457200" indent="-457200" algn="just">
              <a:buNone/>
            </a:pPr>
            <a:endParaRPr lang="ar-SA" dirty="0" smtClean="0"/>
          </a:p>
          <a:p>
            <a:pPr marL="457200" indent="-457200" algn="just">
              <a:buNone/>
            </a:pPr>
            <a:r>
              <a:rPr lang="ar-SA" dirty="0" smtClean="0">
                <a:solidFill>
                  <a:srgbClr val="FF0000"/>
                </a:solidFill>
              </a:rPr>
              <a:t>تستخدم نتائج </a:t>
            </a:r>
            <a:r>
              <a:rPr lang="ar-SA" dirty="0">
                <a:solidFill>
                  <a:srgbClr val="FF0000"/>
                </a:solidFill>
              </a:rPr>
              <a:t>التحليل </a:t>
            </a:r>
            <a:r>
              <a:rPr lang="ar-SA" dirty="0" smtClean="0">
                <a:solidFill>
                  <a:srgbClr val="FF0000"/>
                </a:solidFill>
              </a:rPr>
              <a:t>المالي</a:t>
            </a:r>
            <a:r>
              <a:rPr lang="ar-SA" dirty="0">
                <a:solidFill>
                  <a:srgbClr val="FF0000"/>
                </a:solidFill>
              </a:rPr>
              <a:t> داخل المنشأة</a:t>
            </a:r>
            <a:r>
              <a:rPr lang="ar-SA" dirty="0" smtClean="0">
                <a:solidFill>
                  <a:srgbClr val="FF0000"/>
                </a:solidFill>
              </a:rPr>
              <a:t> في</a:t>
            </a:r>
            <a:r>
              <a:rPr lang="ar-SY" dirty="0" smtClean="0">
                <a:solidFill>
                  <a:srgbClr val="FF0000"/>
                </a:solidFill>
              </a:rPr>
              <a:t>:</a:t>
            </a:r>
            <a:r>
              <a:rPr lang="ar-SA" dirty="0" smtClean="0">
                <a:solidFill>
                  <a:srgbClr val="FF0000"/>
                </a:solidFill>
              </a:rPr>
              <a:t> </a:t>
            </a:r>
          </a:p>
          <a:p>
            <a:pPr marL="457200" indent="-457200" algn="just">
              <a:buFont typeface="+mj-cs"/>
              <a:buAutoNum type="arabic1Minus"/>
            </a:pPr>
            <a:r>
              <a:rPr lang="ar-SA" dirty="0" smtClean="0"/>
              <a:t>الرقاب</a:t>
            </a:r>
            <a:r>
              <a:rPr lang="ar-JO" dirty="0" smtClean="0"/>
              <a:t>ة</a:t>
            </a:r>
            <a:r>
              <a:rPr lang="ar-SA" dirty="0" smtClean="0"/>
              <a:t> والتخطيط والتقويم و</a:t>
            </a:r>
            <a:r>
              <a:rPr lang="ar-JO" dirty="0" smtClean="0"/>
              <a:t>إ</a:t>
            </a:r>
            <a:r>
              <a:rPr lang="ar-SA" dirty="0" smtClean="0"/>
              <a:t>تخاذ القرارات الرشيد</a:t>
            </a:r>
            <a:r>
              <a:rPr lang="ar-JO" dirty="0" smtClean="0"/>
              <a:t>ة</a:t>
            </a:r>
            <a:r>
              <a:rPr lang="ar-SA" dirty="0" smtClean="0"/>
              <a:t> </a:t>
            </a:r>
          </a:p>
          <a:p>
            <a:pPr marL="457200" indent="-457200" algn="just">
              <a:buFont typeface="+mj-cs"/>
              <a:buAutoNum type="arabic1Minus"/>
            </a:pPr>
            <a:r>
              <a:rPr lang="ar-SA" dirty="0" smtClean="0"/>
              <a:t>الحصول على مؤشرات مالية كمية ، تتعلق ب</a:t>
            </a:r>
            <a:r>
              <a:rPr lang="ar-JO" dirty="0" smtClean="0"/>
              <a:t>أ</a:t>
            </a:r>
            <a:r>
              <a:rPr lang="ar-SA" dirty="0" smtClean="0"/>
              <a:t>داء المنشأة بصور</a:t>
            </a:r>
            <a:r>
              <a:rPr lang="ar-JO" dirty="0" smtClean="0"/>
              <a:t>ة</a:t>
            </a:r>
            <a:r>
              <a:rPr lang="ar-SA" dirty="0" smtClean="0"/>
              <a:t> شامل</a:t>
            </a:r>
            <a:r>
              <a:rPr lang="ar-JO" dirty="0" smtClean="0"/>
              <a:t>ة</a:t>
            </a:r>
            <a:r>
              <a:rPr lang="ar-SA" dirty="0" smtClean="0"/>
              <a:t>. </a:t>
            </a:r>
          </a:p>
          <a:p>
            <a:pPr marL="457200" indent="-457200">
              <a:buNone/>
            </a:pPr>
            <a:endParaRPr lang="ar-SA" sz="2400" b="1"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265571416"/>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113</a:t>
            </a:fld>
            <a:endParaRPr lang="ar-SA"/>
          </a:p>
        </p:txBody>
      </p:sp>
      <p:sp>
        <p:nvSpPr>
          <p:cNvPr id="12" name="Content Placeholder 11"/>
          <p:cNvSpPr>
            <a:spLocks noGrp="1"/>
          </p:cNvSpPr>
          <p:nvPr>
            <p:ph sz="quarter" idx="1"/>
          </p:nvPr>
        </p:nvSpPr>
        <p:spPr>
          <a:xfrm>
            <a:off x="457200" y="1428736"/>
            <a:ext cx="8229600" cy="5024600"/>
          </a:xfrm>
        </p:spPr>
        <p:txBody>
          <a:bodyPr>
            <a:noAutofit/>
          </a:bodyPr>
          <a:lstStyle/>
          <a:p>
            <a:pPr marL="457200" indent="-457200" algn="just">
              <a:buNone/>
            </a:pPr>
            <a:r>
              <a:rPr lang="ar-SA" sz="2400" b="1" dirty="0" smtClean="0"/>
              <a:t>2- </a:t>
            </a:r>
            <a:r>
              <a:rPr lang="ar-SA" dirty="0" smtClean="0">
                <a:solidFill>
                  <a:srgbClr val="FF0000"/>
                </a:solidFill>
              </a:rPr>
              <a:t>المستفيدون من خارج المنشاة </a:t>
            </a:r>
            <a:r>
              <a:rPr lang="ar-SA" dirty="0" smtClean="0"/>
              <a:t>: كاف</a:t>
            </a:r>
            <a:r>
              <a:rPr lang="ar-JO" dirty="0" smtClean="0"/>
              <a:t>ة</a:t>
            </a:r>
            <a:r>
              <a:rPr lang="ar-SA" dirty="0" smtClean="0"/>
              <a:t> ال</a:t>
            </a:r>
            <a:r>
              <a:rPr lang="ar-JO" dirty="0" smtClean="0"/>
              <a:t>أ</a:t>
            </a:r>
            <a:r>
              <a:rPr lang="ar-SA" dirty="0" smtClean="0"/>
              <a:t>طراف من خارج المنشأة التي تتعامل مع نتائج التحليل المالي الخاص بالمنشأة ويمكن تقسيمهم إلى:</a:t>
            </a:r>
          </a:p>
          <a:p>
            <a:pPr marL="457200" indent="-457200" algn="just">
              <a:buFont typeface="+mj-cs"/>
              <a:buAutoNum type="arabic1Minus"/>
            </a:pPr>
            <a:r>
              <a:rPr lang="ar-SA" dirty="0" smtClean="0">
                <a:solidFill>
                  <a:srgbClr val="FF0000"/>
                </a:solidFill>
              </a:rPr>
              <a:t>المستفيدون ممن ترتبط مصالحهم مباشر</a:t>
            </a:r>
            <a:r>
              <a:rPr lang="ar-JO" dirty="0" smtClean="0">
                <a:solidFill>
                  <a:srgbClr val="FF0000"/>
                </a:solidFill>
              </a:rPr>
              <a:t>ة</a:t>
            </a:r>
            <a:r>
              <a:rPr lang="ar-SA" dirty="0" smtClean="0">
                <a:solidFill>
                  <a:srgbClr val="FF0000"/>
                </a:solidFill>
              </a:rPr>
              <a:t> بالمنشأة </a:t>
            </a:r>
          </a:p>
          <a:p>
            <a:pPr marL="457200" indent="-457200" algn="just"/>
            <a:r>
              <a:rPr lang="ar-SA" dirty="0" smtClean="0">
                <a:solidFill>
                  <a:srgbClr val="FF0000"/>
                </a:solidFill>
              </a:rPr>
              <a:t>المساهمون : وهم المستثمرون الحاليون </a:t>
            </a:r>
          </a:p>
          <a:p>
            <a:pPr marL="457200" indent="-457200" algn="just"/>
            <a:r>
              <a:rPr lang="ar-SA" dirty="0" smtClean="0">
                <a:solidFill>
                  <a:srgbClr val="FF0000"/>
                </a:solidFill>
              </a:rPr>
              <a:t>المستثمرون المتوقعون في المستقبل </a:t>
            </a:r>
          </a:p>
          <a:p>
            <a:pPr marL="457200" indent="-457200" algn="just"/>
            <a:r>
              <a:rPr lang="ar-SA" dirty="0" smtClean="0">
                <a:solidFill>
                  <a:srgbClr val="FF0000"/>
                </a:solidFill>
              </a:rPr>
              <a:t>المقرضون </a:t>
            </a:r>
          </a:p>
          <a:p>
            <a:pPr marL="457200" indent="-457200" algn="just"/>
            <a:r>
              <a:rPr lang="ar-SA" dirty="0" smtClean="0">
                <a:solidFill>
                  <a:srgbClr val="FF0000"/>
                </a:solidFill>
              </a:rPr>
              <a:t>الدائنون التجاريون وحمل</a:t>
            </a:r>
            <a:r>
              <a:rPr lang="ar-JO" dirty="0" smtClean="0">
                <a:solidFill>
                  <a:srgbClr val="FF0000"/>
                </a:solidFill>
              </a:rPr>
              <a:t>ة</a:t>
            </a:r>
            <a:r>
              <a:rPr lang="ar-SA" dirty="0" smtClean="0">
                <a:solidFill>
                  <a:srgbClr val="FF0000"/>
                </a:solidFill>
              </a:rPr>
              <a:t> السندات </a:t>
            </a:r>
          </a:p>
          <a:p>
            <a:pPr marL="457200" indent="-457200" algn="just"/>
            <a:r>
              <a:rPr lang="ar-SA" dirty="0" smtClean="0">
                <a:solidFill>
                  <a:srgbClr val="FF0000"/>
                </a:solidFill>
              </a:rPr>
              <a:t>مدقق الحسابات </a:t>
            </a:r>
          </a:p>
          <a:p>
            <a:pPr marL="457200" indent="-457200">
              <a:buNone/>
            </a:pPr>
            <a:endParaRPr lang="ar-SA" sz="2400" b="1" dirty="0" smtClean="0"/>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1724567624"/>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114</a:t>
            </a:fld>
            <a:endParaRPr lang="ar-SA"/>
          </a:p>
        </p:txBody>
      </p:sp>
      <p:sp>
        <p:nvSpPr>
          <p:cNvPr id="12" name="Content Placeholder 11"/>
          <p:cNvSpPr>
            <a:spLocks noGrp="1"/>
          </p:cNvSpPr>
          <p:nvPr>
            <p:ph sz="quarter" idx="1"/>
          </p:nvPr>
        </p:nvSpPr>
        <p:spPr>
          <a:xfrm>
            <a:off x="395536" y="1214422"/>
            <a:ext cx="8229600" cy="5286412"/>
          </a:xfrm>
        </p:spPr>
        <p:txBody>
          <a:bodyPr>
            <a:noAutofit/>
          </a:bodyPr>
          <a:lstStyle/>
          <a:p>
            <a:pPr marL="457200" indent="-457200" algn="just">
              <a:buNone/>
            </a:pPr>
            <a:r>
              <a:rPr lang="ar-SA" b="1" dirty="0" smtClean="0">
                <a:solidFill>
                  <a:srgbClr val="FF0000"/>
                </a:solidFill>
              </a:rPr>
              <a:t>ب -</a:t>
            </a:r>
            <a:r>
              <a:rPr lang="ar-SA" dirty="0" smtClean="0">
                <a:solidFill>
                  <a:srgbClr val="FF0000"/>
                </a:solidFill>
              </a:rPr>
              <a:t> المستفيدون ممن ترتبط مصالحهم بالمنشأة بصورة غير مباشر</a:t>
            </a:r>
            <a:r>
              <a:rPr lang="ar-JO" dirty="0" smtClean="0">
                <a:solidFill>
                  <a:srgbClr val="FF0000"/>
                </a:solidFill>
              </a:rPr>
              <a:t>ة</a:t>
            </a:r>
            <a:r>
              <a:rPr lang="ar-SA" dirty="0" smtClean="0">
                <a:solidFill>
                  <a:srgbClr val="FF0000"/>
                </a:solidFill>
              </a:rPr>
              <a:t> </a:t>
            </a:r>
          </a:p>
          <a:p>
            <a:pPr marL="457200" indent="-457200" algn="just">
              <a:buNone/>
            </a:pPr>
            <a:r>
              <a:rPr lang="ar-SA" sz="2700" dirty="0" smtClean="0"/>
              <a:t>المستفيدون الذين تربطهم مصالح و</a:t>
            </a:r>
            <a:r>
              <a:rPr lang="ar-JO" sz="2700" dirty="0" smtClean="0"/>
              <a:t>إ</a:t>
            </a:r>
            <a:r>
              <a:rPr lang="ar-SA" sz="2700" dirty="0" smtClean="0"/>
              <a:t>هتمامات برابط</a:t>
            </a:r>
            <a:r>
              <a:rPr lang="ar-JO" sz="2700" dirty="0" smtClean="0"/>
              <a:t>ة</a:t>
            </a:r>
            <a:r>
              <a:rPr lang="ar-SA" sz="2700" dirty="0" smtClean="0"/>
              <a:t> يصعب تحديدها بدق</a:t>
            </a:r>
            <a:r>
              <a:rPr lang="ar-JO" sz="2700" dirty="0" smtClean="0"/>
              <a:t>ة</a:t>
            </a:r>
            <a:r>
              <a:rPr lang="ar-SA" sz="2700" dirty="0" smtClean="0"/>
              <a:t> أو شكل محدد </a:t>
            </a:r>
            <a:r>
              <a:rPr lang="ar-JO" sz="2700" dirty="0" smtClean="0"/>
              <a:t>إ</a:t>
            </a:r>
            <a:r>
              <a:rPr lang="ar-SA" sz="2700" dirty="0" smtClean="0"/>
              <a:t>لا </a:t>
            </a:r>
            <a:r>
              <a:rPr lang="ar-JO" sz="2700" dirty="0" smtClean="0"/>
              <a:t>أ</a:t>
            </a:r>
            <a:r>
              <a:rPr lang="ar-SA" sz="2700" dirty="0" smtClean="0"/>
              <a:t>ن</a:t>
            </a:r>
            <a:r>
              <a:rPr lang="ar-JO" sz="2700" dirty="0" smtClean="0"/>
              <a:t>ه</a:t>
            </a:r>
            <a:r>
              <a:rPr lang="ar-SA" sz="2700" dirty="0" smtClean="0"/>
              <a:t> بناء </a:t>
            </a:r>
            <a:r>
              <a:rPr lang="ar-JO" sz="2700" dirty="0" smtClean="0"/>
              <a:t>على التحليل يبنى </a:t>
            </a:r>
            <a:r>
              <a:rPr lang="ar-SA" sz="2700" dirty="0" smtClean="0"/>
              <a:t>عليها قرارات تؤثر على </a:t>
            </a:r>
            <a:r>
              <a:rPr lang="ar-JO" sz="2700" dirty="0" smtClean="0"/>
              <a:t>أ</a:t>
            </a:r>
            <a:r>
              <a:rPr lang="ar-SA" sz="2700" dirty="0" smtClean="0"/>
              <a:t>عمالهم بشكل مستمر مثل </a:t>
            </a:r>
          </a:p>
          <a:p>
            <a:pPr marL="457200" indent="-457200" algn="just"/>
            <a:r>
              <a:rPr lang="ar-SA" sz="2700" dirty="0" smtClean="0">
                <a:solidFill>
                  <a:srgbClr val="FF0000"/>
                </a:solidFill>
              </a:rPr>
              <a:t>ال</a:t>
            </a:r>
            <a:r>
              <a:rPr lang="ar-JO" sz="2700" dirty="0" smtClean="0">
                <a:solidFill>
                  <a:srgbClr val="FF0000"/>
                </a:solidFill>
              </a:rPr>
              <a:t>أ</a:t>
            </a:r>
            <a:r>
              <a:rPr lang="ar-SA" sz="2700" dirty="0" smtClean="0">
                <a:solidFill>
                  <a:srgbClr val="FF0000"/>
                </a:solidFill>
              </a:rPr>
              <a:t>جهز</a:t>
            </a:r>
            <a:r>
              <a:rPr lang="ar-JO" sz="2700" dirty="0" smtClean="0">
                <a:solidFill>
                  <a:srgbClr val="FF0000"/>
                </a:solidFill>
              </a:rPr>
              <a:t>ة</a:t>
            </a:r>
            <a:r>
              <a:rPr lang="ar-SA" sz="2700" dirty="0" smtClean="0">
                <a:solidFill>
                  <a:srgbClr val="FF0000"/>
                </a:solidFill>
              </a:rPr>
              <a:t> الرقابي</a:t>
            </a:r>
            <a:r>
              <a:rPr lang="ar-JO" sz="2700" dirty="0" smtClean="0">
                <a:solidFill>
                  <a:srgbClr val="FF0000"/>
                </a:solidFill>
              </a:rPr>
              <a:t>ة</a:t>
            </a:r>
            <a:r>
              <a:rPr lang="ar-SA" sz="2700" dirty="0" smtClean="0">
                <a:solidFill>
                  <a:srgbClr val="FF0000"/>
                </a:solidFill>
              </a:rPr>
              <a:t> الحكومي</a:t>
            </a:r>
            <a:r>
              <a:rPr lang="ar-JO" sz="2700" dirty="0" smtClean="0">
                <a:solidFill>
                  <a:srgbClr val="FF0000"/>
                </a:solidFill>
              </a:rPr>
              <a:t>ة</a:t>
            </a:r>
            <a:r>
              <a:rPr lang="ar-SA" sz="2700" dirty="0" smtClean="0">
                <a:solidFill>
                  <a:srgbClr val="FF0000"/>
                </a:solidFill>
              </a:rPr>
              <a:t> </a:t>
            </a:r>
          </a:p>
          <a:p>
            <a:pPr marL="457200" indent="-457200" algn="just"/>
            <a:r>
              <a:rPr lang="ar-SA" sz="2700" dirty="0" smtClean="0">
                <a:solidFill>
                  <a:srgbClr val="FF0000"/>
                </a:solidFill>
              </a:rPr>
              <a:t>ال</a:t>
            </a:r>
            <a:r>
              <a:rPr lang="ar-JO" sz="2700" dirty="0" smtClean="0">
                <a:solidFill>
                  <a:srgbClr val="FF0000"/>
                </a:solidFill>
              </a:rPr>
              <a:t>أ</a:t>
            </a:r>
            <a:r>
              <a:rPr lang="ar-SA" sz="2700" dirty="0" smtClean="0">
                <a:solidFill>
                  <a:srgbClr val="FF0000"/>
                </a:solidFill>
              </a:rPr>
              <a:t>سلوب المالي (البورصات)</a:t>
            </a:r>
          </a:p>
          <a:p>
            <a:pPr marL="457200" indent="-457200" algn="just"/>
            <a:r>
              <a:rPr lang="ar-JO" sz="2700" dirty="0" smtClean="0">
                <a:solidFill>
                  <a:srgbClr val="FF0000"/>
                </a:solidFill>
              </a:rPr>
              <a:t>أ</a:t>
            </a:r>
            <a:r>
              <a:rPr lang="ar-SA" sz="2700" dirty="0" smtClean="0">
                <a:solidFill>
                  <a:srgbClr val="FF0000"/>
                </a:solidFill>
              </a:rPr>
              <a:t>جهز</a:t>
            </a:r>
            <a:r>
              <a:rPr lang="ar-JO" sz="2700" dirty="0" smtClean="0">
                <a:solidFill>
                  <a:srgbClr val="FF0000"/>
                </a:solidFill>
              </a:rPr>
              <a:t>ة</a:t>
            </a:r>
            <a:r>
              <a:rPr lang="ar-SA" sz="2700" dirty="0" smtClean="0">
                <a:solidFill>
                  <a:srgbClr val="FF0000"/>
                </a:solidFill>
              </a:rPr>
              <a:t> التخطيط الحكومي</a:t>
            </a:r>
            <a:r>
              <a:rPr lang="ar-JO" sz="2700" dirty="0" smtClean="0">
                <a:solidFill>
                  <a:srgbClr val="FF0000"/>
                </a:solidFill>
              </a:rPr>
              <a:t>ة</a:t>
            </a:r>
            <a:r>
              <a:rPr lang="ar-SA" sz="2700" dirty="0" smtClean="0">
                <a:solidFill>
                  <a:srgbClr val="FF0000"/>
                </a:solidFill>
              </a:rPr>
              <a:t> وال</a:t>
            </a:r>
            <a:r>
              <a:rPr lang="ar-JO" sz="2700" dirty="0" smtClean="0">
                <a:solidFill>
                  <a:srgbClr val="FF0000"/>
                </a:solidFill>
              </a:rPr>
              <a:t>أ</a:t>
            </a:r>
            <a:r>
              <a:rPr lang="ar-SA" sz="2700" dirty="0" smtClean="0">
                <a:solidFill>
                  <a:srgbClr val="FF0000"/>
                </a:solidFill>
              </a:rPr>
              <a:t>جهز</a:t>
            </a:r>
            <a:r>
              <a:rPr lang="ar-JO" sz="2700" dirty="0" smtClean="0">
                <a:solidFill>
                  <a:srgbClr val="FF0000"/>
                </a:solidFill>
              </a:rPr>
              <a:t>ة</a:t>
            </a:r>
            <a:r>
              <a:rPr lang="ar-SA" sz="2700" dirty="0" smtClean="0">
                <a:solidFill>
                  <a:srgbClr val="FF0000"/>
                </a:solidFill>
              </a:rPr>
              <a:t> الغربي</a:t>
            </a:r>
            <a:r>
              <a:rPr lang="ar-JO" sz="2700" dirty="0" smtClean="0">
                <a:solidFill>
                  <a:srgbClr val="FF0000"/>
                </a:solidFill>
              </a:rPr>
              <a:t>ة</a:t>
            </a:r>
            <a:r>
              <a:rPr lang="ar-SA" sz="2700" dirty="0" smtClean="0">
                <a:solidFill>
                  <a:srgbClr val="FF0000"/>
                </a:solidFill>
              </a:rPr>
              <a:t> </a:t>
            </a:r>
          </a:p>
          <a:p>
            <a:pPr marL="457200" indent="-457200" algn="just"/>
            <a:r>
              <a:rPr lang="ar-SA" sz="2700" dirty="0" smtClean="0">
                <a:solidFill>
                  <a:srgbClr val="FF0000"/>
                </a:solidFill>
              </a:rPr>
              <a:t>مراكز البحث العملي والباحثون المختصون </a:t>
            </a:r>
          </a:p>
          <a:p>
            <a:pPr marL="457200" indent="-457200" algn="just"/>
            <a:r>
              <a:rPr lang="ar-SA" sz="2700" dirty="0" smtClean="0">
                <a:solidFill>
                  <a:srgbClr val="FF0000"/>
                </a:solidFill>
              </a:rPr>
              <a:t>الصحاف</a:t>
            </a:r>
            <a:r>
              <a:rPr lang="ar-JO" sz="2700" dirty="0" smtClean="0">
                <a:solidFill>
                  <a:srgbClr val="FF0000"/>
                </a:solidFill>
              </a:rPr>
              <a:t>ة</a:t>
            </a:r>
            <a:r>
              <a:rPr lang="ar-SA" sz="2700" dirty="0" smtClean="0">
                <a:solidFill>
                  <a:srgbClr val="FF0000"/>
                </a:solidFill>
              </a:rPr>
              <a:t> ال</a:t>
            </a:r>
            <a:r>
              <a:rPr lang="ar-JO" sz="2700" dirty="0" smtClean="0">
                <a:solidFill>
                  <a:srgbClr val="FF0000"/>
                </a:solidFill>
              </a:rPr>
              <a:t>إ</a:t>
            </a:r>
            <a:r>
              <a:rPr lang="ar-SA" sz="2700" dirty="0" smtClean="0">
                <a:solidFill>
                  <a:srgbClr val="FF0000"/>
                </a:solidFill>
              </a:rPr>
              <a:t>قتصادي</a:t>
            </a:r>
            <a:r>
              <a:rPr lang="ar-JO" sz="2700" dirty="0" smtClean="0">
                <a:solidFill>
                  <a:srgbClr val="FF0000"/>
                </a:solidFill>
              </a:rPr>
              <a:t>ة</a:t>
            </a:r>
            <a:r>
              <a:rPr lang="ar-SA" sz="2700" dirty="0" smtClean="0">
                <a:solidFill>
                  <a:srgbClr val="FF0000"/>
                </a:solidFill>
              </a:rPr>
              <a:t> </a:t>
            </a:r>
          </a:p>
          <a:p>
            <a:pPr marL="457200" indent="-457200" algn="just"/>
            <a:r>
              <a:rPr lang="ar-SA" sz="2700" dirty="0" smtClean="0">
                <a:solidFill>
                  <a:srgbClr val="FF0000"/>
                </a:solidFill>
              </a:rPr>
              <a:t>مجلس الغرف الصناعي</a:t>
            </a:r>
            <a:r>
              <a:rPr lang="ar-JO" sz="2700" dirty="0" smtClean="0">
                <a:solidFill>
                  <a:srgbClr val="FF0000"/>
                </a:solidFill>
              </a:rPr>
              <a:t>ة</a:t>
            </a:r>
            <a:r>
              <a:rPr lang="ar-SA" sz="2700" dirty="0" smtClean="0">
                <a:solidFill>
                  <a:srgbClr val="FF0000"/>
                </a:solidFill>
              </a:rPr>
              <a:t> والغرف التجاري</a:t>
            </a:r>
            <a:r>
              <a:rPr lang="ar-JO" sz="2700" dirty="0" smtClean="0">
                <a:solidFill>
                  <a:srgbClr val="FF0000"/>
                </a:solidFill>
              </a:rPr>
              <a:t>ة</a:t>
            </a:r>
            <a:endParaRPr lang="ar-SA" sz="2700" dirty="0" smtClean="0">
              <a:solidFill>
                <a:srgbClr val="FF0000"/>
              </a:solidFill>
            </a:endParaRPr>
          </a:p>
          <a:p>
            <a:pPr marL="457200" indent="-457200">
              <a:buNone/>
            </a:pPr>
            <a:endParaRPr lang="ar-SA" sz="2400" b="1" dirty="0" smtClean="0"/>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411738880"/>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57158" y="714356"/>
            <a:ext cx="8229600" cy="504056"/>
          </a:xfrm>
        </p:spPr>
        <p:txBody>
          <a:bodyPr>
            <a:normAutofit fontScale="90000"/>
          </a:bodyPr>
          <a:lstStyle/>
          <a:p>
            <a:pPr algn="ctr"/>
            <a:r>
              <a:rPr lang="ar-SA" dirty="0" smtClean="0">
                <a:solidFill>
                  <a:srgbClr val="FF0000"/>
                </a:solidFill>
              </a:rPr>
              <a:t>أدوات التحليل المالي</a:t>
            </a:r>
            <a:endParaRPr lang="ar-SA" dirty="0">
              <a:solidFill>
                <a:srgbClr val="FF00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115</a:t>
            </a:fld>
            <a:endParaRPr lang="ar-SA"/>
          </a:p>
        </p:txBody>
      </p:sp>
      <p:sp>
        <p:nvSpPr>
          <p:cNvPr id="12" name="Content Placeholder 11"/>
          <p:cNvSpPr>
            <a:spLocks noGrp="1"/>
          </p:cNvSpPr>
          <p:nvPr>
            <p:ph sz="quarter" idx="1"/>
          </p:nvPr>
        </p:nvSpPr>
        <p:spPr>
          <a:xfrm>
            <a:off x="457200" y="1643050"/>
            <a:ext cx="8229600" cy="4810286"/>
          </a:xfrm>
        </p:spPr>
        <p:txBody>
          <a:bodyPr>
            <a:noAutofit/>
          </a:bodyPr>
          <a:lstStyle/>
          <a:p>
            <a:pPr marL="457200" indent="-457200" algn="just">
              <a:buNone/>
            </a:pPr>
            <a:r>
              <a:rPr lang="ar-SA" dirty="0" smtClean="0"/>
              <a:t>هي السجلات المحاسبي</a:t>
            </a:r>
            <a:r>
              <a:rPr lang="ar-JO" dirty="0" smtClean="0"/>
              <a:t>ة</a:t>
            </a:r>
            <a:r>
              <a:rPr lang="ar-SA" dirty="0" smtClean="0"/>
              <a:t> للمنشأة وخاص</a:t>
            </a:r>
            <a:r>
              <a:rPr lang="ar-JO" dirty="0" smtClean="0"/>
              <a:t>ة</a:t>
            </a:r>
            <a:r>
              <a:rPr lang="ar-SA" dirty="0" smtClean="0"/>
              <a:t> القوائم المالية وهي </a:t>
            </a:r>
            <a:r>
              <a:rPr lang="ar-JO" dirty="0" smtClean="0"/>
              <a:t>:</a:t>
            </a:r>
            <a:endParaRPr lang="ar-SA" dirty="0" smtClean="0"/>
          </a:p>
          <a:p>
            <a:pPr marL="457200" indent="-457200" algn="just">
              <a:buNone/>
            </a:pPr>
            <a:endParaRPr lang="ar-SA" dirty="0" smtClean="0"/>
          </a:p>
          <a:p>
            <a:pPr marL="457200" indent="-457200" algn="just">
              <a:buFont typeface="+mj-lt"/>
              <a:buAutoNum type="arabicPeriod"/>
            </a:pPr>
            <a:r>
              <a:rPr lang="ar-SA" dirty="0" smtClean="0">
                <a:solidFill>
                  <a:srgbClr val="FF0000"/>
                </a:solidFill>
              </a:rPr>
              <a:t>قائم</a:t>
            </a:r>
            <a:r>
              <a:rPr lang="ar-JO" dirty="0" smtClean="0">
                <a:solidFill>
                  <a:srgbClr val="FF0000"/>
                </a:solidFill>
              </a:rPr>
              <a:t>ة</a:t>
            </a:r>
            <a:r>
              <a:rPr lang="ar-SA" dirty="0" smtClean="0">
                <a:solidFill>
                  <a:srgbClr val="FF0000"/>
                </a:solidFill>
              </a:rPr>
              <a:t> المركز المالي أو ما يسميها المحاسبون الميزاني</a:t>
            </a:r>
            <a:r>
              <a:rPr lang="ar-JO" dirty="0" smtClean="0">
                <a:solidFill>
                  <a:srgbClr val="FF0000"/>
                </a:solidFill>
              </a:rPr>
              <a:t>ة</a:t>
            </a:r>
            <a:r>
              <a:rPr lang="ar-SA" dirty="0" smtClean="0">
                <a:solidFill>
                  <a:srgbClr val="FF0000"/>
                </a:solidFill>
              </a:rPr>
              <a:t> العمومي</a:t>
            </a:r>
            <a:r>
              <a:rPr lang="ar-JO" dirty="0" smtClean="0">
                <a:solidFill>
                  <a:srgbClr val="FF0000"/>
                </a:solidFill>
              </a:rPr>
              <a:t>ة</a:t>
            </a:r>
            <a:r>
              <a:rPr lang="ar-SA" dirty="0" smtClean="0">
                <a:solidFill>
                  <a:srgbClr val="FF0000"/>
                </a:solidFill>
              </a:rPr>
              <a:t> : تصور الأوضاع المالية للمنشأة كما كانت عليه في تاريخ معين. </a:t>
            </a:r>
          </a:p>
          <a:p>
            <a:pPr marL="457200" indent="-457200" algn="just">
              <a:buFont typeface="+mj-lt"/>
              <a:buAutoNum type="arabicPeriod"/>
            </a:pPr>
            <a:r>
              <a:rPr lang="ar-SA" dirty="0" smtClean="0">
                <a:solidFill>
                  <a:srgbClr val="FF0000"/>
                </a:solidFill>
              </a:rPr>
              <a:t>قائمه نتائج ال</a:t>
            </a:r>
            <a:r>
              <a:rPr lang="ar-JO" dirty="0" smtClean="0">
                <a:solidFill>
                  <a:srgbClr val="FF0000"/>
                </a:solidFill>
              </a:rPr>
              <a:t>أ</a:t>
            </a:r>
            <a:r>
              <a:rPr lang="ar-SA" dirty="0" smtClean="0">
                <a:solidFill>
                  <a:srgbClr val="FF0000"/>
                </a:solidFill>
              </a:rPr>
              <a:t>عمال : وهي قائمه الدخل أو حساب ال</a:t>
            </a:r>
            <a:r>
              <a:rPr lang="ar-JO" dirty="0" smtClean="0">
                <a:solidFill>
                  <a:srgbClr val="FF0000"/>
                </a:solidFill>
              </a:rPr>
              <a:t>أ</a:t>
            </a:r>
            <a:r>
              <a:rPr lang="ar-SA" dirty="0" smtClean="0">
                <a:solidFill>
                  <a:srgbClr val="FF0000"/>
                </a:solidFill>
              </a:rPr>
              <a:t>رباح والخسائر ويمثل رصيد ما حققته المنشأة من ربح أو ما تحملته من خسار</a:t>
            </a:r>
            <a:r>
              <a:rPr lang="ar-JO" dirty="0" smtClean="0">
                <a:solidFill>
                  <a:srgbClr val="FF0000"/>
                </a:solidFill>
              </a:rPr>
              <a:t>ة</a:t>
            </a:r>
            <a:r>
              <a:rPr lang="ar-SA" dirty="0" smtClean="0">
                <a:solidFill>
                  <a:srgbClr val="FF0000"/>
                </a:solidFill>
              </a:rPr>
              <a:t> خلال فتر</a:t>
            </a:r>
            <a:r>
              <a:rPr lang="ar-JO" dirty="0" smtClean="0">
                <a:solidFill>
                  <a:srgbClr val="FF0000"/>
                </a:solidFill>
              </a:rPr>
              <a:t>ة</a:t>
            </a:r>
            <a:r>
              <a:rPr lang="ar-SA" dirty="0" smtClean="0">
                <a:solidFill>
                  <a:srgbClr val="FF0000"/>
                </a:solidFill>
              </a:rPr>
              <a:t> زمني</a:t>
            </a:r>
            <a:r>
              <a:rPr lang="ar-JO" dirty="0" smtClean="0">
                <a:solidFill>
                  <a:srgbClr val="FF0000"/>
                </a:solidFill>
              </a:rPr>
              <a:t>ة</a:t>
            </a:r>
            <a:r>
              <a:rPr lang="ar-SA" dirty="0" smtClean="0">
                <a:solidFill>
                  <a:srgbClr val="FF0000"/>
                </a:solidFill>
              </a:rPr>
              <a:t> محددة تسمى الفتر</a:t>
            </a:r>
            <a:r>
              <a:rPr lang="ar-JO" dirty="0" smtClean="0">
                <a:solidFill>
                  <a:srgbClr val="FF0000"/>
                </a:solidFill>
              </a:rPr>
              <a:t>ة</a:t>
            </a:r>
            <a:r>
              <a:rPr lang="ar-SA" dirty="0" smtClean="0">
                <a:solidFill>
                  <a:srgbClr val="FF0000"/>
                </a:solidFill>
              </a:rPr>
              <a:t> المحاسبي</a:t>
            </a:r>
            <a:r>
              <a:rPr lang="ar-JO" dirty="0" smtClean="0">
                <a:solidFill>
                  <a:srgbClr val="FF0000"/>
                </a:solidFill>
              </a:rPr>
              <a:t>ة</a:t>
            </a:r>
            <a:r>
              <a:rPr lang="ar-SA" dirty="0" smtClean="0">
                <a:solidFill>
                  <a:srgbClr val="FF0000"/>
                </a:solidFill>
              </a:rPr>
              <a:t>.</a:t>
            </a:r>
          </a:p>
          <a:p>
            <a:pPr marL="457200" indent="-457200">
              <a:buNone/>
            </a:pPr>
            <a:endParaRPr lang="ar-SA" sz="2400" b="1"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3786508917"/>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116</a:t>
            </a:fld>
            <a:endParaRPr lang="ar-SA"/>
          </a:p>
        </p:txBody>
      </p:sp>
      <p:sp>
        <p:nvSpPr>
          <p:cNvPr id="12" name="Content Placeholder 11"/>
          <p:cNvSpPr>
            <a:spLocks noGrp="1"/>
          </p:cNvSpPr>
          <p:nvPr>
            <p:ph sz="quarter" idx="1"/>
          </p:nvPr>
        </p:nvSpPr>
        <p:spPr>
          <a:xfrm>
            <a:off x="457200" y="1214422"/>
            <a:ext cx="8229600" cy="5382930"/>
          </a:xfrm>
        </p:spPr>
        <p:txBody>
          <a:bodyPr>
            <a:noAutofit/>
          </a:bodyPr>
          <a:lstStyle/>
          <a:p>
            <a:pPr marL="457200" indent="-457200">
              <a:buNone/>
            </a:pPr>
            <a:r>
              <a:rPr lang="ar-SA" sz="2600" b="1" dirty="0" smtClean="0">
                <a:solidFill>
                  <a:srgbClr val="FF0000"/>
                </a:solidFill>
              </a:rPr>
              <a:t>يتم التحليل المالي للمنش</a:t>
            </a:r>
            <a:r>
              <a:rPr lang="ar-JO" sz="2600" b="1" dirty="0" smtClean="0">
                <a:solidFill>
                  <a:srgbClr val="FF0000"/>
                </a:solidFill>
              </a:rPr>
              <a:t>أ</a:t>
            </a:r>
            <a:r>
              <a:rPr lang="ar-SA" sz="2600" b="1" dirty="0" smtClean="0">
                <a:solidFill>
                  <a:srgbClr val="FF0000"/>
                </a:solidFill>
              </a:rPr>
              <a:t>ة بموجب الخطوات التالي</a:t>
            </a:r>
            <a:r>
              <a:rPr lang="ar-JO" sz="2600" b="1" dirty="0" smtClean="0">
                <a:solidFill>
                  <a:srgbClr val="FF0000"/>
                </a:solidFill>
              </a:rPr>
              <a:t>ة</a:t>
            </a:r>
            <a:r>
              <a:rPr lang="ar-SA" sz="2600" b="1" dirty="0" smtClean="0">
                <a:solidFill>
                  <a:srgbClr val="FF0000"/>
                </a:solidFill>
              </a:rPr>
              <a:t> :</a:t>
            </a:r>
          </a:p>
          <a:p>
            <a:pPr marL="457200" indent="-457200">
              <a:buFont typeface="+mj-lt"/>
              <a:buAutoNum type="arabicPeriod"/>
            </a:pPr>
            <a:r>
              <a:rPr lang="ar-SA" sz="2600" dirty="0" smtClean="0"/>
              <a:t>تحديد الهدف من التحليل </a:t>
            </a:r>
          </a:p>
          <a:p>
            <a:pPr marL="457200" indent="-457200">
              <a:buFont typeface="+mj-lt"/>
              <a:buAutoNum type="arabicPeriod"/>
            </a:pPr>
            <a:r>
              <a:rPr lang="ar-SA" sz="2600" dirty="0" smtClean="0"/>
              <a:t>تحديد الفتر</a:t>
            </a:r>
            <a:r>
              <a:rPr lang="ar-JO" sz="2600" dirty="0" smtClean="0"/>
              <a:t>ة</a:t>
            </a:r>
            <a:r>
              <a:rPr lang="ar-SA" sz="2600" dirty="0" smtClean="0"/>
              <a:t> الزمني</a:t>
            </a:r>
            <a:r>
              <a:rPr lang="ar-JO" sz="2600" dirty="0" smtClean="0"/>
              <a:t>ة</a:t>
            </a:r>
            <a:r>
              <a:rPr lang="ar-SA" sz="2600" dirty="0" smtClean="0"/>
              <a:t> التي سيتم تحليلها </a:t>
            </a:r>
          </a:p>
          <a:p>
            <a:pPr marL="457200" indent="-457200">
              <a:buFont typeface="+mj-lt"/>
              <a:buAutoNum type="arabicPeriod"/>
            </a:pPr>
            <a:r>
              <a:rPr lang="ar-JO" sz="2600" dirty="0" smtClean="0"/>
              <a:t>إ</a:t>
            </a:r>
            <a:r>
              <a:rPr lang="ar-SA" sz="2600" dirty="0" smtClean="0"/>
              <a:t>ختيار المعلومات الملائم</a:t>
            </a:r>
            <a:r>
              <a:rPr lang="ar-JO" sz="2600" dirty="0" smtClean="0"/>
              <a:t>ة</a:t>
            </a:r>
            <a:r>
              <a:rPr lang="ar-SA" sz="2600" dirty="0" smtClean="0"/>
              <a:t> للهدف المراد تحقيق</a:t>
            </a:r>
            <a:r>
              <a:rPr lang="ar-JO" sz="2600" dirty="0" smtClean="0"/>
              <a:t>ة</a:t>
            </a:r>
            <a:r>
              <a:rPr lang="ar-SA" sz="2600" dirty="0" smtClean="0"/>
              <a:t> </a:t>
            </a:r>
          </a:p>
          <a:p>
            <a:pPr marL="457200" indent="-457200">
              <a:buFont typeface="+mj-lt"/>
              <a:buAutoNum type="arabicPeriod"/>
            </a:pPr>
            <a:r>
              <a:rPr lang="ar-JO" sz="2600" dirty="0" smtClean="0"/>
              <a:t>إ</a:t>
            </a:r>
            <a:r>
              <a:rPr lang="ar-SA" sz="2600" dirty="0" smtClean="0"/>
              <a:t>ختيار ال</a:t>
            </a:r>
            <a:r>
              <a:rPr lang="ar-JO" sz="2600" dirty="0" smtClean="0"/>
              <a:t>أ</a:t>
            </a:r>
            <a:r>
              <a:rPr lang="ar-SA" sz="2600" dirty="0" smtClean="0"/>
              <a:t>سلوب الملائم من </a:t>
            </a:r>
            <a:r>
              <a:rPr lang="ar-JO" sz="2600" dirty="0" smtClean="0"/>
              <a:t>أ</a:t>
            </a:r>
            <a:r>
              <a:rPr lang="ar-SA" sz="2600" dirty="0" smtClean="0"/>
              <a:t>ساليب التحليل </a:t>
            </a:r>
          </a:p>
          <a:p>
            <a:pPr marL="457200" indent="-457200">
              <a:buFont typeface="+mj-lt"/>
              <a:buAutoNum type="arabicPeriod"/>
            </a:pPr>
            <a:r>
              <a:rPr lang="ar-SA" sz="2600" dirty="0" smtClean="0"/>
              <a:t>معالج</a:t>
            </a:r>
            <a:r>
              <a:rPr lang="ar-JO" sz="2600" dirty="0" smtClean="0"/>
              <a:t>ة</a:t>
            </a:r>
            <a:r>
              <a:rPr lang="ar-SA" sz="2600" dirty="0" smtClean="0"/>
              <a:t> المعلومات بمقتضى </a:t>
            </a:r>
            <a:r>
              <a:rPr lang="ar-JO" sz="2600" dirty="0" smtClean="0"/>
              <a:t>أ</a:t>
            </a:r>
            <a:r>
              <a:rPr lang="ar-SA" sz="2600" dirty="0" smtClean="0"/>
              <a:t>سلوب التحليل الذي تم </a:t>
            </a:r>
            <a:r>
              <a:rPr lang="ar-JO" sz="2600" dirty="0" smtClean="0"/>
              <a:t>إ</a:t>
            </a:r>
            <a:r>
              <a:rPr lang="ar-SA" sz="2600" dirty="0" smtClean="0"/>
              <a:t>ختياره </a:t>
            </a:r>
          </a:p>
          <a:p>
            <a:pPr marL="457200" indent="-457200">
              <a:buFont typeface="+mj-lt"/>
              <a:buAutoNum type="arabicPeriod"/>
            </a:pPr>
            <a:r>
              <a:rPr lang="ar-JO" sz="2600" dirty="0" smtClean="0"/>
              <a:t>إ</a:t>
            </a:r>
            <a:r>
              <a:rPr lang="ar-SA" sz="2600" dirty="0" smtClean="0"/>
              <a:t>ختيار المعيار الملائم لقياس النتائج عليه </a:t>
            </a:r>
          </a:p>
          <a:p>
            <a:pPr marL="457200" indent="-457200">
              <a:buFont typeface="+mj-lt"/>
              <a:buAutoNum type="arabicPeriod"/>
            </a:pPr>
            <a:r>
              <a:rPr lang="ar-SA" sz="2600" dirty="0" smtClean="0"/>
              <a:t>تحديد مدى و</a:t>
            </a:r>
            <a:r>
              <a:rPr lang="ar-JO" sz="2600" dirty="0" smtClean="0"/>
              <a:t>إ</a:t>
            </a:r>
            <a:r>
              <a:rPr lang="ar-SA" sz="2600" dirty="0" smtClean="0"/>
              <a:t>تجاه و</a:t>
            </a:r>
            <a:r>
              <a:rPr lang="ar-JO" sz="2600" dirty="0" smtClean="0"/>
              <a:t>إ</a:t>
            </a:r>
            <a:r>
              <a:rPr lang="ar-SA" sz="2600" dirty="0" smtClean="0"/>
              <a:t>نحراف الم</a:t>
            </a:r>
            <a:r>
              <a:rPr lang="ar-JO" sz="2600" dirty="0" smtClean="0"/>
              <a:t>ن</a:t>
            </a:r>
            <a:r>
              <a:rPr lang="ar-SA" sz="2600" dirty="0" smtClean="0"/>
              <a:t>ش</a:t>
            </a:r>
            <a:r>
              <a:rPr lang="ar-JO" sz="2600" dirty="0" smtClean="0"/>
              <a:t>أة</a:t>
            </a:r>
            <a:r>
              <a:rPr lang="ar-SA" sz="2600" dirty="0" smtClean="0"/>
              <a:t> عن المعيار المستعمل </a:t>
            </a:r>
          </a:p>
          <a:p>
            <a:pPr marL="457200" indent="-457200">
              <a:buFont typeface="+mj-lt"/>
              <a:buAutoNum type="arabicPeriod"/>
            </a:pPr>
            <a:r>
              <a:rPr lang="ar-SA" sz="2600" dirty="0" smtClean="0"/>
              <a:t>تتبع العوامل التي </a:t>
            </a:r>
            <a:r>
              <a:rPr lang="ar-JO" sz="2600" dirty="0" smtClean="0"/>
              <a:t>أ</a:t>
            </a:r>
            <a:r>
              <a:rPr lang="ar-SA" sz="2600" dirty="0" smtClean="0"/>
              <a:t>دت إلى</a:t>
            </a:r>
            <a:r>
              <a:rPr lang="ar-JO" sz="2600" dirty="0" smtClean="0"/>
              <a:t> </a:t>
            </a:r>
            <a:r>
              <a:rPr lang="ar-SA" sz="2600" dirty="0" smtClean="0"/>
              <a:t>ذلك الوضع إلى</a:t>
            </a:r>
            <a:r>
              <a:rPr lang="ar-JO" sz="2600" dirty="0" smtClean="0"/>
              <a:t> </a:t>
            </a:r>
            <a:r>
              <a:rPr lang="ar-SA" sz="2600" dirty="0" smtClean="0"/>
              <a:t>جذورها الحقيقي</a:t>
            </a:r>
            <a:r>
              <a:rPr lang="ar-JO" sz="2600" dirty="0" smtClean="0"/>
              <a:t>ة</a:t>
            </a:r>
            <a:endParaRPr lang="ar-SA" sz="2600" dirty="0" smtClean="0"/>
          </a:p>
          <a:p>
            <a:pPr marL="457200" indent="-457200">
              <a:buFont typeface="+mj-lt"/>
              <a:buAutoNum type="arabicPeriod"/>
            </a:pPr>
            <a:r>
              <a:rPr lang="ar-SA" sz="2600" dirty="0" smtClean="0"/>
              <a:t>ال</a:t>
            </a:r>
            <a:r>
              <a:rPr lang="ar-JO" sz="2600" dirty="0" smtClean="0"/>
              <a:t>إ</a:t>
            </a:r>
            <a:r>
              <a:rPr lang="ar-SA" sz="2600" dirty="0" smtClean="0"/>
              <a:t>ستنتاج المناسب من عمليات التحليل </a:t>
            </a:r>
            <a:endParaRPr lang="ar-JO" sz="2600" dirty="0" smtClean="0"/>
          </a:p>
          <a:p>
            <a:pPr marL="0" indent="0">
              <a:buNone/>
            </a:pPr>
            <a:r>
              <a:rPr lang="ar-JO" sz="2600" dirty="0" smtClean="0"/>
              <a:t>10 </a:t>
            </a:r>
            <a:r>
              <a:rPr lang="ar-SA" sz="2600" dirty="0" smtClean="0"/>
              <a:t>وضع التوصيات و</a:t>
            </a:r>
            <a:r>
              <a:rPr lang="ar-JO" sz="2600" dirty="0" smtClean="0"/>
              <a:t>إ</a:t>
            </a:r>
            <a:r>
              <a:rPr lang="ar-SA" sz="2600" dirty="0" smtClean="0"/>
              <a:t>قتراح الحلول الملائم</a:t>
            </a:r>
            <a:r>
              <a:rPr lang="ar-JO" sz="2600" dirty="0" smtClean="0"/>
              <a:t>ة</a:t>
            </a:r>
            <a:endParaRPr lang="ar-SA" sz="2600" dirty="0" smtClean="0"/>
          </a:p>
          <a:p>
            <a:pPr marL="457200" indent="-457200">
              <a:buNone/>
            </a:pPr>
            <a:endParaRPr lang="ar-SA" sz="2400" b="1" dirty="0" smtClean="0"/>
          </a:p>
        </p:txBody>
      </p:sp>
      <p:grpSp>
        <p:nvGrpSpPr>
          <p:cNvPr id="2" name="Group 12"/>
          <p:cNvGrpSpPr/>
          <p:nvPr/>
        </p:nvGrpSpPr>
        <p:grpSpPr>
          <a:xfrm>
            <a:off x="14" y="0"/>
            <a:ext cx="9143986" cy="1357298"/>
            <a:chOff x="14" y="0"/>
            <a:chExt cx="9143986" cy="1785926"/>
          </a:xfrm>
        </p:grpSpPr>
        <p:sp>
          <p:nvSpPr>
            <p:cNvPr id="14" name="Flowchart: Document 1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rgbClr val="FF0000"/>
                  </a:solidFill>
                </a:rPr>
                <a:t>خطوات التحليل المالي</a:t>
              </a:r>
              <a:endParaRPr lang="ar-SA" sz="32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292675937"/>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51520" y="832484"/>
            <a:ext cx="7670676" cy="504056"/>
          </a:xfrm>
        </p:spPr>
        <p:txBody>
          <a:bodyPr>
            <a:noAutofit/>
          </a:bodyPr>
          <a:lstStyle/>
          <a:p>
            <a:pPr algn="ctr"/>
            <a:r>
              <a:rPr lang="ar-SA" sz="3200" dirty="0" smtClean="0">
                <a:solidFill>
                  <a:srgbClr val="FF0000"/>
                </a:solidFill>
              </a:rPr>
              <a:t>من الذي يقوم بعملية التحليل المالي ؟ ولماذا؟</a:t>
            </a:r>
            <a:endParaRPr lang="ar-SA" sz="3200" dirty="0">
              <a:solidFill>
                <a:srgbClr val="FF0000"/>
              </a:solidFill>
            </a:endParaRPr>
          </a:p>
        </p:txBody>
      </p:sp>
      <p:sp>
        <p:nvSpPr>
          <p:cNvPr id="4" name="Slide Number Placeholder 3"/>
          <p:cNvSpPr>
            <a:spLocks noGrp="1"/>
          </p:cNvSpPr>
          <p:nvPr>
            <p:ph type="sldNum" sz="quarter" idx="12"/>
          </p:nvPr>
        </p:nvSpPr>
        <p:spPr/>
        <p:txBody>
          <a:bodyPr/>
          <a:lstStyle/>
          <a:p>
            <a:fld id="{6339CD7F-6548-46A8-9F66-5B44D68E6E3C}" type="slidenum">
              <a:rPr lang="ar-SA" smtClean="0"/>
              <a:pPr/>
              <a:t>117</a:t>
            </a:fld>
            <a:endParaRPr lang="ar-SA"/>
          </a:p>
        </p:txBody>
      </p:sp>
      <p:sp>
        <p:nvSpPr>
          <p:cNvPr id="12" name="Content Placeholder 11"/>
          <p:cNvSpPr>
            <a:spLocks noGrp="1"/>
          </p:cNvSpPr>
          <p:nvPr>
            <p:ph sz="quarter" idx="1"/>
          </p:nvPr>
        </p:nvSpPr>
        <p:spPr>
          <a:xfrm>
            <a:off x="457200" y="1857364"/>
            <a:ext cx="8229600" cy="4595972"/>
          </a:xfrm>
        </p:spPr>
        <p:txBody>
          <a:bodyPr>
            <a:noAutofit/>
          </a:bodyPr>
          <a:lstStyle/>
          <a:p>
            <a:pPr marL="457200" indent="-457200">
              <a:buNone/>
            </a:pPr>
            <a:r>
              <a:rPr lang="ar-SA" dirty="0" smtClean="0">
                <a:solidFill>
                  <a:srgbClr val="FF0000"/>
                </a:solidFill>
              </a:rPr>
              <a:t>تقوم فئات متعدد</a:t>
            </a:r>
            <a:r>
              <a:rPr lang="ar-JO" dirty="0" smtClean="0">
                <a:solidFill>
                  <a:srgbClr val="FF0000"/>
                </a:solidFill>
              </a:rPr>
              <a:t>ة</a:t>
            </a:r>
            <a:r>
              <a:rPr lang="ar-SA" dirty="0" smtClean="0">
                <a:solidFill>
                  <a:srgbClr val="FF0000"/>
                </a:solidFill>
              </a:rPr>
              <a:t> من داخل المنشأة وخارجها كل لغرض معين تسعى </a:t>
            </a:r>
            <a:r>
              <a:rPr lang="ar-JO" dirty="0" smtClean="0">
                <a:solidFill>
                  <a:srgbClr val="FF0000"/>
                </a:solidFill>
              </a:rPr>
              <a:t>إ</a:t>
            </a:r>
            <a:r>
              <a:rPr lang="ar-SA" dirty="0" smtClean="0">
                <a:solidFill>
                  <a:srgbClr val="FF0000"/>
                </a:solidFill>
              </a:rPr>
              <a:t>ليه ومن </a:t>
            </a:r>
            <a:r>
              <a:rPr lang="ar-JO" dirty="0" smtClean="0">
                <a:solidFill>
                  <a:srgbClr val="FF0000"/>
                </a:solidFill>
              </a:rPr>
              <a:t>أ</a:t>
            </a:r>
            <a:r>
              <a:rPr lang="ar-SA" dirty="0" smtClean="0">
                <a:solidFill>
                  <a:srgbClr val="FF0000"/>
                </a:solidFill>
              </a:rPr>
              <a:t>هم هذه الفئات </a:t>
            </a:r>
          </a:p>
          <a:p>
            <a:pPr marL="457200" indent="-457200">
              <a:buFont typeface="+mj-lt"/>
              <a:buAutoNum type="arabicPeriod"/>
            </a:pPr>
            <a:r>
              <a:rPr lang="ar-SA" dirty="0" smtClean="0"/>
              <a:t>المدير المالي </a:t>
            </a:r>
          </a:p>
          <a:p>
            <a:pPr marL="457200" indent="-457200">
              <a:buFont typeface="+mj-lt"/>
              <a:buAutoNum type="arabicPeriod"/>
            </a:pPr>
            <a:r>
              <a:rPr lang="ar-SA" dirty="0" smtClean="0"/>
              <a:t>الدائنون للدين القصير ال</a:t>
            </a:r>
            <a:r>
              <a:rPr lang="ar-JO" dirty="0" smtClean="0"/>
              <a:t>أ</a:t>
            </a:r>
            <a:r>
              <a:rPr lang="ar-SA" dirty="0" smtClean="0"/>
              <a:t>جل </a:t>
            </a:r>
          </a:p>
          <a:p>
            <a:pPr marL="457200" indent="-457200">
              <a:buFont typeface="+mj-lt"/>
              <a:buAutoNum type="arabicPeriod"/>
            </a:pPr>
            <a:r>
              <a:rPr lang="ar-SA" dirty="0" smtClean="0"/>
              <a:t>الدائنون للدين طويل الاجل</a:t>
            </a:r>
          </a:p>
          <a:p>
            <a:pPr marL="457200" indent="-457200">
              <a:buFont typeface="+mj-lt"/>
              <a:buAutoNum type="arabicPeriod"/>
            </a:pPr>
            <a:r>
              <a:rPr lang="ar-SA" dirty="0" smtClean="0"/>
              <a:t>المستثمرون </a:t>
            </a:r>
          </a:p>
          <a:p>
            <a:pPr marL="457200" indent="-457200">
              <a:buFont typeface="+mj-lt"/>
              <a:buAutoNum type="arabicPeriod"/>
            </a:pPr>
            <a:r>
              <a:rPr lang="ar-SA" dirty="0" smtClean="0"/>
              <a:t>بيوت الخبر</a:t>
            </a:r>
            <a:r>
              <a:rPr lang="ar-JO" dirty="0" smtClean="0"/>
              <a:t>ة</a:t>
            </a:r>
            <a:r>
              <a:rPr lang="ar-SA" dirty="0" smtClean="0"/>
              <a:t> المالية  </a:t>
            </a:r>
          </a:p>
          <a:p>
            <a:pPr marL="457200" indent="-457200">
              <a:buNone/>
            </a:pPr>
            <a:endParaRPr lang="ar-SA" sz="2400" b="1"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2738670138"/>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a:t>
            </a:r>
            <a:r>
              <a:rPr lang="ar-SY" sz="11200" dirty="0" smtClean="0">
                <a:solidFill>
                  <a:srgbClr val="FF0000"/>
                </a:solidFill>
              </a:rPr>
              <a:t>السادس</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118</a:t>
            </a:fld>
            <a:endParaRPr lang="ar-SA" dirty="0"/>
          </a:p>
        </p:txBody>
      </p:sp>
      <p:sp>
        <p:nvSpPr>
          <p:cNvPr id="21" name="Title 20"/>
          <p:cNvSpPr>
            <a:spLocks noGrp="1"/>
          </p:cNvSpPr>
          <p:nvPr>
            <p:ph type="ctrTitle"/>
          </p:nvPr>
        </p:nvSpPr>
        <p:spPr/>
        <p:txBody>
          <a:bodyPr/>
          <a:lstStyle/>
          <a:p>
            <a:r>
              <a:rPr lang="ar-SY" dirty="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extLst>
      <p:ext uri="{BB962C8B-B14F-4D97-AF65-F5344CB8AC3E}">
        <p14:creationId xmlns:p14="http://schemas.microsoft.com/office/powerpoint/2010/main" val="2565058431"/>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43034" y="3771912"/>
            <a:ext cx="6400800" cy="1600200"/>
          </a:xfrm>
        </p:spPr>
        <p:txBody>
          <a:bodyPr/>
          <a:lstStyle/>
          <a:p>
            <a:r>
              <a:rPr lang="ar-SA" dirty="0" smtClean="0"/>
              <a:t> </a:t>
            </a:r>
          </a:p>
          <a:p>
            <a:r>
              <a:rPr lang="ar-SA" dirty="0" smtClean="0"/>
              <a:t>الفصل السادس</a:t>
            </a:r>
            <a:endParaRPr lang="ar-SA" dirty="0"/>
          </a:p>
        </p:txBody>
      </p:sp>
      <p:sp>
        <p:nvSpPr>
          <p:cNvPr id="2" name="Slide Number Placeholder 1"/>
          <p:cNvSpPr>
            <a:spLocks noGrp="1"/>
          </p:cNvSpPr>
          <p:nvPr>
            <p:ph type="sldNum" sz="quarter" idx="12"/>
          </p:nvPr>
        </p:nvSpPr>
        <p:spPr/>
        <p:txBody>
          <a:bodyPr/>
          <a:lstStyle/>
          <a:p>
            <a:fld id="{6339CD7F-6548-46A8-9F66-5B44D68E6E3C}" type="slidenum">
              <a:rPr lang="ar-SA" smtClean="0"/>
              <a:pPr/>
              <a:t>119</a:t>
            </a:fld>
            <a:endParaRPr lang="ar-SA"/>
          </a:p>
        </p:txBody>
      </p:sp>
      <p:sp>
        <p:nvSpPr>
          <p:cNvPr id="21" name="Title 20"/>
          <p:cNvSpPr>
            <a:spLocks noGrp="1"/>
          </p:cNvSpPr>
          <p:nvPr>
            <p:ph type="ctrTitle"/>
          </p:nvPr>
        </p:nvSpPr>
        <p:spPr/>
        <p:txBody>
          <a:bodyPr/>
          <a:lstStyle/>
          <a:p>
            <a:endParaRPr lang="ar-SA"/>
          </a:p>
        </p:txBody>
      </p:sp>
      <p:grpSp>
        <p:nvGrpSpPr>
          <p:cNvPr id="8" name="Group 7"/>
          <p:cNvGrpSpPr/>
          <p:nvPr/>
        </p:nvGrpSpPr>
        <p:grpSpPr>
          <a:xfrm>
            <a:off x="0" y="0"/>
            <a:ext cx="9144000" cy="3775360"/>
            <a:chOff x="0" y="0"/>
            <a:chExt cx="9144000" cy="3775360"/>
          </a:xfrm>
        </p:grpSpPr>
        <p:sp>
          <p:nvSpPr>
            <p:cNvPr id="9" name="Rectangle 8"/>
            <p:cNvSpPr/>
            <p:nvPr/>
          </p:nvSpPr>
          <p:spPr>
            <a:xfrm>
              <a:off x="0" y="2060848"/>
              <a:ext cx="9144000" cy="1714512"/>
            </a:xfrm>
            <a:prstGeom prst="rect">
              <a:avLst/>
            </a:prstGeom>
            <a:solidFill>
              <a:schemeClr val="bg1"/>
            </a:solidFill>
            <a:ln>
              <a:solidFill>
                <a:schemeClr val="bg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تحليل القوا</a:t>
              </a:r>
              <a:r>
                <a:rPr lang="ar-JO" sz="3600" dirty="0" smtClean="0">
                  <a:solidFill>
                    <a:schemeClr val="tx1"/>
                  </a:solidFill>
                </a:rPr>
                <a:t>ئ</a:t>
              </a:r>
              <a:r>
                <a:rPr lang="ar-SA" sz="3600" dirty="0" smtClean="0">
                  <a:solidFill>
                    <a:schemeClr val="tx1"/>
                  </a:solidFill>
                </a:rPr>
                <a:t>م المالية </a:t>
              </a:r>
              <a:endParaRPr lang="ar-SA" sz="3600" dirty="0">
                <a:solidFill>
                  <a:schemeClr val="tx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rcRect/>
            <a:stretch>
              <a:fillRect/>
            </a:stretch>
          </p:blipFill>
          <p:spPr bwMode="auto">
            <a:xfrm>
              <a:off x="7929586" y="214291"/>
              <a:ext cx="965842" cy="928694"/>
            </a:xfrm>
            <a:prstGeom prst="rect">
              <a:avLst/>
            </a:prstGeom>
            <a:noFill/>
          </p:spPr>
        </p:pic>
      </p:grpSp>
      <p:sp>
        <p:nvSpPr>
          <p:cNvPr id="19" name="TextBox 18"/>
          <p:cNvSpPr txBox="1"/>
          <p:nvPr/>
        </p:nvSpPr>
        <p:spPr>
          <a:xfrm>
            <a:off x="0" y="2571744"/>
            <a:ext cx="9144000" cy="769441"/>
          </a:xfrm>
          <a:prstGeom prst="rect">
            <a:avLst/>
          </a:prstGeom>
          <a:noFill/>
        </p:spPr>
        <p:txBody>
          <a:bodyPr wrap="square" rtlCol="1">
            <a:spAutoFit/>
          </a:bodyPr>
          <a:lstStyle/>
          <a:p>
            <a:pPr algn="ctr"/>
            <a:endParaRPr lang="ar-SA" sz="4400" dirty="0"/>
          </a:p>
        </p:txBody>
      </p:sp>
    </p:spTree>
    <p:extLst>
      <p:ext uri="{BB962C8B-B14F-4D97-AF65-F5344CB8AC3E}">
        <p14:creationId xmlns:p14="http://schemas.microsoft.com/office/powerpoint/2010/main" val="23260507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54331" y="571484"/>
            <a:ext cx="8229600" cy="1143000"/>
          </a:xfrm>
        </p:spPr>
        <p:txBody>
          <a:bodyPr/>
          <a:lstStyle/>
          <a:p>
            <a:pPr algn="ctr"/>
            <a:r>
              <a:rPr lang="ar-SA" dirty="0" smtClean="0"/>
              <a:t>أ - ال</a:t>
            </a:r>
            <a:r>
              <a:rPr lang="ar-JO" dirty="0" smtClean="0"/>
              <a:t>أ</a:t>
            </a:r>
            <a:r>
              <a:rPr lang="ar-SA" dirty="0" smtClean="0"/>
              <a:t>سهم الممتازة </a:t>
            </a:r>
          </a:p>
        </p:txBody>
      </p:sp>
      <p:sp>
        <p:nvSpPr>
          <p:cNvPr id="5" name="Slide Number Placeholder 4"/>
          <p:cNvSpPr>
            <a:spLocks noGrp="1"/>
          </p:cNvSpPr>
          <p:nvPr>
            <p:ph type="sldNum" sz="quarter" idx="12"/>
          </p:nvPr>
        </p:nvSpPr>
        <p:spPr/>
        <p:txBody>
          <a:bodyPr/>
          <a:lstStyle/>
          <a:p>
            <a:fld id="{6339CD7F-6548-46A8-9F66-5B44D68E6E3C}" type="slidenum">
              <a:rPr lang="ar-SA" smtClean="0"/>
              <a:pPr/>
              <a:t>12</a:t>
            </a:fld>
            <a:endParaRPr lang="ar-SA" dirty="0"/>
          </a:p>
        </p:txBody>
      </p:sp>
      <p:sp>
        <p:nvSpPr>
          <p:cNvPr id="12" name="Content Placeholder 11"/>
          <p:cNvSpPr>
            <a:spLocks noGrp="1"/>
          </p:cNvSpPr>
          <p:nvPr>
            <p:ph sz="quarter" idx="1"/>
          </p:nvPr>
        </p:nvSpPr>
        <p:spPr>
          <a:xfrm>
            <a:off x="395536" y="2857496"/>
            <a:ext cx="8229600" cy="3556699"/>
          </a:xfrm>
        </p:spPr>
        <p:txBody>
          <a:bodyPr>
            <a:normAutofit/>
          </a:bodyPr>
          <a:lstStyle/>
          <a:p>
            <a:pPr algn="just">
              <a:buNone/>
            </a:pPr>
            <a:r>
              <a:rPr lang="ar-SA" sz="2800" dirty="0" smtClean="0"/>
              <a:t>يكون لصاحب السهم الممتاز بعض</a:t>
            </a:r>
            <a:r>
              <a:rPr lang="en-US" sz="2800" dirty="0" smtClean="0"/>
              <a:t> </a:t>
            </a:r>
            <a:r>
              <a:rPr lang="ar-JO" sz="2800" dirty="0" smtClean="0"/>
              <a:t>الحقوق</a:t>
            </a:r>
            <a:r>
              <a:rPr lang="ar-SA" sz="2800" dirty="0" smtClean="0"/>
              <a:t> المختلفه عن صاحب السهم العادي </a:t>
            </a:r>
          </a:p>
          <a:p>
            <a:pPr algn="just"/>
            <a:r>
              <a:rPr lang="ar-SA" sz="2800" dirty="0" smtClean="0">
                <a:solidFill>
                  <a:srgbClr val="FF0000"/>
                </a:solidFill>
              </a:rPr>
              <a:t>يتحدد</a:t>
            </a:r>
            <a:r>
              <a:rPr lang="ar-SA" sz="2800" dirty="0" smtClean="0"/>
              <a:t> سعر بيع السهم </a:t>
            </a:r>
            <a:r>
              <a:rPr lang="ar-JO" sz="2800" dirty="0" smtClean="0"/>
              <a:t>الممتاز </a:t>
            </a:r>
            <a:r>
              <a:rPr lang="ar-SA" sz="2800" dirty="0" smtClean="0"/>
              <a:t>مع معدل ثابت في شكل السهم العادي</a:t>
            </a:r>
          </a:p>
          <a:p>
            <a:pPr algn="just"/>
            <a:r>
              <a:rPr lang="ar-SA" sz="2800" dirty="0" smtClean="0"/>
              <a:t>كما </a:t>
            </a:r>
            <a:r>
              <a:rPr lang="ar-SA" sz="2800" dirty="0" smtClean="0">
                <a:solidFill>
                  <a:srgbClr val="FF0000"/>
                </a:solidFill>
              </a:rPr>
              <a:t>يتحدد</a:t>
            </a:r>
            <a:r>
              <a:rPr lang="ar-SA" sz="2800" dirty="0" smtClean="0"/>
              <a:t> سعر بيع السهم </a:t>
            </a:r>
            <a:r>
              <a:rPr lang="ar-JO" sz="2800" dirty="0" smtClean="0"/>
              <a:t>الممتاز </a:t>
            </a:r>
            <a:r>
              <a:rPr lang="ar-SA" sz="2800" dirty="0" smtClean="0"/>
              <a:t>مع معدل ثابت في شكل </a:t>
            </a:r>
            <a:r>
              <a:rPr lang="ar-JO" sz="2800" dirty="0" smtClean="0"/>
              <a:t>ال</a:t>
            </a:r>
            <a:r>
              <a:rPr lang="ar-SA" sz="2800" dirty="0" smtClean="0"/>
              <a:t>أرباح </a:t>
            </a:r>
            <a:r>
              <a:rPr lang="ar-JO" sz="2800" dirty="0" smtClean="0"/>
              <a:t>ال</a:t>
            </a:r>
            <a:r>
              <a:rPr lang="ar-SA" sz="2800" dirty="0" smtClean="0"/>
              <a:t>موزع</a:t>
            </a:r>
            <a:r>
              <a:rPr lang="ar-JO" sz="2800" dirty="0" smtClean="0"/>
              <a:t>ة</a:t>
            </a:r>
            <a:endParaRPr lang="ar-SA" sz="2800" dirty="0" smtClean="0"/>
          </a:p>
          <a:p>
            <a:pPr algn="just"/>
            <a:r>
              <a:rPr lang="ar-SA" sz="2800" dirty="0" smtClean="0"/>
              <a:t>لحاملها الأولويه في </a:t>
            </a:r>
            <a:r>
              <a:rPr lang="ar-SA" sz="2800" dirty="0" smtClean="0">
                <a:solidFill>
                  <a:srgbClr val="FF0000"/>
                </a:solidFill>
              </a:rPr>
              <a:t>توزيعات الأرباح</a:t>
            </a:r>
            <a:r>
              <a:rPr lang="ar-SA" sz="2800" dirty="0" smtClean="0"/>
              <a:t>، قبل حاملي الأسهم العادي</a:t>
            </a:r>
            <a:r>
              <a:rPr lang="ar-JO" sz="2800" dirty="0" smtClean="0"/>
              <a:t>ة</a:t>
            </a:r>
            <a:r>
              <a:rPr lang="ar-SA" sz="2800" dirty="0" smtClean="0"/>
              <a:t> </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7643834" y="0"/>
            <a:ext cx="1500166" cy="90952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2" name="Slide Number Placeholder 1"/>
          <p:cNvSpPr>
            <a:spLocks noGrp="1"/>
          </p:cNvSpPr>
          <p:nvPr>
            <p:ph type="sldNum" sz="quarter" idx="12"/>
          </p:nvPr>
        </p:nvSpPr>
        <p:spPr/>
        <p:txBody>
          <a:bodyPr/>
          <a:lstStyle/>
          <a:p>
            <a:fld id="{6339CD7F-6548-46A8-9F66-5B44D68E6E3C}" type="slidenum">
              <a:rPr lang="ar-SA" smtClean="0"/>
              <a:pPr/>
              <a:t>120</a:t>
            </a:fld>
            <a:endParaRPr lang="ar-SA"/>
          </a:p>
        </p:txBody>
      </p:sp>
      <p:sp>
        <p:nvSpPr>
          <p:cNvPr id="12" name="Content Placeholder 11"/>
          <p:cNvSpPr>
            <a:spLocks noGrp="1"/>
          </p:cNvSpPr>
          <p:nvPr>
            <p:ph sz="quarter" idx="1"/>
          </p:nvPr>
        </p:nvSpPr>
        <p:spPr>
          <a:xfrm>
            <a:off x="457200" y="1071546"/>
            <a:ext cx="8229600" cy="5237774"/>
          </a:xfrm>
        </p:spPr>
        <p:txBody>
          <a:bodyPr>
            <a:normAutofit/>
          </a:bodyPr>
          <a:lstStyle/>
          <a:p>
            <a:pPr marL="0" indent="0">
              <a:buNone/>
            </a:pPr>
            <a:r>
              <a:rPr lang="ar-JO" b="1" dirty="0" smtClean="0"/>
              <a:t>موضوعات الفصل </a:t>
            </a:r>
            <a:endParaRPr lang="en-US" b="1" dirty="0" smtClean="0"/>
          </a:p>
          <a:p>
            <a:pPr marL="0" indent="0">
              <a:buNone/>
            </a:pPr>
            <a:endParaRPr lang="en-US" sz="2000" b="1" dirty="0"/>
          </a:p>
          <a:p>
            <a:r>
              <a:rPr lang="ar-SA" dirty="0" smtClean="0"/>
              <a:t>تحليل المنشأة التجاري</a:t>
            </a:r>
            <a:r>
              <a:rPr lang="ar-JO" dirty="0" smtClean="0"/>
              <a:t>ة</a:t>
            </a:r>
            <a:r>
              <a:rPr lang="ar-SA" dirty="0" smtClean="0"/>
              <a:t> والصناعي</a:t>
            </a:r>
            <a:r>
              <a:rPr lang="ar-JO" dirty="0" smtClean="0"/>
              <a:t>ة</a:t>
            </a:r>
            <a:r>
              <a:rPr lang="ar-SA" dirty="0" smtClean="0"/>
              <a:t> مالي</a:t>
            </a:r>
            <a:r>
              <a:rPr lang="ar-JO" dirty="0" smtClean="0"/>
              <a:t>ا</a:t>
            </a:r>
            <a:endParaRPr lang="ar-SA" dirty="0" smtClean="0"/>
          </a:p>
          <a:p>
            <a:r>
              <a:rPr lang="ar-SA" dirty="0" smtClean="0"/>
              <a:t>التنبؤ بالمبيعات </a:t>
            </a:r>
          </a:p>
          <a:p>
            <a:r>
              <a:rPr lang="ar-SA" dirty="0" smtClean="0"/>
              <a:t>التنبؤ بمدى حاج</a:t>
            </a:r>
            <a:r>
              <a:rPr lang="ar-JO" dirty="0" smtClean="0"/>
              <a:t>ة</a:t>
            </a:r>
            <a:r>
              <a:rPr lang="ar-SA" dirty="0" smtClean="0"/>
              <a:t> المنشأة للأموال </a:t>
            </a:r>
          </a:p>
          <a:p>
            <a:r>
              <a:rPr lang="ar-SA" dirty="0" smtClean="0"/>
              <a:t>التنبؤ والتخطيط المالي </a:t>
            </a:r>
          </a:p>
          <a:p>
            <a:r>
              <a:rPr lang="ar-SA" dirty="0" smtClean="0"/>
              <a:t>التنبؤ بال</a:t>
            </a:r>
            <a:r>
              <a:rPr lang="ar-JO" dirty="0"/>
              <a:t>أ</a:t>
            </a:r>
            <a:r>
              <a:rPr lang="ar-SA" dirty="0" smtClean="0"/>
              <a:t>رباح والتخطيط له</a:t>
            </a:r>
            <a:r>
              <a:rPr lang="ar-JO" dirty="0" smtClean="0"/>
              <a:t>ا</a:t>
            </a:r>
            <a:r>
              <a:rPr lang="ar-SA" dirty="0" smtClean="0"/>
              <a:t> </a:t>
            </a:r>
            <a:endParaRPr lang="ar-SA" dirty="0"/>
          </a:p>
        </p:txBody>
      </p:sp>
    </p:spTree>
    <p:extLst>
      <p:ext uri="{BB962C8B-B14F-4D97-AF65-F5344CB8AC3E}">
        <p14:creationId xmlns:p14="http://schemas.microsoft.com/office/powerpoint/2010/main" val="2241985346"/>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7586" y="476672"/>
            <a:ext cx="8229600" cy="648072"/>
          </a:xfrm>
        </p:spPr>
        <p:txBody>
          <a:bodyPr>
            <a:normAutofit fontScale="90000"/>
          </a:bodyPr>
          <a:lstStyle/>
          <a:p>
            <a:pPr algn="ctr"/>
            <a:r>
              <a:rPr lang="ar-SA" dirty="0" smtClean="0"/>
              <a:t>المعلومات الضروريه للتحليل المالي</a:t>
            </a:r>
            <a:endParaRPr lang="ar-SA" dirty="0"/>
          </a:p>
        </p:txBody>
      </p:sp>
      <p:sp>
        <p:nvSpPr>
          <p:cNvPr id="2" name="Slide Number Placeholder 1"/>
          <p:cNvSpPr>
            <a:spLocks noGrp="1"/>
          </p:cNvSpPr>
          <p:nvPr>
            <p:ph type="sldNum" sz="quarter" idx="12"/>
          </p:nvPr>
        </p:nvSpPr>
        <p:spPr/>
        <p:txBody>
          <a:bodyPr/>
          <a:lstStyle/>
          <a:p>
            <a:fld id="{6339CD7F-6548-46A8-9F66-5B44D68E6E3C}" type="slidenum">
              <a:rPr lang="ar-SA" smtClean="0"/>
              <a:pPr/>
              <a:t>121</a:t>
            </a:fld>
            <a:endParaRPr lang="ar-SA"/>
          </a:p>
        </p:txBody>
      </p:sp>
      <p:sp>
        <p:nvSpPr>
          <p:cNvPr id="12" name="Content Placeholder 11"/>
          <p:cNvSpPr>
            <a:spLocks noGrp="1"/>
          </p:cNvSpPr>
          <p:nvPr>
            <p:ph sz="quarter" idx="1"/>
          </p:nvPr>
        </p:nvSpPr>
        <p:spPr>
          <a:xfrm>
            <a:off x="457200" y="1500174"/>
            <a:ext cx="8229600" cy="4625989"/>
          </a:xfrm>
        </p:spPr>
        <p:txBody>
          <a:bodyPr>
            <a:normAutofit fontScale="77500" lnSpcReduction="20000"/>
          </a:bodyPr>
          <a:lstStyle/>
          <a:p>
            <a:pPr algn="just">
              <a:buNone/>
            </a:pPr>
            <a:r>
              <a:rPr lang="ar-SA" sz="3400" dirty="0" smtClean="0"/>
              <a:t>يلزم للتعرف على </a:t>
            </a:r>
            <a:r>
              <a:rPr lang="ar-JO" sz="3400" dirty="0" smtClean="0"/>
              <a:t>إ</a:t>
            </a:r>
            <a:r>
              <a:rPr lang="ar-SA" sz="3400" dirty="0" smtClean="0"/>
              <a:t>مك</a:t>
            </a:r>
            <a:r>
              <a:rPr lang="ar-JO" sz="3400" dirty="0" smtClean="0"/>
              <a:t>ا</a:t>
            </a:r>
            <a:r>
              <a:rPr lang="ar-SA" sz="3400" dirty="0" smtClean="0"/>
              <a:t>نيات الشركة المالية دراسة ميز</a:t>
            </a:r>
            <a:r>
              <a:rPr lang="ar-JO" sz="3400" dirty="0" smtClean="0"/>
              <a:t>ا</a:t>
            </a:r>
            <a:r>
              <a:rPr lang="ar-SA" sz="3400" dirty="0" smtClean="0"/>
              <a:t>نياتها وقائمة </a:t>
            </a:r>
            <a:r>
              <a:rPr lang="ar-JO" sz="3400" dirty="0" smtClean="0"/>
              <a:t>أ</a:t>
            </a:r>
            <a:r>
              <a:rPr lang="ar-SA" sz="3400" dirty="0" smtClean="0"/>
              <a:t>عمالها ونظراً لأن الميزانية</a:t>
            </a:r>
            <a:r>
              <a:rPr lang="en-US" sz="3400" dirty="0" smtClean="0"/>
              <a:t> </a:t>
            </a:r>
            <a:r>
              <a:rPr lang="ar-SA" sz="3400" dirty="0" smtClean="0"/>
              <a:t>تعد في تاريخ معين وقائمة ال</a:t>
            </a:r>
            <a:r>
              <a:rPr lang="ar-JO" sz="3400" dirty="0" smtClean="0"/>
              <a:t>أ</a:t>
            </a:r>
            <a:r>
              <a:rPr lang="ar-SA" sz="3400" dirty="0" smtClean="0"/>
              <a:t>عمال تعد عن فتر</a:t>
            </a:r>
            <a:r>
              <a:rPr lang="ar-JO" sz="3400" dirty="0" smtClean="0"/>
              <a:t>ة</a:t>
            </a:r>
            <a:r>
              <a:rPr lang="ar-SA" sz="3400" dirty="0" smtClean="0"/>
              <a:t> مالي</a:t>
            </a:r>
            <a:r>
              <a:rPr lang="ar-JO" sz="3400" dirty="0" smtClean="0"/>
              <a:t>ة</a:t>
            </a:r>
            <a:r>
              <a:rPr lang="ar-SA" sz="3400" dirty="0" smtClean="0"/>
              <a:t> واحد</a:t>
            </a:r>
            <a:r>
              <a:rPr lang="ar-JO" sz="3400" dirty="0" smtClean="0"/>
              <a:t>ة</a:t>
            </a:r>
            <a:r>
              <a:rPr lang="ar-SA" sz="3400" dirty="0" smtClean="0"/>
              <a:t> فاستلزم دراسة الميزانية</a:t>
            </a:r>
            <a:r>
              <a:rPr lang="en-US" sz="3400" dirty="0" smtClean="0"/>
              <a:t> </a:t>
            </a:r>
            <a:r>
              <a:rPr lang="ar-SA" sz="3400" dirty="0" smtClean="0"/>
              <a:t>لعدد من السنوات على أن </a:t>
            </a:r>
            <a:r>
              <a:rPr lang="ar-SA" sz="3400" dirty="0" smtClean="0">
                <a:solidFill>
                  <a:srgbClr val="FF0000"/>
                </a:solidFill>
              </a:rPr>
              <a:t>يستبعد عناصر ال</a:t>
            </a:r>
            <a:r>
              <a:rPr lang="ar-JO" sz="3400" dirty="0" smtClean="0">
                <a:solidFill>
                  <a:srgbClr val="FF0000"/>
                </a:solidFill>
              </a:rPr>
              <a:t>إ</a:t>
            </a:r>
            <a:r>
              <a:rPr lang="ar-SA" sz="3400" dirty="0" smtClean="0">
                <a:solidFill>
                  <a:srgbClr val="FF0000"/>
                </a:solidFill>
              </a:rPr>
              <a:t>يرادات والمصروفات التي نش</a:t>
            </a:r>
            <a:r>
              <a:rPr lang="ar-JO" sz="3400" dirty="0" smtClean="0">
                <a:solidFill>
                  <a:srgbClr val="FF0000"/>
                </a:solidFill>
              </a:rPr>
              <a:t>أ</a:t>
            </a:r>
            <a:r>
              <a:rPr lang="ar-SA" sz="3400" dirty="0" smtClean="0">
                <a:solidFill>
                  <a:srgbClr val="FF0000"/>
                </a:solidFill>
              </a:rPr>
              <a:t>ت في </a:t>
            </a:r>
            <a:r>
              <a:rPr lang="ar-JO" sz="3400" dirty="0" smtClean="0">
                <a:solidFill>
                  <a:srgbClr val="FF0000"/>
                </a:solidFill>
              </a:rPr>
              <a:t>أ</a:t>
            </a:r>
            <a:r>
              <a:rPr lang="ar-SA" sz="3400" dirty="0" smtClean="0">
                <a:solidFill>
                  <a:srgbClr val="FF0000"/>
                </a:solidFill>
              </a:rPr>
              <a:t>ي سن</a:t>
            </a:r>
            <a:r>
              <a:rPr lang="ar-JO" sz="3400" dirty="0" smtClean="0">
                <a:solidFill>
                  <a:srgbClr val="FF0000"/>
                </a:solidFill>
              </a:rPr>
              <a:t>ة</a:t>
            </a:r>
            <a:r>
              <a:rPr lang="ar-SA" sz="3400" dirty="0" smtClean="0">
                <a:solidFill>
                  <a:srgbClr val="FF0000"/>
                </a:solidFill>
              </a:rPr>
              <a:t> من سنوات الدراسة من مصادر مختلف</a:t>
            </a:r>
            <a:r>
              <a:rPr lang="ar-JO" sz="3400" dirty="0" smtClean="0">
                <a:solidFill>
                  <a:srgbClr val="FF0000"/>
                </a:solidFill>
              </a:rPr>
              <a:t>ة</a:t>
            </a:r>
            <a:r>
              <a:rPr lang="ar-SA" sz="3400" dirty="0" smtClean="0">
                <a:solidFill>
                  <a:srgbClr val="FF0000"/>
                </a:solidFill>
              </a:rPr>
              <a:t> عن النشاط ال</a:t>
            </a:r>
            <a:r>
              <a:rPr lang="ar-JO" sz="3400" dirty="0" smtClean="0">
                <a:solidFill>
                  <a:srgbClr val="FF0000"/>
                </a:solidFill>
              </a:rPr>
              <a:t>أ</a:t>
            </a:r>
            <a:r>
              <a:rPr lang="ar-SA" sz="3400" dirty="0" smtClean="0">
                <a:solidFill>
                  <a:srgbClr val="FF0000"/>
                </a:solidFill>
              </a:rPr>
              <a:t>ساسي للشرك</a:t>
            </a:r>
            <a:r>
              <a:rPr lang="ar-JO" sz="3400" dirty="0" smtClean="0">
                <a:solidFill>
                  <a:srgbClr val="FF0000"/>
                </a:solidFill>
              </a:rPr>
              <a:t>ة</a:t>
            </a:r>
            <a:r>
              <a:rPr lang="ar-SA" sz="3400" dirty="0" smtClean="0">
                <a:solidFill>
                  <a:srgbClr val="FF0000"/>
                </a:solidFill>
              </a:rPr>
              <a:t> وقبل </a:t>
            </a:r>
            <a:r>
              <a:rPr lang="ar-JO" sz="3400" dirty="0" smtClean="0">
                <a:solidFill>
                  <a:srgbClr val="FF0000"/>
                </a:solidFill>
              </a:rPr>
              <a:t>إ</a:t>
            </a:r>
            <a:r>
              <a:rPr lang="ar-SA" sz="3400" dirty="0" smtClean="0">
                <a:solidFill>
                  <a:srgbClr val="FF0000"/>
                </a:solidFill>
              </a:rPr>
              <a:t>جراء التحليل المالي يجب على المحلل أن </a:t>
            </a:r>
            <a:r>
              <a:rPr lang="ar-SA" sz="3400" dirty="0" smtClean="0"/>
              <a:t>:</a:t>
            </a:r>
          </a:p>
          <a:p>
            <a:pPr marL="514350" indent="-514350" algn="just">
              <a:buFont typeface="+mj-lt"/>
              <a:buAutoNum type="arabicPeriod"/>
            </a:pPr>
            <a:r>
              <a:rPr lang="ar-SA" sz="3400" dirty="0" smtClean="0"/>
              <a:t>يعرف ال</a:t>
            </a:r>
            <a:r>
              <a:rPr lang="ar-JO" sz="3400" dirty="0" smtClean="0"/>
              <a:t>أ</a:t>
            </a:r>
            <a:r>
              <a:rPr lang="ar-SA" sz="3400" dirty="0" smtClean="0"/>
              <a:t>ساليب التي تتبعها الشركة في تطبيق المباديء المحاسبية من حيث </a:t>
            </a:r>
            <a:r>
              <a:rPr lang="ar-JO" sz="3400" dirty="0" smtClean="0"/>
              <a:t>إ</a:t>
            </a:r>
            <a:r>
              <a:rPr lang="ar-SA" sz="3400" dirty="0" smtClean="0"/>
              <a:t>حتساب ال</a:t>
            </a:r>
            <a:r>
              <a:rPr lang="ar-JO" sz="3400" dirty="0" smtClean="0"/>
              <a:t>إ</a:t>
            </a:r>
            <a:r>
              <a:rPr lang="ar-SA" sz="3400" dirty="0" smtClean="0"/>
              <a:t>هلاكات والمخصصات وتقييم المخزون السلعي </a:t>
            </a:r>
          </a:p>
          <a:p>
            <a:pPr marL="514350" indent="-514350" algn="just">
              <a:buFont typeface="+mj-lt"/>
              <a:buAutoNum type="arabicPeriod"/>
            </a:pPr>
            <a:r>
              <a:rPr lang="ar-SA" sz="3400" dirty="0" smtClean="0"/>
              <a:t>يعرف تفاصيل (ال</a:t>
            </a:r>
            <a:r>
              <a:rPr lang="ar-JO" sz="3400" dirty="0" smtClean="0"/>
              <a:t>إ</a:t>
            </a:r>
            <a:r>
              <a:rPr lang="ar-SA" sz="3400" dirty="0" smtClean="0"/>
              <a:t>ستهلاك)</a:t>
            </a:r>
          </a:p>
          <a:p>
            <a:pPr marL="514350" indent="-514350" algn="just">
              <a:buFont typeface="+mj-lt"/>
              <a:buAutoNum type="arabicPeriod"/>
            </a:pPr>
            <a:r>
              <a:rPr lang="ar-SA" sz="3400" dirty="0" smtClean="0"/>
              <a:t>يطلع على تقرير مراقب الحسابات مما قد يكون من ملاحظات بشأن </a:t>
            </a:r>
            <a:r>
              <a:rPr lang="ar-JO" sz="3400" dirty="0" smtClean="0"/>
              <a:t>إ</a:t>
            </a:r>
            <a:r>
              <a:rPr lang="ar-SA" sz="3400" dirty="0" smtClean="0"/>
              <a:t>نتظام الحسابات وال</a:t>
            </a:r>
            <a:r>
              <a:rPr lang="ar-JO" sz="3400" dirty="0" smtClean="0"/>
              <a:t>أ</a:t>
            </a:r>
            <a:r>
              <a:rPr lang="ar-SA" sz="3400" dirty="0" smtClean="0"/>
              <a:t>سس الحسابي</a:t>
            </a:r>
            <a:r>
              <a:rPr lang="ar-JO" sz="3400" dirty="0" smtClean="0"/>
              <a:t>ة</a:t>
            </a:r>
            <a:r>
              <a:rPr lang="ar-SA" sz="3400" dirty="0" smtClean="0"/>
              <a:t> المتبع</a:t>
            </a:r>
            <a:r>
              <a:rPr lang="ar-JO" sz="3400" dirty="0" smtClean="0"/>
              <a:t>ة</a:t>
            </a:r>
            <a:r>
              <a:rPr lang="ar-SA" sz="3400" dirty="0" smtClean="0"/>
              <a:t> في الميزانية</a:t>
            </a:r>
            <a:r>
              <a:rPr lang="ar-JO" sz="3400" dirty="0" smtClean="0"/>
              <a:t> </a:t>
            </a:r>
            <a:r>
              <a:rPr lang="ar-SA" sz="3400" dirty="0" smtClean="0"/>
              <a:t>ومدى كفاي</a:t>
            </a:r>
            <a:r>
              <a:rPr lang="ar-JO" sz="3400" dirty="0" smtClean="0"/>
              <a:t>ة</a:t>
            </a:r>
            <a:r>
              <a:rPr lang="ar-SA" sz="3400" dirty="0" smtClean="0"/>
              <a:t> المخصصات المكون</a:t>
            </a:r>
            <a:r>
              <a:rPr lang="ar-JO" sz="3400" dirty="0" smtClean="0"/>
              <a:t>ة</a:t>
            </a:r>
            <a:r>
              <a:rPr lang="ar-SA" sz="3400" dirty="0" smtClean="0"/>
              <a:t> لل</a:t>
            </a:r>
            <a:r>
              <a:rPr lang="ar-JO" sz="3400" dirty="0" smtClean="0"/>
              <a:t>أ</a:t>
            </a:r>
            <a:r>
              <a:rPr lang="ar-SA" sz="3400" dirty="0" smtClean="0"/>
              <a:t>غراض المختلفه </a:t>
            </a:r>
            <a:endParaRPr lang="ar-SA" sz="3400" dirty="0"/>
          </a:p>
          <a:p>
            <a:pPr marL="514350" indent="-514350" algn="just">
              <a:buNone/>
            </a:pPr>
            <a:endParaRPr lang="ar-SA" dirty="0" smtClean="0"/>
          </a:p>
        </p:txBody>
      </p:sp>
      <p:grpSp>
        <p:nvGrpSpPr>
          <p:cNvPr id="8" name="Group 7"/>
          <p:cNvGrpSpPr/>
          <p:nvPr/>
        </p:nvGrpSpPr>
        <p:grpSpPr>
          <a:xfrm>
            <a:off x="7643834" y="71630"/>
            <a:ext cx="1500166" cy="1341147"/>
            <a:chOff x="7643834" y="828956"/>
            <a:chExt cx="1500166" cy="1357298"/>
          </a:xfrm>
        </p:grpSpPr>
        <p:sp>
          <p:nvSpPr>
            <p:cNvPr id="11" name="Teardrop 10"/>
            <p:cNvSpPr/>
            <p:nvPr/>
          </p:nvSpPr>
          <p:spPr>
            <a:xfrm>
              <a:off x="7643834" y="82895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spTree>
    <p:extLst>
      <p:ext uri="{BB962C8B-B14F-4D97-AF65-F5344CB8AC3E}">
        <p14:creationId xmlns:p14="http://schemas.microsoft.com/office/powerpoint/2010/main" val="2350589833"/>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71472" y="1500174"/>
            <a:ext cx="8229600" cy="576064"/>
          </a:xfrm>
        </p:spPr>
        <p:txBody>
          <a:bodyPr>
            <a:noAutofit/>
          </a:bodyPr>
          <a:lstStyle/>
          <a:p>
            <a:r>
              <a:rPr lang="ar-SA" sz="3200" dirty="0" smtClean="0"/>
              <a:t/>
            </a:r>
            <a:br>
              <a:rPr lang="ar-SA" sz="3200" dirty="0" smtClean="0"/>
            </a:br>
            <a:r>
              <a:rPr lang="ar-SA" sz="3200" dirty="0" smtClean="0"/>
              <a:t>هذ</a:t>
            </a:r>
            <a:r>
              <a:rPr lang="ar-JO" sz="3200" dirty="0" smtClean="0"/>
              <a:t>ا</a:t>
            </a:r>
            <a:r>
              <a:rPr lang="ar-SA" sz="3200" dirty="0" smtClean="0"/>
              <a:t>ن النوع</a:t>
            </a:r>
            <a:r>
              <a:rPr lang="ar-JO" sz="3200" dirty="0" smtClean="0"/>
              <a:t>ا</a:t>
            </a:r>
            <a:r>
              <a:rPr lang="ar-SA" sz="3200" dirty="0" smtClean="0"/>
              <a:t>ن من التحليل يكون</a:t>
            </a:r>
            <a:r>
              <a:rPr lang="ar-JO" sz="3200" dirty="0" smtClean="0"/>
              <a:t>ا</a:t>
            </a:r>
            <a:r>
              <a:rPr lang="ar-SA" sz="3200" dirty="0" smtClean="0"/>
              <a:t>ن </a:t>
            </a:r>
            <a:r>
              <a:rPr lang="ar-JO" sz="3200" dirty="0" smtClean="0"/>
              <a:t>أ</a:t>
            </a:r>
            <a:r>
              <a:rPr lang="ar-SA" sz="3200" dirty="0" smtClean="0"/>
              <a:t>ساس التحليل المالي الحديث  </a:t>
            </a:r>
            <a:br>
              <a:rPr lang="ar-SA" sz="3200" dirty="0" smtClean="0"/>
            </a:br>
            <a:r>
              <a:rPr lang="ar-SA" sz="3200" dirty="0" smtClean="0"/>
              <a:t> </a:t>
            </a:r>
            <a:endParaRPr lang="ar-SA" sz="3200" dirty="0"/>
          </a:p>
        </p:txBody>
      </p:sp>
      <p:sp>
        <p:nvSpPr>
          <p:cNvPr id="5" name="Slide Number Placeholder 4"/>
          <p:cNvSpPr>
            <a:spLocks noGrp="1"/>
          </p:cNvSpPr>
          <p:nvPr>
            <p:ph type="sldNum" sz="quarter" idx="12"/>
          </p:nvPr>
        </p:nvSpPr>
        <p:spPr/>
        <p:txBody>
          <a:bodyPr/>
          <a:lstStyle/>
          <a:p>
            <a:fld id="{6339CD7F-6548-46A8-9F66-5B44D68E6E3C}" type="slidenum">
              <a:rPr lang="ar-SA" smtClean="0"/>
              <a:pPr/>
              <a:t>122</a:t>
            </a:fld>
            <a:endParaRPr lang="ar-SA"/>
          </a:p>
        </p:txBody>
      </p:sp>
      <p:sp>
        <p:nvSpPr>
          <p:cNvPr id="12" name="Content Placeholder 11"/>
          <p:cNvSpPr>
            <a:spLocks noGrp="1"/>
          </p:cNvSpPr>
          <p:nvPr>
            <p:ph sz="quarter" idx="1"/>
          </p:nvPr>
        </p:nvSpPr>
        <p:spPr>
          <a:xfrm>
            <a:off x="457200" y="2000240"/>
            <a:ext cx="8229600" cy="4429156"/>
          </a:xfrm>
        </p:spPr>
        <p:txBody>
          <a:bodyPr>
            <a:normAutofit fontScale="70000" lnSpcReduction="20000"/>
          </a:bodyPr>
          <a:lstStyle/>
          <a:p>
            <a:pPr algn="just">
              <a:buFont typeface="Wingdings" pitchFamily="2" charset="2"/>
              <a:buChar char="v"/>
            </a:pPr>
            <a:r>
              <a:rPr lang="ar-SA" sz="3400" b="1" dirty="0" smtClean="0"/>
              <a:t>ينطوي التحليل الأفقي </a:t>
            </a:r>
            <a:r>
              <a:rPr lang="ar-SA" sz="3400" dirty="0" smtClean="0"/>
              <a:t>على دراسة سلوك كل بند من بنود القائمة سواء زياد</a:t>
            </a:r>
            <a:r>
              <a:rPr lang="ar-JO" sz="3400" dirty="0" smtClean="0"/>
              <a:t>ة</a:t>
            </a:r>
            <a:r>
              <a:rPr lang="ar-SA" sz="3400" dirty="0" smtClean="0"/>
              <a:t> أو نقص</a:t>
            </a:r>
            <a:r>
              <a:rPr lang="ar-JO" sz="3400" dirty="0" smtClean="0"/>
              <a:t>ا</a:t>
            </a:r>
            <a:r>
              <a:rPr lang="ar-SA" sz="3400" dirty="0" smtClean="0"/>
              <a:t>ن هذا البند مع مرور الزمن ، يتصف هذا التحليل بالديناميكيه لأنه يبين التغيرات التي تمت. </a:t>
            </a:r>
          </a:p>
          <a:p>
            <a:pPr algn="just">
              <a:buNone/>
            </a:pPr>
            <a:r>
              <a:rPr lang="ar-SA" sz="3400" b="1" dirty="0" smtClean="0">
                <a:solidFill>
                  <a:srgbClr val="FF0000"/>
                </a:solidFill>
              </a:rPr>
              <a:t>	قاعده التحليل الأفقي :-</a:t>
            </a:r>
          </a:p>
          <a:p>
            <a:pPr algn="just">
              <a:buNone/>
            </a:pPr>
            <a:r>
              <a:rPr lang="ar-SA" sz="3400" dirty="0" smtClean="0"/>
              <a:t>قسمه قيمة كل بند على قيمة نفس البند في سنة ال</a:t>
            </a:r>
            <a:r>
              <a:rPr lang="ar-JO" sz="3400" dirty="0" smtClean="0"/>
              <a:t>أ</a:t>
            </a:r>
            <a:r>
              <a:rPr lang="ar-SA" sz="3400" dirty="0" smtClean="0"/>
              <a:t>ساس</a:t>
            </a:r>
            <a:r>
              <a:rPr lang="en-US" sz="3400" dirty="0" smtClean="0"/>
              <a:t> </a:t>
            </a:r>
            <a:r>
              <a:rPr lang="ar-JO" sz="3400" dirty="0" smtClean="0"/>
              <a:t> ويضرب الناتج بـ 100%</a:t>
            </a:r>
            <a:r>
              <a:rPr lang="ar-SA" sz="3400" dirty="0" smtClean="0"/>
              <a:t> </a:t>
            </a:r>
            <a:r>
              <a:rPr lang="en-US" sz="3400" dirty="0" smtClean="0">
                <a:solidFill>
                  <a:srgbClr val="FF0000"/>
                </a:solidFill>
              </a:rPr>
              <a:t/>
            </a:r>
            <a:br>
              <a:rPr lang="en-US" sz="3400" dirty="0" smtClean="0">
                <a:solidFill>
                  <a:srgbClr val="FF0000"/>
                </a:solidFill>
              </a:rPr>
            </a:br>
            <a:r>
              <a:rPr lang="ar-SA" sz="3400" b="1" dirty="0" smtClean="0">
                <a:solidFill>
                  <a:srgbClr val="FF0000"/>
                </a:solidFill>
              </a:rPr>
              <a:t>ول</a:t>
            </a:r>
            <a:r>
              <a:rPr lang="ar-JO" sz="3400" b="1" dirty="0" smtClean="0">
                <a:solidFill>
                  <a:srgbClr val="FF0000"/>
                </a:solidFill>
              </a:rPr>
              <a:t>إ</a:t>
            </a:r>
            <a:r>
              <a:rPr lang="ar-SA" sz="3400" b="1" dirty="0" smtClean="0">
                <a:solidFill>
                  <a:srgbClr val="FF0000"/>
                </a:solidFill>
              </a:rPr>
              <a:t>يجاد التغير النسبي</a:t>
            </a:r>
            <a:r>
              <a:rPr lang="en-US" sz="3400" b="1" dirty="0" smtClean="0">
                <a:solidFill>
                  <a:srgbClr val="FF0000"/>
                </a:solidFill>
              </a:rPr>
              <a:t> </a:t>
            </a:r>
            <a:r>
              <a:rPr lang="en-US" sz="3400" dirty="0" smtClean="0"/>
              <a:t>:-</a:t>
            </a:r>
            <a:endParaRPr lang="ar-JO" sz="3400" dirty="0" smtClean="0"/>
          </a:p>
          <a:p>
            <a:pPr algn="just">
              <a:buNone/>
            </a:pPr>
            <a:r>
              <a:rPr lang="ar-JO" sz="3400" dirty="0" smtClean="0"/>
              <a:t>للميزانية :</a:t>
            </a:r>
            <a:r>
              <a:rPr lang="ar-SA" sz="3400" dirty="0" smtClean="0"/>
              <a:t> </a:t>
            </a:r>
            <a:r>
              <a:rPr lang="ar-SA" sz="3400" dirty="0" smtClean="0">
                <a:solidFill>
                  <a:srgbClr val="FF0000"/>
                </a:solidFill>
              </a:rPr>
              <a:t>نجد الفرق بين كل بند من بنود الميزانية(الأصول والخصوم) من سنة ل</a:t>
            </a:r>
            <a:r>
              <a:rPr lang="ar-JO" sz="3400" dirty="0" smtClean="0">
                <a:solidFill>
                  <a:srgbClr val="FF0000"/>
                </a:solidFill>
              </a:rPr>
              <a:t>أ</a:t>
            </a:r>
            <a:r>
              <a:rPr lang="ar-SA" sz="3400" dirty="0" smtClean="0">
                <a:solidFill>
                  <a:srgbClr val="FF0000"/>
                </a:solidFill>
              </a:rPr>
              <a:t>خرى ثم نقوم بقسم</a:t>
            </a:r>
            <a:r>
              <a:rPr lang="ar-JO" sz="3400" dirty="0" smtClean="0">
                <a:solidFill>
                  <a:srgbClr val="FF0000"/>
                </a:solidFill>
              </a:rPr>
              <a:t>ة الفرق على قيمة البند في</a:t>
            </a:r>
            <a:r>
              <a:rPr lang="ar-SA" sz="3400" dirty="0" smtClean="0">
                <a:solidFill>
                  <a:srgbClr val="FF0000"/>
                </a:solidFill>
              </a:rPr>
              <a:t> سنة ال</a:t>
            </a:r>
            <a:r>
              <a:rPr lang="ar-JO" sz="3400" dirty="0" smtClean="0">
                <a:solidFill>
                  <a:srgbClr val="FF0000"/>
                </a:solidFill>
              </a:rPr>
              <a:t>أ</a:t>
            </a:r>
            <a:r>
              <a:rPr lang="ar-SA" sz="3400" dirty="0" smtClean="0">
                <a:solidFill>
                  <a:srgbClr val="FF0000"/>
                </a:solidFill>
              </a:rPr>
              <a:t>ساس </a:t>
            </a:r>
            <a:r>
              <a:rPr lang="ar-SA" sz="3400" dirty="0" smtClean="0"/>
              <a:t>ثم نقوم بضرب الناتج ب 100%</a:t>
            </a:r>
            <a:endParaRPr lang="ar-JO" sz="3400" dirty="0" smtClean="0"/>
          </a:p>
          <a:p>
            <a:pPr algn="just">
              <a:buNone/>
            </a:pPr>
            <a:r>
              <a:rPr lang="ar-JO" sz="3400" dirty="0" smtClean="0"/>
              <a:t>لقائمة الدخل : </a:t>
            </a:r>
            <a:r>
              <a:rPr lang="ar-SA" sz="3400" dirty="0">
                <a:solidFill>
                  <a:srgbClr val="FF0000"/>
                </a:solidFill>
              </a:rPr>
              <a:t>نجد الفرق بين كل بند من بنود قائمة الدخل من </a:t>
            </a:r>
            <a:r>
              <a:rPr lang="ar-SA" sz="3400" dirty="0" smtClean="0">
                <a:solidFill>
                  <a:srgbClr val="FF0000"/>
                </a:solidFill>
              </a:rPr>
              <a:t>سنة لأخرى </a:t>
            </a:r>
            <a:r>
              <a:rPr lang="ar-SA" sz="3400" dirty="0">
                <a:solidFill>
                  <a:srgbClr val="FF0000"/>
                </a:solidFill>
              </a:rPr>
              <a:t>ثم نقوم </a:t>
            </a:r>
            <a:r>
              <a:rPr lang="ar-SA" sz="3400" dirty="0" smtClean="0">
                <a:solidFill>
                  <a:srgbClr val="FF0000"/>
                </a:solidFill>
              </a:rPr>
              <a:t>بقسم</a:t>
            </a:r>
            <a:r>
              <a:rPr lang="ar-JO" sz="3400" dirty="0" smtClean="0">
                <a:solidFill>
                  <a:srgbClr val="FF0000"/>
                </a:solidFill>
              </a:rPr>
              <a:t>ة الفرق على قيمة البند في </a:t>
            </a:r>
            <a:r>
              <a:rPr lang="ar-SA" sz="3400" dirty="0" smtClean="0">
                <a:solidFill>
                  <a:srgbClr val="FF0000"/>
                </a:solidFill>
              </a:rPr>
              <a:t>سنه ال</a:t>
            </a:r>
            <a:r>
              <a:rPr lang="ar-JO" sz="3400" dirty="0" smtClean="0">
                <a:solidFill>
                  <a:srgbClr val="FF0000"/>
                </a:solidFill>
              </a:rPr>
              <a:t>أ</a:t>
            </a:r>
            <a:r>
              <a:rPr lang="ar-SA" sz="3400" dirty="0" smtClean="0">
                <a:solidFill>
                  <a:srgbClr val="FF0000"/>
                </a:solidFill>
              </a:rPr>
              <a:t>ساس </a:t>
            </a:r>
            <a:r>
              <a:rPr lang="ar-SA" sz="3400" dirty="0"/>
              <a:t>ثم نقوم بضرب الناتج </a:t>
            </a:r>
            <a:r>
              <a:rPr lang="ar-SA" sz="3400" dirty="0" smtClean="0"/>
              <a:t>ب</a:t>
            </a:r>
            <a:r>
              <a:rPr lang="ar-JO" sz="3400" dirty="0" smtClean="0"/>
              <a:t>ـ</a:t>
            </a:r>
            <a:r>
              <a:rPr lang="ar-SA" sz="3400" dirty="0" smtClean="0"/>
              <a:t> </a:t>
            </a:r>
            <a:r>
              <a:rPr lang="ar-SA" sz="3400" dirty="0"/>
              <a:t>100%</a:t>
            </a:r>
            <a:endParaRPr lang="ar-JO" sz="3400" dirty="0"/>
          </a:p>
          <a:p>
            <a:pPr algn="just">
              <a:buNone/>
            </a:pPr>
            <a:endParaRPr lang="ar-SA" sz="3400" dirty="0" smtClean="0"/>
          </a:p>
          <a:p>
            <a:pPr marL="514350" indent="-514350" algn="just">
              <a:buNone/>
            </a:pPr>
            <a:r>
              <a:rPr lang="ar-SA" sz="3400" dirty="0" smtClean="0"/>
              <a:t>(الفرق/سنه الاساس)  </a:t>
            </a:r>
            <a:r>
              <a:rPr lang="en-US" sz="3400" dirty="0" smtClean="0"/>
              <a:t>X</a:t>
            </a:r>
            <a:r>
              <a:rPr lang="ar-SA" sz="3400" dirty="0" smtClean="0"/>
              <a:t> 100%= نسبة التغير</a:t>
            </a:r>
          </a:p>
          <a:p>
            <a:pPr algn="just">
              <a:buNone/>
            </a:pPr>
            <a:endParaRPr lang="ar-SA" dirty="0"/>
          </a:p>
          <a:p>
            <a:pPr marL="514350" indent="-514350" algn="just">
              <a:buNone/>
            </a:pPr>
            <a:endParaRPr lang="ar-SA" dirty="0" smtClean="0"/>
          </a:p>
        </p:txBody>
      </p:sp>
      <p:grpSp>
        <p:nvGrpSpPr>
          <p:cNvPr id="2" name="Group 8"/>
          <p:cNvGrpSpPr/>
          <p:nvPr/>
        </p:nvGrpSpPr>
        <p:grpSpPr>
          <a:xfrm>
            <a:off x="-36512" y="44624"/>
            <a:ext cx="9143985" cy="1455550"/>
            <a:chOff x="15" y="756081"/>
            <a:chExt cx="9143985" cy="1794549"/>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التحليل الأفقي والرأسي للقوائم المالية</a:t>
              </a:r>
              <a:endParaRPr lang="ar-SA" sz="3600" dirty="0">
                <a:solidFill>
                  <a:schemeClr val="tx1"/>
                </a:solidFill>
              </a:endParaRPr>
            </a:p>
          </p:txBody>
        </p:sp>
        <p:grpSp>
          <p:nvGrpSpPr>
            <p:cNvPr id="3" name="Group 7"/>
            <p:cNvGrpSpPr/>
            <p:nvPr/>
          </p:nvGrpSpPr>
          <p:grpSpPr>
            <a:xfrm>
              <a:off x="7643834" y="756081"/>
              <a:ext cx="1500166" cy="1357298"/>
              <a:chOff x="7643834" y="756081"/>
              <a:chExt cx="1500166" cy="1357298"/>
            </a:xfrm>
          </p:grpSpPr>
          <p:sp>
            <p:nvSpPr>
              <p:cNvPr id="11" name="Teardrop 10"/>
              <p:cNvSpPr/>
              <p:nvPr/>
            </p:nvSpPr>
            <p:spPr>
              <a:xfrm>
                <a:off x="7643834" y="756081"/>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893184"/>
                <a:ext cx="965842" cy="928695"/>
              </a:xfrm>
              <a:prstGeom prst="rect">
                <a:avLst/>
              </a:prstGeom>
              <a:noFill/>
            </p:spPr>
          </p:pic>
        </p:grpSp>
      </p:grpSp>
    </p:spTree>
    <p:extLst>
      <p:ext uri="{BB962C8B-B14F-4D97-AF65-F5344CB8AC3E}">
        <p14:creationId xmlns:p14="http://schemas.microsoft.com/office/powerpoint/2010/main" val="1465087146"/>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07307" y="44624"/>
            <a:ext cx="1500166" cy="1341146"/>
            <a:chOff x="7643834" y="756081"/>
            <a:chExt cx="1500166" cy="1357298"/>
          </a:xfrm>
        </p:grpSpPr>
        <p:sp>
          <p:nvSpPr>
            <p:cNvPr id="11" name="Teardrop 10"/>
            <p:cNvSpPr/>
            <p:nvPr/>
          </p:nvSpPr>
          <p:spPr>
            <a:xfrm>
              <a:off x="7643834" y="756081"/>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893184"/>
              <a:ext cx="965842" cy="928695"/>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123</a:t>
            </a:fld>
            <a:endParaRPr lang="ar-SA"/>
          </a:p>
        </p:txBody>
      </p:sp>
      <p:sp>
        <p:nvSpPr>
          <p:cNvPr id="12" name="Content Placeholder 11"/>
          <p:cNvSpPr>
            <a:spLocks noGrp="1"/>
          </p:cNvSpPr>
          <p:nvPr>
            <p:ph sz="quarter" idx="1"/>
          </p:nvPr>
        </p:nvSpPr>
        <p:spPr>
          <a:xfrm>
            <a:off x="457200" y="1643050"/>
            <a:ext cx="8229600" cy="4483113"/>
          </a:xfrm>
        </p:spPr>
        <p:txBody>
          <a:bodyPr>
            <a:normAutofit/>
          </a:bodyPr>
          <a:lstStyle/>
          <a:p>
            <a:pPr algn="just">
              <a:buFont typeface="Wingdings" pitchFamily="2" charset="2"/>
              <a:buChar char="v"/>
            </a:pPr>
            <a:r>
              <a:rPr lang="ar-SA" dirty="0" smtClean="0"/>
              <a:t>	</a:t>
            </a:r>
            <a:r>
              <a:rPr lang="ar-SA" b="1" dirty="0" smtClean="0"/>
              <a:t>ينطوي التحليل الرأسي </a:t>
            </a:r>
            <a:r>
              <a:rPr lang="ar-SA" dirty="0" smtClean="0"/>
              <a:t>على دراسة العلاقات الكمي</a:t>
            </a:r>
            <a:r>
              <a:rPr lang="ar-JO" dirty="0" smtClean="0"/>
              <a:t>ة</a:t>
            </a:r>
            <a:r>
              <a:rPr lang="ar-SA" dirty="0" smtClean="0"/>
              <a:t> القائمة بين العناصر في تاريخ معين يتصف هذا التحليل بالسكون والثبات .</a:t>
            </a:r>
          </a:p>
          <a:p>
            <a:pPr algn="just">
              <a:buNone/>
            </a:pPr>
            <a:r>
              <a:rPr lang="ar-SA" dirty="0" smtClean="0"/>
              <a:t>قاعد</a:t>
            </a:r>
            <a:r>
              <a:rPr lang="ar-JO" dirty="0" smtClean="0"/>
              <a:t>ة</a:t>
            </a:r>
            <a:r>
              <a:rPr lang="ar-SA" dirty="0" smtClean="0"/>
              <a:t> التحليل الرأسي في الميزانية:-</a:t>
            </a:r>
          </a:p>
          <a:p>
            <a:pPr algn="just">
              <a:buNone/>
            </a:pPr>
            <a:r>
              <a:rPr lang="ar-SA" dirty="0" smtClean="0">
                <a:solidFill>
                  <a:srgbClr val="FF0000"/>
                </a:solidFill>
              </a:rPr>
              <a:t>نقوم بقسمه كل بند من بنود الميزانية</a:t>
            </a:r>
            <a:r>
              <a:rPr lang="ar-JO" dirty="0" smtClean="0">
                <a:solidFill>
                  <a:srgbClr val="FF0000"/>
                </a:solidFill>
              </a:rPr>
              <a:t> </a:t>
            </a:r>
            <a:r>
              <a:rPr lang="ar-SA" dirty="0" smtClean="0">
                <a:solidFill>
                  <a:srgbClr val="FF0000"/>
                </a:solidFill>
              </a:rPr>
              <a:t>على مجموع الأصول ثم الناتج يضرب ب</a:t>
            </a:r>
            <a:r>
              <a:rPr lang="ar-JO" dirty="0" smtClean="0">
                <a:solidFill>
                  <a:srgbClr val="FF0000"/>
                </a:solidFill>
              </a:rPr>
              <a:t>ـ</a:t>
            </a:r>
            <a:r>
              <a:rPr lang="ar-SA" dirty="0" smtClean="0">
                <a:solidFill>
                  <a:srgbClr val="FF0000"/>
                </a:solidFill>
              </a:rPr>
              <a:t> 100%</a:t>
            </a:r>
          </a:p>
          <a:p>
            <a:pPr algn="just">
              <a:buNone/>
            </a:pPr>
            <a:r>
              <a:rPr lang="ar-SA" dirty="0" smtClean="0"/>
              <a:t>قاعد</a:t>
            </a:r>
            <a:r>
              <a:rPr lang="ar-JO" dirty="0" smtClean="0"/>
              <a:t>ة</a:t>
            </a:r>
            <a:r>
              <a:rPr lang="ar-SA" dirty="0" smtClean="0"/>
              <a:t> التحليل الرأسي في قائمة الدخل :-</a:t>
            </a:r>
          </a:p>
          <a:p>
            <a:pPr algn="just">
              <a:buNone/>
            </a:pPr>
            <a:r>
              <a:rPr lang="ar-SA" dirty="0" smtClean="0">
                <a:solidFill>
                  <a:srgbClr val="FF0000"/>
                </a:solidFill>
              </a:rPr>
              <a:t>نقوم بقسمه كل بند من بنود قائمة الدخل على صافي </a:t>
            </a:r>
            <a:r>
              <a:rPr lang="ar-JO" dirty="0" smtClean="0">
                <a:solidFill>
                  <a:srgbClr val="FF0000"/>
                </a:solidFill>
              </a:rPr>
              <a:t>إ</a:t>
            </a:r>
            <a:r>
              <a:rPr lang="ar-SA" dirty="0" smtClean="0">
                <a:solidFill>
                  <a:srgbClr val="FF0000"/>
                </a:solidFill>
              </a:rPr>
              <a:t>يراد المبيعات ثم الناتج يضرب ب</a:t>
            </a:r>
            <a:r>
              <a:rPr lang="ar-JO" dirty="0" smtClean="0">
                <a:solidFill>
                  <a:srgbClr val="FF0000"/>
                </a:solidFill>
              </a:rPr>
              <a:t>ـ</a:t>
            </a:r>
            <a:r>
              <a:rPr lang="ar-SA" dirty="0" smtClean="0">
                <a:solidFill>
                  <a:srgbClr val="FF0000"/>
                </a:solidFill>
              </a:rPr>
              <a:t> 100%</a:t>
            </a:r>
          </a:p>
          <a:p>
            <a:pPr algn="just">
              <a:buNone/>
            </a:pPr>
            <a:endParaRPr lang="ar-SA" dirty="0" smtClean="0"/>
          </a:p>
          <a:p>
            <a:pPr algn="just">
              <a:buNone/>
            </a:pPr>
            <a:endParaRPr lang="ar-SA" dirty="0" smtClean="0"/>
          </a:p>
          <a:p>
            <a:pPr algn="just">
              <a:buNone/>
            </a:pPr>
            <a:endParaRPr lang="ar-SA" dirty="0" smtClean="0"/>
          </a:p>
          <a:p>
            <a:pPr algn="just">
              <a:buNone/>
            </a:pPr>
            <a:endParaRPr lang="ar-SA" dirty="0"/>
          </a:p>
          <a:p>
            <a:pPr marL="514350" indent="-514350" algn="just">
              <a:buNone/>
            </a:pPr>
            <a:endParaRPr lang="ar-SA" dirty="0" smtClean="0"/>
          </a:p>
        </p:txBody>
      </p:sp>
    </p:spTree>
    <p:extLst>
      <p:ext uri="{BB962C8B-B14F-4D97-AF65-F5344CB8AC3E}">
        <p14:creationId xmlns:p14="http://schemas.microsoft.com/office/powerpoint/2010/main" val="2159724427"/>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0"/>
            <a:ext cx="9143986" cy="332656"/>
            <a:chOff x="14" y="0"/>
            <a:chExt cx="9143986" cy="957162"/>
          </a:xfrm>
        </p:grpSpPr>
        <p:sp>
          <p:nvSpPr>
            <p:cNvPr id="4" name="Flowchart: Document 3"/>
            <p:cNvSpPr/>
            <p:nvPr/>
          </p:nvSpPr>
          <p:spPr>
            <a:xfrm>
              <a:off x="14" y="0"/>
              <a:ext cx="9143985" cy="957162"/>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dirty="0" smtClean="0">
                  <a:solidFill>
                    <a:schemeClr val="tx1"/>
                  </a:solidFill>
                </a:rPr>
                <a:t>التحليل الافقي لميزانيتين ل</a:t>
              </a:r>
              <a:r>
                <a:rPr lang="ar-SA" dirty="0" smtClean="0">
                  <a:solidFill>
                    <a:schemeClr val="tx1"/>
                  </a:solidFill>
                </a:rPr>
                <a:t>شرك</a:t>
              </a:r>
              <a:r>
                <a:rPr lang="ar-JO" dirty="0" smtClean="0">
                  <a:solidFill>
                    <a:schemeClr val="tx1"/>
                  </a:solidFill>
                </a:rPr>
                <a:t>ة</a:t>
              </a:r>
              <a:r>
                <a:rPr lang="ar-SA" dirty="0" smtClean="0">
                  <a:solidFill>
                    <a:schemeClr val="tx1"/>
                  </a:solidFill>
                </a:rPr>
                <a:t> لعام </a:t>
              </a:r>
              <a:r>
                <a:rPr lang="ar-SY" dirty="0" smtClean="0">
                  <a:solidFill>
                    <a:schemeClr val="tx1"/>
                  </a:solidFill>
                </a:rPr>
                <a:t>2015 </a:t>
              </a:r>
              <a:r>
                <a:rPr lang="ar-SA" dirty="0" smtClean="0">
                  <a:solidFill>
                    <a:schemeClr val="tx1"/>
                  </a:solidFill>
                </a:rPr>
                <a:t>و لعام </a:t>
              </a:r>
              <a:r>
                <a:rPr lang="ar-SY" dirty="0" smtClean="0">
                  <a:solidFill>
                    <a:schemeClr val="tx1"/>
                  </a:solidFill>
                </a:rPr>
                <a:t>2016</a:t>
              </a:r>
              <a:endParaRPr lang="ar-SA" dirty="0">
                <a:solidFill>
                  <a:schemeClr val="tx1"/>
                </a:solidFill>
              </a:endParaRPr>
            </a:p>
          </p:txBody>
        </p:sp>
        <p:grpSp>
          <p:nvGrpSpPr>
            <p:cNvPr id="3" name="Group 7"/>
            <p:cNvGrpSpPr/>
            <p:nvPr/>
          </p:nvGrpSpPr>
          <p:grpSpPr>
            <a:xfrm>
              <a:off x="8028384" y="3"/>
              <a:ext cx="1115616" cy="770482"/>
              <a:chOff x="8028384" y="3"/>
              <a:chExt cx="1115616" cy="770482"/>
            </a:xfrm>
          </p:grpSpPr>
          <p:sp>
            <p:nvSpPr>
              <p:cNvPr id="11" name="Teardrop 10"/>
              <p:cNvSpPr/>
              <p:nvPr/>
            </p:nvSpPr>
            <p:spPr>
              <a:xfrm>
                <a:off x="8028384" y="3"/>
                <a:ext cx="1115616" cy="749971"/>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388424" y="214290"/>
                <a:ext cx="578442" cy="556195"/>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124</a:t>
            </a:fld>
            <a:endParaRPr lang="ar-SA"/>
          </a:p>
        </p:txBody>
      </p:sp>
      <p:graphicFrame>
        <p:nvGraphicFramePr>
          <p:cNvPr id="14" name="Content Placeholder 13"/>
          <p:cNvGraphicFramePr>
            <a:graphicFrameLocks noGrp="1"/>
          </p:cNvGraphicFramePr>
          <p:nvPr>
            <p:ph sz="quarter" idx="1"/>
            <p:extLst>
              <p:ext uri="{D42A27DB-BD31-4B8C-83A1-F6EECF244321}">
                <p14:modId xmlns:p14="http://schemas.microsoft.com/office/powerpoint/2010/main" val="3380298443"/>
              </p:ext>
            </p:extLst>
          </p:nvPr>
        </p:nvGraphicFramePr>
        <p:xfrm>
          <a:off x="467545" y="413342"/>
          <a:ext cx="8219256" cy="6112002"/>
        </p:xfrm>
        <a:graphic>
          <a:graphicData uri="http://schemas.openxmlformats.org/drawingml/2006/table">
            <a:tbl>
              <a:tblPr rtl="1" firstRow="1" bandRow="1">
                <a:tableStyleId>{5C22544A-7EE6-4342-B048-85BDC9FD1C3A}</a:tableStyleId>
              </a:tblPr>
              <a:tblGrid>
                <a:gridCol w="3197587"/>
                <a:gridCol w="1646701"/>
                <a:gridCol w="1687484"/>
                <a:gridCol w="1687484"/>
              </a:tblGrid>
              <a:tr h="373761">
                <a:tc>
                  <a:txBody>
                    <a:bodyPr/>
                    <a:lstStyle/>
                    <a:p>
                      <a:pPr rtl="1"/>
                      <a:r>
                        <a:rPr lang="ar-SA" sz="1600" dirty="0" smtClean="0"/>
                        <a:t>البند</a:t>
                      </a:r>
                      <a:endParaRPr lang="ar-SA" sz="1600" dirty="0"/>
                    </a:p>
                  </a:txBody>
                  <a:tcPr/>
                </a:tc>
                <a:tc>
                  <a:txBody>
                    <a:bodyPr/>
                    <a:lstStyle/>
                    <a:p>
                      <a:pPr rtl="1"/>
                      <a:r>
                        <a:rPr lang="ar-SY" sz="1600" dirty="0" smtClean="0"/>
                        <a:t>2015</a:t>
                      </a:r>
                      <a:endParaRPr lang="ar-SA" sz="1600" dirty="0"/>
                    </a:p>
                  </a:txBody>
                  <a:tcPr/>
                </a:tc>
                <a:tc gridSpan="2">
                  <a:txBody>
                    <a:bodyPr/>
                    <a:lstStyle/>
                    <a:p>
                      <a:pPr rtl="1"/>
                      <a:r>
                        <a:rPr lang="ar-SY" sz="1600" dirty="0" smtClean="0"/>
                        <a:t>2016</a:t>
                      </a:r>
                      <a:endParaRPr lang="ar-SA" sz="1600" dirty="0"/>
                    </a:p>
                  </a:txBody>
                  <a:tcPr/>
                </a:tc>
                <a:tc hMerge="1">
                  <a:txBody>
                    <a:bodyPr/>
                    <a:lstStyle/>
                    <a:p>
                      <a:pPr rtl="1"/>
                      <a:endParaRPr lang="ar-SA" dirty="0"/>
                    </a:p>
                  </a:txBody>
                  <a:tcPr/>
                </a:tc>
              </a:tr>
              <a:tr h="373761">
                <a:tc>
                  <a:txBody>
                    <a:bodyPr/>
                    <a:lstStyle/>
                    <a:p>
                      <a:pPr rtl="1"/>
                      <a:endParaRPr lang="ar-SA" sz="1600" dirty="0"/>
                    </a:p>
                  </a:txBody>
                  <a:tcPr/>
                </a:tc>
                <a:tc>
                  <a:txBody>
                    <a:bodyPr/>
                    <a:lstStyle/>
                    <a:p>
                      <a:pPr rtl="1"/>
                      <a:r>
                        <a:rPr lang="ar-SA" sz="1600" dirty="0" smtClean="0"/>
                        <a:t>المبلغ</a:t>
                      </a:r>
                      <a:endParaRPr lang="ar-SA" sz="1600" dirty="0"/>
                    </a:p>
                  </a:txBody>
                  <a:tcPr/>
                </a:tc>
                <a:tc>
                  <a:txBody>
                    <a:bodyPr/>
                    <a:lstStyle/>
                    <a:p>
                      <a:pPr rtl="1"/>
                      <a:r>
                        <a:rPr lang="ar-SA" sz="1600" dirty="0" smtClean="0"/>
                        <a:t>المبلغ </a:t>
                      </a:r>
                      <a:endParaRPr lang="ar-SA" sz="1600" dirty="0"/>
                    </a:p>
                  </a:txBody>
                  <a:tcPr/>
                </a:tc>
                <a:tc>
                  <a:txBody>
                    <a:bodyPr/>
                    <a:lstStyle/>
                    <a:p>
                      <a:pPr rtl="1"/>
                      <a:r>
                        <a:rPr lang="ar-SA" sz="1600" dirty="0" smtClean="0"/>
                        <a:t>النسبه %</a:t>
                      </a:r>
                      <a:endParaRPr lang="ar-SA" sz="1600" dirty="0"/>
                    </a:p>
                  </a:txBody>
                  <a:tcPr/>
                </a:tc>
              </a:tr>
              <a:tr h="260593">
                <a:tc>
                  <a:txBody>
                    <a:bodyPr/>
                    <a:lstStyle/>
                    <a:p>
                      <a:pPr rtl="1"/>
                      <a:r>
                        <a:rPr lang="ar-SA" sz="1600" dirty="0" smtClean="0"/>
                        <a:t>صافي ال</a:t>
                      </a:r>
                      <a:r>
                        <a:rPr lang="ar-JO" sz="1600" dirty="0" smtClean="0"/>
                        <a:t>أ</a:t>
                      </a:r>
                      <a:r>
                        <a:rPr lang="ar-SA" sz="1600" dirty="0" smtClean="0"/>
                        <a:t>صول الثابت</a:t>
                      </a:r>
                      <a:r>
                        <a:rPr lang="ar-JO" sz="1600" dirty="0" smtClean="0"/>
                        <a:t>ة</a:t>
                      </a:r>
                      <a:r>
                        <a:rPr lang="ar-SA" sz="1600" baseline="0" dirty="0" smtClean="0"/>
                        <a:t> </a:t>
                      </a:r>
                      <a:endParaRPr lang="ar-SA" sz="1600" dirty="0"/>
                    </a:p>
                  </a:txBody>
                  <a:tcPr/>
                </a:tc>
                <a:tc>
                  <a:txBody>
                    <a:bodyPr/>
                    <a:lstStyle/>
                    <a:p>
                      <a:pPr rtl="1"/>
                      <a:r>
                        <a:rPr lang="ar-SA" sz="1600" dirty="0" smtClean="0"/>
                        <a:t>342000</a:t>
                      </a:r>
                      <a:endParaRPr lang="ar-SA" sz="1600" dirty="0"/>
                    </a:p>
                  </a:txBody>
                  <a:tcPr/>
                </a:tc>
                <a:tc>
                  <a:txBody>
                    <a:bodyPr/>
                    <a:lstStyle/>
                    <a:p>
                      <a:pPr rtl="1"/>
                      <a:r>
                        <a:rPr lang="ar-SA" sz="1600" dirty="0" smtClean="0"/>
                        <a:t>375000</a:t>
                      </a:r>
                      <a:endParaRPr lang="ar-SA" sz="1600" dirty="0"/>
                    </a:p>
                  </a:txBody>
                  <a:tcPr/>
                </a:tc>
                <a:tc>
                  <a:txBody>
                    <a:bodyPr/>
                    <a:lstStyle/>
                    <a:p>
                      <a:pPr rtl="1"/>
                      <a:r>
                        <a:rPr lang="ar-SA" sz="1600" dirty="0" smtClean="0"/>
                        <a:t>110</a:t>
                      </a:r>
                      <a:r>
                        <a:rPr lang="ar-JO" sz="1600" dirty="0" smtClean="0"/>
                        <a:t> %</a:t>
                      </a:r>
                      <a:endParaRPr lang="ar-SA" sz="1600" dirty="0"/>
                    </a:p>
                  </a:txBody>
                  <a:tcPr/>
                </a:tc>
              </a:tr>
              <a:tr h="213345">
                <a:tc>
                  <a:txBody>
                    <a:bodyPr/>
                    <a:lstStyle/>
                    <a:p>
                      <a:pPr rtl="1"/>
                      <a:r>
                        <a:rPr lang="ar-SA" sz="1600" dirty="0" smtClean="0"/>
                        <a:t>النقدي</a:t>
                      </a:r>
                      <a:r>
                        <a:rPr lang="ar-JO" sz="1600" dirty="0" smtClean="0"/>
                        <a:t>ة</a:t>
                      </a:r>
                      <a:endParaRPr lang="ar-SA" sz="1600" dirty="0"/>
                    </a:p>
                  </a:txBody>
                  <a:tcPr/>
                </a:tc>
                <a:tc>
                  <a:txBody>
                    <a:bodyPr/>
                    <a:lstStyle/>
                    <a:p>
                      <a:pPr rtl="1"/>
                      <a:r>
                        <a:rPr lang="ar-SA" sz="1600" dirty="0" smtClean="0"/>
                        <a:t>95000</a:t>
                      </a:r>
                      <a:endParaRPr lang="ar-SA" sz="1600" dirty="0"/>
                    </a:p>
                  </a:txBody>
                  <a:tcPr/>
                </a:tc>
                <a:tc>
                  <a:txBody>
                    <a:bodyPr/>
                    <a:lstStyle/>
                    <a:p>
                      <a:pPr rtl="1"/>
                      <a:r>
                        <a:rPr lang="ar-SA" sz="1600" dirty="0" smtClean="0"/>
                        <a:t>76000</a:t>
                      </a:r>
                      <a:endParaRPr lang="ar-SA" sz="1600" dirty="0"/>
                    </a:p>
                  </a:txBody>
                  <a:tcPr/>
                </a:tc>
                <a:tc>
                  <a:txBody>
                    <a:bodyPr/>
                    <a:lstStyle/>
                    <a:p>
                      <a:pPr rtl="1"/>
                      <a:r>
                        <a:rPr lang="ar-SA" sz="1600" dirty="0" smtClean="0"/>
                        <a:t>80</a:t>
                      </a:r>
                      <a:r>
                        <a:rPr lang="ar-JO" sz="1600" dirty="0" smtClean="0"/>
                        <a:t> %</a:t>
                      </a:r>
                      <a:endParaRPr lang="ar-SA" sz="1600" dirty="0"/>
                    </a:p>
                  </a:txBody>
                  <a:tcPr/>
                </a:tc>
              </a:tr>
              <a:tr h="238105">
                <a:tc>
                  <a:txBody>
                    <a:bodyPr/>
                    <a:lstStyle/>
                    <a:p>
                      <a:pPr rtl="1"/>
                      <a:r>
                        <a:rPr lang="ar-SA" sz="1600" dirty="0" smtClean="0"/>
                        <a:t>ذمم مدين</a:t>
                      </a:r>
                      <a:r>
                        <a:rPr lang="ar-JO" sz="1600" dirty="0" smtClean="0"/>
                        <a:t>ة</a:t>
                      </a:r>
                      <a:r>
                        <a:rPr lang="ar-SA" sz="1600" dirty="0" smtClean="0"/>
                        <a:t> </a:t>
                      </a:r>
                      <a:endParaRPr lang="ar-SA" sz="1600" dirty="0"/>
                    </a:p>
                  </a:txBody>
                  <a:tcPr/>
                </a:tc>
                <a:tc>
                  <a:txBody>
                    <a:bodyPr/>
                    <a:lstStyle/>
                    <a:p>
                      <a:pPr rtl="1"/>
                      <a:r>
                        <a:rPr lang="ar-SA" sz="1600" dirty="0" smtClean="0"/>
                        <a:t>128000</a:t>
                      </a:r>
                      <a:endParaRPr lang="ar-SA" sz="1600" dirty="0"/>
                    </a:p>
                  </a:txBody>
                  <a:tcPr/>
                </a:tc>
                <a:tc>
                  <a:txBody>
                    <a:bodyPr/>
                    <a:lstStyle/>
                    <a:p>
                      <a:pPr rtl="1"/>
                      <a:r>
                        <a:rPr lang="ar-SA" sz="1600" dirty="0" smtClean="0"/>
                        <a:t>174000</a:t>
                      </a:r>
                      <a:endParaRPr lang="ar-SA" sz="1600" dirty="0"/>
                    </a:p>
                  </a:txBody>
                  <a:tcPr/>
                </a:tc>
                <a:tc>
                  <a:txBody>
                    <a:bodyPr/>
                    <a:lstStyle/>
                    <a:p>
                      <a:pPr rtl="1"/>
                      <a:r>
                        <a:rPr lang="ar-SA" sz="1600" dirty="0" smtClean="0"/>
                        <a:t>136</a:t>
                      </a:r>
                      <a:r>
                        <a:rPr lang="ar-JO" sz="1600" dirty="0" smtClean="0"/>
                        <a:t> %</a:t>
                      </a:r>
                      <a:endParaRPr lang="ar-SA" sz="1600" dirty="0"/>
                    </a:p>
                  </a:txBody>
                  <a:tcPr/>
                </a:tc>
              </a:tr>
              <a:tr h="262865">
                <a:tc>
                  <a:txBody>
                    <a:bodyPr/>
                    <a:lstStyle/>
                    <a:p>
                      <a:pPr rtl="1"/>
                      <a:r>
                        <a:rPr lang="ar-SA" sz="1600" dirty="0" smtClean="0"/>
                        <a:t>مخزون </a:t>
                      </a:r>
                      <a:endParaRPr lang="ar-SA" sz="1600" dirty="0"/>
                    </a:p>
                  </a:txBody>
                  <a:tcPr/>
                </a:tc>
                <a:tc>
                  <a:txBody>
                    <a:bodyPr/>
                    <a:lstStyle/>
                    <a:p>
                      <a:pPr rtl="1"/>
                      <a:r>
                        <a:rPr lang="ar-SA" sz="1600" dirty="0" smtClean="0"/>
                        <a:t>57200</a:t>
                      </a:r>
                      <a:endParaRPr lang="ar-SA" sz="1600" dirty="0"/>
                    </a:p>
                  </a:txBody>
                  <a:tcPr/>
                </a:tc>
                <a:tc>
                  <a:txBody>
                    <a:bodyPr/>
                    <a:lstStyle/>
                    <a:p>
                      <a:pPr rtl="1"/>
                      <a:r>
                        <a:rPr lang="ar-SA" sz="1600" dirty="0" smtClean="0"/>
                        <a:t>112000</a:t>
                      </a:r>
                      <a:endParaRPr lang="ar-SA" sz="1600" dirty="0"/>
                    </a:p>
                  </a:txBody>
                  <a:tcPr/>
                </a:tc>
                <a:tc>
                  <a:txBody>
                    <a:bodyPr/>
                    <a:lstStyle/>
                    <a:p>
                      <a:pPr rtl="1"/>
                      <a:r>
                        <a:rPr lang="ar-SA" sz="1600" dirty="0" smtClean="0"/>
                        <a:t>196</a:t>
                      </a:r>
                      <a:r>
                        <a:rPr lang="ar-JO" sz="1600" dirty="0" smtClean="0"/>
                        <a:t> %</a:t>
                      </a:r>
                      <a:endParaRPr lang="ar-SA" sz="1600" dirty="0"/>
                    </a:p>
                  </a:txBody>
                  <a:tcPr/>
                </a:tc>
              </a:tr>
              <a:tr h="215617">
                <a:tc>
                  <a:txBody>
                    <a:bodyPr/>
                    <a:lstStyle/>
                    <a:p>
                      <a:pPr rtl="1"/>
                      <a:r>
                        <a:rPr lang="ar-SA" sz="1600" dirty="0" smtClean="0"/>
                        <a:t>مجموع ال</a:t>
                      </a:r>
                      <a:r>
                        <a:rPr lang="ar-JO" sz="1600" dirty="0" smtClean="0"/>
                        <a:t>أ</a:t>
                      </a:r>
                      <a:r>
                        <a:rPr lang="ar-SA" sz="1600" dirty="0" smtClean="0"/>
                        <a:t>صول المتداول</a:t>
                      </a:r>
                      <a:r>
                        <a:rPr lang="ar-JO" sz="1600" dirty="0" smtClean="0"/>
                        <a:t>ة</a:t>
                      </a:r>
                      <a:r>
                        <a:rPr lang="ar-SA" sz="1600" dirty="0" smtClean="0"/>
                        <a:t> </a:t>
                      </a:r>
                      <a:endParaRPr lang="ar-SA" sz="1600" dirty="0"/>
                    </a:p>
                  </a:txBody>
                  <a:tcPr/>
                </a:tc>
                <a:tc>
                  <a:txBody>
                    <a:bodyPr/>
                    <a:lstStyle/>
                    <a:p>
                      <a:pPr rtl="1"/>
                      <a:r>
                        <a:rPr lang="ar-SA" sz="1600" dirty="0" smtClean="0"/>
                        <a:t>280200</a:t>
                      </a:r>
                      <a:endParaRPr lang="ar-SA" sz="1600" dirty="0"/>
                    </a:p>
                  </a:txBody>
                  <a:tcPr/>
                </a:tc>
                <a:tc>
                  <a:txBody>
                    <a:bodyPr/>
                    <a:lstStyle/>
                    <a:p>
                      <a:pPr rtl="1"/>
                      <a:r>
                        <a:rPr lang="ar-SA" sz="1600" dirty="0" smtClean="0"/>
                        <a:t>362000</a:t>
                      </a:r>
                      <a:endParaRPr lang="ar-SA" sz="1600" dirty="0"/>
                    </a:p>
                  </a:txBody>
                  <a:tcPr/>
                </a:tc>
                <a:tc>
                  <a:txBody>
                    <a:bodyPr/>
                    <a:lstStyle/>
                    <a:p>
                      <a:pPr rtl="1"/>
                      <a:r>
                        <a:rPr lang="ar-SA" sz="1600" dirty="0" smtClean="0"/>
                        <a:t>129</a:t>
                      </a:r>
                      <a:r>
                        <a:rPr lang="ar-JO" sz="1600" dirty="0" smtClean="0"/>
                        <a:t> %</a:t>
                      </a:r>
                      <a:endParaRPr lang="ar-SA" sz="1600" dirty="0"/>
                    </a:p>
                  </a:txBody>
                  <a:tcPr/>
                </a:tc>
              </a:tr>
              <a:tr h="240377">
                <a:tc>
                  <a:txBody>
                    <a:bodyPr/>
                    <a:lstStyle/>
                    <a:p>
                      <a:pPr rtl="1"/>
                      <a:r>
                        <a:rPr lang="ar-SA" sz="1600" b="1" dirty="0" smtClean="0"/>
                        <a:t>اجمالي ال</a:t>
                      </a:r>
                      <a:r>
                        <a:rPr lang="ar-JO" sz="1600" b="1" dirty="0" smtClean="0"/>
                        <a:t>أ</a:t>
                      </a:r>
                      <a:r>
                        <a:rPr lang="ar-SA" sz="1600" b="1" dirty="0" smtClean="0"/>
                        <a:t>صول</a:t>
                      </a:r>
                      <a:endParaRPr lang="ar-SA" sz="1600" b="1" dirty="0"/>
                    </a:p>
                  </a:txBody>
                  <a:tcPr/>
                </a:tc>
                <a:tc>
                  <a:txBody>
                    <a:bodyPr/>
                    <a:lstStyle/>
                    <a:p>
                      <a:pPr rtl="1"/>
                      <a:r>
                        <a:rPr lang="ar-SA" sz="1600" b="1" dirty="0" smtClean="0"/>
                        <a:t>622200</a:t>
                      </a:r>
                      <a:endParaRPr lang="ar-SA" sz="1600" b="1" dirty="0"/>
                    </a:p>
                  </a:txBody>
                  <a:tcPr/>
                </a:tc>
                <a:tc>
                  <a:txBody>
                    <a:bodyPr/>
                    <a:lstStyle/>
                    <a:p>
                      <a:pPr rtl="1"/>
                      <a:r>
                        <a:rPr lang="ar-SA" sz="1600" b="1" dirty="0" smtClean="0"/>
                        <a:t>737000</a:t>
                      </a:r>
                      <a:endParaRPr lang="ar-SA" sz="1600" b="1" dirty="0"/>
                    </a:p>
                  </a:txBody>
                  <a:tcPr/>
                </a:tc>
                <a:tc>
                  <a:txBody>
                    <a:bodyPr/>
                    <a:lstStyle/>
                    <a:p>
                      <a:pPr rtl="1"/>
                      <a:r>
                        <a:rPr lang="en-US" sz="1600" b="1" dirty="0" smtClean="0"/>
                        <a:t>119</a:t>
                      </a:r>
                      <a:r>
                        <a:rPr lang="ar-JO" sz="1600" b="1" dirty="0" smtClean="0"/>
                        <a:t> %</a:t>
                      </a:r>
                      <a:endParaRPr lang="ar-SA" sz="1600" b="1" dirty="0"/>
                    </a:p>
                  </a:txBody>
                  <a:tcPr/>
                </a:tc>
              </a:tr>
              <a:tr h="193129">
                <a:tc>
                  <a:txBody>
                    <a:bodyPr/>
                    <a:lstStyle/>
                    <a:p>
                      <a:pPr rtl="1"/>
                      <a:r>
                        <a:rPr lang="ar-SA" sz="1600" dirty="0" smtClean="0"/>
                        <a:t>دائنون</a:t>
                      </a:r>
                      <a:endParaRPr lang="ar-SA" sz="1600" dirty="0"/>
                    </a:p>
                  </a:txBody>
                  <a:tcPr/>
                </a:tc>
                <a:tc>
                  <a:txBody>
                    <a:bodyPr/>
                    <a:lstStyle/>
                    <a:p>
                      <a:pPr rtl="1"/>
                      <a:r>
                        <a:rPr lang="ar-SA" sz="1600" dirty="0" smtClean="0"/>
                        <a:t>120000</a:t>
                      </a:r>
                      <a:endParaRPr lang="ar-SA" sz="1600" dirty="0"/>
                    </a:p>
                  </a:txBody>
                  <a:tcPr/>
                </a:tc>
                <a:tc>
                  <a:txBody>
                    <a:bodyPr/>
                    <a:lstStyle/>
                    <a:p>
                      <a:pPr rtl="1"/>
                      <a:r>
                        <a:rPr lang="ar-SA" sz="1600" dirty="0" smtClean="0"/>
                        <a:t>190000</a:t>
                      </a:r>
                      <a:endParaRPr lang="ar-SA" sz="1600" dirty="0"/>
                    </a:p>
                  </a:txBody>
                  <a:tcPr/>
                </a:tc>
                <a:tc>
                  <a:txBody>
                    <a:bodyPr/>
                    <a:lstStyle/>
                    <a:p>
                      <a:pPr rtl="1"/>
                      <a:r>
                        <a:rPr lang="ar-SA" sz="1600" dirty="0" smtClean="0"/>
                        <a:t>158</a:t>
                      </a:r>
                      <a:r>
                        <a:rPr lang="ar-JO" sz="1600" dirty="0" smtClean="0"/>
                        <a:t> %</a:t>
                      </a:r>
                      <a:endParaRPr lang="ar-SA" sz="1600" dirty="0"/>
                    </a:p>
                  </a:txBody>
                  <a:tcPr/>
                </a:tc>
              </a:tr>
              <a:tr h="217889">
                <a:tc>
                  <a:txBody>
                    <a:bodyPr/>
                    <a:lstStyle/>
                    <a:p>
                      <a:r>
                        <a:rPr lang="ar-JO" sz="1600" dirty="0" smtClean="0"/>
                        <a:t>أ</a:t>
                      </a:r>
                      <a:r>
                        <a:rPr lang="ar-SA" sz="1600" dirty="0" smtClean="0"/>
                        <a:t>وراق دفع</a:t>
                      </a:r>
                      <a:endParaRPr lang="ar-SA" sz="1600" dirty="0"/>
                    </a:p>
                  </a:txBody>
                  <a:tcPr/>
                </a:tc>
                <a:tc>
                  <a:txBody>
                    <a:bodyPr/>
                    <a:lstStyle/>
                    <a:p>
                      <a:pPr rtl="1"/>
                      <a:r>
                        <a:rPr lang="ar-SA" sz="1600" dirty="0" smtClean="0"/>
                        <a:t>60000</a:t>
                      </a:r>
                      <a:endParaRPr lang="ar-SA" sz="1600" dirty="0"/>
                    </a:p>
                  </a:txBody>
                  <a:tcPr/>
                </a:tc>
                <a:tc>
                  <a:txBody>
                    <a:bodyPr/>
                    <a:lstStyle/>
                    <a:p>
                      <a:pPr rtl="1"/>
                      <a:r>
                        <a:rPr lang="ar-SA" sz="1600" dirty="0" smtClean="0"/>
                        <a:t>56000</a:t>
                      </a:r>
                      <a:endParaRPr lang="ar-SA" sz="1600" dirty="0"/>
                    </a:p>
                  </a:txBody>
                  <a:tcPr/>
                </a:tc>
                <a:tc>
                  <a:txBody>
                    <a:bodyPr/>
                    <a:lstStyle/>
                    <a:p>
                      <a:pPr rtl="1"/>
                      <a:r>
                        <a:rPr lang="ar-SA" sz="1600" dirty="0" smtClean="0"/>
                        <a:t>93</a:t>
                      </a:r>
                      <a:r>
                        <a:rPr lang="ar-JO" sz="1600" dirty="0" smtClean="0"/>
                        <a:t> %</a:t>
                      </a:r>
                      <a:endParaRPr lang="ar-SA" sz="1600" dirty="0"/>
                    </a:p>
                  </a:txBody>
                  <a:tcPr/>
                </a:tc>
              </a:tr>
              <a:tr h="170641">
                <a:tc>
                  <a:txBody>
                    <a:bodyPr/>
                    <a:lstStyle/>
                    <a:p>
                      <a:pPr rtl="1"/>
                      <a:r>
                        <a:rPr lang="ar-SA" sz="1600" dirty="0" smtClean="0"/>
                        <a:t>مجموع الالتزامات المتداول</a:t>
                      </a:r>
                      <a:r>
                        <a:rPr lang="ar-JO" sz="1600" dirty="0" smtClean="0"/>
                        <a:t>ة</a:t>
                      </a:r>
                      <a:endParaRPr lang="ar-SA" sz="1600" dirty="0"/>
                    </a:p>
                  </a:txBody>
                  <a:tcPr/>
                </a:tc>
                <a:tc>
                  <a:txBody>
                    <a:bodyPr/>
                    <a:lstStyle/>
                    <a:p>
                      <a:pPr rtl="1"/>
                      <a:r>
                        <a:rPr lang="ar-SA" sz="1600" dirty="0" smtClean="0"/>
                        <a:t>180000</a:t>
                      </a:r>
                      <a:endParaRPr lang="ar-SA" sz="1600" dirty="0"/>
                    </a:p>
                  </a:txBody>
                  <a:tcPr/>
                </a:tc>
                <a:tc>
                  <a:txBody>
                    <a:bodyPr/>
                    <a:lstStyle/>
                    <a:p>
                      <a:pPr rtl="1"/>
                      <a:r>
                        <a:rPr lang="ar-SA" sz="1600" dirty="0" smtClean="0"/>
                        <a:t>246000</a:t>
                      </a:r>
                      <a:endParaRPr lang="ar-SA" sz="1600" dirty="0"/>
                    </a:p>
                  </a:txBody>
                  <a:tcPr/>
                </a:tc>
                <a:tc>
                  <a:txBody>
                    <a:bodyPr/>
                    <a:lstStyle/>
                    <a:p>
                      <a:pPr rtl="1"/>
                      <a:r>
                        <a:rPr lang="ar-SA" sz="1600" dirty="0" smtClean="0"/>
                        <a:t>137</a:t>
                      </a:r>
                      <a:r>
                        <a:rPr lang="ar-JO" sz="1600" dirty="0" smtClean="0"/>
                        <a:t> %</a:t>
                      </a:r>
                      <a:endParaRPr lang="ar-SA" sz="1600" dirty="0"/>
                    </a:p>
                  </a:txBody>
                  <a:tcPr/>
                </a:tc>
              </a:tr>
              <a:tr h="195401">
                <a:tc>
                  <a:txBody>
                    <a:bodyPr/>
                    <a:lstStyle/>
                    <a:p>
                      <a:pPr rtl="1"/>
                      <a:r>
                        <a:rPr lang="ar-SA" sz="1600" dirty="0" smtClean="0"/>
                        <a:t>الالتزامات الثابت</a:t>
                      </a:r>
                      <a:r>
                        <a:rPr lang="ar-JO" sz="1600" dirty="0" smtClean="0"/>
                        <a:t>ة</a:t>
                      </a:r>
                      <a:endParaRPr lang="ar-SA" sz="1600" dirty="0"/>
                    </a:p>
                  </a:txBody>
                  <a:tcPr/>
                </a:tc>
                <a:tc>
                  <a:txBody>
                    <a:bodyPr/>
                    <a:lstStyle/>
                    <a:p>
                      <a:pPr rtl="1"/>
                      <a:r>
                        <a:rPr lang="ar-SA" sz="1600" dirty="0" smtClean="0"/>
                        <a:t>103000</a:t>
                      </a:r>
                      <a:endParaRPr lang="ar-SA" sz="1600" dirty="0"/>
                    </a:p>
                  </a:txBody>
                  <a:tcPr/>
                </a:tc>
                <a:tc>
                  <a:txBody>
                    <a:bodyPr/>
                    <a:lstStyle/>
                    <a:p>
                      <a:pPr rtl="1"/>
                      <a:r>
                        <a:rPr lang="ar-SA" sz="1600" dirty="0" smtClean="0"/>
                        <a:t>146200</a:t>
                      </a:r>
                      <a:endParaRPr lang="ar-SA" sz="1600" dirty="0"/>
                    </a:p>
                  </a:txBody>
                  <a:tcPr/>
                </a:tc>
                <a:tc>
                  <a:txBody>
                    <a:bodyPr/>
                    <a:lstStyle/>
                    <a:p>
                      <a:pPr rtl="1"/>
                      <a:r>
                        <a:rPr lang="ar-SA" sz="1600" dirty="0" smtClean="0"/>
                        <a:t>142</a:t>
                      </a:r>
                      <a:r>
                        <a:rPr lang="ar-JO" sz="1600" dirty="0" smtClean="0"/>
                        <a:t> %</a:t>
                      </a:r>
                      <a:endParaRPr lang="ar-SA" sz="1600" dirty="0"/>
                    </a:p>
                  </a:txBody>
                  <a:tcPr/>
                </a:tc>
              </a:tr>
              <a:tr h="220161">
                <a:tc>
                  <a:txBody>
                    <a:bodyPr/>
                    <a:lstStyle/>
                    <a:p>
                      <a:pPr rtl="1"/>
                      <a:r>
                        <a:rPr lang="ar-SA" sz="1600" dirty="0" smtClean="0"/>
                        <a:t>مجموع الالتزامات </a:t>
                      </a:r>
                      <a:endParaRPr lang="ar-SA" sz="1600" dirty="0"/>
                    </a:p>
                  </a:txBody>
                  <a:tcPr/>
                </a:tc>
                <a:tc>
                  <a:txBody>
                    <a:bodyPr/>
                    <a:lstStyle/>
                    <a:p>
                      <a:pPr rtl="1"/>
                      <a:r>
                        <a:rPr lang="ar-SA" sz="1600" dirty="0" smtClean="0"/>
                        <a:t>283000</a:t>
                      </a:r>
                      <a:endParaRPr lang="ar-SA" sz="1600" dirty="0"/>
                    </a:p>
                  </a:txBody>
                  <a:tcPr/>
                </a:tc>
                <a:tc>
                  <a:txBody>
                    <a:bodyPr/>
                    <a:lstStyle/>
                    <a:p>
                      <a:pPr rtl="1"/>
                      <a:r>
                        <a:rPr lang="ar-SA" sz="1600" dirty="0" smtClean="0"/>
                        <a:t>392200</a:t>
                      </a:r>
                      <a:endParaRPr lang="ar-SA" sz="1600" dirty="0"/>
                    </a:p>
                  </a:txBody>
                  <a:tcPr/>
                </a:tc>
                <a:tc>
                  <a:txBody>
                    <a:bodyPr/>
                    <a:lstStyle/>
                    <a:p>
                      <a:pPr rtl="1"/>
                      <a:r>
                        <a:rPr lang="ar-SA" sz="1600" dirty="0" smtClean="0"/>
                        <a:t>139</a:t>
                      </a:r>
                      <a:r>
                        <a:rPr lang="ar-JO" sz="1600" dirty="0" smtClean="0"/>
                        <a:t> %</a:t>
                      </a:r>
                      <a:endParaRPr lang="ar-SA" sz="1600" dirty="0"/>
                    </a:p>
                  </a:txBody>
                  <a:tcPr/>
                </a:tc>
              </a:tr>
              <a:tr h="172913">
                <a:tc gridSpan="3">
                  <a:txBody>
                    <a:bodyPr/>
                    <a:lstStyle/>
                    <a:p>
                      <a:pPr rtl="1"/>
                      <a:r>
                        <a:rPr lang="ar-SA" sz="1600" dirty="0" smtClean="0"/>
                        <a:t>حقوق الملكي</a:t>
                      </a:r>
                      <a:r>
                        <a:rPr lang="ar-JO" sz="1600" dirty="0" smtClean="0"/>
                        <a:t>ة</a:t>
                      </a:r>
                      <a:r>
                        <a:rPr lang="ar-SA" sz="1600" dirty="0" smtClean="0"/>
                        <a:t> </a:t>
                      </a:r>
                      <a:endParaRPr lang="ar-SA" sz="1600" dirty="0"/>
                    </a:p>
                  </a:txBody>
                  <a:tcPr/>
                </a:tc>
                <a:tc hMerge="1">
                  <a:txBody>
                    <a:bodyPr/>
                    <a:lstStyle/>
                    <a:p>
                      <a:endParaRPr lang="ar-SA" dirty="0"/>
                    </a:p>
                  </a:txBody>
                  <a:tcPr/>
                </a:tc>
                <a:tc hMerge="1">
                  <a:txBody>
                    <a:bodyPr/>
                    <a:lstStyle/>
                    <a:p>
                      <a:pPr rtl="1"/>
                      <a:endParaRPr lang="ar-SA" dirty="0"/>
                    </a:p>
                  </a:txBody>
                  <a:tcPr/>
                </a:tc>
                <a:tc>
                  <a:txBody>
                    <a:bodyPr/>
                    <a:lstStyle/>
                    <a:p>
                      <a:pPr rtl="1"/>
                      <a:r>
                        <a:rPr lang="ar-JO" sz="1600" dirty="0" smtClean="0"/>
                        <a:t> </a:t>
                      </a:r>
                      <a:endParaRPr lang="ar-SA" sz="1600" dirty="0"/>
                    </a:p>
                  </a:txBody>
                  <a:tcPr/>
                </a:tc>
              </a:tr>
              <a:tr h="197673">
                <a:tc>
                  <a:txBody>
                    <a:bodyPr/>
                    <a:lstStyle/>
                    <a:p>
                      <a:pPr rtl="1"/>
                      <a:r>
                        <a:rPr lang="ar-SA" sz="1600" dirty="0" smtClean="0"/>
                        <a:t>رأس المال </a:t>
                      </a:r>
                      <a:endParaRPr lang="ar-SA" sz="1600" dirty="0"/>
                    </a:p>
                  </a:txBody>
                  <a:tcPr/>
                </a:tc>
                <a:tc>
                  <a:txBody>
                    <a:bodyPr/>
                    <a:lstStyle/>
                    <a:p>
                      <a:r>
                        <a:rPr lang="ar-SA" sz="1600" dirty="0" smtClean="0"/>
                        <a:t>278000</a:t>
                      </a:r>
                      <a:endParaRPr lang="ar-SA" sz="1600" dirty="0"/>
                    </a:p>
                  </a:txBody>
                  <a:tcPr/>
                </a:tc>
                <a:tc>
                  <a:txBody>
                    <a:bodyPr/>
                    <a:lstStyle/>
                    <a:p>
                      <a:pPr rtl="1"/>
                      <a:r>
                        <a:rPr lang="ar-SA" sz="1600" dirty="0" smtClean="0"/>
                        <a:t>282900</a:t>
                      </a:r>
                      <a:endParaRPr lang="ar-SA" sz="1600" dirty="0"/>
                    </a:p>
                  </a:txBody>
                  <a:tcPr/>
                </a:tc>
                <a:tc>
                  <a:txBody>
                    <a:bodyPr/>
                    <a:lstStyle/>
                    <a:p>
                      <a:pPr rtl="1"/>
                      <a:r>
                        <a:rPr lang="ar-SA" sz="1600" dirty="0" smtClean="0"/>
                        <a:t>102</a:t>
                      </a:r>
                      <a:r>
                        <a:rPr lang="ar-JO" sz="1600" dirty="0" smtClean="0"/>
                        <a:t> %</a:t>
                      </a:r>
                      <a:endParaRPr lang="ar-SA" sz="1600" dirty="0"/>
                    </a:p>
                  </a:txBody>
                  <a:tcPr/>
                </a:tc>
              </a:tr>
              <a:tr h="150425">
                <a:tc>
                  <a:txBody>
                    <a:bodyPr/>
                    <a:lstStyle/>
                    <a:p>
                      <a:pPr rtl="1"/>
                      <a:r>
                        <a:rPr lang="ar-JO" sz="1600" dirty="0" smtClean="0"/>
                        <a:t>أ</a:t>
                      </a:r>
                      <a:r>
                        <a:rPr lang="ar-SA" sz="1600" dirty="0" smtClean="0"/>
                        <a:t>رباح محتجز</a:t>
                      </a:r>
                      <a:r>
                        <a:rPr lang="ar-JO" sz="1600" dirty="0" smtClean="0"/>
                        <a:t>ة</a:t>
                      </a:r>
                      <a:endParaRPr lang="ar-SA" sz="1600" dirty="0"/>
                    </a:p>
                  </a:txBody>
                  <a:tcPr/>
                </a:tc>
                <a:tc>
                  <a:txBody>
                    <a:bodyPr/>
                    <a:lstStyle/>
                    <a:p>
                      <a:r>
                        <a:rPr lang="ar-SA" sz="1600" dirty="0" smtClean="0"/>
                        <a:t>61200</a:t>
                      </a:r>
                      <a:endParaRPr lang="ar-SA" sz="1600" dirty="0"/>
                    </a:p>
                  </a:txBody>
                  <a:tcPr/>
                </a:tc>
                <a:tc>
                  <a:txBody>
                    <a:bodyPr/>
                    <a:lstStyle/>
                    <a:p>
                      <a:pPr rtl="1"/>
                      <a:r>
                        <a:rPr lang="ar-SA" sz="1600" dirty="0" smtClean="0"/>
                        <a:t>61900</a:t>
                      </a:r>
                      <a:endParaRPr lang="ar-SA" sz="1600" dirty="0"/>
                    </a:p>
                  </a:txBody>
                  <a:tcPr/>
                </a:tc>
                <a:tc>
                  <a:txBody>
                    <a:bodyPr/>
                    <a:lstStyle/>
                    <a:p>
                      <a:pPr rtl="1"/>
                      <a:r>
                        <a:rPr lang="ar-SA" sz="1600" dirty="0" smtClean="0"/>
                        <a:t>101</a:t>
                      </a:r>
                      <a:r>
                        <a:rPr lang="ar-JO" sz="1600" dirty="0" smtClean="0"/>
                        <a:t> %</a:t>
                      </a:r>
                      <a:endParaRPr lang="ar-SA" sz="1600" dirty="0"/>
                    </a:p>
                  </a:txBody>
                  <a:tcPr/>
                </a:tc>
              </a:tr>
              <a:tr h="175185">
                <a:tc>
                  <a:txBody>
                    <a:bodyPr/>
                    <a:lstStyle/>
                    <a:p>
                      <a:pPr rtl="1"/>
                      <a:r>
                        <a:rPr lang="ar-SA" sz="1600" dirty="0" smtClean="0"/>
                        <a:t>مجموع</a:t>
                      </a:r>
                      <a:r>
                        <a:rPr lang="ar-SA" sz="1600" baseline="0" dirty="0" smtClean="0"/>
                        <a:t> حقوق الملكي</a:t>
                      </a:r>
                      <a:r>
                        <a:rPr lang="ar-JO" sz="1600" baseline="0" dirty="0" smtClean="0"/>
                        <a:t>ة</a:t>
                      </a:r>
                      <a:endParaRPr lang="ar-SA" sz="1600" dirty="0"/>
                    </a:p>
                  </a:txBody>
                  <a:tcPr/>
                </a:tc>
                <a:tc>
                  <a:txBody>
                    <a:bodyPr/>
                    <a:lstStyle/>
                    <a:p>
                      <a:pPr rtl="1"/>
                      <a:r>
                        <a:rPr lang="ar-SA" sz="1600" dirty="0" smtClean="0"/>
                        <a:t>339200</a:t>
                      </a:r>
                      <a:endParaRPr lang="ar-SA" sz="1600" dirty="0"/>
                    </a:p>
                  </a:txBody>
                  <a:tcPr/>
                </a:tc>
                <a:tc>
                  <a:txBody>
                    <a:bodyPr/>
                    <a:lstStyle/>
                    <a:p>
                      <a:pPr rtl="1"/>
                      <a:r>
                        <a:rPr lang="ar-SA" sz="1600" dirty="0" smtClean="0"/>
                        <a:t>344800</a:t>
                      </a:r>
                      <a:endParaRPr lang="ar-SA" sz="1600" dirty="0"/>
                    </a:p>
                  </a:txBody>
                  <a:tcPr/>
                </a:tc>
                <a:tc>
                  <a:txBody>
                    <a:bodyPr/>
                    <a:lstStyle/>
                    <a:p>
                      <a:pPr rtl="1"/>
                      <a:r>
                        <a:rPr lang="ar-SA" sz="1600" dirty="0" smtClean="0"/>
                        <a:t>102</a:t>
                      </a:r>
                      <a:r>
                        <a:rPr lang="ar-JO" sz="1600" dirty="0" smtClean="0"/>
                        <a:t> %</a:t>
                      </a:r>
                      <a:endParaRPr lang="ar-SA" sz="1600" dirty="0"/>
                    </a:p>
                  </a:txBody>
                  <a:tcPr/>
                </a:tc>
              </a:tr>
              <a:tr h="127937">
                <a:tc>
                  <a:txBody>
                    <a:bodyPr/>
                    <a:lstStyle/>
                    <a:p>
                      <a:pPr rtl="1"/>
                      <a:r>
                        <a:rPr lang="ar-SA" sz="1600" dirty="0" smtClean="0"/>
                        <a:t>اجمالي حقوق الملكي</a:t>
                      </a:r>
                      <a:r>
                        <a:rPr lang="ar-JO" sz="1600" dirty="0" smtClean="0"/>
                        <a:t>ة</a:t>
                      </a:r>
                      <a:r>
                        <a:rPr lang="ar-SA" sz="1600" dirty="0" smtClean="0"/>
                        <a:t> والالتزامات </a:t>
                      </a:r>
                      <a:endParaRPr lang="ar-SA" sz="1600" dirty="0"/>
                    </a:p>
                  </a:txBody>
                  <a:tcPr/>
                </a:tc>
                <a:tc>
                  <a:txBody>
                    <a:bodyPr/>
                    <a:lstStyle/>
                    <a:p>
                      <a:pPr rtl="1"/>
                      <a:r>
                        <a:rPr lang="ar-SA" sz="1600" dirty="0" smtClean="0"/>
                        <a:t>622200</a:t>
                      </a:r>
                      <a:endParaRPr lang="ar-SA" sz="1600" dirty="0"/>
                    </a:p>
                  </a:txBody>
                  <a:tcPr/>
                </a:tc>
                <a:tc>
                  <a:txBody>
                    <a:bodyPr/>
                    <a:lstStyle/>
                    <a:p>
                      <a:pPr rtl="1"/>
                      <a:r>
                        <a:rPr lang="ar-SA" sz="1600" dirty="0" smtClean="0"/>
                        <a:t>737000</a:t>
                      </a:r>
                      <a:endParaRPr lang="ar-SA" sz="1600" dirty="0"/>
                    </a:p>
                  </a:txBody>
                  <a:tcPr/>
                </a:tc>
                <a:tc>
                  <a:txBody>
                    <a:bodyPr/>
                    <a:lstStyle/>
                    <a:p>
                      <a:pPr rtl="1"/>
                      <a:r>
                        <a:rPr lang="ar-SA" sz="1600" dirty="0" smtClean="0"/>
                        <a:t>118</a:t>
                      </a:r>
                      <a:r>
                        <a:rPr lang="ar-JO" sz="1600" dirty="0" smtClean="0"/>
                        <a:t> %</a:t>
                      </a:r>
                      <a:endParaRPr lang="ar-SA" sz="1600" dirty="0"/>
                    </a:p>
                  </a:txBody>
                  <a:tcPr/>
                </a:tc>
              </a:tr>
            </a:tbl>
          </a:graphicData>
        </a:graphic>
      </p:graphicFrame>
    </p:spTree>
    <p:extLst>
      <p:ext uri="{BB962C8B-B14F-4D97-AF65-F5344CB8AC3E}">
        <p14:creationId xmlns:p14="http://schemas.microsoft.com/office/powerpoint/2010/main" val="1146135698"/>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339CD7F-6548-46A8-9F66-5B44D68E6E3C}" type="slidenum">
              <a:rPr lang="ar-SA" smtClean="0"/>
              <a:pPr/>
              <a:t>125</a:t>
            </a:fld>
            <a:endParaRPr lang="ar-SA"/>
          </a:p>
        </p:txBody>
      </p:sp>
      <p:graphicFrame>
        <p:nvGraphicFramePr>
          <p:cNvPr id="10" name="Content Placeholder 9"/>
          <p:cNvGraphicFramePr>
            <a:graphicFrameLocks noGrp="1"/>
          </p:cNvGraphicFramePr>
          <p:nvPr>
            <p:ph sz="quarter" idx="1"/>
            <p:extLst>
              <p:ext uri="{D42A27DB-BD31-4B8C-83A1-F6EECF244321}">
                <p14:modId xmlns:p14="http://schemas.microsoft.com/office/powerpoint/2010/main" val="3499892734"/>
              </p:ext>
            </p:extLst>
          </p:nvPr>
        </p:nvGraphicFramePr>
        <p:xfrm>
          <a:off x="1" y="332656"/>
          <a:ext cx="9144000" cy="6248400"/>
        </p:xfrm>
        <a:graphic>
          <a:graphicData uri="http://schemas.openxmlformats.org/drawingml/2006/table">
            <a:tbl>
              <a:tblPr rtl="1" firstRow="1" bandRow="1">
                <a:tableStyleId>{5C22544A-7EE6-4342-B048-85BDC9FD1C3A}</a:tableStyleId>
              </a:tblPr>
              <a:tblGrid>
                <a:gridCol w="2437528"/>
                <a:gridCol w="1338410"/>
                <a:gridCol w="1170842"/>
                <a:gridCol w="1092227"/>
                <a:gridCol w="3104993"/>
              </a:tblGrid>
              <a:tr h="619620">
                <a:tc>
                  <a:txBody>
                    <a:bodyPr/>
                    <a:lstStyle/>
                    <a:p>
                      <a:pPr rtl="1"/>
                      <a:r>
                        <a:rPr lang="ar-SA" dirty="0" smtClean="0"/>
                        <a:t>البي</a:t>
                      </a:r>
                      <a:r>
                        <a:rPr lang="ar-JO" dirty="0" smtClean="0"/>
                        <a:t>ان</a:t>
                      </a:r>
                      <a:endParaRPr lang="ar-SA" dirty="0"/>
                    </a:p>
                  </a:txBody>
                  <a:tcPr/>
                </a:tc>
                <a:tc>
                  <a:txBody>
                    <a:bodyPr/>
                    <a:lstStyle/>
                    <a:p>
                      <a:pPr rtl="1"/>
                      <a:r>
                        <a:rPr lang="ar-SA" sz="1200" dirty="0" smtClean="0"/>
                        <a:t>31/12/</a:t>
                      </a:r>
                      <a:r>
                        <a:rPr lang="ar-SY" sz="1200" dirty="0" smtClean="0"/>
                        <a:t>2015</a:t>
                      </a:r>
                      <a:r>
                        <a:rPr lang="ar-SY" sz="1200" baseline="0" dirty="0" smtClean="0"/>
                        <a:t> </a:t>
                      </a:r>
                      <a:endParaRPr lang="ar-SA" sz="1200" dirty="0"/>
                    </a:p>
                  </a:txBody>
                  <a:tcPr/>
                </a:tc>
                <a:tc>
                  <a:txBody>
                    <a:bodyPr/>
                    <a:lstStyle/>
                    <a:p>
                      <a:pPr rtl="1"/>
                      <a:r>
                        <a:rPr lang="ar-SA" sz="1200" dirty="0" smtClean="0"/>
                        <a:t>31/12/</a:t>
                      </a:r>
                      <a:r>
                        <a:rPr lang="ar-SY" sz="1200" dirty="0" smtClean="0"/>
                        <a:t>2016</a:t>
                      </a:r>
                      <a:endParaRPr lang="ar-SA" sz="1200" dirty="0"/>
                    </a:p>
                  </a:txBody>
                  <a:tcPr/>
                </a:tc>
                <a:tc>
                  <a:txBody>
                    <a:bodyPr/>
                    <a:lstStyle/>
                    <a:p>
                      <a:pPr rtl="1"/>
                      <a:r>
                        <a:rPr lang="ar-SA" sz="1200" dirty="0" smtClean="0"/>
                        <a:t>مقدار الزياد</a:t>
                      </a:r>
                      <a:r>
                        <a:rPr lang="ar-JO" sz="1200" dirty="0" smtClean="0"/>
                        <a:t>ة</a:t>
                      </a:r>
                      <a:r>
                        <a:rPr lang="ar-SA" sz="1200" dirty="0" smtClean="0"/>
                        <a:t> أو النقص</a:t>
                      </a:r>
                      <a:r>
                        <a:rPr lang="ar-SA" sz="1200" baseline="0" dirty="0" smtClean="0"/>
                        <a:t> لعام </a:t>
                      </a:r>
                      <a:r>
                        <a:rPr lang="ar-SY" sz="1200" baseline="0" dirty="0" smtClean="0"/>
                        <a:t>2015</a:t>
                      </a:r>
                      <a:endParaRPr lang="ar-SA" sz="1200" dirty="0"/>
                    </a:p>
                  </a:txBody>
                  <a:tcPr/>
                </a:tc>
                <a:tc>
                  <a:txBody>
                    <a:bodyPr/>
                    <a:lstStyle/>
                    <a:p>
                      <a:pPr rtl="1"/>
                      <a:r>
                        <a:rPr lang="ar-SA" sz="1200" dirty="0" smtClean="0"/>
                        <a:t>نسب</a:t>
                      </a:r>
                      <a:r>
                        <a:rPr lang="ar-JO" sz="1200" dirty="0" smtClean="0"/>
                        <a:t>ة</a:t>
                      </a:r>
                      <a:r>
                        <a:rPr lang="ar-SA" sz="1200" dirty="0" smtClean="0"/>
                        <a:t> التغيير نقسم التغيير</a:t>
                      </a:r>
                      <a:r>
                        <a:rPr lang="ar-SA" sz="1200" baseline="0" dirty="0" smtClean="0"/>
                        <a:t> على الكمي</a:t>
                      </a:r>
                      <a:r>
                        <a:rPr lang="ar-JO" sz="1200" baseline="0" dirty="0" smtClean="0"/>
                        <a:t>ة</a:t>
                      </a:r>
                      <a:r>
                        <a:rPr lang="ar-SA" sz="1200" baseline="0" dirty="0" smtClean="0"/>
                        <a:t> في سن</a:t>
                      </a:r>
                      <a:r>
                        <a:rPr lang="ar-JO" sz="1200" baseline="0" dirty="0" smtClean="0"/>
                        <a:t>ة</a:t>
                      </a:r>
                      <a:r>
                        <a:rPr lang="ar-SA" sz="1200" baseline="0" dirty="0" smtClean="0"/>
                        <a:t> </a:t>
                      </a:r>
                      <a:r>
                        <a:rPr lang="ar-SY" sz="1200" baseline="0" dirty="0" smtClean="0"/>
                        <a:t>2015 </a:t>
                      </a:r>
                      <a:r>
                        <a:rPr lang="ar-SA" sz="1200" baseline="0" dirty="0" smtClean="0"/>
                        <a:t>ثم نضرب ب 100%</a:t>
                      </a:r>
                      <a:endParaRPr lang="ar-SA" sz="1200" dirty="0"/>
                    </a:p>
                  </a:txBody>
                  <a:tcPr/>
                </a:tc>
              </a:tr>
              <a:tr h="324563">
                <a:tc>
                  <a:txBody>
                    <a:bodyPr/>
                    <a:lstStyle/>
                    <a:p>
                      <a:pPr rtl="1"/>
                      <a:r>
                        <a:rPr lang="ar-SA" sz="1600" dirty="0" smtClean="0">
                          <a:solidFill>
                            <a:schemeClr val="tx1"/>
                          </a:solidFill>
                        </a:rPr>
                        <a:t>النقدي</a:t>
                      </a:r>
                      <a:r>
                        <a:rPr lang="ar-JO" sz="1600" dirty="0" smtClean="0">
                          <a:solidFill>
                            <a:schemeClr val="tx1"/>
                          </a:solidFill>
                        </a:rPr>
                        <a:t>ة</a:t>
                      </a:r>
                      <a:endParaRPr lang="ar-SA" sz="1600" dirty="0">
                        <a:solidFill>
                          <a:schemeClr val="tx1"/>
                        </a:solidFill>
                      </a:endParaRPr>
                    </a:p>
                  </a:txBody>
                  <a:tcPr/>
                </a:tc>
                <a:tc>
                  <a:txBody>
                    <a:bodyPr/>
                    <a:lstStyle/>
                    <a:p>
                      <a:pPr rtl="1"/>
                      <a:r>
                        <a:rPr lang="ar-SA" sz="1600" dirty="0" smtClean="0">
                          <a:solidFill>
                            <a:schemeClr val="tx1"/>
                          </a:solidFill>
                        </a:rPr>
                        <a:t>20000</a:t>
                      </a:r>
                      <a:endParaRPr lang="ar-SA" sz="1600" dirty="0">
                        <a:solidFill>
                          <a:schemeClr val="tx1"/>
                        </a:solidFill>
                      </a:endParaRPr>
                    </a:p>
                  </a:txBody>
                  <a:tcPr/>
                </a:tc>
                <a:tc>
                  <a:txBody>
                    <a:bodyPr/>
                    <a:lstStyle/>
                    <a:p>
                      <a:pPr rtl="1"/>
                      <a:r>
                        <a:rPr lang="ar-SA" sz="1600" dirty="0" smtClean="0">
                          <a:solidFill>
                            <a:schemeClr val="tx1"/>
                          </a:solidFill>
                        </a:rPr>
                        <a:t>10000</a:t>
                      </a:r>
                      <a:endParaRPr lang="ar-SA" sz="1600" dirty="0">
                        <a:solidFill>
                          <a:schemeClr val="tx1"/>
                        </a:solidFill>
                      </a:endParaRPr>
                    </a:p>
                  </a:txBody>
                  <a:tcPr/>
                </a:tc>
                <a:tc>
                  <a:txBody>
                    <a:bodyPr/>
                    <a:lstStyle/>
                    <a:p>
                      <a:pPr rtl="1"/>
                      <a:r>
                        <a:rPr lang="ar-SA" sz="1600" dirty="0" smtClean="0">
                          <a:solidFill>
                            <a:schemeClr val="tx1"/>
                          </a:solidFill>
                        </a:rPr>
                        <a:t>(10000)</a:t>
                      </a:r>
                      <a:endParaRPr lang="ar-SA" sz="1600" dirty="0">
                        <a:solidFill>
                          <a:schemeClr val="tx1"/>
                        </a:solidFill>
                      </a:endParaRPr>
                    </a:p>
                  </a:txBody>
                  <a:tcPr/>
                </a:tc>
                <a:tc>
                  <a:txBody>
                    <a:bodyPr/>
                    <a:lstStyle/>
                    <a:p>
                      <a:pPr rtl="1"/>
                      <a:r>
                        <a:rPr lang="ar-SA" sz="1600" dirty="0" smtClean="0">
                          <a:solidFill>
                            <a:schemeClr val="tx1"/>
                          </a:solidFill>
                        </a:rPr>
                        <a:t>(10000÷20000)</a:t>
                      </a:r>
                      <a:r>
                        <a:rPr lang="en-US" sz="1600" dirty="0" smtClean="0">
                          <a:solidFill>
                            <a:schemeClr val="tx1"/>
                          </a:solidFill>
                        </a:rPr>
                        <a:t>X</a:t>
                      </a:r>
                      <a:r>
                        <a:rPr lang="ar-SA" sz="1600" dirty="0" smtClean="0">
                          <a:solidFill>
                            <a:schemeClr val="tx1"/>
                          </a:solidFill>
                        </a:rPr>
                        <a:t>100%=((50)  </a:t>
                      </a:r>
                      <a:r>
                        <a:rPr lang="en-US" sz="1600" dirty="0" smtClean="0">
                          <a:solidFill>
                            <a:schemeClr val="tx1"/>
                          </a:solidFill>
                        </a:rPr>
                        <a:t>%</a:t>
                      </a:r>
                      <a:endParaRPr lang="ar-SA" sz="1600" dirty="0">
                        <a:solidFill>
                          <a:schemeClr val="tx1"/>
                        </a:solidFill>
                      </a:endParaRPr>
                    </a:p>
                  </a:txBody>
                  <a:tcPr/>
                </a:tc>
              </a:tr>
              <a:tr h="324563">
                <a:tc>
                  <a:txBody>
                    <a:bodyPr/>
                    <a:lstStyle/>
                    <a:p>
                      <a:pPr rtl="1"/>
                      <a:r>
                        <a:rPr lang="ar-SA" sz="1600" dirty="0" smtClean="0">
                          <a:solidFill>
                            <a:schemeClr val="tx1"/>
                          </a:solidFill>
                        </a:rPr>
                        <a:t>أوراق</a:t>
                      </a:r>
                      <a:r>
                        <a:rPr lang="ar-SA" sz="1600" baseline="0" dirty="0" smtClean="0">
                          <a:solidFill>
                            <a:schemeClr val="tx1"/>
                          </a:solidFill>
                        </a:rPr>
                        <a:t> مالي</a:t>
                      </a:r>
                      <a:r>
                        <a:rPr lang="ar-JO" sz="1600" baseline="0" dirty="0" smtClean="0">
                          <a:solidFill>
                            <a:schemeClr val="tx1"/>
                          </a:solidFill>
                        </a:rPr>
                        <a:t>ة</a:t>
                      </a:r>
                      <a:r>
                        <a:rPr lang="ar-SA" sz="1600" baseline="0" dirty="0" smtClean="0">
                          <a:solidFill>
                            <a:schemeClr val="tx1"/>
                          </a:solidFill>
                        </a:rPr>
                        <a:t> متد</a:t>
                      </a:r>
                      <a:r>
                        <a:rPr lang="ar-JO" sz="1600" baseline="0" dirty="0" smtClean="0">
                          <a:solidFill>
                            <a:schemeClr val="tx1"/>
                          </a:solidFill>
                        </a:rPr>
                        <a:t>ا</a:t>
                      </a:r>
                      <a:r>
                        <a:rPr lang="ar-SA" sz="1600" baseline="0" dirty="0" smtClean="0">
                          <a:solidFill>
                            <a:schemeClr val="tx1"/>
                          </a:solidFill>
                        </a:rPr>
                        <a:t>ول</a:t>
                      </a:r>
                      <a:r>
                        <a:rPr lang="ar-JO" sz="1600" baseline="0" dirty="0" smtClean="0">
                          <a:solidFill>
                            <a:schemeClr val="tx1"/>
                          </a:solidFill>
                        </a:rPr>
                        <a:t>ة</a:t>
                      </a:r>
                      <a:endParaRPr lang="ar-SA" sz="1600" dirty="0">
                        <a:solidFill>
                          <a:schemeClr val="tx1"/>
                        </a:solidFill>
                      </a:endParaRPr>
                    </a:p>
                  </a:txBody>
                  <a:tcPr/>
                </a:tc>
                <a:tc>
                  <a:txBody>
                    <a:bodyPr/>
                    <a:lstStyle/>
                    <a:p>
                      <a:pPr rtl="1"/>
                      <a:r>
                        <a:rPr lang="ar-SA" sz="1600" dirty="0" smtClean="0">
                          <a:solidFill>
                            <a:schemeClr val="tx1"/>
                          </a:solidFill>
                        </a:rPr>
                        <a:t>50000</a:t>
                      </a:r>
                      <a:endParaRPr lang="ar-SA" sz="1600" dirty="0">
                        <a:solidFill>
                          <a:schemeClr val="tx1"/>
                        </a:solidFill>
                      </a:endParaRPr>
                    </a:p>
                  </a:txBody>
                  <a:tcPr/>
                </a:tc>
                <a:tc>
                  <a:txBody>
                    <a:bodyPr/>
                    <a:lstStyle/>
                    <a:p>
                      <a:pPr rtl="1"/>
                      <a:r>
                        <a:rPr lang="ar-SA" sz="1600" dirty="0" smtClean="0">
                          <a:solidFill>
                            <a:schemeClr val="tx1"/>
                          </a:solidFill>
                        </a:rPr>
                        <a:t>30000</a:t>
                      </a:r>
                      <a:endParaRPr lang="ar-SA" sz="1600" dirty="0">
                        <a:solidFill>
                          <a:schemeClr val="tx1"/>
                        </a:solidFill>
                      </a:endParaRPr>
                    </a:p>
                  </a:txBody>
                  <a:tcPr/>
                </a:tc>
                <a:tc>
                  <a:txBody>
                    <a:bodyPr/>
                    <a:lstStyle/>
                    <a:p>
                      <a:pPr rtl="1"/>
                      <a:r>
                        <a:rPr lang="ar-SA" sz="1600" dirty="0" smtClean="0"/>
                        <a:t>(20000)</a:t>
                      </a:r>
                      <a:endParaRPr lang="ar-SA" sz="1600" dirty="0"/>
                    </a:p>
                  </a:txBody>
                  <a:tcPr/>
                </a:tc>
                <a:tc>
                  <a:txBody>
                    <a:bodyPr/>
                    <a:lstStyle/>
                    <a:p>
                      <a:pPr rtl="1"/>
                      <a:r>
                        <a:rPr lang="ar-JO" sz="1600" dirty="0" smtClean="0"/>
                        <a:t>(</a:t>
                      </a:r>
                      <a:r>
                        <a:rPr lang="ar-SA" sz="1600" dirty="0" smtClean="0"/>
                        <a:t>40%</a:t>
                      </a:r>
                      <a:r>
                        <a:rPr lang="ar-JO" sz="1600" dirty="0" smtClean="0"/>
                        <a:t>)</a:t>
                      </a:r>
                      <a:endParaRPr lang="ar-SA" sz="1600" dirty="0"/>
                    </a:p>
                  </a:txBody>
                  <a:tcPr/>
                </a:tc>
              </a:tr>
              <a:tr h="324563">
                <a:tc>
                  <a:txBody>
                    <a:bodyPr/>
                    <a:lstStyle/>
                    <a:p>
                      <a:pPr rtl="1"/>
                      <a:r>
                        <a:rPr lang="ar-SA" sz="1600" dirty="0" smtClean="0">
                          <a:solidFill>
                            <a:schemeClr val="tx1"/>
                          </a:solidFill>
                        </a:rPr>
                        <a:t>ذمم مدين</a:t>
                      </a:r>
                      <a:r>
                        <a:rPr lang="ar-JO" sz="1600" dirty="0" smtClean="0">
                          <a:solidFill>
                            <a:schemeClr val="tx1"/>
                          </a:solidFill>
                        </a:rPr>
                        <a:t>ة</a:t>
                      </a:r>
                      <a:endParaRPr lang="ar-SA" sz="1600" dirty="0">
                        <a:solidFill>
                          <a:schemeClr val="tx1"/>
                        </a:solidFill>
                      </a:endParaRPr>
                    </a:p>
                  </a:txBody>
                  <a:tcPr/>
                </a:tc>
                <a:tc>
                  <a:txBody>
                    <a:bodyPr/>
                    <a:lstStyle/>
                    <a:p>
                      <a:pPr rtl="1"/>
                      <a:r>
                        <a:rPr lang="ar-SA" sz="1600" dirty="0" smtClean="0">
                          <a:solidFill>
                            <a:schemeClr val="tx1"/>
                          </a:solidFill>
                        </a:rPr>
                        <a:t>30000</a:t>
                      </a:r>
                      <a:endParaRPr lang="ar-SA" sz="1600" dirty="0">
                        <a:solidFill>
                          <a:schemeClr val="tx1"/>
                        </a:solidFill>
                      </a:endParaRPr>
                    </a:p>
                  </a:txBody>
                  <a:tcPr/>
                </a:tc>
                <a:tc>
                  <a:txBody>
                    <a:bodyPr/>
                    <a:lstStyle/>
                    <a:p>
                      <a:pPr rtl="1"/>
                      <a:r>
                        <a:rPr lang="ar-SA" sz="1600" dirty="0" smtClean="0">
                          <a:solidFill>
                            <a:schemeClr val="tx1"/>
                          </a:solidFill>
                        </a:rPr>
                        <a:t>40000</a:t>
                      </a:r>
                      <a:endParaRPr lang="ar-SA" sz="1600" dirty="0">
                        <a:solidFill>
                          <a:schemeClr val="tx1"/>
                        </a:solidFill>
                      </a:endParaRPr>
                    </a:p>
                  </a:txBody>
                  <a:tcPr/>
                </a:tc>
                <a:tc>
                  <a:txBody>
                    <a:bodyPr/>
                    <a:lstStyle/>
                    <a:p>
                      <a:pPr rtl="1"/>
                      <a:r>
                        <a:rPr lang="ar-SA" sz="1600" dirty="0" smtClean="0"/>
                        <a:t>10000</a:t>
                      </a:r>
                      <a:endParaRPr lang="ar-SA" sz="1600" dirty="0"/>
                    </a:p>
                  </a:txBody>
                  <a:tcPr/>
                </a:tc>
                <a:tc>
                  <a:txBody>
                    <a:bodyPr/>
                    <a:lstStyle/>
                    <a:p>
                      <a:pPr rtl="1"/>
                      <a:r>
                        <a:rPr lang="ar-SA" sz="1600" dirty="0" smtClean="0"/>
                        <a:t>33</a:t>
                      </a:r>
                      <a:r>
                        <a:rPr lang="ar-JO" sz="1600" dirty="0" smtClean="0"/>
                        <a:t>.3</a:t>
                      </a:r>
                      <a:r>
                        <a:rPr lang="ar-SA" sz="1600" dirty="0" smtClean="0"/>
                        <a:t>%</a:t>
                      </a:r>
                      <a:endParaRPr lang="ar-SA" sz="1600" dirty="0"/>
                    </a:p>
                  </a:txBody>
                  <a:tcPr/>
                </a:tc>
              </a:tr>
              <a:tr h="324563">
                <a:tc>
                  <a:txBody>
                    <a:bodyPr/>
                    <a:lstStyle/>
                    <a:p>
                      <a:pPr rtl="1"/>
                      <a:r>
                        <a:rPr lang="ar-SA" sz="1600" dirty="0" smtClean="0">
                          <a:solidFill>
                            <a:schemeClr val="tx1"/>
                          </a:solidFill>
                        </a:rPr>
                        <a:t>مخزون سلعي</a:t>
                      </a:r>
                      <a:endParaRPr lang="ar-SA" sz="1600" dirty="0">
                        <a:solidFill>
                          <a:schemeClr val="tx1"/>
                        </a:solidFill>
                      </a:endParaRPr>
                    </a:p>
                  </a:txBody>
                  <a:tcPr/>
                </a:tc>
                <a:tc>
                  <a:txBody>
                    <a:bodyPr/>
                    <a:lstStyle/>
                    <a:p>
                      <a:pPr rtl="1"/>
                      <a:r>
                        <a:rPr lang="ar-SA" sz="1600" dirty="0" smtClean="0">
                          <a:solidFill>
                            <a:schemeClr val="tx1"/>
                          </a:solidFill>
                        </a:rPr>
                        <a:t>50000</a:t>
                      </a:r>
                      <a:endParaRPr lang="ar-SA" sz="1600" dirty="0">
                        <a:solidFill>
                          <a:schemeClr val="tx1"/>
                        </a:solidFill>
                      </a:endParaRPr>
                    </a:p>
                  </a:txBody>
                  <a:tcPr/>
                </a:tc>
                <a:tc>
                  <a:txBody>
                    <a:bodyPr/>
                    <a:lstStyle/>
                    <a:p>
                      <a:pPr rtl="1"/>
                      <a:r>
                        <a:rPr lang="ar-SA" sz="1600" dirty="0" smtClean="0">
                          <a:solidFill>
                            <a:schemeClr val="tx1"/>
                          </a:solidFill>
                        </a:rPr>
                        <a:t>60000</a:t>
                      </a:r>
                      <a:endParaRPr lang="ar-SA" sz="1600" dirty="0">
                        <a:solidFill>
                          <a:schemeClr val="tx1"/>
                        </a:solidFill>
                      </a:endParaRPr>
                    </a:p>
                  </a:txBody>
                  <a:tcPr/>
                </a:tc>
                <a:tc>
                  <a:txBody>
                    <a:bodyPr/>
                    <a:lstStyle/>
                    <a:p>
                      <a:pPr rtl="1"/>
                      <a:r>
                        <a:rPr lang="ar-SA" sz="1600" dirty="0" smtClean="0"/>
                        <a:t>10000</a:t>
                      </a:r>
                      <a:endParaRPr lang="ar-SA" sz="1600" dirty="0"/>
                    </a:p>
                  </a:txBody>
                  <a:tcPr/>
                </a:tc>
                <a:tc>
                  <a:txBody>
                    <a:bodyPr/>
                    <a:lstStyle/>
                    <a:p>
                      <a:pPr rtl="1"/>
                      <a:r>
                        <a:rPr lang="ar-SA" sz="1600" dirty="0" smtClean="0"/>
                        <a:t>20%</a:t>
                      </a:r>
                      <a:endParaRPr lang="ar-SA" sz="1600" dirty="0"/>
                    </a:p>
                  </a:txBody>
                  <a:tcPr/>
                </a:tc>
              </a:tr>
              <a:tr h="324563">
                <a:tc>
                  <a:txBody>
                    <a:bodyPr/>
                    <a:lstStyle/>
                    <a:p>
                      <a:pPr rtl="1"/>
                      <a:r>
                        <a:rPr lang="ar-SA" sz="1600" dirty="0" smtClean="0">
                          <a:solidFill>
                            <a:schemeClr val="tx1"/>
                          </a:solidFill>
                        </a:rPr>
                        <a:t>اجمالي</a:t>
                      </a:r>
                      <a:r>
                        <a:rPr lang="ar-SA" sz="1600" baseline="0" dirty="0" smtClean="0">
                          <a:solidFill>
                            <a:schemeClr val="tx1"/>
                          </a:solidFill>
                        </a:rPr>
                        <a:t> الأصول الثابت</a:t>
                      </a:r>
                      <a:r>
                        <a:rPr lang="ar-JO" sz="1600" baseline="0" dirty="0" smtClean="0">
                          <a:solidFill>
                            <a:schemeClr val="tx1"/>
                          </a:solidFill>
                        </a:rPr>
                        <a:t>ة</a:t>
                      </a:r>
                      <a:endParaRPr lang="ar-SA" sz="1600" dirty="0">
                        <a:solidFill>
                          <a:schemeClr val="tx1"/>
                        </a:solidFill>
                      </a:endParaRPr>
                    </a:p>
                  </a:txBody>
                  <a:tcPr/>
                </a:tc>
                <a:tc>
                  <a:txBody>
                    <a:bodyPr/>
                    <a:lstStyle/>
                    <a:p>
                      <a:pPr rtl="1"/>
                      <a:r>
                        <a:rPr lang="ar-SA" sz="1600" dirty="0" smtClean="0">
                          <a:solidFill>
                            <a:schemeClr val="tx1"/>
                          </a:solidFill>
                        </a:rPr>
                        <a:t>300000</a:t>
                      </a:r>
                      <a:endParaRPr lang="ar-SA" sz="1600" dirty="0">
                        <a:solidFill>
                          <a:schemeClr val="tx1"/>
                        </a:solidFill>
                      </a:endParaRPr>
                    </a:p>
                  </a:txBody>
                  <a:tcPr/>
                </a:tc>
                <a:tc>
                  <a:txBody>
                    <a:bodyPr/>
                    <a:lstStyle/>
                    <a:p>
                      <a:pPr rtl="1"/>
                      <a:r>
                        <a:rPr lang="ar-SA" sz="1600" dirty="0" smtClean="0">
                          <a:solidFill>
                            <a:schemeClr val="tx1"/>
                          </a:solidFill>
                        </a:rPr>
                        <a:t>360000</a:t>
                      </a:r>
                      <a:endParaRPr lang="ar-SA" sz="1600" dirty="0">
                        <a:solidFill>
                          <a:schemeClr val="tx1"/>
                        </a:solidFill>
                      </a:endParaRPr>
                    </a:p>
                  </a:txBody>
                  <a:tcPr/>
                </a:tc>
                <a:tc>
                  <a:txBody>
                    <a:bodyPr/>
                    <a:lstStyle/>
                    <a:p>
                      <a:pPr rtl="1"/>
                      <a:r>
                        <a:rPr lang="ar-SA" sz="1600" dirty="0" smtClean="0"/>
                        <a:t>60000</a:t>
                      </a:r>
                      <a:endParaRPr lang="ar-SA" sz="1600" dirty="0"/>
                    </a:p>
                  </a:txBody>
                  <a:tcPr/>
                </a:tc>
                <a:tc>
                  <a:txBody>
                    <a:bodyPr/>
                    <a:lstStyle/>
                    <a:p>
                      <a:pPr rtl="1"/>
                      <a:r>
                        <a:rPr lang="ar-SA" sz="1600" dirty="0" smtClean="0"/>
                        <a:t>20%</a:t>
                      </a:r>
                      <a:endParaRPr lang="ar-SA" sz="1600" dirty="0"/>
                    </a:p>
                  </a:txBody>
                  <a:tcPr/>
                </a:tc>
              </a:tr>
              <a:tr h="324563">
                <a:tc>
                  <a:txBody>
                    <a:bodyPr/>
                    <a:lstStyle/>
                    <a:p>
                      <a:pPr rtl="1"/>
                      <a:r>
                        <a:rPr lang="ar-SA" sz="1600" dirty="0" smtClean="0">
                          <a:solidFill>
                            <a:schemeClr val="tx1"/>
                          </a:solidFill>
                        </a:rPr>
                        <a:t>ال</a:t>
                      </a:r>
                      <a:r>
                        <a:rPr lang="ar-JO" sz="1600" dirty="0" smtClean="0">
                          <a:solidFill>
                            <a:schemeClr val="tx1"/>
                          </a:solidFill>
                        </a:rPr>
                        <a:t>ا</a:t>
                      </a:r>
                      <a:r>
                        <a:rPr lang="ar-SA" sz="1600" dirty="0" smtClean="0">
                          <a:solidFill>
                            <a:schemeClr val="tx1"/>
                          </a:solidFill>
                        </a:rPr>
                        <a:t>ستهلاك</a:t>
                      </a:r>
                      <a:endParaRPr lang="ar-SA" sz="1600" dirty="0">
                        <a:solidFill>
                          <a:schemeClr val="tx1"/>
                        </a:solidFill>
                      </a:endParaRPr>
                    </a:p>
                  </a:txBody>
                  <a:tcPr/>
                </a:tc>
                <a:tc>
                  <a:txBody>
                    <a:bodyPr/>
                    <a:lstStyle/>
                    <a:p>
                      <a:pPr rtl="1"/>
                      <a:r>
                        <a:rPr lang="ar-SA" sz="1600" dirty="0" smtClean="0">
                          <a:solidFill>
                            <a:schemeClr val="tx1"/>
                          </a:solidFill>
                        </a:rPr>
                        <a:t>(80000)</a:t>
                      </a:r>
                      <a:endParaRPr lang="ar-SA" sz="1600" dirty="0">
                        <a:solidFill>
                          <a:schemeClr val="tx1"/>
                        </a:solidFill>
                      </a:endParaRPr>
                    </a:p>
                  </a:txBody>
                  <a:tcPr/>
                </a:tc>
                <a:tc>
                  <a:txBody>
                    <a:bodyPr/>
                    <a:lstStyle/>
                    <a:p>
                      <a:pPr rtl="1"/>
                      <a:r>
                        <a:rPr lang="ar-SA" sz="1600" dirty="0" smtClean="0">
                          <a:solidFill>
                            <a:schemeClr val="tx1"/>
                          </a:solidFill>
                        </a:rPr>
                        <a:t>(100000)</a:t>
                      </a:r>
                      <a:endParaRPr lang="ar-SA" sz="1600" dirty="0">
                        <a:solidFill>
                          <a:schemeClr val="tx1"/>
                        </a:solidFill>
                      </a:endParaRPr>
                    </a:p>
                  </a:txBody>
                  <a:tcPr/>
                </a:tc>
                <a:tc>
                  <a:txBody>
                    <a:bodyPr/>
                    <a:lstStyle/>
                    <a:p>
                      <a:pPr rtl="1"/>
                      <a:r>
                        <a:rPr lang="ar-SA" sz="1600" dirty="0" smtClean="0">
                          <a:solidFill>
                            <a:schemeClr val="tx1"/>
                          </a:solidFill>
                        </a:rPr>
                        <a:t>20000</a:t>
                      </a:r>
                      <a:endParaRPr lang="ar-SA" sz="1600" dirty="0">
                        <a:solidFill>
                          <a:schemeClr val="tx1"/>
                        </a:solidFill>
                      </a:endParaRPr>
                    </a:p>
                  </a:txBody>
                  <a:tcPr/>
                </a:tc>
                <a:tc>
                  <a:txBody>
                    <a:bodyPr/>
                    <a:lstStyle/>
                    <a:p>
                      <a:pPr rtl="1"/>
                      <a:r>
                        <a:rPr lang="ar-SA" sz="1600" dirty="0" smtClean="0">
                          <a:solidFill>
                            <a:schemeClr val="tx1"/>
                          </a:solidFill>
                        </a:rPr>
                        <a:t>25%</a:t>
                      </a:r>
                      <a:endParaRPr lang="ar-SA" sz="1600" dirty="0">
                        <a:solidFill>
                          <a:schemeClr val="tx1"/>
                        </a:solidFill>
                      </a:endParaRPr>
                    </a:p>
                  </a:txBody>
                  <a:tcPr/>
                </a:tc>
              </a:tr>
              <a:tr h="324563">
                <a:tc>
                  <a:txBody>
                    <a:bodyPr/>
                    <a:lstStyle/>
                    <a:p>
                      <a:pPr rtl="1"/>
                      <a:r>
                        <a:rPr lang="ar-SA" sz="1600" dirty="0" smtClean="0">
                          <a:solidFill>
                            <a:schemeClr val="tx1"/>
                          </a:solidFill>
                        </a:rPr>
                        <a:t>صافي الأصول الثابت</a:t>
                      </a:r>
                      <a:r>
                        <a:rPr lang="ar-JO" sz="1600" dirty="0" smtClean="0">
                          <a:solidFill>
                            <a:schemeClr val="tx1"/>
                          </a:solidFill>
                        </a:rPr>
                        <a:t>ة</a:t>
                      </a:r>
                      <a:endParaRPr lang="ar-SA" sz="1600" dirty="0">
                        <a:solidFill>
                          <a:schemeClr val="tx1"/>
                        </a:solidFill>
                      </a:endParaRPr>
                    </a:p>
                  </a:txBody>
                  <a:tcPr/>
                </a:tc>
                <a:tc>
                  <a:txBody>
                    <a:bodyPr/>
                    <a:lstStyle/>
                    <a:p>
                      <a:pPr rtl="1"/>
                      <a:r>
                        <a:rPr lang="ar-SA" sz="1600" dirty="0" smtClean="0">
                          <a:solidFill>
                            <a:schemeClr val="tx1"/>
                          </a:solidFill>
                        </a:rPr>
                        <a:t>220000</a:t>
                      </a:r>
                      <a:endParaRPr lang="ar-SA" sz="1600" dirty="0">
                        <a:solidFill>
                          <a:schemeClr val="tx1"/>
                        </a:solidFill>
                      </a:endParaRPr>
                    </a:p>
                  </a:txBody>
                  <a:tcPr/>
                </a:tc>
                <a:tc>
                  <a:txBody>
                    <a:bodyPr/>
                    <a:lstStyle/>
                    <a:p>
                      <a:pPr rtl="1"/>
                      <a:r>
                        <a:rPr lang="ar-SA" sz="1600" dirty="0" smtClean="0">
                          <a:solidFill>
                            <a:schemeClr val="tx1"/>
                          </a:solidFill>
                        </a:rPr>
                        <a:t>260000</a:t>
                      </a:r>
                      <a:endParaRPr lang="ar-SA" sz="1600" dirty="0">
                        <a:solidFill>
                          <a:schemeClr val="tx1"/>
                        </a:solidFill>
                      </a:endParaRPr>
                    </a:p>
                  </a:txBody>
                  <a:tcPr/>
                </a:tc>
                <a:tc>
                  <a:txBody>
                    <a:bodyPr/>
                    <a:lstStyle/>
                    <a:p>
                      <a:pPr rtl="1"/>
                      <a:endParaRPr lang="ar-SA" sz="1600" dirty="0"/>
                    </a:p>
                  </a:txBody>
                  <a:tcPr/>
                </a:tc>
                <a:tc>
                  <a:txBody>
                    <a:bodyPr/>
                    <a:lstStyle/>
                    <a:p>
                      <a:pPr rtl="1"/>
                      <a:endParaRPr lang="ar-SA" sz="1600" dirty="0"/>
                    </a:p>
                  </a:txBody>
                  <a:tcPr/>
                </a:tc>
              </a:tr>
              <a:tr h="324563">
                <a:tc>
                  <a:txBody>
                    <a:bodyPr/>
                    <a:lstStyle/>
                    <a:p>
                      <a:pPr rtl="1"/>
                      <a:r>
                        <a:rPr lang="ar-SA" sz="1600" b="1" dirty="0" smtClean="0"/>
                        <a:t>مجموع الأصول</a:t>
                      </a:r>
                      <a:endParaRPr lang="ar-SA" sz="1600" b="1" dirty="0"/>
                    </a:p>
                  </a:txBody>
                  <a:tcPr/>
                </a:tc>
                <a:tc>
                  <a:txBody>
                    <a:bodyPr/>
                    <a:lstStyle/>
                    <a:p>
                      <a:pPr rtl="1"/>
                      <a:r>
                        <a:rPr lang="ar-SA" sz="1600" b="1" dirty="0" smtClean="0"/>
                        <a:t>370000</a:t>
                      </a:r>
                      <a:endParaRPr lang="ar-SA" sz="1600" b="1" dirty="0"/>
                    </a:p>
                  </a:txBody>
                  <a:tcPr/>
                </a:tc>
                <a:tc>
                  <a:txBody>
                    <a:bodyPr/>
                    <a:lstStyle/>
                    <a:p>
                      <a:pPr rtl="1"/>
                      <a:r>
                        <a:rPr lang="ar-SA" sz="1600" b="1" dirty="0" smtClean="0"/>
                        <a:t>400000</a:t>
                      </a:r>
                      <a:endParaRPr lang="ar-SA" sz="1600" b="1" dirty="0"/>
                    </a:p>
                  </a:txBody>
                  <a:tcPr/>
                </a:tc>
                <a:tc>
                  <a:txBody>
                    <a:bodyPr/>
                    <a:lstStyle/>
                    <a:p>
                      <a:pPr rtl="1"/>
                      <a:endParaRPr lang="ar-SA" sz="1600" dirty="0"/>
                    </a:p>
                  </a:txBody>
                  <a:tcPr/>
                </a:tc>
                <a:tc>
                  <a:txBody>
                    <a:bodyPr/>
                    <a:lstStyle/>
                    <a:p>
                      <a:pPr rtl="1"/>
                      <a:endParaRPr lang="ar-SA" sz="1600" dirty="0"/>
                    </a:p>
                  </a:txBody>
                  <a:tcPr/>
                </a:tc>
              </a:tr>
              <a:tr h="324563">
                <a:tc>
                  <a:txBody>
                    <a:bodyPr/>
                    <a:lstStyle/>
                    <a:p>
                      <a:pPr rtl="1"/>
                      <a:r>
                        <a:rPr lang="ar-SA" sz="1600" dirty="0" smtClean="0"/>
                        <a:t>ذمم دائن</a:t>
                      </a:r>
                      <a:r>
                        <a:rPr lang="ar-JO" sz="1600" dirty="0" smtClean="0"/>
                        <a:t>ة</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12000</a:t>
                      </a:r>
                      <a:endParaRPr lang="ar-SA" sz="1600" dirty="0"/>
                    </a:p>
                  </a:txBody>
                  <a:tcPr/>
                </a:tc>
                <a:tc>
                  <a:txBody>
                    <a:bodyPr/>
                    <a:lstStyle/>
                    <a:p>
                      <a:pPr rtl="1"/>
                      <a:r>
                        <a:rPr lang="ar-SA" sz="1600" dirty="0" smtClean="0"/>
                        <a:t>(8000)</a:t>
                      </a:r>
                      <a:endParaRPr lang="ar-SA" sz="1600" dirty="0"/>
                    </a:p>
                  </a:txBody>
                  <a:tcPr/>
                </a:tc>
                <a:tc>
                  <a:txBody>
                    <a:bodyPr/>
                    <a:lstStyle/>
                    <a:p>
                      <a:pPr rtl="1"/>
                      <a:r>
                        <a:rPr lang="ar-SA" sz="1600" dirty="0" smtClean="0"/>
                        <a:t>40%</a:t>
                      </a:r>
                      <a:endParaRPr lang="ar-SA" sz="1600" dirty="0"/>
                    </a:p>
                  </a:txBody>
                  <a:tcPr/>
                </a:tc>
              </a:tr>
              <a:tr h="324563">
                <a:tc>
                  <a:txBody>
                    <a:bodyPr/>
                    <a:lstStyle/>
                    <a:p>
                      <a:pPr rtl="1"/>
                      <a:r>
                        <a:rPr lang="ar-SA" sz="1600" dirty="0" smtClean="0"/>
                        <a:t>أوراق دفع</a:t>
                      </a:r>
                      <a:endParaRPr lang="ar-SA" sz="1600" dirty="0"/>
                    </a:p>
                  </a:txBody>
                  <a:tcPr/>
                </a:tc>
                <a:tc>
                  <a:txBody>
                    <a:bodyPr/>
                    <a:lstStyle/>
                    <a:p>
                      <a:pPr rtl="1"/>
                      <a:r>
                        <a:rPr lang="ar-SA" sz="1600" dirty="0" smtClean="0"/>
                        <a:t>30000</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(10000)</a:t>
                      </a:r>
                      <a:endParaRPr lang="ar-SA" sz="1600" dirty="0"/>
                    </a:p>
                  </a:txBody>
                  <a:tcPr/>
                </a:tc>
                <a:tc>
                  <a:txBody>
                    <a:bodyPr/>
                    <a:lstStyle/>
                    <a:p>
                      <a:pPr rtl="1"/>
                      <a:r>
                        <a:rPr lang="ar-JO" sz="1600" dirty="0" smtClean="0"/>
                        <a:t>(</a:t>
                      </a:r>
                      <a:r>
                        <a:rPr lang="ar-SA" sz="1600" dirty="0" smtClean="0"/>
                        <a:t>33</a:t>
                      </a:r>
                      <a:r>
                        <a:rPr lang="ar-JO" sz="1600" dirty="0" smtClean="0"/>
                        <a:t>.3</a:t>
                      </a:r>
                      <a:r>
                        <a:rPr lang="ar-SA" sz="1600" dirty="0" smtClean="0"/>
                        <a:t>%</a:t>
                      </a:r>
                      <a:r>
                        <a:rPr lang="ar-JO" sz="1600" dirty="0" smtClean="0"/>
                        <a:t>)</a:t>
                      </a:r>
                      <a:endParaRPr lang="ar-SA" sz="1600" dirty="0"/>
                    </a:p>
                  </a:txBody>
                  <a:tcPr/>
                </a:tc>
              </a:tr>
              <a:tr h="560609">
                <a:tc>
                  <a:txBody>
                    <a:bodyPr/>
                    <a:lstStyle/>
                    <a:p>
                      <a:pPr rtl="1"/>
                      <a:r>
                        <a:rPr lang="ar-SA" sz="1600" dirty="0" smtClean="0"/>
                        <a:t>قروض قصير</a:t>
                      </a:r>
                      <a:r>
                        <a:rPr lang="ar-JO" sz="1600" dirty="0" smtClean="0"/>
                        <a:t>ة</a:t>
                      </a:r>
                      <a:r>
                        <a:rPr lang="ar-SA" sz="1600" dirty="0" smtClean="0"/>
                        <a:t> الاجل</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28000</a:t>
                      </a:r>
                      <a:endParaRPr lang="ar-SA" sz="1600" dirty="0"/>
                    </a:p>
                  </a:txBody>
                  <a:tcPr/>
                </a:tc>
                <a:tc>
                  <a:txBody>
                    <a:bodyPr/>
                    <a:lstStyle/>
                    <a:p>
                      <a:pPr rtl="1"/>
                      <a:r>
                        <a:rPr lang="ar-SA" sz="1600" dirty="0" smtClean="0"/>
                        <a:t>8000</a:t>
                      </a:r>
                      <a:endParaRPr lang="ar-SA" sz="1600" dirty="0"/>
                    </a:p>
                  </a:txBody>
                  <a:tcPr/>
                </a:tc>
                <a:tc>
                  <a:txBody>
                    <a:bodyPr/>
                    <a:lstStyle/>
                    <a:p>
                      <a:pPr rtl="1"/>
                      <a:r>
                        <a:rPr lang="ar-SA" sz="1600" dirty="0" smtClean="0"/>
                        <a:t>40%</a:t>
                      </a:r>
                    </a:p>
                    <a:p>
                      <a:pPr rtl="1"/>
                      <a:endParaRPr lang="ar-SA" sz="1600" dirty="0"/>
                    </a:p>
                  </a:txBody>
                  <a:tcPr/>
                </a:tc>
              </a:tr>
              <a:tr h="324563">
                <a:tc>
                  <a:txBody>
                    <a:bodyPr/>
                    <a:lstStyle/>
                    <a:p>
                      <a:pPr rtl="1"/>
                      <a:r>
                        <a:rPr lang="ar-SA" sz="1600" dirty="0" smtClean="0"/>
                        <a:t>قروض</a:t>
                      </a:r>
                      <a:r>
                        <a:rPr lang="ar-SA" sz="1600" baseline="0" dirty="0" smtClean="0"/>
                        <a:t> طويل</a:t>
                      </a:r>
                      <a:r>
                        <a:rPr lang="ar-JO" sz="1600" baseline="0" dirty="0" smtClean="0"/>
                        <a:t>ة</a:t>
                      </a:r>
                      <a:r>
                        <a:rPr lang="ar-SA" sz="1600" baseline="0" dirty="0" smtClean="0"/>
                        <a:t> الاجل</a:t>
                      </a:r>
                      <a:endParaRPr lang="ar-SA" sz="1600" dirty="0"/>
                    </a:p>
                  </a:txBody>
                  <a:tcPr/>
                </a:tc>
                <a:tc>
                  <a:txBody>
                    <a:bodyPr/>
                    <a:lstStyle/>
                    <a:p>
                      <a:pPr rtl="1"/>
                      <a:r>
                        <a:rPr lang="ar-SA" sz="1600" dirty="0" smtClean="0"/>
                        <a:t>120000</a:t>
                      </a:r>
                      <a:endParaRPr lang="ar-SA" sz="1600" dirty="0"/>
                    </a:p>
                  </a:txBody>
                  <a:tcPr/>
                </a:tc>
                <a:tc>
                  <a:txBody>
                    <a:bodyPr/>
                    <a:lstStyle/>
                    <a:p>
                      <a:pPr rtl="1"/>
                      <a:r>
                        <a:rPr lang="ar-SA" sz="1600" dirty="0" smtClean="0"/>
                        <a:t>140000</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16</a:t>
                      </a:r>
                      <a:r>
                        <a:rPr lang="ar-JO" sz="1600" dirty="0" smtClean="0"/>
                        <a:t>.7</a:t>
                      </a:r>
                      <a:r>
                        <a:rPr lang="ar-SA" sz="1600" dirty="0" smtClean="0"/>
                        <a:t>%</a:t>
                      </a:r>
                      <a:endParaRPr lang="ar-SA" sz="1600" dirty="0"/>
                    </a:p>
                  </a:txBody>
                  <a:tcPr/>
                </a:tc>
              </a:tr>
              <a:tr h="324563">
                <a:tc>
                  <a:txBody>
                    <a:bodyPr/>
                    <a:lstStyle/>
                    <a:p>
                      <a:pPr rtl="1"/>
                      <a:r>
                        <a:rPr lang="ar-JO" sz="1600" dirty="0" smtClean="0"/>
                        <a:t>أ</a:t>
                      </a:r>
                      <a:r>
                        <a:rPr lang="ar-SA" sz="1600" dirty="0" smtClean="0"/>
                        <a:t>سهم ممتاز</a:t>
                      </a:r>
                      <a:r>
                        <a:rPr lang="ar-JO" sz="1600" dirty="0" smtClean="0"/>
                        <a:t>ة</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a:t>
                      </a:r>
                      <a:endParaRPr lang="ar-SA" sz="1600" dirty="0"/>
                    </a:p>
                  </a:txBody>
                  <a:tcPr/>
                </a:tc>
                <a:tc>
                  <a:txBody>
                    <a:bodyPr/>
                    <a:lstStyle/>
                    <a:p>
                      <a:pPr rtl="1"/>
                      <a:endParaRPr lang="ar-SA" sz="1600" dirty="0"/>
                    </a:p>
                  </a:txBody>
                  <a:tcPr/>
                </a:tc>
              </a:tr>
              <a:tr h="324563">
                <a:tc>
                  <a:txBody>
                    <a:bodyPr/>
                    <a:lstStyle/>
                    <a:p>
                      <a:pPr rtl="1"/>
                      <a:r>
                        <a:rPr lang="ar-JO" sz="1600" dirty="0" smtClean="0"/>
                        <a:t>أ</a:t>
                      </a:r>
                      <a:r>
                        <a:rPr lang="ar-SA" sz="1600" dirty="0" smtClean="0"/>
                        <a:t>سهم عادي</a:t>
                      </a:r>
                      <a:r>
                        <a:rPr lang="ar-JO" sz="1600" dirty="0" smtClean="0"/>
                        <a:t>ة</a:t>
                      </a:r>
                      <a:endParaRPr lang="ar-SA" sz="1600" dirty="0"/>
                    </a:p>
                  </a:txBody>
                  <a:tcPr/>
                </a:tc>
                <a:tc>
                  <a:txBody>
                    <a:bodyPr/>
                    <a:lstStyle/>
                    <a:p>
                      <a:pPr rtl="1"/>
                      <a:r>
                        <a:rPr lang="ar-SA" sz="1600" dirty="0" smtClean="0"/>
                        <a:t>100000</a:t>
                      </a:r>
                      <a:endParaRPr lang="ar-SA" sz="1600" dirty="0"/>
                    </a:p>
                  </a:txBody>
                  <a:tcPr/>
                </a:tc>
                <a:tc>
                  <a:txBody>
                    <a:bodyPr/>
                    <a:lstStyle/>
                    <a:p>
                      <a:pPr rtl="1"/>
                      <a:r>
                        <a:rPr lang="ar-SA" sz="1600" dirty="0" smtClean="0"/>
                        <a:t>100000</a:t>
                      </a:r>
                      <a:endParaRPr lang="ar-SA" sz="1600" dirty="0"/>
                    </a:p>
                  </a:txBody>
                  <a:tcPr/>
                </a:tc>
                <a:tc>
                  <a:txBody>
                    <a:bodyPr/>
                    <a:lstStyle/>
                    <a:p>
                      <a:pPr rtl="1"/>
                      <a:r>
                        <a:rPr lang="ar-SA" sz="1600" dirty="0" smtClean="0"/>
                        <a:t>-</a:t>
                      </a:r>
                      <a:endParaRPr lang="ar-SA" sz="1600" dirty="0"/>
                    </a:p>
                  </a:txBody>
                  <a:tcPr/>
                </a:tc>
                <a:tc>
                  <a:txBody>
                    <a:bodyPr/>
                    <a:lstStyle/>
                    <a:p>
                      <a:pPr rtl="1"/>
                      <a:endParaRPr lang="ar-SA" sz="1600" dirty="0"/>
                    </a:p>
                  </a:txBody>
                  <a:tcPr/>
                </a:tc>
              </a:tr>
              <a:tr h="324563">
                <a:tc>
                  <a:txBody>
                    <a:bodyPr/>
                    <a:lstStyle/>
                    <a:p>
                      <a:pPr rtl="1"/>
                      <a:r>
                        <a:rPr lang="ar-SA" sz="1600" dirty="0" smtClean="0"/>
                        <a:t>ال</a:t>
                      </a:r>
                      <a:r>
                        <a:rPr lang="ar-JO" sz="1600" dirty="0" smtClean="0"/>
                        <a:t>أ</a:t>
                      </a:r>
                      <a:r>
                        <a:rPr lang="ar-SA" sz="1600" dirty="0" smtClean="0"/>
                        <a:t>رباح المحتجز</a:t>
                      </a:r>
                      <a:r>
                        <a:rPr lang="ar-JO" sz="1600" dirty="0" smtClean="0"/>
                        <a:t>ة</a:t>
                      </a:r>
                      <a:endParaRPr lang="ar-SA" sz="1600" dirty="0"/>
                    </a:p>
                  </a:txBody>
                  <a:tcPr/>
                </a:tc>
                <a:tc>
                  <a:txBody>
                    <a:bodyPr/>
                    <a:lstStyle/>
                    <a:p>
                      <a:pPr rtl="1"/>
                      <a:r>
                        <a:rPr lang="ar-SA" sz="1600" dirty="0" smtClean="0"/>
                        <a:t>60000</a:t>
                      </a:r>
                      <a:endParaRPr lang="ar-SA" sz="1600" dirty="0"/>
                    </a:p>
                  </a:txBody>
                  <a:tcPr/>
                </a:tc>
                <a:tc>
                  <a:txBody>
                    <a:bodyPr/>
                    <a:lstStyle/>
                    <a:p>
                      <a:pPr rtl="1"/>
                      <a:r>
                        <a:rPr lang="ar-SA" sz="1600" dirty="0" smtClean="0"/>
                        <a:t>80000</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33</a:t>
                      </a:r>
                      <a:r>
                        <a:rPr lang="ar-JO" sz="1600" dirty="0" smtClean="0"/>
                        <a:t>.3</a:t>
                      </a:r>
                      <a:r>
                        <a:rPr lang="ar-SA" sz="1600" dirty="0" smtClean="0"/>
                        <a:t>%</a:t>
                      </a:r>
                      <a:endParaRPr lang="ar-SA" sz="1600" dirty="0"/>
                    </a:p>
                  </a:txBody>
                  <a:tcPr/>
                </a:tc>
              </a:tr>
              <a:tr h="324563">
                <a:tc>
                  <a:txBody>
                    <a:bodyPr/>
                    <a:lstStyle/>
                    <a:p>
                      <a:pPr rtl="1"/>
                      <a:r>
                        <a:rPr lang="ar-SA" sz="1600" b="1" dirty="0" smtClean="0"/>
                        <a:t>مجموع الخصوم وحقوق الملكي</a:t>
                      </a:r>
                      <a:r>
                        <a:rPr lang="ar-JO" sz="1600" b="1" dirty="0" smtClean="0"/>
                        <a:t>ة</a:t>
                      </a:r>
                      <a:endParaRPr lang="ar-SA" sz="1600" b="1" dirty="0"/>
                    </a:p>
                  </a:txBody>
                  <a:tcPr/>
                </a:tc>
                <a:tc>
                  <a:txBody>
                    <a:bodyPr/>
                    <a:lstStyle/>
                    <a:p>
                      <a:pPr rtl="1"/>
                      <a:r>
                        <a:rPr lang="ar-SA" sz="1600" b="1" dirty="0" smtClean="0"/>
                        <a:t>370000</a:t>
                      </a:r>
                      <a:endParaRPr lang="ar-SA" sz="1600" b="1" dirty="0"/>
                    </a:p>
                  </a:txBody>
                  <a:tcPr/>
                </a:tc>
                <a:tc>
                  <a:txBody>
                    <a:bodyPr/>
                    <a:lstStyle/>
                    <a:p>
                      <a:pPr rtl="1"/>
                      <a:r>
                        <a:rPr lang="ar-SA" sz="1600" b="1" dirty="0" smtClean="0"/>
                        <a:t>400000</a:t>
                      </a:r>
                      <a:endParaRPr lang="ar-SA" sz="1600" b="1" dirty="0"/>
                    </a:p>
                  </a:txBody>
                  <a:tcPr/>
                </a:tc>
                <a:tc>
                  <a:txBody>
                    <a:bodyPr/>
                    <a:lstStyle/>
                    <a:p>
                      <a:pPr rtl="1"/>
                      <a:endParaRPr lang="ar-SA" sz="1600" b="1" dirty="0"/>
                    </a:p>
                  </a:txBody>
                  <a:tcPr/>
                </a:tc>
                <a:tc>
                  <a:txBody>
                    <a:bodyPr/>
                    <a:lstStyle/>
                    <a:p>
                      <a:pPr rtl="1"/>
                      <a:endParaRPr lang="ar-SA" sz="1600" b="1" dirty="0"/>
                    </a:p>
                  </a:txBody>
                  <a:tcPr/>
                </a:tc>
              </a:tr>
            </a:tbl>
          </a:graphicData>
        </a:graphic>
      </p:graphicFrame>
      <p:grpSp>
        <p:nvGrpSpPr>
          <p:cNvPr id="5" name="Group 8"/>
          <p:cNvGrpSpPr>
            <a:grpSpLocks noGrp="1"/>
          </p:cNvGrpSpPr>
          <p:nvPr/>
        </p:nvGrpSpPr>
        <p:grpSpPr>
          <a:xfrm>
            <a:off x="0" y="0"/>
            <a:ext cx="9144000" cy="392741"/>
            <a:chOff x="15" y="764704"/>
            <a:chExt cx="9143985" cy="1130048"/>
          </a:xfrm>
        </p:grpSpPr>
        <p:sp>
          <p:nvSpPr>
            <p:cNvPr id="6" name="Flowchart: Document 5"/>
            <p:cNvSpPr/>
            <p:nvPr/>
          </p:nvSpPr>
          <p:spPr>
            <a:xfrm>
              <a:off x="15" y="764704"/>
              <a:ext cx="9143985" cy="957162"/>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dirty="0" smtClean="0">
                  <a:solidFill>
                    <a:schemeClr val="tx1"/>
                  </a:solidFill>
                </a:rPr>
                <a:t>إيجاد </a:t>
              </a:r>
              <a:r>
                <a:rPr lang="ar-SA" dirty="0" smtClean="0">
                  <a:solidFill>
                    <a:schemeClr val="tx1"/>
                  </a:solidFill>
                </a:rPr>
                <a:t>الفرق النسبي</a:t>
              </a:r>
              <a:endParaRPr lang="ar-SA" dirty="0">
                <a:solidFill>
                  <a:schemeClr val="tx1"/>
                </a:solidFill>
              </a:endParaRPr>
            </a:p>
          </p:txBody>
        </p:sp>
        <p:grpSp>
          <p:nvGrpSpPr>
            <p:cNvPr id="7" name="Group 7"/>
            <p:cNvGrpSpPr/>
            <p:nvPr/>
          </p:nvGrpSpPr>
          <p:grpSpPr>
            <a:xfrm>
              <a:off x="8001024" y="828959"/>
              <a:ext cx="1142976" cy="1065793"/>
              <a:chOff x="8001024" y="828959"/>
              <a:chExt cx="1142976" cy="1065793"/>
            </a:xfrm>
          </p:grpSpPr>
          <p:sp>
            <p:nvSpPr>
              <p:cNvPr id="8" name="Teardrop 7"/>
              <p:cNvSpPr/>
              <p:nvPr/>
            </p:nvSpPr>
            <p:spPr>
              <a:xfrm>
                <a:off x="8028385" y="828959"/>
                <a:ext cx="1115615" cy="685720"/>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Tree>
    <p:extLst>
      <p:ext uri="{BB962C8B-B14F-4D97-AF65-F5344CB8AC3E}">
        <p14:creationId xmlns:p14="http://schemas.microsoft.com/office/powerpoint/2010/main" val="1649097881"/>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36527" y="8143"/>
            <a:ext cx="9143985" cy="252505"/>
            <a:chOff x="36527" y="764704"/>
            <a:chExt cx="9143985" cy="1421550"/>
          </a:xfrm>
        </p:grpSpPr>
        <p:sp>
          <p:nvSpPr>
            <p:cNvPr id="4" name="Flowchart: Document 3"/>
            <p:cNvSpPr/>
            <p:nvPr/>
          </p:nvSpPr>
          <p:spPr>
            <a:xfrm>
              <a:off x="36527" y="764704"/>
              <a:ext cx="9143985" cy="962491"/>
            </a:xfrm>
            <a:prstGeom prst="flowChartDocument">
              <a:avLst/>
            </a:prstGeom>
            <a:solidFill>
              <a:srgbClr val="003300"/>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التحليل الرأسي</a:t>
              </a:r>
              <a:r>
                <a:rPr lang="ar-JO" dirty="0" smtClean="0"/>
                <a:t> لميزانية شركة  لعامين </a:t>
              </a:r>
              <a:endParaRPr lang="ar-SA" dirty="0"/>
            </a:p>
          </p:txBody>
        </p:sp>
        <p:grpSp>
          <p:nvGrpSpPr>
            <p:cNvPr id="3" name="Group 7"/>
            <p:cNvGrpSpPr/>
            <p:nvPr/>
          </p:nvGrpSpPr>
          <p:grpSpPr>
            <a:xfrm>
              <a:off x="7643834" y="828956"/>
              <a:ext cx="1500166" cy="1357298"/>
              <a:chOff x="7643834" y="828956"/>
              <a:chExt cx="1500166" cy="1357298"/>
            </a:xfrm>
          </p:grpSpPr>
          <p:sp>
            <p:nvSpPr>
              <p:cNvPr id="11" name="Teardrop 10"/>
              <p:cNvSpPr/>
              <p:nvPr/>
            </p:nvSpPr>
            <p:spPr>
              <a:xfrm>
                <a:off x="7643834" y="82895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126</a:t>
            </a:fld>
            <a:endParaRPr lang="ar-SA"/>
          </a:p>
        </p:txBody>
      </p:sp>
      <p:sp>
        <p:nvSpPr>
          <p:cNvPr id="12" name="Content Placeholder 11"/>
          <p:cNvSpPr>
            <a:spLocks noGrp="1"/>
          </p:cNvSpPr>
          <p:nvPr>
            <p:ph sz="quarter" idx="1"/>
          </p:nvPr>
        </p:nvSpPr>
        <p:spPr>
          <a:xfrm>
            <a:off x="457200" y="2420888"/>
            <a:ext cx="8229600" cy="3705275"/>
          </a:xfrm>
        </p:spPr>
        <p:txBody>
          <a:bodyPr>
            <a:normAutofit/>
          </a:bodyPr>
          <a:lstStyle/>
          <a:p>
            <a:pPr algn="just">
              <a:buNone/>
            </a:pPr>
            <a:endParaRPr lang="ar-SA" dirty="0" smtClean="0"/>
          </a:p>
          <a:p>
            <a:pPr algn="just">
              <a:buNone/>
            </a:pPr>
            <a:endParaRPr lang="ar-SA" dirty="0" smtClean="0"/>
          </a:p>
          <a:p>
            <a:pPr algn="just">
              <a:buNone/>
            </a:pPr>
            <a:endParaRPr lang="ar-SA" dirty="0" smtClean="0"/>
          </a:p>
          <a:p>
            <a:pPr algn="just">
              <a:buNone/>
            </a:pPr>
            <a:endParaRPr lang="ar-SA" dirty="0"/>
          </a:p>
          <a:p>
            <a:pPr marL="514350" indent="-514350" algn="just">
              <a:buNone/>
            </a:pPr>
            <a:endParaRPr lang="ar-SA" dirty="0" smtClean="0"/>
          </a:p>
        </p:txBody>
      </p:sp>
      <p:graphicFrame>
        <p:nvGraphicFramePr>
          <p:cNvPr id="14" name="Table 13"/>
          <p:cNvGraphicFramePr>
            <a:graphicFrameLocks noGrp="1"/>
          </p:cNvGraphicFramePr>
          <p:nvPr>
            <p:extLst>
              <p:ext uri="{D42A27DB-BD31-4B8C-83A1-F6EECF244321}">
                <p14:modId xmlns:p14="http://schemas.microsoft.com/office/powerpoint/2010/main" val="4200380747"/>
              </p:ext>
            </p:extLst>
          </p:nvPr>
        </p:nvGraphicFramePr>
        <p:xfrm>
          <a:off x="792270" y="260648"/>
          <a:ext cx="8147538" cy="6203336"/>
        </p:xfrm>
        <a:graphic>
          <a:graphicData uri="http://schemas.openxmlformats.org/drawingml/2006/table">
            <a:tbl>
              <a:tblPr rtl="1" firstRow="1" bandRow="1">
                <a:tableStyleId>{5C22544A-7EE6-4342-B048-85BDC9FD1C3A}</a:tableStyleId>
              </a:tblPr>
              <a:tblGrid>
                <a:gridCol w="2614910"/>
                <a:gridCol w="1270546"/>
                <a:gridCol w="946467"/>
                <a:gridCol w="1752898"/>
                <a:gridCol w="1562717"/>
              </a:tblGrid>
              <a:tr h="354323">
                <a:tc>
                  <a:txBody>
                    <a:bodyPr/>
                    <a:lstStyle/>
                    <a:p>
                      <a:pPr rtl="1"/>
                      <a:r>
                        <a:rPr lang="ar-SA" dirty="0" smtClean="0"/>
                        <a:t>البي</a:t>
                      </a:r>
                      <a:r>
                        <a:rPr lang="ar-JO" dirty="0" smtClean="0"/>
                        <a:t>ا</a:t>
                      </a:r>
                      <a:r>
                        <a:rPr lang="ar-SA" dirty="0" smtClean="0"/>
                        <a:t>ن</a:t>
                      </a:r>
                      <a:endParaRPr lang="ar-SA" dirty="0"/>
                    </a:p>
                  </a:txBody>
                  <a:tcPr/>
                </a:tc>
                <a:tc>
                  <a:txBody>
                    <a:bodyPr/>
                    <a:lstStyle/>
                    <a:p>
                      <a:pPr rtl="1"/>
                      <a:r>
                        <a:rPr lang="ar-SA" sz="1600" dirty="0" smtClean="0"/>
                        <a:t>31/12/</a:t>
                      </a:r>
                      <a:r>
                        <a:rPr lang="ar-SY" sz="1600" dirty="0" smtClean="0"/>
                        <a:t>2015</a:t>
                      </a:r>
                      <a:endParaRPr lang="ar-SA" sz="1600" dirty="0"/>
                    </a:p>
                  </a:txBody>
                  <a:tcPr/>
                </a:tc>
                <a:tc>
                  <a:txBody>
                    <a:bodyPr/>
                    <a:lstStyle/>
                    <a:p>
                      <a:pPr rtl="1"/>
                      <a:r>
                        <a:rPr lang="ar-SA" sz="1600" dirty="0" smtClean="0"/>
                        <a:t>النسبه  %</a:t>
                      </a:r>
                      <a:endParaRPr lang="ar-SA" sz="1600" dirty="0"/>
                    </a:p>
                  </a:txBody>
                  <a:tcPr/>
                </a:tc>
                <a:tc>
                  <a:txBody>
                    <a:bodyPr/>
                    <a:lstStyle/>
                    <a:p>
                      <a:pPr rtl="1"/>
                      <a:r>
                        <a:rPr lang="ar-SA" sz="1600" dirty="0" smtClean="0"/>
                        <a:t>31/12/</a:t>
                      </a:r>
                      <a:r>
                        <a:rPr lang="ar-SY" sz="1600" dirty="0" smtClean="0"/>
                        <a:t>2016</a:t>
                      </a:r>
                      <a:endParaRPr lang="ar-SA" sz="1600" dirty="0"/>
                    </a:p>
                  </a:txBody>
                  <a:tcPr/>
                </a:tc>
                <a:tc>
                  <a:txBody>
                    <a:bodyPr/>
                    <a:lstStyle/>
                    <a:p>
                      <a:pPr rtl="1"/>
                      <a:r>
                        <a:rPr lang="ar-SA" sz="1600" dirty="0" smtClean="0"/>
                        <a:t>النسب</a:t>
                      </a:r>
                      <a:r>
                        <a:rPr lang="ar-JO" sz="1600" dirty="0" smtClean="0"/>
                        <a:t>ة</a:t>
                      </a:r>
                      <a:r>
                        <a:rPr lang="ar-JO" sz="1600" baseline="0" dirty="0" smtClean="0"/>
                        <a:t> %</a:t>
                      </a:r>
                      <a:r>
                        <a:rPr lang="ar-SA" sz="1600" baseline="0" dirty="0" smtClean="0"/>
                        <a:t> </a:t>
                      </a:r>
                      <a:endParaRPr lang="ar-SA" sz="1600" dirty="0"/>
                    </a:p>
                  </a:txBody>
                  <a:tcPr/>
                </a:tc>
              </a:tr>
              <a:tr h="354323">
                <a:tc>
                  <a:txBody>
                    <a:bodyPr/>
                    <a:lstStyle/>
                    <a:p>
                      <a:pPr rtl="1"/>
                      <a:r>
                        <a:rPr lang="ar-SA" dirty="0" smtClean="0">
                          <a:solidFill>
                            <a:schemeClr val="tx1"/>
                          </a:solidFill>
                        </a:rPr>
                        <a:t>النقدي</a:t>
                      </a:r>
                      <a:r>
                        <a:rPr lang="ar-JO" dirty="0" smtClean="0">
                          <a:solidFill>
                            <a:schemeClr val="tx1"/>
                          </a:solidFill>
                        </a:rPr>
                        <a:t>ة</a:t>
                      </a:r>
                      <a:endParaRPr lang="ar-SA" dirty="0">
                        <a:solidFill>
                          <a:schemeClr val="tx1"/>
                        </a:solidFill>
                      </a:endParaRPr>
                    </a:p>
                  </a:txBody>
                  <a:tcPr/>
                </a:tc>
                <a:tc>
                  <a:txBody>
                    <a:bodyPr/>
                    <a:lstStyle/>
                    <a:p>
                      <a:pPr rtl="1"/>
                      <a:r>
                        <a:rPr lang="ar-SA" dirty="0" smtClean="0">
                          <a:solidFill>
                            <a:schemeClr val="tx1"/>
                          </a:solidFill>
                        </a:rPr>
                        <a:t>20000</a:t>
                      </a:r>
                      <a:endParaRPr lang="ar-SA" dirty="0">
                        <a:solidFill>
                          <a:schemeClr val="tx1"/>
                        </a:solidFill>
                      </a:endParaRPr>
                    </a:p>
                  </a:txBody>
                  <a:tcPr/>
                </a:tc>
                <a:tc>
                  <a:txBody>
                    <a:bodyPr/>
                    <a:lstStyle/>
                    <a:p>
                      <a:pPr rtl="1"/>
                      <a:r>
                        <a:rPr lang="ar-SA" dirty="0" smtClean="0">
                          <a:solidFill>
                            <a:schemeClr val="tx1"/>
                          </a:solidFill>
                        </a:rPr>
                        <a:t>5</a:t>
                      </a:r>
                      <a:r>
                        <a:rPr lang="ar-JO" dirty="0" smtClean="0">
                          <a:solidFill>
                            <a:schemeClr val="tx1"/>
                          </a:solidFill>
                        </a:rPr>
                        <a:t>.4</a:t>
                      </a:r>
                      <a:r>
                        <a:rPr lang="ar-SA" dirty="0" smtClean="0">
                          <a:solidFill>
                            <a:schemeClr val="tx1"/>
                          </a:solidFill>
                        </a:rPr>
                        <a:t>%</a:t>
                      </a:r>
                      <a:endParaRPr lang="ar-SA" dirty="0">
                        <a:solidFill>
                          <a:schemeClr val="tx1"/>
                        </a:solidFill>
                      </a:endParaRPr>
                    </a:p>
                  </a:txBody>
                  <a:tcPr/>
                </a:tc>
                <a:tc>
                  <a:txBody>
                    <a:bodyPr/>
                    <a:lstStyle/>
                    <a:p>
                      <a:pPr rtl="1"/>
                      <a:r>
                        <a:rPr lang="ar-SA" dirty="0" smtClean="0">
                          <a:solidFill>
                            <a:schemeClr val="tx1"/>
                          </a:solidFill>
                        </a:rPr>
                        <a:t>10000</a:t>
                      </a:r>
                      <a:endParaRPr lang="ar-SA" dirty="0">
                        <a:solidFill>
                          <a:schemeClr val="tx1"/>
                        </a:solidFill>
                      </a:endParaRPr>
                    </a:p>
                  </a:txBody>
                  <a:tcPr/>
                </a:tc>
                <a:tc>
                  <a:txBody>
                    <a:bodyPr/>
                    <a:lstStyle/>
                    <a:p>
                      <a:pPr rtl="1"/>
                      <a:r>
                        <a:rPr lang="ar-JO" dirty="0" smtClean="0">
                          <a:solidFill>
                            <a:schemeClr val="tx1"/>
                          </a:solidFill>
                        </a:rPr>
                        <a:t>2.5</a:t>
                      </a:r>
                      <a:r>
                        <a:rPr lang="ar-SA" dirty="0" smtClean="0">
                          <a:solidFill>
                            <a:schemeClr val="tx1"/>
                          </a:solidFill>
                        </a:rPr>
                        <a:t>%</a:t>
                      </a:r>
                      <a:endParaRPr lang="ar-SA" dirty="0">
                        <a:solidFill>
                          <a:schemeClr val="tx1"/>
                        </a:solidFill>
                      </a:endParaRPr>
                    </a:p>
                  </a:txBody>
                  <a:tcPr/>
                </a:tc>
              </a:tr>
              <a:tr h="354323">
                <a:tc>
                  <a:txBody>
                    <a:bodyPr/>
                    <a:lstStyle/>
                    <a:p>
                      <a:pPr rtl="1"/>
                      <a:r>
                        <a:rPr lang="ar-SA" dirty="0" smtClean="0">
                          <a:solidFill>
                            <a:schemeClr val="tx1"/>
                          </a:solidFill>
                        </a:rPr>
                        <a:t>أوراق</a:t>
                      </a:r>
                      <a:r>
                        <a:rPr lang="ar-SA" baseline="0" dirty="0" smtClean="0">
                          <a:solidFill>
                            <a:schemeClr val="tx1"/>
                          </a:solidFill>
                        </a:rPr>
                        <a:t> مالي</a:t>
                      </a:r>
                      <a:r>
                        <a:rPr lang="ar-JO" baseline="0" dirty="0" smtClean="0">
                          <a:solidFill>
                            <a:schemeClr val="tx1"/>
                          </a:solidFill>
                        </a:rPr>
                        <a:t>ة</a:t>
                      </a:r>
                      <a:r>
                        <a:rPr lang="ar-SA" baseline="0" dirty="0" smtClean="0">
                          <a:solidFill>
                            <a:schemeClr val="tx1"/>
                          </a:solidFill>
                        </a:rPr>
                        <a:t> متد</a:t>
                      </a:r>
                      <a:r>
                        <a:rPr lang="ar-JO" baseline="0" dirty="0" smtClean="0">
                          <a:solidFill>
                            <a:schemeClr val="tx1"/>
                          </a:solidFill>
                        </a:rPr>
                        <a:t>ا</a:t>
                      </a:r>
                      <a:r>
                        <a:rPr lang="ar-SA" baseline="0" dirty="0" smtClean="0">
                          <a:solidFill>
                            <a:schemeClr val="tx1"/>
                          </a:solidFill>
                        </a:rPr>
                        <a:t>ول</a:t>
                      </a:r>
                      <a:r>
                        <a:rPr lang="ar-JO" baseline="0" dirty="0" smtClean="0">
                          <a:solidFill>
                            <a:schemeClr val="tx1"/>
                          </a:solidFill>
                        </a:rPr>
                        <a:t>ة</a:t>
                      </a:r>
                      <a:endParaRPr lang="ar-SA" dirty="0">
                        <a:solidFill>
                          <a:schemeClr val="tx1"/>
                        </a:solidFill>
                      </a:endParaRPr>
                    </a:p>
                  </a:txBody>
                  <a:tcPr/>
                </a:tc>
                <a:tc>
                  <a:txBody>
                    <a:bodyPr/>
                    <a:lstStyle/>
                    <a:p>
                      <a:pPr rtl="1"/>
                      <a:r>
                        <a:rPr lang="ar-SA" dirty="0" smtClean="0">
                          <a:solidFill>
                            <a:schemeClr val="tx1"/>
                          </a:solidFill>
                        </a:rPr>
                        <a:t>50000</a:t>
                      </a:r>
                      <a:endParaRPr lang="ar-SA" dirty="0">
                        <a:solidFill>
                          <a:schemeClr val="tx1"/>
                        </a:solidFill>
                      </a:endParaRPr>
                    </a:p>
                  </a:txBody>
                  <a:tcPr/>
                </a:tc>
                <a:tc>
                  <a:txBody>
                    <a:bodyPr/>
                    <a:lstStyle/>
                    <a:p>
                      <a:pPr rtl="1"/>
                      <a:r>
                        <a:rPr lang="ar-SA" dirty="0" smtClean="0">
                          <a:solidFill>
                            <a:schemeClr val="tx1"/>
                          </a:solidFill>
                        </a:rPr>
                        <a:t>13</a:t>
                      </a:r>
                      <a:r>
                        <a:rPr lang="ar-JO" dirty="0" smtClean="0">
                          <a:solidFill>
                            <a:schemeClr val="tx1"/>
                          </a:solidFill>
                        </a:rPr>
                        <a:t>.5</a:t>
                      </a:r>
                      <a:r>
                        <a:rPr lang="ar-SA" dirty="0" smtClean="0">
                          <a:solidFill>
                            <a:schemeClr val="tx1"/>
                          </a:solidFill>
                        </a:rPr>
                        <a:t>%</a:t>
                      </a:r>
                      <a:endParaRPr lang="ar-SA" dirty="0">
                        <a:solidFill>
                          <a:schemeClr val="tx1"/>
                        </a:solidFill>
                      </a:endParaRPr>
                    </a:p>
                  </a:txBody>
                  <a:tcPr/>
                </a:tc>
                <a:tc>
                  <a:txBody>
                    <a:bodyPr/>
                    <a:lstStyle/>
                    <a:p>
                      <a:pPr rtl="1"/>
                      <a:r>
                        <a:rPr lang="ar-SA" dirty="0" smtClean="0">
                          <a:solidFill>
                            <a:schemeClr val="tx1"/>
                          </a:solidFill>
                        </a:rPr>
                        <a:t>30000</a:t>
                      </a:r>
                      <a:endParaRPr lang="ar-SA" dirty="0">
                        <a:solidFill>
                          <a:schemeClr val="tx1"/>
                        </a:solidFill>
                      </a:endParaRPr>
                    </a:p>
                  </a:txBody>
                  <a:tcPr/>
                </a:tc>
                <a:tc>
                  <a:txBody>
                    <a:bodyPr/>
                    <a:lstStyle/>
                    <a:p>
                      <a:pPr rtl="1"/>
                      <a:r>
                        <a:rPr lang="ar-JO" dirty="0" smtClean="0"/>
                        <a:t>7.5%</a:t>
                      </a:r>
                      <a:endParaRPr lang="ar-SA" dirty="0"/>
                    </a:p>
                  </a:txBody>
                  <a:tcPr/>
                </a:tc>
              </a:tr>
              <a:tr h="354323">
                <a:tc>
                  <a:txBody>
                    <a:bodyPr/>
                    <a:lstStyle/>
                    <a:p>
                      <a:pPr rtl="1"/>
                      <a:r>
                        <a:rPr lang="ar-SA" dirty="0" smtClean="0">
                          <a:solidFill>
                            <a:schemeClr val="tx1"/>
                          </a:solidFill>
                        </a:rPr>
                        <a:t>ذمم مدين</a:t>
                      </a:r>
                      <a:r>
                        <a:rPr lang="ar-JO" dirty="0" smtClean="0">
                          <a:solidFill>
                            <a:schemeClr val="tx1"/>
                          </a:solidFill>
                        </a:rPr>
                        <a:t>ة</a:t>
                      </a:r>
                      <a:endParaRPr lang="ar-SA" dirty="0">
                        <a:solidFill>
                          <a:schemeClr val="tx1"/>
                        </a:solidFill>
                      </a:endParaRPr>
                    </a:p>
                  </a:txBody>
                  <a:tcPr/>
                </a:tc>
                <a:tc>
                  <a:txBody>
                    <a:bodyPr/>
                    <a:lstStyle/>
                    <a:p>
                      <a:pPr rtl="1"/>
                      <a:r>
                        <a:rPr lang="ar-SA" dirty="0" smtClean="0">
                          <a:solidFill>
                            <a:schemeClr val="tx1"/>
                          </a:solidFill>
                        </a:rPr>
                        <a:t>30000</a:t>
                      </a:r>
                      <a:endParaRPr lang="ar-SA" dirty="0">
                        <a:solidFill>
                          <a:schemeClr val="tx1"/>
                        </a:solidFill>
                      </a:endParaRPr>
                    </a:p>
                  </a:txBody>
                  <a:tcPr/>
                </a:tc>
                <a:tc>
                  <a:txBody>
                    <a:bodyPr/>
                    <a:lstStyle/>
                    <a:p>
                      <a:pPr rtl="1"/>
                      <a:r>
                        <a:rPr lang="ar-SA" dirty="0" smtClean="0">
                          <a:solidFill>
                            <a:schemeClr val="tx1"/>
                          </a:solidFill>
                        </a:rPr>
                        <a:t>8</a:t>
                      </a:r>
                      <a:r>
                        <a:rPr lang="ar-JO" dirty="0" smtClean="0">
                          <a:solidFill>
                            <a:schemeClr val="tx1"/>
                          </a:solidFill>
                        </a:rPr>
                        <a:t>.1</a:t>
                      </a:r>
                      <a:r>
                        <a:rPr lang="ar-SA" dirty="0" smtClean="0">
                          <a:solidFill>
                            <a:schemeClr val="tx1"/>
                          </a:solidFill>
                        </a:rPr>
                        <a:t>%</a:t>
                      </a:r>
                      <a:endParaRPr lang="ar-SA" dirty="0">
                        <a:solidFill>
                          <a:schemeClr val="tx1"/>
                        </a:solidFill>
                      </a:endParaRPr>
                    </a:p>
                  </a:txBody>
                  <a:tcPr/>
                </a:tc>
                <a:tc>
                  <a:txBody>
                    <a:bodyPr/>
                    <a:lstStyle/>
                    <a:p>
                      <a:pPr rtl="1"/>
                      <a:r>
                        <a:rPr lang="ar-SA" dirty="0" smtClean="0">
                          <a:solidFill>
                            <a:schemeClr val="tx1"/>
                          </a:solidFill>
                        </a:rPr>
                        <a:t>40000</a:t>
                      </a:r>
                      <a:endParaRPr lang="ar-SA" dirty="0">
                        <a:solidFill>
                          <a:schemeClr val="tx1"/>
                        </a:solidFill>
                      </a:endParaRPr>
                    </a:p>
                  </a:txBody>
                  <a:tcPr/>
                </a:tc>
                <a:tc>
                  <a:txBody>
                    <a:bodyPr/>
                    <a:lstStyle/>
                    <a:p>
                      <a:pPr rtl="1"/>
                      <a:r>
                        <a:rPr lang="ar-JO" dirty="0" smtClean="0"/>
                        <a:t>10%</a:t>
                      </a:r>
                      <a:endParaRPr lang="ar-SA" dirty="0"/>
                    </a:p>
                  </a:txBody>
                  <a:tcPr/>
                </a:tc>
              </a:tr>
              <a:tr h="354323">
                <a:tc>
                  <a:txBody>
                    <a:bodyPr/>
                    <a:lstStyle/>
                    <a:p>
                      <a:pPr rtl="1"/>
                      <a:r>
                        <a:rPr lang="ar-SA" dirty="0" smtClean="0">
                          <a:solidFill>
                            <a:schemeClr val="tx1"/>
                          </a:solidFill>
                        </a:rPr>
                        <a:t>مخزون سلعي</a:t>
                      </a:r>
                      <a:endParaRPr lang="ar-SA" dirty="0">
                        <a:solidFill>
                          <a:schemeClr val="tx1"/>
                        </a:solidFill>
                      </a:endParaRPr>
                    </a:p>
                  </a:txBody>
                  <a:tcPr/>
                </a:tc>
                <a:tc>
                  <a:txBody>
                    <a:bodyPr/>
                    <a:lstStyle/>
                    <a:p>
                      <a:pPr rtl="1"/>
                      <a:r>
                        <a:rPr lang="ar-SA" dirty="0" smtClean="0">
                          <a:solidFill>
                            <a:schemeClr val="tx1"/>
                          </a:solidFill>
                        </a:rPr>
                        <a:t>50000</a:t>
                      </a:r>
                      <a:endParaRPr lang="ar-SA" dirty="0">
                        <a:solidFill>
                          <a:schemeClr val="tx1"/>
                        </a:solidFill>
                      </a:endParaRPr>
                    </a:p>
                  </a:txBody>
                  <a:tcPr/>
                </a:tc>
                <a:tc>
                  <a:txBody>
                    <a:bodyPr/>
                    <a:lstStyle/>
                    <a:p>
                      <a:pPr rtl="1"/>
                      <a:r>
                        <a:rPr lang="ar-JO" dirty="0" smtClean="0">
                          <a:solidFill>
                            <a:schemeClr val="tx1"/>
                          </a:solidFill>
                        </a:rPr>
                        <a:t>13.5%</a:t>
                      </a:r>
                      <a:endParaRPr lang="ar-SA" dirty="0">
                        <a:solidFill>
                          <a:schemeClr val="tx1"/>
                        </a:solidFill>
                      </a:endParaRPr>
                    </a:p>
                  </a:txBody>
                  <a:tcPr/>
                </a:tc>
                <a:tc>
                  <a:txBody>
                    <a:bodyPr/>
                    <a:lstStyle/>
                    <a:p>
                      <a:pPr rtl="1"/>
                      <a:r>
                        <a:rPr lang="ar-SA" dirty="0" smtClean="0">
                          <a:solidFill>
                            <a:schemeClr val="tx1"/>
                          </a:solidFill>
                        </a:rPr>
                        <a:t>60000</a:t>
                      </a:r>
                      <a:endParaRPr lang="ar-SA" dirty="0">
                        <a:solidFill>
                          <a:schemeClr val="tx1"/>
                        </a:solidFill>
                      </a:endParaRPr>
                    </a:p>
                  </a:txBody>
                  <a:tcPr/>
                </a:tc>
                <a:tc>
                  <a:txBody>
                    <a:bodyPr/>
                    <a:lstStyle/>
                    <a:p>
                      <a:pPr rtl="1"/>
                      <a:r>
                        <a:rPr lang="ar-JO" dirty="0" smtClean="0"/>
                        <a:t>15%</a:t>
                      </a:r>
                      <a:endParaRPr lang="ar-SA" dirty="0"/>
                    </a:p>
                  </a:txBody>
                  <a:tcPr/>
                </a:tc>
              </a:tr>
              <a:tr h="354323">
                <a:tc>
                  <a:txBody>
                    <a:bodyPr/>
                    <a:lstStyle/>
                    <a:p>
                      <a:pPr rtl="1"/>
                      <a:r>
                        <a:rPr lang="ar-SA" dirty="0" smtClean="0">
                          <a:solidFill>
                            <a:schemeClr val="tx1"/>
                          </a:solidFill>
                        </a:rPr>
                        <a:t>اجمالي</a:t>
                      </a:r>
                      <a:r>
                        <a:rPr lang="ar-SA" baseline="0" dirty="0" smtClean="0">
                          <a:solidFill>
                            <a:schemeClr val="tx1"/>
                          </a:solidFill>
                        </a:rPr>
                        <a:t> الأصول الثابت</a:t>
                      </a:r>
                      <a:r>
                        <a:rPr lang="ar-JO" baseline="0" dirty="0" smtClean="0">
                          <a:solidFill>
                            <a:schemeClr val="tx1"/>
                          </a:solidFill>
                        </a:rPr>
                        <a:t>ة</a:t>
                      </a:r>
                      <a:endParaRPr lang="ar-SA" dirty="0">
                        <a:solidFill>
                          <a:schemeClr val="tx1"/>
                        </a:solidFill>
                      </a:endParaRPr>
                    </a:p>
                  </a:txBody>
                  <a:tcPr/>
                </a:tc>
                <a:tc>
                  <a:txBody>
                    <a:bodyPr/>
                    <a:lstStyle/>
                    <a:p>
                      <a:pPr rtl="1"/>
                      <a:r>
                        <a:rPr lang="ar-SA" dirty="0" smtClean="0">
                          <a:solidFill>
                            <a:srgbClr val="006800"/>
                          </a:solidFill>
                        </a:rPr>
                        <a:t>300000</a:t>
                      </a:r>
                      <a:endParaRPr lang="ar-SA" dirty="0">
                        <a:solidFill>
                          <a:srgbClr val="006800"/>
                        </a:solidFill>
                      </a:endParaRPr>
                    </a:p>
                  </a:txBody>
                  <a:tcPr/>
                </a:tc>
                <a:tc>
                  <a:txBody>
                    <a:bodyPr/>
                    <a:lstStyle/>
                    <a:p>
                      <a:pPr rtl="1"/>
                      <a:r>
                        <a:rPr lang="ar-JO" dirty="0" smtClean="0">
                          <a:solidFill>
                            <a:srgbClr val="006800"/>
                          </a:solidFill>
                        </a:rPr>
                        <a:t>81.1%</a:t>
                      </a:r>
                      <a:endParaRPr lang="ar-SA" dirty="0">
                        <a:solidFill>
                          <a:srgbClr val="006800"/>
                        </a:solidFill>
                      </a:endParaRPr>
                    </a:p>
                  </a:txBody>
                  <a:tcPr/>
                </a:tc>
                <a:tc>
                  <a:txBody>
                    <a:bodyPr/>
                    <a:lstStyle/>
                    <a:p>
                      <a:pPr rtl="1"/>
                      <a:r>
                        <a:rPr lang="ar-SA" dirty="0" smtClean="0">
                          <a:solidFill>
                            <a:srgbClr val="006800"/>
                          </a:solidFill>
                        </a:rPr>
                        <a:t>360000</a:t>
                      </a:r>
                      <a:endParaRPr lang="ar-SA" dirty="0">
                        <a:solidFill>
                          <a:srgbClr val="006800"/>
                        </a:solidFill>
                      </a:endParaRPr>
                    </a:p>
                  </a:txBody>
                  <a:tcPr/>
                </a:tc>
                <a:tc>
                  <a:txBody>
                    <a:bodyPr/>
                    <a:lstStyle/>
                    <a:p>
                      <a:pPr rtl="1"/>
                      <a:r>
                        <a:rPr lang="ar-JO" dirty="0" smtClean="0">
                          <a:solidFill>
                            <a:srgbClr val="006800"/>
                          </a:solidFill>
                        </a:rPr>
                        <a:t>90%</a:t>
                      </a:r>
                      <a:endParaRPr lang="ar-SA" dirty="0">
                        <a:solidFill>
                          <a:srgbClr val="006800"/>
                        </a:solidFill>
                      </a:endParaRPr>
                    </a:p>
                  </a:txBody>
                  <a:tcPr/>
                </a:tc>
              </a:tr>
              <a:tr h="354323">
                <a:tc>
                  <a:txBody>
                    <a:bodyPr/>
                    <a:lstStyle/>
                    <a:p>
                      <a:pPr rtl="1"/>
                      <a:r>
                        <a:rPr lang="ar-SA" dirty="0" smtClean="0">
                          <a:solidFill>
                            <a:schemeClr val="tx1"/>
                          </a:solidFill>
                        </a:rPr>
                        <a:t>الاستهلاك</a:t>
                      </a:r>
                      <a:endParaRPr lang="ar-SA" dirty="0">
                        <a:solidFill>
                          <a:schemeClr val="tx1"/>
                        </a:solidFill>
                      </a:endParaRPr>
                    </a:p>
                  </a:txBody>
                  <a:tcPr/>
                </a:tc>
                <a:tc>
                  <a:txBody>
                    <a:bodyPr/>
                    <a:lstStyle/>
                    <a:p>
                      <a:pPr rtl="1"/>
                      <a:r>
                        <a:rPr lang="ar-SA" dirty="0" smtClean="0">
                          <a:solidFill>
                            <a:srgbClr val="006800"/>
                          </a:solidFill>
                        </a:rPr>
                        <a:t>(80000)</a:t>
                      </a:r>
                      <a:endParaRPr lang="ar-SA" dirty="0">
                        <a:solidFill>
                          <a:srgbClr val="006800"/>
                        </a:solidFill>
                      </a:endParaRPr>
                    </a:p>
                  </a:txBody>
                  <a:tcPr/>
                </a:tc>
                <a:tc>
                  <a:txBody>
                    <a:bodyPr/>
                    <a:lstStyle/>
                    <a:p>
                      <a:pPr rtl="1"/>
                      <a:r>
                        <a:rPr lang="ar-JO" dirty="0" smtClean="0">
                          <a:solidFill>
                            <a:srgbClr val="006800"/>
                          </a:solidFill>
                        </a:rPr>
                        <a:t>21.6%</a:t>
                      </a:r>
                      <a:endParaRPr lang="ar-SA" dirty="0">
                        <a:solidFill>
                          <a:srgbClr val="006800"/>
                        </a:solidFill>
                      </a:endParaRPr>
                    </a:p>
                  </a:txBody>
                  <a:tcPr/>
                </a:tc>
                <a:tc>
                  <a:txBody>
                    <a:bodyPr/>
                    <a:lstStyle/>
                    <a:p>
                      <a:pPr rtl="1"/>
                      <a:r>
                        <a:rPr lang="ar-SA" dirty="0" smtClean="0">
                          <a:solidFill>
                            <a:srgbClr val="006800"/>
                          </a:solidFill>
                        </a:rPr>
                        <a:t>(100000)</a:t>
                      </a:r>
                      <a:endParaRPr lang="ar-SA" dirty="0">
                        <a:solidFill>
                          <a:srgbClr val="006800"/>
                        </a:solidFill>
                      </a:endParaRPr>
                    </a:p>
                  </a:txBody>
                  <a:tcPr/>
                </a:tc>
                <a:tc>
                  <a:txBody>
                    <a:bodyPr/>
                    <a:lstStyle/>
                    <a:p>
                      <a:pPr rtl="1"/>
                      <a:r>
                        <a:rPr lang="ar-JO" sz="1800" kern="1200" dirty="0" smtClean="0">
                          <a:solidFill>
                            <a:srgbClr val="006800"/>
                          </a:solidFill>
                          <a:latin typeface="+mn-lt"/>
                          <a:ea typeface="+mn-ea"/>
                          <a:cs typeface="+mn-cs"/>
                        </a:rPr>
                        <a:t>25%</a:t>
                      </a:r>
                      <a:endParaRPr lang="ar-SA" sz="1800" kern="1200" dirty="0">
                        <a:solidFill>
                          <a:srgbClr val="006800"/>
                        </a:solidFill>
                        <a:latin typeface="+mn-lt"/>
                        <a:ea typeface="+mn-ea"/>
                        <a:cs typeface="+mn-cs"/>
                      </a:endParaRPr>
                    </a:p>
                  </a:txBody>
                  <a:tcPr/>
                </a:tc>
              </a:tr>
              <a:tr h="354323">
                <a:tc>
                  <a:txBody>
                    <a:bodyPr/>
                    <a:lstStyle/>
                    <a:p>
                      <a:pPr rtl="1"/>
                      <a:r>
                        <a:rPr lang="ar-SA" dirty="0" smtClean="0">
                          <a:solidFill>
                            <a:schemeClr val="tx1"/>
                          </a:solidFill>
                        </a:rPr>
                        <a:t>صافي الأصول الثابت</a:t>
                      </a:r>
                      <a:r>
                        <a:rPr lang="ar-JO" dirty="0" smtClean="0">
                          <a:solidFill>
                            <a:schemeClr val="tx1"/>
                          </a:solidFill>
                        </a:rPr>
                        <a:t>ة</a:t>
                      </a:r>
                      <a:endParaRPr lang="ar-SA" dirty="0">
                        <a:solidFill>
                          <a:schemeClr val="tx1"/>
                        </a:solidFill>
                      </a:endParaRPr>
                    </a:p>
                  </a:txBody>
                  <a:tcPr/>
                </a:tc>
                <a:tc>
                  <a:txBody>
                    <a:bodyPr/>
                    <a:lstStyle/>
                    <a:p>
                      <a:pPr rtl="1"/>
                      <a:r>
                        <a:rPr lang="ar-SA" dirty="0" smtClean="0">
                          <a:solidFill>
                            <a:schemeClr val="tx1"/>
                          </a:solidFill>
                        </a:rPr>
                        <a:t>220000</a:t>
                      </a:r>
                      <a:endParaRPr lang="ar-SA" dirty="0">
                        <a:solidFill>
                          <a:schemeClr val="tx1"/>
                        </a:solidFill>
                      </a:endParaRPr>
                    </a:p>
                  </a:txBody>
                  <a:tcPr/>
                </a:tc>
                <a:tc>
                  <a:txBody>
                    <a:bodyPr/>
                    <a:lstStyle/>
                    <a:p>
                      <a:pPr rtl="1"/>
                      <a:r>
                        <a:rPr lang="ar-JO" dirty="0" smtClean="0">
                          <a:solidFill>
                            <a:schemeClr val="tx1"/>
                          </a:solidFill>
                        </a:rPr>
                        <a:t>59.5%</a:t>
                      </a:r>
                      <a:endParaRPr lang="ar-SA" dirty="0">
                        <a:solidFill>
                          <a:schemeClr val="tx1"/>
                        </a:solidFill>
                      </a:endParaRPr>
                    </a:p>
                  </a:txBody>
                  <a:tcPr/>
                </a:tc>
                <a:tc>
                  <a:txBody>
                    <a:bodyPr/>
                    <a:lstStyle/>
                    <a:p>
                      <a:pPr rtl="1"/>
                      <a:r>
                        <a:rPr lang="ar-SA" dirty="0" smtClean="0">
                          <a:solidFill>
                            <a:schemeClr val="tx1"/>
                          </a:solidFill>
                        </a:rPr>
                        <a:t>260000</a:t>
                      </a:r>
                      <a:endParaRPr lang="ar-SA" dirty="0">
                        <a:solidFill>
                          <a:schemeClr val="tx1"/>
                        </a:solidFill>
                      </a:endParaRPr>
                    </a:p>
                  </a:txBody>
                  <a:tcPr/>
                </a:tc>
                <a:tc>
                  <a:txBody>
                    <a:bodyPr/>
                    <a:lstStyle/>
                    <a:p>
                      <a:pPr rtl="1"/>
                      <a:r>
                        <a:rPr lang="ar-JO" dirty="0" smtClean="0"/>
                        <a:t>65%</a:t>
                      </a:r>
                      <a:endParaRPr lang="ar-SA" dirty="0"/>
                    </a:p>
                  </a:txBody>
                  <a:tcPr/>
                </a:tc>
              </a:tr>
              <a:tr h="324796">
                <a:tc>
                  <a:txBody>
                    <a:bodyPr/>
                    <a:lstStyle/>
                    <a:p>
                      <a:pPr rtl="1"/>
                      <a:r>
                        <a:rPr lang="ar-SA" sz="1600" b="1" dirty="0" smtClean="0">
                          <a:solidFill>
                            <a:srgbClr val="0000FF"/>
                          </a:solidFill>
                        </a:rPr>
                        <a:t>مجموع الأصول</a:t>
                      </a:r>
                      <a:endParaRPr lang="ar-SA" sz="1600" b="1" dirty="0">
                        <a:solidFill>
                          <a:srgbClr val="0000FF"/>
                        </a:solidFill>
                      </a:endParaRPr>
                    </a:p>
                  </a:txBody>
                  <a:tcPr/>
                </a:tc>
                <a:tc>
                  <a:txBody>
                    <a:bodyPr/>
                    <a:lstStyle/>
                    <a:p>
                      <a:pPr rtl="1"/>
                      <a:r>
                        <a:rPr lang="ar-SA" sz="1600" b="1" dirty="0" smtClean="0">
                          <a:solidFill>
                            <a:srgbClr val="0000FF"/>
                          </a:solidFill>
                        </a:rPr>
                        <a:t>370000</a:t>
                      </a:r>
                      <a:endParaRPr lang="ar-SA" sz="1600" b="1" dirty="0">
                        <a:solidFill>
                          <a:srgbClr val="0000FF"/>
                        </a:solidFill>
                      </a:endParaRPr>
                    </a:p>
                  </a:txBody>
                  <a:tcPr/>
                </a:tc>
                <a:tc>
                  <a:txBody>
                    <a:bodyPr/>
                    <a:lstStyle/>
                    <a:p>
                      <a:pPr rtl="1"/>
                      <a:r>
                        <a:rPr lang="ar-JO" sz="1600" b="1" dirty="0" smtClean="0">
                          <a:solidFill>
                            <a:srgbClr val="0000FF"/>
                          </a:solidFill>
                        </a:rPr>
                        <a:t>100%</a:t>
                      </a:r>
                      <a:endParaRPr lang="ar-SA" sz="1600" b="1" dirty="0">
                        <a:solidFill>
                          <a:srgbClr val="0000FF"/>
                        </a:solidFill>
                      </a:endParaRPr>
                    </a:p>
                  </a:txBody>
                  <a:tcPr/>
                </a:tc>
                <a:tc>
                  <a:txBody>
                    <a:bodyPr/>
                    <a:lstStyle/>
                    <a:p>
                      <a:pPr rtl="1"/>
                      <a:r>
                        <a:rPr lang="ar-SA" sz="1600" b="1" dirty="0" smtClean="0">
                          <a:solidFill>
                            <a:srgbClr val="0000FF"/>
                          </a:solidFill>
                        </a:rPr>
                        <a:t>400000</a:t>
                      </a:r>
                      <a:endParaRPr lang="ar-SA" sz="1600" b="1" dirty="0">
                        <a:solidFill>
                          <a:srgbClr val="0000FF"/>
                        </a:solidFill>
                      </a:endParaRPr>
                    </a:p>
                  </a:txBody>
                  <a:tcPr/>
                </a:tc>
                <a:tc>
                  <a:txBody>
                    <a:bodyPr/>
                    <a:lstStyle/>
                    <a:p>
                      <a:pPr rtl="1"/>
                      <a:r>
                        <a:rPr lang="ar-JO" sz="1600" b="1" dirty="0" smtClean="0">
                          <a:solidFill>
                            <a:srgbClr val="0000FF"/>
                          </a:solidFill>
                        </a:rPr>
                        <a:t>100%</a:t>
                      </a:r>
                      <a:endParaRPr lang="ar-SA" sz="1600" b="1" dirty="0">
                        <a:solidFill>
                          <a:srgbClr val="0000FF"/>
                        </a:solidFill>
                      </a:endParaRPr>
                    </a:p>
                  </a:txBody>
                  <a:tcPr/>
                </a:tc>
              </a:tr>
              <a:tr h="354323">
                <a:tc>
                  <a:txBody>
                    <a:bodyPr/>
                    <a:lstStyle/>
                    <a:p>
                      <a:pPr rtl="1"/>
                      <a:r>
                        <a:rPr lang="ar-SA" dirty="0" smtClean="0"/>
                        <a:t>ذمم دائن</a:t>
                      </a:r>
                      <a:r>
                        <a:rPr lang="ar-JO" dirty="0" smtClean="0"/>
                        <a:t>ة</a:t>
                      </a:r>
                      <a:endParaRPr lang="ar-SA" dirty="0"/>
                    </a:p>
                  </a:txBody>
                  <a:tcPr/>
                </a:tc>
                <a:tc>
                  <a:txBody>
                    <a:bodyPr/>
                    <a:lstStyle/>
                    <a:p>
                      <a:pPr rtl="1"/>
                      <a:r>
                        <a:rPr lang="ar-SA" dirty="0" smtClean="0"/>
                        <a:t>20000</a:t>
                      </a:r>
                      <a:endParaRPr lang="ar-SA" dirty="0"/>
                    </a:p>
                  </a:txBody>
                  <a:tcPr/>
                </a:tc>
                <a:tc>
                  <a:txBody>
                    <a:bodyPr/>
                    <a:lstStyle/>
                    <a:p>
                      <a:pPr rtl="1"/>
                      <a:r>
                        <a:rPr lang="ar-JO" dirty="0" smtClean="0"/>
                        <a:t>5.4%</a:t>
                      </a:r>
                      <a:endParaRPr lang="ar-SA" dirty="0"/>
                    </a:p>
                  </a:txBody>
                  <a:tcPr/>
                </a:tc>
                <a:tc>
                  <a:txBody>
                    <a:bodyPr/>
                    <a:lstStyle/>
                    <a:p>
                      <a:pPr rtl="1"/>
                      <a:r>
                        <a:rPr lang="ar-SA" dirty="0" smtClean="0"/>
                        <a:t>12000</a:t>
                      </a:r>
                      <a:endParaRPr lang="ar-SA" dirty="0"/>
                    </a:p>
                  </a:txBody>
                  <a:tcPr/>
                </a:tc>
                <a:tc>
                  <a:txBody>
                    <a:bodyPr/>
                    <a:lstStyle/>
                    <a:p>
                      <a:pPr rtl="1"/>
                      <a:r>
                        <a:rPr lang="ar-JO" dirty="0" smtClean="0"/>
                        <a:t>3%</a:t>
                      </a:r>
                      <a:endParaRPr lang="ar-SA" dirty="0"/>
                    </a:p>
                  </a:txBody>
                  <a:tcPr/>
                </a:tc>
              </a:tr>
              <a:tr h="354323">
                <a:tc>
                  <a:txBody>
                    <a:bodyPr/>
                    <a:lstStyle/>
                    <a:p>
                      <a:pPr rtl="1"/>
                      <a:r>
                        <a:rPr lang="ar-SA" dirty="0" smtClean="0"/>
                        <a:t>أوراق دفع</a:t>
                      </a:r>
                      <a:endParaRPr lang="ar-SA" dirty="0"/>
                    </a:p>
                  </a:txBody>
                  <a:tcPr/>
                </a:tc>
                <a:tc>
                  <a:txBody>
                    <a:bodyPr/>
                    <a:lstStyle/>
                    <a:p>
                      <a:pPr rtl="1"/>
                      <a:r>
                        <a:rPr lang="ar-SA" dirty="0" smtClean="0"/>
                        <a:t>30000</a:t>
                      </a:r>
                      <a:endParaRPr lang="ar-SA" dirty="0"/>
                    </a:p>
                  </a:txBody>
                  <a:tcPr/>
                </a:tc>
                <a:tc>
                  <a:txBody>
                    <a:bodyPr/>
                    <a:lstStyle/>
                    <a:p>
                      <a:pPr rtl="1"/>
                      <a:r>
                        <a:rPr lang="ar-JO" dirty="0" smtClean="0"/>
                        <a:t>8.1%</a:t>
                      </a:r>
                      <a:endParaRPr lang="ar-SA" dirty="0"/>
                    </a:p>
                  </a:txBody>
                  <a:tcPr/>
                </a:tc>
                <a:tc>
                  <a:txBody>
                    <a:bodyPr/>
                    <a:lstStyle/>
                    <a:p>
                      <a:pPr rtl="1"/>
                      <a:r>
                        <a:rPr lang="ar-SA" dirty="0" smtClean="0"/>
                        <a:t>20000</a:t>
                      </a:r>
                      <a:endParaRPr lang="ar-SA" dirty="0"/>
                    </a:p>
                  </a:txBody>
                  <a:tcPr/>
                </a:tc>
                <a:tc>
                  <a:txBody>
                    <a:bodyPr/>
                    <a:lstStyle/>
                    <a:p>
                      <a:pPr rtl="1"/>
                      <a:r>
                        <a:rPr lang="ar-JO" dirty="0" smtClean="0"/>
                        <a:t>5%</a:t>
                      </a:r>
                      <a:endParaRPr lang="ar-SA" dirty="0"/>
                    </a:p>
                  </a:txBody>
                  <a:tcPr/>
                </a:tc>
              </a:tr>
              <a:tr h="354323">
                <a:tc>
                  <a:txBody>
                    <a:bodyPr/>
                    <a:lstStyle/>
                    <a:p>
                      <a:pPr rtl="1"/>
                      <a:r>
                        <a:rPr lang="ar-SA" dirty="0" smtClean="0"/>
                        <a:t>قروض قصير</a:t>
                      </a:r>
                      <a:r>
                        <a:rPr lang="ar-JO" dirty="0" smtClean="0"/>
                        <a:t>ة</a:t>
                      </a:r>
                      <a:r>
                        <a:rPr lang="ar-SA" dirty="0" smtClean="0"/>
                        <a:t> ال</a:t>
                      </a:r>
                      <a:r>
                        <a:rPr lang="ar-JO" dirty="0" smtClean="0"/>
                        <a:t>أ</a:t>
                      </a:r>
                      <a:r>
                        <a:rPr lang="ar-SA" dirty="0" smtClean="0"/>
                        <a:t>جل</a:t>
                      </a:r>
                      <a:endParaRPr lang="ar-SA" dirty="0"/>
                    </a:p>
                  </a:txBody>
                  <a:tcPr/>
                </a:tc>
                <a:tc>
                  <a:txBody>
                    <a:bodyPr/>
                    <a:lstStyle/>
                    <a:p>
                      <a:pPr rtl="1"/>
                      <a:r>
                        <a:rPr lang="ar-SA" dirty="0" smtClean="0"/>
                        <a:t>20000</a:t>
                      </a:r>
                      <a:endParaRPr lang="ar-SA" dirty="0"/>
                    </a:p>
                  </a:txBody>
                  <a:tcPr/>
                </a:tc>
                <a:tc>
                  <a:txBody>
                    <a:bodyPr/>
                    <a:lstStyle/>
                    <a:p>
                      <a:pPr rtl="1"/>
                      <a:r>
                        <a:rPr lang="ar-JO" dirty="0" smtClean="0"/>
                        <a:t>5.4%</a:t>
                      </a:r>
                      <a:endParaRPr lang="ar-SA" dirty="0"/>
                    </a:p>
                  </a:txBody>
                  <a:tcPr/>
                </a:tc>
                <a:tc>
                  <a:txBody>
                    <a:bodyPr/>
                    <a:lstStyle/>
                    <a:p>
                      <a:pPr rtl="1"/>
                      <a:r>
                        <a:rPr lang="ar-SA" dirty="0" smtClean="0"/>
                        <a:t>28000</a:t>
                      </a:r>
                      <a:endParaRPr lang="ar-SA" dirty="0"/>
                    </a:p>
                  </a:txBody>
                  <a:tcPr/>
                </a:tc>
                <a:tc>
                  <a:txBody>
                    <a:bodyPr/>
                    <a:lstStyle/>
                    <a:p>
                      <a:pPr rtl="1"/>
                      <a:r>
                        <a:rPr lang="ar-JO" dirty="0" smtClean="0"/>
                        <a:t>7%</a:t>
                      </a:r>
                      <a:endParaRPr lang="ar-SA" dirty="0"/>
                    </a:p>
                  </a:txBody>
                  <a:tcPr/>
                </a:tc>
              </a:tr>
              <a:tr h="354323">
                <a:tc>
                  <a:txBody>
                    <a:bodyPr/>
                    <a:lstStyle/>
                    <a:p>
                      <a:pPr rtl="1"/>
                      <a:r>
                        <a:rPr lang="ar-SA" dirty="0" smtClean="0"/>
                        <a:t>قروض</a:t>
                      </a:r>
                      <a:r>
                        <a:rPr lang="ar-SA" baseline="0" dirty="0" smtClean="0"/>
                        <a:t> طويل</a:t>
                      </a:r>
                      <a:r>
                        <a:rPr lang="ar-JO" baseline="0" dirty="0" smtClean="0"/>
                        <a:t>ة</a:t>
                      </a:r>
                      <a:r>
                        <a:rPr lang="ar-SA" baseline="0" dirty="0" smtClean="0"/>
                        <a:t> ال</a:t>
                      </a:r>
                      <a:r>
                        <a:rPr lang="ar-JO" baseline="0" dirty="0" smtClean="0"/>
                        <a:t>أ</a:t>
                      </a:r>
                      <a:r>
                        <a:rPr lang="ar-SA" baseline="0" dirty="0" smtClean="0"/>
                        <a:t>جل</a:t>
                      </a:r>
                      <a:endParaRPr lang="ar-SA" dirty="0"/>
                    </a:p>
                  </a:txBody>
                  <a:tcPr/>
                </a:tc>
                <a:tc>
                  <a:txBody>
                    <a:bodyPr/>
                    <a:lstStyle/>
                    <a:p>
                      <a:pPr rtl="1"/>
                      <a:r>
                        <a:rPr lang="ar-SA" dirty="0" smtClean="0"/>
                        <a:t>120000</a:t>
                      </a:r>
                      <a:endParaRPr lang="ar-SA" dirty="0"/>
                    </a:p>
                  </a:txBody>
                  <a:tcPr/>
                </a:tc>
                <a:tc>
                  <a:txBody>
                    <a:bodyPr/>
                    <a:lstStyle/>
                    <a:p>
                      <a:pPr rtl="1"/>
                      <a:r>
                        <a:rPr lang="ar-JO" dirty="0" smtClean="0"/>
                        <a:t>32.4%</a:t>
                      </a:r>
                      <a:endParaRPr lang="ar-SA" dirty="0"/>
                    </a:p>
                  </a:txBody>
                  <a:tcPr/>
                </a:tc>
                <a:tc>
                  <a:txBody>
                    <a:bodyPr/>
                    <a:lstStyle/>
                    <a:p>
                      <a:pPr rtl="1"/>
                      <a:r>
                        <a:rPr lang="ar-SA" dirty="0" smtClean="0"/>
                        <a:t>140000</a:t>
                      </a:r>
                      <a:endParaRPr lang="ar-SA" dirty="0"/>
                    </a:p>
                  </a:txBody>
                  <a:tcPr/>
                </a:tc>
                <a:tc>
                  <a:txBody>
                    <a:bodyPr/>
                    <a:lstStyle/>
                    <a:p>
                      <a:pPr rtl="1"/>
                      <a:r>
                        <a:rPr lang="ar-JO" dirty="0" smtClean="0"/>
                        <a:t>35%</a:t>
                      </a:r>
                      <a:endParaRPr lang="ar-SA" dirty="0"/>
                    </a:p>
                  </a:txBody>
                  <a:tcPr/>
                </a:tc>
              </a:tr>
              <a:tr h="354323">
                <a:tc>
                  <a:txBody>
                    <a:bodyPr/>
                    <a:lstStyle/>
                    <a:p>
                      <a:pPr rtl="1"/>
                      <a:r>
                        <a:rPr lang="ar-JO" dirty="0" smtClean="0"/>
                        <a:t>أ</a:t>
                      </a:r>
                      <a:r>
                        <a:rPr lang="ar-SA" dirty="0" smtClean="0"/>
                        <a:t>سهم ممتاز</a:t>
                      </a:r>
                      <a:r>
                        <a:rPr lang="ar-JO" dirty="0" smtClean="0"/>
                        <a:t>ة</a:t>
                      </a:r>
                      <a:endParaRPr lang="ar-SA" dirty="0"/>
                    </a:p>
                  </a:txBody>
                  <a:tcPr/>
                </a:tc>
                <a:tc>
                  <a:txBody>
                    <a:bodyPr/>
                    <a:lstStyle/>
                    <a:p>
                      <a:pPr rtl="1"/>
                      <a:r>
                        <a:rPr lang="ar-SA" dirty="0" smtClean="0"/>
                        <a:t>20000</a:t>
                      </a:r>
                      <a:endParaRPr lang="ar-SA" dirty="0"/>
                    </a:p>
                  </a:txBody>
                  <a:tcPr/>
                </a:tc>
                <a:tc>
                  <a:txBody>
                    <a:bodyPr/>
                    <a:lstStyle/>
                    <a:p>
                      <a:pPr rtl="1"/>
                      <a:r>
                        <a:rPr lang="ar-JO" dirty="0" smtClean="0"/>
                        <a:t>5.4%</a:t>
                      </a:r>
                      <a:endParaRPr lang="ar-SA" dirty="0"/>
                    </a:p>
                  </a:txBody>
                  <a:tcPr/>
                </a:tc>
                <a:tc>
                  <a:txBody>
                    <a:bodyPr/>
                    <a:lstStyle/>
                    <a:p>
                      <a:pPr rtl="1"/>
                      <a:r>
                        <a:rPr lang="ar-SA" dirty="0" smtClean="0"/>
                        <a:t>20000</a:t>
                      </a:r>
                      <a:endParaRPr lang="ar-SA" dirty="0"/>
                    </a:p>
                  </a:txBody>
                  <a:tcPr/>
                </a:tc>
                <a:tc>
                  <a:txBody>
                    <a:bodyPr/>
                    <a:lstStyle/>
                    <a:p>
                      <a:pPr rtl="1"/>
                      <a:r>
                        <a:rPr lang="ar-JO" dirty="0" smtClean="0"/>
                        <a:t>5%</a:t>
                      </a:r>
                      <a:endParaRPr lang="ar-SA" dirty="0"/>
                    </a:p>
                  </a:txBody>
                  <a:tcPr/>
                </a:tc>
              </a:tr>
              <a:tr h="354323">
                <a:tc>
                  <a:txBody>
                    <a:bodyPr/>
                    <a:lstStyle/>
                    <a:p>
                      <a:pPr rtl="1"/>
                      <a:r>
                        <a:rPr lang="ar-JO" dirty="0" smtClean="0"/>
                        <a:t>أ</a:t>
                      </a:r>
                      <a:r>
                        <a:rPr lang="ar-SA" dirty="0" smtClean="0"/>
                        <a:t>سهم عادي</a:t>
                      </a:r>
                      <a:r>
                        <a:rPr lang="ar-JO" dirty="0" smtClean="0"/>
                        <a:t>ة</a:t>
                      </a:r>
                      <a:endParaRPr lang="ar-SA" dirty="0"/>
                    </a:p>
                  </a:txBody>
                  <a:tcPr/>
                </a:tc>
                <a:tc>
                  <a:txBody>
                    <a:bodyPr/>
                    <a:lstStyle/>
                    <a:p>
                      <a:pPr rtl="1"/>
                      <a:r>
                        <a:rPr lang="ar-SA" dirty="0" smtClean="0"/>
                        <a:t>100000</a:t>
                      </a:r>
                      <a:endParaRPr lang="ar-SA" dirty="0"/>
                    </a:p>
                  </a:txBody>
                  <a:tcPr/>
                </a:tc>
                <a:tc>
                  <a:txBody>
                    <a:bodyPr/>
                    <a:lstStyle/>
                    <a:p>
                      <a:pPr rtl="1"/>
                      <a:r>
                        <a:rPr lang="ar-JO" dirty="0" smtClean="0"/>
                        <a:t>27%</a:t>
                      </a:r>
                      <a:endParaRPr lang="ar-SA" dirty="0"/>
                    </a:p>
                  </a:txBody>
                  <a:tcPr/>
                </a:tc>
                <a:tc>
                  <a:txBody>
                    <a:bodyPr/>
                    <a:lstStyle/>
                    <a:p>
                      <a:pPr rtl="1"/>
                      <a:r>
                        <a:rPr lang="ar-SA" dirty="0" smtClean="0"/>
                        <a:t>100000</a:t>
                      </a:r>
                      <a:endParaRPr lang="ar-SA" dirty="0"/>
                    </a:p>
                  </a:txBody>
                  <a:tcPr/>
                </a:tc>
                <a:tc>
                  <a:txBody>
                    <a:bodyPr/>
                    <a:lstStyle/>
                    <a:p>
                      <a:pPr rtl="1"/>
                      <a:r>
                        <a:rPr lang="ar-JO" dirty="0" smtClean="0"/>
                        <a:t>25%</a:t>
                      </a:r>
                      <a:endParaRPr lang="ar-SA" dirty="0"/>
                    </a:p>
                  </a:txBody>
                  <a:tcPr/>
                </a:tc>
              </a:tr>
              <a:tr h="354323">
                <a:tc>
                  <a:txBody>
                    <a:bodyPr/>
                    <a:lstStyle/>
                    <a:p>
                      <a:pPr rtl="1"/>
                      <a:r>
                        <a:rPr lang="ar-SA" dirty="0" smtClean="0"/>
                        <a:t>ال</a:t>
                      </a:r>
                      <a:r>
                        <a:rPr lang="ar-JO" dirty="0" smtClean="0"/>
                        <a:t>أ</a:t>
                      </a:r>
                      <a:r>
                        <a:rPr lang="ar-SA" dirty="0" smtClean="0"/>
                        <a:t>رباح المحتجز</a:t>
                      </a:r>
                      <a:r>
                        <a:rPr lang="ar-JO" dirty="0" smtClean="0"/>
                        <a:t>ة</a:t>
                      </a:r>
                      <a:endParaRPr lang="ar-SA" dirty="0"/>
                    </a:p>
                  </a:txBody>
                  <a:tcPr/>
                </a:tc>
                <a:tc>
                  <a:txBody>
                    <a:bodyPr/>
                    <a:lstStyle/>
                    <a:p>
                      <a:pPr rtl="1"/>
                      <a:r>
                        <a:rPr lang="ar-SA" dirty="0" smtClean="0"/>
                        <a:t>60000</a:t>
                      </a:r>
                      <a:endParaRPr lang="ar-SA" dirty="0"/>
                    </a:p>
                  </a:txBody>
                  <a:tcPr/>
                </a:tc>
                <a:tc>
                  <a:txBody>
                    <a:bodyPr/>
                    <a:lstStyle/>
                    <a:p>
                      <a:pPr rtl="1"/>
                      <a:r>
                        <a:rPr lang="ar-JO" dirty="0" smtClean="0"/>
                        <a:t>16.2%</a:t>
                      </a:r>
                      <a:endParaRPr lang="ar-SA" dirty="0"/>
                    </a:p>
                  </a:txBody>
                  <a:tcPr/>
                </a:tc>
                <a:tc>
                  <a:txBody>
                    <a:bodyPr/>
                    <a:lstStyle/>
                    <a:p>
                      <a:pPr rtl="1"/>
                      <a:r>
                        <a:rPr lang="ar-SA" dirty="0" smtClean="0"/>
                        <a:t>80000</a:t>
                      </a:r>
                      <a:endParaRPr lang="ar-SA" dirty="0"/>
                    </a:p>
                  </a:txBody>
                  <a:tcPr/>
                </a:tc>
                <a:tc>
                  <a:txBody>
                    <a:bodyPr/>
                    <a:lstStyle/>
                    <a:p>
                      <a:pPr rtl="1"/>
                      <a:r>
                        <a:rPr lang="ar-JO" dirty="0" smtClean="0"/>
                        <a:t>20%</a:t>
                      </a:r>
                      <a:endParaRPr lang="ar-SA" dirty="0"/>
                    </a:p>
                  </a:txBody>
                  <a:tcPr/>
                </a:tc>
              </a:tr>
              <a:tr h="381656">
                <a:tc>
                  <a:txBody>
                    <a:bodyPr/>
                    <a:lstStyle/>
                    <a:p>
                      <a:pPr rtl="1"/>
                      <a:r>
                        <a:rPr lang="ar-SA" sz="1600" b="1" dirty="0" smtClean="0">
                          <a:solidFill>
                            <a:srgbClr val="0000FF"/>
                          </a:solidFill>
                        </a:rPr>
                        <a:t>مجموع الخصوم وحقوق الملكي</a:t>
                      </a:r>
                      <a:r>
                        <a:rPr lang="ar-JO" sz="1600" b="1" dirty="0" smtClean="0">
                          <a:solidFill>
                            <a:srgbClr val="0000FF"/>
                          </a:solidFill>
                        </a:rPr>
                        <a:t>ة</a:t>
                      </a:r>
                      <a:endParaRPr lang="ar-SA" sz="1600" b="1" dirty="0">
                        <a:solidFill>
                          <a:srgbClr val="0000FF"/>
                        </a:solidFill>
                      </a:endParaRPr>
                    </a:p>
                  </a:txBody>
                  <a:tcPr/>
                </a:tc>
                <a:tc>
                  <a:txBody>
                    <a:bodyPr/>
                    <a:lstStyle/>
                    <a:p>
                      <a:pPr rtl="1"/>
                      <a:r>
                        <a:rPr lang="ar-SA" sz="1600" b="1" dirty="0" smtClean="0">
                          <a:solidFill>
                            <a:srgbClr val="0000FF"/>
                          </a:solidFill>
                        </a:rPr>
                        <a:t>370000</a:t>
                      </a:r>
                      <a:endParaRPr lang="ar-SA" sz="1600" b="1" dirty="0">
                        <a:solidFill>
                          <a:srgbClr val="0000FF"/>
                        </a:solidFill>
                      </a:endParaRPr>
                    </a:p>
                  </a:txBody>
                  <a:tcPr/>
                </a:tc>
                <a:tc>
                  <a:txBody>
                    <a:bodyPr/>
                    <a:lstStyle/>
                    <a:p>
                      <a:pPr rtl="1"/>
                      <a:r>
                        <a:rPr lang="ar-JO" sz="1600" b="1" dirty="0" smtClean="0">
                          <a:solidFill>
                            <a:srgbClr val="0000FF"/>
                          </a:solidFill>
                        </a:rPr>
                        <a:t>100%</a:t>
                      </a:r>
                      <a:endParaRPr lang="ar-SA" sz="1600" b="1" dirty="0">
                        <a:solidFill>
                          <a:srgbClr val="0000FF"/>
                        </a:solidFill>
                      </a:endParaRPr>
                    </a:p>
                  </a:txBody>
                  <a:tcPr/>
                </a:tc>
                <a:tc>
                  <a:txBody>
                    <a:bodyPr/>
                    <a:lstStyle/>
                    <a:p>
                      <a:pPr rtl="1"/>
                      <a:r>
                        <a:rPr lang="ar-SA" sz="1600" b="1" dirty="0" smtClean="0">
                          <a:solidFill>
                            <a:srgbClr val="0000FF"/>
                          </a:solidFill>
                        </a:rPr>
                        <a:t>400000</a:t>
                      </a:r>
                      <a:endParaRPr lang="ar-SA" sz="1600" b="1" dirty="0">
                        <a:solidFill>
                          <a:srgbClr val="0000FF"/>
                        </a:solidFill>
                      </a:endParaRPr>
                    </a:p>
                  </a:txBody>
                  <a:tcPr/>
                </a:tc>
                <a:tc>
                  <a:txBody>
                    <a:bodyPr/>
                    <a:lstStyle/>
                    <a:p>
                      <a:pPr rtl="1"/>
                      <a:r>
                        <a:rPr lang="ar-JO" sz="1600" b="1" dirty="0" smtClean="0">
                          <a:solidFill>
                            <a:srgbClr val="0000FF"/>
                          </a:solidFill>
                        </a:rPr>
                        <a:t>100%</a:t>
                      </a:r>
                      <a:endParaRPr lang="ar-SA" sz="1600" b="1" dirty="0">
                        <a:solidFill>
                          <a:srgbClr val="0000FF"/>
                        </a:solidFill>
                      </a:endParaRPr>
                    </a:p>
                  </a:txBody>
                  <a:tcPr/>
                </a:tc>
              </a:tr>
            </a:tbl>
          </a:graphicData>
        </a:graphic>
      </p:graphicFrame>
    </p:spTree>
    <p:extLst>
      <p:ext uri="{BB962C8B-B14F-4D97-AF65-F5344CB8AC3E}">
        <p14:creationId xmlns:p14="http://schemas.microsoft.com/office/powerpoint/2010/main" val="1154691895"/>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28576" y="558888"/>
            <a:ext cx="8229600" cy="648072"/>
          </a:xfrm>
        </p:spPr>
        <p:txBody>
          <a:bodyPr>
            <a:normAutofit fontScale="90000"/>
          </a:bodyPr>
          <a:lstStyle/>
          <a:p>
            <a:pPr algn="ctr"/>
            <a:r>
              <a:rPr lang="ar-SA" dirty="0" smtClean="0">
                <a:solidFill>
                  <a:srgbClr val="FF0000"/>
                </a:solidFill>
              </a:rPr>
              <a:t>اعداد قائمة المصادر والاستخدامات</a:t>
            </a:r>
            <a:endParaRPr lang="ar-SA" dirty="0">
              <a:solidFill>
                <a:srgbClr val="FF0000"/>
              </a:solidFill>
            </a:endParaRPr>
          </a:p>
        </p:txBody>
      </p:sp>
      <p:sp>
        <p:nvSpPr>
          <p:cNvPr id="5" name="Slide Number Placeholder 4"/>
          <p:cNvSpPr>
            <a:spLocks noGrp="1"/>
          </p:cNvSpPr>
          <p:nvPr>
            <p:ph type="sldNum" sz="quarter" idx="12"/>
          </p:nvPr>
        </p:nvSpPr>
        <p:spPr/>
        <p:txBody>
          <a:bodyPr/>
          <a:lstStyle/>
          <a:p>
            <a:fld id="{6339CD7F-6548-46A8-9F66-5B44D68E6E3C}" type="slidenum">
              <a:rPr lang="ar-SA" smtClean="0"/>
              <a:pPr/>
              <a:t>127</a:t>
            </a:fld>
            <a:endParaRPr lang="ar-SA"/>
          </a:p>
        </p:txBody>
      </p:sp>
      <p:sp>
        <p:nvSpPr>
          <p:cNvPr id="12" name="Content Placeholder 11"/>
          <p:cNvSpPr>
            <a:spLocks noGrp="1"/>
          </p:cNvSpPr>
          <p:nvPr>
            <p:ph sz="quarter" idx="1"/>
          </p:nvPr>
        </p:nvSpPr>
        <p:spPr>
          <a:xfrm>
            <a:off x="457200" y="1785926"/>
            <a:ext cx="8229600" cy="4340237"/>
          </a:xfrm>
        </p:spPr>
        <p:txBody>
          <a:bodyPr>
            <a:normAutofit/>
          </a:bodyPr>
          <a:lstStyle/>
          <a:p>
            <a:pPr algn="just">
              <a:buNone/>
            </a:pPr>
            <a:r>
              <a:rPr lang="ar-SA" dirty="0" smtClean="0"/>
              <a:t>هي شائعه ال</a:t>
            </a:r>
            <a:r>
              <a:rPr lang="ar-JO" dirty="0" smtClean="0"/>
              <a:t>إ</a:t>
            </a:r>
            <a:r>
              <a:rPr lang="ar-SA" dirty="0" smtClean="0"/>
              <a:t>ستعمال وخاص</a:t>
            </a:r>
            <a:r>
              <a:rPr lang="ar-JO" dirty="0" smtClean="0"/>
              <a:t>ة</a:t>
            </a:r>
            <a:r>
              <a:rPr lang="ar-SA" dirty="0" smtClean="0"/>
              <a:t> عند البنوك فعندما تقوم </a:t>
            </a:r>
            <a:r>
              <a:rPr lang="ar-JO" dirty="0" smtClean="0"/>
              <a:t>إ</a:t>
            </a:r>
            <a:r>
              <a:rPr lang="ar-SA" dirty="0" smtClean="0"/>
              <a:t>حدى الشركات بطلب قروض من البنك التجاري ف</a:t>
            </a:r>
            <a:r>
              <a:rPr lang="ar-JO" dirty="0" smtClean="0"/>
              <a:t>إ</a:t>
            </a:r>
            <a:r>
              <a:rPr lang="ar-SA" dirty="0" smtClean="0"/>
              <a:t>ن البنك بحاج</a:t>
            </a:r>
            <a:r>
              <a:rPr lang="ar-JO" dirty="0" smtClean="0"/>
              <a:t>ة</a:t>
            </a:r>
            <a:r>
              <a:rPr lang="ar-SA" dirty="0" smtClean="0"/>
              <a:t> للتعرف على استخدامات ال</a:t>
            </a:r>
            <a:r>
              <a:rPr lang="ar-JO" dirty="0" smtClean="0"/>
              <a:t>أ</a:t>
            </a:r>
            <a:r>
              <a:rPr lang="ar-SA" dirty="0" smtClean="0"/>
              <a:t>موال التي ك</a:t>
            </a:r>
            <a:r>
              <a:rPr lang="ar-JO" dirty="0" smtClean="0"/>
              <a:t>ا</a:t>
            </a:r>
            <a:r>
              <a:rPr lang="ar-SA" dirty="0" smtClean="0"/>
              <a:t>نت متوفر</a:t>
            </a:r>
            <a:r>
              <a:rPr lang="ar-JO" dirty="0" smtClean="0"/>
              <a:t>ة</a:t>
            </a:r>
            <a:r>
              <a:rPr lang="ar-SA" dirty="0" smtClean="0"/>
              <a:t> لدى الشركة وكيف ستستخدم ال</a:t>
            </a:r>
            <a:r>
              <a:rPr lang="ar-JO" dirty="0" smtClean="0"/>
              <a:t>أ</a:t>
            </a:r>
            <a:r>
              <a:rPr lang="ar-SA" dirty="0" smtClean="0"/>
              <a:t>موال الجديد</a:t>
            </a:r>
            <a:r>
              <a:rPr lang="ar-JO" dirty="0" smtClean="0"/>
              <a:t>ة</a:t>
            </a:r>
            <a:r>
              <a:rPr lang="ar-SA" dirty="0" smtClean="0"/>
              <a:t> وكيف ستسدد القروض وذلك من خلال قائمة المصادر وال</a:t>
            </a:r>
            <a:r>
              <a:rPr lang="ar-JO" dirty="0" smtClean="0"/>
              <a:t>إ</a:t>
            </a:r>
            <a:r>
              <a:rPr lang="ar-SA" dirty="0" smtClean="0"/>
              <a:t>ستخدامات </a:t>
            </a:r>
          </a:p>
          <a:p>
            <a:pPr algn="just">
              <a:buNone/>
            </a:pPr>
            <a:r>
              <a:rPr lang="ar-SA" dirty="0" smtClean="0">
                <a:solidFill>
                  <a:srgbClr val="FF0000"/>
                </a:solidFill>
              </a:rPr>
              <a:t>أهميتها : تعتبر من </a:t>
            </a:r>
            <a:r>
              <a:rPr lang="ar-JO" dirty="0" smtClean="0">
                <a:solidFill>
                  <a:srgbClr val="FF0000"/>
                </a:solidFill>
              </a:rPr>
              <a:t>أ</a:t>
            </a:r>
            <a:r>
              <a:rPr lang="ar-SA" dirty="0" smtClean="0">
                <a:solidFill>
                  <a:srgbClr val="FF0000"/>
                </a:solidFill>
              </a:rPr>
              <a:t>هم القوائم التي تبين ما طرأ على المركز المالي خلال فتر</a:t>
            </a:r>
            <a:r>
              <a:rPr lang="ar-JO" dirty="0" smtClean="0">
                <a:solidFill>
                  <a:srgbClr val="FF0000"/>
                </a:solidFill>
              </a:rPr>
              <a:t>ة</a:t>
            </a:r>
            <a:r>
              <a:rPr lang="ar-SA" dirty="0" smtClean="0">
                <a:solidFill>
                  <a:srgbClr val="FF0000"/>
                </a:solidFill>
              </a:rPr>
              <a:t> أو فترات معين</a:t>
            </a:r>
            <a:r>
              <a:rPr lang="ar-JO" dirty="0" smtClean="0">
                <a:solidFill>
                  <a:srgbClr val="FF0000"/>
                </a:solidFill>
              </a:rPr>
              <a:t>ة</a:t>
            </a:r>
            <a:r>
              <a:rPr lang="ar-SA" dirty="0" smtClean="0">
                <a:solidFill>
                  <a:srgbClr val="FF0000"/>
                </a:solidFill>
              </a:rPr>
              <a:t> اعتماداً على القيم الممثلة لصافي التغيرات.</a:t>
            </a:r>
          </a:p>
          <a:p>
            <a:pPr algn="just">
              <a:buNone/>
            </a:pPr>
            <a:endParaRPr lang="ar-SA" dirty="0" smtClean="0"/>
          </a:p>
          <a:p>
            <a:pPr algn="just">
              <a:buNone/>
            </a:pPr>
            <a:endParaRPr lang="ar-SA" dirty="0" smtClean="0"/>
          </a:p>
          <a:p>
            <a:pPr algn="just">
              <a:buNone/>
            </a:pPr>
            <a:endParaRPr lang="ar-SA" dirty="0" smtClean="0"/>
          </a:p>
          <a:p>
            <a:pPr algn="just">
              <a:buNone/>
            </a:pPr>
            <a:endParaRPr lang="ar-SA" dirty="0"/>
          </a:p>
          <a:p>
            <a:pPr marL="514350" indent="-514350" algn="just">
              <a:buNone/>
            </a:pPr>
            <a:endParaRPr lang="ar-SA" dirty="0" smtClean="0"/>
          </a:p>
        </p:txBody>
      </p:sp>
      <p:grpSp>
        <p:nvGrpSpPr>
          <p:cNvPr id="3" name="Group 7"/>
          <p:cNvGrpSpPr/>
          <p:nvPr/>
        </p:nvGrpSpPr>
        <p:grpSpPr>
          <a:xfrm>
            <a:off x="7643834" y="71629"/>
            <a:ext cx="1500166" cy="1341147"/>
            <a:chOff x="7643834" y="828955"/>
            <a:chExt cx="1500166" cy="1357298"/>
          </a:xfrm>
        </p:grpSpPr>
        <p:sp>
          <p:nvSpPr>
            <p:cNvPr id="11" name="Teardrop 10"/>
            <p:cNvSpPr/>
            <p:nvPr/>
          </p:nvSpPr>
          <p:spPr>
            <a:xfrm>
              <a:off x="7643834" y="828955"/>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874500"/>
              <a:ext cx="965842" cy="928695"/>
            </a:xfrm>
            <a:prstGeom prst="rect">
              <a:avLst/>
            </a:prstGeom>
            <a:noFill/>
          </p:spPr>
        </p:pic>
      </p:grpSp>
    </p:spTree>
    <p:extLst>
      <p:ext uri="{BB962C8B-B14F-4D97-AF65-F5344CB8AC3E}">
        <p14:creationId xmlns:p14="http://schemas.microsoft.com/office/powerpoint/2010/main" val="1240803459"/>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857243"/>
            <a:chOff x="15" y="764704"/>
            <a:chExt cx="9143985" cy="1353148"/>
          </a:xfrm>
        </p:grpSpPr>
        <p:sp>
          <p:nvSpPr>
            <p:cNvPr id="4" name="Flowchart: Document 3"/>
            <p:cNvSpPr/>
            <p:nvPr/>
          </p:nvSpPr>
          <p:spPr>
            <a:xfrm>
              <a:off x="15" y="764704"/>
              <a:ext cx="9143985" cy="1353148"/>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rgbClr val="FF0000"/>
                  </a:solidFill>
                </a:rPr>
                <a:t>    خطوات اعداد قائمة المصادر والاستخدامات</a:t>
              </a:r>
              <a:endParaRPr lang="ar-SA" sz="3600" dirty="0">
                <a:solidFill>
                  <a:srgbClr val="FF0000"/>
                </a:solidFill>
              </a:endParaRPr>
            </a:p>
          </p:txBody>
        </p:sp>
        <p:grpSp>
          <p:nvGrpSpPr>
            <p:cNvPr id="3" name="Group 7"/>
            <p:cNvGrpSpPr/>
            <p:nvPr/>
          </p:nvGrpSpPr>
          <p:grpSpPr>
            <a:xfrm>
              <a:off x="7956376" y="828956"/>
              <a:ext cx="1187624" cy="831774"/>
              <a:chOff x="7956376" y="828956"/>
              <a:chExt cx="1187624" cy="831774"/>
            </a:xfrm>
          </p:grpSpPr>
          <p:sp>
            <p:nvSpPr>
              <p:cNvPr id="11" name="Teardrop 10"/>
              <p:cNvSpPr/>
              <p:nvPr/>
            </p:nvSpPr>
            <p:spPr>
              <a:xfrm>
                <a:off x="7956376" y="828956"/>
                <a:ext cx="1187624" cy="788979"/>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244408" y="966059"/>
                <a:ext cx="722458" cy="694671"/>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128</a:t>
            </a:fld>
            <a:endParaRPr lang="ar-SA"/>
          </a:p>
        </p:txBody>
      </p:sp>
      <p:sp>
        <p:nvSpPr>
          <p:cNvPr id="12" name="Content Placeholder 11"/>
          <p:cNvSpPr>
            <a:spLocks noGrp="1"/>
          </p:cNvSpPr>
          <p:nvPr>
            <p:ph sz="quarter" idx="1"/>
          </p:nvPr>
        </p:nvSpPr>
        <p:spPr>
          <a:xfrm>
            <a:off x="457200" y="836712"/>
            <a:ext cx="8229600" cy="5544616"/>
          </a:xfrm>
        </p:spPr>
        <p:txBody>
          <a:bodyPr>
            <a:noAutofit/>
          </a:bodyPr>
          <a:lstStyle/>
          <a:p>
            <a:pPr algn="just">
              <a:buNone/>
            </a:pPr>
            <a:r>
              <a:rPr lang="ar-SA" sz="2200" b="1" dirty="0" smtClean="0"/>
              <a:t>الخطوه الأولى : </a:t>
            </a:r>
            <a:r>
              <a:rPr lang="ar-SA" sz="2200" dirty="0" smtClean="0"/>
              <a:t>رصد التغييرات في بنود الميزانية</a:t>
            </a:r>
            <a:r>
              <a:rPr lang="ar-JO" sz="2200" dirty="0" smtClean="0"/>
              <a:t> </a:t>
            </a:r>
            <a:r>
              <a:rPr lang="ar-SA" sz="2200" dirty="0" smtClean="0"/>
              <a:t>العمومية التي حدثت خلال فترة زمنية معينة </a:t>
            </a:r>
          </a:p>
          <a:p>
            <a:pPr algn="just">
              <a:buNone/>
            </a:pPr>
            <a:r>
              <a:rPr lang="ar-SA" sz="2200" b="1" dirty="0" smtClean="0"/>
              <a:t>الخطوه الثانيه : </a:t>
            </a:r>
            <a:r>
              <a:rPr lang="ar-JO" sz="2200" dirty="0" smtClean="0"/>
              <a:t>إ</a:t>
            </a:r>
            <a:r>
              <a:rPr lang="ar-SA" sz="2200" dirty="0" smtClean="0"/>
              <a:t>عداد قا</a:t>
            </a:r>
            <a:r>
              <a:rPr lang="ar-JO" sz="2200" dirty="0" smtClean="0"/>
              <a:t>ئ</a:t>
            </a:r>
            <a:r>
              <a:rPr lang="ar-SA" sz="2200" dirty="0" smtClean="0"/>
              <a:t>مة مصادر ال</a:t>
            </a:r>
            <a:r>
              <a:rPr lang="ar-JO" sz="2200" dirty="0" smtClean="0"/>
              <a:t>أ</a:t>
            </a:r>
            <a:r>
              <a:rPr lang="ar-SA" sz="2200" dirty="0" smtClean="0"/>
              <a:t>موال واستخداماتها ويتم فيها تصنيف هذه التغييرات إلى مصادر واستخدامات ال</a:t>
            </a:r>
            <a:r>
              <a:rPr lang="ar-JO" sz="2200" dirty="0" smtClean="0"/>
              <a:t>أ</a:t>
            </a:r>
            <a:r>
              <a:rPr lang="ar-SA" sz="2200" dirty="0" smtClean="0"/>
              <a:t>موال طبقا للقاعدة التالية :</a:t>
            </a:r>
          </a:p>
          <a:p>
            <a:pPr algn="just">
              <a:buNone/>
            </a:pPr>
            <a:r>
              <a:rPr lang="ar-SA" sz="2200" b="1" u="sng" dirty="0" smtClean="0"/>
              <a:t>أولاً : مصادر الاموال تتكون من :</a:t>
            </a:r>
          </a:p>
          <a:p>
            <a:pPr marL="514350" indent="-514350" algn="just">
              <a:buFont typeface="+mj-lt"/>
              <a:buAutoNum type="arabicPeriod"/>
            </a:pPr>
            <a:r>
              <a:rPr lang="ar-SA" sz="2200" b="1" dirty="0" smtClean="0">
                <a:solidFill>
                  <a:srgbClr val="FF0000"/>
                </a:solidFill>
              </a:rPr>
              <a:t>النقص في الأصول بما فيها النقدية</a:t>
            </a:r>
          </a:p>
          <a:p>
            <a:pPr marL="514350" indent="-514350" algn="just">
              <a:buFont typeface="+mj-lt"/>
              <a:buAutoNum type="arabicPeriod"/>
            </a:pPr>
            <a:r>
              <a:rPr lang="ar-SA" sz="2200" b="1" dirty="0" smtClean="0">
                <a:solidFill>
                  <a:srgbClr val="FF0000"/>
                </a:solidFill>
              </a:rPr>
              <a:t>الزيادة في الخصوم </a:t>
            </a:r>
          </a:p>
          <a:p>
            <a:pPr marL="514350" indent="-514350" algn="just">
              <a:buFont typeface="+mj-lt"/>
              <a:buAutoNum type="arabicPeriod"/>
            </a:pPr>
            <a:r>
              <a:rPr lang="ar-SA" sz="2200" b="1" dirty="0" smtClean="0">
                <a:solidFill>
                  <a:srgbClr val="FF0000"/>
                </a:solidFill>
              </a:rPr>
              <a:t>الزيادة في حقوق الملكيه </a:t>
            </a:r>
          </a:p>
          <a:p>
            <a:pPr marL="514350" indent="-514350" algn="just">
              <a:buFont typeface="+mj-lt"/>
              <a:buAutoNum type="arabicPeriod"/>
            </a:pPr>
            <a:r>
              <a:rPr lang="ar-JO" sz="2200" b="1" dirty="0" smtClean="0">
                <a:solidFill>
                  <a:srgbClr val="006800"/>
                </a:solidFill>
              </a:rPr>
              <a:t>زياد</a:t>
            </a:r>
            <a:r>
              <a:rPr lang="ar-SA" sz="2200" b="1" dirty="0" smtClean="0">
                <a:solidFill>
                  <a:srgbClr val="006800"/>
                </a:solidFill>
              </a:rPr>
              <a:t>ة</a:t>
            </a:r>
            <a:r>
              <a:rPr lang="ar-JO" sz="2200" b="1" dirty="0" smtClean="0">
                <a:solidFill>
                  <a:srgbClr val="006800"/>
                </a:solidFill>
              </a:rPr>
              <a:t> في مخصص الاستهلاك</a:t>
            </a:r>
            <a:endParaRPr lang="ar-SA" sz="2200" b="1" dirty="0" smtClean="0">
              <a:solidFill>
                <a:srgbClr val="006800"/>
              </a:solidFill>
            </a:endParaRPr>
          </a:p>
          <a:p>
            <a:pPr marL="514350" indent="-514350" algn="just">
              <a:buNone/>
            </a:pPr>
            <a:r>
              <a:rPr lang="ar-SA" sz="2200" b="1" u="sng" dirty="0" smtClean="0"/>
              <a:t>ثانيا ً: استخدامات الاموال تتكون من :</a:t>
            </a:r>
          </a:p>
          <a:p>
            <a:pPr marL="514350" indent="-514350" algn="just">
              <a:buFont typeface="+mj-lt"/>
              <a:buAutoNum type="arabicPeriod"/>
            </a:pPr>
            <a:r>
              <a:rPr lang="ar-SA" sz="2200" b="1" dirty="0" smtClean="0">
                <a:solidFill>
                  <a:srgbClr val="FF0000"/>
                </a:solidFill>
              </a:rPr>
              <a:t>الزيادة في الأصول </a:t>
            </a:r>
          </a:p>
          <a:p>
            <a:pPr marL="514350" indent="-514350" algn="just">
              <a:buFont typeface="+mj-lt"/>
              <a:buAutoNum type="arabicPeriod"/>
            </a:pPr>
            <a:r>
              <a:rPr lang="ar-SA" sz="2200" b="1" dirty="0" smtClean="0">
                <a:solidFill>
                  <a:srgbClr val="FF0000"/>
                </a:solidFill>
              </a:rPr>
              <a:t>النقص في الخصوم </a:t>
            </a:r>
          </a:p>
          <a:p>
            <a:pPr marL="514350" indent="-514350" algn="just">
              <a:buFont typeface="+mj-lt"/>
              <a:buAutoNum type="arabicPeriod"/>
            </a:pPr>
            <a:r>
              <a:rPr lang="ar-SA" sz="2200" b="1" dirty="0" smtClean="0">
                <a:solidFill>
                  <a:srgbClr val="FF0000"/>
                </a:solidFill>
              </a:rPr>
              <a:t>الأنخفاض في حقوق الملكيه </a:t>
            </a:r>
          </a:p>
          <a:p>
            <a:pPr marL="514350" indent="-514350" algn="just">
              <a:buFont typeface="+mj-lt"/>
              <a:buAutoNum type="arabicPeriod"/>
            </a:pPr>
            <a:r>
              <a:rPr lang="ar-JO" sz="2200" b="1" dirty="0" smtClean="0">
                <a:solidFill>
                  <a:srgbClr val="006800"/>
                </a:solidFill>
              </a:rPr>
              <a:t>الانخفاض في مخصص الاستهلاك</a:t>
            </a:r>
            <a:endParaRPr lang="ar-SA" sz="2200" b="1" dirty="0" smtClean="0">
              <a:solidFill>
                <a:srgbClr val="006800"/>
              </a:solidFill>
            </a:endParaRPr>
          </a:p>
          <a:p>
            <a:pPr algn="just">
              <a:buNone/>
            </a:pPr>
            <a:endParaRPr lang="ar-SA" sz="2000" dirty="0" smtClean="0"/>
          </a:p>
          <a:p>
            <a:pPr algn="just">
              <a:buNone/>
            </a:pPr>
            <a:endParaRPr lang="ar-SA" sz="2000" dirty="0" smtClean="0"/>
          </a:p>
          <a:p>
            <a:pPr algn="just">
              <a:buNone/>
            </a:pPr>
            <a:endParaRPr lang="ar-SA" sz="2000" dirty="0" smtClean="0"/>
          </a:p>
          <a:p>
            <a:pPr algn="just">
              <a:buNone/>
            </a:pPr>
            <a:endParaRPr lang="ar-SA" sz="2000" dirty="0"/>
          </a:p>
          <a:p>
            <a:pPr marL="514350" indent="-514350" algn="just">
              <a:buNone/>
            </a:pPr>
            <a:endParaRPr lang="ar-SA" sz="2000" dirty="0" smtClean="0"/>
          </a:p>
        </p:txBody>
      </p:sp>
    </p:spTree>
    <p:extLst>
      <p:ext uri="{BB962C8B-B14F-4D97-AF65-F5344CB8AC3E}">
        <p14:creationId xmlns:p14="http://schemas.microsoft.com/office/powerpoint/2010/main" val="432559909"/>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378"/>
            <a:ext cx="9144000" cy="765082"/>
            <a:chOff x="15" y="756081"/>
            <a:chExt cx="9143985" cy="1794549"/>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قائمة مصادر الأموال واستخداماتها </a:t>
              </a:r>
              <a:endParaRPr lang="ar-SA" sz="3200" dirty="0">
                <a:solidFill>
                  <a:schemeClr val="tx1"/>
                </a:solidFill>
              </a:endParaRPr>
            </a:p>
          </p:txBody>
        </p:sp>
        <p:grpSp>
          <p:nvGrpSpPr>
            <p:cNvPr id="3" name="Group 7"/>
            <p:cNvGrpSpPr/>
            <p:nvPr/>
          </p:nvGrpSpPr>
          <p:grpSpPr>
            <a:xfrm>
              <a:off x="8100392" y="756081"/>
              <a:ext cx="1043608" cy="1065797"/>
              <a:chOff x="8100392" y="756081"/>
              <a:chExt cx="1043608" cy="1065797"/>
            </a:xfrm>
          </p:grpSpPr>
          <p:sp>
            <p:nvSpPr>
              <p:cNvPr id="11" name="Teardrop 10"/>
              <p:cNvSpPr/>
              <p:nvPr/>
            </p:nvSpPr>
            <p:spPr>
              <a:xfrm>
                <a:off x="8100392" y="756081"/>
                <a:ext cx="1043608" cy="1065797"/>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244408" y="893184"/>
                <a:ext cx="738471" cy="710069"/>
              </a:xfrm>
              <a:prstGeom prst="rect">
                <a:avLst/>
              </a:prstGeom>
              <a:noFill/>
            </p:spPr>
          </p:pic>
        </p:grpSp>
      </p:grpSp>
      <p:graphicFrame>
        <p:nvGraphicFramePr>
          <p:cNvPr id="15" name="Table 14"/>
          <p:cNvGraphicFramePr>
            <a:graphicFrameLocks noGrp="1"/>
          </p:cNvGraphicFramePr>
          <p:nvPr>
            <p:extLst>
              <p:ext uri="{D42A27DB-BD31-4B8C-83A1-F6EECF244321}">
                <p14:modId xmlns:p14="http://schemas.microsoft.com/office/powerpoint/2010/main" val="2545402487"/>
              </p:ext>
            </p:extLst>
          </p:nvPr>
        </p:nvGraphicFramePr>
        <p:xfrm>
          <a:off x="179511" y="620688"/>
          <a:ext cx="8784978" cy="5806440"/>
        </p:xfrm>
        <a:graphic>
          <a:graphicData uri="http://schemas.openxmlformats.org/drawingml/2006/table">
            <a:tbl>
              <a:tblPr rtl="1" firstRow="1" bandRow="1">
                <a:tableStyleId>{5C22544A-7EE6-4342-B048-85BDC9FD1C3A}</a:tableStyleId>
              </a:tblPr>
              <a:tblGrid>
                <a:gridCol w="2544850"/>
                <a:gridCol w="1602978"/>
                <a:gridCol w="1600177"/>
                <a:gridCol w="1283708"/>
                <a:gridCol w="1753265"/>
              </a:tblGrid>
              <a:tr h="370840">
                <a:tc>
                  <a:txBody>
                    <a:bodyPr/>
                    <a:lstStyle/>
                    <a:p>
                      <a:pPr rtl="1"/>
                      <a:r>
                        <a:rPr lang="ar-SA" dirty="0" smtClean="0"/>
                        <a:t>البي</a:t>
                      </a:r>
                      <a:r>
                        <a:rPr lang="ar-JO" dirty="0" smtClean="0"/>
                        <a:t>ا</a:t>
                      </a:r>
                      <a:r>
                        <a:rPr lang="ar-SA" dirty="0" smtClean="0"/>
                        <a:t>ن</a:t>
                      </a:r>
                      <a:endParaRPr lang="ar-SA" dirty="0"/>
                    </a:p>
                  </a:txBody>
                  <a:tcPr/>
                </a:tc>
                <a:tc>
                  <a:txBody>
                    <a:bodyPr/>
                    <a:lstStyle/>
                    <a:p>
                      <a:pPr rtl="1"/>
                      <a:r>
                        <a:rPr lang="ar-SA" dirty="0" smtClean="0"/>
                        <a:t>31/12/</a:t>
                      </a:r>
                      <a:r>
                        <a:rPr lang="ar-SY" dirty="0" smtClean="0"/>
                        <a:t>2015</a:t>
                      </a:r>
                      <a:endParaRPr lang="ar-SA" dirty="0"/>
                    </a:p>
                  </a:txBody>
                  <a:tcPr/>
                </a:tc>
                <a:tc>
                  <a:txBody>
                    <a:bodyPr/>
                    <a:lstStyle/>
                    <a:p>
                      <a:pPr rtl="1"/>
                      <a:r>
                        <a:rPr lang="ar-SA" dirty="0" smtClean="0"/>
                        <a:t>31/12/</a:t>
                      </a:r>
                      <a:r>
                        <a:rPr lang="ar-SY" dirty="0" smtClean="0"/>
                        <a:t>2016</a:t>
                      </a:r>
                      <a:endParaRPr lang="ar-SA" dirty="0"/>
                    </a:p>
                  </a:txBody>
                  <a:tcPr/>
                </a:tc>
                <a:tc>
                  <a:txBody>
                    <a:bodyPr/>
                    <a:lstStyle/>
                    <a:p>
                      <a:pPr rtl="1"/>
                      <a:r>
                        <a:rPr lang="ar-SA" dirty="0" smtClean="0"/>
                        <a:t>مصا</a:t>
                      </a:r>
                      <a:r>
                        <a:rPr lang="ar-JO" dirty="0" smtClean="0"/>
                        <a:t>در</a:t>
                      </a:r>
                      <a:r>
                        <a:rPr lang="ar-SA" dirty="0" smtClean="0"/>
                        <a:t> ال</a:t>
                      </a:r>
                      <a:r>
                        <a:rPr lang="ar-JO" dirty="0" smtClean="0"/>
                        <a:t>أ</a:t>
                      </a:r>
                      <a:r>
                        <a:rPr lang="ar-SA" dirty="0" smtClean="0"/>
                        <a:t>موال</a:t>
                      </a:r>
                      <a:endParaRPr lang="ar-SA" dirty="0"/>
                    </a:p>
                  </a:txBody>
                  <a:tcPr/>
                </a:tc>
                <a:tc>
                  <a:txBody>
                    <a:bodyPr/>
                    <a:lstStyle/>
                    <a:p>
                      <a:pPr rtl="1"/>
                      <a:r>
                        <a:rPr lang="ar-SA" dirty="0" smtClean="0"/>
                        <a:t>استخدامات ا</a:t>
                      </a:r>
                      <a:r>
                        <a:rPr lang="ar-JO" dirty="0" smtClean="0"/>
                        <a:t>لأ</a:t>
                      </a:r>
                      <a:r>
                        <a:rPr lang="ar-SA" dirty="0" smtClean="0"/>
                        <a:t>موال</a:t>
                      </a:r>
                      <a:endParaRPr lang="ar-SA" dirty="0"/>
                    </a:p>
                  </a:txBody>
                  <a:tcPr/>
                </a:tc>
              </a:tr>
              <a:tr h="277232">
                <a:tc>
                  <a:txBody>
                    <a:bodyPr/>
                    <a:lstStyle/>
                    <a:p>
                      <a:pPr rtl="1"/>
                      <a:r>
                        <a:rPr lang="ar-SA" sz="1600" dirty="0" smtClean="0"/>
                        <a:t>النقدي</a:t>
                      </a:r>
                      <a:r>
                        <a:rPr lang="ar-JO" sz="1600" dirty="0" smtClean="0"/>
                        <a:t>ة</a:t>
                      </a:r>
                      <a:endParaRPr lang="ar-SA" sz="1600" dirty="0"/>
                    </a:p>
                  </a:txBody>
                  <a:tcPr/>
                </a:tc>
                <a:tc>
                  <a:txBody>
                    <a:bodyPr/>
                    <a:lstStyle/>
                    <a:p>
                      <a:pPr rtl="1"/>
                      <a:r>
                        <a:rPr lang="ar-SA" sz="1600" dirty="0" smtClean="0">
                          <a:solidFill>
                            <a:srgbClr val="FF0000"/>
                          </a:solidFill>
                        </a:rPr>
                        <a:t>20000</a:t>
                      </a:r>
                      <a:endParaRPr lang="ar-SA" sz="1600" dirty="0">
                        <a:solidFill>
                          <a:srgbClr val="FF0000"/>
                        </a:solidFill>
                      </a:endParaRPr>
                    </a:p>
                  </a:txBody>
                  <a:tcPr/>
                </a:tc>
                <a:tc>
                  <a:txBody>
                    <a:bodyPr/>
                    <a:lstStyle/>
                    <a:p>
                      <a:pPr rtl="1"/>
                      <a:r>
                        <a:rPr lang="ar-SA" sz="1600" dirty="0" smtClean="0">
                          <a:solidFill>
                            <a:srgbClr val="FF0000"/>
                          </a:solidFill>
                        </a:rPr>
                        <a:t>10000</a:t>
                      </a:r>
                      <a:endParaRPr lang="ar-SA" sz="1600" dirty="0">
                        <a:solidFill>
                          <a:srgbClr val="FF0000"/>
                        </a:solidFill>
                      </a:endParaRPr>
                    </a:p>
                  </a:txBody>
                  <a:tcPr/>
                </a:tc>
                <a:tc>
                  <a:txBody>
                    <a:bodyPr/>
                    <a:lstStyle/>
                    <a:p>
                      <a:pPr rtl="1"/>
                      <a:r>
                        <a:rPr lang="ar-SA" sz="1600" dirty="0" smtClean="0">
                          <a:solidFill>
                            <a:srgbClr val="FF0000"/>
                          </a:solidFill>
                        </a:rPr>
                        <a:t>10000</a:t>
                      </a:r>
                      <a:endParaRPr lang="ar-SA" sz="1600" dirty="0">
                        <a:solidFill>
                          <a:srgbClr val="FF0000"/>
                        </a:solidFill>
                      </a:endParaRPr>
                    </a:p>
                  </a:txBody>
                  <a:tcPr/>
                </a:tc>
                <a:tc>
                  <a:txBody>
                    <a:bodyPr/>
                    <a:lstStyle/>
                    <a:p>
                      <a:pPr rtl="1"/>
                      <a:endParaRPr lang="ar-SA" sz="1600" dirty="0"/>
                    </a:p>
                  </a:txBody>
                  <a:tcPr/>
                </a:tc>
              </a:tr>
              <a:tr h="271512">
                <a:tc>
                  <a:txBody>
                    <a:bodyPr/>
                    <a:lstStyle/>
                    <a:p>
                      <a:pPr rtl="1"/>
                      <a:r>
                        <a:rPr lang="ar-SA" sz="1600" dirty="0" smtClean="0"/>
                        <a:t>أوراق</a:t>
                      </a:r>
                      <a:r>
                        <a:rPr lang="ar-SA" sz="1600" baseline="0" dirty="0" smtClean="0"/>
                        <a:t> مالي</a:t>
                      </a:r>
                      <a:r>
                        <a:rPr lang="ar-JO" sz="1600" baseline="0" dirty="0" smtClean="0"/>
                        <a:t>ة</a:t>
                      </a:r>
                      <a:r>
                        <a:rPr lang="ar-SA" sz="1600" baseline="0" dirty="0" smtClean="0"/>
                        <a:t> متد</a:t>
                      </a:r>
                      <a:r>
                        <a:rPr lang="ar-JO" sz="1600" baseline="0" dirty="0" smtClean="0"/>
                        <a:t>ا</a:t>
                      </a:r>
                      <a:r>
                        <a:rPr lang="ar-SA" sz="1600" baseline="0" dirty="0" smtClean="0"/>
                        <a:t>ول</a:t>
                      </a:r>
                      <a:r>
                        <a:rPr lang="ar-JO" sz="1600" baseline="0" dirty="0" smtClean="0"/>
                        <a:t>ة</a:t>
                      </a:r>
                      <a:endParaRPr lang="ar-SA" sz="1600" dirty="0"/>
                    </a:p>
                  </a:txBody>
                  <a:tcPr/>
                </a:tc>
                <a:tc>
                  <a:txBody>
                    <a:bodyPr/>
                    <a:lstStyle/>
                    <a:p>
                      <a:pPr rtl="1"/>
                      <a:r>
                        <a:rPr lang="ar-SA" sz="1600" dirty="0" smtClean="0"/>
                        <a:t>50000</a:t>
                      </a:r>
                      <a:endParaRPr lang="ar-SA" sz="1600" dirty="0"/>
                    </a:p>
                  </a:txBody>
                  <a:tcPr/>
                </a:tc>
                <a:tc>
                  <a:txBody>
                    <a:bodyPr/>
                    <a:lstStyle/>
                    <a:p>
                      <a:pPr rtl="1"/>
                      <a:r>
                        <a:rPr lang="ar-SA" sz="1600" dirty="0" smtClean="0"/>
                        <a:t>30000</a:t>
                      </a:r>
                      <a:endParaRPr lang="ar-SA" sz="1600" dirty="0"/>
                    </a:p>
                  </a:txBody>
                  <a:tcPr/>
                </a:tc>
                <a:tc>
                  <a:txBody>
                    <a:bodyPr/>
                    <a:lstStyle/>
                    <a:p>
                      <a:pPr rtl="1"/>
                      <a:r>
                        <a:rPr lang="ar-SA" sz="1600" dirty="0" smtClean="0"/>
                        <a:t>20000</a:t>
                      </a:r>
                      <a:endParaRPr lang="ar-SA" sz="1600" dirty="0"/>
                    </a:p>
                  </a:txBody>
                  <a:tcPr/>
                </a:tc>
                <a:tc>
                  <a:txBody>
                    <a:bodyPr/>
                    <a:lstStyle/>
                    <a:p>
                      <a:pPr rtl="1"/>
                      <a:endParaRPr lang="ar-SA" sz="1600" dirty="0"/>
                    </a:p>
                  </a:txBody>
                  <a:tcPr/>
                </a:tc>
              </a:tr>
              <a:tr h="265792">
                <a:tc>
                  <a:txBody>
                    <a:bodyPr/>
                    <a:lstStyle/>
                    <a:p>
                      <a:pPr rtl="1"/>
                      <a:r>
                        <a:rPr lang="ar-SA" sz="1600" dirty="0" smtClean="0"/>
                        <a:t>ذمم مدين</a:t>
                      </a:r>
                      <a:r>
                        <a:rPr lang="ar-JO" sz="1600" dirty="0" smtClean="0"/>
                        <a:t>ة</a:t>
                      </a:r>
                      <a:endParaRPr lang="ar-SA" sz="1600" dirty="0"/>
                    </a:p>
                  </a:txBody>
                  <a:tcPr/>
                </a:tc>
                <a:tc>
                  <a:txBody>
                    <a:bodyPr/>
                    <a:lstStyle/>
                    <a:p>
                      <a:pPr rtl="1"/>
                      <a:r>
                        <a:rPr lang="ar-SA" sz="1600" dirty="0" smtClean="0"/>
                        <a:t>30000</a:t>
                      </a:r>
                      <a:endParaRPr lang="ar-SA" sz="1600" dirty="0"/>
                    </a:p>
                  </a:txBody>
                  <a:tcPr/>
                </a:tc>
                <a:tc>
                  <a:txBody>
                    <a:bodyPr/>
                    <a:lstStyle/>
                    <a:p>
                      <a:pPr rtl="1"/>
                      <a:r>
                        <a:rPr lang="ar-SA" sz="1600" dirty="0" smtClean="0"/>
                        <a:t>40000</a:t>
                      </a:r>
                      <a:endParaRPr lang="ar-SA" sz="1600" dirty="0"/>
                    </a:p>
                  </a:txBody>
                  <a:tcPr/>
                </a:tc>
                <a:tc>
                  <a:txBody>
                    <a:bodyPr/>
                    <a:lstStyle/>
                    <a:p>
                      <a:pPr rtl="1"/>
                      <a:endParaRPr lang="ar-SA" sz="1600" dirty="0"/>
                    </a:p>
                  </a:txBody>
                  <a:tcPr/>
                </a:tc>
                <a:tc>
                  <a:txBody>
                    <a:bodyPr/>
                    <a:lstStyle/>
                    <a:p>
                      <a:pPr rtl="1"/>
                      <a:r>
                        <a:rPr lang="ar-SA" sz="1600" dirty="0" smtClean="0">
                          <a:solidFill>
                            <a:srgbClr val="FF0000"/>
                          </a:solidFill>
                        </a:rPr>
                        <a:t>10000</a:t>
                      </a:r>
                      <a:endParaRPr lang="ar-SA" sz="1600" dirty="0">
                        <a:solidFill>
                          <a:srgbClr val="FF0000"/>
                        </a:solidFill>
                      </a:endParaRPr>
                    </a:p>
                  </a:txBody>
                  <a:tcPr/>
                </a:tc>
              </a:tr>
              <a:tr h="260072">
                <a:tc>
                  <a:txBody>
                    <a:bodyPr/>
                    <a:lstStyle/>
                    <a:p>
                      <a:pPr rtl="1"/>
                      <a:r>
                        <a:rPr lang="ar-SA" sz="1600" dirty="0" smtClean="0"/>
                        <a:t>مخزون سلعي</a:t>
                      </a:r>
                      <a:endParaRPr lang="ar-SA" sz="1600" dirty="0"/>
                    </a:p>
                  </a:txBody>
                  <a:tcPr/>
                </a:tc>
                <a:tc>
                  <a:txBody>
                    <a:bodyPr/>
                    <a:lstStyle/>
                    <a:p>
                      <a:pPr rtl="1"/>
                      <a:r>
                        <a:rPr lang="ar-SA" sz="1600" dirty="0" smtClean="0"/>
                        <a:t>50000</a:t>
                      </a:r>
                      <a:endParaRPr lang="ar-SA" sz="1600" dirty="0"/>
                    </a:p>
                  </a:txBody>
                  <a:tcPr/>
                </a:tc>
                <a:tc>
                  <a:txBody>
                    <a:bodyPr/>
                    <a:lstStyle/>
                    <a:p>
                      <a:pPr rtl="1"/>
                      <a:r>
                        <a:rPr lang="ar-SA" sz="1600" dirty="0" smtClean="0"/>
                        <a:t>60000</a:t>
                      </a:r>
                      <a:endParaRPr lang="ar-SA" sz="1600" dirty="0"/>
                    </a:p>
                  </a:txBody>
                  <a:tcPr/>
                </a:tc>
                <a:tc>
                  <a:txBody>
                    <a:bodyPr/>
                    <a:lstStyle/>
                    <a:p>
                      <a:pPr rtl="1"/>
                      <a:endParaRPr lang="ar-SA" sz="1600" dirty="0"/>
                    </a:p>
                  </a:txBody>
                  <a:tcPr/>
                </a:tc>
                <a:tc>
                  <a:txBody>
                    <a:bodyPr/>
                    <a:lstStyle/>
                    <a:p>
                      <a:pPr rtl="1"/>
                      <a:r>
                        <a:rPr lang="ar-SA" sz="1600" dirty="0" smtClean="0"/>
                        <a:t>10000</a:t>
                      </a:r>
                      <a:endParaRPr lang="ar-SA" sz="1600" dirty="0"/>
                    </a:p>
                  </a:txBody>
                  <a:tcPr/>
                </a:tc>
              </a:tr>
              <a:tr h="254352">
                <a:tc>
                  <a:txBody>
                    <a:bodyPr/>
                    <a:lstStyle/>
                    <a:p>
                      <a:pPr rtl="1"/>
                      <a:r>
                        <a:rPr lang="ar-SA" sz="1600" dirty="0" smtClean="0"/>
                        <a:t>اجمالي</a:t>
                      </a:r>
                      <a:r>
                        <a:rPr lang="ar-SA" sz="1600" baseline="0" dirty="0" smtClean="0"/>
                        <a:t> الأصول الثابت</a:t>
                      </a:r>
                      <a:r>
                        <a:rPr lang="ar-JO" sz="1600" baseline="0" dirty="0" smtClean="0"/>
                        <a:t>ة</a:t>
                      </a:r>
                      <a:endParaRPr lang="ar-SA" sz="1600" dirty="0"/>
                    </a:p>
                  </a:txBody>
                  <a:tcPr/>
                </a:tc>
                <a:tc>
                  <a:txBody>
                    <a:bodyPr/>
                    <a:lstStyle/>
                    <a:p>
                      <a:pPr rtl="1"/>
                      <a:r>
                        <a:rPr lang="ar-SA" sz="1600" dirty="0" smtClean="0"/>
                        <a:t>300000</a:t>
                      </a:r>
                      <a:endParaRPr lang="ar-SA" sz="1600" dirty="0"/>
                    </a:p>
                  </a:txBody>
                  <a:tcPr/>
                </a:tc>
                <a:tc>
                  <a:txBody>
                    <a:bodyPr/>
                    <a:lstStyle/>
                    <a:p>
                      <a:pPr rtl="1"/>
                      <a:r>
                        <a:rPr lang="ar-SA" sz="1600" dirty="0" smtClean="0"/>
                        <a:t>360000</a:t>
                      </a:r>
                      <a:endParaRPr lang="ar-SA" sz="1600" dirty="0"/>
                    </a:p>
                  </a:txBody>
                  <a:tcPr/>
                </a:tc>
                <a:tc>
                  <a:txBody>
                    <a:bodyPr/>
                    <a:lstStyle/>
                    <a:p>
                      <a:pPr rtl="1"/>
                      <a:endParaRPr lang="ar-SA" sz="1600" dirty="0"/>
                    </a:p>
                  </a:txBody>
                  <a:tcPr/>
                </a:tc>
                <a:tc>
                  <a:txBody>
                    <a:bodyPr/>
                    <a:lstStyle/>
                    <a:p>
                      <a:pPr rtl="1"/>
                      <a:r>
                        <a:rPr lang="ar-SA" sz="1600" dirty="0" smtClean="0"/>
                        <a:t>60000</a:t>
                      </a:r>
                      <a:endParaRPr lang="ar-SA" sz="1600" dirty="0"/>
                    </a:p>
                  </a:txBody>
                  <a:tcPr/>
                </a:tc>
              </a:tr>
              <a:tr h="248632">
                <a:tc>
                  <a:txBody>
                    <a:bodyPr/>
                    <a:lstStyle/>
                    <a:p>
                      <a:pPr rtl="1"/>
                      <a:r>
                        <a:rPr lang="ar-SA" sz="1600" dirty="0" smtClean="0">
                          <a:solidFill>
                            <a:srgbClr val="00B050"/>
                          </a:solidFill>
                        </a:rPr>
                        <a:t>الاستهلاك</a:t>
                      </a:r>
                      <a:endParaRPr lang="ar-SA" sz="1600" dirty="0">
                        <a:solidFill>
                          <a:srgbClr val="00B050"/>
                        </a:solidFill>
                      </a:endParaRPr>
                    </a:p>
                  </a:txBody>
                  <a:tcPr/>
                </a:tc>
                <a:tc>
                  <a:txBody>
                    <a:bodyPr/>
                    <a:lstStyle/>
                    <a:p>
                      <a:pPr rtl="1"/>
                      <a:r>
                        <a:rPr lang="ar-SA" sz="1600" dirty="0" smtClean="0">
                          <a:solidFill>
                            <a:srgbClr val="00B050"/>
                          </a:solidFill>
                        </a:rPr>
                        <a:t>(80000)</a:t>
                      </a:r>
                      <a:endParaRPr lang="ar-SA" sz="1600" dirty="0">
                        <a:solidFill>
                          <a:srgbClr val="00B050"/>
                        </a:solidFill>
                      </a:endParaRPr>
                    </a:p>
                  </a:txBody>
                  <a:tcPr/>
                </a:tc>
                <a:tc>
                  <a:txBody>
                    <a:bodyPr/>
                    <a:lstStyle/>
                    <a:p>
                      <a:pPr rtl="1"/>
                      <a:r>
                        <a:rPr lang="ar-SA" sz="1600" dirty="0" smtClean="0">
                          <a:solidFill>
                            <a:srgbClr val="00B050"/>
                          </a:solidFill>
                        </a:rPr>
                        <a:t>(100000)</a:t>
                      </a:r>
                      <a:endParaRPr lang="ar-SA" sz="1600" dirty="0">
                        <a:solidFill>
                          <a:srgbClr val="00B050"/>
                        </a:solidFill>
                      </a:endParaRPr>
                    </a:p>
                  </a:txBody>
                  <a:tcPr/>
                </a:tc>
                <a:tc>
                  <a:txBody>
                    <a:bodyPr/>
                    <a:lstStyle/>
                    <a:p>
                      <a:pPr rtl="1"/>
                      <a:r>
                        <a:rPr lang="ar-SA" sz="1600" dirty="0" smtClean="0">
                          <a:solidFill>
                            <a:srgbClr val="00B050"/>
                          </a:solidFill>
                        </a:rPr>
                        <a:t>20000</a:t>
                      </a:r>
                      <a:endParaRPr lang="ar-SA" sz="1600" dirty="0">
                        <a:solidFill>
                          <a:srgbClr val="00B050"/>
                        </a:solidFill>
                      </a:endParaRPr>
                    </a:p>
                  </a:txBody>
                  <a:tcPr/>
                </a:tc>
                <a:tc>
                  <a:txBody>
                    <a:bodyPr/>
                    <a:lstStyle/>
                    <a:p>
                      <a:pPr rtl="1"/>
                      <a:endParaRPr lang="ar-SA" sz="1600" dirty="0"/>
                    </a:p>
                  </a:txBody>
                  <a:tcPr/>
                </a:tc>
              </a:tr>
              <a:tr h="242912">
                <a:tc>
                  <a:txBody>
                    <a:bodyPr/>
                    <a:lstStyle/>
                    <a:p>
                      <a:pPr rtl="1"/>
                      <a:r>
                        <a:rPr lang="ar-SA" sz="1600" dirty="0" smtClean="0"/>
                        <a:t>صافي الأصول الثابت</a:t>
                      </a:r>
                      <a:r>
                        <a:rPr lang="ar-JO" sz="1600" dirty="0" smtClean="0"/>
                        <a:t>ة</a:t>
                      </a:r>
                      <a:endParaRPr lang="ar-SA" sz="1600" dirty="0"/>
                    </a:p>
                  </a:txBody>
                  <a:tcPr/>
                </a:tc>
                <a:tc>
                  <a:txBody>
                    <a:bodyPr/>
                    <a:lstStyle/>
                    <a:p>
                      <a:pPr rtl="1"/>
                      <a:r>
                        <a:rPr lang="ar-SA" sz="1600" dirty="0" smtClean="0"/>
                        <a:t>220000</a:t>
                      </a:r>
                      <a:endParaRPr lang="ar-SA" sz="1600" dirty="0"/>
                    </a:p>
                  </a:txBody>
                  <a:tcPr/>
                </a:tc>
                <a:tc>
                  <a:txBody>
                    <a:bodyPr/>
                    <a:lstStyle/>
                    <a:p>
                      <a:pPr rtl="1"/>
                      <a:r>
                        <a:rPr lang="ar-SA" sz="1600" dirty="0" smtClean="0"/>
                        <a:t>260000</a:t>
                      </a:r>
                      <a:endParaRPr lang="ar-SA" sz="1600" dirty="0"/>
                    </a:p>
                  </a:txBody>
                  <a:tcPr/>
                </a:tc>
                <a:tc>
                  <a:txBody>
                    <a:bodyPr/>
                    <a:lstStyle/>
                    <a:p>
                      <a:pPr rtl="1"/>
                      <a:endParaRPr lang="ar-SA" sz="1600" dirty="0"/>
                    </a:p>
                  </a:txBody>
                  <a:tcPr/>
                </a:tc>
                <a:tc>
                  <a:txBody>
                    <a:bodyPr/>
                    <a:lstStyle/>
                    <a:p>
                      <a:pPr rtl="1"/>
                      <a:endParaRPr lang="ar-SA" sz="1600" dirty="0"/>
                    </a:p>
                  </a:txBody>
                  <a:tcPr/>
                </a:tc>
              </a:tr>
              <a:tr h="237192">
                <a:tc>
                  <a:txBody>
                    <a:bodyPr/>
                    <a:lstStyle/>
                    <a:p>
                      <a:pPr rtl="1"/>
                      <a:r>
                        <a:rPr lang="ar-SA" sz="1600" dirty="0" smtClean="0"/>
                        <a:t>مجموع الأصول</a:t>
                      </a:r>
                      <a:endParaRPr lang="ar-SA" sz="1600" dirty="0"/>
                    </a:p>
                  </a:txBody>
                  <a:tcPr/>
                </a:tc>
                <a:tc>
                  <a:txBody>
                    <a:bodyPr/>
                    <a:lstStyle/>
                    <a:p>
                      <a:pPr rtl="1"/>
                      <a:r>
                        <a:rPr lang="ar-SA" sz="1600" dirty="0" smtClean="0"/>
                        <a:t>370000</a:t>
                      </a:r>
                      <a:endParaRPr lang="ar-SA" sz="1600" dirty="0"/>
                    </a:p>
                  </a:txBody>
                  <a:tcPr/>
                </a:tc>
                <a:tc>
                  <a:txBody>
                    <a:bodyPr/>
                    <a:lstStyle/>
                    <a:p>
                      <a:pPr rtl="1"/>
                      <a:r>
                        <a:rPr lang="ar-SA" sz="1600" dirty="0" smtClean="0"/>
                        <a:t>400000</a:t>
                      </a:r>
                      <a:endParaRPr lang="ar-SA" sz="1600" dirty="0"/>
                    </a:p>
                  </a:txBody>
                  <a:tcPr/>
                </a:tc>
                <a:tc>
                  <a:txBody>
                    <a:bodyPr/>
                    <a:lstStyle/>
                    <a:p>
                      <a:pPr rtl="1"/>
                      <a:endParaRPr lang="ar-SA" sz="1600" dirty="0"/>
                    </a:p>
                  </a:txBody>
                  <a:tcPr/>
                </a:tc>
                <a:tc>
                  <a:txBody>
                    <a:bodyPr/>
                    <a:lstStyle/>
                    <a:p>
                      <a:pPr rtl="1"/>
                      <a:endParaRPr lang="ar-SA" sz="1600" dirty="0"/>
                    </a:p>
                  </a:txBody>
                  <a:tcPr/>
                </a:tc>
              </a:tr>
              <a:tr h="231472">
                <a:tc>
                  <a:txBody>
                    <a:bodyPr/>
                    <a:lstStyle/>
                    <a:p>
                      <a:pPr rtl="1"/>
                      <a:r>
                        <a:rPr lang="ar-SA" sz="1600" dirty="0" smtClean="0"/>
                        <a:t>ذمم دائن</a:t>
                      </a:r>
                      <a:r>
                        <a:rPr lang="ar-JO" sz="1600" dirty="0" smtClean="0"/>
                        <a:t>ة</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12000</a:t>
                      </a:r>
                      <a:endParaRPr lang="ar-SA" sz="1600" dirty="0"/>
                    </a:p>
                  </a:txBody>
                  <a:tcPr/>
                </a:tc>
                <a:tc>
                  <a:txBody>
                    <a:bodyPr/>
                    <a:lstStyle/>
                    <a:p>
                      <a:pPr rtl="1"/>
                      <a:endParaRPr lang="ar-SA" sz="1600" dirty="0"/>
                    </a:p>
                  </a:txBody>
                  <a:tcPr/>
                </a:tc>
                <a:tc>
                  <a:txBody>
                    <a:bodyPr/>
                    <a:lstStyle/>
                    <a:p>
                      <a:pPr rtl="1"/>
                      <a:r>
                        <a:rPr lang="ar-SA" sz="1600" dirty="0" smtClean="0">
                          <a:solidFill>
                            <a:srgbClr val="FF0000"/>
                          </a:solidFill>
                        </a:rPr>
                        <a:t>8000</a:t>
                      </a:r>
                      <a:endParaRPr lang="ar-SA" sz="1600" dirty="0">
                        <a:solidFill>
                          <a:srgbClr val="FF0000"/>
                        </a:solidFill>
                      </a:endParaRPr>
                    </a:p>
                  </a:txBody>
                  <a:tcPr/>
                </a:tc>
              </a:tr>
              <a:tr h="225752">
                <a:tc>
                  <a:txBody>
                    <a:bodyPr/>
                    <a:lstStyle/>
                    <a:p>
                      <a:pPr rtl="1"/>
                      <a:r>
                        <a:rPr lang="ar-SA" sz="1600" dirty="0" smtClean="0"/>
                        <a:t>أوراق دفع</a:t>
                      </a:r>
                      <a:endParaRPr lang="ar-SA" sz="1600" dirty="0"/>
                    </a:p>
                  </a:txBody>
                  <a:tcPr/>
                </a:tc>
                <a:tc>
                  <a:txBody>
                    <a:bodyPr/>
                    <a:lstStyle/>
                    <a:p>
                      <a:pPr rtl="1"/>
                      <a:r>
                        <a:rPr lang="ar-SA" sz="1600" dirty="0" smtClean="0"/>
                        <a:t>30000</a:t>
                      </a:r>
                      <a:endParaRPr lang="ar-SA" sz="1600" dirty="0"/>
                    </a:p>
                  </a:txBody>
                  <a:tcPr/>
                </a:tc>
                <a:tc>
                  <a:txBody>
                    <a:bodyPr/>
                    <a:lstStyle/>
                    <a:p>
                      <a:pPr rtl="1"/>
                      <a:r>
                        <a:rPr lang="ar-SA" sz="1600" dirty="0" smtClean="0"/>
                        <a:t>20000</a:t>
                      </a:r>
                      <a:endParaRPr lang="ar-SA" sz="1600" dirty="0"/>
                    </a:p>
                  </a:txBody>
                  <a:tcPr/>
                </a:tc>
                <a:tc>
                  <a:txBody>
                    <a:bodyPr/>
                    <a:lstStyle/>
                    <a:p>
                      <a:pPr rtl="1"/>
                      <a:endParaRPr lang="ar-SA" sz="1600" dirty="0"/>
                    </a:p>
                  </a:txBody>
                  <a:tcPr/>
                </a:tc>
                <a:tc>
                  <a:txBody>
                    <a:bodyPr/>
                    <a:lstStyle/>
                    <a:p>
                      <a:pPr rtl="1"/>
                      <a:r>
                        <a:rPr lang="ar-SA" sz="1600" dirty="0" smtClean="0">
                          <a:solidFill>
                            <a:srgbClr val="FF0000"/>
                          </a:solidFill>
                        </a:rPr>
                        <a:t>10000</a:t>
                      </a:r>
                      <a:endParaRPr lang="ar-SA" sz="1600" dirty="0">
                        <a:solidFill>
                          <a:srgbClr val="FF0000"/>
                        </a:solidFill>
                      </a:endParaRPr>
                    </a:p>
                  </a:txBody>
                  <a:tcPr/>
                </a:tc>
              </a:tr>
              <a:tr h="292040">
                <a:tc>
                  <a:txBody>
                    <a:bodyPr/>
                    <a:lstStyle/>
                    <a:p>
                      <a:pPr rtl="1"/>
                      <a:r>
                        <a:rPr lang="ar-SA" sz="1600" dirty="0" smtClean="0"/>
                        <a:t>قروض قصير</a:t>
                      </a:r>
                      <a:r>
                        <a:rPr lang="ar-JO" sz="1600" dirty="0" smtClean="0"/>
                        <a:t>ة</a:t>
                      </a:r>
                      <a:r>
                        <a:rPr lang="ar-SA" sz="1600" dirty="0" smtClean="0"/>
                        <a:t> ال</a:t>
                      </a:r>
                      <a:r>
                        <a:rPr lang="ar-JO" sz="1600" dirty="0" smtClean="0"/>
                        <a:t>أ</a:t>
                      </a:r>
                      <a:r>
                        <a:rPr lang="ar-SA" sz="1600" dirty="0" smtClean="0"/>
                        <a:t>جل</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28000</a:t>
                      </a:r>
                      <a:endParaRPr lang="ar-SA" sz="1600" dirty="0"/>
                    </a:p>
                  </a:txBody>
                  <a:tcPr/>
                </a:tc>
                <a:tc>
                  <a:txBody>
                    <a:bodyPr/>
                    <a:lstStyle/>
                    <a:p>
                      <a:pPr rtl="1"/>
                      <a:r>
                        <a:rPr lang="ar-SA" sz="1600" dirty="0" smtClean="0"/>
                        <a:t>8000</a:t>
                      </a:r>
                      <a:endParaRPr lang="ar-SA" sz="1600" dirty="0"/>
                    </a:p>
                  </a:txBody>
                  <a:tcPr/>
                </a:tc>
                <a:tc>
                  <a:txBody>
                    <a:bodyPr/>
                    <a:lstStyle/>
                    <a:p>
                      <a:pPr rtl="1"/>
                      <a:endParaRPr lang="ar-SA" sz="1600" dirty="0"/>
                    </a:p>
                  </a:txBody>
                  <a:tcPr/>
                </a:tc>
              </a:tr>
              <a:tr h="214312">
                <a:tc>
                  <a:txBody>
                    <a:bodyPr/>
                    <a:lstStyle/>
                    <a:p>
                      <a:pPr rtl="1"/>
                      <a:r>
                        <a:rPr lang="ar-SA" sz="1600" dirty="0" smtClean="0"/>
                        <a:t>قروض</a:t>
                      </a:r>
                      <a:r>
                        <a:rPr lang="ar-SA" sz="1600" baseline="0" dirty="0" smtClean="0"/>
                        <a:t> طويل</a:t>
                      </a:r>
                      <a:r>
                        <a:rPr lang="ar-JO" sz="1600" baseline="0" dirty="0" smtClean="0"/>
                        <a:t>ة</a:t>
                      </a:r>
                      <a:r>
                        <a:rPr lang="ar-SA" sz="1600" baseline="0" dirty="0" smtClean="0"/>
                        <a:t> ال</a:t>
                      </a:r>
                      <a:r>
                        <a:rPr lang="ar-JO" sz="1600" baseline="0" dirty="0" smtClean="0"/>
                        <a:t>أ</a:t>
                      </a:r>
                      <a:r>
                        <a:rPr lang="ar-SA" sz="1600" baseline="0" dirty="0" smtClean="0"/>
                        <a:t>جل</a:t>
                      </a:r>
                      <a:endParaRPr lang="ar-SA" sz="1600" dirty="0"/>
                    </a:p>
                  </a:txBody>
                  <a:tcPr/>
                </a:tc>
                <a:tc>
                  <a:txBody>
                    <a:bodyPr/>
                    <a:lstStyle/>
                    <a:p>
                      <a:pPr rtl="1"/>
                      <a:r>
                        <a:rPr lang="ar-SA" sz="1600" dirty="0" smtClean="0"/>
                        <a:t>120000</a:t>
                      </a:r>
                      <a:endParaRPr lang="ar-SA" sz="1600" dirty="0"/>
                    </a:p>
                  </a:txBody>
                  <a:tcPr/>
                </a:tc>
                <a:tc>
                  <a:txBody>
                    <a:bodyPr/>
                    <a:lstStyle/>
                    <a:p>
                      <a:pPr rtl="1"/>
                      <a:r>
                        <a:rPr lang="ar-SA" sz="1600" dirty="0" smtClean="0"/>
                        <a:t>140000</a:t>
                      </a:r>
                      <a:endParaRPr lang="ar-SA" sz="1600" dirty="0"/>
                    </a:p>
                  </a:txBody>
                  <a:tcPr/>
                </a:tc>
                <a:tc>
                  <a:txBody>
                    <a:bodyPr/>
                    <a:lstStyle/>
                    <a:p>
                      <a:pPr rtl="1"/>
                      <a:r>
                        <a:rPr lang="ar-SA" sz="1600" dirty="0" smtClean="0"/>
                        <a:t>20000</a:t>
                      </a:r>
                      <a:endParaRPr lang="ar-SA" sz="1600" dirty="0"/>
                    </a:p>
                  </a:txBody>
                  <a:tcPr/>
                </a:tc>
                <a:tc>
                  <a:txBody>
                    <a:bodyPr/>
                    <a:lstStyle/>
                    <a:p>
                      <a:pPr rtl="1"/>
                      <a:endParaRPr lang="ar-SA" sz="1600" dirty="0"/>
                    </a:p>
                  </a:txBody>
                  <a:tcPr/>
                </a:tc>
              </a:tr>
              <a:tr h="208592">
                <a:tc>
                  <a:txBody>
                    <a:bodyPr/>
                    <a:lstStyle/>
                    <a:p>
                      <a:pPr rtl="1"/>
                      <a:r>
                        <a:rPr lang="ar-JO" sz="1600" dirty="0" smtClean="0"/>
                        <a:t>أ</a:t>
                      </a:r>
                      <a:r>
                        <a:rPr lang="ar-SA" sz="1600" dirty="0" smtClean="0"/>
                        <a:t>سهم ممتاز</a:t>
                      </a:r>
                      <a:r>
                        <a:rPr lang="ar-JO" sz="1600" dirty="0" smtClean="0"/>
                        <a:t>ة</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20000</a:t>
                      </a:r>
                      <a:endParaRPr lang="ar-SA" sz="1600" dirty="0"/>
                    </a:p>
                  </a:txBody>
                  <a:tcPr/>
                </a:tc>
                <a:tc>
                  <a:txBody>
                    <a:bodyPr/>
                    <a:lstStyle/>
                    <a:p>
                      <a:pPr rtl="1"/>
                      <a:r>
                        <a:rPr lang="ar-SA" sz="1600" dirty="0" smtClean="0"/>
                        <a:t>-</a:t>
                      </a:r>
                      <a:endParaRPr lang="ar-SA" sz="1600" dirty="0"/>
                    </a:p>
                  </a:txBody>
                  <a:tcPr/>
                </a:tc>
                <a:tc>
                  <a:txBody>
                    <a:bodyPr/>
                    <a:lstStyle/>
                    <a:p>
                      <a:pPr rtl="1"/>
                      <a:r>
                        <a:rPr lang="ar-SA" sz="1600" dirty="0" smtClean="0"/>
                        <a:t>-</a:t>
                      </a:r>
                      <a:endParaRPr lang="ar-SA" sz="1600" dirty="0"/>
                    </a:p>
                  </a:txBody>
                  <a:tcPr/>
                </a:tc>
              </a:tr>
              <a:tr h="274880">
                <a:tc>
                  <a:txBody>
                    <a:bodyPr/>
                    <a:lstStyle/>
                    <a:p>
                      <a:pPr rtl="1"/>
                      <a:r>
                        <a:rPr lang="ar-JO" sz="1600" dirty="0" smtClean="0"/>
                        <a:t>أ</a:t>
                      </a:r>
                      <a:r>
                        <a:rPr lang="ar-SA" sz="1600" dirty="0" smtClean="0"/>
                        <a:t>سهم عادي</a:t>
                      </a:r>
                      <a:r>
                        <a:rPr lang="ar-JO" sz="1600" dirty="0" smtClean="0"/>
                        <a:t>ة</a:t>
                      </a:r>
                      <a:endParaRPr lang="ar-SA" sz="1600" dirty="0"/>
                    </a:p>
                  </a:txBody>
                  <a:tcPr/>
                </a:tc>
                <a:tc>
                  <a:txBody>
                    <a:bodyPr/>
                    <a:lstStyle/>
                    <a:p>
                      <a:pPr rtl="1"/>
                      <a:r>
                        <a:rPr lang="ar-SA" sz="1600" dirty="0" smtClean="0"/>
                        <a:t>100000</a:t>
                      </a:r>
                      <a:endParaRPr lang="ar-SA" sz="1600" dirty="0"/>
                    </a:p>
                  </a:txBody>
                  <a:tcPr/>
                </a:tc>
                <a:tc>
                  <a:txBody>
                    <a:bodyPr/>
                    <a:lstStyle/>
                    <a:p>
                      <a:pPr rtl="1"/>
                      <a:r>
                        <a:rPr lang="ar-SA" sz="1600" dirty="0" smtClean="0"/>
                        <a:t>100000</a:t>
                      </a:r>
                      <a:endParaRPr lang="ar-SA" sz="1600" dirty="0"/>
                    </a:p>
                  </a:txBody>
                  <a:tcPr/>
                </a:tc>
                <a:tc>
                  <a:txBody>
                    <a:bodyPr/>
                    <a:lstStyle/>
                    <a:p>
                      <a:pPr rtl="1"/>
                      <a:r>
                        <a:rPr lang="ar-SA" sz="1600" dirty="0" smtClean="0"/>
                        <a:t>-</a:t>
                      </a:r>
                      <a:endParaRPr lang="ar-SA" sz="1600" dirty="0"/>
                    </a:p>
                  </a:txBody>
                  <a:tcPr/>
                </a:tc>
                <a:tc>
                  <a:txBody>
                    <a:bodyPr/>
                    <a:lstStyle/>
                    <a:p>
                      <a:pPr rtl="1"/>
                      <a:r>
                        <a:rPr lang="ar-SA" sz="1600" dirty="0" smtClean="0"/>
                        <a:t>-</a:t>
                      </a:r>
                      <a:endParaRPr lang="ar-SA" sz="1600" dirty="0"/>
                    </a:p>
                  </a:txBody>
                  <a:tcPr/>
                </a:tc>
              </a:tr>
              <a:tr h="370840">
                <a:tc>
                  <a:txBody>
                    <a:bodyPr/>
                    <a:lstStyle/>
                    <a:p>
                      <a:pPr rtl="1"/>
                      <a:r>
                        <a:rPr lang="ar-SA" sz="1600" dirty="0" smtClean="0"/>
                        <a:t>ال</a:t>
                      </a:r>
                      <a:r>
                        <a:rPr lang="ar-JO" sz="1600" dirty="0" smtClean="0"/>
                        <a:t>أ</a:t>
                      </a:r>
                      <a:r>
                        <a:rPr lang="ar-SA" sz="1600" dirty="0" smtClean="0"/>
                        <a:t>رباح المحتجز</a:t>
                      </a:r>
                      <a:r>
                        <a:rPr lang="ar-JO" sz="1600" dirty="0" smtClean="0"/>
                        <a:t>ة</a:t>
                      </a:r>
                      <a:endParaRPr lang="ar-SA" sz="1600" dirty="0"/>
                    </a:p>
                  </a:txBody>
                  <a:tcPr/>
                </a:tc>
                <a:tc>
                  <a:txBody>
                    <a:bodyPr/>
                    <a:lstStyle/>
                    <a:p>
                      <a:pPr rtl="1"/>
                      <a:r>
                        <a:rPr lang="ar-SA" sz="1600" dirty="0" smtClean="0"/>
                        <a:t>60000</a:t>
                      </a:r>
                      <a:endParaRPr lang="ar-SA" sz="1600" dirty="0"/>
                    </a:p>
                  </a:txBody>
                  <a:tcPr/>
                </a:tc>
                <a:tc>
                  <a:txBody>
                    <a:bodyPr/>
                    <a:lstStyle/>
                    <a:p>
                      <a:pPr rtl="1"/>
                      <a:r>
                        <a:rPr lang="ar-SA" sz="1600" dirty="0" smtClean="0"/>
                        <a:t>80000</a:t>
                      </a:r>
                      <a:endParaRPr lang="ar-SA" sz="1600" dirty="0"/>
                    </a:p>
                  </a:txBody>
                  <a:tcPr/>
                </a:tc>
                <a:tc>
                  <a:txBody>
                    <a:bodyPr/>
                    <a:lstStyle/>
                    <a:p>
                      <a:pPr rtl="1"/>
                      <a:r>
                        <a:rPr lang="ar-SA" sz="1600" dirty="0" smtClean="0"/>
                        <a:t>20000</a:t>
                      </a:r>
                      <a:endParaRPr lang="ar-SA" sz="1600" dirty="0"/>
                    </a:p>
                  </a:txBody>
                  <a:tcPr/>
                </a:tc>
                <a:tc>
                  <a:txBody>
                    <a:bodyPr/>
                    <a:lstStyle/>
                    <a:p>
                      <a:pPr rtl="1"/>
                      <a:endParaRPr lang="ar-SA" sz="1600" dirty="0"/>
                    </a:p>
                  </a:txBody>
                  <a:tcPr/>
                </a:tc>
              </a:tr>
              <a:tr h="370840">
                <a:tc>
                  <a:txBody>
                    <a:bodyPr/>
                    <a:lstStyle/>
                    <a:p>
                      <a:pPr rtl="1"/>
                      <a:r>
                        <a:rPr lang="ar-SA" sz="1600" dirty="0" smtClean="0"/>
                        <a:t>مجموع الخصوم وحقوق الملكي</a:t>
                      </a:r>
                      <a:r>
                        <a:rPr lang="ar-JO" sz="1600" dirty="0" smtClean="0"/>
                        <a:t>ة</a:t>
                      </a:r>
                      <a:endParaRPr lang="ar-SA" sz="1600" dirty="0"/>
                    </a:p>
                  </a:txBody>
                  <a:tcPr/>
                </a:tc>
                <a:tc>
                  <a:txBody>
                    <a:bodyPr/>
                    <a:lstStyle/>
                    <a:p>
                      <a:pPr rtl="1"/>
                      <a:r>
                        <a:rPr lang="ar-SA" sz="1600" b="1" dirty="0" smtClean="0"/>
                        <a:t>370000</a:t>
                      </a:r>
                      <a:endParaRPr lang="ar-SA" sz="1600" b="1" dirty="0"/>
                    </a:p>
                  </a:txBody>
                  <a:tcPr/>
                </a:tc>
                <a:tc>
                  <a:txBody>
                    <a:bodyPr/>
                    <a:lstStyle/>
                    <a:p>
                      <a:pPr rtl="1"/>
                      <a:r>
                        <a:rPr lang="ar-SA" sz="1600" b="1" dirty="0" smtClean="0"/>
                        <a:t>400000</a:t>
                      </a:r>
                      <a:endParaRPr lang="ar-SA" sz="1600" b="1" dirty="0"/>
                    </a:p>
                  </a:txBody>
                  <a:tcPr/>
                </a:tc>
                <a:tc>
                  <a:txBody>
                    <a:bodyPr/>
                    <a:lstStyle/>
                    <a:p>
                      <a:pPr rtl="1"/>
                      <a:r>
                        <a:rPr lang="ar-SA" sz="1600" b="1" dirty="0" smtClean="0"/>
                        <a:t>98000</a:t>
                      </a:r>
                      <a:endParaRPr lang="ar-SA" sz="1600" b="1" dirty="0"/>
                    </a:p>
                  </a:txBody>
                  <a:tcPr/>
                </a:tc>
                <a:tc>
                  <a:txBody>
                    <a:bodyPr/>
                    <a:lstStyle/>
                    <a:p>
                      <a:pPr rtl="1"/>
                      <a:r>
                        <a:rPr lang="ar-SA" sz="1600" b="1" dirty="0" smtClean="0"/>
                        <a:t>98000</a:t>
                      </a:r>
                      <a:endParaRPr lang="ar-SA" sz="1600" b="1" dirty="0"/>
                    </a:p>
                  </a:txBody>
                  <a:tcPr/>
                </a:tc>
              </a:tr>
            </a:tbl>
          </a:graphicData>
        </a:graphic>
      </p:graphicFrame>
      <p:sp>
        <p:nvSpPr>
          <p:cNvPr id="5" name="Slide Number Placeholder 4"/>
          <p:cNvSpPr>
            <a:spLocks noGrp="1"/>
          </p:cNvSpPr>
          <p:nvPr>
            <p:ph type="sldNum" sz="quarter" idx="12"/>
          </p:nvPr>
        </p:nvSpPr>
        <p:spPr/>
        <p:txBody>
          <a:bodyPr/>
          <a:lstStyle/>
          <a:p>
            <a:fld id="{6339CD7F-6548-46A8-9F66-5B44D68E6E3C}" type="slidenum">
              <a:rPr lang="ar-SA" smtClean="0"/>
              <a:pPr/>
              <a:t>129</a:t>
            </a:fld>
            <a:endParaRPr lang="ar-SA"/>
          </a:p>
        </p:txBody>
      </p:sp>
    </p:spTree>
    <p:extLst>
      <p:ext uri="{BB962C8B-B14F-4D97-AF65-F5344CB8AC3E}">
        <p14:creationId xmlns:p14="http://schemas.microsoft.com/office/powerpoint/2010/main" val="21581659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651491"/>
            <a:ext cx="8229600" cy="1143000"/>
          </a:xfrm>
        </p:spPr>
        <p:txBody>
          <a:bodyPr/>
          <a:lstStyle/>
          <a:p>
            <a:pPr algn="ctr"/>
            <a:r>
              <a:rPr lang="ar-SA" dirty="0" smtClean="0"/>
              <a:t>ب - ال</a:t>
            </a:r>
            <a:r>
              <a:rPr lang="ar-JO" dirty="0" smtClean="0"/>
              <a:t>أ</a:t>
            </a:r>
            <a:r>
              <a:rPr lang="ar-SA" dirty="0" smtClean="0"/>
              <a:t>سهم العادية</a:t>
            </a:r>
          </a:p>
        </p:txBody>
      </p:sp>
      <p:sp>
        <p:nvSpPr>
          <p:cNvPr id="5" name="Slide Number Placeholder 4"/>
          <p:cNvSpPr>
            <a:spLocks noGrp="1"/>
          </p:cNvSpPr>
          <p:nvPr>
            <p:ph type="sldNum" sz="quarter" idx="12"/>
          </p:nvPr>
        </p:nvSpPr>
        <p:spPr/>
        <p:txBody>
          <a:bodyPr/>
          <a:lstStyle/>
          <a:p>
            <a:fld id="{6339CD7F-6548-46A8-9F66-5B44D68E6E3C}" type="slidenum">
              <a:rPr lang="ar-SA" smtClean="0"/>
              <a:pPr/>
              <a:t>13</a:t>
            </a:fld>
            <a:endParaRPr lang="ar-SA" dirty="0"/>
          </a:p>
        </p:txBody>
      </p:sp>
      <p:sp>
        <p:nvSpPr>
          <p:cNvPr id="12" name="Content Placeholder 11"/>
          <p:cNvSpPr>
            <a:spLocks noGrp="1"/>
          </p:cNvSpPr>
          <p:nvPr>
            <p:ph sz="quarter" idx="1"/>
          </p:nvPr>
        </p:nvSpPr>
        <p:spPr>
          <a:xfrm>
            <a:off x="395536" y="2571744"/>
            <a:ext cx="8229600" cy="3842451"/>
          </a:xfrm>
        </p:spPr>
        <p:txBody>
          <a:bodyPr>
            <a:normAutofit/>
          </a:bodyPr>
          <a:lstStyle/>
          <a:p>
            <a:pPr algn="just">
              <a:lnSpc>
                <a:spcPct val="120000"/>
              </a:lnSpc>
            </a:pPr>
            <a:r>
              <a:rPr lang="ar-SA" dirty="0" smtClean="0">
                <a:solidFill>
                  <a:srgbClr val="FF0000"/>
                </a:solidFill>
              </a:rPr>
              <a:t>لا يكون </a:t>
            </a:r>
            <a:r>
              <a:rPr lang="ar-SA" dirty="0" smtClean="0"/>
              <a:t>للسهم العادي سعر محدد للبيع.</a:t>
            </a:r>
          </a:p>
          <a:p>
            <a:pPr algn="just">
              <a:lnSpc>
                <a:spcPct val="120000"/>
              </a:lnSpc>
            </a:pPr>
            <a:r>
              <a:rPr lang="ar-SA" dirty="0" smtClean="0">
                <a:solidFill>
                  <a:srgbClr val="FF0000"/>
                </a:solidFill>
              </a:rPr>
              <a:t>لا تلتزم </a:t>
            </a:r>
            <a:r>
              <a:rPr lang="ar-SA" dirty="0" smtClean="0"/>
              <a:t>الشركه المصدرة بتوزيع عائد محدد من ال</a:t>
            </a:r>
            <a:r>
              <a:rPr lang="ar-JO" dirty="0" smtClean="0"/>
              <a:t>أ</a:t>
            </a:r>
            <a:r>
              <a:rPr lang="ar-SA" dirty="0" smtClean="0"/>
              <a:t>رباح ، فقيم</a:t>
            </a:r>
            <a:r>
              <a:rPr lang="ar-JO" dirty="0" smtClean="0"/>
              <a:t>ة</a:t>
            </a:r>
            <a:r>
              <a:rPr lang="ar-SA" dirty="0" smtClean="0"/>
              <a:t> السهم تحدد أساسا بالسعر الذي يدفع للسهم في الأسواق المالية </a:t>
            </a:r>
          </a:p>
          <a:p>
            <a:pPr algn="just">
              <a:lnSpc>
                <a:spcPct val="120000"/>
              </a:lnSpc>
            </a:pPr>
            <a:r>
              <a:rPr lang="ar-SA" dirty="0" smtClean="0"/>
              <a:t>اذا كانت الشركة </a:t>
            </a:r>
            <a:r>
              <a:rPr lang="ar-SA" dirty="0" smtClean="0">
                <a:solidFill>
                  <a:srgbClr val="FF0000"/>
                </a:solidFill>
              </a:rPr>
              <a:t>متوسع</a:t>
            </a:r>
            <a:r>
              <a:rPr lang="ar-JO" dirty="0" smtClean="0">
                <a:solidFill>
                  <a:srgbClr val="FF0000"/>
                </a:solidFill>
              </a:rPr>
              <a:t>ة</a:t>
            </a:r>
            <a:r>
              <a:rPr lang="ar-SA" dirty="0" smtClean="0">
                <a:solidFill>
                  <a:srgbClr val="FF0000"/>
                </a:solidFill>
              </a:rPr>
              <a:t> وتحقق أرباحاً متزايدة</a:t>
            </a:r>
            <a:r>
              <a:rPr lang="ar-SA" dirty="0" smtClean="0"/>
              <a:t>، </a:t>
            </a:r>
            <a:r>
              <a:rPr lang="ar-SA" u="sng" dirty="0" smtClean="0"/>
              <a:t>من المتوقع </a:t>
            </a:r>
            <a:r>
              <a:rPr lang="ar-SA" dirty="0" smtClean="0"/>
              <a:t>زيادة في التوزيعات، وارتفاعاً في قيم</a:t>
            </a:r>
            <a:r>
              <a:rPr lang="ar-JO" dirty="0" smtClean="0"/>
              <a:t>ة</a:t>
            </a:r>
            <a:r>
              <a:rPr lang="ar-SA" dirty="0" smtClean="0"/>
              <a:t> السهم، وعلى العكس </a:t>
            </a:r>
            <a:r>
              <a:rPr lang="ar-JO" dirty="0" smtClean="0"/>
              <a:t>إ</a:t>
            </a:r>
            <a:r>
              <a:rPr lang="ar-SA" dirty="0" smtClean="0"/>
              <a:t>ذا كانت أرباح الشركة آخذة في التناق</a:t>
            </a:r>
            <a:r>
              <a:rPr lang="ar-JO" dirty="0" smtClean="0"/>
              <a:t>ص</a:t>
            </a:r>
            <a:r>
              <a:rPr lang="ar-SA" dirty="0" smtClean="0"/>
              <a:t>، </a:t>
            </a:r>
            <a:r>
              <a:rPr lang="ar-SA" u="sng" dirty="0" smtClean="0"/>
              <a:t>فمن المتوقع </a:t>
            </a:r>
            <a:r>
              <a:rPr lang="ar-SA" dirty="0" smtClean="0"/>
              <a:t>أن يتناقص سعر السهم.</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03005"/>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378"/>
            <a:ext cx="9144000" cy="549058"/>
            <a:chOff x="15" y="756081"/>
            <a:chExt cx="9143985" cy="1794549"/>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dirty="0" smtClean="0">
                  <a:solidFill>
                    <a:schemeClr val="tx1"/>
                  </a:solidFill>
                </a:rPr>
                <a:t>ال</a:t>
              </a:r>
              <a:r>
                <a:rPr lang="ar-SA" dirty="0" smtClean="0">
                  <a:solidFill>
                    <a:schemeClr val="tx1"/>
                  </a:solidFill>
                </a:rPr>
                <a:t>قائمة </a:t>
              </a:r>
              <a:r>
                <a:rPr lang="ar-JO" dirty="0" smtClean="0">
                  <a:solidFill>
                    <a:schemeClr val="tx1"/>
                  </a:solidFill>
                </a:rPr>
                <a:t>النسبية لل</a:t>
              </a:r>
              <a:r>
                <a:rPr lang="ar-SA" dirty="0" smtClean="0">
                  <a:solidFill>
                    <a:schemeClr val="tx1"/>
                  </a:solidFill>
                </a:rPr>
                <a:t>مصادر والاستخدامات لعام </a:t>
              </a:r>
              <a:r>
                <a:rPr lang="ar-SY" dirty="0" smtClean="0">
                  <a:solidFill>
                    <a:schemeClr val="tx1"/>
                  </a:solidFill>
                </a:rPr>
                <a:t>2016 </a:t>
              </a:r>
              <a:r>
                <a:rPr lang="ar-SA" dirty="0" smtClean="0">
                  <a:solidFill>
                    <a:schemeClr val="tx1"/>
                  </a:solidFill>
                </a:rPr>
                <a:t>لشرك</a:t>
              </a:r>
              <a:r>
                <a:rPr lang="ar-JO" dirty="0" smtClean="0">
                  <a:solidFill>
                    <a:schemeClr val="tx1"/>
                  </a:solidFill>
                </a:rPr>
                <a:t>ة</a:t>
              </a:r>
              <a:r>
                <a:rPr lang="ar-SA" dirty="0" smtClean="0">
                  <a:solidFill>
                    <a:schemeClr val="tx1"/>
                  </a:solidFill>
                </a:rPr>
                <a:t> </a:t>
              </a:r>
              <a:endParaRPr lang="ar-SA" dirty="0">
                <a:solidFill>
                  <a:schemeClr val="tx1"/>
                </a:solidFill>
              </a:endParaRPr>
            </a:p>
          </p:txBody>
        </p:sp>
        <p:grpSp>
          <p:nvGrpSpPr>
            <p:cNvPr id="3" name="Group 7"/>
            <p:cNvGrpSpPr/>
            <p:nvPr/>
          </p:nvGrpSpPr>
          <p:grpSpPr>
            <a:xfrm>
              <a:off x="8100392" y="756081"/>
              <a:ext cx="1043608" cy="1065797"/>
              <a:chOff x="8100392" y="756081"/>
              <a:chExt cx="1043608" cy="1065797"/>
            </a:xfrm>
          </p:grpSpPr>
          <p:sp>
            <p:nvSpPr>
              <p:cNvPr id="11" name="Teardrop 10"/>
              <p:cNvSpPr/>
              <p:nvPr/>
            </p:nvSpPr>
            <p:spPr>
              <a:xfrm>
                <a:off x="8100392" y="756081"/>
                <a:ext cx="1043608" cy="1065797"/>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244408" y="893184"/>
                <a:ext cx="738471" cy="710069"/>
              </a:xfrm>
              <a:prstGeom prst="rect">
                <a:avLst/>
              </a:prstGeom>
              <a:noFill/>
            </p:spPr>
          </p:pic>
        </p:grpSp>
      </p:grpSp>
      <p:graphicFrame>
        <p:nvGraphicFramePr>
          <p:cNvPr id="15" name="Table 14"/>
          <p:cNvGraphicFramePr>
            <a:graphicFrameLocks noGrp="1"/>
          </p:cNvGraphicFramePr>
          <p:nvPr>
            <p:extLst>
              <p:ext uri="{D42A27DB-BD31-4B8C-83A1-F6EECF244321}">
                <p14:modId xmlns:p14="http://schemas.microsoft.com/office/powerpoint/2010/main" val="2869211451"/>
              </p:ext>
            </p:extLst>
          </p:nvPr>
        </p:nvGraphicFramePr>
        <p:xfrm>
          <a:off x="179512" y="548678"/>
          <a:ext cx="8784976" cy="6035040"/>
        </p:xfrm>
        <a:graphic>
          <a:graphicData uri="http://schemas.openxmlformats.org/drawingml/2006/table">
            <a:tbl>
              <a:tblPr rtl="1" firstRow="1" bandRow="1">
                <a:tableStyleId>{5C22544A-7EE6-4342-B048-85BDC9FD1C3A}</a:tableStyleId>
              </a:tblPr>
              <a:tblGrid>
                <a:gridCol w="2587340"/>
                <a:gridCol w="1055818"/>
                <a:gridCol w="5141818"/>
              </a:tblGrid>
              <a:tr h="358602">
                <a:tc>
                  <a:txBody>
                    <a:bodyPr/>
                    <a:lstStyle/>
                    <a:p>
                      <a:pPr rtl="1"/>
                      <a:r>
                        <a:rPr lang="ar-SA" dirty="0" smtClean="0"/>
                        <a:t>البي</a:t>
                      </a:r>
                      <a:r>
                        <a:rPr lang="ar-JO" dirty="0" smtClean="0"/>
                        <a:t>ا</a:t>
                      </a:r>
                      <a:r>
                        <a:rPr lang="ar-SA" dirty="0" smtClean="0"/>
                        <a:t>ن</a:t>
                      </a:r>
                      <a:endParaRPr lang="ar-SA" dirty="0"/>
                    </a:p>
                  </a:txBody>
                  <a:tcPr/>
                </a:tc>
                <a:tc>
                  <a:txBody>
                    <a:bodyPr/>
                    <a:lstStyle/>
                    <a:p>
                      <a:pPr rtl="1"/>
                      <a:r>
                        <a:rPr lang="ar-SA" dirty="0" smtClean="0"/>
                        <a:t>القيم</a:t>
                      </a:r>
                      <a:r>
                        <a:rPr lang="ar-JO" dirty="0" smtClean="0"/>
                        <a:t>ة</a:t>
                      </a:r>
                      <a:r>
                        <a:rPr lang="ar-SA" dirty="0" smtClean="0"/>
                        <a:t> </a:t>
                      </a:r>
                      <a:endParaRPr lang="ar-SA" dirty="0"/>
                    </a:p>
                  </a:txBody>
                  <a:tcPr/>
                </a:tc>
                <a:tc>
                  <a:txBody>
                    <a:bodyPr/>
                    <a:lstStyle/>
                    <a:p>
                      <a:pPr rtl="1"/>
                      <a:r>
                        <a:rPr lang="ar-SA" dirty="0" smtClean="0"/>
                        <a:t>النسب</a:t>
                      </a:r>
                      <a:r>
                        <a:rPr lang="ar-JO" dirty="0" smtClean="0"/>
                        <a:t>ة</a:t>
                      </a:r>
                      <a:r>
                        <a:rPr lang="ar-SA" dirty="0" smtClean="0"/>
                        <a:t> المئوي</a:t>
                      </a:r>
                      <a:r>
                        <a:rPr lang="ar-JO" dirty="0" smtClean="0"/>
                        <a:t>ة</a:t>
                      </a:r>
                      <a:endParaRPr lang="ar-SA" dirty="0"/>
                    </a:p>
                  </a:txBody>
                  <a:tcPr/>
                </a:tc>
              </a:tr>
              <a:tr h="442112">
                <a:tc>
                  <a:txBody>
                    <a:bodyPr/>
                    <a:lstStyle/>
                    <a:p>
                      <a:pPr rtl="1"/>
                      <a:r>
                        <a:rPr lang="ar-SA" sz="2400" b="1" dirty="0" smtClean="0"/>
                        <a:t>الاستخدامات</a:t>
                      </a:r>
                      <a:r>
                        <a:rPr lang="ar-SA" dirty="0" smtClean="0"/>
                        <a:t> :</a:t>
                      </a:r>
                      <a:endParaRPr lang="ar-SA" dirty="0"/>
                    </a:p>
                  </a:txBody>
                  <a:tcPr/>
                </a:tc>
                <a:tc>
                  <a:txBody>
                    <a:bodyPr/>
                    <a:lstStyle/>
                    <a:p>
                      <a:pPr rtl="1"/>
                      <a:endParaRPr lang="ar-SA" dirty="0">
                        <a:solidFill>
                          <a:srgbClr val="FF0000"/>
                        </a:solidFill>
                      </a:endParaRPr>
                    </a:p>
                  </a:txBody>
                  <a:tcPr/>
                </a:tc>
                <a:tc>
                  <a:txBody>
                    <a:bodyPr/>
                    <a:lstStyle/>
                    <a:p>
                      <a:pPr rtl="1"/>
                      <a:r>
                        <a:rPr lang="ar-SA" dirty="0" smtClean="0">
                          <a:solidFill>
                            <a:srgbClr val="FF0000"/>
                          </a:solidFill>
                        </a:rPr>
                        <a:t>                            التوضيح     </a:t>
                      </a:r>
                      <a:endParaRPr lang="ar-SA" dirty="0">
                        <a:solidFill>
                          <a:srgbClr val="FF0000"/>
                        </a:solidFill>
                      </a:endParaRPr>
                    </a:p>
                  </a:txBody>
                  <a:tcPr/>
                </a:tc>
              </a:tr>
              <a:tr h="358602">
                <a:tc>
                  <a:txBody>
                    <a:bodyPr/>
                    <a:lstStyle/>
                    <a:p>
                      <a:pPr rtl="1"/>
                      <a:r>
                        <a:rPr lang="ar-SA" dirty="0" smtClean="0"/>
                        <a:t>الزياد</a:t>
                      </a:r>
                      <a:r>
                        <a:rPr lang="ar-JO" dirty="0" smtClean="0"/>
                        <a:t>ة</a:t>
                      </a:r>
                      <a:r>
                        <a:rPr lang="ar-SA" dirty="0" smtClean="0"/>
                        <a:t> في الذمم المدين</a:t>
                      </a:r>
                      <a:r>
                        <a:rPr lang="ar-JO" dirty="0" smtClean="0"/>
                        <a:t>ة</a:t>
                      </a:r>
                      <a:endParaRPr lang="ar-SA" dirty="0"/>
                    </a:p>
                  </a:txBody>
                  <a:tcPr/>
                </a:tc>
                <a:tc>
                  <a:txBody>
                    <a:bodyPr/>
                    <a:lstStyle/>
                    <a:p>
                      <a:pPr rtl="1"/>
                      <a:r>
                        <a:rPr lang="ar-SA" dirty="0" smtClean="0"/>
                        <a:t>10000</a:t>
                      </a:r>
                      <a:endParaRPr lang="ar-SA" dirty="0"/>
                    </a:p>
                  </a:txBody>
                  <a:tcPr/>
                </a:tc>
                <a:tc>
                  <a:txBody>
                    <a:bodyPr/>
                    <a:lstStyle/>
                    <a:p>
                      <a:pPr rtl="1"/>
                      <a:r>
                        <a:rPr lang="ar-SA" dirty="0" smtClean="0"/>
                        <a:t>10.2% </a:t>
                      </a:r>
                      <a:r>
                        <a:rPr lang="ar-SA" baseline="0" dirty="0" smtClean="0"/>
                        <a:t>              </a:t>
                      </a:r>
                      <a:r>
                        <a:rPr lang="ar-JO" baseline="0" dirty="0" smtClean="0"/>
                        <a:t>   </a:t>
                      </a:r>
                      <a:r>
                        <a:rPr lang="ar-SA" baseline="0" dirty="0" smtClean="0"/>
                        <a:t>(10000 </a:t>
                      </a:r>
                      <a:r>
                        <a:rPr lang="en-US" baseline="0" dirty="0" smtClean="0"/>
                        <a:t>÷</a:t>
                      </a:r>
                      <a:r>
                        <a:rPr lang="ar-SA" baseline="0" dirty="0" smtClean="0"/>
                        <a:t>98000)</a:t>
                      </a:r>
                      <a:r>
                        <a:rPr lang="en-US" baseline="0" dirty="0" smtClean="0"/>
                        <a:t>X</a:t>
                      </a:r>
                      <a:r>
                        <a:rPr lang="ar-SA" baseline="0" dirty="0" smtClean="0"/>
                        <a:t> 100</a:t>
                      </a:r>
                      <a:endParaRPr lang="ar-SA" dirty="0"/>
                    </a:p>
                  </a:txBody>
                  <a:tcPr/>
                </a:tc>
              </a:tr>
              <a:tr h="358602">
                <a:tc>
                  <a:txBody>
                    <a:bodyPr/>
                    <a:lstStyle/>
                    <a:p>
                      <a:pPr rtl="1"/>
                      <a:r>
                        <a:rPr lang="ar-SA" dirty="0" smtClean="0"/>
                        <a:t>الاستثمار</a:t>
                      </a:r>
                      <a:r>
                        <a:rPr lang="ar-SA" baseline="0" dirty="0" smtClean="0"/>
                        <a:t> في المخزون السلعي</a:t>
                      </a:r>
                      <a:endParaRPr lang="ar-SA" dirty="0"/>
                    </a:p>
                  </a:txBody>
                  <a:tcPr/>
                </a:tc>
                <a:tc>
                  <a:txBody>
                    <a:bodyPr/>
                    <a:lstStyle/>
                    <a:p>
                      <a:pPr rtl="1"/>
                      <a:r>
                        <a:rPr lang="ar-SA" dirty="0" smtClean="0"/>
                        <a:t>10000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JO" dirty="0" smtClean="0"/>
                        <a:t>10.2</a:t>
                      </a:r>
                      <a:r>
                        <a:rPr lang="ar-SA" dirty="0" smtClean="0"/>
                        <a:t>%               </a:t>
                      </a:r>
                      <a:r>
                        <a:rPr lang="ar-JO" dirty="0" smtClean="0"/>
                        <a:t>    </a:t>
                      </a:r>
                      <a:r>
                        <a:rPr lang="ar-SA" baseline="0" dirty="0" smtClean="0"/>
                        <a:t>(10000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t>التوسع في الأصول</a:t>
                      </a:r>
                      <a:endParaRPr lang="ar-SA" dirty="0"/>
                    </a:p>
                  </a:txBody>
                  <a:tcPr/>
                </a:tc>
                <a:tc>
                  <a:txBody>
                    <a:bodyPr/>
                    <a:lstStyle/>
                    <a:p>
                      <a:pPr rtl="1"/>
                      <a:r>
                        <a:rPr lang="ar-SA" dirty="0" smtClean="0"/>
                        <a:t>60000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solidFill>
                            <a:srgbClr val="FF0000"/>
                          </a:solidFill>
                        </a:rPr>
                        <a:t>61.2</a:t>
                      </a:r>
                      <a:r>
                        <a:rPr lang="ar-JO" dirty="0" smtClean="0">
                          <a:solidFill>
                            <a:srgbClr val="FF0000"/>
                          </a:solidFill>
                        </a:rPr>
                        <a:t>%</a:t>
                      </a:r>
                      <a:r>
                        <a:rPr lang="ar-SA" dirty="0" smtClean="0"/>
                        <a:t>                  </a:t>
                      </a:r>
                      <a:r>
                        <a:rPr lang="ar-SA" baseline="0" dirty="0" smtClean="0"/>
                        <a:t>(60000</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t>النقص في الذمم الدائن</a:t>
                      </a:r>
                      <a:r>
                        <a:rPr lang="ar-JO" dirty="0" smtClean="0"/>
                        <a:t>ة</a:t>
                      </a:r>
                      <a:r>
                        <a:rPr lang="ar-SA" dirty="0" smtClean="0"/>
                        <a:t> </a:t>
                      </a:r>
                      <a:endParaRPr lang="ar-SA" dirty="0"/>
                    </a:p>
                  </a:txBody>
                  <a:tcPr/>
                </a:tc>
                <a:tc>
                  <a:txBody>
                    <a:bodyPr/>
                    <a:lstStyle/>
                    <a:p>
                      <a:pPr rtl="1"/>
                      <a:r>
                        <a:rPr lang="ar-SA" dirty="0" smtClean="0"/>
                        <a:t>8000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JO" dirty="0" smtClean="0"/>
                        <a:t>8.2</a:t>
                      </a:r>
                      <a:r>
                        <a:rPr lang="ar-SA" dirty="0" smtClean="0"/>
                        <a:t> </a:t>
                      </a:r>
                      <a:r>
                        <a:rPr lang="ar-JO" dirty="0" smtClean="0"/>
                        <a:t>%</a:t>
                      </a:r>
                      <a:r>
                        <a:rPr lang="ar-SA" dirty="0" smtClean="0"/>
                        <a:t>                   </a:t>
                      </a:r>
                      <a:r>
                        <a:rPr lang="ar-SA" baseline="0" dirty="0" smtClean="0"/>
                        <a:t>(8000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solidFill>
                            <a:schemeClr val="tx1"/>
                          </a:solidFill>
                        </a:rPr>
                        <a:t>النقص في أوراق الدفع</a:t>
                      </a:r>
                      <a:endParaRPr lang="ar-SA" dirty="0">
                        <a:solidFill>
                          <a:schemeClr val="tx1"/>
                        </a:solidFill>
                      </a:endParaRPr>
                    </a:p>
                  </a:txBody>
                  <a:tcPr/>
                </a:tc>
                <a:tc>
                  <a:txBody>
                    <a:bodyPr/>
                    <a:lstStyle/>
                    <a:p>
                      <a:pPr rtl="1"/>
                      <a:r>
                        <a:rPr lang="ar-SA" dirty="0" smtClean="0">
                          <a:solidFill>
                            <a:schemeClr val="tx1"/>
                          </a:solidFill>
                        </a:rPr>
                        <a:t>10000</a:t>
                      </a:r>
                      <a:endParaRPr lang="ar-SA" dirty="0">
                        <a:solidFill>
                          <a:schemeClr val="tx1"/>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solidFill>
                            <a:schemeClr val="tx1"/>
                          </a:solidFill>
                        </a:rPr>
                        <a:t>10.2 </a:t>
                      </a:r>
                      <a:r>
                        <a:rPr lang="ar-JO" dirty="0" smtClean="0">
                          <a:solidFill>
                            <a:schemeClr val="tx1"/>
                          </a:solidFill>
                        </a:rPr>
                        <a:t>% </a:t>
                      </a:r>
                      <a:r>
                        <a:rPr lang="ar-SA" dirty="0" smtClean="0">
                          <a:solidFill>
                            <a:schemeClr val="tx1"/>
                          </a:solidFill>
                        </a:rPr>
                        <a:t>                 </a:t>
                      </a:r>
                      <a:r>
                        <a:rPr lang="ar-SA" baseline="0" dirty="0" smtClean="0"/>
                        <a:t>(10000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solidFill>
                            <a:srgbClr val="0000FF"/>
                          </a:solidFill>
                        </a:rPr>
                        <a:t>مجموع الاستخدامات</a:t>
                      </a:r>
                      <a:endParaRPr lang="ar-SA" dirty="0">
                        <a:solidFill>
                          <a:srgbClr val="0000FF"/>
                        </a:solidFill>
                      </a:endParaRPr>
                    </a:p>
                  </a:txBody>
                  <a:tcPr/>
                </a:tc>
                <a:tc>
                  <a:txBody>
                    <a:bodyPr/>
                    <a:lstStyle/>
                    <a:p>
                      <a:pPr rtl="1"/>
                      <a:r>
                        <a:rPr lang="ar-SA" dirty="0" smtClean="0">
                          <a:solidFill>
                            <a:srgbClr val="0000FF"/>
                          </a:solidFill>
                        </a:rPr>
                        <a:t>98000</a:t>
                      </a:r>
                      <a:endParaRPr lang="ar-SA" dirty="0">
                        <a:solidFill>
                          <a:srgbClr val="0000FF"/>
                        </a:solidFill>
                      </a:endParaRPr>
                    </a:p>
                  </a:txBody>
                  <a:tcPr/>
                </a:tc>
                <a:tc>
                  <a:txBody>
                    <a:bodyPr/>
                    <a:lstStyle/>
                    <a:p>
                      <a:pPr rtl="1"/>
                      <a:r>
                        <a:rPr lang="ar-SA" dirty="0" smtClean="0">
                          <a:solidFill>
                            <a:srgbClr val="0000FF"/>
                          </a:solidFill>
                        </a:rPr>
                        <a:t>100%</a:t>
                      </a:r>
                      <a:endParaRPr lang="ar-SA" dirty="0">
                        <a:solidFill>
                          <a:srgbClr val="0000FF"/>
                        </a:solidFill>
                      </a:endParaRPr>
                    </a:p>
                  </a:txBody>
                  <a:tcPr/>
                </a:tc>
              </a:tr>
              <a:tr h="442112">
                <a:tc>
                  <a:txBody>
                    <a:bodyPr/>
                    <a:lstStyle/>
                    <a:p>
                      <a:pPr rtl="1"/>
                      <a:r>
                        <a:rPr lang="ar-SA" sz="2400" b="1" dirty="0" smtClean="0"/>
                        <a:t>المصادر</a:t>
                      </a:r>
                      <a:r>
                        <a:rPr lang="ar-SA" dirty="0" smtClean="0"/>
                        <a:t> :</a:t>
                      </a:r>
                      <a:endParaRPr lang="ar-SA" dirty="0"/>
                    </a:p>
                  </a:txBody>
                  <a:tcPr/>
                </a:tc>
                <a:tc>
                  <a:txBody>
                    <a:bodyPr/>
                    <a:lstStyle/>
                    <a:p>
                      <a:pPr rtl="1"/>
                      <a:endParaRPr lang="ar-SA" dirty="0"/>
                    </a:p>
                  </a:txBody>
                  <a:tcPr/>
                </a:tc>
                <a:tc>
                  <a:txBody>
                    <a:bodyPr/>
                    <a:lstStyle/>
                    <a:p>
                      <a:pPr rtl="1"/>
                      <a:endParaRPr lang="ar-SA" dirty="0"/>
                    </a:p>
                  </a:txBody>
                  <a:tcPr/>
                </a:tc>
              </a:tr>
              <a:tr h="358602">
                <a:tc>
                  <a:txBody>
                    <a:bodyPr/>
                    <a:lstStyle/>
                    <a:p>
                      <a:pPr rtl="1"/>
                      <a:r>
                        <a:rPr lang="ar-SA" dirty="0" smtClean="0"/>
                        <a:t>النقص في النقدي</a:t>
                      </a:r>
                      <a:r>
                        <a:rPr lang="ar-JO" dirty="0" smtClean="0"/>
                        <a:t>ة</a:t>
                      </a:r>
                      <a:r>
                        <a:rPr lang="ar-SA" dirty="0" smtClean="0"/>
                        <a:t> المحتفظ بها </a:t>
                      </a:r>
                      <a:endParaRPr lang="ar-SA" dirty="0"/>
                    </a:p>
                  </a:txBody>
                  <a:tcPr/>
                </a:tc>
                <a:tc>
                  <a:txBody>
                    <a:bodyPr/>
                    <a:lstStyle/>
                    <a:p>
                      <a:pPr rtl="1"/>
                      <a:r>
                        <a:rPr lang="ar-SA" dirty="0" smtClean="0"/>
                        <a:t>10000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10.2%                </a:t>
                      </a:r>
                      <a:r>
                        <a:rPr lang="ar-SA" baseline="0" dirty="0" smtClean="0"/>
                        <a:t>(10000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t>بيع أوراق نقدي</a:t>
                      </a:r>
                      <a:r>
                        <a:rPr lang="ar-JO" dirty="0" smtClean="0"/>
                        <a:t>ة</a:t>
                      </a:r>
                      <a:r>
                        <a:rPr lang="ar-SA" dirty="0" smtClean="0"/>
                        <a:t> متد</a:t>
                      </a:r>
                      <a:r>
                        <a:rPr lang="ar-JO" dirty="0" smtClean="0"/>
                        <a:t>ا</a:t>
                      </a:r>
                      <a:r>
                        <a:rPr lang="ar-SA" dirty="0" smtClean="0"/>
                        <a:t>ول</a:t>
                      </a:r>
                      <a:r>
                        <a:rPr lang="ar-JO" dirty="0" smtClean="0"/>
                        <a:t>ة</a:t>
                      </a:r>
                      <a:r>
                        <a:rPr lang="ar-SA" dirty="0" smtClean="0"/>
                        <a:t> </a:t>
                      </a:r>
                      <a:endParaRPr lang="ar-SA" dirty="0"/>
                    </a:p>
                  </a:txBody>
                  <a:tcPr/>
                </a:tc>
                <a:tc>
                  <a:txBody>
                    <a:bodyPr/>
                    <a:lstStyle/>
                    <a:p>
                      <a:pPr rtl="1"/>
                      <a:r>
                        <a:rPr lang="ar-SA" dirty="0" smtClean="0"/>
                        <a:t>20000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20.4%                </a:t>
                      </a:r>
                      <a:r>
                        <a:rPr lang="ar-SA" baseline="0" dirty="0" smtClean="0"/>
                        <a:t>(20000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t>الزياد</a:t>
                      </a:r>
                      <a:r>
                        <a:rPr lang="ar-JO" dirty="0" smtClean="0"/>
                        <a:t>ة</a:t>
                      </a:r>
                      <a:r>
                        <a:rPr lang="ar-SA" dirty="0" smtClean="0"/>
                        <a:t> في مخصص</a:t>
                      </a:r>
                      <a:r>
                        <a:rPr lang="ar-SA" baseline="0" dirty="0" smtClean="0"/>
                        <a:t> الاستهلاك</a:t>
                      </a:r>
                      <a:endParaRPr lang="ar-SA" dirty="0"/>
                    </a:p>
                  </a:txBody>
                  <a:tcPr/>
                </a:tc>
                <a:tc>
                  <a:txBody>
                    <a:bodyPr/>
                    <a:lstStyle/>
                    <a:p>
                      <a:pPr rtl="1"/>
                      <a:r>
                        <a:rPr lang="ar-SA" dirty="0" smtClean="0"/>
                        <a:t>20000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20.4%                </a:t>
                      </a:r>
                      <a:r>
                        <a:rPr lang="ar-SA" baseline="0" dirty="0" smtClean="0"/>
                        <a:t>(20000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t>الزياد</a:t>
                      </a:r>
                      <a:r>
                        <a:rPr lang="ar-JO" dirty="0" smtClean="0"/>
                        <a:t>ة</a:t>
                      </a:r>
                      <a:r>
                        <a:rPr lang="ar-SA" dirty="0" smtClean="0"/>
                        <a:t> في قروض قصيرة ال</a:t>
                      </a:r>
                      <a:r>
                        <a:rPr lang="ar-JO" dirty="0" smtClean="0"/>
                        <a:t>أ</a:t>
                      </a:r>
                      <a:r>
                        <a:rPr lang="ar-SA" dirty="0" smtClean="0"/>
                        <a:t>جل</a:t>
                      </a:r>
                      <a:endParaRPr lang="ar-SA" dirty="0"/>
                    </a:p>
                  </a:txBody>
                  <a:tcPr/>
                </a:tc>
                <a:tc>
                  <a:txBody>
                    <a:bodyPr/>
                    <a:lstStyle/>
                    <a:p>
                      <a:pPr rtl="1"/>
                      <a:r>
                        <a:rPr lang="ar-SA" dirty="0" smtClean="0"/>
                        <a:t>8000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8.2%                  </a:t>
                      </a:r>
                      <a:r>
                        <a:rPr lang="ar-SA" baseline="0" dirty="0" smtClean="0"/>
                        <a:t>(8000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t>الزياد</a:t>
                      </a:r>
                      <a:r>
                        <a:rPr lang="ar-JO" dirty="0" smtClean="0"/>
                        <a:t>ة</a:t>
                      </a:r>
                      <a:r>
                        <a:rPr lang="ar-SA" dirty="0" smtClean="0"/>
                        <a:t> في القروض طويلة ال</a:t>
                      </a:r>
                      <a:r>
                        <a:rPr lang="ar-JO" dirty="0" smtClean="0"/>
                        <a:t>أ</a:t>
                      </a:r>
                      <a:r>
                        <a:rPr lang="ar-SA" dirty="0" smtClean="0"/>
                        <a:t>جل</a:t>
                      </a:r>
                      <a:endParaRPr lang="ar-SA" dirty="0"/>
                    </a:p>
                  </a:txBody>
                  <a:tcPr/>
                </a:tc>
                <a:tc>
                  <a:txBody>
                    <a:bodyPr/>
                    <a:lstStyle/>
                    <a:p>
                      <a:pPr rtl="1"/>
                      <a:r>
                        <a:rPr lang="ar-SA" dirty="0" smtClean="0"/>
                        <a:t>20000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20.4%                </a:t>
                      </a:r>
                      <a:r>
                        <a:rPr lang="ar-SA" baseline="0" dirty="0" smtClean="0"/>
                        <a:t>(20000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t>الزياد</a:t>
                      </a:r>
                      <a:r>
                        <a:rPr lang="ar-JO" dirty="0" smtClean="0"/>
                        <a:t>ة</a:t>
                      </a:r>
                      <a:r>
                        <a:rPr lang="ar-SA" baseline="0" dirty="0" smtClean="0"/>
                        <a:t> في ال</a:t>
                      </a:r>
                      <a:r>
                        <a:rPr lang="ar-JO" baseline="0" dirty="0" smtClean="0"/>
                        <a:t>أ</a:t>
                      </a:r>
                      <a:r>
                        <a:rPr lang="ar-SA" baseline="0" dirty="0" smtClean="0"/>
                        <a:t>رباح المحتجز</a:t>
                      </a:r>
                      <a:r>
                        <a:rPr lang="ar-JO" baseline="0" dirty="0" smtClean="0"/>
                        <a:t>ة</a:t>
                      </a:r>
                      <a:endParaRPr lang="ar-SA" dirty="0"/>
                    </a:p>
                  </a:txBody>
                  <a:tcPr/>
                </a:tc>
                <a:tc>
                  <a:txBody>
                    <a:bodyPr/>
                    <a:lstStyle/>
                    <a:p>
                      <a:pPr rtl="1"/>
                      <a:r>
                        <a:rPr lang="ar-SA" dirty="0" smtClean="0"/>
                        <a:t>20000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20.4%                 </a:t>
                      </a:r>
                      <a:r>
                        <a:rPr lang="ar-SA" baseline="0" dirty="0" smtClean="0"/>
                        <a:t>(20000 </a:t>
                      </a:r>
                      <a:r>
                        <a:rPr lang="en-US" baseline="0" dirty="0" smtClean="0"/>
                        <a:t>÷</a:t>
                      </a:r>
                      <a:r>
                        <a:rPr lang="ar-SA" baseline="0" dirty="0" smtClean="0"/>
                        <a:t>98000)</a:t>
                      </a:r>
                      <a:r>
                        <a:rPr lang="en-US" baseline="0" dirty="0" smtClean="0"/>
                        <a:t>X</a:t>
                      </a:r>
                      <a:r>
                        <a:rPr lang="ar-SA" baseline="0" dirty="0" smtClean="0"/>
                        <a:t> 100</a:t>
                      </a:r>
                      <a:endParaRPr lang="ar-SA" dirty="0" smtClean="0"/>
                    </a:p>
                  </a:txBody>
                  <a:tcPr/>
                </a:tc>
              </a:tr>
              <a:tr h="358602">
                <a:tc>
                  <a:txBody>
                    <a:bodyPr/>
                    <a:lstStyle/>
                    <a:p>
                      <a:pPr rtl="1"/>
                      <a:r>
                        <a:rPr lang="ar-SA" dirty="0" smtClean="0">
                          <a:solidFill>
                            <a:srgbClr val="0000FF"/>
                          </a:solidFill>
                        </a:rPr>
                        <a:t>مجموع مصادر ال</a:t>
                      </a:r>
                      <a:r>
                        <a:rPr lang="ar-JO" dirty="0" smtClean="0">
                          <a:solidFill>
                            <a:srgbClr val="0000FF"/>
                          </a:solidFill>
                        </a:rPr>
                        <a:t>أ</a:t>
                      </a:r>
                      <a:r>
                        <a:rPr lang="ar-SA" dirty="0" smtClean="0">
                          <a:solidFill>
                            <a:srgbClr val="0000FF"/>
                          </a:solidFill>
                        </a:rPr>
                        <a:t>موال </a:t>
                      </a:r>
                      <a:endParaRPr lang="ar-SA" dirty="0">
                        <a:solidFill>
                          <a:srgbClr val="0000FF"/>
                        </a:solidFill>
                      </a:endParaRPr>
                    </a:p>
                  </a:txBody>
                  <a:tcPr/>
                </a:tc>
                <a:tc>
                  <a:txBody>
                    <a:bodyPr/>
                    <a:lstStyle/>
                    <a:p>
                      <a:pPr rtl="1"/>
                      <a:r>
                        <a:rPr lang="ar-SA" dirty="0" smtClean="0">
                          <a:solidFill>
                            <a:srgbClr val="0000FF"/>
                          </a:solidFill>
                        </a:rPr>
                        <a:t>98000</a:t>
                      </a:r>
                      <a:endParaRPr lang="ar-SA" dirty="0">
                        <a:solidFill>
                          <a:srgbClr val="0000FF"/>
                        </a:solidFill>
                      </a:endParaRPr>
                    </a:p>
                  </a:txBody>
                  <a:tcPr/>
                </a:tc>
                <a:tc>
                  <a:txBody>
                    <a:bodyPr/>
                    <a:lstStyle/>
                    <a:p>
                      <a:pPr rtl="1"/>
                      <a:r>
                        <a:rPr lang="ar-SA" dirty="0" smtClean="0">
                          <a:solidFill>
                            <a:srgbClr val="0000FF"/>
                          </a:solidFill>
                        </a:rPr>
                        <a:t>100%</a:t>
                      </a:r>
                      <a:endParaRPr lang="ar-SA" dirty="0">
                        <a:solidFill>
                          <a:srgbClr val="0000FF"/>
                        </a:solidFill>
                      </a:endParaRPr>
                    </a:p>
                  </a:txBody>
                  <a:tcPr/>
                </a:tc>
              </a:tr>
            </a:tbl>
          </a:graphicData>
        </a:graphic>
      </p:graphicFrame>
      <p:cxnSp>
        <p:nvCxnSpPr>
          <p:cNvPr id="12" name="Straight Arrow Connector 11"/>
          <p:cNvCxnSpPr/>
          <p:nvPr/>
        </p:nvCxnSpPr>
        <p:spPr>
          <a:xfrm rot="10800000">
            <a:off x="3779912" y="1844824"/>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0800000">
            <a:off x="3779912" y="2276872"/>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0800000">
            <a:off x="3779912" y="2635323"/>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0800000">
            <a:off x="3707904" y="3067371"/>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0800000">
            <a:off x="3707904" y="4509120"/>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3779912" y="4941168"/>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0800000">
            <a:off x="3779912" y="5301208"/>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3779912" y="5661248"/>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0800000">
            <a:off x="3779912" y="6021288"/>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3707904" y="1412776"/>
            <a:ext cx="7200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6339CD7F-6548-46A8-9F66-5B44D68E6E3C}" type="slidenum">
              <a:rPr lang="ar-SA" smtClean="0"/>
              <a:pPr/>
              <a:t>130</a:t>
            </a:fld>
            <a:endParaRPr lang="ar-SA"/>
          </a:p>
        </p:txBody>
      </p:sp>
    </p:spTree>
    <p:extLst>
      <p:ext uri="{BB962C8B-B14F-4D97-AF65-F5344CB8AC3E}">
        <p14:creationId xmlns:p14="http://schemas.microsoft.com/office/powerpoint/2010/main" val="1139615005"/>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377629"/>
            <a:chOff x="15" y="764704"/>
            <a:chExt cx="9143985" cy="1394220"/>
          </a:xfrm>
        </p:grpSpPr>
        <p:sp>
          <p:nvSpPr>
            <p:cNvPr id="4" name="Flowchart: Document 3"/>
            <p:cNvSpPr/>
            <p:nvPr/>
          </p:nvSpPr>
          <p:spPr>
            <a:xfrm>
              <a:off x="15" y="764704"/>
              <a:ext cx="9143985" cy="1365403"/>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rgbClr val="FF0000"/>
                  </a:solidFill>
                </a:rPr>
                <a:t>تحليل مصادر واستخدامات ال</a:t>
              </a:r>
              <a:r>
                <a:rPr lang="ar-JO" sz="3200" dirty="0" smtClean="0">
                  <a:solidFill>
                    <a:srgbClr val="FF0000"/>
                  </a:solidFill>
                </a:rPr>
                <a:t>أ</a:t>
              </a:r>
              <a:r>
                <a:rPr lang="ar-SA" sz="3200" dirty="0" smtClean="0">
                  <a:solidFill>
                    <a:srgbClr val="FF0000"/>
                  </a:solidFill>
                </a:rPr>
                <a:t>موال</a:t>
              </a:r>
              <a:endParaRPr lang="ar-SA" sz="3200" dirty="0">
                <a:solidFill>
                  <a:srgbClr val="FF0000"/>
                </a:solidFill>
              </a:endParaRPr>
            </a:p>
          </p:txBody>
        </p:sp>
        <p:grpSp>
          <p:nvGrpSpPr>
            <p:cNvPr id="3" name="Group 7"/>
            <p:cNvGrpSpPr/>
            <p:nvPr/>
          </p:nvGrpSpPr>
          <p:grpSpPr>
            <a:xfrm>
              <a:off x="7643834" y="801626"/>
              <a:ext cx="1500166" cy="1357298"/>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131</a:t>
            </a:fld>
            <a:endParaRPr lang="ar-SA"/>
          </a:p>
        </p:txBody>
      </p:sp>
      <p:sp>
        <p:nvSpPr>
          <p:cNvPr id="12" name="Content Placeholder 11"/>
          <p:cNvSpPr>
            <a:spLocks noGrp="1"/>
          </p:cNvSpPr>
          <p:nvPr>
            <p:ph sz="quarter" idx="1"/>
          </p:nvPr>
        </p:nvSpPr>
        <p:spPr>
          <a:xfrm>
            <a:off x="251520" y="1357298"/>
            <a:ext cx="8640960" cy="4952022"/>
          </a:xfrm>
        </p:spPr>
        <p:txBody>
          <a:bodyPr>
            <a:noAutofit/>
          </a:bodyPr>
          <a:lstStyle/>
          <a:p>
            <a:pPr algn="just">
              <a:buNone/>
            </a:pPr>
            <a:r>
              <a:rPr lang="ar-SA" sz="2800" dirty="0" smtClean="0">
                <a:solidFill>
                  <a:srgbClr val="0000FF"/>
                </a:solidFill>
              </a:rPr>
              <a:t>يتم اعاد</a:t>
            </a:r>
            <a:r>
              <a:rPr lang="ar-JO" sz="2800" dirty="0" smtClean="0">
                <a:solidFill>
                  <a:srgbClr val="0000FF"/>
                </a:solidFill>
              </a:rPr>
              <a:t>ة</a:t>
            </a:r>
            <a:r>
              <a:rPr lang="ar-SA" sz="2800" dirty="0" smtClean="0">
                <a:solidFill>
                  <a:srgbClr val="0000FF"/>
                </a:solidFill>
              </a:rPr>
              <a:t> ترتيب قائمة مصادر ال</a:t>
            </a:r>
            <a:r>
              <a:rPr lang="ar-JO" sz="2800" dirty="0" smtClean="0">
                <a:solidFill>
                  <a:srgbClr val="0000FF"/>
                </a:solidFill>
              </a:rPr>
              <a:t>أ</a:t>
            </a:r>
            <a:r>
              <a:rPr lang="ar-SA" sz="2800" dirty="0" smtClean="0">
                <a:solidFill>
                  <a:srgbClr val="0000FF"/>
                </a:solidFill>
              </a:rPr>
              <a:t>موال واستخداماتها حسب ال</a:t>
            </a:r>
            <a:r>
              <a:rPr lang="ar-JO" sz="2800" dirty="0" smtClean="0">
                <a:solidFill>
                  <a:srgbClr val="0000FF"/>
                </a:solidFill>
              </a:rPr>
              <a:t>أ</a:t>
            </a:r>
            <a:r>
              <a:rPr lang="ar-SA" sz="2800" dirty="0" smtClean="0">
                <a:solidFill>
                  <a:srgbClr val="0000FF"/>
                </a:solidFill>
              </a:rPr>
              <a:t>همي</a:t>
            </a:r>
            <a:r>
              <a:rPr lang="ar-JO" sz="2800" dirty="0" smtClean="0">
                <a:solidFill>
                  <a:srgbClr val="0000FF"/>
                </a:solidFill>
              </a:rPr>
              <a:t>ة</a:t>
            </a:r>
            <a:r>
              <a:rPr lang="ar-SA" sz="2800" dirty="0" smtClean="0">
                <a:solidFill>
                  <a:srgbClr val="0000FF"/>
                </a:solidFill>
              </a:rPr>
              <a:t> النسبي</a:t>
            </a:r>
            <a:r>
              <a:rPr lang="ar-JO" sz="2800" dirty="0" smtClean="0">
                <a:solidFill>
                  <a:srgbClr val="0000FF"/>
                </a:solidFill>
              </a:rPr>
              <a:t>ة</a:t>
            </a:r>
            <a:r>
              <a:rPr lang="ar-SA" sz="2800" dirty="0" smtClean="0">
                <a:solidFill>
                  <a:srgbClr val="0000FF"/>
                </a:solidFill>
              </a:rPr>
              <a:t> بهدف بي</a:t>
            </a:r>
            <a:r>
              <a:rPr lang="ar-JO" sz="2800" dirty="0" smtClean="0">
                <a:solidFill>
                  <a:srgbClr val="0000FF"/>
                </a:solidFill>
              </a:rPr>
              <a:t>ا</a:t>
            </a:r>
            <a:r>
              <a:rPr lang="ar-SA" sz="2800" dirty="0" smtClean="0">
                <a:solidFill>
                  <a:srgbClr val="0000FF"/>
                </a:solidFill>
              </a:rPr>
              <a:t>ن صافي التغير الناتج من حرك</a:t>
            </a:r>
            <a:r>
              <a:rPr lang="ar-JO" sz="2800" dirty="0" smtClean="0">
                <a:solidFill>
                  <a:srgbClr val="0000FF"/>
                </a:solidFill>
              </a:rPr>
              <a:t>ة</a:t>
            </a:r>
            <a:r>
              <a:rPr lang="ar-SA" sz="2800" dirty="0" smtClean="0">
                <a:solidFill>
                  <a:srgbClr val="0000FF"/>
                </a:solidFill>
              </a:rPr>
              <a:t> ال</a:t>
            </a:r>
            <a:r>
              <a:rPr lang="ar-JO" sz="2800" dirty="0" smtClean="0">
                <a:solidFill>
                  <a:srgbClr val="0000FF"/>
                </a:solidFill>
              </a:rPr>
              <a:t>أ</a:t>
            </a:r>
            <a:r>
              <a:rPr lang="ar-SA" sz="2800" dirty="0" smtClean="0">
                <a:solidFill>
                  <a:srgbClr val="0000FF"/>
                </a:solidFill>
              </a:rPr>
              <a:t>موال بين عناصر الأصول والخصوم ور</a:t>
            </a:r>
            <a:r>
              <a:rPr lang="ar-JO" sz="2800" dirty="0" smtClean="0">
                <a:solidFill>
                  <a:srgbClr val="0000FF"/>
                </a:solidFill>
              </a:rPr>
              <a:t>أ</a:t>
            </a:r>
            <a:r>
              <a:rPr lang="ar-SA" sz="2800" dirty="0" smtClean="0">
                <a:solidFill>
                  <a:srgbClr val="0000FF"/>
                </a:solidFill>
              </a:rPr>
              <a:t>س المال عند المقارن</a:t>
            </a:r>
            <a:r>
              <a:rPr lang="ar-JO" sz="2800" dirty="0" smtClean="0">
                <a:solidFill>
                  <a:srgbClr val="0000FF"/>
                </a:solidFill>
              </a:rPr>
              <a:t>ة</a:t>
            </a:r>
            <a:r>
              <a:rPr lang="ar-SA" sz="2800" dirty="0" smtClean="0">
                <a:solidFill>
                  <a:srgbClr val="0000FF"/>
                </a:solidFill>
              </a:rPr>
              <a:t> بين ميز</a:t>
            </a:r>
            <a:r>
              <a:rPr lang="ar-JO" sz="2800" dirty="0" smtClean="0">
                <a:solidFill>
                  <a:srgbClr val="0000FF"/>
                </a:solidFill>
              </a:rPr>
              <a:t>ا</a:t>
            </a:r>
            <a:r>
              <a:rPr lang="ar-SA" sz="2800" dirty="0" smtClean="0">
                <a:solidFill>
                  <a:srgbClr val="0000FF"/>
                </a:solidFill>
              </a:rPr>
              <a:t>نيتن في تاريخين </a:t>
            </a:r>
            <a:r>
              <a:rPr lang="ar-JO" sz="2800" dirty="0" smtClean="0">
                <a:solidFill>
                  <a:srgbClr val="0000FF"/>
                </a:solidFill>
              </a:rPr>
              <a:t>مت</a:t>
            </a:r>
            <a:r>
              <a:rPr lang="ar-SA" sz="2800" dirty="0" smtClean="0">
                <a:solidFill>
                  <a:srgbClr val="0000FF"/>
                </a:solidFill>
              </a:rPr>
              <a:t>تاليين. </a:t>
            </a:r>
          </a:p>
          <a:p>
            <a:pPr algn="just">
              <a:buNone/>
            </a:pPr>
            <a:r>
              <a:rPr lang="ar-SA" sz="2800" dirty="0" smtClean="0"/>
              <a:t>ويساعد هذا النوع من التحليل في </a:t>
            </a:r>
            <a:r>
              <a:rPr lang="ar-SA" sz="2800" dirty="0" smtClean="0">
                <a:solidFill>
                  <a:srgbClr val="FF0000"/>
                </a:solidFill>
              </a:rPr>
              <a:t>تحديد المشاكل التي تع</a:t>
            </a:r>
            <a:r>
              <a:rPr lang="ar-JO" sz="2800" dirty="0" smtClean="0">
                <a:solidFill>
                  <a:srgbClr val="FF0000"/>
                </a:solidFill>
              </a:rPr>
              <a:t>ا</a:t>
            </a:r>
            <a:r>
              <a:rPr lang="ar-SA" sz="2800" dirty="0" smtClean="0">
                <a:solidFill>
                  <a:srgbClr val="FF0000"/>
                </a:solidFill>
              </a:rPr>
              <a:t>ني منها الشركة ويعطي للمحلل القدره على معرفة نقاط الضعف في </a:t>
            </a:r>
            <a:r>
              <a:rPr lang="ar-JO" sz="2800" dirty="0" smtClean="0">
                <a:solidFill>
                  <a:srgbClr val="FF0000"/>
                </a:solidFill>
              </a:rPr>
              <a:t>إ</a:t>
            </a:r>
            <a:r>
              <a:rPr lang="ar-SA" sz="2800" dirty="0" smtClean="0">
                <a:solidFill>
                  <a:srgbClr val="FF0000"/>
                </a:solidFill>
              </a:rPr>
              <a:t>دارة الشركة. </a:t>
            </a:r>
          </a:p>
          <a:p>
            <a:pPr algn="just">
              <a:buNone/>
            </a:pPr>
            <a:r>
              <a:rPr lang="ar-SA" sz="2800" dirty="0" smtClean="0"/>
              <a:t>وتعتبر هذه القائمة من القوائم الهامة في التحليل المالي </a:t>
            </a:r>
            <a:r>
              <a:rPr lang="ar-JO" sz="2800" dirty="0" smtClean="0"/>
              <a:t>إ</a:t>
            </a:r>
            <a:r>
              <a:rPr lang="ar-SA" sz="2800" dirty="0" smtClean="0"/>
              <a:t>ذ يمكن ال</a:t>
            </a:r>
            <a:r>
              <a:rPr lang="ar-JO" sz="2800" dirty="0" smtClean="0"/>
              <a:t>إ</a:t>
            </a:r>
            <a:r>
              <a:rPr lang="ar-SA" sz="2800" dirty="0" smtClean="0"/>
              <a:t>جاب</a:t>
            </a:r>
            <a:r>
              <a:rPr lang="ar-JO" sz="2800" dirty="0" smtClean="0"/>
              <a:t>ة</a:t>
            </a:r>
            <a:r>
              <a:rPr lang="ar-SA" sz="2800" dirty="0" smtClean="0"/>
              <a:t> على ال</a:t>
            </a:r>
            <a:r>
              <a:rPr lang="ar-JO" sz="2800" dirty="0" smtClean="0"/>
              <a:t>أ</a:t>
            </a:r>
            <a:r>
              <a:rPr lang="ar-SA" sz="2800" dirty="0" smtClean="0"/>
              <a:t>سئل</a:t>
            </a:r>
            <a:r>
              <a:rPr lang="ar-JO" sz="2800" dirty="0" smtClean="0"/>
              <a:t>ة</a:t>
            </a:r>
            <a:r>
              <a:rPr lang="ar-SA" sz="2800" dirty="0" smtClean="0"/>
              <a:t> التالي</a:t>
            </a:r>
            <a:r>
              <a:rPr lang="ar-JO" sz="2800" dirty="0" smtClean="0"/>
              <a:t>ة :</a:t>
            </a:r>
            <a:r>
              <a:rPr lang="ar-SA" sz="2800" dirty="0" smtClean="0"/>
              <a:t> </a:t>
            </a:r>
          </a:p>
          <a:p>
            <a:pPr algn="just">
              <a:buFontTx/>
              <a:buChar char="-"/>
            </a:pPr>
            <a:r>
              <a:rPr lang="ar-SA" sz="2800" dirty="0" smtClean="0"/>
              <a:t>كيف تصرفت ال</a:t>
            </a:r>
            <a:r>
              <a:rPr lang="ar-JO" sz="2800" dirty="0" smtClean="0"/>
              <a:t>إ</a:t>
            </a:r>
            <a:r>
              <a:rPr lang="ar-SA" sz="2800" dirty="0" smtClean="0"/>
              <a:t>داره في ال</a:t>
            </a:r>
            <a:r>
              <a:rPr lang="ar-JO" sz="2800" dirty="0" smtClean="0"/>
              <a:t>أ</a:t>
            </a:r>
            <a:r>
              <a:rPr lang="ar-SA" sz="2800" dirty="0" smtClean="0"/>
              <a:t>موال المستثمر</a:t>
            </a:r>
            <a:r>
              <a:rPr lang="ar-JO" sz="2800" dirty="0" smtClean="0"/>
              <a:t>ة</a:t>
            </a:r>
            <a:r>
              <a:rPr lang="ar-SA" sz="2800" dirty="0" smtClean="0"/>
              <a:t> ؟</a:t>
            </a:r>
          </a:p>
          <a:p>
            <a:pPr algn="just">
              <a:buFontTx/>
              <a:buChar char="-"/>
            </a:pPr>
            <a:r>
              <a:rPr lang="ar-SA" sz="2800" dirty="0" smtClean="0"/>
              <a:t>هل تستطيع ال</a:t>
            </a:r>
            <a:r>
              <a:rPr lang="ar-JO" sz="2800" dirty="0" smtClean="0"/>
              <a:t>إ</a:t>
            </a:r>
            <a:r>
              <a:rPr lang="ar-SA" sz="2800" dirty="0" smtClean="0"/>
              <a:t>داره الوفاء بالتزامات الشركة المرتبطه بال</a:t>
            </a:r>
            <a:r>
              <a:rPr lang="ar-JO" sz="2800" dirty="0" smtClean="0"/>
              <a:t>إ</a:t>
            </a:r>
            <a:r>
              <a:rPr lang="ar-SA" sz="2800" dirty="0" smtClean="0"/>
              <a:t>قتراض ؟</a:t>
            </a:r>
          </a:p>
          <a:p>
            <a:pPr algn="just">
              <a:buFontTx/>
              <a:buChar char="-"/>
            </a:pPr>
            <a:r>
              <a:rPr lang="ar-SA" sz="2800" dirty="0" smtClean="0"/>
              <a:t>هل أدى استخدام الأموال إلى توليد أموال </a:t>
            </a:r>
            <a:r>
              <a:rPr lang="ar-JO" sz="2800" dirty="0" smtClean="0"/>
              <a:t>إ</a:t>
            </a:r>
            <a:r>
              <a:rPr lang="ar-SA" sz="2800" dirty="0" smtClean="0"/>
              <a:t>ضافيه للشرك</a:t>
            </a:r>
            <a:r>
              <a:rPr lang="ar-JO" sz="2800" dirty="0" smtClean="0"/>
              <a:t>ة</a:t>
            </a:r>
            <a:r>
              <a:rPr lang="ar-SA" sz="2800" dirty="0" smtClean="0"/>
              <a:t>  ؟</a:t>
            </a:r>
          </a:p>
          <a:p>
            <a:pPr marL="514350" indent="-514350" algn="just">
              <a:buFont typeface="+mj-lt"/>
              <a:buAutoNum type="arabicParenR"/>
            </a:pPr>
            <a:endParaRPr lang="ar-SA" sz="1800" dirty="0" smtClean="0"/>
          </a:p>
          <a:p>
            <a:pPr algn="just">
              <a:buNone/>
            </a:pPr>
            <a:endParaRPr lang="ar-SA" sz="1800" dirty="0" smtClean="0"/>
          </a:p>
          <a:p>
            <a:pPr algn="just">
              <a:buNone/>
            </a:pPr>
            <a:endParaRPr lang="ar-SA" sz="1800" dirty="0" smtClean="0"/>
          </a:p>
          <a:p>
            <a:pPr algn="just">
              <a:buNone/>
            </a:pPr>
            <a:endParaRPr lang="ar-SA" sz="1800" dirty="0" smtClean="0"/>
          </a:p>
          <a:p>
            <a:pPr algn="just">
              <a:buNone/>
            </a:pPr>
            <a:endParaRPr lang="ar-SA" sz="1800" dirty="0"/>
          </a:p>
          <a:p>
            <a:pPr marL="514350" indent="-514350" algn="just">
              <a:buNone/>
            </a:pPr>
            <a:endParaRPr lang="ar-SA" sz="1800" dirty="0" smtClean="0"/>
          </a:p>
        </p:txBody>
      </p:sp>
    </p:spTree>
    <p:extLst>
      <p:ext uri="{BB962C8B-B14F-4D97-AF65-F5344CB8AC3E}">
        <p14:creationId xmlns:p14="http://schemas.microsoft.com/office/powerpoint/2010/main" val="4005511327"/>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378"/>
            <a:ext cx="9144000" cy="405042"/>
            <a:chOff x="15" y="756081"/>
            <a:chExt cx="9143985" cy="950052"/>
          </a:xfrm>
        </p:grpSpPr>
        <p:sp>
          <p:nvSpPr>
            <p:cNvPr id="4" name="Flowchart: Document 3"/>
            <p:cNvSpPr/>
            <p:nvPr/>
          </p:nvSpPr>
          <p:spPr>
            <a:xfrm>
              <a:off x="15" y="764703"/>
              <a:ext cx="9143985" cy="941430"/>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a:t>
              </a:r>
              <a:r>
                <a:rPr lang="ar-JO" sz="3200" dirty="0" smtClean="0">
                  <a:solidFill>
                    <a:schemeClr val="tx1"/>
                  </a:solidFill>
                </a:rPr>
                <a:t>أ</a:t>
              </a:r>
              <a:r>
                <a:rPr lang="ar-SA" sz="3200" dirty="0" smtClean="0">
                  <a:solidFill>
                    <a:schemeClr val="tx1"/>
                  </a:solidFill>
                </a:rPr>
                <a:t>همي</a:t>
              </a:r>
              <a:r>
                <a:rPr lang="ar-JO" sz="3200" dirty="0" smtClean="0">
                  <a:solidFill>
                    <a:schemeClr val="tx1"/>
                  </a:solidFill>
                </a:rPr>
                <a:t>ة</a:t>
              </a:r>
              <a:r>
                <a:rPr lang="ar-SA" sz="3200" dirty="0" smtClean="0">
                  <a:solidFill>
                    <a:schemeClr val="tx1"/>
                  </a:solidFill>
                </a:rPr>
                <a:t> النسبي</a:t>
              </a:r>
              <a:r>
                <a:rPr lang="ar-JO" sz="3200" dirty="0" smtClean="0">
                  <a:solidFill>
                    <a:schemeClr val="tx1"/>
                  </a:solidFill>
                </a:rPr>
                <a:t>ة</a:t>
              </a:r>
              <a:r>
                <a:rPr lang="ar-SA" sz="3200" dirty="0" smtClean="0">
                  <a:solidFill>
                    <a:schemeClr val="tx1"/>
                  </a:solidFill>
                </a:rPr>
                <a:t> لقائمة المصادر والاستخدامات</a:t>
              </a:r>
              <a:endParaRPr lang="ar-SA" sz="3200" dirty="0">
                <a:solidFill>
                  <a:schemeClr val="tx1"/>
                </a:solidFill>
              </a:endParaRPr>
            </a:p>
          </p:txBody>
        </p:sp>
        <p:grpSp>
          <p:nvGrpSpPr>
            <p:cNvPr id="3" name="Group 7"/>
            <p:cNvGrpSpPr/>
            <p:nvPr/>
          </p:nvGrpSpPr>
          <p:grpSpPr>
            <a:xfrm>
              <a:off x="8244408" y="756081"/>
              <a:ext cx="899592" cy="847172"/>
              <a:chOff x="8244408" y="756081"/>
              <a:chExt cx="899592" cy="847172"/>
            </a:xfrm>
          </p:grpSpPr>
          <p:sp>
            <p:nvSpPr>
              <p:cNvPr id="11" name="Teardrop 10"/>
              <p:cNvSpPr/>
              <p:nvPr/>
            </p:nvSpPr>
            <p:spPr>
              <a:xfrm>
                <a:off x="8316418" y="756081"/>
                <a:ext cx="827582" cy="612254"/>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244408" y="893184"/>
                <a:ext cx="738471" cy="710069"/>
              </a:xfrm>
              <a:prstGeom prst="rect">
                <a:avLst/>
              </a:prstGeom>
              <a:noFill/>
            </p:spPr>
          </p:pic>
        </p:grpSp>
      </p:grpSp>
      <p:graphicFrame>
        <p:nvGraphicFramePr>
          <p:cNvPr id="15" name="Table 14"/>
          <p:cNvGraphicFramePr>
            <a:graphicFrameLocks noGrp="1"/>
          </p:cNvGraphicFramePr>
          <p:nvPr/>
        </p:nvGraphicFramePr>
        <p:xfrm>
          <a:off x="0" y="500042"/>
          <a:ext cx="8568953" cy="5852160"/>
        </p:xfrm>
        <a:graphic>
          <a:graphicData uri="http://schemas.openxmlformats.org/drawingml/2006/table">
            <a:tbl>
              <a:tblPr rtl="1" firstRow="1" bandRow="1">
                <a:tableStyleId>{5C22544A-7EE6-4342-B048-85BDC9FD1C3A}</a:tableStyleId>
              </a:tblPr>
              <a:tblGrid>
                <a:gridCol w="2972930"/>
                <a:gridCol w="1185077"/>
                <a:gridCol w="1577036"/>
                <a:gridCol w="2833910"/>
              </a:tblGrid>
              <a:tr h="324539">
                <a:tc>
                  <a:txBody>
                    <a:bodyPr/>
                    <a:lstStyle/>
                    <a:p>
                      <a:pPr rtl="1"/>
                      <a:r>
                        <a:rPr lang="ar-SA" dirty="0" smtClean="0"/>
                        <a:t>البي</a:t>
                      </a:r>
                      <a:r>
                        <a:rPr lang="ar-JO" dirty="0" smtClean="0"/>
                        <a:t>ا</a:t>
                      </a:r>
                      <a:r>
                        <a:rPr lang="ar-SA" dirty="0" smtClean="0"/>
                        <a:t>ن</a:t>
                      </a:r>
                      <a:endParaRPr lang="ar-SA" dirty="0"/>
                    </a:p>
                  </a:txBody>
                  <a:tcPr/>
                </a:tc>
                <a:tc>
                  <a:txBody>
                    <a:bodyPr/>
                    <a:lstStyle/>
                    <a:p>
                      <a:pPr rtl="1"/>
                      <a:r>
                        <a:rPr lang="ar-SA" dirty="0" smtClean="0"/>
                        <a:t>القيمه </a:t>
                      </a:r>
                      <a:endParaRPr lang="ar-SA" dirty="0"/>
                    </a:p>
                  </a:txBody>
                  <a:tcPr/>
                </a:tc>
                <a:tc>
                  <a:txBody>
                    <a:bodyPr/>
                    <a:lstStyle/>
                    <a:p>
                      <a:pPr rtl="1"/>
                      <a:r>
                        <a:rPr lang="ar-SA" dirty="0" smtClean="0"/>
                        <a:t>النسبه المئويه</a:t>
                      </a:r>
                      <a:endParaRPr lang="ar-SA" dirty="0"/>
                    </a:p>
                  </a:txBody>
                  <a:tcPr/>
                </a:tc>
                <a:tc>
                  <a:txBody>
                    <a:bodyPr/>
                    <a:lstStyle/>
                    <a:p>
                      <a:pPr rtl="1"/>
                      <a:endParaRPr lang="ar-SA" dirty="0"/>
                    </a:p>
                  </a:txBody>
                  <a:tcPr/>
                </a:tc>
              </a:tr>
              <a:tr h="324539">
                <a:tc>
                  <a:txBody>
                    <a:bodyPr/>
                    <a:lstStyle/>
                    <a:p>
                      <a:pPr rtl="1"/>
                      <a:r>
                        <a:rPr lang="ar-SA" sz="1600" b="1" dirty="0" smtClean="0"/>
                        <a:t>الاستخدامات</a:t>
                      </a:r>
                      <a:r>
                        <a:rPr lang="ar-SA" sz="1600" dirty="0" smtClean="0"/>
                        <a:t> :</a:t>
                      </a:r>
                      <a:endParaRPr lang="ar-SA" sz="1600" dirty="0"/>
                    </a:p>
                  </a:txBody>
                  <a:tcPr/>
                </a:tc>
                <a:tc>
                  <a:txBody>
                    <a:bodyPr/>
                    <a:lstStyle/>
                    <a:p>
                      <a:pPr rtl="1"/>
                      <a:endParaRPr lang="ar-SA" sz="1600" dirty="0">
                        <a:solidFill>
                          <a:srgbClr val="FF0000"/>
                        </a:solidFill>
                      </a:endParaRPr>
                    </a:p>
                  </a:txBody>
                  <a:tcPr/>
                </a:tc>
                <a:tc>
                  <a:txBody>
                    <a:bodyPr/>
                    <a:lstStyle/>
                    <a:p>
                      <a:pPr rtl="1"/>
                      <a:r>
                        <a:rPr lang="ar-SA" sz="1600" dirty="0" smtClean="0">
                          <a:solidFill>
                            <a:srgbClr val="FF0000"/>
                          </a:solidFill>
                        </a:rPr>
                        <a:t>                            </a:t>
                      </a:r>
                      <a:endParaRPr lang="ar-SA" sz="1600" dirty="0">
                        <a:solidFill>
                          <a:srgbClr val="FF0000"/>
                        </a:solidFill>
                      </a:endParaRPr>
                    </a:p>
                  </a:txBody>
                  <a:tcPr/>
                </a:tc>
                <a:tc>
                  <a:txBody>
                    <a:bodyPr/>
                    <a:lstStyle/>
                    <a:p>
                      <a:pPr rtl="1"/>
                      <a:endParaRPr lang="ar-SA" dirty="0"/>
                    </a:p>
                  </a:txBody>
                  <a:tcPr/>
                </a:tc>
              </a:tr>
              <a:tr h="324539">
                <a:tc>
                  <a:txBody>
                    <a:bodyPr/>
                    <a:lstStyle/>
                    <a:p>
                      <a:pPr rtl="1"/>
                      <a:r>
                        <a:rPr lang="ar-SA" sz="1600" dirty="0" smtClean="0"/>
                        <a:t>الزيادة في الذمم المدينة</a:t>
                      </a:r>
                      <a:endParaRPr lang="ar-SA" sz="1600" dirty="0"/>
                    </a:p>
                  </a:txBody>
                  <a:tcPr/>
                </a:tc>
                <a:tc>
                  <a:txBody>
                    <a:bodyPr/>
                    <a:lstStyle/>
                    <a:p>
                      <a:pPr rtl="1"/>
                      <a:r>
                        <a:rPr lang="ar-SA" sz="1600" dirty="0" smtClean="0"/>
                        <a:t>10000</a:t>
                      </a:r>
                      <a:endParaRPr lang="ar-SA" sz="1600" dirty="0"/>
                    </a:p>
                  </a:txBody>
                  <a:tcPr/>
                </a:tc>
                <a:tc>
                  <a:txBody>
                    <a:bodyPr/>
                    <a:lstStyle/>
                    <a:p>
                      <a:pPr rtl="1"/>
                      <a:r>
                        <a:rPr lang="ar-SA" sz="1600" dirty="0" smtClean="0"/>
                        <a:t>10.2%</a:t>
                      </a:r>
                      <a:endParaRPr lang="ar-SA" sz="1600" dirty="0"/>
                    </a:p>
                  </a:txBody>
                  <a:tcPr/>
                </a:tc>
                <a:tc>
                  <a:txBody>
                    <a:bodyPr/>
                    <a:lstStyle/>
                    <a:p>
                      <a:pPr rtl="1"/>
                      <a:endParaRPr lang="ar-SA" dirty="0"/>
                    </a:p>
                  </a:txBody>
                  <a:tcPr/>
                </a:tc>
              </a:tr>
              <a:tr h="324539">
                <a:tc>
                  <a:txBody>
                    <a:bodyPr/>
                    <a:lstStyle/>
                    <a:p>
                      <a:pPr rtl="1"/>
                      <a:r>
                        <a:rPr lang="ar-SA" sz="1600" dirty="0" smtClean="0"/>
                        <a:t>الاستثمار</a:t>
                      </a:r>
                      <a:r>
                        <a:rPr lang="ar-SA" sz="1600" baseline="0" dirty="0" smtClean="0"/>
                        <a:t> في المخزون السلعي</a:t>
                      </a:r>
                      <a:endParaRPr lang="ar-SA" sz="1600" dirty="0"/>
                    </a:p>
                  </a:txBody>
                  <a:tcPr/>
                </a:tc>
                <a:tc>
                  <a:txBody>
                    <a:bodyPr/>
                    <a:lstStyle/>
                    <a:p>
                      <a:pPr rtl="1"/>
                      <a:r>
                        <a:rPr lang="ar-SA" sz="1600" dirty="0" smtClean="0"/>
                        <a:t>10000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10,2%</a:t>
                      </a:r>
                    </a:p>
                  </a:txBody>
                  <a:tcPr/>
                </a:tc>
                <a:tc>
                  <a:txBody>
                    <a:bodyPr/>
                    <a:lstStyle/>
                    <a:p>
                      <a:pPr rtl="1"/>
                      <a:endParaRPr lang="ar-SA" dirty="0">
                        <a:solidFill>
                          <a:srgbClr val="FF0000"/>
                        </a:solidFill>
                      </a:endParaRPr>
                    </a:p>
                  </a:txBody>
                  <a:tcPr/>
                </a:tc>
              </a:tr>
              <a:tr h="324539">
                <a:tc>
                  <a:txBody>
                    <a:bodyPr/>
                    <a:lstStyle/>
                    <a:p>
                      <a:pPr rtl="1"/>
                      <a:r>
                        <a:rPr lang="ar-SA" sz="1600" dirty="0" smtClean="0"/>
                        <a:t>التوسع في الأصول</a:t>
                      </a:r>
                      <a:endParaRPr lang="ar-SA" sz="1600" dirty="0"/>
                    </a:p>
                  </a:txBody>
                  <a:tcPr/>
                </a:tc>
                <a:tc>
                  <a:txBody>
                    <a:bodyPr/>
                    <a:lstStyle/>
                    <a:p>
                      <a:pPr rtl="1"/>
                      <a:r>
                        <a:rPr lang="ar-SA" sz="1600" dirty="0" smtClean="0"/>
                        <a:t>60000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solidFill>
                            <a:srgbClr val="FF0000"/>
                          </a:solidFill>
                        </a:rPr>
                        <a:t>61.2</a:t>
                      </a:r>
                      <a:r>
                        <a:rPr lang="ar-SA" sz="1600" dirty="0" smtClean="0">
                          <a:solidFill>
                            <a:schemeClr val="dk1"/>
                          </a:solidFill>
                        </a:rPr>
                        <a:t>%</a:t>
                      </a:r>
                      <a:endParaRPr lang="ar-SA" sz="1600" dirty="0" smtClean="0"/>
                    </a:p>
                  </a:txBody>
                  <a:tcPr/>
                </a:tc>
                <a:tc>
                  <a:txBody>
                    <a:bodyPr/>
                    <a:lstStyle/>
                    <a:p>
                      <a:pPr rtl="1"/>
                      <a:endParaRPr lang="ar-SA" dirty="0"/>
                    </a:p>
                  </a:txBody>
                  <a:tcPr/>
                </a:tc>
              </a:tr>
              <a:tr h="324539">
                <a:tc>
                  <a:txBody>
                    <a:bodyPr/>
                    <a:lstStyle/>
                    <a:p>
                      <a:pPr rtl="1"/>
                      <a:r>
                        <a:rPr lang="ar-SA" sz="1600" dirty="0" smtClean="0"/>
                        <a:t>النقص في الذمم الدائن</a:t>
                      </a:r>
                      <a:r>
                        <a:rPr lang="ar-JO" sz="1600" dirty="0" smtClean="0"/>
                        <a:t>ة</a:t>
                      </a:r>
                      <a:endParaRPr lang="ar-SA" sz="1600" dirty="0"/>
                    </a:p>
                  </a:txBody>
                  <a:tcPr/>
                </a:tc>
                <a:tc>
                  <a:txBody>
                    <a:bodyPr/>
                    <a:lstStyle/>
                    <a:p>
                      <a:pPr rtl="1"/>
                      <a:r>
                        <a:rPr lang="ar-SA" sz="1600" dirty="0" smtClean="0"/>
                        <a:t>8000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8,2%</a:t>
                      </a:r>
                    </a:p>
                  </a:txBody>
                  <a:tcPr/>
                </a:tc>
                <a:tc>
                  <a:txBody>
                    <a:bodyPr/>
                    <a:lstStyle/>
                    <a:p>
                      <a:pPr rtl="1"/>
                      <a:endParaRPr lang="ar-SA" dirty="0"/>
                    </a:p>
                  </a:txBody>
                  <a:tcPr/>
                </a:tc>
              </a:tr>
              <a:tr h="324539">
                <a:tc>
                  <a:txBody>
                    <a:bodyPr/>
                    <a:lstStyle/>
                    <a:p>
                      <a:pPr rtl="1"/>
                      <a:r>
                        <a:rPr lang="ar-SA" sz="1600" dirty="0" smtClean="0">
                          <a:solidFill>
                            <a:schemeClr val="tx1"/>
                          </a:solidFill>
                        </a:rPr>
                        <a:t>النقص في أوراق الدفع</a:t>
                      </a:r>
                      <a:endParaRPr lang="ar-SA" sz="1600" dirty="0">
                        <a:solidFill>
                          <a:schemeClr val="tx1"/>
                        </a:solidFill>
                      </a:endParaRPr>
                    </a:p>
                  </a:txBody>
                  <a:tcPr/>
                </a:tc>
                <a:tc>
                  <a:txBody>
                    <a:bodyPr/>
                    <a:lstStyle/>
                    <a:p>
                      <a:pPr rtl="1"/>
                      <a:r>
                        <a:rPr lang="ar-SA" sz="1600" dirty="0" smtClean="0">
                          <a:solidFill>
                            <a:schemeClr val="tx1"/>
                          </a:solidFill>
                        </a:rPr>
                        <a:t>10000</a:t>
                      </a:r>
                      <a:endParaRPr lang="ar-SA" sz="1600" dirty="0">
                        <a:solidFill>
                          <a:schemeClr val="tx1"/>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solidFill>
                            <a:schemeClr val="tx1"/>
                          </a:solidFill>
                        </a:rPr>
                        <a:t>10.2%</a:t>
                      </a:r>
                      <a:endParaRPr lang="ar-SA" sz="1600" dirty="0" smtClean="0"/>
                    </a:p>
                  </a:txBody>
                  <a:tcPr/>
                </a:tc>
                <a:tc>
                  <a:txBody>
                    <a:bodyPr/>
                    <a:lstStyle/>
                    <a:p>
                      <a:pPr rtl="1"/>
                      <a:endParaRPr lang="ar-SA" dirty="0"/>
                    </a:p>
                  </a:txBody>
                  <a:tcPr/>
                </a:tc>
              </a:tr>
              <a:tr h="324539">
                <a:tc>
                  <a:txBody>
                    <a:bodyPr/>
                    <a:lstStyle/>
                    <a:p>
                      <a:pPr rtl="1"/>
                      <a:r>
                        <a:rPr lang="ar-SA" sz="1600" dirty="0" smtClean="0"/>
                        <a:t>مجموع الاستخدامات</a:t>
                      </a:r>
                      <a:endParaRPr lang="ar-SA" sz="1600" dirty="0"/>
                    </a:p>
                  </a:txBody>
                  <a:tcPr/>
                </a:tc>
                <a:tc>
                  <a:txBody>
                    <a:bodyPr/>
                    <a:lstStyle/>
                    <a:p>
                      <a:pPr rtl="1"/>
                      <a:r>
                        <a:rPr lang="ar-SA" sz="1600" dirty="0" smtClean="0"/>
                        <a:t>98000</a:t>
                      </a:r>
                      <a:endParaRPr lang="ar-SA" sz="1600" dirty="0"/>
                    </a:p>
                  </a:txBody>
                  <a:tcPr/>
                </a:tc>
                <a:tc>
                  <a:txBody>
                    <a:bodyPr/>
                    <a:lstStyle/>
                    <a:p>
                      <a:pPr rtl="1"/>
                      <a:r>
                        <a:rPr lang="ar-SA" sz="1600" dirty="0" smtClean="0"/>
                        <a:t>100%</a:t>
                      </a:r>
                      <a:endParaRPr lang="ar-SA" sz="1600" dirty="0"/>
                    </a:p>
                  </a:txBody>
                  <a:tcPr/>
                </a:tc>
                <a:tc>
                  <a:txBody>
                    <a:bodyPr/>
                    <a:lstStyle/>
                    <a:p>
                      <a:pPr rtl="1"/>
                      <a:endParaRPr lang="ar-SA" dirty="0"/>
                    </a:p>
                  </a:txBody>
                  <a:tcPr/>
                </a:tc>
              </a:tr>
              <a:tr h="324539">
                <a:tc>
                  <a:txBody>
                    <a:bodyPr/>
                    <a:lstStyle/>
                    <a:p>
                      <a:pPr rtl="1"/>
                      <a:r>
                        <a:rPr lang="ar-SA" sz="1600" b="1" dirty="0" smtClean="0"/>
                        <a:t>المصادر</a:t>
                      </a:r>
                      <a:r>
                        <a:rPr lang="ar-SA" sz="1600" dirty="0" smtClean="0"/>
                        <a:t> :</a:t>
                      </a:r>
                      <a:endParaRPr lang="ar-SA" sz="1600" dirty="0"/>
                    </a:p>
                  </a:txBody>
                  <a:tcPr/>
                </a:tc>
                <a:tc>
                  <a:txBody>
                    <a:bodyPr/>
                    <a:lstStyle/>
                    <a:p>
                      <a:pPr rtl="1"/>
                      <a:endParaRPr lang="ar-SA" sz="1600" dirty="0"/>
                    </a:p>
                  </a:txBody>
                  <a:tcPr/>
                </a:tc>
                <a:tc>
                  <a:txBody>
                    <a:bodyPr/>
                    <a:lstStyle/>
                    <a:p>
                      <a:pPr rtl="1"/>
                      <a:endParaRPr lang="ar-SA" sz="1600" dirty="0"/>
                    </a:p>
                  </a:txBody>
                  <a:tcPr/>
                </a:tc>
                <a:tc>
                  <a:txBody>
                    <a:bodyPr/>
                    <a:lstStyle/>
                    <a:p>
                      <a:pPr rtl="1"/>
                      <a:endParaRPr lang="ar-SA" dirty="0"/>
                    </a:p>
                  </a:txBody>
                  <a:tcPr/>
                </a:tc>
              </a:tr>
              <a:tr h="324539">
                <a:tc>
                  <a:txBody>
                    <a:bodyPr/>
                    <a:lstStyle/>
                    <a:p>
                      <a:pPr rtl="1"/>
                      <a:r>
                        <a:rPr lang="ar-SA" sz="1600" dirty="0" smtClean="0"/>
                        <a:t>النقص في النقدي</a:t>
                      </a:r>
                      <a:r>
                        <a:rPr lang="ar-JO" sz="1600" dirty="0" smtClean="0"/>
                        <a:t>ة</a:t>
                      </a:r>
                      <a:r>
                        <a:rPr lang="ar-SA" sz="1600" dirty="0" smtClean="0"/>
                        <a:t> المحتفظ بها </a:t>
                      </a:r>
                      <a:endParaRPr lang="ar-SA" sz="1600" dirty="0"/>
                    </a:p>
                  </a:txBody>
                  <a:tcPr/>
                </a:tc>
                <a:tc>
                  <a:txBody>
                    <a:bodyPr/>
                    <a:lstStyle/>
                    <a:p>
                      <a:pPr rtl="1"/>
                      <a:r>
                        <a:rPr lang="ar-SA" sz="1600" dirty="0" smtClean="0"/>
                        <a:t>10000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10.2%</a:t>
                      </a:r>
                    </a:p>
                  </a:txBody>
                  <a:tcPr/>
                </a:tc>
                <a:tc>
                  <a:txBody>
                    <a:bodyPr/>
                    <a:lstStyle/>
                    <a:p>
                      <a:pPr rtl="1"/>
                      <a:endParaRPr lang="ar-SA" dirty="0">
                        <a:solidFill>
                          <a:srgbClr val="FF0000"/>
                        </a:solidFill>
                      </a:endParaRPr>
                    </a:p>
                  </a:txBody>
                  <a:tcPr/>
                </a:tc>
              </a:tr>
              <a:tr h="324539">
                <a:tc>
                  <a:txBody>
                    <a:bodyPr/>
                    <a:lstStyle/>
                    <a:p>
                      <a:pPr rtl="1"/>
                      <a:r>
                        <a:rPr lang="ar-SA" sz="1600" dirty="0" smtClean="0"/>
                        <a:t>بيع أوراق نقدي</a:t>
                      </a:r>
                      <a:r>
                        <a:rPr lang="ar-JO" sz="1600" dirty="0" smtClean="0"/>
                        <a:t>ة</a:t>
                      </a:r>
                      <a:r>
                        <a:rPr lang="ar-SA" sz="1600" dirty="0" smtClean="0"/>
                        <a:t> متد</a:t>
                      </a:r>
                      <a:r>
                        <a:rPr lang="ar-JO" sz="1600" dirty="0" smtClean="0"/>
                        <a:t>ا</a:t>
                      </a:r>
                      <a:r>
                        <a:rPr lang="ar-SA" sz="1600" dirty="0" smtClean="0"/>
                        <a:t>ول</a:t>
                      </a:r>
                      <a:r>
                        <a:rPr lang="ar-JO" sz="1600" dirty="0" smtClean="0"/>
                        <a:t>ة</a:t>
                      </a:r>
                      <a:r>
                        <a:rPr lang="ar-SA" sz="1600" dirty="0" smtClean="0"/>
                        <a:t> </a:t>
                      </a:r>
                      <a:endParaRPr lang="ar-SA" sz="1600" dirty="0"/>
                    </a:p>
                  </a:txBody>
                  <a:tcPr/>
                </a:tc>
                <a:tc>
                  <a:txBody>
                    <a:bodyPr/>
                    <a:lstStyle/>
                    <a:p>
                      <a:pPr rtl="1"/>
                      <a:r>
                        <a:rPr lang="ar-SA" sz="1600" dirty="0" smtClean="0"/>
                        <a:t>20000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20.4%</a:t>
                      </a:r>
                    </a:p>
                  </a:txBody>
                  <a:tcPr/>
                </a:tc>
                <a:tc>
                  <a:txBody>
                    <a:bodyPr/>
                    <a:lstStyle/>
                    <a:p>
                      <a:pPr rtl="1"/>
                      <a:endParaRPr lang="ar-SA" dirty="0">
                        <a:solidFill>
                          <a:srgbClr val="FF0000"/>
                        </a:solidFill>
                      </a:endParaRPr>
                    </a:p>
                  </a:txBody>
                  <a:tcPr/>
                </a:tc>
              </a:tr>
              <a:tr h="324539">
                <a:tc>
                  <a:txBody>
                    <a:bodyPr/>
                    <a:lstStyle/>
                    <a:p>
                      <a:pPr rtl="1"/>
                      <a:r>
                        <a:rPr lang="ar-SA" sz="1600" dirty="0" smtClean="0"/>
                        <a:t>الزياد</a:t>
                      </a:r>
                      <a:r>
                        <a:rPr lang="ar-JO" sz="1600" dirty="0" smtClean="0"/>
                        <a:t>ة</a:t>
                      </a:r>
                      <a:r>
                        <a:rPr lang="ar-SA" sz="1600" dirty="0" smtClean="0"/>
                        <a:t> في مخصص</a:t>
                      </a:r>
                      <a:r>
                        <a:rPr lang="ar-SA" sz="1600" baseline="0" dirty="0" smtClean="0"/>
                        <a:t> الاستهلاك</a:t>
                      </a:r>
                      <a:endParaRPr lang="ar-SA" sz="1600" dirty="0"/>
                    </a:p>
                  </a:txBody>
                  <a:tcPr/>
                </a:tc>
                <a:tc>
                  <a:txBody>
                    <a:bodyPr/>
                    <a:lstStyle/>
                    <a:p>
                      <a:pPr rtl="1"/>
                      <a:r>
                        <a:rPr lang="ar-SA" sz="1600" dirty="0" smtClean="0"/>
                        <a:t>20000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20.4%</a:t>
                      </a:r>
                    </a:p>
                  </a:txBody>
                  <a:tcPr/>
                </a:tc>
                <a:tc>
                  <a:txBody>
                    <a:bodyPr/>
                    <a:lstStyle/>
                    <a:p>
                      <a:pPr rtl="1"/>
                      <a:endParaRPr lang="ar-SA" dirty="0"/>
                    </a:p>
                  </a:txBody>
                  <a:tcPr/>
                </a:tc>
              </a:tr>
              <a:tr h="324539">
                <a:tc>
                  <a:txBody>
                    <a:bodyPr/>
                    <a:lstStyle/>
                    <a:p>
                      <a:pPr rtl="1"/>
                      <a:r>
                        <a:rPr lang="ar-SA" sz="1600" dirty="0" smtClean="0"/>
                        <a:t>الزياد</a:t>
                      </a:r>
                      <a:r>
                        <a:rPr lang="ar-JO" sz="1600" dirty="0" smtClean="0"/>
                        <a:t>ة</a:t>
                      </a:r>
                      <a:r>
                        <a:rPr lang="ar-SA" sz="1600" dirty="0" smtClean="0"/>
                        <a:t> في قروض قصيرة ال</a:t>
                      </a:r>
                      <a:r>
                        <a:rPr lang="ar-JO" sz="1600" dirty="0" smtClean="0"/>
                        <a:t>أ</a:t>
                      </a:r>
                      <a:r>
                        <a:rPr lang="ar-SA" sz="1600" dirty="0" smtClean="0"/>
                        <a:t>جل</a:t>
                      </a:r>
                      <a:endParaRPr lang="ar-SA" sz="1600" dirty="0"/>
                    </a:p>
                  </a:txBody>
                  <a:tcPr/>
                </a:tc>
                <a:tc>
                  <a:txBody>
                    <a:bodyPr/>
                    <a:lstStyle/>
                    <a:p>
                      <a:pPr rtl="1"/>
                      <a:r>
                        <a:rPr lang="ar-SA" sz="1600" dirty="0" smtClean="0"/>
                        <a:t>8000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8.2%</a:t>
                      </a:r>
                    </a:p>
                  </a:txBody>
                  <a:tcPr/>
                </a:tc>
                <a:tc>
                  <a:txBody>
                    <a:bodyPr/>
                    <a:lstStyle/>
                    <a:p>
                      <a:pPr rtl="1"/>
                      <a:endParaRPr lang="ar-SA" dirty="0"/>
                    </a:p>
                  </a:txBody>
                  <a:tcPr/>
                </a:tc>
              </a:tr>
              <a:tr h="324539">
                <a:tc>
                  <a:txBody>
                    <a:bodyPr/>
                    <a:lstStyle/>
                    <a:p>
                      <a:pPr rtl="1"/>
                      <a:r>
                        <a:rPr lang="ar-SA" sz="1600" dirty="0" smtClean="0"/>
                        <a:t>الزياد</a:t>
                      </a:r>
                      <a:r>
                        <a:rPr lang="ar-JO" sz="1600" dirty="0" smtClean="0"/>
                        <a:t>ة</a:t>
                      </a:r>
                      <a:r>
                        <a:rPr lang="ar-SA" sz="1600" dirty="0" smtClean="0"/>
                        <a:t> في القروض طويلة ال</a:t>
                      </a:r>
                      <a:r>
                        <a:rPr lang="ar-JO" sz="1600" dirty="0" smtClean="0"/>
                        <a:t>أ</a:t>
                      </a:r>
                      <a:r>
                        <a:rPr lang="ar-SA" sz="1600" dirty="0" smtClean="0"/>
                        <a:t>جل</a:t>
                      </a:r>
                      <a:endParaRPr lang="ar-SA" sz="1600" dirty="0"/>
                    </a:p>
                  </a:txBody>
                  <a:tcPr/>
                </a:tc>
                <a:tc>
                  <a:txBody>
                    <a:bodyPr/>
                    <a:lstStyle/>
                    <a:p>
                      <a:pPr rtl="1"/>
                      <a:r>
                        <a:rPr lang="ar-SA" sz="1600" dirty="0" smtClean="0"/>
                        <a:t>20000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20.4%</a:t>
                      </a:r>
                    </a:p>
                  </a:txBody>
                  <a:tcPr/>
                </a:tc>
                <a:tc>
                  <a:txBody>
                    <a:bodyPr/>
                    <a:lstStyle/>
                    <a:p>
                      <a:pPr rtl="1"/>
                      <a:endParaRPr lang="ar-SA" dirty="0"/>
                    </a:p>
                  </a:txBody>
                  <a:tcPr/>
                </a:tc>
              </a:tr>
              <a:tr h="324539">
                <a:tc>
                  <a:txBody>
                    <a:bodyPr/>
                    <a:lstStyle/>
                    <a:p>
                      <a:pPr rtl="1"/>
                      <a:r>
                        <a:rPr lang="ar-SA" sz="1600" dirty="0" smtClean="0"/>
                        <a:t>الزياد</a:t>
                      </a:r>
                      <a:r>
                        <a:rPr lang="ar-JO" sz="1600" dirty="0" smtClean="0"/>
                        <a:t>ة</a:t>
                      </a:r>
                      <a:r>
                        <a:rPr lang="ar-SA" sz="1600" baseline="0" dirty="0" smtClean="0"/>
                        <a:t> في ال</a:t>
                      </a:r>
                      <a:r>
                        <a:rPr lang="ar-JO" sz="1600" baseline="0" dirty="0" smtClean="0"/>
                        <a:t>أ</a:t>
                      </a:r>
                      <a:r>
                        <a:rPr lang="ar-SA" sz="1600" baseline="0" dirty="0" smtClean="0"/>
                        <a:t>رباح المحتجز</a:t>
                      </a:r>
                      <a:r>
                        <a:rPr lang="ar-JO" sz="1600" baseline="0" dirty="0" smtClean="0"/>
                        <a:t>ة</a:t>
                      </a:r>
                      <a:endParaRPr lang="ar-SA" sz="1600" dirty="0"/>
                    </a:p>
                  </a:txBody>
                  <a:tcPr/>
                </a:tc>
                <a:tc>
                  <a:txBody>
                    <a:bodyPr/>
                    <a:lstStyle/>
                    <a:p>
                      <a:pPr rtl="1"/>
                      <a:r>
                        <a:rPr lang="ar-SA" sz="1600" dirty="0" smtClean="0"/>
                        <a:t>20000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20.4%</a:t>
                      </a:r>
                    </a:p>
                  </a:txBody>
                  <a:tcPr/>
                </a:tc>
                <a:tc>
                  <a:txBody>
                    <a:bodyPr/>
                    <a:lstStyle/>
                    <a:p>
                      <a:pPr rtl="1"/>
                      <a:endParaRPr lang="ar-SA" dirty="0"/>
                    </a:p>
                  </a:txBody>
                  <a:tcPr/>
                </a:tc>
              </a:tr>
              <a:tr h="324539">
                <a:tc>
                  <a:txBody>
                    <a:bodyPr/>
                    <a:lstStyle/>
                    <a:p>
                      <a:pPr rtl="1"/>
                      <a:r>
                        <a:rPr lang="ar-SA" sz="1600" dirty="0" smtClean="0"/>
                        <a:t>مجموع مصادر ال</a:t>
                      </a:r>
                      <a:r>
                        <a:rPr lang="ar-JO" sz="1600" dirty="0" smtClean="0"/>
                        <a:t>أ</a:t>
                      </a:r>
                      <a:r>
                        <a:rPr lang="ar-SA" sz="1600" dirty="0" smtClean="0"/>
                        <a:t>موال </a:t>
                      </a:r>
                      <a:endParaRPr lang="ar-SA" sz="1600" dirty="0"/>
                    </a:p>
                  </a:txBody>
                  <a:tcPr/>
                </a:tc>
                <a:tc>
                  <a:txBody>
                    <a:bodyPr/>
                    <a:lstStyle/>
                    <a:p>
                      <a:pPr rtl="1"/>
                      <a:r>
                        <a:rPr lang="ar-SA" sz="1600" dirty="0" smtClean="0"/>
                        <a:t>98000</a:t>
                      </a:r>
                      <a:endParaRPr lang="ar-SA" sz="1600" dirty="0"/>
                    </a:p>
                  </a:txBody>
                  <a:tcPr/>
                </a:tc>
                <a:tc>
                  <a:txBody>
                    <a:bodyPr/>
                    <a:lstStyle/>
                    <a:p>
                      <a:pPr rtl="1"/>
                      <a:r>
                        <a:rPr lang="ar-SA" sz="1600" dirty="0" smtClean="0"/>
                        <a:t>100%</a:t>
                      </a:r>
                      <a:endParaRPr lang="ar-SA" sz="1600" dirty="0"/>
                    </a:p>
                  </a:txBody>
                  <a:tcPr/>
                </a:tc>
                <a:tc>
                  <a:txBody>
                    <a:bodyPr/>
                    <a:lstStyle/>
                    <a:p>
                      <a:pPr rtl="1"/>
                      <a:endParaRPr lang="ar-SA" dirty="0"/>
                    </a:p>
                  </a:txBody>
                  <a:tcPr/>
                </a:tc>
              </a:tr>
            </a:tbl>
          </a:graphicData>
        </a:graphic>
      </p:graphicFrame>
      <p:cxnSp>
        <p:nvCxnSpPr>
          <p:cNvPr id="12" name="Straight Arrow Connector 11"/>
          <p:cNvCxnSpPr/>
          <p:nvPr/>
        </p:nvCxnSpPr>
        <p:spPr>
          <a:xfrm rot="16200000" flipV="1">
            <a:off x="2591780" y="1808820"/>
            <a:ext cx="792088"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flipV="1">
            <a:off x="2483768" y="1628800"/>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2879812" y="2096852"/>
            <a:ext cx="36004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a:off x="2483768" y="2708920"/>
            <a:ext cx="720080" cy="4336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flipV="1">
            <a:off x="2483768" y="2708920"/>
            <a:ext cx="72008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rot="10800000">
            <a:off x="2483768" y="4221088"/>
            <a:ext cx="720080" cy="4336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0800000">
            <a:off x="2483768" y="4581128"/>
            <a:ext cx="720080" cy="4336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10800000">
            <a:off x="2339752" y="5013176"/>
            <a:ext cx="792088" cy="721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10800000">
            <a:off x="2267744" y="5373216"/>
            <a:ext cx="864096" cy="721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a:off x="2123728" y="4653136"/>
            <a:ext cx="144016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10800000" flipV="1">
            <a:off x="2195736" y="5417840"/>
            <a:ext cx="1008112" cy="7474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6339CD7F-6548-46A8-9F66-5B44D68E6E3C}" type="slidenum">
              <a:rPr lang="ar-SA" smtClean="0"/>
              <a:pPr/>
              <a:t>132</a:t>
            </a:fld>
            <a:endParaRPr lang="ar-SA"/>
          </a:p>
        </p:txBody>
      </p:sp>
    </p:spTree>
    <p:extLst>
      <p:ext uri="{BB962C8B-B14F-4D97-AF65-F5344CB8AC3E}">
        <p14:creationId xmlns:p14="http://schemas.microsoft.com/office/powerpoint/2010/main" val="702827550"/>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378"/>
            <a:ext cx="9144000" cy="765082"/>
            <a:chOff x="15" y="756081"/>
            <a:chExt cx="9143985" cy="1794549"/>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a:t>
              </a:r>
              <a:r>
                <a:rPr lang="ar-JO" sz="3200" dirty="0" smtClean="0">
                  <a:solidFill>
                    <a:schemeClr val="tx1"/>
                  </a:solidFill>
                </a:rPr>
                <a:t>أ</a:t>
              </a:r>
              <a:r>
                <a:rPr lang="ar-SA" sz="3200" dirty="0" smtClean="0">
                  <a:solidFill>
                    <a:schemeClr val="tx1"/>
                  </a:solidFill>
                </a:rPr>
                <a:t>هميه النسبي</a:t>
              </a:r>
              <a:r>
                <a:rPr lang="ar-JO" sz="3200" dirty="0" smtClean="0">
                  <a:solidFill>
                    <a:schemeClr val="tx1"/>
                  </a:solidFill>
                </a:rPr>
                <a:t>ة</a:t>
              </a:r>
              <a:r>
                <a:rPr lang="ar-SA" sz="3200" dirty="0" smtClean="0">
                  <a:solidFill>
                    <a:schemeClr val="tx1"/>
                  </a:solidFill>
                </a:rPr>
                <a:t> لقائمة المصادر والاستخدامات</a:t>
              </a:r>
              <a:endParaRPr lang="ar-SA" sz="3200" dirty="0">
                <a:solidFill>
                  <a:schemeClr val="tx1"/>
                </a:solidFill>
              </a:endParaRPr>
            </a:p>
          </p:txBody>
        </p:sp>
        <p:grpSp>
          <p:nvGrpSpPr>
            <p:cNvPr id="3" name="Group 7"/>
            <p:cNvGrpSpPr/>
            <p:nvPr/>
          </p:nvGrpSpPr>
          <p:grpSpPr>
            <a:xfrm>
              <a:off x="8100392" y="756081"/>
              <a:ext cx="1043608" cy="1065797"/>
              <a:chOff x="8100392" y="756081"/>
              <a:chExt cx="1043608" cy="1065797"/>
            </a:xfrm>
          </p:grpSpPr>
          <p:sp>
            <p:nvSpPr>
              <p:cNvPr id="11" name="Teardrop 10"/>
              <p:cNvSpPr/>
              <p:nvPr/>
            </p:nvSpPr>
            <p:spPr>
              <a:xfrm>
                <a:off x="8100392" y="756081"/>
                <a:ext cx="1043608" cy="1065797"/>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244408" y="893184"/>
                <a:ext cx="738471" cy="710069"/>
              </a:xfrm>
              <a:prstGeom prst="rect">
                <a:avLst/>
              </a:prstGeom>
              <a:noFill/>
            </p:spPr>
          </p:pic>
        </p:grpSp>
      </p:grpSp>
      <p:graphicFrame>
        <p:nvGraphicFramePr>
          <p:cNvPr id="15" name="Table 14"/>
          <p:cNvGraphicFramePr>
            <a:graphicFrameLocks noGrp="1"/>
          </p:cNvGraphicFramePr>
          <p:nvPr>
            <p:extLst>
              <p:ext uri="{D42A27DB-BD31-4B8C-83A1-F6EECF244321}">
                <p14:modId xmlns:p14="http://schemas.microsoft.com/office/powerpoint/2010/main" val="2051580523"/>
              </p:ext>
            </p:extLst>
          </p:nvPr>
        </p:nvGraphicFramePr>
        <p:xfrm>
          <a:off x="827584" y="620688"/>
          <a:ext cx="8136905" cy="5435600"/>
        </p:xfrm>
        <a:graphic>
          <a:graphicData uri="http://schemas.openxmlformats.org/drawingml/2006/table">
            <a:tbl>
              <a:tblPr rtl="1" firstRow="1" bandRow="1">
                <a:tableStyleId>{5C22544A-7EE6-4342-B048-85BDC9FD1C3A}</a:tableStyleId>
              </a:tblPr>
              <a:tblGrid>
                <a:gridCol w="4218007"/>
                <a:gridCol w="1681393"/>
                <a:gridCol w="2237505"/>
              </a:tblGrid>
              <a:tr h="370840">
                <a:tc>
                  <a:txBody>
                    <a:bodyPr/>
                    <a:lstStyle/>
                    <a:p>
                      <a:pPr rtl="1"/>
                      <a:r>
                        <a:rPr lang="ar-SA" dirty="0" smtClean="0"/>
                        <a:t>البي</a:t>
                      </a:r>
                      <a:r>
                        <a:rPr lang="ar-JO" dirty="0" smtClean="0"/>
                        <a:t>ا</a:t>
                      </a:r>
                      <a:r>
                        <a:rPr lang="ar-SA" dirty="0" smtClean="0"/>
                        <a:t>ن</a:t>
                      </a:r>
                      <a:endParaRPr lang="ar-SA" dirty="0"/>
                    </a:p>
                  </a:txBody>
                  <a:tcPr/>
                </a:tc>
                <a:tc>
                  <a:txBody>
                    <a:bodyPr/>
                    <a:lstStyle/>
                    <a:p>
                      <a:pPr rtl="1"/>
                      <a:r>
                        <a:rPr lang="ar-SA" dirty="0" smtClean="0"/>
                        <a:t>القيمه </a:t>
                      </a:r>
                      <a:endParaRPr lang="ar-SA" dirty="0"/>
                    </a:p>
                  </a:txBody>
                  <a:tcPr/>
                </a:tc>
                <a:tc>
                  <a:txBody>
                    <a:bodyPr/>
                    <a:lstStyle/>
                    <a:p>
                      <a:pPr rtl="1"/>
                      <a:r>
                        <a:rPr lang="ar-SA" dirty="0" smtClean="0"/>
                        <a:t>النسبه المئويه</a:t>
                      </a:r>
                      <a:endParaRPr lang="ar-SA" dirty="0"/>
                    </a:p>
                  </a:txBody>
                  <a:tcPr/>
                </a:tc>
              </a:tr>
              <a:tr h="277232">
                <a:tc>
                  <a:txBody>
                    <a:bodyPr/>
                    <a:lstStyle/>
                    <a:p>
                      <a:pPr rtl="1"/>
                      <a:r>
                        <a:rPr lang="ar-SA" sz="1600" b="1" dirty="0" smtClean="0"/>
                        <a:t>الاستخدامات</a:t>
                      </a:r>
                      <a:r>
                        <a:rPr lang="ar-SA" sz="1600" dirty="0" smtClean="0"/>
                        <a:t> :</a:t>
                      </a:r>
                      <a:endParaRPr lang="ar-SA" sz="1600" dirty="0"/>
                    </a:p>
                  </a:txBody>
                  <a:tcPr/>
                </a:tc>
                <a:tc>
                  <a:txBody>
                    <a:bodyPr/>
                    <a:lstStyle/>
                    <a:p>
                      <a:pPr rtl="1"/>
                      <a:endParaRPr lang="ar-SA" sz="1600" dirty="0">
                        <a:solidFill>
                          <a:srgbClr val="FF0000"/>
                        </a:solidFill>
                      </a:endParaRPr>
                    </a:p>
                  </a:txBody>
                  <a:tcPr/>
                </a:tc>
                <a:tc>
                  <a:txBody>
                    <a:bodyPr/>
                    <a:lstStyle/>
                    <a:p>
                      <a:pPr rtl="1"/>
                      <a:r>
                        <a:rPr lang="ar-SA" sz="1600" dirty="0" smtClean="0">
                          <a:solidFill>
                            <a:srgbClr val="FF0000"/>
                          </a:solidFill>
                        </a:rPr>
                        <a:t>                            </a:t>
                      </a:r>
                      <a:endParaRPr lang="ar-SA" sz="1600" dirty="0">
                        <a:solidFill>
                          <a:srgbClr val="FF0000"/>
                        </a:solidFill>
                      </a:endParaRPr>
                    </a:p>
                  </a:txBody>
                  <a:tcPr/>
                </a:tc>
              </a:tr>
              <a:tr h="271512">
                <a:tc>
                  <a:txBody>
                    <a:bodyPr/>
                    <a:lstStyle/>
                    <a:p>
                      <a:pPr rtl="1"/>
                      <a:r>
                        <a:rPr lang="ar-SA" sz="1600" dirty="0" smtClean="0"/>
                        <a:t>التوسع في الأصول</a:t>
                      </a:r>
                      <a:endParaRPr lang="ar-SA" sz="1600" dirty="0"/>
                    </a:p>
                  </a:txBody>
                  <a:tcPr/>
                </a:tc>
                <a:tc>
                  <a:txBody>
                    <a:bodyPr/>
                    <a:lstStyle/>
                    <a:p>
                      <a:pPr rtl="1"/>
                      <a:r>
                        <a:rPr lang="ar-SA" sz="1600" dirty="0" smtClean="0"/>
                        <a:t>60000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solidFill>
                            <a:srgbClr val="FF0000"/>
                          </a:solidFill>
                        </a:rPr>
                        <a:t>61.2</a:t>
                      </a:r>
                      <a:r>
                        <a:rPr lang="ar-SA" sz="1600" dirty="0" smtClean="0">
                          <a:solidFill>
                            <a:schemeClr val="dk1"/>
                          </a:solidFill>
                        </a:rPr>
                        <a:t>%</a:t>
                      </a:r>
                      <a:endParaRPr lang="ar-SA" sz="1600" dirty="0" smtClean="0"/>
                    </a:p>
                  </a:txBody>
                  <a:tcPr/>
                </a:tc>
              </a:tr>
              <a:tr h="271512">
                <a:tc>
                  <a:txBody>
                    <a:bodyPr/>
                    <a:lstStyle/>
                    <a:p>
                      <a:pPr rtl="1"/>
                      <a:r>
                        <a:rPr lang="ar-SA" sz="1600" dirty="0" smtClean="0"/>
                        <a:t>الزياد</a:t>
                      </a:r>
                      <a:r>
                        <a:rPr lang="ar-JO" sz="1600" dirty="0" smtClean="0"/>
                        <a:t>ا</a:t>
                      </a:r>
                      <a:r>
                        <a:rPr lang="ar-SA" sz="1600" dirty="0" smtClean="0"/>
                        <a:t> في الذمم المدين</a:t>
                      </a:r>
                      <a:r>
                        <a:rPr lang="ar-JO" sz="1600" dirty="0" smtClean="0"/>
                        <a:t>ا</a:t>
                      </a:r>
                      <a:endParaRPr lang="ar-SA" sz="1600" dirty="0"/>
                    </a:p>
                  </a:txBody>
                  <a:tcPr/>
                </a:tc>
                <a:tc>
                  <a:txBody>
                    <a:bodyPr/>
                    <a:lstStyle/>
                    <a:p>
                      <a:pPr rtl="1"/>
                      <a:r>
                        <a:rPr lang="ar-SA" sz="1600" dirty="0" smtClean="0"/>
                        <a:t>10000</a:t>
                      </a:r>
                      <a:endParaRPr lang="ar-SA" sz="1600" dirty="0"/>
                    </a:p>
                  </a:txBody>
                  <a:tcPr/>
                </a:tc>
                <a:tc>
                  <a:txBody>
                    <a:bodyPr/>
                    <a:lstStyle/>
                    <a:p>
                      <a:pPr rtl="1"/>
                      <a:r>
                        <a:rPr lang="ar-SA" sz="1600" dirty="0" smtClean="0"/>
                        <a:t>10.2%</a:t>
                      </a:r>
                      <a:endParaRPr lang="ar-SA" sz="1600" dirty="0"/>
                    </a:p>
                  </a:txBody>
                  <a:tcPr/>
                </a:tc>
              </a:tr>
              <a:tr h="265792">
                <a:tc>
                  <a:txBody>
                    <a:bodyPr/>
                    <a:lstStyle/>
                    <a:p>
                      <a:pPr rtl="1"/>
                      <a:r>
                        <a:rPr lang="ar-SA" sz="1600" dirty="0" smtClean="0"/>
                        <a:t>الاستثمار</a:t>
                      </a:r>
                      <a:r>
                        <a:rPr lang="ar-SA" sz="1600" baseline="0" dirty="0" smtClean="0"/>
                        <a:t> في المخزون السلعي</a:t>
                      </a:r>
                      <a:endParaRPr lang="ar-SA" sz="1600" dirty="0"/>
                    </a:p>
                  </a:txBody>
                  <a:tcPr/>
                </a:tc>
                <a:tc>
                  <a:txBody>
                    <a:bodyPr/>
                    <a:lstStyle/>
                    <a:p>
                      <a:pPr rtl="1"/>
                      <a:r>
                        <a:rPr lang="ar-SA" sz="1600" dirty="0" smtClean="0"/>
                        <a:t>10000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JO" sz="1600" dirty="0" smtClean="0"/>
                        <a:t>10.2</a:t>
                      </a:r>
                      <a:r>
                        <a:rPr lang="ar-SA" sz="1600" dirty="0" smtClean="0"/>
                        <a:t>%</a:t>
                      </a:r>
                    </a:p>
                  </a:txBody>
                  <a:tcPr/>
                </a:tc>
              </a:tr>
              <a:tr h="248632">
                <a:tc>
                  <a:txBody>
                    <a:bodyPr/>
                    <a:lstStyle/>
                    <a:p>
                      <a:pPr rtl="1"/>
                      <a:r>
                        <a:rPr lang="ar-SA" sz="1600" dirty="0" smtClean="0">
                          <a:solidFill>
                            <a:schemeClr val="tx1"/>
                          </a:solidFill>
                        </a:rPr>
                        <a:t>النقص في أوراق الدفع</a:t>
                      </a:r>
                      <a:endParaRPr lang="ar-SA" sz="1600" dirty="0">
                        <a:solidFill>
                          <a:schemeClr val="tx1"/>
                        </a:solidFill>
                      </a:endParaRPr>
                    </a:p>
                  </a:txBody>
                  <a:tcPr/>
                </a:tc>
                <a:tc>
                  <a:txBody>
                    <a:bodyPr/>
                    <a:lstStyle/>
                    <a:p>
                      <a:pPr rtl="1"/>
                      <a:r>
                        <a:rPr lang="ar-SA" sz="1600" dirty="0" smtClean="0">
                          <a:solidFill>
                            <a:schemeClr val="tx1"/>
                          </a:solidFill>
                        </a:rPr>
                        <a:t>10000</a:t>
                      </a:r>
                      <a:endParaRPr lang="ar-SA" sz="1600" dirty="0">
                        <a:solidFill>
                          <a:schemeClr val="tx1"/>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solidFill>
                            <a:schemeClr val="tx1"/>
                          </a:solidFill>
                        </a:rPr>
                        <a:t>10.2%</a:t>
                      </a:r>
                      <a:endParaRPr lang="ar-SA" sz="1600" dirty="0" smtClean="0"/>
                    </a:p>
                  </a:txBody>
                  <a:tcPr/>
                </a:tc>
              </a:tr>
              <a:tr h="242912">
                <a:tc>
                  <a:txBody>
                    <a:bodyPr/>
                    <a:lstStyle/>
                    <a:p>
                      <a:pPr rtl="1"/>
                      <a:r>
                        <a:rPr lang="ar-SA" sz="1600" dirty="0" smtClean="0"/>
                        <a:t>النقص في الذمم الدائن</a:t>
                      </a:r>
                      <a:r>
                        <a:rPr lang="ar-JO" sz="1600" dirty="0" smtClean="0"/>
                        <a:t>ة</a:t>
                      </a:r>
                      <a:r>
                        <a:rPr lang="ar-SA" sz="1600" dirty="0" smtClean="0"/>
                        <a:t> </a:t>
                      </a:r>
                      <a:endParaRPr lang="ar-SA" sz="1600" dirty="0"/>
                    </a:p>
                  </a:txBody>
                  <a:tcPr/>
                </a:tc>
                <a:tc>
                  <a:txBody>
                    <a:bodyPr/>
                    <a:lstStyle/>
                    <a:p>
                      <a:pPr rtl="1"/>
                      <a:r>
                        <a:rPr lang="ar-SA" sz="1600" dirty="0" smtClean="0"/>
                        <a:t>8000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JO" sz="1600" dirty="0" smtClean="0"/>
                        <a:t>8.2</a:t>
                      </a:r>
                      <a:r>
                        <a:rPr lang="ar-SA" sz="1600" dirty="0" smtClean="0"/>
                        <a:t>%</a:t>
                      </a:r>
                    </a:p>
                  </a:txBody>
                  <a:tcPr/>
                </a:tc>
              </a:tr>
              <a:tr h="242912">
                <a:tc>
                  <a:txBody>
                    <a:bodyPr/>
                    <a:lstStyle/>
                    <a:p>
                      <a:pPr rtl="1"/>
                      <a:r>
                        <a:rPr lang="ar-SA" sz="1600" dirty="0" smtClean="0">
                          <a:solidFill>
                            <a:srgbClr val="0000FF"/>
                          </a:solidFill>
                        </a:rPr>
                        <a:t>مجموع الاستخدامات</a:t>
                      </a:r>
                      <a:endParaRPr lang="ar-SA" sz="1600" dirty="0">
                        <a:solidFill>
                          <a:srgbClr val="0000FF"/>
                        </a:solidFill>
                      </a:endParaRPr>
                    </a:p>
                  </a:txBody>
                  <a:tcPr/>
                </a:tc>
                <a:tc>
                  <a:txBody>
                    <a:bodyPr/>
                    <a:lstStyle/>
                    <a:p>
                      <a:pPr rtl="1"/>
                      <a:r>
                        <a:rPr lang="ar-SA" sz="1600" b="1" dirty="0" smtClean="0">
                          <a:solidFill>
                            <a:srgbClr val="0000FF"/>
                          </a:solidFill>
                        </a:rPr>
                        <a:t>98000</a:t>
                      </a:r>
                      <a:endParaRPr lang="ar-SA" sz="1600" b="1" dirty="0">
                        <a:solidFill>
                          <a:srgbClr val="0000FF"/>
                        </a:solidFill>
                      </a:endParaRPr>
                    </a:p>
                  </a:txBody>
                  <a:tcPr/>
                </a:tc>
                <a:tc>
                  <a:txBody>
                    <a:bodyPr/>
                    <a:lstStyle/>
                    <a:p>
                      <a:pPr rtl="1"/>
                      <a:r>
                        <a:rPr lang="ar-SA" sz="1600" b="1" dirty="0" smtClean="0">
                          <a:solidFill>
                            <a:srgbClr val="0000FF"/>
                          </a:solidFill>
                        </a:rPr>
                        <a:t>100%</a:t>
                      </a:r>
                      <a:endParaRPr lang="ar-SA" sz="1600" b="1" dirty="0">
                        <a:solidFill>
                          <a:srgbClr val="0000FF"/>
                        </a:solidFill>
                      </a:endParaRPr>
                    </a:p>
                  </a:txBody>
                  <a:tcPr/>
                </a:tc>
              </a:tr>
              <a:tr h="237192">
                <a:tc>
                  <a:txBody>
                    <a:bodyPr/>
                    <a:lstStyle/>
                    <a:p>
                      <a:pPr rtl="1"/>
                      <a:r>
                        <a:rPr lang="ar-SA" sz="1600" b="1" dirty="0" smtClean="0"/>
                        <a:t>المصادر</a:t>
                      </a:r>
                      <a:r>
                        <a:rPr lang="ar-SA" sz="1600" dirty="0" smtClean="0"/>
                        <a:t> :</a:t>
                      </a:r>
                      <a:endParaRPr lang="ar-SA" sz="1600" dirty="0"/>
                    </a:p>
                  </a:txBody>
                  <a:tcPr/>
                </a:tc>
                <a:tc>
                  <a:txBody>
                    <a:bodyPr/>
                    <a:lstStyle/>
                    <a:p>
                      <a:pPr rtl="1"/>
                      <a:endParaRPr lang="ar-SA" sz="1600" dirty="0"/>
                    </a:p>
                  </a:txBody>
                  <a:tcPr/>
                </a:tc>
                <a:tc>
                  <a:txBody>
                    <a:bodyPr/>
                    <a:lstStyle/>
                    <a:p>
                      <a:pPr rtl="1"/>
                      <a:endParaRPr lang="ar-SA" sz="1600" dirty="0"/>
                    </a:p>
                  </a:txBody>
                  <a:tcPr/>
                </a:tc>
              </a:tr>
              <a:tr h="231472">
                <a:tc>
                  <a:txBody>
                    <a:bodyPr/>
                    <a:lstStyle/>
                    <a:p>
                      <a:pPr rtl="1"/>
                      <a:r>
                        <a:rPr lang="ar-SA" sz="1600" dirty="0" smtClean="0"/>
                        <a:t>بيع أوراق نقدي</a:t>
                      </a:r>
                      <a:r>
                        <a:rPr lang="ar-JO" sz="1600" dirty="0" smtClean="0"/>
                        <a:t>ة</a:t>
                      </a:r>
                      <a:r>
                        <a:rPr lang="ar-SA" sz="1600" dirty="0" smtClean="0"/>
                        <a:t> متد</a:t>
                      </a:r>
                      <a:r>
                        <a:rPr lang="ar-JO" sz="1600" dirty="0" smtClean="0"/>
                        <a:t>ا</a:t>
                      </a:r>
                      <a:r>
                        <a:rPr lang="ar-SA" sz="1600" dirty="0" smtClean="0"/>
                        <a:t>ول</a:t>
                      </a:r>
                      <a:r>
                        <a:rPr lang="ar-JO" sz="1600" dirty="0" smtClean="0"/>
                        <a:t>ة</a:t>
                      </a:r>
                      <a:r>
                        <a:rPr lang="ar-SA" sz="1600" dirty="0" smtClean="0"/>
                        <a:t> </a:t>
                      </a:r>
                      <a:endParaRPr lang="ar-SA" sz="1600" dirty="0"/>
                    </a:p>
                  </a:txBody>
                  <a:tcPr/>
                </a:tc>
                <a:tc>
                  <a:txBody>
                    <a:bodyPr/>
                    <a:lstStyle/>
                    <a:p>
                      <a:pPr rtl="1"/>
                      <a:r>
                        <a:rPr lang="ar-SA" sz="1600" dirty="0" smtClean="0"/>
                        <a:t>20000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20.4%</a:t>
                      </a:r>
                    </a:p>
                  </a:txBody>
                  <a:tcPr/>
                </a:tc>
              </a:tr>
              <a:tr h="292040">
                <a:tc>
                  <a:txBody>
                    <a:bodyPr/>
                    <a:lstStyle/>
                    <a:p>
                      <a:pPr rtl="1"/>
                      <a:r>
                        <a:rPr lang="ar-SA" sz="1600" dirty="0" smtClean="0"/>
                        <a:t>الزياد</a:t>
                      </a:r>
                      <a:r>
                        <a:rPr lang="ar-JO" sz="1600" dirty="0" smtClean="0"/>
                        <a:t>ة</a:t>
                      </a:r>
                      <a:r>
                        <a:rPr lang="ar-SA" sz="1600" dirty="0" smtClean="0"/>
                        <a:t> في مخصص</a:t>
                      </a:r>
                      <a:r>
                        <a:rPr lang="ar-SA" sz="1600" baseline="0" dirty="0" smtClean="0"/>
                        <a:t> الاستهلاك</a:t>
                      </a:r>
                      <a:endParaRPr lang="ar-SA" sz="1600" dirty="0"/>
                    </a:p>
                  </a:txBody>
                  <a:tcPr/>
                </a:tc>
                <a:tc>
                  <a:txBody>
                    <a:bodyPr/>
                    <a:lstStyle/>
                    <a:p>
                      <a:pPr rtl="1"/>
                      <a:r>
                        <a:rPr lang="ar-SA" sz="1600" dirty="0" smtClean="0"/>
                        <a:t>20000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20.4%</a:t>
                      </a:r>
                    </a:p>
                  </a:txBody>
                  <a:tcPr/>
                </a:tc>
              </a:tr>
              <a:tr h="214312">
                <a:tc>
                  <a:txBody>
                    <a:bodyPr/>
                    <a:lstStyle/>
                    <a:p>
                      <a:pPr rtl="1"/>
                      <a:r>
                        <a:rPr lang="ar-SA" sz="1600" dirty="0" smtClean="0"/>
                        <a:t>الزياد</a:t>
                      </a:r>
                      <a:r>
                        <a:rPr lang="ar-JO" sz="1600" dirty="0" smtClean="0"/>
                        <a:t>ة</a:t>
                      </a:r>
                      <a:r>
                        <a:rPr lang="ar-SA" sz="1600" dirty="0" smtClean="0"/>
                        <a:t> في القروض طويلة ال</a:t>
                      </a:r>
                      <a:r>
                        <a:rPr lang="ar-JO" sz="1600" dirty="0" smtClean="0"/>
                        <a:t>أ</a:t>
                      </a:r>
                      <a:r>
                        <a:rPr lang="ar-SA" sz="1600" dirty="0" smtClean="0"/>
                        <a:t>جل</a:t>
                      </a:r>
                      <a:endParaRPr lang="ar-SA" sz="1600" dirty="0"/>
                    </a:p>
                  </a:txBody>
                  <a:tcPr/>
                </a:tc>
                <a:tc>
                  <a:txBody>
                    <a:bodyPr/>
                    <a:lstStyle/>
                    <a:p>
                      <a:pPr rtl="1"/>
                      <a:r>
                        <a:rPr lang="ar-SA" sz="1600" dirty="0" smtClean="0"/>
                        <a:t>20000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20.4%</a:t>
                      </a:r>
                    </a:p>
                  </a:txBody>
                  <a:tcPr/>
                </a:tc>
              </a:tr>
              <a:tr h="214312">
                <a:tc>
                  <a:txBody>
                    <a:bodyPr/>
                    <a:lstStyle/>
                    <a:p>
                      <a:pPr rtl="1"/>
                      <a:r>
                        <a:rPr lang="ar-SA" sz="1600" dirty="0" smtClean="0"/>
                        <a:t>الزياد</a:t>
                      </a:r>
                      <a:r>
                        <a:rPr lang="ar-JO" sz="1600" dirty="0" smtClean="0"/>
                        <a:t>ة</a:t>
                      </a:r>
                      <a:r>
                        <a:rPr lang="ar-SA" sz="1600" baseline="0" dirty="0" smtClean="0"/>
                        <a:t> في ال</a:t>
                      </a:r>
                      <a:r>
                        <a:rPr lang="ar-JO" sz="1600" baseline="0" dirty="0" smtClean="0"/>
                        <a:t>أ</a:t>
                      </a:r>
                      <a:r>
                        <a:rPr lang="ar-SA" sz="1600" baseline="0" dirty="0" smtClean="0"/>
                        <a:t>رباح المحتجز</a:t>
                      </a:r>
                      <a:r>
                        <a:rPr lang="ar-JO" sz="1600" baseline="0" dirty="0" smtClean="0"/>
                        <a:t>ة</a:t>
                      </a:r>
                      <a:endParaRPr lang="ar-SA" sz="1600" dirty="0"/>
                    </a:p>
                  </a:txBody>
                  <a:tcPr/>
                </a:tc>
                <a:tc>
                  <a:txBody>
                    <a:bodyPr/>
                    <a:lstStyle/>
                    <a:p>
                      <a:pPr rtl="1"/>
                      <a:r>
                        <a:rPr lang="ar-SA" sz="1600" dirty="0" smtClean="0"/>
                        <a:t>20000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20.4%</a:t>
                      </a:r>
                    </a:p>
                  </a:txBody>
                  <a:tcPr/>
                </a:tc>
              </a:tr>
              <a:tr h="214312">
                <a:tc>
                  <a:txBody>
                    <a:bodyPr/>
                    <a:lstStyle/>
                    <a:p>
                      <a:pPr rtl="1"/>
                      <a:r>
                        <a:rPr lang="ar-SA" sz="1600" dirty="0" smtClean="0"/>
                        <a:t>النقص في النقدي</a:t>
                      </a:r>
                      <a:r>
                        <a:rPr lang="ar-JO" sz="1600" dirty="0" smtClean="0"/>
                        <a:t>ة</a:t>
                      </a:r>
                      <a:r>
                        <a:rPr lang="ar-SA" sz="1600" dirty="0" smtClean="0"/>
                        <a:t> المحتفظ بها </a:t>
                      </a:r>
                      <a:endParaRPr lang="ar-SA" sz="1600" dirty="0"/>
                    </a:p>
                  </a:txBody>
                  <a:tcPr/>
                </a:tc>
                <a:tc>
                  <a:txBody>
                    <a:bodyPr/>
                    <a:lstStyle/>
                    <a:p>
                      <a:pPr rtl="1"/>
                      <a:r>
                        <a:rPr lang="ar-SA" sz="1600" dirty="0" smtClean="0"/>
                        <a:t>10000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10.2%</a:t>
                      </a:r>
                    </a:p>
                  </a:txBody>
                  <a:tcPr/>
                </a:tc>
              </a:tr>
              <a:tr h="214312">
                <a:tc>
                  <a:txBody>
                    <a:bodyPr/>
                    <a:lstStyle/>
                    <a:p>
                      <a:pPr rtl="1"/>
                      <a:r>
                        <a:rPr lang="ar-SA" sz="1600" dirty="0" smtClean="0"/>
                        <a:t>الزياد</a:t>
                      </a:r>
                      <a:r>
                        <a:rPr lang="ar-JO" sz="1600" dirty="0" smtClean="0"/>
                        <a:t>ة</a:t>
                      </a:r>
                      <a:r>
                        <a:rPr lang="ar-SA" sz="1600" dirty="0" smtClean="0"/>
                        <a:t> في قروض قصيرة ال</a:t>
                      </a:r>
                      <a:r>
                        <a:rPr lang="ar-JO" sz="1600" dirty="0" smtClean="0"/>
                        <a:t>أ</a:t>
                      </a:r>
                      <a:r>
                        <a:rPr lang="ar-SA" sz="1600" dirty="0" smtClean="0"/>
                        <a:t>جل</a:t>
                      </a:r>
                      <a:endParaRPr lang="ar-SA" sz="1600" dirty="0"/>
                    </a:p>
                  </a:txBody>
                  <a:tcPr/>
                </a:tc>
                <a:tc>
                  <a:txBody>
                    <a:bodyPr/>
                    <a:lstStyle/>
                    <a:p>
                      <a:pPr rtl="1"/>
                      <a:r>
                        <a:rPr lang="ar-SA" sz="1600" dirty="0" smtClean="0"/>
                        <a:t>8000</a:t>
                      </a:r>
                      <a:endParaRPr lang="ar-SA"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dirty="0" smtClean="0"/>
                        <a:t>8.2%</a:t>
                      </a:r>
                    </a:p>
                  </a:txBody>
                  <a:tcPr/>
                </a:tc>
              </a:tr>
              <a:tr h="370840">
                <a:tc>
                  <a:txBody>
                    <a:bodyPr/>
                    <a:lstStyle/>
                    <a:p>
                      <a:pPr rtl="1"/>
                      <a:r>
                        <a:rPr lang="ar-SA" sz="1600" dirty="0" smtClean="0">
                          <a:solidFill>
                            <a:srgbClr val="0000FF"/>
                          </a:solidFill>
                        </a:rPr>
                        <a:t>مجموع مصادر ال</a:t>
                      </a:r>
                      <a:r>
                        <a:rPr lang="ar-JO" sz="1600" dirty="0" smtClean="0">
                          <a:solidFill>
                            <a:srgbClr val="0000FF"/>
                          </a:solidFill>
                        </a:rPr>
                        <a:t>أ</a:t>
                      </a:r>
                      <a:r>
                        <a:rPr lang="ar-SA" sz="1600" dirty="0" smtClean="0">
                          <a:solidFill>
                            <a:srgbClr val="0000FF"/>
                          </a:solidFill>
                        </a:rPr>
                        <a:t>موال </a:t>
                      </a:r>
                      <a:endParaRPr lang="ar-SA" sz="1600" dirty="0">
                        <a:solidFill>
                          <a:srgbClr val="0000FF"/>
                        </a:solidFill>
                      </a:endParaRPr>
                    </a:p>
                  </a:txBody>
                  <a:tcPr/>
                </a:tc>
                <a:tc>
                  <a:txBody>
                    <a:bodyPr/>
                    <a:lstStyle/>
                    <a:p>
                      <a:pPr rtl="1"/>
                      <a:r>
                        <a:rPr lang="ar-SA" sz="1600" b="1" dirty="0" smtClean="0">
                          <a:solidFill>
                            <a:srgbClr val="0000FF"/>
                          </a:solidFill>
                        </a:rPr>
                        <a:t>98000</a:t>
                      </a:r>
                      <a:endParaRPr lang="ar-SA" sz="1600" b="1" dirty="0">
                        <a:solidFill>
                          <a:srgbClr val="0000FF"/>
                        </a:solidFill>
                      </a:endParaRPr>
                    </a:p>
                  </a:txBody>
                  <a:tcPr/>
                </a:tc>
                <a:tc>
                  <a:txBody>
                    <a:bodyPr/>
                    <a:lstStyle/>
                    <a:p>
                      <a:pPr rtl="1"/>
                      <a:r>
                        <a:rPr lang="ar-SA" sz="1600" b="1" dirty="0" smtClean="0">
                          <a:solidFill>
                            <a:srgbClr val="0000FF"/>
                          </a:solidFill>
                        </a:rPr>
                        <a:t>100%</a:t>
                      </a:r>
                      <a:endParaRPr lang="ar-SA" sz="1600" b="1" dirty="0">
                        <a:solidFill>
                          <a:srgbClr val="0000FF"/>
                        </a:solidFill>
                      </a:endParaRPr>
                    </a:p>
                  </a:txBody>
                  <a:tcPr/>
                </a:tc>
              </a:tr>
            </a:tbl>
          </a:graphicData>
        </a:graphic>
      </p:graphicFrame>
      <p:sp>
        <p:nvSpPr>
          <p:cNvPr id="5" name="Slide Number Placeholder 4"/>
          <p:cNvSpPr>
            <a:spLocks noGrp="1"/>
          </p:cNvSpPr>
          <p:nvPr>
            <p:ph type="sldNum" sz="quarter" idx="12"/>
          </p:nvPr>
        </p:nvSpPr>
        <p:spPr/>
        <p:txBody>
          <a:bodyPr/>
          <a:lstStyle/>
          <a:p>
            <a:fld id="{6339CD7F-6548-46A8-9F66-5B44D68E6E3C}" type="slidenum">
              <a:rPr lang="ar-SA" smtClean="0"/>
              <a:pPr/>
              <a:t>133</a:t>
            </a:fld>
            <a:endParaRPr lang="ar-SA"/>
          </a:p>
        </p:txBody>
      </p:sp>
    </p:spTree>
    <p:extLst>
      <p:ext uri="{BB962C8B-B14F-4D97-AF65-F5344CB8AC3E}">
        <p14:creationId xmlns:p14="http://schemas.microsoft.com/office/powerpoint/2010/main" val="1527072042"/>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78213"/>
            <a:ext cx="9143985" cy="870433"/>
            <a:chOff x="15" y="764704"/>
            <a:chExt cx="9143985" cy="1374535"/>
          </a:xfrm>
        </p:grpSpPr>
        <p:sp>
          <p:nvSpPr>
            <p:cNvPr id="4" name="Flowchart: Document 3"/>
            <p:cNvSpPr/>
            <p:nvPr/>
          </p:nvSpPr>
          <p:spPr>
            <a:xfrm>
              <a:off x="15" y="764704"/>
              <a:ext cx="9143985" cy="1374535"/>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chemeClr val="tx1"/>
                  </a:solidFill>
                </a:rPr>
                <a:t>تحليل قائمة الدخل</a:t>
              </a:r>
              <a:endParaRPr lang="ar-SA" sz="4400" dirty="0">
                <a:solidFill>
                  <a:schemeClr val="tx1"/>
                </a:solidFill>
              </a:endParaRPr>
            </a:p>
          </p:txBody>
        </p:sp>
        <p:grpSp>
          <p:nvGrpSpPr>
            <p:cNvPr id="3" name="Group 7"/>
            <p:cNvGrpSpPr/>
            <p:nvPr/>
          </p:nvGrpSpPr>
          <p:grpSpPr>
            <a:xfrm>
              <a:off x="7643834" y="781940"/>
              <a:ext cx="1500166" cy="1357298"/>
              <a:chOff x="7643834" y="781940"/>
              <a:chExt cx="1500166" cy="1357298"/>
            </a:xfrm>
          </p:grpSpPr>
          <p:sp>
            <p:nvSpPr>
              <p:cNvPr id="11" name="Teardrop 10"/>
              <p:cNvSpPr/>
              <p:nvPr/>
            </p:nvSpPr>
            <p:spPr>
              <a:xfrm>
                <a:off x="7643834" y="78194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881429"/>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134</a:t>
            </a:fld>
            <a:endParaRPr lang="ar-SA"/>
          </a:p>
        </p:txBody>
      </p:sp>
      <p:sp>
        <p:nvSpPr>
          <p:cNvPr id="12" name="Content Placeholder 11"/>
          <p:cNvSpPr>
            <a:spLocks noGrp="1"/>
          </p:cNvSpPr>
          <p:nvPr>
            <p:ph sz="quarter" idx="1"/>
          </p:nvPr>
        </p:nvSpPr>
        <p:spPr>
          <a:xfrm>
            <a:off x="457200" y="908720"/>
            <a:ext cx="8229600" cy="5217443"/>
          </a:xfrm>
        </p:spPr>
        <p:txBody>
          <a:bodyPr>
            <a:noAutofit/>
          </a:bodyPr>
          <a:lstStyle/>
          <a:p>
            <a:pPr algn="just">
              <a:buNone/>
            </a:pPr>
            <a:r>
              <a:rPr lang="ar-SA" sz="2600" u="sng" dirty="0" smtClean="0"/>
              <a:t>التحليل الأفقي </a:t>
            </a:r>
            <a:r>
              <a:rPr lang="ar-SA" sz="2600" dirty="0" smtClean="0"/>
              <a:t>: يبين معدل التغير في العوامل التي تؤثر على صافي الربح</a:t>
            </a:r>
            <a:endParaRPr lang="ar-SA" sz="2600" dirty="0" smtClean="0">
              <a:solidFill>
                <a:srgbClr val="FF0000"/>
              </a:solidFill>
            </a:endParaRPr>
          </a:p>
          <a:p>
            <a:pPr algn="just">
              <a:buNone/>
            </a:pPr>
            <a:r>
              <a:rPr lang="ar-SA" sz="2600" dirty="0" smtClean="0">
                <a:solidFill>
                  <a:srgbClr val="FF0000"/>
                </a:solidFill>
              </a:rPr>
              <a:t>يقوم المحلل باختبار العناصر التي تظهر تغيرات هامة سواء بالزيادة أو النقص ثم يركز عليها اهتمامه ودراسته لكي يصل إلى </a:t>
            </a:r>
            <a:r>
              <a:rPr lang="ar-JO" sz="2600" dirty="0" smtClean="0">
                <a:solidFill>
                  <a:srgbClr val="FF0000"/>
                </a:solidFill>
              </a:rPr>
              <a:t>أ</a:t>
            </a:r>
            <a:r>
              <a:rPr lang="ar-SA" sz="2600" dirty="0" smtClean="0">
                <a:solidFill>
                  <a:srgbClr val="FF0000"/>
                </a:solidFill>
              </a:rPr>
              <a:t>سباب حدوثها</a:t>
            </a:r>
            <a:endParaRPr lang="ar-SA" sz="2600" dirty="0" smtClean="0"/>
          </a:p>
          <a:p>
            <a:pPr algn="just">
              <a:buNone/>
            </a:pPr>
            <a:r>
              <a:rPr lang="ar-SA" sz="2600" u="sng" dirty="0" smtClean="0"/>
              <a:t>التحليل الرأسي </a:t>
            </a:r>
            <a:r>
              <a:rPr lang="ar-SA" sz="2600" dirty="0" smtClean="0"/>
              <a:t>: كل عنصر من عناصر القائمة ينسب إلى </a:t>
            </a:r>
            <a:r>
              <a:rPr lang="ar-SA" sz="2600" dirty="0" smtClean="0">
                <a:solidFill>
                  <a:srgbClr val="FF0000"/>
                </a:solidFill>
              </a:rPr>
              <a:t>صافي المبيعات </a:t>
            </a:r>
            <a:endParaRPr lang="ar-JO" sz="2600" dirty="0">
              <a:solidFill>
                <a:srgbClr val="FF0000"/>
              </a:solidFill>
            </a:endParaRPr>
          </a:p>
          <a:p>
            <a:pPr algn="just">
              <a:buNone/>
            </a:pPr>
            <a:r>
              <a:rPr lang="ar-JO" sz="2600" dirty="0" smtClean="0"/>
              <a:t>ا</a:t>
            </a:r>
            <a:r>
              <a:rPr lang="ar-SA" sz="2600" dirty="0" smtClean="0">
                <a:solidFill>
                  <a:srgbClr val="FF0000"/>
                </a:solidFill>
              </a:rPr>
              <a:t>لتحليل الرأسي</a:t>
            </a:r>
            <a:r>
              <a:rPr lang="ar-JO" sz="2600" dirty="0" smtClean="0">
                <a:solidFill>
                  <a:srgbClr val="FF0000"/>
                </a:solidFill>
              </a:rPr>
              <a:t> </a:t>
            </a:r>
            <a:r>
              <a:rPr lang="ar-SA" sz="2600" dirty="0" smtClean="0">
                <a:solidFill>
                  <a:srgbClr val="FF0000"/>
                </a:solidFill>
              </a:rPr>
              <a:t>يظهر توزيع ايرادات المبيعات بين العناصر والعوامل التي تعمل على </a:t>
            </a:r>
            <a:r>
              <a:rPr lang="ar-JO" sz="2600" dirty="0" smtClean="0">
                <a:solidFill>
                  <a:srgbClr val="FF0000"/>
                </a:solidFill>
              </a:rPr>
              <a:t>إ</a:t>
            </a:r>
            <a:r>
              <a:rPr lang="ar-SA" sz="2600" dirty="0" smtClean="0">
                <a:solidFill>
                  <a:srgbClr val="FF0000"/>
                </a:solidFill>
              </a:rPr>
              <a:t>نتاج وتحقيق هذه المبيعات ويقوم المحلل بدراسة كل نسبه مئويه للتعرف عما </a:t>
            </a:r>
            <a:r>
              <a:rPr lang="ar-JO" sz="2600" dirty="0" smtClean="0">
                <a:solidFill>
                  <a:srgbClr val="FF0000"/>
                </a:solidFill>
              </a:rPr>
              <a:t>إ</a:t>
            </a:r>
            <a:r>
              <a:rPr lang="ar-SA" sz="2600" dirty="0" smtClean="0">
                <a:solidFill>
                  <a:srgbClr val="FF0000"/>
                </a:solidFill>
              </a:rPr>
              <a:t>ذا ك</a:t>
            </a:r>
            <a:r>
              <a:rPr lang="ar-JO" sz="2600" dirty="0" smtClean="0">
                <a:solidFill>
                  <a:srgbClr val="FF0000"/>
                </a:solidFill>
              </a:rPr>
              <a:t>ا</a:t>
            </a:r>
            <a:r>
              <a:rPr lang="ar-SA" sz="2600" dirty="0" smtClean="0">
                <a:solidFill>
                  <a:srgbClr val="FF0000"/>
                </a:solidFill>
              </a:rPr>
              <a:t>ن كل عنصر من عناصر المصروفات </a:t>
            </a:r>
            <a:r>
              <a:rPr lang="ar-JO" sz="2600" dirty="0" smtClean="0">
                <a:solidFill>
                  <a:srgbClr val="FF0000"/>
                </a:solidFill>
              </a:rPr>
              <a:t>أ</a:t>
            </a:r>
            <a:r>
              <a:rPr lang="ar-SA" sz="2600" dirty="0" smtClean="0">
                <a:solidFill>
                  <a:srgbClr val="FF0000"/>
                </a:solidFill>
              </a:rPr>
              <a:t>كثر من اللازم أو طبيعي أو </a:t>
            </a:r>
            <a:r>
              <a:rPr lang="ar-JO" sz="2600" dirty="0" smtClean="0">
                <a:solidFill>
                  <a:srgbClr val="FF0000"/>
                </a:solidFill>
              </a:rPr>
              <a:t>أ</a:t>
            </a:r>
            <a:r>
              <a:rPr lang="ar-SA" sz="2600" dirty="0" smtClean="0">
                <a:solidFill>
                  <a:srgbClr val="FF0000"/>
                </a:solidFill>
              </a:rPr>
              <a:t>قل من اللازم </a:t>
            </a:r>
          </a:p>
          <a:p>
            <a:pPr algn="just">
              <a:lnSpc>
                <a:spcPct val="90000"/>
              </a:lnSpc>
              <a:buNone/>
            </a:pPr>
            <a:r>
              <a:rPr lang="ar-EG" altLang="zh-CN" sz="2600" u="sng" dirty="0" smtClean="0">
                <a:cs typeface="DecoType Naskh Special" pitchFamily="2" charset="-78"/>
              </a:rPr>
              <a:t>قيمة العنصر            </a:t>
            </a:r>
            <a:r>
              <a:rPr lang="ar-EG" altLang="zh-CN" sz="2600" dirty="0" smtClean="0">
                <a:cs typeface="DecoType Naskh Special" pitchFamily="2" charset="-78"/>
              </a:rPr>
              <a:t> ×   100</a:t>
            </a:r>
            <a:endParaRPr lang="ar-JO" altLang="zh-CN" sz="2600" dirty="0" smtClean="0">
              <a:cs typeface="DecoType Naskh Special" pitchFamily="2" charset="-78"/>
            </a:endParaRPr>
          </a:p>
          <a:p>
            <a:pPr algn="just">
              <a:lnSpc>
                <a:spcPct val="90000"/>
              </a:lnSpc>
              <a:buNone/>
            </a:pPr>
            <a:r>
              <a:rPr lang="ar-EG" altLang="zh-CN" sz="2600" dirty="0" smtClean="0">
                <a:cs typeface="DecoType Naskh Special" pitchFamily="2" charset="-78"/>
              </a:rPr>
              <a:t>صافى إيراد المبيعات </a:t>
            </a:r>
            <a:r>
              <a:rPr lang="ar-JO" altLang="zh-CN" sz="2600" dirty="0" smtClean="0">
                <a:cs typeface="DecoType Naskh Special" pitchFamily="2" charset="-78"/>
              </a:rPr>
              <a:t>                                                                                        </a:t>
            </a:r>
          </a:p>
          <a:p>
            <a:pPr algn="just">
              <a:lnSpc>
                <a:spcPct val="90000"/>
              </a:lnSpc>
              <a:buNone/>
            </a:pPr>
            <a:endParaRPr lang="ar-JO" altLang="zh-CN" sz="2600" dirty="0">
              <a:cs typeface="DecoType Naskh Special" pitchFamily="2" charset="-78"/>
            </a:endParaRPr>
          </a:p>
          <a:p>
            <a:pPr algn="just">
              <a:lnSpc>
                <a:spcPct val="90000"/>
              </a:lnSpc>
              <a:buNone/>
            </a:pPr>
            <a:r>
              <a:rPr lang="ar-JO" altLang="zh-CN" sz="2600" dirty="0" smtClean="0">
                <a:cs typeface="DecoType Naskh Special" pitchFamily="2" charset="-78"/>
              </a:rPr>
              <a:t> </a:t>
            </a:r>
            <a:r>
              <a:rPr lang="ar-SA" sz="2600" i="1" dirty="0" smtClean="0">
                <a:solidFill>
                  <a:srgbClr val="FF0000"/>
                </a:solidFill>
              </a:rPr>
              <a:t>نقوم أولا باعداد التحليل الرأسي ثم الأفقي </a:t>
            </a:r>
          </a:p>
          <a:p>
            <a:pPr algn="just">
              <a:buNone/>
            </a:pPr>
            <a:endParaRPr lang="ar-SA" sz="1700" b="1" dirty="0" smtClean="0"/>
          </a:p>
          <a:p>
            <a:pPr algn="just">
              <a:buNone/>
            </a:pPr>
            <a:endParaRPr lang="ar-SA" sz="1700" b="1" dirty="0" smtClean="0"/>
          </a:p>
          <a:p>
            <a:pPr algn="just">
              <a:buNone/>
            </a:pPr>
            <a:endParaRPr lang="ar-SA" sz="1700" b="1" dirty="0"/>
          </a:p>
          <a:p>
            <a:pPr marL="514350" indent="-514350" algn="just">
              <a:buNone/>
            </a:pPr>
            <a:endParaRPr lang="ar-SA" sz="1700" b="1" dirty="0" smtClean="0"/>
          </a:p>
        </p:txBody>
      </p:sp>
    </p:spTree>
    <p:extLst>
      <p:ext uri="{BB962C8B-B14F-4D97-AF65-F5344CB8AC3E}">
        <p14:creationId xmlns:p14="http://schemas.microsoft.com/office/powerpoint/2010/main" val="1462795614"/>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378"/>
            <a:ext cx="9143985" cy="405041"/>
            <a:chOff x="15" y="756081"/>
            <a:chExt cx="9143985" cy="1357298"/>
          </a:xfrm>
        </p:grpSpPr>
        <p:sp>
          <p:nvSpPr>
            <p:cNvPr id="4" name="Flowchart: Document 3"/>
            <p:cNvSpPr/>
            <p:nvPr/>
          </p:nvSpPr>
          <p:spPr>
            <a:xfrm>
              <a:off x="15" y="764703"/>
              <a:ext cx="9143985" cy="1315223"/>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التحليل الرأسي والفرق النسبي لقائمة الدخل</a:t>
              </a:r>
              <a:endParaRPr lang="ar-SA" sz="3600" dirty="0">
                <a:solidFill>
                  <a:schemeClr val="tx1"/>
                </a:solidFill>
              </a:endParaRPr>
            </a:p>
          </p:txBody>
        </p:sp>
        <p:grpSp>
          <p:nvGrpSpPr>
            <p:cNvPr id="3" name="Group 7"/>
            <p:cNvGrpSpPr/>
            <p:nvPr/>
          </p:nvGrpSpPr>
          <p:grpSpPr>
            <a:xfrm>
              <a:off x="7643834" y="756081"/>
              <a:ext cx="1500166" cy="1357298"/>
              <a:chOff x="7643834" y="756081"/>
              <a:chExt cx="1500166" cy="1357298"/>
            </a:xfrm>
          </p:grpSpPr>
          <p:sp>
            <p:nvSpPr>
              <p:cNvPr id="11" name="Teardrop 10"/>
              <p:cNvSpPr/>
              <p:nvPr/>
            </p:nvSpPr>
            <p:spPr>
              <a:xfrm>
                <a:off x="7643834" y="756081"/>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47375"/>
                <a:ext cx="965842" cy="928695"/>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135</a:t>
            </a:fld>
            <a:endParaRPr lang="ar-SA"/>
          </a:p>
        </p:txBody>
      </p:sp>
      <p:sp>
        <p:nvSpPr>
          <p:cNvPr id="12" name="Content Placeholder 11"/>
          <p:cNvSpPr>
            <a:spLocks noGrp="1"/>
          </p:cNvSpPr>
          <p:nvPr>
            <p:ph sz="quarter" idx="1"/>
          </p:nvPr>
        </p:nvSpPr>
        <p:spPr>
          <a:xfrm>
            <a:off x="457200" y="620688"/>
            <a:ext cx="8229600" cy="5505475"/>
          </a:xfrm>
        </p:spPr>
        <p:txBody>
          <a:bodyPr>
            <a:noAutofit/>
          </a:bodyPr>
          <a:lstStyle/>
          <a:p>
            <a:pPr algn="just">
              <a:buNone/>
            </a:pPr>
            <a:endParaRPr lang="ar-SA" sz="1700" b="1" dirty="0" smtClean="0"/>
          </a:p>
          <a:p>
            <a:pPr algn="just">
              <a:buNone/>
            </a:pPr>
            <a:endParaRPr lang="ar-SA" sz="1700" b="1" dirty="0" smtClean="0"/>
          </a:p>
          <a:p>
            <a:pPr algn="just">
              <a:buNone/>
            </a:pPr>
            <a:endParaRPr lang="ar-SA" sz="1700" b="1" dirty="0"/>
          </a:p>
          <a:p>
            <a:pPr marL="514350" indent="-514350" algn="just">
              <a:buNone/>
            </a:pPr>
            <a:endParaRPr lang="ar-SA" sz="1700" b="1" dirty="0" smtClean="0"/>
          </a:p>
        </p:txBody>
      </p:sp>
      <p:graphicFrame>
        <p:nvGraphicFramePr>
          <p:cNvPr id="10" name="Table 9"/>
          <p:cNvGraphicFramePr>
            <a:graphicFrameLocks noGrp="1"/>
          </p:cNvGraphicFramePr>
          <p:nvPr>
            <p:extLst>
              <p:ext uri="{D42A27DB-BD31-4B8C-83A1-F6EECF244321}">
                <p14:modId xmlns:p14="http://schemas.microsoft.com/office/powerpoint/2010/main" val="2693804457"/>
              </p:ext>
            </p:extLst>
          </p:nvPr>
        </p:nvGraphicFramePr>
        <p:xfrm>
          <a:off x="214281" y="650156"/>
          <a:ext cx="8929719" cy="6207844"/>
        </p:xfrm>
        <a:graphic>
          <a:graphicData uri="http://schemas.openxmlformats.org/drawingml/2006/table">
            <a:tbl>
              <a:tblPr rtl="1" firstRow="1" bandRow="1">
                <a:tableStyleId>{5C22544A-7EE6-4342-B048-85BDC9FD1C3A}</a:tableStyleId>
              </a:tblPr>
              <a:tblGrid>
                <a:gridCol w="3348701"/>
                <a:gridCol w="810383"/>
                <a:gridCol w="1163369"/>
                <a:gridCol w="851610"/>
                <a:gridCol w="1222107"/>
                <a:gridCol w="782621"/>
                <a:gridCol w="750928"/>
              </a:tblGrid>
              <a:tr h="350594">
                <a:tc>
                  <a:txBody>
                    <a:bodyPr/>
                    <a:lstStyle/>
                    <a:p>
                      <a:pPr rtl="1"/>
                      <a:r>
                        <a:rPr lang="ar-JO" dirty="0" smtClean="0"/>
                        <a:t>البيان</a:t>
                      </a:r>
                      <a:endParaRPr lang="ar-JO" dirty="0"/>
                    </a:p>
                  </a:txBody>
                  <a:tcPr/>
                </a:tc>
                <a:tc gridSpan="2">
                  <a:txBody>
                    <a:bodyPr/>
                    <a:lstStyle/>
                    <a:p>
                      <a:pPr rtl="1"/>
                      <a:r>
                        <a:rPr lang="ar-SY" dirty="0" smtClean="0"/>
                        <a:t>2015</a:t>
                      </a:r>
                      <a:endParaRPr lang="ar-JO" dirty="0"/>
                    </a:p>
                  </a:txBody>
                  <a:tcPr/>
                </a:tc>
                <a:tc hMerge="1">
                  <a:txBody>
                    <a:bodyPr/>
                    <a:lstStyle/>
                    <a:p>
                      <a:pPr rtl="1"/>
                      <a:endParaRPr lang="ar-JO" dirty="0"/>
                    </a:p>
                  </a:txBody>
                  <a:tcPr/>
                </a:tc>
                <a:tc gridSpan="2">
                  <a:txBody>
                    <a:bodyPr/>
                    <a:lstStyle/>
                    <a:p>
                      <a:pPr rtl="1"/>
                      <a:r>
                        <a:rPr lang="ar-SY" dirty="0" smtClean="0"/>
                        <a:t>2016</a:t>
                      </a:r>
                      <a:endParaRPr lang="ar-JO" dirty="0"/>
                    </a:p>
                  </a:txBody>
                  <a:tcPr/>
                </a:tc>
                <a:tc hMerge="1">
                  <a:txBody>
                    <a:bodyPr/>
                    <a:lstStyle/>
                    <a:p>
                      <a:pPr rtl="1"/>
                      <a:endParaRPr lang="ar-JO"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JO" dirty="0" smtClean="0">
                          <a:solidFill>
                            <a:schemeClr val="tx1"/>
                          </a:solidFill>
                        </a:rPr>
                        <a:t>(لفرق)</a:t>
                      </a:r>
                    </a:p>
                  </a:txBody>
                  <a:tcPr/>
                </a:tc>
                <a:tc>
                  <a:txBody>
                    <a:bodyPr/>
                    <a:lstStyle/>
                    <a:p>
                      <a:pPr rtl="1"/>
                      <a:r>
                        <a:rPr lang="ar-JO" dirty="0" smtClean="0">
                          <a:solidFill>
                            <a:schemeClr val="tx1"/>
                          </a:solidFill>
                        </a:rPr>
                        <a:t>التغير</a:t>
                      </a:r>
                      <a:endParaRPr lang="ar-JO" dirty="0">
                        <a:solidFill>
                          <a:schemeClr val="tx1"/>
                        </a:solidFill>
                      </a:endParaRPr>
                    </a:p>
                  </a:txBody>
                  <a:tcPr/>
                </a:tc>
              </a:tr>
              <a:tr h="343652">
                <a:tc>
                  <a:txBody>
                    <a:bodyPr/>
                    <a:lstStyle/>
                    <a:p>
                      <a:pPr rtl="1"/>
                      <a:endParaRPr lang="ar-JO" sz="1600" dirty="0"/>
                    </a:p>
                  </a:txBody>
                  <a:tcPr/>
                </a:tc>
                <a:tc>
                  <a:txBody>
                    <a:bodyPr/>
                    <a:lstStyle/>
                    <a:p>
                      <a:pPr rtl="1"/>
                      <a:r>
                        <a:rPr lang="ar-JO" sz="1600" dirty="0" smtClean="0"/>
                        <a:t>القيمه</a:t>
                      </a:r>
                      <a:endParaRPr lang="ar-JO" sz="1600" dirty="0"/>
                    </a:p>
                  </a:txBody>
                  <a:tcPr/>
                </a:tc>
                <a:tc>
                  <a:txBody>
                    <a:bodyPr/>
                    <a:lstStyle/>
                    <a:p>
                      <a:pPr rtl="1"/>
                      <a:r>
                        <a:rPr lang="ar-SA" sz="1600" dirty="0" smtClean="0"/>
                        <a:t>التحليل الرأسي</a:t>
                      </a:r>
                      <a:endParaRPr lang="ar-JO" sz="1600" dirty="0"/>
                    </a:p>
                  </a:txBody>
                  <a:tcPr/>
                </a:tc>
                <a:tc>
                  <a:txBody>
                    <a:bodyPr/>
                    <a:lstStyle/>
                    <a:p>
                      <a:pPr rtl="1"/>
                      <a:r>
                        <a:rPr lang="ar-JO" sz="1600" dirty="0" smtClean="0"/>
                        <a:t>القيمه</a:t>
                      </a:r>
                      <a:endParaRPr lang="ar-JO" sz="1600" dirty="0"/>
                    </a:p>
                  </a:txBody>
                  <a:tcPr/>
                </a:tc>
                <a:tc>
                  <a:txBody>
                    <a:bodyPr/>
                    <a:lstStyle/>
                    <a:p>
                      <a:pPr rtl="1"/>
                      <a:r>
                        <a:rPr lang="ar-SA" sz="1600" dirty="0" smtClean="0"/>
                        <a:t>التحليل الرأسي</a:t>
                      </a:r>
                      <a:endParaRPr lang="ar-JO" sz="16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JO" sz="1600" dirty="0" smtClean="0">
                          <a:solidFill>
                            <a:srgbClr val="FF0000"/>
                          </a:solidFill>
                        </a:rPr>
                        <a:t>%</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JO" sz="1600" smtClean="0">
                          <a:solidFill>
                            <a:srgbClr val="FF0000"/>
                          </a:solidFill>
                        </a:rPr>
                        <a:t>%</a:t>
                      </a:r>
                      <a:endParaRPr lang="ar-JO" sz="1600" dirty="0" smtClean="0">
                        <a:solidFill>
                          <a:srgbClr val="FF0000"/>
                        </a:solidFill>
                      </a:endParaRPr>
                    </a:p>
                  </a:txBody>
                  <a:tcPr/>
                </a:tc>
              </a:tr>
              <a:tr h="343652">
                <a:tc>
                  <a:txBody>
                    <a:bodyPr/>
                    <a:lstStyle/>
                    <a:p>
                      <a:pPr rtl="1"/>
                      <a:r>
                        <a:rPr lang="ar-JO" sz="1600" dirty="0" smtClean="0">
                          <a:solidFill>
                            <a:srgbClr val="0000FF"/>
                          </a:solidFill>
                        </a:rPr>
                        <a:t>صافي المبيعات</a:t>
                      </a:r>
                      <a:endParaRPr lang="ar-JO" sz="1600" dirty="0">
                        <a:solidFill>
                          <a:srgbClr val="0000FF"/>
                        </a:solidFill>
                      </a:endParaRPr>
                    </a:p>
                  </a:txBody>
                  <a:tcPr/>
                </a:tc>
                <a:tc>
                  <a:txBody>
                    <a:bodyPr/>
                    <a:lstStyle/>
                    <a:p>
                      <a:pPr rtl="1"/>
                      <a:r>
                        <a:rPr lang="ar-JO" sz="1600" b="1" dirty="0" smtClean="0">
                          <a:solidFill>
                            <a:srgbClr val="0000FF"/>
                          </a:solidFill>
                        </a:rPr>
                        <a:t>10900</a:t>
                      </a:r>
                      <a:endParaRPr lang="ar-JO" sz="1600" b="1" dirty="0">
                        <a:solidFill>
                          <a:srgbClr val="0000FF"/>
                        </a:solidFill>
                      </a:endParaRPr>
                    </a:p>
                  </a:txBody>
                  <a:tcPr/>
                </a:tc>
                <a:tc>
                  <a:txBody>
                    <a:bodyPr/>
                    <a:lstStyle/>
                    <a:p>
                      <a:pPr rtl="1"/>
                      <a:r>
                        <a:rPr lang="ar-JO" sz="1600" dirty="0" smtClean="0">
                          <a:solidFill>
                            <a:srgbClr val="0000FF"/>
                          </a:solidFill>
                        </a:rPr>
                        <a:t>100</a:t>
                      </a:r>
                      <a:endParaRPr lang="ar-JO" sz="1600" dirty="0">
                        <a:solidFill>
                          <a:srgbClr val="0000FF"/>
                        </a:solidFill>
                      </a:endParaRPr>
                    </a:p>
                  </a:txBody>
                  <a:tcPr/>
                </a:tc>
                <a:tc>
                  <a:txBody>
                    <a:bodyPr/>
                    <a:lstStyle/>
                    <a:p>
                      <a:pPr rtl="1"/>
                      <a:r>
                        <a:rPr lang="ar-JO" sz="1600" b="1" dirty="0" smtClean="0">
                          <a:solidFill>
                            <a:srgbClr val="0000FF"/>
                          </a:solidFill>
                        </a:rPr>
                        <a:t>11400</a:t>
                      </a:r>
                      <a:endParaRPr lang="ar-JO" sz="1600" b="1" dirty="0">
                        <a:solidFill>
                          <a:srgbClr val="0000FF"/>
                        </a:solidFill>
                      </a:endParaRPr>
                    </a:p>
                  </a:txBody>
                  <a:tcPr/>
                </a:tc>
                <a:tc>
                  <a:txBody>
                    <a:bodyPr/>
                    <a:lstStyle/>
                    <a:p>
                      <a:pPr rtl="1"/>
                      <a:r>
                        <a:rPr lang="ar-JO" sz="1600" dirty="0" smtClean="0">
                          <a:solidFill>
                            <a:srgbClr val="0000FF"/>
                          </a:solidFill>
                        </a:rPr>
                        <a:t>100</a:t>
                      </a:r>
                      <a:endParaRPr lang="ar-JO" sz="1600" dirty="0">
                        <a:solidFill>
                          <a:srgbClr val="0000FF"/>
                        </a:solidFill>
                      </a:endParaRPr>
                    </a:p>
                  </a:txBody>
                  <a:tcPr/>
                </a:tc>
                <a:tc>
                  <a:txBody>
                    <a:bodyPr/>
                    <a:lstStyle/>
                    <a:p>
                      <a:pPr rtl="1"/>
                      <a:r>
                        <a:rPr lang="ar-JO" sz="1600" dirty="0" smtClean="0">
                          <a:solidFill>
                            <a:srgbClr val="FF0000"/>
                          </a:solidFill>
                        </a:rPr>
                        <a:t>500</a:t>
                      </a:r>
                      <a:endParaRPr lang="ar-JO" sz="1600" dirty="0">
                        <a:solidFill>
                          <a:srgbClr val="FF0000"/>
                        </a:solidFill>
                      </a:endParaRPr>
                    </a:p>
                  </a:txBody>
                  <a:tcPr/>
                </a:tc>
                <a:tc>
                  <a:txBody>
                    <a:bodyPr/>
                    <a:lstStyle/>
                    <a:p>
                      <a:pPr rtl="1"/>
                      <a:r>
                        <a:rPr lang="ar-JO" sz="1600" dirty="0" smtClean="0">
                          <a:solidFill>
                            <a:srgbClr val="FF0000"/>
                          </a:solidFill>
                        </a:rPr>
                        <a:t>4.6</a:t>
                      </a:r>
                      <a:endParaRPr lang="ar-JO" sz="1600" dirty="0">
                        <a:solidFill>
                          <a:srgbClr val="FF0000"/>
                        </a:solidFill>
                      </a:endParaRPr>
                    </a:p>
                  </a:txBody>
                  <a:tcPr/>
                </a:tc>
              </a:tr>
              <a:tr h="343652">
                <a:tc>
                  <a:txBody>
                    <a:bodyPr/>
                    <a:lstStyle/>
                    <a:p>
                      <a:pPr rtl="1"/>
                      <a:r>
                        <a:rPr lang="ar-JO" sz="1600" dirty="0" smtClean="0"/>
                        <a:t>يخصم</a:t>
                      </a:r>
                      <a:r>
                        <a:rPr lang="ar-JO" sz="1600" baseline="0" dirty="0" smtClean="0"/>
                        <a:t> : تكلفة البضاعة المباعة </a:t>
                      </a:r>
                      <a:endParaRPr lang="ar-JO" sz="1600" dirty="0"/>
                    </a:p>
                  </a:txBody>
                  <a:tcPr/>
                </a:tc>
                <a:tc>
                  <a:txBody>
                    <a:bodyPr/>
                    <a:lstStyle/>
                    <a:p>
                      <a:pPr rtl="1"/>
                      <a:r>
                        <a:rPr lang="ar-JO" sz="1600" dirty="0" smtClean="0"/>
                        <a:t>6320</a:t>
                      </a:r>
                      <a:endParaRPr lang="ar-JO" sz="1600" dirty="0"/>
                    </a:p>
                  </a:txBody>
                  <a:tcPr/>
                </a:tc>
                <a:tc>
                  <a:txBody>
                    <a:bodyPr/>
                    <a:lstStyle/>
                    <a:p>
                      <a:pPr rtl="1"/>
                      <a:r>
                        <a:rPr lang="ar-JO" sz="1600" dirty="0" smtClean="0"/>
                        <a:t>58</a:t>
                      </a:r>
                      <a:endParaRPr lang="ar-JO" sz="1600" dirty="0"/>
                    </a:p>
                  </a:txBody>
                  <a:tcPr/>
                </a:tc>
                <a:tc>
                  <a:txBody>
                    <a:bodyPr/>
                    <a:lstStyle/>
                    <a:p>
                      <a:pPr rtl="1"/>
                      <a:r>
                        <a:rPr lang="ar-JO" sz="1600" dirty="0" smtClean="0"/>
                        <a:t>6600</a:t>
                      </a:r>
                      <a:endParaRPr lang="ar-JO" sz="1600" dirty="0"/>
                    </a:p>
                  </a:txBody>
                  <a:tcPr/>
                </a:tc>
                <a:tc>
                  <a:txBody>
                    <a:bodyPr/>
                    <a:lstStyle/>
                    <a:p>
                      <a:pPr rtl="1"/>
                      <a:r>
                        <a:rPr lang="ar-JO" sz="1600" dirty="0" smtClean="0"/>
                        <a:t>57.9</a:t>
                      </a:r>
                      <a:endParaRPr lang="ar-JO" sz="1600" dirty="0"/>
                    </a:p>
                  </a:txBody>
                  <a:tcPr/>
                </a:tc>
                <a:tc>
                  <a:txBody>
                    <a:bodyPr/>
                    <a:lstStyle/>
                    <a:p>
                      <a:pPr rtl="1"/>
                      <a:r>
                        <a:rPr lang="ar-JO" sz="1600" dirty="0" smtClean="0">
                          <a:solidFill>
                            <a:srgbClr val="FF0000"/>
                          </a:solidFill>
                        </a:rPr>
                        <a:t>280</a:t>
                      </a:r>
                      <a:endParaRPr lang="ar-JO" sz="1600" dirty="0">
                        <a:solidFill>
                          <a:srgbClr val="FF0000"/>
                        </a:solidFill>
                      </a:endParaRPr>
                    </a:p>
                  </a:txBody>
                  <a:tcPr/>
                </a:tc>
                <a:tc>
                  <a:txBody>
                    <a:bodyPr/>
                    <a:lstStyle/>
                    <a:p>
                      <a:pPr rtl="1"/>
                      <a:r>
                        <a:rPr lang="ar-JO" sz="1600" dirty="0" smtClean="0">
                          <a:solidFill>
                            <a:srgbClr val="FF0000"/>
                          </a:solidFill>
                        </a:rPr>
                        <a:t>4.4</a:t>
                      </a:r>
                      <a:endParaRPr lang="ar-JO" sz="1600" dirty="0">
                        <a:solidFill>
                          <a:srgbClr val="FF0000"/>
                        </a:solidFill>
                      </a:endParaRPr>
                    </a:p>
                  </a:txBody>
                  <a:tcPr/>
                </a:tc>
              </a:tr>
              <a:tr h="343652">
                <a:tc>
                  <a:txBody>
                    <a:bodyPr/>
                    <a:lstStyle/>
                    <a:p>
                      <a:pPr rtl="1"/>
                      <a:r>
                        <a:rPr lang="ar-JO" sz="1600" dirty="0" smtClean="0"/>
                        <a:t>: الاهلاك</a:t>
                      </a:r>
                      <a:r>
                        <a:rPr lang="ar-JO" sz="1600" baseline="0" dirty="0" smtClean="0"/>
                        <a:t>(في المشروعات الصناعية)</a:t>
                      </a:r>
                      <a:endParaRPr lang="ar-JO" sz="1600" dirty="0"/>
                    </a:p>
                  </a:txBody>
                  <a:tcPr/>
                </a:tc>
                <a:tc>
                  <a:txBody>
                    <a:bodyPr/>
                    <a:lstStyle/>
                    <a:p>
                      <a:pPr rtl="1"/>
                      <a:r>
                        <a:rPr lang="ar-JO" sz="1600" dirty="0" smtClean="0"/>
                        <a:t>180</a:t>
                      </a:r>
                      <a:endParaRPr lang="ar-JO" sz="1600" dirty="0"/>
                    </a:p>
                  </a:txBody>
                  <a:tcPr/>
                </a:tc>
                <a:tc>
                  <a:txBody>
                    <a:bodyPr/>
                    <a:lstStyle/>
                    <a:p>
                      <a:pPr rtl="1"/>
                      <a:r>
                        <a:rPr lang="ar-JO" sz="1600" dirty="0" smtClean="0"/>
                        <a:t>1.6</a:t>
                      </a:r>
                      <a:endParaRPr lang="ar-JO" sz="1600" dirty="0"/>
                    </a:p>
                  </a:txBody>
                  <a:tcPr/>
                </a:tc>
                <a:tc>
                  <a:txBody>
                    <a:bodyPr/>
                    <a:lstStyle/>
                    <a:p>
                      <a:pPr rtl="1"/>
                      <a:r>
                        <a:rPr lang="ar-JO" sz="1600" dirty="0" smtClean="0"/>
                        <a:t>200</a:t>
                      </a:r>
                      <a:endParaRPr lang="ar-JO" sz="1600" dirty="0"/>
                    </a:p>
                  </a:txBody>
                  <a:tcPr/>
                </a:tc>
                <a:tc>
                  <a:txBody>
                    <a:bodyPr/>
                    <a:lstStyle/>
                    <a:p>
                      <a:pPr rtl="1"/>
                      <a:r>
                        <a:rPr lang="ar-JO" sz="1600" dirty="0" smtClean="0">
                          <a:solidFill>
                            <a:srgbClr val="FF0000"/>
                          </a:solidFill>
                        </a:rPr>
                        <a:t>1.8</a:t>
                      </a:r>
                      <a:endParaRPr lang="ar-JO" sz="1600" dirty="0">
                        <a:solidFill>
                          <a:srgbClr val="FF0000"/>
                        </a:solidFill>
                      </a:endParaRPr>
                    </a:p>
                  </a:txBody>
                  <a:tcPr/>
                </a:tc>
                <a:tc>
                  <a:txBody>
                    <a:bodyPr/>
                    <a:lstStyle/>
                    <a:p>
                      <a:pPr rtl="1"/>
                      <a:r>
                        <a:rPr lang="ar-JO" sz="1600" dirty="0" smtClean="0">
                          <a:solidFill>
                            <a:srgbClr val="FF0000"/>
                          </a:solidFill>
                        </a:rPr>
                        <a:t>20</a:t>
                      </a:r>
                      <a:endParaRPr lang="ar-JO" sz="1600" dirty="0">
                        <a:solidFill>
                          <a:srgbClr val="FF0000"/>
                        </a:solidFill>
                      </a:endParaRPr>
                    </a:p>
                  </a:txBody>
                  <a:tcPr/>
                </a:tc>
                <a:tc>
                  <a:txBody>
                    <a:bodyPr/>
                    <a:lstStyle/>
                    <a:p>
                      <a:pPr rtl="1"/>
                      <a:r>
                        <a:rPr lang="ar-JO" sz="1600" dirty="0" smtClean="0">
                          <a:solidFill>
                            <a:srgbClr val="FF0000"/>
                          </a:solidFill>
                        </a:rPr>
                        <a:t>11.1</a:t>
                      </a:r>
                      <a:endParaRPr lang="ar-JO" sz="1600" dirty="0">
                        <a:solidFill>
                          <a:srgbClr val="FF0000"/>
                        </a:solidFill>
                      </a:endParaRPr>
                    </a:p>
                  </a:txBody>
                  <a:tcPr/>
                </a:tc>
              </a:tr>
              <a:tr h="343652">
                <a:tc>
                  <a:txBody>
                    <a:bodyPr/>
                    <a:lstStyle/>
                    <a:p>
                      <a:pPr rtl="1"/>
                      <a:r>
                        <a:rPr lang="ar-JO" sz="1600" dirty="0" smtClean="0"/>
                        <a:t>مجمل الربح</a:t>
                      </a:r>
                      <a:endParaRPr lang="ar-JO" sz="1600" dirty="0"/>
                    </a:p>
                  </a:txBody>
                  <a:tcPr/>
                </a:tc>
                <a:tc>
                  <a:txBody>
                    <a:bodyPr/>
                    <a:lstStyle/>
                    <a:p>
                      <a:pPr rtl="1"/>
                      <a:r>
                        <a:rPr lang="ar-JO" sz="1600" dirty="0" smtClean="0"/>
                        <a:t>4400</a:t>
                      </a:r>
                      <a:endParaRPr lang="ar-JO" sz="1600" dirty="0"/>
                    </a:p>
                  </a:txBody>
                  <a:tcPr/>
                </a:tc>
                <a:tc>
                  <a:txBody>
                    <a:bodyPr/>
                    <a:lstStyle/>
                    <a:p>
                      <a:pPr rtl="1"/>
                      <a:r>
                        <a:rPr lang="ar-JO" sz="1600" dirty="0" smtClean="0"/>
                        <a:t>40.4</a:t>
                      </a:r>
                      <a:endParaRPr lang="ar-JO" sz="1600" dirty="0"/>
                    </a:p>
                  </a:txBody>
                  <a:tcPr/>
                </a:tc>
                <a:tc>
                  <a:txBody>
                    <a:bodyPr/>
                    <a:lstStyle/>
                    <a:p>
                      <a:pPr rtl="1"/>
                      <a:r>
                        <a:rPr lang="ar-JO" sz="1600" dirty="0" smtClean="0"/>
                        <a:t>4600</a:t>
                      </a:r>
                      <a:endParaRPr lang="ar-JO" sz="1600" dirty="0"/>
                    </a:p>
                  </a:txBody>
                  <a:tcPr/>
                </a:tc>
                <a:tc>
                  <a:txBody>
                    <a:bodyPr/>
                    <a:lstStyle/>
                    <a:p>
                      <a:pPr rtl="1"/>
                      <a:r>
                        <a:rPr lang="ar-JO" sz="1600" dirty="0" smtClean="0"/>
                        <a:t>40.4</a:t>
                      </a:r>
                      <a:endParaRPr lang="ar-JO" sz="1600" dirty="0"/>
                    </a:p>
                  </a:txBody>
                  <a:tcPr/>
                </a:tc>
                <a:tc>
                  <a:txBody>
                    <a:bodyPr/>
                    <a:lstStyle/>
                    <a:p>
                      <a:pPr rtl="1"/>
                      <a:r>
                        <a:rPr lang="ar-JO" sz="1600" dirty="0" smtClean="0">
                          <a:solidFill>
                            <a:srgbClr val="FF0000"/>
                          </a:solidFill>
                        </a:rPr>
                        <a:t>200</a:t>
                      </a:r>
                      <a:endParaRPr lang="ar-JO" sz="1600" dirty="0">
                        <a:solidFill>
                          <a:srgbClr val="FF0000"/>
                        </a:solidFill>
                      </a:endParaRPr>
                    </a:p>
                  </a:txBody>
                  <a:tcPr/>
                </a:tc>
                <a:tc>
                  <a:txBody>
                    <a:bodyPr/>
                    <a:lstStyle/>
                    <a:p>
                      <a:pPr rtl="1"/>
                      <a:r>
                        <a:rPr lang="ar-JO" sz="1600" dirty="0" smtClean="0">
                          <a:solidFill>
                            <a:srgbClr val="FF0000"/>
                          </a:solidFill>
                        </a:rPr>
                        <a:t>4.6</a:t>
                      </a:r>
                      <a:endParaRPr lang="ar-JO" sz="1600" dirty="0">
                        <a:solidFill>
                          <a:srgbClr val="FF0000"/>
                        </a:solidFill>
                      </a:endParaRPr>
                    </a:p>
                  </a:txBody>
                  <a:tcPr/>
                </a:tc>
              </a:tr>
              <a:tr h="343652">
                <a:tc>
                  <a:txBody>
                    <a:bodyPr/>
                    <a:lstStyle/>
                    <a:p>
                      <a:pPr rtl="1"/>
                      <a:r>
                        <a:rPr lang="ar-JO" sz="1600" dirty="0" smtClean="0"/>
                        <a:t>يخصم:المصروفات</a:t>
                      </a:r>
                      <a:r>
                        <a:rPr lang="ar-JO" sz="1600" baseline="0" dirty="0" smtClean="0"/>
                        <a:t> الإدارية والعمومية والبيعية)</a:t>
                      </a:r>
                      <a:endParaRPr lang="ar-JO" sz="1600" dirty="0"/>
                    </a:p>
                  </a:txBody>
                  <a:tcPr/>
                </a:tc>
                <a:tc>
                  <a:txBody>
                    <a:bodyPr/>
                    <a:lstStyle/>
                    <a:p>
                      <a:pPr rtl="1"/>
                      <a:r>
                        <a:rPr lang="ar-JO" sz="1600" dirty="0" smtClean="0"/>
                        <a:t>2630</a:t>
                      </a:r>
                      <a:endParaRPr lang="ar-JO" sz="1600" dirty="0"/>
                    </a:p>
                  </a:txBody>
                  <a:tcPr/>
                </a:tc>
                <a:tc>
                  <a:txBody>
                    <a:bodyPr/>
                    <a:lstStyle/>
                    <a:p>
                      <a:pPr rtl="1"/>
                      <a:r>
                        <a:rPr lang="ar-JO" sz="1600" dirty="0" smtClean="0">
                          <a:solidFill>
                            <a:srgbClr val="FF0000"/>
                          </a:solidFill>
                        </a:rPr>
                        <a:t>24.1</a:t>
                      </a:r>
                      <a:endParaRPr lang="ar-JO" sz="1600" dirty="0">
                        <a:solidFill>
                          <a:srgbClr val="FF0000"/>
                        </a:solidFill>
                      </a:endParaRPr>
                    </a:p>
                  </a:txBody>
                  <a:tcPr/>
                </a:tc>
                <a:tc>
                  <a:txBody>
                    <a:bodyPr/>
                    <a:lstStyle/>
                    <a:p>
                      <a:pPr rtl="1"/>
                      <a:r>
                        <a:rPr lang="ar-JO" sz="1600" dirty="0" smtClean="0"/>
                        <a:t>2730</a:t>
                      </a:r>
                      <a:endParaRPr lang="ar-JO" sz="1600" dirty="0"/>
                    </a:p>
                  </a:txBody>
                  <a:tcPr/>
                </a:tc>
                <a:tc>
                  <a:txBody>
                    <a:bodyPr/>
                    <a:lstStyle/>
                    <a:p>
                      <a:pPr rtl="1"/>
                      <a:r>
                        <a:rPr lang="ar-JO" sz="1600" dirty="0" smtClean="0"/>
                        <a:t>24</a:t>
                      </a:r>
                      <a:endParaRPr lang="ar-JO" sz="1600" dirty="0"/>
                    </a:p>
                  </a:txBody>
                  <a:tcPr/>
                </a:tc>
                <a:tc>
                  <a:txBody>
                    <a:bodyPr/>
                    <a:lstStyle/>
                    <a:p>
                      <a:pPr rtl="1"/>
                      <a:r>
                        <a:rPr lang="ar-JO" sz="1600" dirty="0" smtClean="0">
                          <a:solidFill>
                            <a:srgbClr val="FF0000"/>
                          </a:solidFill>
                        </a:rPr>
                        <a:t>100</a:t>
                      </a:r>
                      <a:endParaRPr lang="ar-JO" sz="1600" dirty="0">
                        <a:solidFill>
                          <a:srgbClr val="FF0000"/>
                        </a:solidFill>
                      </a:endParaRPr>
                    </a:p>
                  </a:txBody>
                  <a:tcPr/>
                </a:tc>
                <a:tc>
                  <a:txBody>
                    <a:bodyPr/>
                    <a:lstStyle/>
                    <a:p>
                      <a:pPr rtl="1"/>
                      <a:r>
                        <a:rPr lang="ar-JO" sz="1600" dirty="0" smtClean="0">
                          <a:solidFill>
                            <a:srgbClr val="FF0000"/>
                          </a:solidFill>
                        </a:rPr>
                        <a:t>3.8</a:t>
                      </a:r>
                      <a:endParaRPr lang="ar-JO" sz="1600" dirty="0">
                        <a:solidFill>
                          <a:srgbClr val="FF0000"/>
                        </a:solidFill>
                      </a:endParaRPr>
                    </a:p>
                  </a:txBody>
                  <a:tcPr/>
                </a:tc>
              </a:tr>
              <a:tr h="343652">
                <a:tc>
                  <a:txBody>
                    <a:bodyPr/>
                    <a:lstStyle/>
                    <a:p>
                      <a:pPr rtl="1"/>
                      <a:r>
                        <a:rPr lang="ar-JO" sz="1600" dirty="0" smtClean="0"/>
                        <a:t>:الاهلاك</a:t>
                      </a:r>
                      <a:r>
                        <a:rPr lang="ar-JO" sz="1600" baseline="0" dirty="0" smtClean="0"/>
                        <a:t> (في المشروعات التجارية)</a:t>
                      </a:r>
                      <a:endParaRPr lang="ar-JO" sz="1600" dirty="0"/>
                    </a:p>
                  </a:txBody>
                  <a:tcPr/>
                </a:tc>
                <a:tc>
                  <a:txBody>
                    <a:bodyPr/>
                    <a:lstStyle/>
                    <a:p>
                      <a:pPr rtl="1"/>
                      <a:r>
                        <a:rPr lang="ar-JO" sz="1600" dirty="0" smtClean="0"/>
                        <a:t>-</a:t>
                      </a:r>
                      <a:endParaRPr lang="ar-JO" sz="1600" dirty="0"/>
                    </a:p>
                  </a:txBody>
                  <a:tcPr/>
                </a:tc>
                <a:tc>
                  <a:txBody>
                    <a:bodyPr/>
                    <a:lstStyle/>
                    <a:p>
                      <a:pPr rtl="1"/>
                      <a:r>
                        <a:rPr lang="ar-JO" sz="1600" dirty="0" smtClean="0"/>
                        <a:t>-</a:t>
                      </a:r>
                      <a:endParaRPr lang="ar-JO" sz="1600" dirty="0"/>
                    </a:p>
                  </a:txBody>
                  <a:tcPr/>
                </a:tc>
                <a:tc>
                  <a:txBody>
                    <a:bodyPr/>
                    <a:lstStyle/>
                    <a:p>
                      <a:pPr rtl="1"/>
                      <a:r>
                        <a:rPr lang="ar-JO" sz="1600" dirty="0" smtClean="0"/>
                        <a:t>-</a:t>
                      </a:r>
                      <a:endParaRPr lang="ar-JO" sz="1600" dirty="0"/>
                    </a:p>
                  </a:txBody>
                  <a:tcPr/>
                </a:tc>
                <a:tc>
                  <a:txBody>
                    <a:bodyPr/>
                    <a:lstStyle/>
                    <a:p>
                      <a:pPr rtl="1"/>
                      <a:r>
                        <a:rPr lang="ar-JO" sz="1600" dirty="0" smtClean="0"/>
                        <a:t>-</a:t>
                      </a:r>
                      <a:endParaRPr lang="ar-JO" sz="1600" dirty="0"/>
                    </a:p>
                  </a:txBody>
                  <a:tcPr/>
                </a:tc>
                <a:tc>
                  <a:txBody>
                    <a:bodyPr/>
                    <a:lstStyle/>
                    <a:p>
                      <a:pPr rtl="1"/>
                      <a:endParaRPr lang="ar-JO" sz="1600" dirty="0">
                        <a:solidFill>
                          <a:srgbClr val="FF0000"/>
                        </a:solidFill>
                      </a:endParaRPr>
                    </a:p>
                  </a:txBody>
                  <a:tcPr/>
                </a:tc>
                <a:tc>
                  <a:txBody>
                    <a:bodyPr/>
                    <a:lstStyle/>
                    <a:p>
                      <a:pPr rtl="1"/>
                      <a:endParaRPr lang="ar-JO" sz="1600" dirty="0">
                        <a:solidFill>
                          <a:srgbClr val="FF0000"/>
                        </a:solidFill>
                      </a:endParaRPr>
                    </a:p>
                  </a:txBody>
                  <a:tcPr/>
                </a:tc>
              </a:tr>
              <a:tr h="343652">
                <a:tc>
                  <a:txBody>
                    <a:bodyPr/>
                    <a:lstStyle/>
                    <a:p>
                      <a:pPr rtl="1"/>
                      <a:r>
                        <a:rPr lang="ar-JO" sz="1600" dirty="0" smtClean="0"/>
                        <a:t>صافي التشغيل</a:t>
                      </a:r>
                      <a:endParaRPr lang="ar-JO" sz="1600" dirty="0"/>
                    </a:p>
                  </a:txBody>
                  <a:tcPr/>
                </a:tc>
                <a:tc>
                  <a:txBody>
                    <a:bodyPr/>
                    <a:lstStyle/>
                    <a:p>
                      <a:pPr rtl="1"/>
                      <a:r>
                        <a:rPr lang="ar-JO" sz="1600" dirty="0" smtClean="0"/>
                        <a:t>1765</a:t>
                      </a:r>
                      <a:endParaRPr lang="ar-JO" sz="1600" dirty="0"/>
                    </a:p>
                  </a:txBody>
                  <a:tcPr/>
                </a:tc>
                <a:tc>
                  <a:txBody>
                    <a:bodyPr/>
                    <a:lstStyle/>
                    <a:p>
                      <a:pPr rtl="1"/>
                      <a:r>
                        <a:rPr lang="ar-JO" sz="1600" dirty="0" smtClean="0"/>
                        <a:t>16.2</a:t>
                      </a:r>
                      <a:endParaRPr lang="ar-JO" sz="1600" dirty="0"/>
                    </a:p>
                  </a:txBody>
                  <a:tcPr/>
                </a:tc>
                <a:tc>
                  <a:txBody>
                    <a:bodyPr/>
                    <a:lstStyle/>
                    <a:p>
                      <a:pPr rtl="1"/>
                      <a:r>
                        <a:rPr lang="ar-JO" sz="1600" dirty="0" smtClean="0"/>
                        <a:t>1870</a:t>
                      </a:r>
                      <a:endParaRPr lang="ar-JO" sz="1600" dirty="0"/>
                    </a:p>
                  </a:txBody>
                  <a:tcPr/>
                </a:tc>
                <a:tc>
                  <a:txBody>
                    <a:bodyPr/>
                    <a:lstStyle/>
                    <a:p>
                      <a:pPr rtl="1"/>
                      <a:r>
                        <a:rPr lang="ar-JO" sz="1600" dirty="0" smtClean="0"/>
                        <a:t>16.4</a:t>
                      </a:r>
                      <a:endParaRPr lang="ar-JO" sz="1600" dirty="0"/>
                    </a:p>
                  </a:txBody>
                  <a:tcPr/>
                </a:tc>
                <a:tc>
                  <a:txBody>
                    <a:bodyPr/>
                    <a:lstStyle/>
                    <a:p>
                      <a:pPr rtl="1"/>
                      <a:r>
                        <a:rPr lang="ar-JO" sz="1600" dirty="0" smtClean="0">
                          <a:solidFill>
                            <a:srgbClr val="FF0000"/>
                          </a:solidFill>
                        </a:rPr>
                        <a:t>105</a:t>
                      </a:r>
                      <a:endParaRPr lang="ar-JO" sz="1600" dirty="0">
                        <a:solidFill>
                          <a:srgbClr val="FF0000"/>
                        </a:solidFill>
                      </a:endParaRPr>
                    </a:p>
                  </a:txBody>
                  <a:tcPr/>
                </a:tc>
                <a:tc>
                  <a:txBody>
                    <a:bodyPr/>
                    <a:lstStyle/>
                    <a:p>
                      <a:pPr rtl="1"/>
                      <a:r>
                        <a:rPr lang="ar-JO" sz="1600" dirty="0" smtClean="0">
                          <a:solidFill>
                            <a:srgbClr val="FF0000"/>
                          </a:solidFill>
                        </a:rPr>
                        <a:t>6</a:t>
                      </a:r>
                      <a:endParaRPr lang="ar-JO" sz="1600" dirty="0">
                        <a:solidFill>
                          <a:srgbClr val="FF0000"/>
                        </a:solidFill>
                      </a:endParaRPr>
                    </a:p>
                  </a:txBody>
                  <a:tcPr/>
                </a:tc>
              </a:tr>
              <a:tr h="343652">
                <a:tc>
                  <a:txBody>
                    <a:bodyPr/>
                    <a:lstStyle/>
                    <a:p>
                      <a:pPr rtl="1"/>
                      <a:r>
                        <a:rPr lang="ar-JO" sz="1600" dirty="0" smtClean="0"/>
                        <a:t>يخصم فوائد مدفوعة</a:t>
                      </a:r>
                      <a:endParaRPr lang="ar-JO" sz="1600" dirty="0"/>
                    </a:p>
                  </a:txBody>
                  <a:tcPr/>
                </a:tc>
                <a:tc>
                  <a:txBody>
                    <a:bodyPr/>
                    <a:lstStyle/>
                    <a:p>
                      <a:pPr rtl="1"/>
                      <a:r>
                        <a:rPr lang="ar-JO" sz="1600" dirty="0" smtClean="0"/>
                        <a:t>80</a:t>
                      </a:r>
                      <a:endParaRPr lang="ar-JO" sz="1600" dirty="0"/>
                    </a:p>
                  </a:txBody>
                  <a:tcPr/>
                </a:tc>
                <a:tc>
                  <a:txBody>
                    <a:bodyPr/>
                    <a:lstStyle/>
                    <a:p>
                      <a:pPr rtl="1"/>
                      <a:r>
                        <a:rPr lang="ar-JO" sz="1600" dirty="0" smtClean="0"/>
                        <a:t>0.7</a:t>
                      </a:r>
                      <a:endParaRPr lang="ar-JO" sz="1600" dirty="0"/>
                    </a:p>
                  </a:txBody>
                  <a:tcPr/>
                </a:tc>
                <a:tc>
                  <a:txBody>
                    <a:bodyPr/>
                    <a:lstStyle/>
                    <a:p>
                      <a:pPr rtl="1"/>
                      <a:r>
                        <a:rPr lang="ar-JO" sz="1600" dirty="0" smtClean="0"/>
                        <a:t>100</a:t>
                      </a:r>
                      <a:endParaRPr lang="ar-JO" sz="1600" dirty="0"/>
                    </a:p>
                  </a:txBody>
                  <a:tcPr/>
                </a:tc>
                <a:tc>
                  <a:txBody>
                    <a:bodyPr/>
                    <a:lstStyle/>
                    <a:p>
                      <a:pPr rtl="1"/>
                      <a:r>
                        <a:rPr lang="ar-JO" sz="1600" dirty="0" smtClean="0"/>
                        <a:t>0.9</a:t>
                      </a:r>
                      <a:endParaRPr lang="ar-JO" sz="1600" dirty="0"/>
                    </a:p>
                  </a:txBody>
                  <a:tcPr/>
                </a:tc>
                <a:tc>
                  <a:txBody>
                    <a:bodyPr/>
                    <a:lstStyle/>
                    <a:p>
                      <a:pPr rtl="1"/>
                      <a:r>
                        <a:rPr lang="ar-JO" sz="1600" dirty="0" smtClean="0">
                          <a:solidFill>
                            <a:srgbClr val="FF0000"/>
                          </a:solidFill>
                        </a:rPr>
                        <a:t>20</a:t>
                      </a:r>
                      <a:endParaRPr lang="ar-JO" sz="1600" dirty="0">
                        <a:solidFill>
                          <a:srgbClr val="FF0000"/>
                        </a:solidFill>
                      </a:endParaRPr>
                    </a:p>
                  </a:txBody>
                  <a:tcPr/>
                </a:tc>
                <a:tc>
                  <a:txBody>
                    <a:bodyPr/>
                    <a:lstStyle/>
                    <a:p>
                      <a:pPr rtl="1"/>
                      <a:r>
                        <a:rPr lang="ar-JO" sz="1600" dirty="0" smtClean="0">
                          <a:solidFill>
                            <a:srgbClr val="FF0000"/>
                          </a:solidFill>
                        </a:rPr>
                        <a:t>25</a:t>
                      </a:r>
                      <a:endParaRPr lang="ar-JO" sz="1600" dirty="0">
                        <a:solidFill>
                          <a:srgbClr val="FF0000"/>
                        </a:solidFill>
                      </a:endParaRPr>
                    </a:p>
                  </a:txBody>
                  <a:tcPr/>
                </a:tc>
              </a:tr>
              <a:tr h="343652">
                <a:tc>
                  <a:txBody>
                    <a:bodyPr/>
                    <a:lstStyle/>
                    <a:p>
                      <a:pPr rtl="1"/>
                      <a:r>
                        <a:rPr lang="ar-JO" sz="1600" dirty="0" smtClean="0"/>
                        <a:t>صافي</a:t>
                      </a:r>
                      <a:r>
                        <a:rPr lang="ar-JO" sz="1600" baseline="0" dirty="0" smtClean="0"/>
                        <a:t> الربح قبل دفع الضرائب</a:t>
                      </a:r>
                      <a:endParaRPr lang="ar-JO" sz="1600" dirty="0"/>
                    </a:p>
                  </a:txBody>
                  <a:tcPr/>
                </a:tc>
                <a:tc>
                  <a:txBody>
                    <a:bodyPr/>
                    <a:lstStyle/>
                    <a:p>
                      <a:pPr rtl="1"/>
                      <a:r>
                        <a:rPr lang="ar-JO" sz="1600" dirty="0" smtClean="0"/>
                        <a:t>1685</a:t>
                      </a:r>
                      <a:endParaRPr lang="ar-JO" sz="1600" dirty="0"/>
                    </a:p>
                  </a:txBody>
                  <a:tcPr/>
                </a:tc>
                <a:tc>
                  <a:txBody>
                    <a:bodyPr/>
                    <a:lstStyle/>
                    <a:p>
                      <a:pPr rtl="1"/>
                      <a:r>
                        <a:rPr lang="ar-JO" sz="1600" dirty="0" smtClean="0"/>
                        <a:t>15,5</a:t>
                      </a:r>
                      <a:endParaRPr lang="ar-JO" sz="1600" dirty="0"/>
                    </a:p>
                  </a:txBody>
                  <a:tcPr/>
                </a:tc>
                <a:tc>
                  <a:txBody>
                    <a:bodyPr/>
                    <a:lstStyle/>
                    <a:p>
                      <a:pPr rtl="1"/>
                      <a:r>
                        <a:rPr lang="ar-JO" sz="1600" dirty="0" smtClean="0"/>
                        <a:t>1770</a:t>
                      </a:r>
                      <a:endParaRPr lang="ar-JO" sz="1600" dirty="0"/>
                    </a:p>
                  </a:txBody>
                  <a:tcPr/>
                </a:tc>
                <a:tc>
                  <a:txBody>
                    <a:bodyPr/>
                    <a:lstStyle/>
                    <a:p>
                      <a:pPr rtl="1"/>
                      <a:r>
                        <a:rPr lang="ar-JO" sz="1600" dirty="0" smtClean="0"/>
                        <a:t>15.5</a:t>
                      </a:r>
                      <a:endParaRPr lang="ar-JO" sz="1600" dirty="0"/>
                    </a:p>
                  </a:txBody>
                  <a:tcPr/>
                </a:tc>
                <a:tc>
                  <a:txBody>
                    <a:bodyPr/>
                    <a:lstStyle/>
                    <a:p>
                      <a:pPr rtl="1"/>
                      <a:r>
                        <a:rPr lang="ar-JO" sz="1600" dirty="0" smtClean="0">
                          <a:solidFill>
                            <a:srgbClr val="FF0000"/>
                          </a:solidFill>
                        </a:rPr>
                        <a:t>85</a:t>
                      </a:r>
                      <a:endParaRPr lang="ar-JO" sz="1600" dirty="0">
                        <a:solidFill>
                          <a:srgbClr val="FF0000"/>
                        </a:solidFill>
                      </a:endParaRPr>
                    </a:p>
                  </a:txBody>
                  <a:tcPr/>
                </a:tc>
                <a:tc>
                  <a:txBody>
                    <a:bodyPr/>
                    <a:lstStyle/>
                    <a:p>
                      <a:pPr rtl="1"/>
                      <a:r>
                        <a:rPr lang="ar-JO" sz="1600" dirty="0" smtClean="0">
                          <a:solidFill>
                            <a:srgbClr val="FF0000"/>
                          </a:solidFill>
                        </a:rPr>
                        <a:t>5.1</a:t>
                      </a:r>
                      <a:endParaRPr lang="ar-JO" sz="1600" dirty="0">
                        <a:solidFill>
                          <a:srgbClr val="FF0000"/>
                        </a:solidFill>
                      </a:endParaRPr>
                    </a:p>
                  </a:txBody>
                  <a:tcPr/>
                </a:tc>
              </a:tr>
              <a:tr h="343652">
                <a:tc>
                  <a:txBody>
                    <a:bodyPr/>
                    <a:lstStyle/>
                    <a:p>
                      <a:pPr rtl="1"/>
                      <a:r>
                        <a:rPr lang="ar-JO" sz="1600" dirty="0" smtClean="0"/>
                        <a:t>يخصم مخصص الضرائب</a:t>
                      </a:r>
                      <a:endParaRPr lang="ar-JO" sz="1600" dirty="0"/>
                    </a:p>
                  </a:txBody>
                  <a:tcPr/>
                </a:tc>
                <a:tc>
                  <a:txBody>
                    <a:bodyPr/>
                    <a:lstStyle/>
                    <a:p>
                      <a:pPr rtl="1"/>
                      <a:r>
                        <a:rPr lang="ar-JO" sz="1600" dirty="0" smtClean="0"/>
                        <a:t>100</a:t>
                      </a:r>
                      <a:endParaRPr lang="ar-JO" sz="1600" dirty="0"/>
                    </a:p>
                  </a:txBody>
                  <a:tcPr/>
                </a:tc>
                <a:tc>
                  <a:txBody>
                    <a:bodyPr/>
                    <a:lstStyle/>
                    <a:p>
                      <a:pPr rtl="1"/>
                      <a:r>
                        <a:rPr lang="ar-JO" sz="1600" dirty="0" smtClean="0"/>
                        <a:t>0.9</a:t>
                      </a:r>
                      <a:endParaRPr lang="ar-JO" sz="1600" dirty="0"/>
                    </a:p>
                  </a:txBody>
                  <a:tcPr/>
                </a:tc>
                <a:tc>
                  <a:txBody>
                    <a:bodyPr/>
                    <a:lstStyle/>
                    <a:p>
                      <a:pPr rtl="1"/>
                      <a:r>
                        <a:rPr lang="ar-JO" sz="1600" dirty="0" smtClean="0"/>
                        <a:t>120</a:t>
                      </a:r>
                      <a:endParaRPr lang="ar-JO" sz="1600" dirty="0"/>
                    </a:p>
                  </a:txBody>
                  <a:tcPr/>
                </a:tc>
                <a:tc>
                  <a:txBody>
                    <a:bodyPr/>
                    <a:lstStyle/>
                    <a:p>
                      <a:pPr rtl="1"/>
                      <a:r>
                        <a:rPr lang="ar-JO" sz="1600" dirty="0" smtClean="0">
                          <a:solidFill>
                            <a:srgbClr val="FF0000"/>
                          </a:solidFill>
                        </a:rPr>
                        <a:t>1.1</a:t>
                      </a:r>
                      <a:endParaRPr lang="ar-JO" sz="1600" dirty="0">
                        <a:solidFill>
                          <a:srgbClr val="FF0000"/>
                        </a:solidFill>
                      </a:endParaRPr>
                    </a:p>
                  </a:txBody>
                  <a:tcPr/>
                </a:tc>
                <a:tc>
                  <a:txBody>
                    <a:bodyPr/>
                    <a:lstStyle/>
                    <a:p>
                      <a:pPr rtl="1"/>
                      <a:r>
                        <a:rPr lang="ar-JO" sz="1600" dirty="0" smtClean="0">
                          <a:solidFill>
                            <a:srgbClr val="FF0000"/>
                          </a:solidFill>
                        </a:rPr>
                        <a:t>20</a:t>
                      </a:r>
                      <a:endParaRPr lang="ar-JO" sz="1600" dirty="0">
                        <a:solidFill>
                          <a:srgbClr val="FF0000"/>
                        </a:solidFill>
                      </a:endParaRPr>
                    </a:p>
                  </a:txBody>
                  <a:tcPr/>
                </a:tc>
                <a:tc>
                  <a:txBody>
                    <a:bodyPr/>
                    <a:lstStyle/>
                    <a:p>
                      <a:pPr rtl="1"/>
                      <a:r>
                        <a:rPr lang="ar-JO" sz="1600" dirty="0" smtClean="0">
                          <a:solidFill>
                            <a:srgbClr val="FF0000"/>
                          </a:solidFill>
                        </a:rPr>
                        <a:t>20</a:t>
                      </a:r>
                      <a:endParaRPr lang="ar-JO" sz="1600" dirty="0">
                        <a:solidFill>
                          <a:srgbClr val="FF0000"/>
                        </a:solidFill>
                      </a:endParaRPr>
                    </a:p>
                  </a:txBody>
                  <a:tcPr/>
                </a:tc>
              </a:tr>
              <a:tr h="343652">
                <a:tc>
                  <a:txBody>
                    <a:bodyPr/>
                    <a:lstStyle/>
                    <a:p>
                      <a:pPr rtl="1"/>
                      <a:r>
                        <a:rPr lang="ar-JO" sz="1600" dirty="0" smtClean="0"/>
                        <a:t>صافي الربح قبل البنود الغير عادية</a:t>
                      </a:r>
                      <a:endParaRPr lang="ar-JO" sz="1600" dirty="0"/>
                    </a:p>
                  </a:txBody>
                  <a:tcPr/>
                </a:tc>
                <a:tc>
                  <a:txBody>
                    <a:bodyPr/>
                    <a:lstStyle/>
                    <a:p>
                      <a:pPr rtl="1"/>
                      <a:r>
                        <a:rPr lang="ar-JO" sz="1600" dirty="0" smtClean="0"/>
                        <a:t>1585</a:t>
                      </a:r>
                      <a:endParaRPr lang="ar-JO" sz="1600" dirty="0"/>
                    </a:p>
                  </a:txBody>
                  <a:tcPr/>
                </a:tc>
                <a:tc>
                  <a:txBody>
                    <a:bodyPr/>
                    <a:lstStyle/>
                    <a:p>
                      <a:pPr rtl="1"/>
                      <a:r>
                        <a:rPr lang="ar-JO" sz="1600" dirty="0" smtClean="0">
                          <a:solidFill>
                            <a:srgbClr val="FF0000"/>
                          </a:solidFill>
                        </a:rPr>
                        <a:t>14,5</a:t>
                      </a:r>
                      <a:endParaRPr lang="ar-JO" sz="1600" dirty="0">
                        <a:solidFill>
                          <a:srgbClr val="FF0000"/>
                        </a:solidFill>
                      </a:endParaRPr>
                    </a:p>
                  </a:txBody>
                  <a:tcPr/>
                </a:tc>
                <a:tc>
                  <a:txBody>
                    <a:bodyPr/>
                    <a:lstStyle/>
                    <a:p>
                      <a:pPr rtl="1"/>
                      <a:r>
                        <a:rPr lang="ar-JO" sz="1600" dirty="0" smtClean="0"/>
                        <a:t>1650</a:t>
                      </a:r>
                      <a:endParaRPr lang="ar-JO" sz="1600" dirty="0"/>
                    </a:p>
                  </a:txBody>
                  <a:tcPr/>
                </a:tc>
                <a:tc>
                  <a:txBody>
                    <a:bodyPr/>
                    <a:lstStyle/>
                    <a:p>
                      <a:pPr rtl="1"/>
                      <a:r>
                        <a:rPr lang="ar-JO" sz="1600" dirty="0" smtClean="0"/>
                        <a:t>14.5</a:t>
                      </a:r>
                      <a:endParaRPr lang="ar-JO" sz="1600" dirty="0"/>
                    </a:p>
                  </a:txBody>
                  <a:tcPr/>
                </a:tc>
                <a:tc>
                  <a:txBody>
                    <a:bodyPr/>
                    <a:lstStyle/>
                    <a:p>
                      <a:pPr rtl="1"/>
                      <a:r>
                        <a:rPr lang="ar-JO" sz="1600" dirty="0" smtClean="0">
                          <a:solidFill>
                            <a:srgbClr val="FF0000"/>
                          </a:solidFill>
                        </a:rPr>
                        <a:t>65</a:t>
                      </a:r>
                      <a:endParaRPr lang="ar-JO" sz="1600" dirty="0">
                        <a:solidFill>
                          <a:srgbClr val="FF0000"/>
                        </a:solidFill>
                      </a:endParaRPr>
                    </a:p>
                  </a:txBody>
                  <a:tcPr/>
                </a:tc>
                <a:tc>
                  <a:txBody>
                    <a:bodyPr/>
                    <a:lstStyle/>
                    <a:p>
                      <a:pPr rtl="1"/>
                      <a:r>
                        <a:rPr lang="ar-JO" sz="1600" dirty="0" smtClean="0">
                          <a:solidFill>
                            <a:srgbClr val="FF0000"/>
                          </a:solidFill>
                        </a:rPr>
                        <a:t>4.1</a:t>
                      </a:r>
                      <a:endParaRPr lang="ar-JO" sz="1600" dirty="0">
                        <a:solidFill>
                          <a:srgbClr val="FF0000"/>
                        </a:solidFill>
                      </a:endParaRPr>
                    </a:p>
                  </a:txBody>
                  <a:tcPr/>
                </a:tc>
              </a:tr>
              <a:tr h="343652">
                <a:tc>
                  <a:txBody>
                    <a:bodyPr/>
                    <a:lstStyle/>
                    <a:p>
                      <a:pPr rtl="1"/>
                      <a:r>
                        <a:rPr lang="ar-JO" sz="1600" dirty="0" smtClean="0"/>
                        <a:t>ايرادات</a:t>
                      </a:r>
                      <a:r>
                        <a:rPr lang="ar-JO" sz="1600" baseline="0" dirty="0" smtClean="0"/>
                        <a:t> غير عادية</a:t>
                      </a:r>
                      <a:endParaRPr lang="ar-JO" sz="1600" dirty="0"/>
                    </a:p>
                  </a:txBody>
                  <a:tcPr/>
                </a:tc>
                <a:tc>
                  <a:txBody>
                    <a:bodyPr/>
                    <a:lstStyle/>
                    <a:p>
                      <a:pPr rtl="1"/>
                      <a:r>
                        <a:rPr lang="ar-JO" sz="1600" dirty="0" smtClean="0"/>
                        <a:t>15</a:t>
                      </a:r>
                      <a:endParaRPr lang="ar-JO" sz="1600" dirty="0"/>
                    </a:p>
                  </a:txBody>
                  <a:tcPr/>
                </a:tc>
                <a:tc>
                  <a:txBody>
                    <a:bodyPr/>
                    <a:lstStyle/>
                    <a:p>
                      <a:pPr rtl="1"/>
                      <a:r>
                        <a:rPr lang="ar-JO" sz="1600" dirty="0" smtClean="0"/>
                        <a:t>0.1</a:t>
                      </a:r>
                      <a:endParaRPr lang="ar-JO" sz="1600" dirty="0"/>
                    </a:p>
                  </a:txBody>
                  <a:tcPr/>
                </a:tc>
                <a:tc>
                  <a:txBody>
                    <a:bodyPr/>
                    <a:lstStyle/>
                    <a:p>
                      <a:pPr rtl="1"/>
                      <a:r>
                        <a:rPr lang="ar-JO" sz="1600" dirty="0" smtClean="0"/>
                        <a:t>50</a:t>
                      </a:r>
                      <a:endParaRPr lang="ar-JO" sz="1600" dirty="0"/>
                    </a:p>
                  </a:txBody>
                  <a:tcPr/>
                </a:tc>
                <a:tc>
                  <a:txBody>
                    <a:bodyPr/>
                    <a:lstStyle/>
                    <a:p>
                      <a:pPr rtl="1"/>
                      <a:r>
                        <a:rPr lang="ar-JO" sz="1600" dirty="0" smtClean="0"/>
                        <a:t>0.4</a:t>
                      </a:r>
                      <a:endParaRPr lang="ar-JO" sz="1600" dirty="0"/>
                    </a:p>
                  </a:txBody>
                  <a:tcPr/>
                </a:tc>
                <a:tc>
                  <a:txBody>
                    <a:bodyPr/>
                    <a:lstStyle/>
                    <a:p>
                      <a:pPr rtl="1"/>
                      <a:r>
                        <a:rPr lang="ar-JO" sz="1600" dirty="0" smtClean="0">
                          <a:solidFill>
                            <a:srgbClr val="FF0000"/>
                          </a:solidFill>
                        </a:rPr>
                        <a:t>35</a:t>
                      </a:r>
                      <a:endParaRPr lang="ar-JO" sz="1600" dirty="0">
                        <a:solidFill>
                          <a:srgbClr val="FF0000"/>
                        </a:solidFill>
                      </a:endParaRPr>
                    </a:p>
                  </a:txBody>
                  <a:tcPr/>
                </a:tc>
                <a:tc>
                  <a:txBody>
                    <a:bodyPr/>
                    <a:lstStyle/>
                    <a:p>
                      <a:pPr rtl="1"/>
                      <a:r>
                        <a:rPr lang="ar-JO" sz="1600" dirty="0" smtClean="0">
                          <a:solidFill>
                            <a:srgbClr val="FF0000"/>
                          </a:solidFill>
                        </a:rPr>
                        <a:t>233</a:t>
                      </a:r>
                      <a:endParaRPr lang="ar-JO" sz="1600" dirty="0">
                        <a:solidFill>
                          <a:srgbClr val="FF0000"/>
                        </a:solidFill>
                      </a:endParaRPr>
                    </a:p>
                  </a:txBody>
                  <a:tcPr/>
                </a:tc>
              </a:tr>
              <a:tr h="343652">
                <a:tc>
                  <a:txBody>
                    <a:bodyPr/>
                    <a:lstStyle/>
                    <a:p>
                      <a:pPr rtl="1"/>
                      <a:r>
                        <a:rPr lang="ar-JO" sz="1600" dirty="0" smtClean="0"/>
                        <a:t>مصروفات غير عادية</a:t>
                      </a:r>
                      <a:endParaRPr lang="ar-JO" sz="1600" dirty="0"/>
                    </a:p>
                  </a:txBody>
                  <a:tcPr/>
                </a:tc>
                <a:tc>
                  <a:txBody>
                    <a:bodyPr/>
                    <a:lstStyle/>
                    <a:p>
                      <a:pPr rtl="1"/>
                      <a:r>
                        <a:rPr lang="ar-JO" sz="1600" dirty="0" smtClean="0"/>
                        <a:t>-</a:t>
                      </a:r>
                      <a:endParaRPr lang="ar-JO" sz="1600" dirty="0"/>
                    </a:p>
                  </a:txBody>
                  <a:tcPr/>
                </a:tc>
                <a:tc>
                  <a:txBody>
                    <a:bodyPr/>
                    <a:lstStyle/>
                    <a:p>
                      <a:pPr rtl="1"/>
                      <a:r>
                        <a:rPr lang="ar-JO" sz="1600" dirty="0" smtClean="0"/>
                        <a:t>-</a:t>
                      </a:r>
                      <a:endParaRPr lang="ar-JO" sz="1600" dirty="0"/>
                    </a:p>
                  </a:txBody>
                  <a:tcPr/>
                </a:tc>
                <a:tc>
                  <a:txBody>
                    <a:bodyPr/>
                    <a:lstStyle/>
                    <a:p>
                      <a:pPr rtl="1"/>
                      <a:r>
                        <a:rPr lang="ar-JO" sz="1600" dirty="0" smtClean="0"/>
                        <a:t>20</a:t>
                      </a:r>
                      <a:endParaRPr lang="ar-JO" sz="1600" dirty="0"/>
                    </a:p>
                  </a:txBody>
                  <a:tcPr/>
                </a:tc>
                <a:tc>
                  <a:txBody>
                    <a:bodyPr/>
                    <a:lstStyle/>
                    <a:p>
                      <a:pPr rtl="1"/>
                      <a:r>
                        <a:rPr lang="ar-JO" sz="1600" dirty="0" smtClean="0"/>
                        <a:t>0.2</a:t>
                      </a:r>
                      <a:endParaRPr lang="ar-JO" sz="1600" dirty="0"/>
                    </a:p>
                  </a:txBody>
                  <a:tcPr/>
                </a:tc>
                <a:tc>
                  <a:txBody>
                    <a:bodyPr/>
                    <a:lstStyle/>
                    <a:p>
                      <a:pPr rtl="1"/>
                      <a:r>
                        <a:rPr lang="ar-JO" sz="1600" dirty="0" smtClean="0">
                          <a:solidFill>
                            <a:srgbClr val="FF0000"/>
                          </a:solidFill>
                        </a:rPr>
                        <a:t>-</a:t>
                      </a:r>
                      <a:endParaRPr lang="ar-JO" sz="1600" dirty="0">
                        <a:solidFill>
                          <a:srgbClr val="FF0000"/>
                        </a:solidFill>
                      </a:endParaRPr>
                    </a:p>
                  </a:txBody>
                  <a:tcPr/>
                </a:tc>
                <a:tc>
                  <a:txBody>
                    <a:bodyPr/>
                    <a:lstStyle/>
                    <a:p>
                      <a:pPr rtl="1"/>
                      <a:r>
                        <a:rPr lang="ar-JO" sz="1600" dirty="0" smtClean="0">
                          <a:solidFill>
                            <a:srgbClr val="FF0000"/>
                          </a:solidFill>
                        </a:rPr>
                        <a:t>-</a:t>
                      </a:r>
                      <a:endParaRPr lang="ar-JO" sz="1600" dirty="0">
                        <a:solidFill>
                          <a:srgbClr val="FF0000"/>
                        </a:solidFill>
                      </a:endParaRPr>
                    </a:p>
                  </a:txBody>
                  <a:tcPr/>
                </a:tc>
              </a:tr>
              <a:tr h="343652">
                <a:tc>
                  <a:txBody>
                    <a:bodyPr/>
                    <a:lstStyle/>
                    <a:p>
                      <a:pPr rtl="1"/>
                      <a:r>
                        <a:rPr lang="ar-JO" sz="1600" dirty="0" smtClean="0"/>
                        <a:t>صافي الربح بعد البنود الغير العادية</a:t>
                      </a:r>
                      <a:endParaRPr lang="ar-JO" sz="1600" dirty="0"/>
                    </a:p>
                  </a:txBody>
                  <a:tcPr/>
                </a:tc>
                <a:tc>
                  <a:txBody>
                    <a:bodyPr/>
                    <a:lstStyle/>
                    <a:p>
                      <a:pPr rtl="1"/>
                      <a:r>
                        <a:rPr lang="ar-JO" sz="1600" dirty="0" smtClean="0"/>
                        <a:t>1600</a:t>
                      </a:r>
                      <a:endParaRPr lang="ar-JO" sz="1600" dirty="0"/>
                    </a:p>
                  </a:txBody>
                  <a:tcPr/>
                </a:tc>
                <a:tc>
                  <a:txBody>
                    <a:bodyPr/>
                    <a:lstStyle/>
                    <a:p>
                      <a:pPr rtl="1"/>
                      <a:r>
                        <a:rPr lang="ar-JO" sz="1600" dirty="0" smtClean="0"/>
                        <a:t>14.7</a:t>
                      </a:r>
                      <a:endParaRPr lang="ar-JO" sz="1600" dirty="0"/>
                    </a:p>
                  </a:txBody>
                  <a:tcPr/>
                </a:tc>
                <a:tc>
                  <a:txBody>
                    <a:bodyPr/>
                    <a:lstStyle/>
                    <a:p>
                      <a:pPr rtl="1"/>
                      <a:r>
                        <a:rPr lang="ar-JO" sz="1600" dirty="0" smtClean="0"/>
                        <a:t>1680</a:t>
                      </a:r>
                      <a:endParaRPr lang="ar-JO" sz="1600" dirty="0"/>
                    </a:p>
                  </a:txBody>
                  <a:tcPr/>
                </a:tc>
                <a:tc>
                  <a:txBody>
                    <a:bodyPr/>
                    <a:lstStyle/>
                    <a:p>
                      <a:pPr rtl="1"/>
                      <a:r>
                        <a:rPr lang="ar-JO" sz="1600" dirty="0" smtClean="0"/>
                        <a:t>14.7</a:t>
                      </a:r>
                      <a:endParaRPr lang="ar-JO" sz="1600" dirty="0"/>
                    </a:p>
                  </a:txBody>
                  <a:tcPr/>
                </a:tc>
                <a:tc>
                  <a:txBody>
                    <a:bodyPr/>
                    <a:lstStyle/>
                    <a:p>
                      <a:pPr rtl="1"/>
                      <a:r>
                        <a:rPr lang="ar-JO" sz="1600" dirty="0" smtClean="0">
                          <a:solidFill>
                            <a:srgbClr val="FF0000"/>
                          </a:solidFill>
                        </a:rPr>
                        <a:t>80</a:t>
                      </a:r>
                      <a:endParaRPr lang="ar-JO" sz="1600" dirty="0">
                        <a:solidFill>
                          <a:srgbClr val="FF0000"/>
                        </a:solidFill>
                      </a:endParaRPr>
                    </a:p>
                  </a:txBody>
                  <a:tcPr/>
                </a:tc>
                <a:tc>
                  <a:txBody>
                    <a:bodyPr/>
                    <a:lstStyle/>
                    <a:p>
                      <a:pPr rtl="1"/>
                      <a:r>
                        <a:rPr lang="ar-JO" sz="1600" dirty="0" smtClean="0">
                          <a:solidFill>
                            <a:srgbClr val="FF0000"/>
                          </a:solidFill>
                        </a:rPr>
                        <a:t>5</a:t>
                      </a:r>
                      <a:endParaRPr lang="ar-JO" sz="1600" dirty="0">
                        <a:solidFill>
                          <a:srgbClr val="FF0000"/>
                        </a:solidFill>
                      </a:endParaRPr>
                    </a:p>
                  </a:txBody>
                  <a:tcPr/>
                </a:tc>
              </a:tr>
              <a:tr h="343652">
                <a:tc>
                  <a:txBody>
                    <a:bodyPr/>
                    <a:lstStyle/>
                    <a:p>
                      <a:pPr rtl="1"/>
                      <a:r>
                        <a:rPr lang="ar-JO" sz="1600" dirty="0" smtClean="0"/>
                        <a:t>يخصم توزيعات الأرباح</a:t>
                      </a:r>
                      <a:r>
                        <a:rPr lang="ar-JO" sz="1600" baseline="0" dirty="0" smtClean="0"/>
                        <a:t> </a:t>
                      </a:r>
                      <a:endParaRPr lang="ar-JO" sz="1600" dirty="0"/>
                    </a:p>
                  </a:txBody>
                  <a:tcPr/>
                </a:tc>
                <a:tc>
                  <a:txBody>
                    <a:bodyPr/>
                    <a:lstStyle/>
                    <a:p>
                      <a:pPr rtl="1"/>
                      <a:r>
                        <a:rPr lang="ar-JO" sz="1600" dirty="0" smtClean="0"/>
                        <a:t>1500</a:t>
                      </a:r>
                      <a:endParaRPr lang="ar-JO" sz="1600" dirty="0"/>
                    </a:p>
                  </a:txBody>
                  <a:tcPr/>
                </a:tc>
                <a:tc>
                  <a:txBody>
                    <a:bodyPr/>
                    <a:lstStyle/>
                    <a:p>
                      <a:pPr rtl="1"/>
                      <a:r>
                        <a:rPr lang="ar-JO" sz="1600" dirty="0" smtClean="0"/>
                        <a:t>13.8</a:t>
                      </a:r>
                      <a:endParaRPr lang="ar-JO" sz="1600" dirty="0"/>
                    </a:p>
                  </a:txBody>
                  <a:tcPr/>
                </a:tc>
                <a:tc>
                  <a:txBody>
                    <a:bodyPr/>
                    <a:lstStyle/>
                    <a:p>
                      <a:pPr rtl="1"/>
                      <a:r>
                        <a:rPr lang="ar-JO" sz="1600" dirty="0" smtClean="0"/>
                        <a:t>1580</a:t>
                      </a:r>
                      <a:endParaRPr lang="ar-JO" sz="1600" dirty="0"/>
                    </a:p>
                  </a:txBody>
                  <a:tcPr/>
                </a:tc>
                <a:tc>
                  <a:txBody>
                    <a:bodyPr/>
                    <a:lstStyle/>
                    <a:p>
                      <a:pPr rtl="1"/>
                      <a:r>
                        <a:rPr lang="ar-JO" sz="1600" dirty="0" smtClean="0">
                          <a:solidFill>
                            <a:srgbClr val="FF0000"/>
                          </a:solidFill>
                        </a:rPr>
                        <a:t>13.9</a:t>
                      </a:r>
                      <a:endParaRPr lang="ar-JO" sz="1600" dirty="0">
                        <a:solidFill>
                          <a:srgbClr val="FF0000"/>
                        </a:solidFill>
                      </a:endParaRPr>
                    </a:p>
                  </a:txBody>
                  <a:tcPr/>
                </a:tc>
                <a:tc>
                  <a:txBody>
                    <a:bodyPr/>
                    <a:lstStyle/>
                    <a:p>
                      <a:pPr rtl="1"/>
                      <a:r>
                        <a:rPr lang="ar-JO" sz="1600" dirty="0" smtClean="0">
                          <a:solidFill>
                            <a:srgbClr val="FF0000"/>
                          </a:solidFill>
                        </a:rPr>
                        <a:t>80</a:t>
                      </a:r>
                      <a:endParaRPr lang="ar-JO" sz="1600" dirty="0">
                        <a:solidFill>
                          <a:srgbClr val="FF0000"/>
                        </a:solidFill>
                      </a:endParaRPr>
                    </a:p>
                  </a:txBody>
                  <a:tcPr/>
                </a:tc>
                <a:tc>
                  <a:txBody>
                    <a:bodyPr/>
                    <a:lstStyle/>
                    <a:p>
                      <a:pPr rtl="1"/>
                      <a:r>
                        <a:rPr lang="ar-JO" sz="1600" dirty="0" smtClean="0">
                          <a:solidFill>
                            <a:srgbClr val="FF0000"/>
                          </a:solidFill>
                        </a:rPr>
                        <a:t>5.3</a:t>
                      </a:r>
                      <a:endParaRPr lang="ar-JO" sz="1600" dirty="0">
                        <a:solidFill>
                          <a:srgbClr val="FF0000"/>
                        </a:solidFill>
                      </a:endParaRPr>
                    </a:p>
                  </a:txBody>
                  <a:tcPr/>
                </a:tc>
              </a:tr>
              <a:tr h="343652">
                <a:tc>
                  <a:txBody>
                    <a:bodyPr/>
                    <a:lstStyle/>
                    <a:p>
                      <a:pPr rtl="1"/>
                      <a:r>
                        <a:rPr lang="ar-JO" sz="1600" dirty="0" smtClean="0"/>
                        <a:t>الأرباح المحتجزة</a:t>
                      </a:r>
                      <a:endParaRPr lang="ar-JO" sz="1600" dirty="0"/>
                    </a:p>
                  </a:txBody>
                  <a:tcPr/>
                </a:tc>
                <a:tc>
                  <a:txBody>
                    <a:bodyPr/>
                    <a:lstStyle/>
                    <a:p>
                      <a:pPr rtl="1"/>
                      <a:r>
                        <a:rPr lang="ar-JO" sz="1600" dirty="0" smtClean="0"/>
                        <a:t>100</a:t>
                      </a:r>
                      <a:endParaRPr lang="ar-JO" sz="1600" dirty="0"/>
                    </a:p>
                  </a:txBody>
                  <a:tcPr/>
                </a:tc>
                <a:tc>
                  <a:txBody>
                    <a:bodyPr/>
                    <a:lstStyle/>
                    <a:p>
                      <a:pPr rtl="1"/>
                      <a:r>
                        <a:rPr lang="ar-JO" sz="1600" dirty="0" smtClean="0"/>
                        <a:t>0.9</a:t>
                      </a:r>
                      <a:endParaRPr lang="ar-JO" sz="1600" dirty="0"/>
                    </a:p>
                  </a:txBody>
                  <a:tcPr/>
                </a:tc>
                <a:tc>
                  <a:txBody>
                    <a:bodyPr/>
                    <a:lstStyle/>
                    <a:p>
                      <a:pPr rtl="1"/>
                      <a:r>
                        <a:rPr lang="ar-JO" sz="1600" dirty="0" smtClean="0"/>
                        <a:t>100</a:t>
                      </a:r>
                      <a:endParaRPr lang="ar-JO" sz="1600" dirty="0"/>
                    </a:p>
                  </a:txBody>
                  <a:tcPr/>
                </a:tc>
                <a:tc>
                  <a:txBody>
                    <a:bodyPr/>
                    <a:lstStyle/>
                    <a:p>
                      <a:pPr rtl="1"/>
                      <a:r>
                        <a:rPr lang="ar-JO" sz="1600" dirty="0" smtClean="0"/>
                        <a:t>0.9</a:t>
                      </a:r>
                      <a:endParaRPr lang="ar-JO" sz="1600" dirty="0"/>
                    </a:p>
                  </a:txBody>
                  <a:tcPr/>
                </a:tc>
                <a:tc>
                  <a:txBody>
                    <a:bodyPr/>
                    <a:lstStyle/>
                    <a:p>
                      <a:pPr rtl="1"/>
                      <a:r>
                        <a:rPr lang="ar-JO" sz="1600" dirty="0" smtClean="0">
                          <a:solidFill>
                            <a:srgbClr val="FF0000"/>
                          </a:solidFill>
                        </a:rPr>
                        <a:t>-</a:t>
                      </a:r>
                      <a:endParaRPr lang="ar-JO" sz="1600" dirty="0">
                        <a:solidFill>
                          <a:srgbClr val="FF0000"/>
                        </a:solidFill>
                      </a:endParaRPr>
                    </a:p>
                  </a:txBody>
                  <a:tcPr/>
                </a:tc>
                <a:tc>
                  <a:txBody>
                    <a:bodyPr/>
                    <a:lstStyle/>
                    <a:p>
                      <a:pPr rtl="1"/>
                      <a:r>
                        <a:rPr lang="ar-JO" sz="1600" dirty="0" smtClean="0">
                          <a:solidFill>
                            <a:srgbClr val="FF0000"/>
                          </a:solidFill>
                        </a:rPr>
                        <a:t>-</a:t>
                      </a:r>
                      <a:endParaRPr lang="ar-JO" sz="1600" dirty="0">
                        <a:solidFill>
                          <a:srgbClr val="FF0000"/>
                        </a:solidFill>
                      </a:endParaRPr>
                    </a:p>
                  </a:txBody>
                  <a:tcPr/>
                </a:tc>
              </a:tr>
            </a:tbl>
          </a:graphicData>
        </a:graphic>
      </p:graphicFrame>
    </p:spTree>
    <p:extLst>
      <p:ext uri="{BB962C8B-B14F-4D97-AF65-F5344CB8AC3E}">
        <p14:creationId xmlns:p14="http://schemas.microsoft.com/office/powerpoint/2010/main" val="3381049431"/>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0" y="8143"/>
            <a:ext cx="9143985" cy="1206279"/>
            <a:chOff x="15" y="764704"/>
            <a:chExt cx="9143985" cy="1220806"/>
          </a:xfrm>
        </p:grpSpPr>
        <p:sp>
          <p:nvSpPr>
            <p:cNvPr id="4" name="Flowchart: Document 3"/>
            <p:cNvSpPr/>
            <p:nvPr/>
          </p:nvSpPr>
          <p:spPr>
            <a:xfrm>
              <a:off x="15" y="764704"/>
              <a:ext cx="9143985" cy="122080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rgbClr val="FF0000"/>
                  </a:solidFill>
                </a:rPr>
                <a:t>خطوات </a:t>
              </a:r>
              <a:r>
                <a:rPr lang="ar-JO" sz="3200" dirty="0" smtClean="0">
                  <a:solidFill>
                    <a:srgbClr val="FF0000"/>
                  </a:solidFill>
                </a:rPr>
                <a:t>إ</a:t>
              </a:r>
              <a:r>
                <a:rPr lang="ar-SA" sz="3200" dirty="0" smtClean="0">
                  <a:solidFill>
                    <a:srgbClr val="FF0000"/>
                  </a:solidFill>
                </a:rPr>
                <a:t>عداد قائمة تدفق الاموال</a:t>
              </a:r>
              <a:endParaRPr lang="ar-SA" sz="3200" dirty="0">
                <a:solidFill>
                  <a:srgbClr val="FF0000"/>
                </a:solidFill>
              </a:endParaRPr>
            </a:p>
          </p:txBody>
        </p:sp>
        <p:grpSp>
          <p:nvGrpSpPr>
            <p:cNvPr id="3" name="Group 7"/>
            <p:cNvGrpSpPr/>
            <p:nvPr/>
          </p:nvGrpSpPr>
          <p:grpSpPr>
            <a:xfrm>
              <a:off x="8001024" y="801627"/>
              <a:ext cx="1142976" cy="750094"/>
              <a:chOff x="8001024" y="801627"/>
              <a:chExt cx="1142976" cy="750094"/>
            </a:xfrm>
          </p:grpSpPr>
          <p:sp>
            <p:nvSpPr>
              <p:cNvPr id="11" name="Teardrop 10"/>
              <p:cNvSpPr/>
              <p:nvPr/>
            </p:nvSpPr>
            <p:spPr>
              <a:xfrm>
                <a:off x="8001024" y="801627"/>
                <a:ext cx="1142976" cy="750094"/>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215353" y="973334"/>
                <a:ext cx="601497" cy="578362"/>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136</a:t>
            </a:fld>
            <a:endParaRPr lang="ar-SA"/>
          </a:p>
        </p:txBody>
      </p:sp>
      <p:sp>
        <p:nvSpPr>
          <p:cNvPr id="12" name="Content Placeholder 11"/>
          <p:cNvSpPr>
            <a:spLocks noGrp="1"/>
          </p:cNvSpPr>
          <p:nvPr>
            <p:ph sz="quarter" idx="1"/>
          </p:nvPr>
        </p:nvSpPr>
        <p:spPr>
          <a:xfrm>
            <a:off x="251520" y="1142984"/>
            <a:ext cx="8640960" cy="5214974"/>
          </a:xfrm>
        </p:spPr>
        <p:txBody>
          <a:bodyPr>
            <a:noAutofit/>
          </a:bodyPr>
          <a:lstStyle/>
          <a:p>
            <a:pPr algn="just">
              <a:buNone/>
            </a:pPr>
            <a:r>
              <a:rPr lang="ar-SA" sz="2200" dirty="0" smtClean="0">
                <a:solidFill>
                  <a:srgbClr val="FF0000"/>
                </a:solidFill>
              </a:rPr>
              <a:t>يستلزم اعداد قائمة تدفق ال</a:t>
            </a:r>
            <a:r>
              <a:rPr lang="ar-JO" sz="2200" dirty="0" smtClean="0">
                <a:solidFill>
                  <a:srgbClr val="FF0000"/>
                </a:solidFill>
              </a:rPr>
              <a:t>أ</a:t>
            </a:r>
            <a:r>
              <a:rPr lang="ar-SA" sz="2200" dirty="0" smtClean="0">
                <a:solidFill>
                  <a:srgbClr val="FF0000"/>
                </a:solidFill>
              </a:rPr>
              <a:t>موال استخدام ميز</a:t>
            </a:r>
            <a:r>
              <a:rPr lang="ar-JO" sz="2200" dirty="0" smtClean="0">
                <a:solidFill>
                  <a:srgbClr val="FF0000"/>
                </a:solidFill>
              </a:rPr>
              <a:t>ا</a:t>
            </a:r>
            <a:r>
              <a:rPr lang="ar-SA" sz="2200" dirty="0" smtClean="0">
                <a:solidFill>
                  <a:srgbClr val="FF0000"/>
                </a:solidFill>
              </a:rPr>
              <a:t>نيتين </a:t>
            </a:r>
            <a:r>
              <a:rPr lang="ar-SA" sz="2200" u="sng" dirty="0" smtClean="0">
                <a:solidFill>
                  <a:srgbClr val="FF0000"/>
                </a:solidFill>
              </a:rPr>
              <a:t>متتاليتن</a:t>
            </a:r>
            <a:r>
              <a:rPr lang="ar-SA" sz="2200" dirty="0" smtClean="0">
                <a:solidFill>
                  <a:srgbClr val="FF0000"/>
                </a:solidFill>
              </a:rPr>
              <a:t> </a:t>
            </a:r>
          </a:p>
          <a:p>
            <a:pPr marL="514350" indent="-514350" algn="just">
              <a:buFont typeface="+mj-lt"/>
              <a:buAutoNum type="arabicPeriod"/>
            </a:pPr>
            <a:r>
              <a:rPr lang="ar-SA" sz="2200" dirty="0" smtClean="0"/>
              <a:t>تصور قائمة ماليه من خمسه </a:t>
            </a:r>
            <a:r>
              <a:rPr lang="ar-JO" sz="2200" dirty="0" smtClean="0"/>
              <a:t>أ</a:t>
            </a:r>
            <a:r>
              <a:rPr lang="ar-SA" sz="2200" dirty="0" smtClean="0"/>
              <a:t>عمد</a:t>
            </a:r>
            <a:r>
              <a:rPr lang="ar-JO" sz="2200" dirty="0" smtClean="0"/>
              <a:t>ة</a:t>
            </a:r>
            <a:r>
              <a:rPr lang="ar-SA" sz="2200" dirty="0" smtClean="0"/>
              <a:t> ويعاد كتاب</a:t>
            </a:r>
            <a:r>
              <a:rPr lang="ar-JO" sz="2200" dirty="0" smtClean="0"/>
              <a:t>ة</a:t>
            </a:r>
            <a:r>
              <a:rPr lang="ar-SA" sz="2200" dirty="0" smtClean="0"/>
              <a:t> الميز</a:t>
            </a:r>
            <a:r>
              <a:rPr lang="ar-JO" sz="2200" dirty="0" smtClean="0"/>
              <a:t>ان</a:t>
            </a:r>
            <a:r>
              <a:rPr lang="ar-SA" sz="2200" dirty="0" smtClean="0"/>
              <a:t>يتن في شكل عمودي.</a:t>
            </a:r>
          </a:p>
          <a:p>
            <a:pPr marL="514350" indent="-514350" algn="just">
              <a:buFont typeface="+mj-lt"/>
              <a:buAutoNum type="arabicPeriod"/>
            </a:pPr>
            <a:r>
              <a:rPr lang="ar-JO" sz="2200" dirty="0" smtClean="0"/>
              <a:t>إ</a:t>
            </a:r>
            <a:r>
              <a:rPr lang="ar-SA" sz="2200" dirty="0" smtClean="0"/>
              <a:t>يجاد صافي التغير المالي بين بنود الميزانيتين.</a:t>
            </a:r>
          </a:p>
          <a:p>
            <a:pPr marL="514350" indent="-514350" algn="just">
              <a:buFont typeface="+mj-lt"/>
              <a:buAutoNum type="arabicPeriod"/>
            </a:pPr>
            <a:r>
              <a:rPr lang="ar-SA" sz="2200" dirty="0" smtClean="0"/>
              <a:t>تصنيف صافي التغيرات في عناصر الأصول والخصوم وحقوق الملكي</a:t>
            </a:r>
            <a:r>
              <a:rPr lang="ar-JO" sz="2200" dirty="0" smtClean="0"/>
              <a:t>ة</a:t>
            </a:r>
            <a:r>
              <a:rPr lang="ar-SA" sz="2200" dirty="0" smtClean="0"/>
              <a:t> على </a:t>
            </a:r>
            <a:r>
              <a:rPr lang="ar-JO" sz="2200" dirty="0" smtClean="0"/>
              <a:t>أ</a:t>
            </a:r>
            <a:r>
              <a:rPr lang="ar-SA" sz="2200" dirty="0" smtClean="0"/>
              <a:t>ساس ما </a:t>
            </a:r>
            <a:r>
              <a:rPr lang="ar-JO" sz="2200" dirty="0" smtClean="0"/>
              <a:t>إ</a:t>
            </a:r>
            <a:r>
              <a:rPr lang="ar-SA" sz="2200" dirty="0" smtClean="0"/>
              <a:t>ذا ك</a:t>
            </a:r>
            <a:r>
              <a:rPr lang="ar-JO" sz="2200" dirty="0" smtClean="0"/>
              <a:t>ا</a:t>
            </a:r>
            <a:r>
              <a:rPr lang="ar-SA" sz="2200" dirty="0" smtClean="0"/>
              <a:t>ن كل تغير فيها يمثل موردا  لل</a:t>
            </a:r>
            <a:r>
              <a:rPr lang="ar-JO" sz="2200" dirty="0" smtClean="0"/>
              <a:t>أ</a:t>
            </a:r>
            <a:r>
              <a:rPr lang="ar-SA" sz="2200" dirty="0" smtClean="0"/>
              <a:t>موال أو استخداما لها ومن ثم تنقسم إلى قسمين :</a:t>
            </a:r>
          </a:p>
          <a:p>
            <a:pPr marL="514350" indent="-514350" algn="just">
              <a:buFont typeface="+mj-cs"/>
              <a:buAutoNum type="arabic1Minus"/>
            </a:pPr>
            <a:r>
              <a:rPr lang="ar-SA" sz="2200" u="sng" dirty="0" smtClean="0">
                <a:solidFill>
                  <a:srgbClr val="FF0000"/>
                </a:solidFill>
              </a:rPr>
              <a:t>موارد ال</a:t>
            </a:r>
            <a:r>
              <a:rPr lang="ar-JO" sz="2200" u="sng" dirty="0" smtClean="0">
                <a:solidFill>
                  <a:srgbClr val="FF0000"/>
                </a:solidFill>
              </a:rPr>
              <a:t>أ</a:t>
            </a:r>
            <a:r>
              <a:rPr lang="ar-SA" sz="2200" u="sng" dirty="0" smtClean="0">
                <a:solidFill>
                  <a:srgbClr val="FF0000"/>
                </a:solidFill>
              </a:rPr>
              <a:t>موال </a:t>
            </a:r>
            <a:r>
              <a:rPr lang="ar-SA" sz="2200" dirty="0" smtClean="0">
                <a:solidFill>
                  <a:srgbClr val="FF0000"/>
                </a:solidFill>
              </a:rPr>
              <a:t>: 1- النقص في الأصول 2- الزياده في الخصوم 3-الزياده في حقوق الملكي</a:t>
            </a:r>
            <a:r>
              <a:rPr lang="ar-JO" sz="2200" dirty="0" smtClean="0">
                <a:solidFill>
                  <a:srgbClr val="FF0000"/>
                </a:solidFill>
              </a:rPr>
              <a:t>ة</a:t>
            </a:r>
            <a:r>
              <a:rPr lang="ar-SA" sz="2200" dirty="0" smtClean="0">
                <a:solidFill>
                  <a:srgbClr val="FF0000"/>
                </a:solidFill>
              </a:rPr>
              <a:t> </a:t>
            </a:r>
          </a:p>
          <a:p>
            <a:pPr marL="514350" indent="-514350" algn="just">
              <a:buNone/>
            </a:pPr>
            <a:r>
              <a:rPr lang="ar-SA" sz="2200" dirty="0" smtClean="0">
                <a:solidFill>
                  <a:srgbClr val="FF0000"/>
                </a:solidFill>
              </a:rPr>
              <a:t>ب- </a:t>
            </a:r>
            <a:r>
              <a:rPr lang="ar-SA" sz="2200" u="sng" dirty="0" smtClean="0">
                <a:solidFill>
                  <a:srgbClr val="FF0000"/>
                </a:solidFill>
              </a:rPr>
              <a:t>استخدامات ال</a:t>
            </a:r>
            <a:r>
              <a:rPr lang="ar-JO" sz="2200" u="sng" dirty="0" smtClean="0">
                <a:solidFill>
                  <a:srgbClr val="FF0000"/>
                </a:solidFill>
              </a:rPr>
              <a:t>أ</a:t>
            </a:r>
            <a:r>
              <a:rPr lang="ar-SA" sz="2200" u="sng" dirty="0" smtClean="0">
                <a:solidFill>
                  <a:srgbClr val="FF0000"/>
                </a:solidFill>
              </a:rPr>
              <a:t>موال</a:t>
            </a:r>
            <a:r>
              <a:rPr lang="ar-SA" sz="2200" dirty="0" smtClean="0">
                <a:solidFill>
                  <a:srgbClr val="FF0000"/>
                </a:solidFill>
              </a:rPr>
              <a:t>: 1- الزياده في الأصول 2_النقص في الخصوم 3_ النقص في حقوق الملكي</a:t>
            </a:r>
            <a:r>
              <a:rPr lang="ar-JO" sz="2200" dirty="0" smtClean="0">
                <a:solidFill>
                  <a:srgbClr val="FF0000"/>
                </a:solidFill>
              </a:rPr>
              <a:t>ة</a:t>
            </a:r>
            <a:r>
              <a:rPr lang="ar-SA" sz="2200" dirty="0" smtClean="0">
                <a:solidFill>
                  <a:srgbClr val="FF0000"/>
                </a:solidFill>
              </a:rPr>
              <a:t> </a:t>
            </a:r>
          </a:p>
          <a:p>
            <a:pPr marL="514350" indent="-514350" algn="just">
              <a:buNone/>
            </a:pPr>
            <a:r>
              <a:rPr lang="ar-SA" sz="2200" dirty="0" smtClean="0"/>
              <a:t>4. بعد تصنيف صافي التغير إلى مصادر واستخدامات ماليه يتم تحويله إلى نسب مئويه لاستخلاص النتائج وتحديد العومل التي </a:t>
            </a:r>
            <a:r>
              <a:rPr lang="ar-JO" sz="2200" dirty="0" smtClean="0"/>
              <a:t>أ</a:t>
            </a:r>
            <a:r>
              <a:rPr lang="ar-SA" sz="2200" dirty="0" smtClean="0"/>
              <a:t>ثرت على حرك</a:t>
            </a:r>
            <a:r>
              <a:rPr lang="ar-JO" sz="2200" dirty="0" smtClean="0"/>
              <a:t>ة</a:t>
            </a:r>
            <a:r>
              <a:rPr lang="ar-SA" sz="2200" dirty="0" smtClean="0"/>
              <a:t> ال</a:t>
            </a:r>
            <a:r>
              <a:rPr lang="ar-JO" sz="2200" dirty="0" smtClean="0"/>
              <a:t>أ</a:t>
            </a:r>
            <a:r>
              <a:rPr lang="ar-SA" sz="2200" dirty="0" smtClean="0"/>
              <a:t>موال بصور</a:t>
            </a:r>
            <a:r>
              <a:rPr lang="ar-JO" sz="2200" dirty="0" smtClean="0"/>
              <a:t>ة</a:t>
            </a:r>
            <a:r>
              <a:rPr lang="ar-SA" sz="2200" dirty="0" smtClean="0"/>
              <a:t> مباشر</a:t>
            </a:r>
            <a:r>
              <a:rPr lang="ar-JO" sz="2200" dirty="0" smtClean="0"/>
              <a:t>ة</a:t>
            </a:r>
            <a:r>
              <a:rPr lang="ar-SA" sz="2200" dirty="0" smtClean="0"/>
              <a:t> وفقا لل</a:t>
            </a:r>
            <a:r>
              <a:rPr lang="ar-JO" sz="2200" dirty="0" smtClean="0"/>
              <a:t>أ</a:t>
            </a:r>
            <a:r>
              <a:rPr lang="ar-SA" sz="2200" dirty="0" smtClean="0"/>
              <a:t>همي</a:t>
            </a:r>
            <a:r>
              <a:rPr lang="ar-JO" sz="2200" dirty="0" smtClean="0"/>
              <a:t>ة</a:t>
            </a:r>
            <a:r>
              <a:rPr lang="ar-SA" sz="2200" dirty="0" smtClean="0"/>
              <a:t> النسبي</a:t>
            </a:r>
            <a:r>
              <a:rPr lang="ar-JO" sz="2200" dirty="0" smtClean="0"/>
              <a:t>ة</a:t>
            </a:r>
            <a:r>
              <a:rPr lang="ar-SA" sz="2200" dirty="0" smtClean="0"/>
              <a:t> لكل عنصر من عناصر الاستخدامات ،الموارد المالية ، ونمط توزيع الموارد المالية ، على مجالات الاستخدام المختلفه للمقارنة بين طبيعة الموارد المالية وطبيع</a:t>
            </a:r>
            <a:r>
              <a:rPr lang="ar-JO" sz="2200" dirty="0" smtClean="0"/>
              <a:t>ة</a:t>
            </a:r>
            <a:r>
              <a:rPr lang="ar-SA" sz="2200" dirty="0" smtClean="0"/>
              <a:t> مجال ال</a:t>
            </a:r>
            <a:r>
              <a:rPr lang="ar-JO" sz="2200" dirty="0" smtClean="0"/>
              <a:t>إ</a:t>
            </a:r>
            <a:r>
              <a:rPr lang="ar-SA" sz="2200" dirty="0" smtClean="0"/>
              <a:t>ستخدام و</a:t>
            </a:r>
            <a:r>
              <a:rPr lang="ar-JO" sz="2200" dirty="0" smtClean="0"/>
              <a:t>أ</a:t>
            </a:r>
            <a:r>
              <a:rPr lang="ar-SA" sz="2200" dirty="0" smtClean="0"/>
              <a:t>ثر ذلك على ال</a:t>
            </a:r>
            <a:r>
              <a:rPr lang="ar-JO" sz="2200" dirty="0" smtClean="0"/>
              <a:t>أ</a:t>
            </a:r>
            <a:r>
              <a:rPr lang="ar-SA" sz="2200" dirty="0" smtClean="0"/>
              <a:t>رباح والسيول</a:t>
            </a:r>
            <a:r>
              <a:rPr lang="ar-JO" sz="2200" dirty="0" smtClean="0"/>
              <a:t>ة</a:t>
            </a:r>
            <a:r>
              <a:rPr lang="ar-SA" sz="2200" dirty="0" smtClean="0"/>
              <a:t> المالية. </a:t>
            </a:r>
          </a:p>
          <a:p>
            <a:pPr marL="514350" indent="-514350" algn="just">
              <a:buFont typeface="+mj-lt"/>
              <a:buAutoNum type="arabicParenR"/>
            </a:pPr>
            <a:endParaRPr lang="ar-SA" sz="1800" b="1" dirty="0" smtClean="0"/>
          </a:p>
          <a:p>
            <a:pPr algn="just">
              <a:buNone/>
            </a:pPr>
            <a:endParaRPr lang="ar-SA" sz="1800" b="1" dirty="0" smtClean="0"/>
          </a:p>
          <a:p>
            <a:pPr algn="just">
              <a:buNone/>
            </a:pPr>
            <a:endParaRPr lang="ar-SA" sz="1800" b="1" dirty="0" smtClean="0"/>
          </a:p>
          <a:p>
            <a:pPr algn="just">
              <a:buNone/>
            </a:pPr>
            <a:endParaRPr lang="ar-SA" sz="1800" b="1" dirty="0" smtClean="0"/>
          </a:p>
          <a:p>
            <a:pPr algn="just">
              <a:buNone/>
            </a:pPr>
            <a:endParaRPr lang="ar-SA" sz="1800" b="1" dirty="0"/>
          </a:p>
          <a:p>
            <a:pPr marL="514350" indent="-514350" algn="just">
              <a:buNone/>
            </a:pPr>
            <a:endParaRPr lang="ar-SA" sz="1800" b="1" dirty="0" smtClean="0"/>
          </a:p>
        </p:txBody>
      </p:sp>
    </p:spTree>
    <p:extLst>
      <p:ext uri="{BB962C8B-B14F-4D97-AF65-F5344CB8AC3E}">
        <p14:creationId xmlns:p14="http://schemas.microsoft.com/office/powerpoint/2010/main" val="1067171863"/>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277717"/>
            <a:chOff x="15" y="764704"/>
            <a:chExt cx="9143985" cy="1785926"/>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خطوات اعداد قائمة الموارد الكليه</a:t>
              </a:r>
              <a:endParaRPr lang="ar-SA" sz="3200" dirty="0">
                <a:solidFill>
                  <a:schemeClr val="tx1"/>
                </a:solidFill>
              </a:endParaRPr>
            </a:p>
          </p:txBody>
        </p:sp>
        <p:grpSp>
          <p:nvGrpSpPr>
            <p:cNvPr id="3" name="Group 7"/>
            <p:cNvGrpSpPr/>
            <p:nvPr/>
          </p:nvGrpSpPr>
          <p:grpSpPr>
            <a:xfrm>
              <a:off x="7643834" y="801626"/>
              <a:ext cx="1500166" cy="1357298"/>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137</a:t>
            </a:fld>
            <a:endParaRPr lang="ar-SA"/>
          </a:p>
        </p:txBody>
      </p:sp>
      <p:sp>
        <p:nvSpPr>
          <p:cNvPr id="12" name="Content Placeholder 11"/>
          <p:cNvSpPr>
            <a:spLocks noGrp="1"/>
          </p:cNvSpPr>
          <p:nvPr>
            <p:ph sz="quarter" idx="1"/>
          </p:nvPr>
        </p:nvSpPr>
        <p:spPr>
          <a:xfrm>
            <a:off x="251520" y="1214422"/>
            <a:ext cx="8640960" cy="4911741"/>
          </a:xfrm>
        </p:spPr>
        <p:txBody>
          <a:bodyPr>
            <a:noAutofit/>
          </a:bodyPr>
          <a:lstStyle/>
          <a:p>
            <a:pPr algn="just">
              <a:buNone/>
            </a:pPr>
            <a:r>
              <a:rPr lang="ar-SA" sz="2400" dirty="0" smtClean="0"/>
              <a:t>تعكس هذه القائمة التغيرات التي تحدث في عناصر المركز المالي بعد اجراء التعديلات التالي</a:t>
            </a:r>
            <a:r>
              <a:rPr lang="ar-JO" sz="2400" dirty="0" smtClean="0"/>
              <a:t>ة</a:t>
            </a:r>
            <a:r>
              <a:rPr lang="ar-SA" sz="2400" dirty="0" smtClean="0"/>
              <a:t> على قائمة الدخل </a:t>
            </a:r>
          </a:p>
          <a:p>
            <a:pPr algn="just">
              <a:buFont typeface="+mj-lt"/>
              <a:buAutoNum type="arabicPeriod"/>
            </a:pPr>
            <a:r>
              <a:rPr lang="ar-SA" sz="2400" dirty="0" smtClean="0"/>
              <a:t>استخراج صافي </a:t>
            </a:r>
            <a:r>
              <a:rPr lang="ar-SA" sz="2400" dirty="0" smtClean="0">
                <a:solidFill>
                  <a:srgbClr val="FF0000"/>
                </a:solidFill>
              </a:rPr>
              <a:t>الربح</a:t>
            </a:r>
            <a:r>
              <a:rPr lang="ar-SA" sz="2400" dirty="0" smtClean="0"/>
              <a:t> (</a:t>
            </a:r>
            <a:r>
              <a:rPr lang="ar-JO" sz="2400" dirty="0" smtClean="0"/>
              <a:t>أو</a:t>
            </a:r>
            <a:r>
              <a:rPr lang="ar-SA" sz="2400" dirty="0" smtClean="0"/>
              <a:t>الخسار</a:t>
            </a:r>
            <a:r>
              <a:rPr lang="ar-JO" sz="2400" dirty="0" smtClean="0"/>
              <a:t>ة</a:t>
            </a:r>
            <a:r>
              <a:rPr lang="ar-SA" sz="2400" dirty="0" smtClean="0"/>
              <a:t> ) المعدل : يعدل صافي الربح الظاهر في القائمة بحيث </a:t>
            </a:r>
            <a:r>
              <a:rPr lang="ar-SA" sz="2400" dirty="0" smtClean="0">
                <a:solidFill>
                  <a:srgbClr val="FF0000"/>
                </a:solidFill>
              </a:rPr>
              <a:t>يضاف </a:t>
            </a:r>
            <a:r>
              <a:rPr lang="ar-JO" sz="2400" dirty="0" smtClean="0">
                <a:solidFill>
                  <a:srgbClr val="FF0000"/>
                </a:solidFill>
              </a:rPr>
              <a:t>إ</a:t>
            </a:r>
            <a:r>
              <a:rPr lang="ar-SA" sz="2400" dirty="0" smtClean="0">
                <a:solidFill>
                  <a:srgbClr val="FF0000"/>
                </a:solidFill>
              </a:rPr>
              <a:t>ليه المصروفات الغير مالي</a:t>
            </a:r>
            <a:r>
              <a:rPr lang="ar-JO" sz="2400" dirty="0" smtClean="0">
                <a:solidFill>
                  <a:srgbClr val="FF0000"/>
                </a:solidFill>
              </a:rPr>
              <a:t>ة</a:t>
            </a:r>
            <a:r>
              <a:rPr lang="ar-SA" sz="2400" dirty="0" smtClean="0">
                <a:solidFill>
                  <a:srgbClr val="FF0000"/>
                </a:solidFill>
              </a:rPr>
              <a:t> مثل ال</a:t>
            </a:r>
            <a:r>
              <a:rPr lang="ar-JO" sz="2400" dirty="0" smtClean="0">
                <a:solidFill>
                  <a:srgbClr val="FF0000"/>
                </a:solidFill>
              </a:rPr>
              <a:t>إ</a:t>
            </a:r>
            <a:r>
              <a:rPr lang="ar-SA" sz="2400" dirty="0" smtClean="0">
                <a:solidFill>
                  <a:srgbClr val="FF0000"/>
                </a:solidFill>
              </a:rPr>
              <a:t>هلاك والمخصصات </a:t>
            </a:r>
            <a:r>
              <a:rPr lang="ar-SA" sz="2400" dirty="0" smtClean="0"/>
              <a:t>. </a:t>
            </a:r>
            <a:r>
              <a:rPr lang="ar-SA" sz="2400" dirty="0" smtClean="0">
                <a:solidFill>
                  <a:srgbClr val="FF0000"/>
                </a:solidFill>
              </a:rPr>
              <a:t>وعند بيع </a:t>
            </a:r>
            <a:r>
              <a:rPr lang="ar-JO" sz="2400" dirty="0" smtClean="0">
                <a:solidFill>
                  <a:srgbClr val="FF0000"/>
                </a:solidFill>
              </a:rPr>
              <a:t>أ</a:t>
            </a:r>
            <a:r>
              <a:rPr lang="ar-SA" sz="2400" dirty="0" smtClean="0">
                <a:solidFill>
                  <a:srgbClr val="FF0000"/>
                </a:solidFill>
              </a:rPr>
              <a:t>صل ثابت تعثر تحصيله يتم تعديله بخصم الربح أو </a:t>
            </a:r>
            <a:r>
              <a:rPr lang="ar-JO" sz="2400" dirty="0" smtClean="0">
                <a:solidFill>
                  <a:srgbClr val="FF0000"/>
                </a:solidFill>
              </a:rPr>
              <a:t>إ</a:t>
            </a:r>
            <a:r>
              <a:rPr lang="ar-SA" sz="2400" dirty="0" smtClean="0">
                <a:solidFill>
                  <a:srgbClr val="FF0000"/>
                </a:solidFill>
              </a:rPr>
              <a:t>ضاف</a:t>
            </a:r>
            <a:r>
              <a:rPr lang="ar-JO" sz="2400" dirty="0" smtClean="0">
                <a:solidFill>
                  <a:srgbClr val="FF0000"/>
                </a:solidFill>
              </a:rPr>
              <a:t>ة</a:t>
            </a:r>
            <a:r>
              <a:rPr lang="ar-SA" sz="2400" dirty="0" smtClean="0">
                <a:solidFill>
                  <a:srgbClr val="FF0000"/>
                </a:solidFill>
              </a:rPr>
              <a:t> الخسار</a:t>
            </a:r>
            <a:r>
              <a:rPr lang="ar-JO" sz="2400" dirty="0" smtClean="0">
                <a:solidFill>
                  <a:srgbClr val="FF0000"/>
                </a:solidFill>
              </a:rPr>
              <a:t>ة</a:t>
            </a:r>
            <a:r>
              <a:rPr lang="ar-SA" sz="2400" dirty="0" smtClean="0">
                <a:solidFill>
                  <a:srgbClr val="FF0000"/>
                </a:solidFill>
              </a:rPr>
              <a:t> </a:t>
            </a:r>
            <a:r>
              <a:rPr lang="en-US" sz="2400" dirty="0" smtClean="0">
                <a:solidFill>
                  <a:srgbClr val="FF0000"/>
                </a:solidFill>
              </a:rPr>
              <a:t>- </a:t>
            </a:r>
            <a:r>
              <a:rPr lang="ar-SA" sz="2400" dirty="0" smtClean="0">
                <a:solidFill>
                  <a:srgbClr val="FF0000"/>
                </a:solidFill>
              </a:rPr>
              <a:t>إلى صافي الربح بعد الضرائب ويطلق على الربح وقتها ال</a:t>
            </a:r>
            <a:r>
              <a:rPr lang="ar-JO" sz="2400" dirty="0" smtClean="0">
                <a:solidFill>
                  <a:srgbClr val="FF0000"/>
                </a:solidFill>
              </a:rPr>
              <a:t>أ</a:t>
            </a:r>
            <a:r>
              <a:rPr lang="ar-SA" sz="2400" dirty="0" smtClean="0">
                <a:solidFill>
                  <a:srgbClr val="FF0000"/>
                </a:solidFill>
              </a:rPr>
              <a:t>موال المتولد</a:t>
            </a:r>
            <a:r>
              <a:rPr lang="ar-JO" sz="2400" dirty="0" smtClean="0">
                <a:solidFill>
                  <a:srgbClr val="FF0000"/>
                </a:solidFill>
              </a:rPr>
              <a:t>ة</a:t>
            </a:r>
            <a:r>
              <a:rPr lang="ar-SA" sz="2400" dirty="0" smtClean="0">
                <a:solidFill>
                  <a:srgbClr val="FF0000"/>
                </a:solidFill>
              </a:rPr>
              <a:t> من العمليات </a:t>
            </a:r>
          </a:p>
          <a:p>
            <a:pPr algn="just">
              <a:buFont typeface="+mj-lt"/>
              <a:buAutoNum type="arabicPeriod"/>
            </a:pPr>
            <a:r>
              <a:rPr lang="ar-JO" sz="2400" dirty="0" smtClean="0"/>
              <a:t>تحديد </a:t>
            </a:r>
            <a:r>
              <a:rPr lang="ar-SA" sz="2400" dirty="0" smtClean="0"/>
              <a:t>التغيرات المالية في بنود الميزانية</a:t>
            </a:r>
            <a:r>
              <a:rPr lang="ar-JO" sz="2400" dirty="0" smtClean="0"/>
              <a:t> </a:t>
            </a:r>
            <a:r>
              <a:rPr lang="ar-SA" sz="2400" dirty="0" smtClean="0"/>
              <a:t>التي تمثل الموارد لل</a:t>
            </a:r>
            <a:r>
              <a:rPr lang="ar-JO" sz="2400" dirty="0" smtClean="0"/>
              <a:t>أ</a:t>
            </a:r>
            <a:r>
              <a:rPr lang="ar-SA" sz="2400" dirty="0" smtClean="0"/>
              <a:t>موال </a:t>
            </a:r>
            <a:r>
              <a:rPr lang="ar-SA" sz="2400" dirty="0" smtClean="0">
                <a:solidFill>
                  <a:srgbClr val="FF0000"/>
                </a:solidFill>
              </a:rPr>
              <a:t>عدا المذكوره سابقا.</a:t>
            </a:r>
          </a:p>
          <a:p>
            <a:pPr algn="just">
              <a:buFont typeface="+mj-lt"/>
              <a:buAutoNum type="arabicPeriod"/>
            </a:pPr>
            <a:r>
              <a:rPr lang="ar-SA" sz="2400" dirty="0" smtClean="0"/>
              <a:t>يجمع </a:t>
            </a:r>
            <a:r>
              <a:rPr lang="ar-SA" sz="2400" dirty="0" smtClean="0">
                <a:solidFill>
                  <a:srgbClr val="FF0000"/>
                </a:solidFill>
              </a:rPr>
              <a:t>البندين</a:t>
            </a:r>
            <a:r>
              <a:rPr lang="ar-SA" sz="2400" dirty="0" smtClean="0"/>
              <a:t> السابقين لنصل إلى </a:t>
            </a:r>
            <a:r>
              <a:rPr lang="ar-JO" sz="2400" dirty="0" smtClean="0">
                <a:solidFill>
                  <a:srgbClr val="FF0000"/>
                </a:solidFill>
              </a:rPr>
              <a:t>إ</a:t>
            </a:r>
            <a:r>
              <a:rPr lang="ar-SA" sz="2400" dirty="0" smtClean="0">
                <a:solidFill>
                  <a:srgbClr val="FF0000"/>
                </a:solidFill>
              </a:rPr>
              <a:t>جمالي مصادر ال</a:t>
            </a:r>
            <a:r>
              <a:rPr lang="ar-JO" sz="2400" dirty="0" smtClean="0">
                <a:solidFill>
                  <a:srgbClr val="FF0000"/>
                </a:solidFill>
              </a:rPr>
              <a:t>أ</a:t>
            </a:r>
            <a:r>
              <a:rPr lang="ar-SA" sz="2400" dirty="0" smtClean="0">
                <a:solidFill>
                  <a:srgbClr val="FF0000"/>
                </a:solidFill>
              </a:rPr>
              <a:t>موال.</a:t>
            </a:r>
          </a:p>
          <a:p>
            <a:pPr algn="just">
              <a:buFont typeface="+mj-lt"/>
              <a:buAutoNum type="arabicPeriod"/>
            </a:pPr>
            <a:r>
              <a:rPr lang="ar-SA" sz="2400" dirty="0" smtClean="0"/>
              <a:t>تحسب التغيرات المالية في بنود الميزانية</a:t>
            </a:r>
            <a:r>
              <a:rPr lang="ar-JO" sz="2400" dirty="0" smtClean="0"/>
              <a:t> </a:t>
            </a:r>
            <a:r>
              <a:rPr lang="ar-SA" sz="2400" dirty="0" smtClean="0"/>
              <a:t>والتي تمثل استخداما</a:t>
            </a:r>
            <a:r>
              <a:rPr lang="ar-JO" sz="2400" dirty="0" smtClean="0"/>
              <a:t>ً</a:t>
            </a:r>
            <a:r>
              <a:rPr lang="ar-SA" sz="2400" dirty="0" smtClean="0"/>
              <a:t> لل</a:t>
            </a:r>
            <a:r>
              <a:rPr lang="ar-JO" sz="2400" dirty="0" smtClean="0"/>
              <a:t>أ</a:t>
            </a:r>
            <a:r>
              <a:rPr lang="ar-SA" sz="2400" dirty="0" smtClean="0"/>
              <a:t>موال .</a:t>
            </a:r>
          </a:p>
          <a:p>
            <a:pPr algn="just">
              <a:buFont typeface="+mj-lt"/>
              <a:buAutoNum type="arabicPeriod"/>
            </a:pPr>
            <a:r>
              <a:rPr lang="ar-JO" sz="2400" dirty="0" smtClean="0"/>
              <a:t>تحدد قيمة </a:t>
            </a:r>
            <a:r>
              <a:rPr lang="ar-SA" sz="2400" dirty="0" smtClean="0"/>
              <a:t>ال</a:t>
            </a:r>
            <a:r>
              <a:rPr lang="ar-JO" sz="2400" dirty="0" smtClean="0"/>
              <a:t>أ</a:t>
            </a:r>
            <a:r>
              <a:rPr lang="ar-SA" sz="2400" dirty="0" smtClean="0"/>
              <a:t>رباح الموزع</a:t>
            </a:r>
            <a:r>
              <a:rPr lang="ar-JO" sz="2400" dirty="0" smtClean="0"/>
              <a:t>ة</a:t>
            </a:r>
            <a:r>
              <a:rPr lang="ar-SA" sz="2400" dirty="0" smtClean="0"/>
              <a:t>. </a:t>
            </a:r>
          </a:p>
          <a:p>
            <a:pPr algn="just">
              <a:buFont typeface="+mj-lt"/>
              <a:buAutoNum type="arabicPeriod"/>
            </a:pPr>
            <a:r>
              <a:rPr lang="ar-SA" sz="2400" dirty="0" smtClean="0"/>
              <a:t>يجمع البند 4 و 5 لنصل إلى </a:t>
            </a:r>
            <a:r>
              <a:rPr lang="ar-JO" sz="2400" dirty="0" smtClean="0">
                <a:solidFill>
                  <a:srgbClr val="FF0000"/>
                </a:solidFill>
              </a:rPr>
              <a:t>إ</a:t>
            </a:r>
            <a:r>
              <a:rPr lang="ar-SA" sz="2400" dirty="0" smtClean="0">
                <a:solidFill>
                  <a:srgbClr val="FF0000"/>
                </a:solidFill>
              </a:rPr>
              <a:t>جمالي الاستخدامات.</a:t>
            </a:r>
          </a:p>
          <a:p>
            <a:pPr marL="514350" indent="-514350" algn="just">
              <a:buFont typeface="+mj-lt"/>
              <a:buAutoNum type="arabicParenR"/>
            </a:pPr>
            <a:endParaRPr lang="ar-SA" sz="1800" dirty="0" smtClean="0"/>
          </a:p>
          <a:p>
            <a:pPr algn="just">
              <a:buNone/>
            </a:pPr>
            <a:endParaRPr lang="ar-SA" sz="1800" dirty="0" smtClean="0"/>
          </a:p>
          <a:p>
            <a:pPr algn="just">
              <a:buNone/>
            </a:pPr>
            <a:endParaRPr lang="ar-SA" sz="1800" dirty="0" smtClean="0"/>
          </a:p>
          <a:p>
            <a:pPr algn="just">
              <a:buNone/>
            </a:pPr>
            <a:endParaRPr lang="ar-SA" sz="1800" dirty="0" smtClean="0"/>
          </a:p>
          <a:p>
            <a:pPr algn="just">
              <a:buNone/>
            </a:pPr>
            <a:endParaRPr lang="ar-SA" sz="1800" dirty="0"/>
          </a:p>
          <a:p>
            <a:pPr marL="514350" indent="-514350" algn="just">
              <a:buNone/>
            </a:pPr>
            <a:endParaRPr lang="ar-SA" sz="1800" dirty="0" smtClean="0"/>
          </a:p>
        </p:txBody>
      </p:sp>
    </p:spTree>
    <p:extLst>
      <p:ext uri="{BB962C8B-B14F-4D97-AF65-F5344CB8AC3E}">
        <p14:creationId xmlns:p14="http://schemas.microsoft.com/office/powerpoint/2010/main" val="2752032334"/>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764674"/>
            <a:chOff x="15" y="764704"/>
            <a:chExt cx="9143985" cy="1785926"/>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تقييم كفاءة استخدام مصادر ال</a:t>
              </a:r>
              <a:r>
                <a:rPr lang="ar-JO" sz="3200" dirty="0" smtClean="0">
                  <a:solidFill>
                    <a:schemeClr val="tx1"/>
                  </a:solidFill>
                </a:rPr>
                <a:t>أ</a:t>
              </a:r>
              <a:r>
                <a:rPr lang="ar-SA" sz="3200" dirty="0" smtClean="0">
                  <a:solidFill>
                    <a:schemeClr val="tx1"/>
                  </a:solidFill>
                </a:rPr>
                <a:t>موال</a:t>
              </a:r>
              <a:endParaRPr lang="ar-SA" sz="3200" dirty="0">
                <a:solidFill>
                  <a:schemeClr val="tx1"/>
                </a:solidFill>
              </a:endParaRPr>
            </a:p>
          </p:txBody>
        </p:sp>
        <p:grpSp>
          <p:nvGrpSpPr>
            <p:cNvPr id="3" name="Group 7"/>
            <p:cNvGrpSpPr/>
            <p:nvPr/>
          </p:nvGrpSpPr>
          <p:grpSpPr>
            <a:xfrm>
              <a:off x="7643834" y="801626"/>
              <a:ext cx="1500166" cy="1357298"/>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138</a:t>
            </a:fld>
            <a:endParaRPr lang="ar-SA"/>
          </a:p>
        </p:txBody>
      </p:sp>
      <p:sp>
        <p:nvSpPr>
          <p:cNvPr id="12" name="Content Placeholder 11"/>
          <p:cNvSpPr>
            <a:spLocks noGrp="1"/>
          </p:cNvSpPr>
          <p:nvPr>
            <p:ph sz="quarter" idx="1"/>
          </p:nvPr>
        </p:nvSpPr>
        <p:spPr>
          <a:xfrm>
            <a:off x="251520" y="1928802"/>
            <a:ext cx="8712968" cy="4380518"/>
          </a:xfrm>
        </p:spPr>
        <p:txBody>
          <a:bodyPr>
            <a:noAutofit/>
          </a:bodyPr>
          <a:lstStyle/>
          <a:p>
            <a:pPr>
              <a:buNone/>
            </a:pPr>
            <a:r>
              <a:rPr lang="ar-SA" sz="2400" dirty="0" smtClean="0"/>
              <a:t>يمكن ال</a:t>
            </a:r>
            <a:r>
              <a:rPr lang="ar-JO" sz="2400" dirty="0" smtClean="0"/>
              <a:t>إٍ</a:t>
            </a:r>
            <a:r>
              <a:rPr lang="ar-SA" sz="2400" dirty="0" smtClean="0"/>
              <a:t>عتماد على مؤشرين لتقييم كفاءة استخدام مصادر ال</a:t>
            </a:r>
            <a:r>
              <a:rPr lang="ar-JO" sz="2400" dirty="0" smtClean="0"/>
              <a:t>أ</a:t>
            </a:r>
            <a:r>
              <a:rPr lang="ar-SA" sz="2400" dirty="0" smtClean="0"/>
              <a:t>موال بالشركة وهما ما بين  (1 و </a:t>
            </a:r>
            <a:r>
              <a:rPr lang="ar-JO" sz="2400" dirty="0" smtClean="0"/>
              <a:t>1.5</a:t>
            </a:r>
            <a:r>
              <a:rPr lang="ar-SA" sz="2400" dirty="0" smtClean="0"/>
              <a:t>) يدل هذا المؤشر على ما يلي </a:t>
            </a:r>
          </a:p>
          <a:p>
            <a:pPr>
              <a:buNone/>
            </a:pPr>
            <a:endParaRPr lang="ar-SA" sz="2000" dirty="0" smtClean="0"/>
          </a:p>
          <a:p>
            <a:pPr marL="457200" indent="-457200">
              <a:buFont typeface="+mj-lt"/>
              <a:buAutoNum type="arabicPeriod"/>
            </a:pPr>
            <a:r>
              <a:rPr lang="ar-SA" sz="2400" dirty="0" smtClean="0">
                <a:solidFill>
                  <a:srgbClr val="FF0000"/>
                </a:solidFill>
              </a:rPr>
              <a:t>ترتفع كفاءة استخدام الموارد المالية كلما ارتفعت قيمه المؤشر لتس</a:t>
            </a:r>
            <a:r>
              <a:rPr lang="ar-JO" sz="2400" dirty="0" smtClean="0">
                <a:solidFill>
                  <a:srgbClr val="FF0000"/>
                </a:solidFill>
              </a:rPr>
              <a:t>ا</a:t>
            </a:r>
            <a:r>
              <a:rPr lang="ar-SA" sz="2400" dirty="0" smtClean="0">
                <a:solidFill>
                  <a:srgbClr val="FF0000"/>
                </a:solidFill>
              </a:rPr>
              <a:t>وي واحد ونصف </a:t>
            </a:r>
          </a:p>
          <a:p>
            <a:pPr marL="457200" indent="-457200">
              <a:buFont typeface="+mj-lt"/>
              <a:buAutoNum type="arabicPeriod"/>
            </a:pPr>
            <a:r>
              <a:rPr lang="ar-SA" sz="2400" dirty="0" smtClean="0">
                <a:solidFill>
                  <a:srgbClr val="FF0000"/>
                </a:solidFill>
              </a:rPr>
              <a:t>تنخفض كفاءة الاستخدام للموارد المالية كلما زادت قيمة المؤشر عن واحد ونصف </a:t>
            </a:r>
          </a:p>
          <a:p>
            <a:pPr marL="457200" indent="-457200">
              <a:buFont typeface="+mj-lt"/>
              <a:buAutoNum type="arabicPeriod"/>
            </a:pPr>
            <a:r>
              <a:rPr lang="ar-SA" sz="2400" dirty="0" smtClean="0">
                <a:solidFill>
                  <a:srgbClr val="FF0000"/>
                </a:solidFill>
              </a:rPr>
              <a:t>يؤدي </a:t>
            </a:r>
            <a:r>
              <a:rPr lang="ar-JO" sz="2400" dirty="0" smtClean="0">
                <a:solidFill>
                  <a:srgbClr val="FF0000"/>
                </a:solidFill>
              </a:rPr>
              <a:t>إ</a:t>
            </a:r>
            <a:r>
              <a:rPr lang="ar-SA" sz="2400" dirty="0" smtClean="0">
                <a:solidFill>
                  <a:srgbClr val="FF0000"/>
                </a:solidFill>
              </a:rPr>
              <a:t>رتفاع استخدام الموارد المالية إلى زياده معدل العائد على ال</a:t>
            </a:r>
            <a:r>
              <a:rPr lang="ar-JO" sz="2400" dirty="0" smtClean="0">
                <a:solidFill>
                  <a:srgbClr val="FF0000"/>
                </a:solidFill>
              </a:rPr>
              <a:t>أ</a:t>
            </a:r>
            <a:r>
              <a:rPr lang="ar-SA" sz="2400" dirty="0" smtClean="0">
                <a:solidFill>
                  <a:srgbClr val="FF0000"/>
                </a:solidFill>
              </a:rPr>
              <a:t>موال المستثمره </a:t>
            </a:r>
          </a:p>
          <a:p>
            <a:pPr marL="457200" indent="-457200">
              <a:buNone/>
            </a:pPr>
            <a:endParaRPr lang="ar-SA" sz="24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746261768"/>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6"/>
            <a:ext cx="1500166" cy="1341147"/>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139</a:t>
            </a:fld>
            <a:endParaRPr lang="ar-SA"/>
          </a:p>
        </p:txBody>
      </p:sp>
      <p:sp>
        <p:nvSpPr>
          <p:cNvPr id="12" name="Content Placeholder 11"/>
          <p:cNvSpPr>
            <a:spLocks noGrp="1"/>
          </p:cNvSpPr>
          <p:nvPr>
            <p:ph sz="quarter" idx="1"/>
          </p:nvPr>
        </p:nvSpPr>
        <p:spPr>
          <a:xfrm>
            <a:off x="251520" y="1500174"/>
            <a:ext cx="8712968" cy="4809146"/>
          </a:xfrm>
        </p:spPr>
        <p:txBody>
          <a:bodyPr>
            <a:noAutofit/>
          </a:bodyPr>
          <a:lstStyle/>
          <a:p>
            <a:pPr>
              <a:buNone/>
            </a:pPr>
            <a:r>
              <a:rPr lang="ar-SA" sz="2800" dirty="0" smtClean="0"/>
              <a:t>نسبه ال</a:t>
            </a:r>
            <a:r>
              <a:rPr lang="ar-JO" sz="2800" dirty="0" smtClean="0"/>
              <a:t>أ</a:t>
            </a:r>
            <a:r>
              <a:rPr lang="ar-SA" sz="2800" dirty="0" smtClean="0"/>
              <a:t>موال المعاد استثمارها</a:t>
            </a:r>
          </a:p>
          <a:p>
            <a:pPr marL="457200" indent="-457200" algn="just">
              <a:buFont typeface="+mj-lt"/>
              <a:buAutoNum type="arabicPeriod"/>
            </a:pPr>
            <a:r>
              <a:rPr lang="ar-SA" sz="2800" dirty="0" smtClean="0">
                <a:solidFill>
                  <a:srgbClr val="FF0000"/>
                </a:solidFill>
              </a:rPr>
              <a:t>ترتفع نسبه ال</a:t>
            </a:r>
            <a:r>
              <a:rPr lang="ar-JO" sz="2800" dirty="0" smtClean="0">
                <a:solidFill>
                  <a:srgbClr val="FF0000"/>
                </a:solidFill>
              </a:rPr>
              <a:t>أ</a:t>
            </a:r>
            <a:r>
              <a:rPr lang="ar-SA" sz="2800" dirty="0" smtClean="0">
                <a:solidFill>
                  <a:srgbClr val="FF0000"/>
                </a:solidFill>
              </a:rPr>
              <a:t>موال المعاد استثمارها ومعدل العائد على ال</a:t>
            </a:r>
            <a:r>
              <a:rPr lang="ar-JO" sz="2800" dirty="0" smtClean="0">
                <a:solidFill>
                  <a:srgbClr val="FF0000"/>
                </a:solidFill>
              </a:rPr>
              <a:t>أ</a:t>
            </a:r>
            <a:r>
              <a:rPr lang="ar-SA" sz="2800" dirty="0" smtClean="0">
                <a:solidFill>
                  <a:srgbClr val="FF0000"/>
                </a:solidFill>
              </a:rPr>
              <a:t>موال المستثمرة كلما ك</a:t>
            </a:r>
            <a:r>
              <a:rPr lang="ar-JO" sz="2800" dirty="0" smtClean="0">
                <a:solidFill>
                  <a:srgbClr val="FF0000"/>
                </a:solidFill>
              </a:rPr>
              <a:t>ا</a:t>
            </a:r>
            <a:r>
              <a:rPr lang="ar-SA" sz="2800" dirty="0" smtClean="0">
                <a:solidFill>
                  <a:srgbClr val="FF0000"/>
                </a:solidFill>
              </a:rPr>
              <a:t>نت النسبة تترواح بين 8 و 10 % ويفضل أن تكون هذه النسبة مس</a:t>
            </a:r>
            <a:r>
              <a:rPr lang="ar-JO" sz="2800" dirty="0" smtClean="0">
                <a:solidFill>
                  <a:srgbClr val="FF0000"/>
                </a:solidFill>
              </a:rPr>
              <a:t>ا</a:t>
            </a:r>
            <a:r>
              <a:rPr lang="ar-SA" sz="2800" dirty="0" smtClean="0">
                <a:solidFill>
                  <a:srgbClr val="FF0000"/>
                </a:solidFill>
              </a:rPr>
              <a:t>وي</a:t>
            </a:r>
            <a:r>
              <a:rPr lang="ar-JO" sz="2800" dirty="0" smtClean="0">
                <a:solidFill>
                  <a:srgbClr val="FF0000"/>
                </a:solidFill>
              </a:rPr>
              <a:t>ة</a:t>
            </a:r>
            <a:r>
              <a:rPr lang="ar-SA" sz="2800" dirty="0" smtClean="0">
                <a:solidFill>
                  <a:srgbClr val="FF0000"/>
                </a:solidFill>
              </a:rPr>
              <a:t> على ال</a:t>
            </a:r>
            <a:r>
              <a:rPr lang="ar-JO" sz="2800" dirty="0" smtClean="0">
                <a:solidFill>
                  <a:srgbClr val="FF0000"/>
                </a:solidFill>
              </a:rPr>
              <a:t>أ</a:t>
            </a:r>
            <a:r>
              <a:rPr lang="ar-SA" sz="2800" dirty="0" smtClean="0">
                <a:solidFill>
                  <a:srgbClr val="FF0000"/>
                </a:solidFill>
              </a:rPr>
              <a:t>قل لمعدل الفائد</a:t>
            </a:r>
            <a:r>
              <a:rPr lang="ar-JO" sz="2800" dirty="0" smtClean="0">
                <a:solidFill>
                  <a:srgbClr val="FF0000"/>
                </a:solidFill>
              </a:rPr>
              <a:t>ة</a:t>
            </a:r>
            <a:r>
              <a:rPr lang="ar-SA" sz="2800" dirty="0" smtClean="0">
                <a:solidFill>
                  <a:srgbClr val="FF0000"/>
                </a:solidFill>
              </a:rPr>
              <a:t> على القروض قصير</a:t>
            </a:r>
            <a:r>
              <a:rPr lang="ar-JO" sz="2800" dirty="0" smtClean="0">
                <a:solidFill>
                  <a:srgbClr val="FF0000"/>
                </a:solidFill>
              </a:rPr>
              <a:t>ة</a:t>
            </a:r>
            <a:r>
              <a:rPr lang="ar-SA" sz="2800" dirty="0" smtClean="0">
                <a:solidFill>
                  <a:srgbClr val="FF0000"/>
                </a:solidFill>
              </a:rPr>
              <a:t> ال</a:t>
            </a:r>
            <a:r>
              <a:rPr lang="ar-JO" sz="2800" dirty="0" smtClean="0">
                <a:solidFill>
                  <a:srgbClr val="FF0000"/>
                </a:solidFill>
              </a:rPr>
              <a:t>أ</a:t>
            </a:r>
            <a:r>
              <a:rPr lang="ar-SA" sz="2800" dirty="0" smtClean="0">
                <a:solidFill>
                  <a:srgbClr val="FF0000"/>
                </a:solidFill>
              </a:rPr>
              <a:t>جل. </a:t>
            </a:r>
          </a:p>
          <a:p>
            <a:pPr marL="457200" indent="-457200" algn="just">
              <a:buFont typeface="+mj-lt"/>
              <a:buAutoNum type="arabicPeriod"/>
            </a:pPr>
            <a:r>
              <a:rPr lang="ar-SA" sz="2800" dirty="0" smtClean="0">
                <a:solidFill>
                  <a:srgbClr val="FF0000"/>
                </a:solidFill>
              </a:rPr>
              <a:t>يؤدي ارتفاع كفاءة استخدام الموارد المالية إلى زياد</a:t>
            </a:r>
            <a:r>
              <a:rPr lang="ar-JO" sz="2800" dirty="0" smtClean="0">
                <a:solidFill>
                  <a:srgbClr val="FF0000"/>
                </a:solidFill>
              </a:rPr>
              <a:t>ة</a:t>
            </a:r>
            <a:r>
              <a:rPr lang="ar-SA" sz="2800" dirty="0" smtClean="0">
                <a:solidFill>
                  <a:srgbClr val="FF0000"/>
                </a:solidFill>
              </a:rPr>
              <a:t> قدر</a:t>
            </a:r>
            <a:r>
              <a:rPr lang="ar-JO" sz="2800" dirty="0" smtClean="0">
                <a:solidFill>
                  <a:srgbClr val="FF0000"/>
                </a:solidFill>
              </a:rPr>
              <a:t>ة</a:t>
            </a:r>
            <a:r>
              <a:rPr lang="ar-SA" sz="2800" dirty="0" smtClean="0">
                <a:solidFill>
                  <a:srgbClr val="FF0000"/>
                </a:solidFill>
              </a:rPr>
              <a:t> الشركة على تحقيق ربح وزياد</a:t>
            </a:r>
            <a:r>
              <a:rPr lang="ar-JO" sz="2800" dirty="0" smtClean="0">
                <a:solidFill>
                  <a:srgbClr val="FF0000"/>
                </a:solidFill>
              </a:rPr>
              <a:t>ة</a:t>
            </a:r>
            <a:r>
              <a:rPr lang="ar-SA" sz="2800" dirty="0" smtClean="0">
                <a:solidFill>
                  <a:srgbClr val="FF0000"/>
                </a:solidFill>
              </a:rPr>
              <a:t> على ال</a:t>
            </a:r>
            <a:r>
              <a:rPr lang="ar-JO" sz="2800" dirty="0" smtClean="0">
                <a:solidFill>
                  <a:srgbClr val="FF0000"/>
                </a:solidFill>
              </a:rPr>
              <a:t>أ</a:t>
            </a:r>
            <a:r>
              <a:rPr lang="ar-SA" sz="2800" dirty="0" smtClean="0">
                <a:solidFill>
                  <a:srgbClr val="FF0000"/>
                </a:solidFill>
              </a:rPr>
              <a:t>موال المستثمر</a:t>
            </a:r>
            <a:r>
              <a:rPr lang="ar-JO" sz="2800" dirty="0" smtClean="0">
                <a:solidFill>
                  <a:srgbClr val="FF0000"/>
                </a:solidFill>
              </a:rPr>
              <a:t>ة</a:t>
            </a:r>
            <a:r>
              <a:rPr lang="ar-SA" sz="2800" dirty="0" smtClean="0">
                <a:solidFill>
                  <a:srgbClr val="FF0000"/>
                </a:solidFill>
              </a:rPr>
              <a:t>.</a:t>
            </a:r>
          </a:p>
          <a:p>
            <a:pPr marL="457200" indent="-457200" algn="just">
              <a:buFont typeface="+mj-lt"/>
              <a:buAutoNum type="arabicPeriod"/>
            </a:pPr>
            <a:r>
              <a:rPr lang="ar-SA" sz="2800" dirty="0" smtClean="0">
                <a:solidFill>
                  <a:srgbClr val="FF0000"/>
                </a:solidFill>
              </a:rPr>
              <a:t>يترتب على </a:t>
            </a:r>
            <a:r>
              <a:rPr lang="ar-JO" sz="2800" dirty="0" smtClean="0">
                <a:solidFill>
                  <a:srgbClr val="FF0000"/>
                </a:solidFill>
              </a:rPr>
              <a:t>إ</a:t>
            </a:r>
            <a:r>
              <a:rPr lang="ar-SA" sz="2800" dirty="0" smtClean="0">
                <a:solidFill>
                  <a:srgbClr val="FF0000"/>
                </a:solidFill>
              </a:rPr>
              <a:t>رتفاع القدر</a:t>
            </a:r>
            <a:r>
              <a:rPr lang="ar-JO" sz="2800" dirty="0" smtClean="0">
                <a:solidFill>
                  <a:srgbClr val="FF0000"/>
                </a:solidFill>
              </a:rPr>
              <a:t>ة</a:t>
            </a:r>
            <a:r>
              <a:rPr lang="ar-SA" sz="2800" dirty="0" smtClean="0">
                <a:solidFill>
                  <a:srgbClr val="FF0000"/>
                </a:solidFill>
              </a:rPr>
              <a:t> التمويلي</a:t>
            </a:r>
            <a:r>
              <a:rPr lang="ar-JO" sz="2800" dirty="0" smtClean="0">
                <a:solidFill>
                  <a:srgbClr val="FF0000"/>
                </a:solidFill>
              </a:rPr>
              <a:t>ة</a:t>
            </a:r>
            <a:r>
              <a:rPr lang="ar-SA" sz="2800" dirty="0" smtClean="0">
                <a:solidFill>
                  <a:srgbClr val="FF0000"/>
                </a:solidFill>
              </a:rPr>
              <a:t> الذاتي</a:t>
            </a:r>
            <a:r>
              <a:rPr lang="ar-JO" sz="2800" dirty="0" smtClean="0">
                <a:solidFill>
                  <a:srgbClr val="FF0000"/>
                </a:solidFill>
              </a:rPr>
              <a:t>ة</a:t>
            </a:r>
            <a:r>
              <a:rPr lang="ar-SA" sz="2800" dirty="0" smtClean="0">
                <a:solidFill>
                  <a:srgbClr val="FF0000"/>
                </a:solidFill>
              </a:rPr>
              <a:t> للشرك</a:t>
            </a:r>
            <a:r>
              <a:rPr lang="ar-JO" sz="2800" dirty="0" smtClean="0">
                <a:solidFill>
                  <a:srgbClr val="FF0000"/>
                </a:solidFill>
              </a:rPr>
              <a:t>ة</a:t>
            </a:r>
            <a:r>
              <a:rPr lang="ar-SA" sz="2800" dirty="0" smtClean="0">
                <a:solidFill>
                  <a:srgbClr val="FF0000"/>
                </a:solidFill>
              </a:rPr>
              <a:t> ،ارتفاع نسب</a:t>
            </a:r>
            <a:r>
              <a:rPr lang="ar-JO" sz="2800" dirty="0" smtClean="0">
                <a:solidFill>
                  <a:srgbClr val="FF0000"/>
                </a:solidFill>
              </a:rPr>
              <a:t>ة</a:t>
            </a:r>
            <a:r>
              <a:rPr lang="ar-SA" sz="2800" dirty="0" smtClean="0">
                <a:solidFill>
                  <a:srgbClr val="FF0000"/>
                </a:solidFill>
              </a:rPr>
              <a:t> ال</a:t>
            </a:r>
            <a:r>
              <a:rPr lang="ar-JO" sz="2800" dirty="0" smtClean="0">
                <a:solidFill>
                  <a:srgbClr val="FF0000"/>
                </a:solidFill>
              </a:rPr>
              <a:t>أ</a:t>
            </a:r>
            <a:r>
              <a:rPr lang="ar-SA" sz="2800" dirty="0" smtClean="0">
                <a:solidFill>
                  <a:srgbClr val="FF0000"/>
                </a:solidFill>
              </a:rPr>
              <a:t>موال المعاد استثمارها كنتيج</a:t>
            </a:r>
            <a:r>
              <a:rPr lang="ar-JO" sz="2800" dirty="0" smtClean="0">
                <a:solidFill>
                  <a:srgbClr val="FF0000"/>
                </a:solidFill>
              </a:rPr>
              <a:t>ة</a:t>
            </a:r>
            <a:r>
              <a:rPr lang="ar-SA" sz="2800" dirty="0" smtClean="0">
                <a:solidFill>
                  <a:srgbClr val="FF0000"/>
                </a:solidFill>
              </a:rPr>
              <a:t> لزياد</a:t>
            </a:r>
            <a:r>
              <a:rPr lang="ar-JO" sz="2800" dirty="0" smtClean="0">
                <a:solidFill>
                  <a:srgbClr val="FF0000"/>
                </a:solidFill>
              </a:rPr>
              <a:t>ة</a:t>
            </a:r>
            <a:r>
              <a:rPr lang="ar-SA" sz="2800" dirty="0" smtClean="0">
                <a:solidFill>
                  <a:srgbClr val="FF0000"/>
                </a:solidFill>
              </a:rPr>
              <a:t> ربحي</a:t>
            </a:r>
            <a:r>
              <a:rPr lang="ar-JO" sz="2800" dirty="0" smtClean="0">
                <a:solidFill>
                  <a:srgbClr val="FF0000"/>
                </a:solidFill>
              </a:rPr>
              <a:t>ة</a:t>
            </a:r>
            <a:r>
              <a:rPr lang="ar-SA" sz="2800" dirty="0" smtClean="0">
                <a:solidFill>
                  <a:srgbClr val="FF0000"/>
                </a:solidFill>
              </a:rPr>
              <a:t> عملياتها الجاري</a:t>
            </a:r>
            <a:r>
              <a:rPr lang="ar-JO" sz="2800" dirty="0" smtClean="0">
                <a:solidFill>
                  <a:srgbClr val="FF0000"/>
                </a:solidFill>
              </a:rPr>
              <a:t>ة</a:t>
            </a:r>
            <a:r>
              <a:rPr lang="ar-SA" sz="2800" dirty="0" smtClean="0">
                <a:solidFill>
                  <a:srgbClr val="FF0000"/>
                </a:solidFill>
              </a:rPr>
              <a:t> وزياد</a:t>
            </a:r>
            <a:r>
              <a:rPr lang="ar-JO" sz="2800" dirty="0" smtClean="0">
                <a:solidFill>
                  <a:srgbClr val="FF0000"/>
                </a:solidFill>
              </a:rPr>
              <a:t>ة</a:t>
            </a:r>
            <a:r>
              <a:rPr lang="ar-SA" sz="2800" dirty="0" smtClean="0">
                <a:solidFill>
                  <a:srgbClr val="FF0000"/>
                </a:solidFill>
              </a:rPr>
              <a:t> فاعلي</a:t>
            </a:r>
            <a:r>
              <a:rPr lang="ar-JO" sz="2800" dirty="0" smtClean="0">
                <a:solidFill>
                  <a:srgbClr val="FF0000"/>
                </a:solidFill>
              </a:rPr>
              <a:t>ة</a:t>
            </a:r>
            <a:r>
              <a:rPr lang="ar-SA" sz="2800" dirty="0" smtClean="0">
                <a:solidFill>
                  <a:srgbClr val="FF0000"/>
                </a:solidFill>
              </a:rPr>
              <a:t> الفائض المحتجز من </a:t>
            </a:r>
            <a:r>
              <a:rPr lang="ar-JO" sz="2800" dirty="0" smtClean="0">
                <a:solidFill>
                  <a:srgbClr val="FF0000"/>
                </a:solidFill>
              </a:rPr>
              <a:t>أ</a:t>
            </a:r>
            <a:r>
              <a:rPr lang="ar-SA" sz="2800" dirty="0" smtClean="0">
                <a:solidFill>
                  <a:srgbClr val="FF0000"/>
                </a:solidFill>
              </a:rPr>
              <a:t>رباحها والحد من ال</a:t>
            </a:r>
            <a:r>
              <a:rPr lang="ar-JO" sz="2800" dirty="0" smtClean="0">
                <a:solidFill>
                  <a:srgbClr val="FF0000"/>
                </a:solidFill>
              </a:rPr>
              <a:t>أ</a:t>
            </a:r>
            <a:r>
              <a:rPr lang="ar-SA" sz="2800" dirty="0" smtClean="0">
                <a:solidFill>
                  <a:srgbClr val="FF0000"/>
                </a:solidFill>
              </a:rPr>
              <a:t>عباء المالية لمصادر التمويل الخارجي</a:t>
            </a:r>
            <a:r>
              <a:rPr lang="ar-JO" sz="2800" dirty="0" smtClean="0">
                <a:solidFill>
                  <a:srgbClr val="FF0000"/>
                </a:solidFill>
              </a:rPr>
              <a:t>ة</a:t>
            </a:r>
            <a:r>
              <a:rPr lang="ar-SA" sz="2800" dirty="0" smtClean="0">
                <a:solidFill>
                  <a:srgbClr val="FF0000"/>
                </a:solidFill>
              </a:rPr>
              <a:t> وبخاص</a:t>
            </a:r>
            <a:r>
              <a:rPr lang="ar-JO" sz="2800" dirty="0" smtClean="0">
                <a:solidFill>
                  <a:srgbClr val="FF0000"/>
                </a:solidFill>
              </a:rPr>
              <a:t>ة</a:t>
            </a:r>
            <a:r>
              <a:rPr lang="ar-SA" sz="2800" dirty="0" smtClean="0">
                <a:solidFill>
                  <a:srgbClr val="FF0000"/>
                </a:solidFill>
              </a:rPr>
              <a:t> القروض. </a:t>
            </a:r>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21464785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23528" y="227408"/>
            <a:ext cx="8229600" cy="1129890"/>
          </a:xfrm>
        </p:spPr>
        <p:txBody>
          <a:bodyPr/>
          <a:lstStyle/>
          <a:p>
            <a:pPr algn="ctr"/>
            <a:r>
              <a:rPr lang="ar-SA" dirty="0" smtClean="0"/>
              <a:t>2 - السندات</a:t>
            </a:r>
          </a:p>
        </p:txBody>
      </p:sp>
      <p:sp>
        <p:nvSpPr>
          <p:cNvPr id="5" name="Slide Number Placeholder 4"/>
          <p:cNvSpPr>
            <a:spLocks noGrp="1"/>
          </p:cNvSpPr>
          <p:nvPr>
            <p:ph type="sldNum" sz="quarter" idx="12"/>
          </p:nvPr>
        </p:nvSpPr>
        <p:spPr/>
        <p:txBody>
          <a:bodyPr/>
          <a:lstStyle/>
          <a:p>
            <a:fld id="{6339CD7F-6548-46A8-9F66-5B44D68E6E3C}" type="slidenum">
              <a:rPr lang="ar-SA" smtClean="0"/>
              <a:pPr/>
              <a:t>14</a:t>
            </a:fld>
            <a:endParaRPr lang="ar-SA" dirty="0"/>
          </a:p>
        </p:txBody>
      </p:sp>
      <p:sp>
        <p:nvSpPr>
          <p:cNvPr id="12" name="Content Placeholder 11"/>
          <p:cNvSpPr>
            <a:spLocks noGrp="1"/>
          </p:cNvSpPr>
          <p:nvPr>
            <p:ph sz="quarter" idx="1"/>
          </p:nvPr>
        </p:nvSpPr>
        <p:spPr>
          <a:xfrm>
            <a:off x="395536" y="1643050"/>
            <a:ext cx="8229600" cy="4771145"/>
          </a:xfrm>
        </p:spPr>
        <p:txBody>
          <a:bodyPr>
            <a:normAutofit/>
          </a:bodyPr>
          <a:lstStyle/>
          <a:p>
            <a:pPr algn="just">
              <a:lnSpc>
                <a:spcPct val="120000"/>
              </a:lnSpc>
              <a:buNone/>
            </a:pPr>
            <a:r>
              <a:rPr lang="ar-SA" dirty="0" smtClean="0"/>
              <a:t>الوسيله الثانيه للتمويل طويل ال</a:t>
            </a:r>
            <a:r>
              <a:rPr lang="ar-JO" dirty="0" smtClean="0"/>
              <a:t>أ</a:t>
            </a:r>
            <a:r>
              <a:rPr lang="ar-SA" dirty="0" smtClean="0"/>
              <a:t>جل.</a:t>
            </a:r>
          </a:p>
          <a:p>
            <a:pPr algn="just">
              <a:lnSpc>
                <a:spcPct val="120000"/>
              </a:lnSpc>
              <a:buNone/>
            </a:pPr>
            <a:r>
              <a:rPr lang="ar-SA" dirty="0" smtClean="0"/>
              <a:t> فالمنشأة التي تصدر السندات تتعهد كتابة بأن تدفع لحامل السند قيمته </a:t>
            </a:r>
            <a:r>
              <a:rPr lang="ar-SA" dirty="0" smtClean="0">
                <a:solidFill>
                  <a:srgbClr val="FF0000"/>
                </a:solidFill>
              </a:rPr>
              <a:t>ال</a:t>
            </a:r>
            <a:r>
              <a:rPr lang="ar-JO" dirty="0" smtClean="0">
                <a:solidFill>
                  <a:srgbClr val="FF0000"/>
                </a:solidFill>
              </a:rPr>
              <a:t>أ</a:t>
            </a:r>
            <a:r>
              <a:rPr lang="ar-SA" dirty="0" smtClean="0">
                <a:solidFill>
                  <a:srgbClr val="FF0000"/>
                </a:solidFill>
              </a:rPr>
              <a:t>سمية </a:t>
            </a:r>
            <a:r>
              <a:rPr lang="ar-SA" dirty="0" smtClean="0"/>
              <a:t>في تاريخ معين، وأيضا </a:t>
            </a:r>
            <a:r>
              <a:rPr lang="ar-SA" dirty="0" smtClean="0">
                <a:solidFill>
                  <a:srgbClr val="FF0000"/>
                </a:solidFill>
              </a:rPr>
              <a:t>معدلاً سنوياً حتى يتم استهلاكه.</a:t>
            </a:r>
          </a:p>
          <a:p>
            <a:pPr marL="514350" indent="-514350" algn="just">
              <a:buNone/>
            </a:pPr>
            <a:r>
              <a:rPr lang="ar-SA" dirty="0" smtClean="0"/>
              <a:t>أنواع السندات :</a:t>
            </a:r>
          </a:p>
          <a:p>
            <a:pPr marL="514350" indent="-514350" algn="just">
              <a:buFont typeface="+mj-lt"/>
              <a:buAutoNum type="arabicParenR"/>
            </a:pPr>
            <a:r>
              <a:rPr lang="ar-SA" dirty="0" smtClean="0"/>
              <a:t>السندات المضمون</a:t>
            </a:r>
            <a:r>
              <a:rPr lang="ar-JO" dirty="0" smtClean="0"/>
              <a:t>ة</a:t>
            </a:r>
            <a:r>
              <a:rPr lang="ar-SA" dirty="0" smtClean="0"/>
              <a:t> : أن قيمه السندات يقابلها قيم</a:t>
            </a:r>
            <a:r>
              <a:rPr lang="ar-JO" dirty="0" smtClean="0"/>
              <a:t>ة</a:t>
            </a:r>
            <a:r>
              <a:rPr lang="ar-SA" dirty="0" smtClean="0"/>
              <a:t> معين</a:t>
            </a:r>
            <a:r>
              <a:rPr lang="ar-JO" dirty="0" smtClean="0"/>
              <a:t>ة</a:t>
            </a:r>
            <a:r>
              <a:rPr lang="ar-SA" dirty="0" smtClean="0"/>
              <a:t> من الأصول تحتفظ بها المنشأة كضمان لمقابلتها</a:t>
            </a:r>
          </a:p>
          <a:p>
            <a:pPr marL="514350" indent="-514350" algn="just">
              <a:buFont typeface="+mj-lt"/>
              <a:buAutoNum type="arabicParenR"/>
            </a:pPr>
            <a:r>
              <a:rPr lang="ar-SA" dirty="0" smtClean="0"/>
              <a:t>السندات غير المضمونه : </a:t>
            </a:r>
            <a:r>
              <a:rPr lang="ar-JO" dirty="0" smtClean="0"/>
              <a:t>السندات التي لا </a:t>
            </a:r>
            <a:r>
              <a:rPr lang="ar-SA" dirty="0" smtClean="0"/>
              <a:t>يقابلها أي قيمه من ال</a:t>
            </a:r>
            <a:r>
              <a:rPr lang="ar-JO" dirty="0" smtClean="0"/>
              <a:t>أ</a:t>
            </a:r>
            <a:r>
              <a:rPr lang="ar-SA" dirty="0" smtClean="0"/>
              <a:t>صول وهذا النوع مناسبا للشركات التي تتمتع بسمع</a:t>
            </a:r>
            <a:r>
              <a:rPr lang="ar-JO" dirty="0" smtClean="0"/>
              <a:t>ة</a:t>
            </a:r>
            <a:r>
              <a:rPr lang="ar-SA" dirty="0" smtClean="0"/>
              <a:t> طيب</a:t>
            </a:r>
            <a:r>
              <a:rPr lang="ar-JO" dirty="0" smtClean="0"/>
              <a:t>ة</a:t>
            </a:r>
            <a:r>
              <a:rPr lang="ar-SA" dirty="0" smtClean="0"/>
              <a:t> لأدائها وقوتها المالي</a:t>
            </a:r>
            <a:r>
              <a:rPr lang="ar-JO" dirty="0" smtClean="0"/>
              <a:t>ة</a:t>
            </a:r>
            <a:endParaRPr lang="ar-SA" dirty="0" smtClean="0"/>
          </a:p>
          <a:p>
            <a:pPr marL="514350" indent="-514350" algn="just">
              <a:buFont typeface="+mj-lt"/>
              <a:buAutoNum type="arabicParenR"/>
            </a:pPr>
            <a:endParaRPr lang="ar-SA" dirty="0" smtClean="0"/>
          </a:p>
          <a:p>
            <a:pPr marL="514350" indent="-514350" algn="just">
              <a:buNone/>
            </a:pPr>
            <a:endParaRPr lang="ar-SA"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963395"/>
            <a:chOff x="15" y="764704"/>
            <a:chExt cx="9143985" cy="1202923"/>
          </a:xfrm>
        </p:grpSpPr>
        <p:sp>
          <p:nvSpPr>
            <p:cNvPr id="4" name="Flowchart: Document 3"/>
            <p:cNvSpPr/>
            <p:nvPr/>
          </p:nvSpPr>
          <p:spPr>
            <a:xfrm>
              <a:off x="15" y="764704"/>
              <a:ext cx="9143985" cy="1202923"/>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rgbClr val="FF0000"/>
                  </a:solidFill>
                </a:rPr>
                <a:t>تحليل المنشأة التجاري</a:t>
              </a:r>
              <a:r>
                <a:rPr lang="ar-JO" sz="3200" dirty="0" smtClean="0">
                  <a:solidFill>
                    <a:srgbClr val="FF0000"/>
                  </a:solidFill>
                </a:rPr>
                <a:t>ة</a:t>
              </a:r>
              <a:r>
                <a:rPr lang="ar-SA" sz="3200" dirty="0" smtClean="0">
                  <a:solidFill>
                    <a:srgbClr val="FF0000"/>
                  </a:solidFill>
                </a:rPr>
                <a:t> أو الصناعي</a:t>
              </a:r>
              <a:r>
                <a:rPr lang="ar-JO" sz="3200" dirty="0" smtClean="0">
                  <a:solidFill>
                    <a:srgbClr val="FF0000"/>
                  </a:solidFill>
                </a:rPr>
                <a:t>ة</a:t>
              </a:r>
              <a:r>
                <a:rPr lang="ar-SA" sz="3200" dirty="0" smtClean="0">
                  <a:solidFill>
                    <a:srgbClr val="FF0000"/>
                  </a:solidFill>
                </a:rPr>
                <a:t> مالي</a:t>
              </a:r>
              <a:r>
                <a:rPr lang="ar-JO" sz="3200" dirty="0" smtClean="0">
                  <a:solidFill>
                    <a:srgbClr val="FF0000"/>
                  </a:solidFill>
                </a:rPr>
                <a:t>اً</a:t>
              </a:r>
              <a:r>
                <a:rPr lang="ar-SA" sz="3200" dirty="0" smtClean="0">
                  <a:solidFill>
                    <a:srgbClr val="FF0000"/>
                  </a:solidFill>
                </a:rPr>
                <a:t> </a:t>
              </a:r>
              <a:endParaRPr lang="ar-SA" sz="3200" dirty="0">
                <a:solidFill>
                  <a:srgbClr val="FF0000"/>
                </a:solidFill>
              </a:endParaRPr>
            </a:p>
          </p:txBody>
        </p:sp>
        <p:grpSp>
          <p:nvGrpSpPr>
            <p:cNvPr id="3" name="Group 7"/>
            <p:cNvGrpSpPr/>
            <p:nvPr/>
          </p:nvGrpSpPr>
          <p:grpSpPr>
            <a:xfrm>
              <a:off x="8028384" y="801626"/>
              <a:ext cx="1115616" cy="817831"/>
              <a:chOff x="8028384" y="801626"/>
              <a:chExt cx="1115616" cy="817831"/>
            </a:xfrm>
          </p:grpSpPr>
          <p:sp>
            <p:nvSpPr>
              <p:cNvPr id="11" name="Teardrop 10"/>
              <p:cNvSpPr/>
              <p:nvPr/>
            </p:nvSpPr>
            <p:spPr>
              <a:xfrm>
                <a:off x="8028384" y="801626"/>
                <a:ext cx="1115616" cy="817831"/>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388424" y="966059"/>
                <a:ext cx="578442" cy="5561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140</a:t>
            </a:fld>
            <a:endParaRPr lang="ar-SA"/>
          </a:p>
        </p:txBody>
      </p:sp>
      <p:sp>
        <p:nvSpPr>
          <p:cNvPr id="12" name="Content Placeholder 11"/>
          <p:cNvSpPr>
            <a:spLocks noGrp="1"/>
          </p:cNvSpPr>
          <p:nvPr>
            <p:ph sz="quarter" idx="1"/>
          </p:nvPr>
        </p:nvSpPr>
        <p:spPr>
          <a:xfrm>
            <a:off x="251520" y="1052736"/>
            <a:ext cx="8712968" cy="5256584"/>
          </a:xfrm>
        </p:spPr>
        <p:txBody>
          <a:bodyPr>
            <a:noAutofit/>
          </a:bodyPr>
          <a:lstStyle/>
          <a:p>
            <a:pPr algn="just">
              <a:buNone/>
            </a:pPr>
            <a:r>
              <a:rPr lang="ar-JO" sz="2400" dirty="0" smtClean="0"/>
              <a:t>أ</a:t>
            </a:r>
            <a:r>
              <a:rPr lang="ar-SA" sz="2400" dirty="0" smtClean="0"/>
              <a:t>غراض تحليل المنشأه  </a:t>
            </a:r>
          </a:p>
          <a:p>
            <a:pPr algn="just">
              <a:buNone/>
            </a:pPr>
            <a:r>
              <a:rPr lang="ar-SA" sz="2400" dirty="0" smtClean="0"/>
              <a:t>1- </a:t>
            </a:r>
            <a:r>
              <a:rPr lang="ar-SA" sz="2400" b="1" dirty="0" smtClean="0">
                <a:solidFill>
                  <a:srgbClr val="FF0000"/>
                </a:solidFill>
              </a:rPr>
              <a:t>لغايات اداريه داخليه وأهمها </a:t>
            </a:r>
            <a:r>
              <a:rPr lang="ar-SA" sz="2400" dirty="0" smtClean="0"/>
              <a:t>: </a:t>
            </a:r>
            <a:r>
              <a:rPr lang="ar-SA" sz="2400" dirty="0" smtClean="0">
                <a:solidFill>
                  <a:srgbClr val="0000FF"/>
                </a:solidFill>
              </a:rPr>
              <a:t>تقييم كفاءة الأنجاز ،تقييم استخدام الأصول ،التنبؤ بالمبيعات وال</a:t>
            </a:r>
            <a:r>
              <a:rPr lang="ar-JO" sz="2400" dirty="0" smtClean="0">
                <a:solidFill>
                  <a:srgbClr val="0000FF"/>
                </a:solidFill>
              </a:rPr>
              <a:t>أ</a:t>
            </a:r>
            <a:r>
              <a:rPr lang="ar-SA" sz="2400" dirty="0" smtClean="0">
                <a:solidFill>
                  <a:srgbClr val="0000FF"/>
                </a:solidFill>
              </a:rPr>
              <a:t>رباح والمركز النقدي والإحتياجات النقدي</a:t>
            </a:r>
            <a:r>
              <a:rPr lang="ar-JO" sz="2400" dirty="0" smtClean="0">
                <a:solidFill>
                  <a:srgbClr val="0000FF"/>
                </a:solidFill>
              </a:rPr>
              <a:t>ة</a:t>
            </a:r>
            <a:r>
              <a:rPr lang="ar-SA" sz="2400" dirty="0" smtClean="0">
                <a:solidFill>
                  <a:srgbClr val="0000FF"/>
                </a:solidFill>
              </a:rPr>
              <a:t> ،تخطيط ال</a:t>
            </a:r>
            <a:r>
              <a:rPr lang="ar-JO" sz="2400" dirty="0" smtClean="0">
                <a:solidFill>
                  <a:srgbClr val="0000FF"/>
                </a:solidFill>
              </a:rPr>
              <a:t>أ</a:t>
            </a:r>
            <a:r>
              <a:rPr lang="ar-SA" sz="2400" dirty="0" smtClean="0">
                <a:solidFill>
                  <a:srgbClr val="0000FF"/>
                </a:solidFill>
              </a:rPr>
              <a:t>مور المالية المختلفة عن طريق القوائم التقديري</a:t>
            </a:r>
            <a:r>
              <a:rPr lang="ar-JO" sz="2400" dirty="0" smtClean="0">
                <a:solidFill>
                  <a:srgbClr val="0000FF"/>
                </a:solidFill>
              </a:rPr>
              <a:t>ة</a:t>
            </a:r>
            <a:r>
              <a:rPr lang="ar-SA" sz="2400" dirty="0" smtClean="0">
                <a:solidFill>
                  <a:srgbClr val="0000FF"/>
                </a:solidFill>
              </a:rPr>
              <a:t> ،الرقاب</a:t>
            </a:r>
            <a:r>
              <a:rPr lang="ar-JO" sz="2400" dirty="0" smtClean="0">
                <a:solidFill>
                  <a:srgbClr val="0000FF"/>
                </a:solidFill>
              </a:rPr>
              <a:t>ة</a:t>
            </a:r>
            <a:r>
              <a:rPr lang="ar-SA" sz="2400" dirty="0" smtClean="0">
                <a:solidFill>
                  <a:srgbClr val="0000FF"/>
                </a:solidFill>
              </a:rPr>
              <a:t> المالية لمعرف</a:t>
            </a:r>
            <a:r>
              <a:rPr lang="ar-JO" sz="2400" dirty="0" smtClean="0">
                <a:solidFill>
                  <a:srgbClr val="0000FF"/>
                </a:solidFill>
              </a:rPr>
              <a:t>ة</a:t>
            </a:r>
            <a:r>
              <a:rPr lang="ar-SA" sz="2400" dirty="0" smtClean="0">
                <a:solidFill>
                  <a:srgbClr val="0000FF"/>
                </a:solidFill>
              </a:rPr>
              <a:t> ال</a:t>
            </a:r>
            <a:r>
              <a:rPr lang="ar-JO" sz="2400" dirty="0" smtClean="0">
                <a:solidFill>
                  <a:srgbClr val="0000FF"/>
                </a:solidFill>
              </a:rPr>
              <a:t>أ</a:t>
            </a:r>
            <a:r>
              <a:rPr lang="ar-SA" sz="2400" dirty="0" smtClean="0">
                <a:solidFill>
                  <a:srgbClr val="0000FF"/>
                </a:solidFill>
              </a:rPr>
              <a:t>سباب الحقيقي</a:t>
            </a:r>
            <a:r>
              <a:rPr lang="ar-JO" sz="2400" dirty="0" smtClean="0">
                <a:solidFill>
                  <a:srgbClr val="0000FF"/>
                </a:solidFill>
              </a:rPr>
              <a:t>ة</a:t>
            </a:r>
            <a:r>
              <a:rPr lang="ar-SA" sz="2400" dirty="0" smtClean="0">
                <a:solidFill>
                  <a:srgbClr val="0000FF"/>
                </a:solidFill>
              </a:rPr>
              <a:t> التي </a:t>
            </a:r>
            <a:r>
              <a:rPr lang="ar-JO" sz="2400" dirty="0" smtClean="0">
                <a:solidFill>
                  <a:srgbClr val="0000FF"/>
                </a:solidFill>
              </a:rPr>
              <a:t>أ</a:t>
            </a:r>
            <a:r>
              <a:rPr lang="ar-SA" sz="2400" dirty="0" smtClean="0">
                <a:solidFill>
                  <a:srgbClr val="0000FF"/>
                </a:solidFill>
              </a:rPr>
              <a:t>دت لحدوثها ،تقييم سياسات المنشأة المتبعة</a:t>
            </a:r>
            <a:r>
              <a:rPr lang="ar-SA" sz="2400" dirty="0" smtClean="0"/>
              <a:t> (من سياسات منح الائتم</a:t>
            </a:r>
            <a:r>
              <a:rPr lang="ar-JO" sz="2400" dirty="0" smtClean="0"/>
              <a:t>ا</a:t>
            </a:r>
            <a:r>
              <a:rPr lang="ar-SA" sz="2400" dirty="0" smtClean="0"/>
              <a:t>ن وتحصيل النقود،وسياس</a:t>
            </a:r>
            <a:r>
              <a:rPr lang="ar-JO" sz="2400" dirty="0" smtClean="0"/>
              <a:t>ة</a:t>
            </a:r>
            <a:r>
              <a:rPr lang="ar-SA" sz="2400" dirty="0" smtClean="0"/>
              <a:t> السداد،وسياس</a:t>
            </a:r>
            <a:r>
              <a:rPr lang="ar-JO" sz="2400" dirty="0" smtClean="0"/>
              <a:t>ة</a:t>
            </a:r>
            <a:r>
              <a:rPr lang="ar-SA" sz="2400" dirty="0" smtClean="0"/>
              <a:t> التخزين ...)</a:t>
            </a:r>
          </a:p>
          <a:p>
            <a:pPr algn="just">
              <a:buNone/>
            </a:pPr>
            <a:r>
              <a:rPr lang="ar-SA" sz="2400" dirty="0" smtClean="0"/>
              <a:t>2- </a:t>
            </a:r>
            <a:r>
              <a:rPr lang="ar-SA" sz="2400" b="1" dirty="0" smtClean="0">
                <a:solidFill>
                  <a:srgbClr val="FF0000"/>
                </a:solidFill>
              </a:rPr>
              <a:t>تحليل المنشأة لغايات اقراضها </a:t>
            </a:r>
            <a:r>
              <a:rPr lang="ar-SA" sz="2400" dirty="0" smtClean="0"/>
              <a:t>: </a:t>
            </a:r>
            <a:r>
              <a:rPr lang="ar-SA" sz="2400" dirty="0" smtClean="0">
                <a:solidFill>
                  <a:srgbClr val="0000FF"/>
                </a:solidFill>
              </a:rPr>
              <a:t>يقوم بهذا الغرض خبراء من المصرف والبنك والجه</a:t>
            </a:r>
            <a:r>
              <a:rPr lang="ar-JO" sz="2400" dirty="0" smtClean="0">
                <a:solidFill>
                  <a:srgbClr val="0000FF"/>
                </a:solidFill>
              </a:rPr>
              <a:t>ة</a:t>
            </a:r>
            <a:r>
              <a:rPr lang="ar-SA" sz="2400" dirty="0" smtClean="0">
                <a:solidFill>
                  <a:srgbClr val="0000FF"/>
                </a:solidFill>
              </a:rPr>
              <a:t> التي ستقرض المنشأة ويهدف هذا التحليل إلى تحليل حاج</a:t>
            </a:r>
            <a:r>
              <a:rPr lang="ar-JO" sz="2400" dirty="0" smtClean="0">
                <a:solidFill>
                  <a:srgbClr val="0000FF"/>
                </a:solidFill>
              </a:rPr>
              <a:t>ة</a:t>
            </a:r>
            <a:r>
              <a:rPr lang="ar-SA" sz="2400" dirty="0" smtClean="0">
                <a:solidFill>
                  <a:srgbClr val="0000FF"/>
                </a:solidFill>
              </a:rPr>
              <a:t> المنشأة إلى الاقتراض وقدرتها على الوفاء ورغبتها في الوفاء.</a:t>
            </a:r>
            <a:r>
              <a:rPr lang="ar-SA" sz="2400" dirty="0" smtClean="0"/>
              <a:t> </a:t>
            </a:r>
          </a:p>
          <a:p>
            <a:pPr algn="just">
              <a:buNone/>
            </a:pPr>
            <a:r>
              <a:rPr lang="ar-SA" sz="2400" dirty="0" smtClean="0"/>
              <a:t>3- </a:t>
            </a:r>
            <a:r>
              <a:rPr lang="ar-SA" sz="2400" b="1" dirty="0" smtClean="0">
                <a:solidFill>
                  <a:srgbClr val="FF0000"/>
                </a:solidFill>
              </a:rPr>
              <a:t>تحليل المنشأه لغايات الاستثمار في اسهمها </a:t>
            </a:r>
            <a:r>
              <a:rPr lang="ar-SA" sz="2400" dirty="0" smtClean="0"/>
              <a:t>: </a:t>
            </a:r>
            <a:r>
              <a:rPr lang="ar-SA" sz="2400" dirty="0" smtClean="0">
                <a:solidFill>
                  <a:srgbClr val="0000FF"/>
                </a:solidFill>
              </a:rPr>
              <a:t>يقوم بهذا التحليل ال</a:t>
            </a:r>
            <a:r>
              <a:rPr lang="ar-JO" sz="2400" dirty="0" smtClean="0">
                <a:solidFill>
                  <a:srgbClr val="0000FF"/>
                </a:solidFill>
              </a:rPr>
              <a:t>أ</a:t>
            </a:r>
            <a:r>
              <a:rPr lang="ar-SA" sz="2400" dirty="0" smtClean="0">
                <a:solidFill>
                  <a:srgbClr val="0000FF"/>
                </a:solidFill>
              </a:rPr>
              <a:t>شخاص أو الهيئات التي ترغب في شراء </a:t>
            </a:r>
            <a:r>
              <a:rPr lang="ar-JO" sz="2400" dirty="0" smtClean="0">
                <a:solidFill>
                  <a:srgbClr val="0000FF"/>
                </a:solidFill>
              </a:rPr>
              <a:t>أ</a:t>
            </a:r>
            <a:r>
              <a:rPr lang="ar-SA" sz="2400" dirty="0" smtClean="0">
                <a:solidFill>
                  <a:srgbClr val="0000FF"/>
                </a:solidFill>
              </a:rPr>
              <a:t>سهم المنشأة لغايات الاستثمار ويتم ذلك من خلال تحليل ال</a:t>
            </a:r>
            <a:r>
              <a:rPr lang="ar-JO" sz="2400" dirty="0" smtClean="0">
                <a:solidFill>
                  <a:srgbClr val="0000FF"/>
                </a:solidFill>
              </a:rPr>
              <a:t>أ</a:t>
            </a:r>
            <a:r>
              <a:rPr lang="ar-SA" sz="2400" dirty="0" smtClean="0">
                <a:solidFill>
                  <a:srgbClr val="0000FF"/>
                </a:solidFill>
              </a:rPr>
              <a:t>سهم والأصول والالتزامات الطويل</a:t>
            </a:r>
            <a:r>
              <a:rPr lang="ar-JO" sz="2400" dirty="0" smtClean="0">
                <a:solidFill>
                  <a:srgbClr val="0000FF"/>
                </a:solidFill>
              </a:rPr>
              <a:t>ة</a:t>
            </a:r>
            <a:r>
              <a:rPr lang="ar-SA" sz="2400" dirty="0" smtClean="0">
                <a:solidFill>
                  <a:srgbClr val="0000FF"/>
                </a:solidFill>
              </a:rPr>
              <a:t> ال</a:t>
            </a:r>
            <a:r>
              <a:rPr lang="ar-JO" sz="2400" dirty="0" smtClean="0">
                <a:solidFill>
                  <a:srgbClr val="0000FF"/>
                </a:solidFill>
              </a:rPr>
              <a:t>أ</a:t>
            </a:r>
            <a:r>
              <a:rPr lang="ar-SA" sz="2400" dirty="0" smtClean="0">
                <a:solidFill>
                  <a:srgbClr val="0000FF"/>
                </a:solidFill>
              </a:rPr>
              <a:t>جل وعالمي</a:t>
            </a:r>
            <a:r>
              <a:rPr lang="ar-JO" sz="2400" dirty="0" smtClean="0">
                <a:solidFill>
                  <a:srgbClr val="0000FF"/>
                </a:solidFill>
              </a:rPr>
              <a:t>ة</a:t>
            </a:r>
            <a:r>
              <a:rPr lang="ar-SA" sz="2400" dirty="0" smtClean="0">
                <a:solidFill>
                  <a:srgbClr val="0000FF"/>
                </a:solidFill>
              </a:rPr>
              <a:t> المنشأ</a:t>
            </a:r>
            <a:r>
              <a:rPr lang="ar-JO" sz="2400" dirty="0" smtClean="0">
                <a:solidFill>
                  <a:srgbClr val="0000FF"/>
                </a:solidFill>
              </a:rPr>
              <a:t>ة</a:t>
            </a:r>
            <a:r>
              <a:rPr lang="ar-SA" sz="2400" dirty="0" smtClean="0">
                <a:solidFill>
                  <a:srgbClr val="0000FF"/>
                </a:solidFill>
              </a:rPr>
              <a:t> وثباتها ومدى تأثرها بال</a:t>
            </a:r>
            <a:r>
              <a:rPr lang="ar-JO" sz="2400" dirty="0" smtClean="0">
                <a:solidFill>
                  <a:srgbClr val="0000FF"/>
                </a:solidFill>
              </a:rPr>
              <a:t>أ</a:t>
            </a:r>
            <a:r>
              <a:rPr lang="ar-SA" sz="2400" dirty="0" smtClean="0">
                <a:solidFill>
                  <a:srgbClr val="0000FF"/>
                </a:solidFill>
              </a:rPr>
              <a:t>حداث العالمي</a:t>
            </a:r>
            <a:r>
              <a:rPr lang="ar-JO" sz="2400" dirty="0" smtClean="0">
                <a:solidFill>
                  <a:srgbClr val="0000FF"/>
                </a:solidFill>
              </a:rPr>
              <a:t>ة</a:t>
            </a:r>
            <a:r>
              <a:rPr lang="ar-SA" sz="2400" dirty="0" smtClean="0">
                <a:solidFill>
                  <a:srgbClr val="0000FF"/>
                </a:solidFill>
              </a:rPr>
              <a:t>.</a:t>
            </a:r>
            <a:endParaRPr lang="ar-SA" sz="2200" dirty="0" smtClean="0">
              <a:solidFill>
                <a:srgbClr val="0000FF"/>
              </a:solidFill>
            </a:endParaRPr>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558087227"/>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756561"/>
            <a:chOff x="15" y="764704"/>
            <a:chExt cx="9143985" cy="1202923"/>
          </a:xfrm>
        </p:grpSpPr>
        <p:sp>
          <p:nvSpPr>
            <p:cNvPr id="4" name="Flowchart: Document 3"/>
            <p:cNvSpPr/>
            <p:nvPr/>
          </p:nvSpPr>
          <p:spPr>
            <a:xfrm>
              <a:off x="15" y="764704"/>
              <a:ext cx="9143985" cy="1202923"/>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تقييم المنشأة عن طريق استخدام المعايير</a:t>
              </a:r>
              <a:endParaRPr lang="ar-SA" sz="3200" dirty="0">
                <a:solidFill>
                  <a:schemeClr val="tx1"/>
                </a:solidFill>
              </a:endParaRPr>
            </a:p>
          </p:txBody>
        </p:sp>
        <p:grpSp>
          <p:nvGrpSpPr>
            <p:cNvPr id="3" name="Group 7"/>
            <p:cNvGrpSpPr/>
            <p:nvPr/>
          </p:nvGrpSpPr>
          <p:grpSpPr>
            <a:xfrm>
              <a:off x="8028384" y="801626"/>
              <a:ext cx="1115616" cy="817831"/>
              <a:chOff x="8028384" y="801626"/>
              <a:chExt cx="1115616" cy="817831"/>
            </a:xfrm>
          </p:grpSpPr>
          <p:sp>
            <p:nvSpPr>
              <p:cNvPr id="11" name="Teardrop 10"/>
              <p:cNvSpPr/>
              <p:nvPr/>
            </p:nvSpPr>
            <p:spPr>
              <a:xfrm>
                <a:off x="8028384" y="801626"/>
                <a:ext cx="1115616" cy="817831"/>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388424" y="966059"/>
                <a:ext cx="578442" cy="5561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141</a:t>
            </a:fld>
            <a:endParaRPr lang="ar-SA"/>
          </a:p>
        </p:txBody>
      </p:sp>
      <p:sp>
        <p:nvSpPr>
          <p:cNvPr id="12" name="Content Placeholder 11"/>
          <p:cNvSpPr>
            <a:spLocks noGrp="1"/>
          </p:cNvSpPr>
          <p:nvPr>
            <p:ph sz="quarter" idx="1"/>
          </p:nvPr>
        </p:nvSpPr>
        <p:spPr>
          <a:xfrm>
            <a:off x="251520" y="764704"/>
            <a:ext cx="8712968" cy="5544616"/>
          </a:xfrm>
        </p:spPr>
        <p:txBody>
          <a:bodyPr>
            <a:noAutofit/>
          </a:bodyPr>
          <a:lstStyle/>
          <a:p>
            <a:pPr algn="just">
              <a:buNone/>
            </a:pPr>
            <a:r>
              <a:rPr lang="ar-SA" sz="2600" dirty="0" smtClean="0"/>
              <a:t>يتم تقييم المنشأة في ناحيه معينه مثل نسب</a:t>
            </a:r>
            <a:r>
              <a:rPr lang="ar-JO" sz="2600" dirty="0" smtClean="0"/>
              <a:t>ة</a:t>
            </a:r>
            <a:r>
              <a:rPr lang="ar-SA" sz="2600" dirty="0" smtClean="0"/>
              <a:t> التد</a:t>
            </a:r>
            <a:r>
              <a:rPr lang="ar-JO" sz="2600" dirty="0" smtClean="0"/>
              <a:t>ا</a:t>
            </a:r>
            <a:r>
              <a:rPr lang="ar-SA" sz="2600" dirty="0" smtClean="0"/>
              <a:t>ول أو نسب</a:t>
            </a:r>
            <a:r>
              <a:rPr lang="ar-JO" sz="2600" dirty="0" smtClean="0"/>
              <a:t>ة</a:t>
            </a:r>
            <a:r>
              <a:rPr lang="ar-SA" sz="2600" dirty="0" smtClean="0"/>
              <a:t> ال</a:t>
            </a:r>
            <a:r>
              <a:rPr lang="ar-JO" sz="2600" dirty="0" smtClean="0"/>
              <a:t>أ</a:t>
            </a:r>
            <a:r>
              <a:rPr lang="ar-SA" sz="2600" dirty="0" smtClean="0"/>
              <a:t>رباح الموزع</a:t>
            </a:r>
            <a:r>
              <a:rPr lang="ar-JO" sz="2600" dirty="0" smtClean="0"/>
              <a:t>ة</a:t>
            </a:r>
            <a:r>
              <a:rPr lang="ar-SA" sz="2600" dirty="0" smtClean="0"/>
              <a:t> إلى راس المال أو ريع ال</a:t>
            </a:r>
            <a:r>
              <a:rPr lang="ar-JO" sz="2600" dirty="0" smtClean="0"/>
              <a:t>أ</a:t>
            </a:r>
            <a:r>
              <a:rPr lang="ar-SA" sz="2600" dirty="0" smtClean="0"/>
              <a:t>سهم ....ومقارنه هذه النسب في تلك المنشأة </a:t>
            </a:r>
            <a:r>
              <a:rPr lang="ar-JO" sz="2600" dirty="0" smtClean="0"/>
              <a:t>بم</a:t>
            </a:r>
            <a:r>
              <a:rPr lang="ar-SA" sz="2600" dirty="0" smtClean="0"/>
              <a:t>عايير </a:t>
            </a:r>
            <a:r>
              <a:rPr lang="ar-JO" sz="2600" dirty="0" smtClean="0"/>
              <a:t>معينه منها </a:t>
            </a:r>
            <a:r>
              <a:rPr lang="ar-SA" sz="2600" dirty="0" smtClean="0"/>
              <a:t>:</a:t>
            </a:r>
          </a:p>
          <a:p>
            <a:pPr algn="just">
              <a:buNone/>
            </a:pPr>
            <a:r>
              <a:rPr lang="ar-JO" sz="2600" dirty="0" smtClean="0"/>
              <a:t>1- </a:t>
            </a:r>
            <a:r>
              <a:rPr lang="ar-SA" sz="2600" dirty="0" smtClean="0"/>
              <a:t> </a:t>
            </a:r>
            <a:r>
              <a:rPr lang="ar-SA" sz="2600" b="1" dirty="0" smtClean="0"/>
              <a:t>معيار الصناعه </a:t>
            </a:r>
            <a:r>
              <a:rPr lang="ar-SA" sz="2600" dirty="0" smtClean="0"/>
              <a:t>: </a:t>
            </a:r>
            <a:r>
              <a:rPr lang="ar-JO" sz="2600" dirty="0" smtClean="0"/>
              <a:t>أ</a:t>
            </a:r>
            <a:r>
              <a:rPr lang="ar-SA" sz="2600" dirty="0" smtClean="0"/>
              <a:t>ي المعدل السائد في الصناعه التي تنمتي </a:t>
            </a:r>
            <a:r>
              <a:rPr lang="ar-JO" sz="2600" dirty="0" smtClean="0"/>
              <a:t>إ</a:t>
            </a:r>
            <a:r>
              <a:rPr lang="ar-SA" sz="2600" dirty="0" smtClean="0"/>
              <a:t>ليها الشركة. </a:t>
            </a:r>
          </a:p>
          <a:p>
            <a:pPr algn="just">
              <a:buNone/>
            </a:pPr>
            <a:r>
              <a:rPr lang="ar-JO" sz="2600" dirty="0" smtClean="0"/>
              <a:t>2- </a:t>
            </a:r>
            <a:r>
              <a:rPr lang="ar-SA" sz="2600" dirty="0" smtClean="0"/>
              <a:t> </a:t>
            </a:r>
            <a:r>
              <a:rPr lang="ar-SA" sz="2600" b="1" dirty="0" smtClean="0"/>
              <a:t>المعيار التاريخي </a:t>
            </a:r>
            <a:r>
              <a:rPr lang="ar-SA" sz="2600" dirty="0" smtClean="0"/>
              <a:t>: </a:t>
            </a:r>
            <a:r>
              <a:rPr lang="ar-SA" sz="2600" dirty="0" smtClean="0">
                <a:solidFill>
                  <a:srgbClr val="FF0000"/>
                </a:solidFill>
              </a:rPr>
              <a:t>يتم استخراج النسب</a:t>
            </a:r>
            <a:r>
              <a:rPr lang="ar-JO" sz="2600" dirty="0" smtClean="0">
                <a:solidFill>
                  <a:srgbClr val="FF0000"/>
                </a:solidFill>
              </a:rPr>
              <a:t>ة</a:t>
            </a:r>
            <a:r>
              <a:rPr lang="ar-SA" sz="2600" dirty="0" smtClean="0">
                <a:solidFill>
                  <a:srgbClr val="FF0000"/>
                </a:solidFill>
              </a:rPr>
              <a:t> المعين</a:t>
            </a:r>
            <a:r>
              <a:rPr lang="ar-JO" sz="2600" dirty="0" smtClean="0">
                <a:solidFill>
                  <a:srgbClr val="FF0000"/>
                </a:solidFill>
              </a:rPr>
              <a:t>ة</a:t>
            </a:r>
            <a:r>
              <a:rPr lang="ar-SA" sz="2600" dirty="0" smtClean="0">
                <a:solidFill>
                  <a:srgbClr val="FF0000"/>
                </a:solidFill>
              </a:rPr>
              <a:t> لسنوات متعدد</a:t>
            </a:r>
            <a:r>
              <a:rPr lang="ar-JO" sz="2600" dirty="0" smtClean="0">
                <a:solidFill>
                  <a:srgbClr val="FF0000"/>
                </a:solidFill>
              </a:rPr>
              <a:t>ة</a:t>
            </a:r>
            <a:r>
              <a:rPr lang="ar-SA" sz="2600" dirty="0" smtClean="0">
                <a:solidFill>
                  <a:srgbClr val="FF0000"/>
                </a:solidFill>
              </a:rPr>
              <a:t> متتالي</a:t>
            </a:r>
            <a:r>
              <a:rPr lang="ar-JO" sz="2600" dirty="0" smtClean="0">
                <a:solidFill>
                  <a:srgbClr val="FF0000"/>
                </a:solidFill>
              </a:rPr>
              <a:t>ة</a:t>
            </a:r>
            <a:r>
              <a:rPr lang="ar-SA" sz="2600" dirty="0" smtClean="0">
                <a:solidFill>
                  <a:srgbClr val="FF0000"/>
                </a:solidFill>
              </a:rPr>
              <a:t> للشرك</a:t>
            </a:r>
            <a:r>
              <a:rPr lang="ar-JO" sz="2600" dirty="0" smtClean="0">
                <a:solidFill>
                  <a:srgbClr val="FF0000"/>
                </a:solidFill>
              </a:rPr>
              <a:t>ة</a:t>
            </a:r>
            <a:r>
              <a:rPr lang="ar-SA" sz="2600" dirty="0" smtClean="0">
                <a:solidFill>
                  <a:srgbClr val="FF0000"/>
                </a:solidFill>
              </a:rPr>
              <a:t> الواحد</a:t>
            </a:r>
            <a:r>
              <a:rPr lang="ar-JO" sz="2600" dirty="0" smtClean="0">
                <a:solidFill>
                  <a:srgbClr val="FF0000"/>
                </a:solidFill>
              </a:rPr>
              <a:t>ة</a:t>
            </a:r>
            <a:r>
              <a:rPr lang="ar-SA" sz="2600" dirty="0" smtClean="0">
                <a:solidFill>
                  <a:srgbClr val="FF0000"/>
                </a:solidFill>
              </a:rPr>
              <a:t> ثم يستخرج المتوسط الحسابي لهذه النسب</a:t>
            </a:r>
            <a:r>
              <a:rPr lang="ar-JO" sz="2600" dirty="0" smtClean="0">
                <a:solidFill>
                  <a:srgbClr val="FF0000"/>
                </a:solidFill>
              </a:rPr>
              <a:t>ة</a:t>
            </a:r>
            <a:r>
              <a:rPr lang="ar-SA" sz="2600" dirty="0" smtClean="0">
                <a:solidFill>
                  <a:srgbClr val="FF0000"/>
                </a:solidFill>
              </a:rPr>
              <a:t> </a:t>
            </a:r>
            <a:r>
              <a:rPr lang="ar-SA" sz="2600" dirty="0" smtClean="0"/>
              <a:t>خلال تلك السنوات وهذا المتوسط هو المعيار التاريخي</a:t>
            </a:r>
          </a:p>
          <a:p>
            <a:pPr algn="just">
              <a:buNone/>
            </a:pPr>
            <a:r>
              <a:rPr lang="ar-JO" sz="2600" dirty="0" smtClean="0"/>
              <a:t>3- </a:t>
            </a:r>
            <a:r>
              <a:rPr lang="ar-SA" sz="2600" dirty="0" smtClean="0"/>
              <a:t> ال</a:t>
            </a:r>
            <a:r>
              <a:rPr lang="ar-JO" sz="2600" dirty="0" smtClean="0"/>
              <a:t>إ</a:t>
            </a:r>
            <a:r>
              <a:rPr lang="ar-SA" sz="2600" dirty="0" smtClean="0"/>
              <a:t>تجاه :</a:t>
            </a:r>
            <a:r>
              <a:rPr lang="ar-SA" sz="2600" dirty="0" smtClean="0">
                <a:solidFill>
                  <a:srgbClr val="FF0000"/>
                </a:solidFill>
              </a:rPr>
              <a:t> يتم دراسة السنوات السابقه دون استخراج المتوسط الحسابي </a:t>
            </a:r>
            <a:r>
              <a:rPr lang="ar-SA" sz="2600" dirty="0" smtClean="0"/>
              <a:t>لاكتشاف اتجاه هذه النسب وتقييم الش</a:t>
            </a:r>
            <a:r>
              <a:rPr lang="ar-JO" sz="2600" dirty="0" smtClean="0"/>
              <a:t>ر</a:t>
            </a:r>
            <a:r>
              <a:rPr lang="ar-SA" sz="2600" dirty="0" smtClean="0"/>
              <a:t>ك</a:t>
            </a:r>
            <a:r>
              <a:rPr lang="ar-JO" sz="2600" dirty="0" smtClean="0"/>
              <a:t>ة</a:t>
            </a:r>
            <a:r>
              <a:rPr lang="ar-SA" sz="2600" dirty="0" smtClean="0"/>
              <a:t> بناءاً عليه. </a:t>
            </a:r>
          </a:p>
          <a:p>
            <a:pPr algn="just">
              <a:buNone/>
            </a:pPr>
            <a:r>
              <a:rPr lang="ar-JO" sz="2600" dirty="0" smtClean="0"/>
              <a:t>4- </a:t>
            </a:r>
            <a:r>
              <a:rPr lang="ar-SA" sz="2600" b="1" dirty="0" smtClean="0"/>
              <a:t>المركز النسبي </a:t>
            </a:r>
            <a:r>
              <a:rPr lang="ar-SA" sz="2600" dirty="0" smtClean="0"/>
              <a:t>: يتم تحديد المركز النسبي للشركة بعد ترتيب الشركات</a:t>
            </a:r>
            <a:r>
              <a:rPr lang="ar-SA" sz="2600" dirty="0" smtClean="0">
                <a:solidFill>
                  <a:srgbClr val="FF0000"/>
                </a:solidFill>
              </a:rPr>
              <a:t> تنازلياً </a:t>
            </a:r>
            <a:r>
              <a:rPr lang="ar-SA" sz="2600" dirty="0" smtClean="0"/>
              <a:t>بموجب معيار معين </a:t>
            </a:r>
            <a:r>
              <a:rPr lang="ar-JO" sz="2600" dirty="0" smtClean="0"/>
              <a:t>إ</a:t>
            </a:r>
            <a:r>
              <a:rPr lang="ar-SA" sz="2600" dirty="0" smtClean="0"/>
              <a:t>ما داخل القطاع الذي تنتمي اليه الشركة و</a:t>
            </a:r>
            <a:r>
              <a:rPr lang="ar-JO" sz="2600" dirty="0" smtClean="0"/>
              <a:t>إ</a:t>
            </a:r>
            <a:r>
              <a:rPr lang="ar-SA" sz="2600" dirty="0" smtClean="0"/>
              <a:t>ما بشكل عام بحيث يتم تقييم الشركة بموجب الرقم المتسلل الذي تحصل عليها في جدول الترتيب حسب المعيار المستخدم للترتيب</a:t>
            </a:r>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2942015691"/>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706345"/>
            <a:chOff x="15" y="764704"/>
            <a:chExt cx="9143985" cy="1202923"/>
          </a:xfrm>
        </p:grpSpPr>
        <p:sp>
          <p:nvSpPr>
            <p:cNvPr id="4" name="Flowchart: Document 3"/>
            <p:cNvSpPr/>
            <p:nvPr/>
          </p:nvSpPr>
          <p:spPr>
            <a:xfrm>
              <a:off x="15" y="764704"/>
              <a:ext cx="9143985" cy="1202923"/>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smtClean="0">
                  <a:solidFill>
                    <a:srgbClr val="FF0000"/>
                  </a:solidFill>
                </a:rPr>
                <a:t>أ</a:t>
              </a:r>
              <a:r>
                <a:rPr lang="ar-SA" sz="3200" dirty="0" smtClean="0">
                  <a:solidFill>
                    <a:srgbClr val="FF0000"/>
                  </a:solidFill>
                </a:rPr>
                <a:t>سس اجراء المقارن</a:t>
              </a:r>
              <a:r>
                <a:rPr lang="ar-JO" sz="3200" dirty="0" smtClean="0">
                  <a:solidFill>
                    <a:srgbClr val="FF0000"/>
                  </a:solidFill>
                </a:rPr>
                <a:t>ة</a:t>
              </a:r>
              <a:r>
                <a:rPr lang="ar-SA" sz="3200" dirty="0" smtClean="0">
                  <a:solidFill>
                    <a:srgbClr val="FF0000"/>
                  </a:solidFill>
                </a:rPr>
                <a:t> بين نتائج التحليل</a:t>
              </a:r>
              <a:endParaRPr lang="ar-SA" sz="3200" dirty="0">
                <a:solidFill>
                  <a:srgbClr val="FF0000"/>
                </a:solidFill>
              </a:endParaRPr>
            </a:p>
          </p:txBody>
        </p:sp>
        <p:grpSp>
          <p:nvGrpSpPr>
            <p:cNvPr id="3" name="Group 7"/>
            <p:cNvGrpSpPr/>
            <p:nvPr/>
          </p:nvGrpSpPr>
          <p:grpSpPr>
            <a:xfrm>
              <a:off x="8028384" y="801626"/>
              <a:ext cx="1115616" cy="817831"/>
              <a:chOff x="8028384" y="801626"/>
              <a:chExt cx="1115616" cy="817831"/>
            </a:xfrm>
          </p:grpSpPr>
          <p:sp>
            <p:nvSpPr>
              <p:cNvPr id="11" name="Teardrop 10"/>
              <p:cNvSpPr/>
              <p:nvPr/>
            </p:nvSpPr>
            <p:spPr>
              <a:xfrm>
                <a:off x="8028384" y="801626"/>
                <a:ext cx="1115616" cy="817831"/>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388424" y="966059"/>
                <a:ext cx="578442" cy="5561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142</a:t>
            </a:fld>
            <a:endParaRPr lang="ar-SA"/>
          </a:p>
        </p:txBody>
      </p:sp>
      <p:sp>
        <p:nvSpPr>
          <p:cNvPr id="12" name="Content Placeholder 11"/>
          <p:cNvSpPr>
            <a:spLocks noGrp="1"/>
          </p:cNvSpPr>
          <p:nvPr>
            <p:ph sz="quarter" idx="1"/>
          </p:nvPr>
        </p:nvSpPr>
        <p:spPr>
          <a:xfrm>
            <a:off x="251520" y="1928802"/>
            <a:ext cx="8712968" cy="4380518"/>
          </a:xfrm>
        </p:spPr>
        <p:txBody>
          <a:bodyPr>
            <a:noAutofit/>
          </a:bodyPr>
          <a:lstStyle/>
          <a:p>
            <a:pPr algn="just">
              <a:buNone/>
            </a:pPr>
            <a:r>
              <a:rPr lang="ar-SA" sz="2800" dirty="0" smtClean="0"/>
              <a:t>هناك أساس</a:t>
            </a:r>
            <a:r>
              <a:rPr lang="ar-JO" sz="2800" dirty="0" smtClean="0"/>
              <a:t>ا</a:t>
            </a:r>
            <a:r>
              <a:rPr lang="ar-SA" sz="2800" dirty="0" smtClean="0"/>
              <a:t>ن مهم</a:t>
            </a:r>
            <a:r>
              <a:rPr lang="ar-JO" sz="2800" dirty="0" smtClean="0"/>
              <a:t>ا</a:t>
            </a:r>
            <a:r>
              <a:rPr lang="ar-SA" sz="2800" dirty="0" smtClean="0"/>
              <a:t>ن ل</a:t>
            </a:r>
            <a:r>
              <a:rPr lang="ar-JO" sz="2800" dirty="0" smtClean="0"/>
              <a:t>إ</a:t>
            </a:r>
            <a:r>
              <a:rPr lang="ar-SA" sz="2800" dirty="0" smtClean="0"/>
              <a:t>جراء المقارنات الصحيح</a:t>
            </a:r>
            <a:r>
              <a:rPr lang="ar-JO" sz="2800" dirty="0" smtClean="0"/>
              <a:t>ة</a:t>
            </a:r>
            <a:r>
              <a:rPr lang="ar-SA" sz="2800" dirty="0" smtClean="0"/>
              <a:t> فيما يتعلق بنتائح التحليل:</a:t>
            </a:r>
          </a:p>
          <a:p>
            <a:pPr algn="just">
              <a:buNone/>
            </a:pPr>
            <a:r>
              <a:rPr lang="ar-SA" sz="2800" dirty="0" smtClean="0"/>
              <a:t>1- </a:t>
            </a:r>
            <a:r>
              <a:rPr lang="ar-SA" sz="2800" b="1" dirty="0" smtClean="0">
                <a:solidFill>
                  <a:srgbClr val="FF0000"/>
                </a:solidFill>
              </a:rPr>
              <a:t>توحيد قاعد</a:t>
            </a:r>
            <a:r>
              <a:rPr lang="ar-JO" sz="2800" b="1" dirty="0" smtClean="0">
                <a:solidFill>
                  <a:srgbClr val="FF0000"/>
                </a:solidFill>
              </a:rPr>
              <a:t>ة</a:t>
            </a:r>
            <a:r>
              <a:rPr lang="ar-SA" sz="2800" b="1" dirty="0" smtClean="0">
                <a:solidFill>
                  <a:srgbClr val="FF0000"/>
                </a:solidFill>
              </a:rPr>
              <a:t> المقارن</a:t>
            </a:r>
            <a:r>
              <a:rPr lang="ar-JO" sz="2800" b="1" dirty="0" smtClean="0">
                <a:solidFill>
                  <a:srgbClr val="FF0000"/>
                </a:solidFill>
              </a:rPr>
              <a:t>ة</a:t>
            </a:r>
            <a:r>
              <a:rPr lang="ar-SA" sz="2800" b="1" dirty="0" smtClean="0">
                <a:solidFill>
                  <a:srgbClr val="FF0000"/>
                </a:solidFill>
              </a:rPr>
              <a:t> محاسبيا </a:t>
            </a:r>
            <a:r>
              <a:rPr lang="ar-SA" sz="2800" dirty="0" smtClean="0"/>
              <a:t>: </a:t>
            </a:r>
            <a:r>
              <a:rPr lang="ar-JO" sz="2800" dirty="0" smtClean="0"/>
              <a:t>أ</a:t>
            </a:r>
            <a:r>
              <a:rPr lang="ar-SA" sz="2800" dirty="0" smtClean="0"/>
              <a:t>ي ال</a:t>
            </a:r>
            <a:r>
              <a:rPr lang="ar-JO" sz="2800" dirty="0" smtClean="0"/>
              <a:t>إ</a:t>
            </a:r>
            <a:r>
              <a:rPr lang="ar-SA" sz="2800" dirty="0" smtClean="0"/>
              <a:t>نتباه إلى مراجع</a:t>
            </a:r>
            <a:r>
              <a:rPr lang="ar-JO" sz="2800" dirty="0" smtClean="0"/>
              <a:t>ة</a:t>
            </a:r>
            <a:r>
              <a:rPr lang="ar-SA" sz="2800" dirty="0" smtClean="0"/>
              <a:t> </a:t>
            </a:r>
            <a:r>
              <a:rPr lang="ar-SA" sz="2800" dirty="0" smtClean="0">
                <a:solidFill>
                  <a:srgbClr val="FF0000"/>
                </a:solidFill>
              </a:rPr>
              <a:t>النظام المحاسبي </a:t>
            </a:r>
            <a:r>
              <a:rPr lang="ar-SA" sz="2800" dirty="0" smtClean="0"/>
              <a:t>الذي تم بناءاً عليه تجهيز القوائم المالية والمعلومات ال</a:t>
            </a:r>
            <a:r>
              <a:rPr lang="ar-JO" sz="2800" dirty="0" smtClean="0"/>
              <a:t>أ</a:t>
            </a:r>
            <a:r>
              <a:rPr lang="ar-SA" sz="2800" dirty="0" smtClean="0"/>
              <a:t>خرى التي سيقوم المحلل المالي تحليلها و</a:t>
            </a:r>
            <a:r>
              <a:rPr lang="ar-JO" sz="2800" dirty="0" smtClean="0"/>
              <a:t>إ</a:t>
            </a:r>
            <a:r>
              <a:rPr lang="ar-SA" sz="2800" dirty="0" smtClean="0"/>
              <a:t>لا سيكون ال</a:t>
            </a:r>
            <a:r>
              <a:rPr lang="ar-JO" sz="2800" dirty="0" smtClean="0"/>
              <a:t>ا</a:t>
            </a:r>
            <a:r>
              <a:rPr lang="ar-SA" sz="2800" dirty="0" smtClean="0"/>
              <a:t>ختلاف بالتوحيد من </a:t>
            </a:r>
            <a:r>
              <a:rPr lang="ar-JO" sz="2800" dirty="0" smtClean="0"/>
              <a:t>أ</a:t>
            </a:r>
            <a:r>
              <a:rPr lang="ar-SA" sz="2800" dirty="0" smtClean="0"/>
              <a:t>سباب الاختلافات التي ستظهر.</a:t>
            </a:r>
          </a:p>
          <a:p>
            <a:pPr algn="just">
              <a:buNone/>
            </a:pPr>
            <a:r>
              <a:rPr lang="ar-SA" sz="2800" dirty="0" smtClean="0"/>
              <a:t>2- </a:t>
            </a:r>
            <a:r>
              <a:rPr lang="ar-SA" sz="2800" b="1" dirty="0" smtClean="0">
                <a:solidFill>
                  <a:srgbClr val="FF0000"/>
                </a:solidFill>
              </a:rPr>
              <a:t>توحيد قاعد</a:t>
            </a:r>
            <a:r>
              <a:rPr lang="ar-JO" sz="2800" b="1" dirty="0" smtClean="0">
                <a:solidFill>
                  <a:srgbClr val="FF0000"/>
                </a:solidFill>
              </a:rPr>
              <a:t>ة</a:t>
            </a:r>
            <a:r>
              <a:rPr lang="ar-SA" sz="2800" b="1" dirty="0" smtClean="0">
                <a:solidFill>
                  <a:srgbClr val="FF0000"/>
                </a:solidFill>
              </a:rPr>
              <a:t> المقارن</a:t>
            </a:r>
            <a:r>
              <a:rPr lang="ar-JO" sz="2800" b="1" dirty="0" smtClean="0">
                <a:solidFill>
                  <a:srgbClr val="FF0000"/>
                </a:solidFill>
              </a:rPr>
              <a:t>ة</a:t>
            </a:r>
            <a:r>
              <a:rPr lang="ar-SA" sz="2800" b="1" dirty="0" smtClean="0">
                <a:solidFill>
                  <a:srgbClr val="FF0000"/>
                </a:solidFill>
              </a:rPr>
              <a:t> زمنيا</a:t>
            </a:r>
            <a:r>
              <a:rPr lang="ar-SA" sz="2800" dirty="0" smtClean="0"/>
              <a:t>: </a:t>
            </a:r>
            <a:r>
              <a:rPr lang="ar-JO" sz="2800" dirty="0" smtClean="0"/>
              <a:t>أ</a:t>
            </a:r>
            <a:r>
              <a:rPr lang="ar-SA" sz="2800" dirty="0" smtClean="0"/>
              <a:t>ي </a:t>
            </a:r>
            <a:r>
              <a:rPr lang="ar-SA" sz="2800" dirty="0" smtClean="0">
                <a:solidFill>
                  <a:srgbClr val="FF0000"/>
                </a:solidFill>
              </a:rPr>
              <a:t>توحيد الفتر</a:t>
            </a:r>
            <a:r>
              <a:rPr lang="ar-JO" sz="2800" dirty="0" smtClean="0">
                <a:solidFill>
                  <a:srgbClr val="FF0000"/>
                </a:solidFill>
              </a:rPr>
              <a:t>ة</a:t>
            </a:r>
            <a:r>
              <a:rPr lang="ar-SA" sz="2800" dirty="0" smtClean="0">
                <a:solidFill>
                  <a:srgbClr val="FF0000"/>
                </a:solidFill>
              </a:rPr>
              <a:t> </a:t>
            </a:r>
            <a:r>
              <a:rPr lang="ar-SA" sz="2800" dirty="0" smtClean="0"/>
              <a:t>التي ستجمع عنها البي</a:t>
            </a:r>
            <a:r>
              <a:rPr lang="ar-JO" sz="2800" dirty="0" smtClean="0"/>
              <a:t>انا</a:t>
            </a:r>
            <a:r>
              <a:rPr lang="ar-SA" sz="2800" dirty="0" smtClean="0"/>
              <a:t>ت التي س</a:t>
            </a:r>
            <a:r>
              <a:rPr lang="ar-JO" sz="2800" dirty="0" smtClean="0"/>
              <a:t>ي</a:t>
            </a:r>
            <a:r>
              <a:rPr lang="ar-SA" sz="2800" dirty="0" smtClean="0"/>
              <a:t>تم تحليلها أو مقارنتها ببعض فقد تكون الاختلافات بسبب اختلاف الفتر</a:t>
            </a:r>
            <a:r>
              <a:rPr lang="ar-JO" sz="2800" dirty="0" smtClean="0"/>
              <a:t>ة</a:t>
            </a:r>
            <a:r>
              <a:rPr lang="ar-SA" sz="2800" dirty="0" smtClean="0"/>
              <a:t> الزمني</a:t>
            </a:r>
            <a:r>
              <a:rPr lang="ar-JO" sz="2800" dirty="0" smtClean="0"/>
              <a:t>ة</a:t>
            </a:r>
            <a:r>
              <a:rPr lang="ar-SA" sz="2800" dirty="0" smtClean="0"/>
              <a:t>.</a:t>
            </a:r>
          </a:p>
          <a:p>
            <a:pPr algn="just">
              <a:buNone/>
            </a:pPr>
            <a:endParaRPr lang="ar-SA" sz="2000" dirty="0" smtClean="0"/>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303117456"/>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31365"/>
            <a:ext cx="1500166" cy="897305"/>
            <a:chOff x="8028384" y="801626"/>
            <a:chExt cx="1115616" cy="817831"/>
          </a:xfrm>
        </p:grpSpPr>
        <p:sp>
          <p:nvSpPr>
            <p:cNvPr id="11" name="Teardrop 10"/>
            <p:cNvSpPr/>
            <p:nvPr/>
          </p:nvSpPr>
          <p:spPr>
            <a:xfrm>
              <a:off x="8028384" y="801626"/>
              <a:ext cx="1115616" cy="817831"/>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388424" y="966059"/>
              <a:ext cx="578442" cy="5561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143</a:t>
            </a:fld>
            <a:endParaRPr lang="ar-SA"/>
          </a:p>
        </p:txBody>
      </p:sp>
      <p:sp>
        <p:nvSpPr>
          <p:cNvPr id="12" name="Content Placeholder 11"/>
          <p:cNvSpPr>
            <a:spLocks noGrp="1"/>
          </p:cNvSpPr>
          <p:nvPr>
            <p:ph sz="quarter" idx="1"/>
          </p:nvPr>
        </p:nvSpPr>
        <p:spPr>
          <a:xfrm>
            <a:off x="251520" y="1571612"/>
            <a:ext cx="8712968" cy="4737708"/>
          </a:xfrm>
        </p:spPr>
        <p:txBody>
          <a:bodyPr>
            <a:noAutofit/>
          </a:bodyPr>
          <a:lstStyle/>
          <a:p>
            <a:pPr algn="just">
              <a:buNone/>
            </a:pPr>
            <a:r>
              <a:rPr lang="ar-SA" sz="2400" dirty="0" smtClean="0"/>
              <a:t>كما أن على المحلل المالي أن يدرك طبيع</a:t>
            </a:r>
            <a:r>
              <a:rPr lang="ar-JO" sz="2400" dirty="0" smtClean="0"/>
              <a:t>ة</a:t>
            </a:r>
            <a:r>
              <a:rPr lang="ar-SA" sz="2400" dirty="0" smtClean="0"/>
              <a:t> التحليل المالي وأن يعرف دون </a:t>
            </a:r>
            <a:r>
              <a:rPr lang="ar-JO" sz="2400" dirty="0" smtClean="0"/>
              <a:t>أ</a:t>
            </a:r>
            <a:r>
              <a:rPr lang="ar-SA" sz="2400" dirty="0" smtClean="0"/>
              <a:t>ي شك أن التحليل المالي ليس علاجا</a:t>
            </a:r>
            <a:r>
              <a:rPr lang="ar-JO" sz="2400" dirty="0" smtClean="0"/>
              <a:t>ً</a:t>
            </a:r>
            <a:r>
              <a:rPr lang="ar-SA" sz="2400" dirty="0" smtClean="0"/>
              <a:t> لأوضاع الشركة و</a:t>
            </a:r>
            <a:r>
              <a:rPr lang="ar-JO" sz="2400" dirty="0" smtClean="0"/>
              <a:t>إ</a:t>
            </a:r>
            <a:r>
              <a:rPr lang="ar-SA" sz="2400" dirty="0" smtClean="0"/>
              <a:t>نما هو مرحل</a:t>
            </a:r>
            <a:r>
              <a:rPr lang="ar-JO" sz="2400" dirty="0" smtClean="0"/>
              <a:t>ة</a:t>
            </a:r>
            <a:r>
              <a:rPr lang="ar-SA" sz="2400" dirty="0" smtClean="0"/>
              <a:t> من مراحل البحث عن الحقيق</a:t>
            </a:r>
            <a:r>
              <a:rPr lang="ar-JO" sz="2400" dirty="0" smtClean="0"/>
              <a:t>ة</a:t>
            </a:r>
            <a:r>
              <a:rPr lang="ar-SA" sz="2400" dirty="0" smtClean="0"/>
              <a:t> تت</a:t>
            </a:r>
            <a:r>
              <a:rPr lang="ar-JO" sz="2400" dirty="0" smtClean="0"/>
              <a:t>أل</a:t>
            </a:r>
            <a:r>
              <a:rPr lang="ar-SA" sz="2400" dirty="0" smtClean="0"/>
              <a:t>ف من شقين هما : </a:t>
            </a:r>
          </a:p>
          <a:p>
            <a:pPr algn="just">
              <a:buNone/>
            </a:pPr>
            <a:r>
              <a:rPr lang="ar-SA" sz="2400" u="sng" dirty="0" smtClean="0"/>
              <a:t>1- </a:t>
            </a:r>
            <a:r>
              <a:rPr lang="ar-SA" sz="2400" b="1" u="sng" dirty="0" smtClean="0">
                <a:solidFill>
                  <a:srgbClr val="FF0000"/>
                </a:solidFill>
              </a:rPr>
              <a:t>الشق الميك</a:t>
            </a:r>
            <a:r>
              <a:rPr lang="ar-JO" sz="2400" b="1" u="sng" dirty="0" smtClean="0">
                <a:solidFill>
                  <a:srgbClr val="FF0000"/>
                </a:solidFill>
              </a:rPr>
              <a:t>ا</a:t>
            </a:r>
            <a:r>
              <a:rPr lang="ar-SA" sz="2400" b="1" u="sng" dirty="0" smtClean="0">
                <a:solidFill>
                  <a:srgbClr val="FF0000"/>
                </a:solidFill>
              </a:rPr>
              <a:t>نيكي </a:t>
            </a:r>
            <a:r>
              <a:rPr lang="ar-SA" sz="2400" dirty="0" smtClean="0"/>
              <a:t>ويتكون </a:t>
            </a:r>
            <a:r>
              <a:rPr lang="ar-SA" sz="2400" dirty="0" smtClean="0">
                <a:solidFill>
                  <a:srgbClr val="FF0000"/>
                </a:solidFill>
              </a:rPr>
              <a:t>من حساب النسب واستخراج التغيرات ومعالجة ال</a:t>
            </a:r>
            <a:r>
              <a:rPr lang="ar-JO" sz="2400" dirty="0" smtClean="0">
                <a:solidFill>
                  <a:srgbClr val="FF0000"/>
                </a:solidFill>
              </a:rPr>
              <a:t>أ</a:t>
            </a:r>
            <a:r>
              <a:rPr lang="ar-SA" sz="2400" dirty="0" smtClean="0">
                <a:solidFill>
                  <a:srgbClr val="FF0000"/>
                </a:solidFill>
              </a:rPr>
              <a:t>رقام والمعلومات </a:t>
            </a:r>
          </a:p>
          <a:p>
            <a:pPr marL="457200" indent="-457200" algn="just">
              <a:buFont typeface="+mj-cs"/>
              <a:buAutoNum type="arabic1Minus"/>
            </a:pPr>
            <a:r>
              <a:rPr lang="ar-SA" sz="2400" dirty="0" smtClean="0">
                <a:solidFill>
                  <a:srgbClr val="FF0000"/>
                </a:solidFill>
              </a:rPr>
              <a:t>لغايات المقارن</a:t>
            </a:r>
            <a:r>
              <a:rPr lang="ar-JO" sz="2400" dirty="0" smtClean="0">
                <a:solidFill>
                  <a:srgbClr val="FF0000"/>
                </a:solidFill>
              </a:rPr>
              <a:t>ة</a:t>
            </a:r>
            <a:r>
              <a:rPr lang="ar-SA" sz="2400" dirty="0" smtClean="0">
                <a:solidFill>
                  <a:srgbClr val="FF0000"/>
                </a:solidFill>
              </a:rPr>
              <a:t> بين نتائج اعمال المنشأة في سن</a:t>
            </a:r>
            <a:r>
              <a:rPr lang="ar-JO" sz="2400" dirty="0" smtClean="0">
                <a:solidFill>
                  <a:srgbClr val="FF0000"/>
                </a:solidFill>
              </a:rPr>
              <a:t>ة</a:t>
            </a:r>
            <a:r>
              <a:rPr lang="ar-SA" sz="2400" dirty="0" smtClean="0">
                <a:solidFill>
                  <a:srgbClr val="FF0000"/>
                </a:solidFill>
              </a:rPr>
              <a:t> ما ونتائجها في السنوات ال</a:t>
            </a:r>
            <a:r>
              <a:rPr lang="ar-JO" sz="2400" dirty="0" smtClean="0">
                <a:solidFill>
                  <a:srgbClr val="FF0000"/>
                </a:solidFill>
              </a:rPr>
              <a:t>أ</a:t>
            </a:r>
            <a:r>
              <a:rPr lang="ar-SA" sz="2400" dirty="0" smtClean="0">
                <a:solidFill>
                  <a:srgbClr val="FF0000"/>
                </a:solidFill>
              </a:rPr>
              <a:t>خرى يجب أن يكون هناك تناسق واستمراري</a:t>
            </a:r>
            <a:r>
              <a:rPr lang="ar-JO" sz="2400" dirty="0" smtClean="0">
                <a:solidFill>
                  <a:srgbClr val="FF0000"/>
                </a:solidFill>
              </a:rPr>
              <a:t>ة</a:t>
            </a:r>
            <a:r>
              <a:rPr lang="ar-SA" sz="2400" dirty="0" smtClean="0">
                <a:solidFill>
                  <a:srgbClr val="FF0000"/>
                </a:solidFill>
              </a:rPr>
              <a:t> في ال</a:t>
            </a:r>
            <a:r>
              <a:rPr lang="ar-JO" sz="2400" dirty="0" smtClean="0">
                <a:solidFill>
                  <a:srgbClr val="FF0000"/>
                </a:solidFill>
              </a:rPr>
              <a:t>أ</a:t>
            </a:r>
            <a:r>
              <a:rPr lang="ar-SA" sz="2400" dirty="0" smtClean="0">
                <a:solidFill>
                  <a:srgbClr val="FF0000"/>
                </a:solidFill>
              </a:rPr>
              <a:t>ساليب والقواعد المستخدم</a:t>
            </a:r>
            <a:r>
              <a:rPr lang="ar-JO" sz="2400" dirty="0" smtClean="0">
                <a:solidFill>
                  <a:srgbClr val="FF0000"/>
                </a:solidFill>
              </a:rPr>
              <a:t>ة</a:t>
            </a:r>
            <a:r>
              <a:rPr lang="ar-SA" sz="2400" dirty="0" smtClean="0">
                <a:solidFill>
                  <a:srgbClr val="FF0000"/>
                </a:solidFill>
              </a:rPr>
              <a:t> في السنوات تحت المقارن</a:t>
            </a:r>
            <a:r>
              <a:rPr lang="ar-JO" sz="2400" dirty="0" smtClean="0">
                <a:solidFill>
                  <a:srgbClr val="FF0000"/>
                </a:solidFill>
              </a:rPr>
              <a:t>ة</a:t>
            </a:r>
            <a:r>
              <a:rPr lang="ar-SA" sz="2400" dirty="0" smtClean="0">
                <a:solidFill>
                  <a:srgbClr val="FF0000"/>
                </a:solidFill>
              </a:rPr>
              <a:t> ال</a:t>
            </a:r>
            <a:r>
              <a:rPr lang="ar-JO" sz="2400" dirty="0" smtClean="0">
                <a:solidFill>
                  <a:srgbClr val="FF0000"/>
                </a:solidFill>
              </a:rPr>
              <a:t>أ</a:t>
            </a:r>
            <a:r>
              <a:rPr lang="ar-SA" sz="2400" dirty="0" smtClean="0">
                <a:solidFill>
                  <a:srgbClr val="FF0000"/>
                </a:solidFill>
              </a:rPr>
              <a:t>مر الذي يعني قواعد اعداد البي</a:t>
            </a:r>
            <a:r>
              <a:rPr lang="ar-JO" sz="2400" dirty="0" smtClean="0">
                <a:solidFill>
                  <a:srgbClr val="FF0000"/>
                </a:solidFill>
              </a:rPr>
              <a:t>ا</a:t>
            </a:r>
            <a:r>
              <a:rPr lang="ar-SA" sz="2400" dirty="0" smtClean="0">
                <a:solidFill>
                  <a:srgbClr val="FF0000"/>
                </a:solidFill>
              </a:rPr>
              <a:t>نات المحاسبية قبل المقارن</a:t>
            </a:r>
            <a:r>
              <a:rPr lang="ar-JO" sz="2400" dirty="0" smtClean="0">
                <a:solidFill>
                  <a:srgbClr val="FF0000"/>
                </a:solidFill>
              </a:rPr>
              <a:t>ة</a:t>
            </a:r>
            <a:r>
              <a:rPr lang="ar-SA" sz="2400" dirty="0" smtClean="0">
                <a:solidFill>
                  <a:srgbClr val="FF0000"/>
                </a:solidFill>
              </a:rPr>
              <a:t> </a:t>
            </a:r>
          </a:p>
          <a:p>
            <a:pPr marL="457200" indent="-457200" algn="just">
              <a:buFont typeface="+mj-cs"/>
              <a:buAutoNum type="arabic1Minus"/>
            </a:pPr>
            <a:r>
              <a:rPr lang="ar-SA" sz="2400" dirty="0" smtClean="0">
                <a:solidFill>
                  <a:srgbClr val="FF0000"/>
                </a:solidFill>
              </a:rPr>
              <a:t>ل</a:t>
            </a:r>
            <a:r>
              <a:rPr lang="ar-JO" sz="2400" dirty="0" smtClean="0">
                <a:solidFill>
                  <a:srgbClr val="FF0000"/>
                </a:solidFill>
              </a:rPr>
              <a:t>غا</a:t>
            </a:r>
            <a:r>
              <a:rPr lang="ar-SA" sz="2400" dirty="0" smtClean="0">
                <a:solidFill>
                  <a:srgbClr val="FF0000"/>
                </a:solidFill>
              </a:rPr>
              <a:t>يات المقارن</a:t>
            </a:r>
            <a:r>
              <a:rPr lang="ar-JO" sz="2400" dirty="0" smtClean="0">
                <a:solidFill>
                  <a:srgbClr val="FF0000"/>
                </a:solidFill>
              </a:rPr>
              <a:t>ة</a:t>
            </a:r>
            <a:r>
              <a:rPr lang="ar-SA" sz="2400" dirty="0" smtClean="0">
                <a:solidFill>
                  <a:srgbClr val="FF0000"/>
                </a:solidFill>
              </a:rPr>
              <a:t> بين المنش</a:t>
            </a:r>
            <a:r>
              <a:rPr lang="ar-JO" sz="2400" dirty="0" smtClean="0">
                <a:solidFill>
                  <a:srgbClr val="FF0000"/>
                </a:solidFill>
              </a:rPr>
              <a:t>أة</a:t>
            </a:r>
            <a:r>
              <a:rPr lang="ar-SA" sz="2400" dirty="0" smtClean="0">
                <a:solidFill>
                  <a:srgbClr val="FF0000"/>
                </a:solidFill>
              </a:rPr>
              <a:t> والمنش</a:t>
            </a:r>
            <a:r>
              <a:rPr lang="ar-JO" sz="2400" dirty="0" smtClean="0">
                <a:solidFill>
                  <a:srgbClr val="FF0000"/>
                </a:solidFill>
              </a:rPr>
              <a:t>آ</a:t>
            </a:r>
            <a:r>
              <a:rPr lang="ar-SA" sz="2400" dirty="0" smtClean="0">
                <a:solidFill>
                  <a:srgbClr val="FF0000"/>
                </a:solidFill>
              </a:rPr>
              <a:t>ت ال</a:t>
            </a:r>
            <a:r>
              <a:rPr lang="ar-JO" sz="2400" dirty="0" smtClean="0">
                <a:solidFill>
                  <a:srgbClr val="FF0000"/>
                </a:solidFill>
              </a:rPr>
              <a:t>أ</a:t>
            </a:r>
            <a:r>
              <a:rPr lang="ar-SA" sz="2400" dirty="0" smtClean="0">
                <a:solidFill>
                  <a:srgbClr val="FF0000"/>
                </a:solidFill>
              </a:rPr>
              <a:t>خرى يجب أن تؤخذ المعلومات والبي</a:t>
            </a:r>
            <a:r>
              <a:rPr lang="ar-JO" sz="2400" dirty="0" smtClean="0">
                <a:solidFill>
                  <a:srgbClr val="FF0000"/>
                </a:solidFill>
              </a:rPr>
              <a:t>ا</a:t>
            </a:r>
            <a:r>
              <a:rPr lang="ar-SA" sz="2400" dirty="0" smtClean="0">
                <a:solidFill>
                  <a:srgbClr val="FF0000"/>
                </a:solidFill>
              </a:rPr>
              <a:t>نات المحاسبية المتعلق</a:t>
            </a:r>
            <a:r>
              <a:rPr lang="ar-JO" sz="2400" dirty="0" smtClean="0">
                <a:solidFill>
                  <a:srgbClr val="FF0000"/>
                </a:solidFill>
              </a:rPr>
              <a:t>ة</a:t>
            </a:r>
            <a:r>
              <a:rPr lang="ar-SA" sz="2400" dirty="0" smtClean="0">
                <a:solidFill>
                  <a:srgbClr val="FF0000"/>
                </a:solidFill>
              </a:rPr>
              <a:t> بها جميعا</a:t>
            </a:r>
            <a:r>
              <a:rPr lang="ar-JO" sz="2400" dirty="0" smtClean="0">
                <a:solidFill>
                  <a:srgbClr val="FF0000"/>
                </a:solidFill>
              </a:rPr>
              <a:t>ً</a:t>
            </a:r>
            <a:r>
              <a:rPr lang="ar-SA" sz="2400" dirty="0" smtClean="0">
                <a:solidFill>
                  <a:srgbClr val="FF0000"/>
                </a:solidFill>
              </a:rPr>
              <a:t> بال</a:t>
            </a:r>
            <a:r>
              <a:rPr lang="ar-JO" sz="2400" dirty="0" smtClean="0">
                <a:solidFill>
                  <a:srgbClr val="FF0000"/>
                </a:solidFill>
              </a:rPr>
              <a:t>إ</a:t>
            </a:r>
            <a:r>
              <a:rPr lang="ar-SA" sz="2400" dirty="0" smtClean="0">
                <a:solidFill>
                  <a:srgbClr val="FF0000"/>
                </a:solidFill>
              </a:rPr>
              <a:t>ضافه إلى توح</a:t>
            </a:r>
            <a:r>
              <a:rPr lang="ar-JO" sz="2400" dirty="0" smtClean="0">
                <a:solidFill>
                  <a:srgbClr val="FF0000"/>
                </a:solidFill>
              </a:rPr>
              <a:t>ي</a:t>
            </a:r>
            <a:r>
              <a:rPr lang="ar-SA" sz="2400" dirty="0" smtClean="0">
                <a:solidFill>
                  <a:srgbClr val="FF0000"/>
                </a:solidFill>
              </a:rPr>
              <a:t>د القواعد التي على </a:t>
            </a:r>
            <a:r>
              <a:rPr lang="ar-JO" sz="2400" dirty="0" smtClean="0">
                <a:solidFill>
                  <a:srgbClr val="FF0000"/>
                </a:solidFill>
              </a:rPr>
              <a:t>أ</a:t>
            </a:r>
            <a:r>
              <a:rPr lang="ar-SA" sz="2400" dirty="0" smtClean="0">
                <a:solidFill>
                  <a:srgbClr val="FF0000"/>
                </a:solidFill>
              </a:rPr>
              <a:t>ساسها تم تجهيز هذه البي</a:t>
            </a:r>
            <a:r>
              <a:rPr lang="ar-JO" sz="2400" dirty="0" smtClean="0">
                <a:solidFill>
                  <a:srgbClr val="FF0000"/>
                </a:solidFill>
              </a:rPr>
              <a:t>ا</a:t>
            </a:r>
            <a:r>
              <a:rPr lang="ar-SA" sz="2400" dirty="0" smtClean="0">
                <a:solidFill>
                  <a:srgbClr val="FF0000"/>
                </a:solidFill>
              </a:rPr>
              <a:t>نات كي تصبح المقارن</a:t>
            </a:r>
            <a:r>
              <a:rPr lang="ar-JO" sz="2400" dirty="0" smtClean="0">
                <a:solidFill>
                  <a:srgbClr val="FF0000"/>
                </a:solidFill>
              </a:rPr>
              <a:t>ة</a:t>
            </a:r>
            <a:r>
              <a:rPr lang="ar-SA" sz="2400" dirty="0" smtClean="0">
                <a:solidFill>
                  <a:srgbClr val="FF0000"/>
                </a:solidFill>
              </a:rPr>
              <a:t> وتكون مبني</a:t>
            </a:r>
            <a:r>
              <a:rPr lang="ar-JO" sz="2400" dirty="0" smtClean="0">
                <a:solidFill>
                  <a:srgbClr val="FF0000"/>
                </a:solidFill>
              </a:rPr>
              <a:t>ة</a:t>
            </a:r>
            <a:r>
              <a:rPr lang="ar-SA" sz="2400" dirty="0" smtClean="0">
                <a:solidFill>
                  <a:srgbClr val="FF0000"/>
                </a:solidFill>
              </a:rPr>
              <a:t> على </a:t>
            </a:r>
            <a:r>
              <a:rPr lang="ar-JO" sz="2400" dirty="0" smtClean="0">
                <a:solidFill>
                  <a:srgbClr val="FF0000"/>
                </a:solidFill>
              </a:rPr>
              <a:t>أ</a:t>
            </a:r>
            <a:r>
              <a:rPr lang="ar-SA" sz="2400" dirty="0" smtClean="0">
                <a:solidFill>
                  <a:srgbClr val="FF0000"/>
                </a:solidFill>
              </a:rPr>
              <a:t>سس موحد</a:t>
            </a:r>
            <a:r>
              <a:rPr lang="ar-JO" sz="2400" dirty="0" smtClean="0">
                <a:solidFill>
                  <a:srgbClr val="FF0000"/>
                </a:solidFill>
              </a:rPr>
              <a:t>ة</a:t>
            </a:r>
            <a:r>
              <a:rPr lang="ar-SA" sz="2400" dirty="0" smtClean="0">
                <a:solidFill>
                  <a:srgbClr val="FF0000"/>
                </a:solidFill>
              </a:rPr>
              <a:t> </a:t>
            </a:r>
          </a:p>
          <a:p>
            <a:pPr algn="just">
              <a:buNone/>
            </a:pPr>
            <a:endParaRPr lang="ar-SA" sz="2000" dirty="0" smtClean="0"/>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1648454314"/>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6114"/>
            <a:ext cx="1500166" cy="1395872"/>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144</a:t>
            </a:fld>
            <a:endParaRPr lang="ar-SA"/>
          </a:p>
        </p:txBody>
      </p:sp>
      <p:sp>
        <p:nvSpPr>
          <p:cNvPr id="12" name="Content Placeholder 11"/>
          <p:cNvSpPr>
            <a:spLocks noGrp="1"/>
          </p:cNvSpPr>
          <p:nvPr>
            <p:ph sz="quarter" idx="1"/>
          </p:nvPr>
        </p:nvSpPr>
        <p:spPr>
          <a:xfrm>
            <a:off x="251520" y="1714488"/>
            <a:ext cx="8712968" cy="4594832"/>
          </a:xfrm>
        </p:spPr>
        <p:txBody>
          <a:bodyPr>
            <a:noAutofit/>
          </a:bodyPr>
          <a:lstStyle/>
          <a:p>
            <a:pPr algn="just">
              <a:buNone/>
            </a:pPr>
            <a:r>
              <a:rPr lang="ar-SA" sz="2400" dirty="0" smtClean="0"/>
              <a:t>2- </a:t>
            </a:r>
            <a:r>
              <a:rPr lang="ar-SA" sz="2400" b="1" u="sng" dirty="0" smtClean="0">
                <a:solidFill>
                  <a:srgbClr val="FF0000"/>
                </a:solidFill>
              </a:rPr>
              <a:t>الشق الشخصي الاستنتاجي </a:t>
            </a:r>
            <a:r>
              <a:rPr lang="ar-SA" sz="2400" dirty="0" smtClean="0"/>
              <a:t>ويتكون من  فهم النتائج التي تم التوصل </a:t>
            </a:r>
            <a:r>
              <a:rPr lang="ar-JO" sz="2400" dirty="0" smtClean="0"/>
              <a:t>إ</a:t>
            </a:r>
            <a:r>
              <a:rPr lang="ar-SA" sz="2400" dirty="0" smtClean="0"/>
              <a:t>ليها من خلال الشق الميك</a:t>
            </a:r>
            <a:r>
              <a:rPr lang="ar-JO" sz="2400" dirty="0" smtClean="0"/>
              <a:t>ا</a:t>
            </a:r>
            <a:r>
              <a:rPr lang="ar-SA" sz="2400" dirty="0" smtClean="0"/>
              <a:t>نيكي الحسابي </a:t>
            </a:r>
          </a:p>
          <a:p>
            <a:pPr marL="457200" indent="-457200" algn="just">
              <a:buFont typeface="+mj-cs"/>
              <a:buAutoNum type="arabic1Minus"/>
            </a:pPr>
            <a:r>
              <a:rPr lang="ar-SA" sz="2400" dirty="0" smtClean="0">
                <a:solidFill>
                  <a:srgbClr val="FF0000"/>
                </a:solidFill>
              </a:rPr>
              <a:t>عند مقارن</a:t>
            </a:r>
            <a:r>
              <a:rPr lang="ar-JO" sz="2400" dirty="0" smtClean="0">
                <a:solidFill>
                  <a:srgbClr val="FF0000"/>
                </a:solidFill>
              </a:rPr>
              <a:t>ة</a:t>
            </a:r>
            <a:r>
              <a:rPr lang="ar-SA" sz="2400" dirty="0" smtClean="0">
                <a:solidFill>
                  <a:srgbClr val="FF0000"/>
                </a:solidFill>
              </a:rPr>
              <a:t> نتائج تحليل المنش</a:t>
            </a:r>
            <a:r>
              <a:rPr lang="ar-JO" sz="2400" dirty="0" smtClean="0">
                <a:solidFill>
                  <a:srgbClr val="FF0000"/>
                </a:solidFill>
              </a:rPr>
              <a:t>أة</a:t>
            </a:r>
            <a:r>
              <a:rPr lang="ar-SA" sz="2400" dirty="0" smtClean="0">
                <a:solidFill>
                  <a:srgbClr val="FF0000"/>
                </a:solidFill>
              </a:rPr>
              <a:t> نفسها في </a:t>
            </a:r>
            <a:r>
              <a:rPr lang="ar-JO" sz="2400" dirty="0" smtClean="0">
                <a:solidFill>
                  <a:srgbClr val="FF0000"/>
                </a:solidFill>
              </a:rPr>
              <a:t>أ</a:t>
            </a:r>
            <a:r>
              <a:rPr lang="ar-SA" sz="2400" dirty="0" smtClean="0">
                <a:solidFill>
                  <a:srgbClr val="FF0000"/>
                </a:solidFill>
              </a:rPr>
              <a:t>حد ال</a:t>
            </a:r>
            <a:r>
              <a:rPr lang="ar-JO" sz="2400" dirty="0" smtClean="0">
                <a:solidFill>
                  <a:srgbClr val="FF0000"/>
                </a:solidFill>
              </a:rPr>
              <a:t>أ</a:t>
            </a:r>
            <a:r>
              <a:rPr lang="ar-SA" sz="2400" dirty="0" smtClean="0">
                <a:solidFill>
                  <a:srgbClr val="FF0000"/>
                </a:solidFill>
              </a:rPr>
              <a:t>عوام بنتائج ال</a:t>
            </a:r>
            <a:r>
              <a:rPr lang="ar-JO" sz="2400" dirty="0" smtClean="0">
                <a:solidFill>
                  <a:srgbClr val="FF0000"/>
                </a:solidFill>
              </a:rPr>
              <a:t>أ</a:t>
            </a:r>
            <a:r>
              <a:rPr lang="ar-SA" sz="2400" dirty="0" smtClean="0">
                <a:solidFill>
                  <a:srgbClr val="FF0000"/>
                </a:solidFill>
              </a:rPr>
              <a:t>عوام السابق</a:t>
            </a:r>
            <a:r>
              <a:rPr lang="ar-JO" sz="2400" dirty="0" smtClean="0">
                <a:solidFill>
                  <a:srgbClr val="FF0000"/>
                </a:solidFill>
              </a:rPr>
              <a:t>ة</a:t>
            </a:r>
            <a:r>
              <a:rPr lang="ar-SA" sz="2400" dirty="0" smtClean="0">
                <a:solidFill>
                  <a:srgbClr val="FF0000"/>
                </a:solidFill>
              </a:rPr>
              <a:t> يجب الحذر لأن التغير بالنسب لا يمكن اعتباره في حد ذاته دليلا</a:t>
            </a:r>
            <a:r>
              <a:rPr lang="ar-JO" sz="2400" dirty="0" smtClean="0">
                <a:solidFill>
                  <a:srgbClr val="FF0000"/>
                </a:solidFill>
              </a:rPr>
              <a:t>ً</a:t>
            </a:r>
            <a:r>
              <a:rPr lang="ar-SA" sz="2400" dirty="0" smtClean="0">
                <a:solidFill>
                  <a:srgbClr val="FF0000"/>
                </a:solidFill>
              </a:rPr>
              <a:t> على تحسن أو سوء ال</a:t>
            </a:r>
            <a:r>
              <a:rPr lang="ar-JO" sz="2400" dirty="0" smtClean="0">
                <a:solidFill>
                  <a:srgbClr val="FF0000"/>
                </a:solidFill>
              </a:rPr>
              <a:t>أ</a:t>
            </a:r>
            <a:r>
              <a:rPr lang="ar-SA" sz="2400" dirty="0" smtClean="0">
                <a:solidFill>
                  <a:srgbClr val="FF0000"/>
                </a:solidFill>
              </a:rPr>
              <a:t>حوال في المنش</a:t>
            </a:r>
            <a:r>
              <a:rPr lang="ar-JO" sz="2400" dirty="0" smtClean="0">
                <a:solidFill>
                  <a:srgbClr val="FF0000"/>
                </a:solidFill>
              </a:rPr>
              <a:t>أة</a:t>
            </a:r>
            <a:r>
              <a:rPr lang="ar-SA" sz="2400" dirty="0" smtClean="0">
                <a:solidFill>
                  <a:srgbClr val="FF0000"/>
                </a:solidFill>
              </a:rPr>
              <a:t> </a:t>
            </a:r>
            <a:r>
              <a:rPr lang="ar-JO" sz="2400" dirty="0" smtClean="0">
                <a:solidFill>
                  <a:srgbClr val="FF0000"/>
                </a:solidFill>
              </a:rPr>
              <a:t>إ</a:t>
            </a:r>
            <a:r>
              <a:rPr lang="ar-SA" sz="2400" dirty="0" smtClean="0">
                <a:solidFill>
                  <a:srgbClr val="FF0000"/>
                </a:solidFill>
              </a:rPr>
              <a:t>لا نسب</a:t>
            </a:r>
            <a:r>
              <a:rPr lang="ar-JO" sz="2400" dirty="0" smtClean="0">
                <a:solidFill>
                  <a:srgbClr val="FF0000"/>
                </a:solidFill>
              </a:rPr>
              <a:t>ة</a:t>
            </a:r>
            <a:r>
              <a:rPr lang="ar-SA" sz="2400" dirty="0" smtClean="0">
                <a:solidFill>
                  <a:srgbClr val="FF0000"/>
                </a:solidFill>
              </a:rPr>
              <a:t> العائد على حقوق المساهمين </a:t>
            </a:r>
          </a:p>
          <a:p>
            <a:pPr marL="457200" indent="-457200" algn="just">
              <a:buNone/>
            </a:pPr>
            <a:r>
              <a:rPr lang="ar-SA" sz="2400" dirty="0" smtClean="0">
                <a:solidFill>
                  <a:srgbClr val="FF0000"/>
                </a:solidFill>
              </a:rPr>
              <a:t>مثلا : الزياد</a:t>
            </a:r>
            <a:r>
              <a:rPr lang="ar-JO" sz="2400" dirty="0" smtClean="0">
                <a:solidFill>
                  <a:srgbClr val="FF0000"/>
                </a:solidFill>
              </a:rPr>
              <a:t>ة</a:t>
            </a:r>
            <a:r>
              <a:rPr lang="ar-SA" sz="2400" dirty="0" smtClean="0">
                <a:solidFill>
                  <a:srgbClr val="FF0000"/>
                </a:solidFill>
              </a:rPr>
              <a:t> في حجم صافي ال</a:t>
            </a:r>
            <a:r>
              <a:rPr lang="ar-JO" sz="2400" dirty="0" smtClean="0">
                <a:solidFill>
                  <a:srgbClr val="FF0000"/>
                </a:solidFill>
              </a:rPr>
              <a:t>أ</a:t>
            </a:r>
            <a:r>
              <a:rPr lang="ar-SA" sz="2400" dirty="0" smtClean="0">
                <a:solidFill>
                  <a:srgbClr val="FF0000"/>
                </a:solidFill>
              </a:rPr>
              <a:t>رباح بحد ذاته لا يدل على تحسن ال</a:t>
            </a:r>
            <a:r>
              <a:rPr lang="ar-JO" sz="2400" dirty="0" smtClean="0">
                <a:solidFill>
                  <a:srgbClr val="FF0000"/>
                </a:solidFill>
              </a:rPr>
              <a:t>أ</a:t>
            </a:r>
            <a:r>
              <a:rPr lang="ar-SA" sz="2400" dirty="0" smtClean="0">
                <a:solidFill>
                  <a:srgbClr val="FF0000"/>
                </a:solidFill>
              </a:rPr>
              <a:t>حوال </a:t>
            </a:r>
            <a:r>
              <a:rPr lang="ar-JO" sz="2400" dirty="0" smtClean="0">
                <a:solidFill>
                  <a:srgbClr val="FF0000"/>
                </a:solidFill>
              </a:rPr>
              <a:t>إ</a:t>
            </a:r>
            <a:r>
              <a:rPr lang="ar-SA" sz="2400" dirty="0" smtClean="0">
                <a:solidFill>
                  <a:srgbClr val="FF0000"/>
                </a:solidFill>
              </a:rPr>
              <a:t>ذ</a:t>
            </a:r>
            <a:r>
              <a:rPr lang="ar-JO" sz="2400" dirty="0" smtClean="0">
                <a:solidFill>
                  <a:srgbClr val="FF0000"/>
                </a:solidFill>
              </a:rPr>
              <a:t>ا</a:t>
            </a:r>
            <a:r>
              <a:rPr lang="ar-SA" sz="2400" dirty="0" smtClean="0">
                <a:solidFill>
                  <a:srgbClr val="FF0000"/>
                </a:solidFill>
              </a:rPr>
              <a:t> تمت الزياد</a:t>
            </a:r>
            <a:r>
              <a:rPr lang="ar-JO" sz="2400" dirty="0" smtClean="0">
                <a:solidFill>
                  <a:srgbClr val="FF0000"/>
                </a:solidFill>
              </a:rPr>
              <a:t>ة</a:t>
            </a:r>
            <a:r>
              <a:rPr lang="ar-SA" sz="2400" dirty="0" smtClean="0">
                <a:solidFill>
                  <a:srgbClr val="FF0000"/>
                </a:solidFill>
              </a:rPr>
              <a:t> نتيج</a:t>
            </a:r>
            <a:r>
              <a:rPr lang="ar-JO" sz="2400" dirty="0" smtClean="0">
                <a:solidFill>
                  <a:srgbClr val="FF0000"/>
                </a:solidFill>
              </a:rPr>
              <a:t>ة</a:t>
            </a:r>
            <a:r>
              <a:rPr lang="ar-SA" sz="2400" dirty="0" smtClean="0">
                <a:solidFill>
                  <a:srgbClr val="FF0000"/>
                </a:solidFill>
              </a:rPr>
              <a:t> لزياد</a:t>
            </a:r>
            <a:r>
              <a:rPr lang="ar-JO" sz="2400" dirty="0" smtClean="0">
                <a:solidFill>
                  <a:srgbClr val="FF0000"/>
                </a:solidFill>
              </a:rPr>
              <a:t>ة</a:t>
            </a:r>
            <a:r>
              <a:rPr lang="ar-SA" sz="2400" dirty="0" smtClean="0">
                <a:solidFill>
                  <a:srgbClr val="FF0000"/>
                </a:solidFill>
              </a:rPr>
              <a:t> ال</a:t>
            </a:r>
            <a:r>
              <a:rPr lang="ar-JO" sz="2400" dirty="0" smtClean="0">
                <a:solidFill>
                  <a:srgbClr val="FF0000"/>
                </a:solidFill>
              </a:rPr>
              <a:t>أ</a:t>
            </a:r>
            <a:r>
              <a:rPr lang="ar-SA" sz="2400" dirty="0" smtClean="0">
                <a:solidFill>
                  <a:srgbClr val="FF0000"/>
                </a:solidFill>
              </a:rPr>
              <a:t>موال المستثمر</a:t>
            </a:r>
            <a:r>
              <a:rPr lang="ar-JO" sz="2400" dirty="0" smtClean="0">
                <a:solidFill>
                  <a:srgbClr val="FF0000"/>
                </a:solidFill>
              </a:rPr>
              <a:t>ة</a:t>
            </a:r>
            <a:endParaRPr lang="ar-SA" sz="2400" dirty="0" smtClean="0">
              <a:solidFill>
                <a:srgbClr val="FF0000"/>
              </a:solidFill>
            </a:endParaRPr>
          </a:p>
          <a:p>
            <a:pPr marL="457200" indent="-457200" algn="just">
              <a:buNone/>
            </a:pPr>
            <a:r>
              <a:rPr lang="ar-SA" sz="2400" dirty="0" smtClean="0">
                <a:solidFill>
                  <a:srgbClr val="FF0000"/>
                </a:solidFill>
              </a:rPr>
              <a:t>ب- </a:t>
            </a:r>
            <a:r>
              <a:rPr lang="ar-JO" sz="2400" dirty="0" smtClean="0">
                <a:solidFill>
                  <a:srgbClr val="FF0000"/>
                </a:solidFill>
              </a:rPr>
              <a:t>إ</a:t>
            </a:r>
            <a:r>
              <a:rPr lang="ar-SA" sz="2400" dirty="0" smtClean="0">
                <a:solidFill>
                  <a:srgbClr val="FF0000"/>
                </a:solidFill>
              </a:rPr>
              <a:t>ن اختلاف نتائج المنش</a:t>
            </a:r>
            <a:r>
              <a:rPr lang="ar-JO" sz="2400" dirty="0" smtClean="0">
                <a:solidFill>
                  <a:srgbClr val="FF0000"/>
                </a:solidFill>
              </a:rPr>
              <a:t>أة</a:t>
            </a:r>
            <a:r>
              <a:rPr lang="ar-SA" sz="2400" dirty="0" smtClean="0">
                <a:solidFill>
                  <a:srgbClr val="FF0000"/>
                </a:solidFill>
              </a:rPr>
              <a:t> عن النتائج الشائع</a:t>
            </a:r>
            <a:r>
              <a:rPr lang="ar-JO" sz="2400" dirty="0" smtClean="0">
                <a:solidFill>
                  <a:srgbClr val="FF0000"/>
                </a:solidFill>
              </a:rPr>
              <a:t>ة</a:t>
            </a:r>
            <a:r>
              <a:rPr lang="ar-SA" sz="2400" dirty="0" smtClean="0">
                <a:solidFill>
                  <a:srgbClr val="FF0000"/>
                </a:solidFill>
              </a:rPr>
              <a:t> في الصناع</a:t>
            </a:r>
            <a:r>
              <a:rPr lang="ar-JO" sz="2400" dirty="0" smtClean="0">
                <a:solidFill>
                  <a:srgbClr val="FF0000"/>
                </a:solidFill>
              </a:rPr>
              <a:t>ة</a:t>
            </a:r>
            <a:r>
              <a:rPr lang="ar-SA" sz="2400" dirty="0" smtClean="0">
                <a:solidFill>
                  <a:srgbClr val="FF0000"/>
                </a:solidFill>
              </a:rPr>
              <a:t> التي تنتمي </a:t>
            </a:r>
            <a:r>
              <a:rPr lang="ar-JO" sz="2400" dirty="0" smtClean="0">
                <a:solidFill>
                  <a:srgbClr val="FF0000"/>
                </a:solidFill>
              </a:rPr>
              <a:t>إ</a:t>
            </a:r>
            <a:r>
              <a:rPr lang="ar-SA" sz="2400" dirty="0" smtClean="0">
                <a:solidFill>
                  <a:srgbClr val="FF0000"/>
                </a:solidFill>
              </a:rPr>
              <a:t>ليها تلك المنش</a:t>
            </a:r>
            <a:r>
              <a:rPr lang="ar-JO" sz="2400" dirty="0" smtClean="0">
                <a:solidFill>
                  <a:srgbClr val="FF0000"/>
                </a:solidFill>
              </a:rPr>
              <a:t>أة</a:t>
            </a:r>
            <a:r>
              <a:rPr lang="ar-SA" sz="2400" dirty="0" smtClean="0">
                <a:solidFill>
                  <a:srgbClr val="FF0000"/>
                </a:solidFill>
              </a:rPr>
              <a:t> </a:t>
            </a:r>
            <a:r>
              <a:rPr lang="ar-JO" sz="2400" dirty="0" smtClean="0">
                <a:solidFill>
                  <a:srgbClr val="FF0000"/>
                </a:solidFill>
              </a:rPr>
              <a:t>لا </a:t>
            </a:r>
            <a:r>
              <a:rPr lang="ar-SA" sz="2400" dirty="0" smtClean="0">
                <a:solidFill>
                  <a:srgbClr val="FF0000"/>
                </a:solidFill>
              </a:rPr>
              <a:t>يعني أنها تعمل بفاعلي</a:t>
            </a:r>
            <a:r>
              <a:rPr lang="ar-JO" sz="2400" dirty="0" smtClean="0">
                <a:solidFill>
                  <a:srgbClr val="FF0000"/>
                </a:solidFill>
              </a:rPr>
              <a:t>ة</a:t>
            </a:r>
            <a:r>
              <a:rPr lang="ar-SA" sz="2400" dirty="0" smtClean="0">
                <a:solidFill>
                  <a:srgbClr val="FF0000"/>
                </a:solidFill>
              </a:rPr>
              <a:t> أو كفاي</a:t>
            </a:r>
            <a:r>
              <a:rPr lang="ar-JO" sz="2400" dirty="0" smtClean="0">
                <a:solidFill>
                  <a:srgbClr val="FF0000"/>
                </a:solidFill>
              </a:rPr>
              <a:t>ة</a:t>
            </a:r>
            <a:r>
              <a:rPr lang="ar-SA" sz="2400" dirty="0" smtClean="0">
                <a:solidFill>
                  <a:srgbClr val="FF0000"/>
                </a:solidFill>
              </a:rPr>
              <a:t> </a:t>
            </a:r>
            <a:r>
              <a:rPr lang="ar-JO" sz="2400" dirty="0" smtClean="0">
                <a:solidFill>
                  <a:srgbClr val="FF0000"/>
                </a:solidFill>
              </a:rPr>
              <a:t>أ</a:t>
            </a:r>
            <a:r>
              <a:rPr lang="ar-SA" sz="2400" dirty="0" smtClean="0">
                <a:solidFill>
                  <a:srgbClr val="FF0000"/>
                </a:solidFill>
              </a:rPr>
              <a:t>قل أو </a:t>
            </a:r>
            <a:r>
              <a:rPr lang="ar-JO" sz="2400" dirty="0" smtClean="0">
                <a:solidFill>
                  <a:srgbClr val="FF0000"/>
                </a:solidFill>
              </a:rPr>
              <a:t>أ</a:t>
            </a:r>
            <a:r>
              <a:rPr lang="ar-SA" sz="2400" dirty="0" smtClean="0">
                <a:solidFill>
                  <a:srgbClr val="FF0000"/>
                </a:solidFill>
              </a:rPr>
              <a:t>كثر بل تعني بالدرج</a:t>
            </a:r>
            <a:r>
              <a:rPr lang="ar-JO" sz="2400" dirty="0" smtClean="0">
                <a:solidFill>
                  <a:srgbClr val="FF0000"/>
                </a:solidFill>
              </a:rPr>
              <a:t>ة</a:t>
            </a:r>
            <a:r>
              <a:rPr lang="ar-SA" sz="2400" dirty="0" smtClean="0">
                <a:solidFill>
                  <a:srgbClr val="FF0000"/>
                </a:solidFill>
              </a:rPr>
              <a:t> الأولى أنها تعمل بصور</a:t>
            </a:r>
            <a:r>
              <a:rPr lang="ar-JO" sz="2400" dirty="0" smtClean="0">
                <a:solidFill>
                  <a:srgbClr val="FF0000"/>
                </a:solidFill>
              </a:rPr>
              <a:t>ة</a:t>
            </a:r>
            <a:r>
              <a:rPr lang="ar-SA" sz="2400" dirty="0" smtClean="0">
                <a:solidFill>
                  <a:srgbClr val="FF0000"/>
                </a:solidFill>
              </a:rPr>
              <a:t> مختلف</a:t>
            </a:r>
            <a:r>
              <a:rPr lang="ar-JO" sz="2400" dirty="0" smtClean="0">
                <a:solidFill>
                  <a:srgbClr val="FF0000"/>
                </a:solidFill>
              </a:rPr>
              <a:t>ة</a:t>
            </a:r>
            <a:r>
              <a:rPr lang="ar-SA" sz="2400" dirty="0" smtClean="0">
                <a:solidFill>
                  <a:srgbClr val="FF0000"/>
                </a:solidFill>
              </a:rPr>
              <a:t> أو بناء على سياسات مالي</a:t>
            </a:r>
            <a:r>
              <a:rPr lang="ar-JO" sz="2400" dirty="0" smtClean="0">
                <a:solidFill>
                  <a:srgbClr val="FF0000"/>
                </a:solidFill>
              </a:rPr>
              <a:t>ة</a:t>
            </a:r>
            <a:r>
              <a:rPr lang="ar-SA" sz="2400" dirty="0" smtClean="0">
                <a:solidFill>
                  <a:srgbClr val="FF0000"/>
                </a:solidFill>
              </a:rPr>
              <a:t> وتشغيلي</a:t>
            </a:r>
            <a:r>
              <a:rPr lang="ar-JO" sz="2400" dirty="0" smtClean="0">
                <a:solidFill>
                  <a:srgbClr val="FF0000"/>
                </a:solidFill>
              </a:rPr>
              <a:t>ة</a:t>
            </a:r>
            <a:r>
              <a:rPr lang="ar-SA" sz="2400" dirty="0" smtClean="0">
                <a:solidFill>
                  <a:srgbClr val="FF0000"/>
                </a:solidFill>
              </a:rPr>
              <a:t> خاصه بها </a:t>
            </a:r>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2631337023"/>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836681"/>
            <a:chOff x="15" y="764704"/>
            <a:chExt cx="9143985" cy="1785926"/>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التنبؤ والتخطيط المالي (السيوله والربحيه)</a:t>
              </a:r>
              <a:endParaRPr lang="ar-SA" sz="3200" dirty="0">
                <a:solidFill>
                  <a:schemeClr val="tx1"/>
                </a:solidFill>
              </a:endParaRPr>
            </a:p>
          </p:txBody>
        </p:sp>
        <p:grpSp>
          <p:nvGrpSpPr>
            <p:cNvPr id="3" name="Group 7"/>
            <p:cNvGrpSpPr/>
            <p:nvPr/>
          </p:nvGrpSpPr>
          <p:grpSpPr>
            <a:xfrm>
              <a:off x="7643834" y="801626"/>
              <a:ext cx="1500166" cy="1357298"/>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145</a:t>
            </a:fld>
            <a:endParaRPr lang="ar-SA"/>
          </a:p>
        </p:txBody>
      </p:sp>
      <p:sp>
        <p:nvSpPr>
          <p:cNvPr id="12" name="Content Placeholder 11"/>
          <p:cNvSpPr>
            <a:spLocks noGrp="1"/>
          </p:cNvSpPr>
          <p:nvPr>
            <p:ph sz="quarter" idx="1"/>
          </p:nvPr>
        </p:nvSpPr>
        <p:spPr>
          <a:xfrm>
            <a:off x="251520" y="2132856"/>
            <a:ext cx="8712968" cy="4176464"/>
          </a:xfrm>
        </p:spPr>
        <p:txBody>
          <a:bodyPr>
            <a:noAutofit/>
          </a:bodyPr>
          <a:lstStyle/>
          <a:p>
            <a:pPr algn="just">
              <a:buNone/>
            </a:pPr>
            <a:r>
              <a:rPr lang="ar-SA" sz="2800" dirty="0" smtClean="0"/>
              <a:t>أهم مجالات التنبؤ والتخطيط المالي :</a:t>
            </a:r>
          </a:p>
          <a:p>
            <a:pPr algn="just">
              <a:buNone/>
            </a:pPr>
            <a:endParaRPr lang="ar-SA" sz="2800" dirty="0" smtClean="0"/>
          </a:p>
          <a:p>
            <a:pPr marL="457200" indent="-457200" algn="just">
              <a:buFont typeface="+mj-lt"/>
              <a:buAutoNum type="arabicPeriod"/>
            </a:pPr>
            <a:r>
              <a:rPr lang="ar-SA" sz="2800" dirty="0" smtClean="0"/>
              <a:t>التنبؤ بالمبيعات </a:t>
            </a:r>
          </a:p>
          <a:p>
            <a:pPr marL="457200" indent="-457200" algn="just">
              <a:buFont typeface="+mj-lt"/>
              <a:buAutoNum type="arabicPeriod"/>
            </a:pPr>
            <a:r>
              <a:rPr lang="ar-SA" sz="2800" dirty="0" smtClean="0"/>
              <a:t>التنبؤ بال</a:t>
            </a:r>
            <a:r>
              <a:rPr lang="ar-JO" sz="2800" dirty="0" smtClean="0"/>
              <a:t>أ</a:t>
            </a:r>
            <a:r>
              <a:rPr lang="ar-SA" sz="2800" dirty="0" smtClean="0"/>
              <a:t>رباح والتخطيط لها (قائمة الدخل التقديريه)</a:t>
            </a:r>
          </a:p>
          <a:p>
            <a:pPr marL="457200" indent="-457200" algn="just">
              <a:buFont typeface="+mj-lt"/>
              <a:buAutoNum type="arabicPeriod"/>
            </a:pPr>
            <a:r>
              <a:rPr lang="ar-SA" sz="2800" dirty="0" smtClean="0"/>
              <a:t>التنبؤ بمدى حاجه المنشأة لل</a:t>
            </a:r>
            <a:r>
              <a:rPr lang="ar-JO" sz="2800" dirty="0" smtClean="0"/>
              <a:t>أ</a:t>
            </a:r>
            <a:r>
              <a:rPr lang="ar-SA" sz="2800" dirty="0" smtClean="0"/>
              <a:t>موال والتخطيط للحصول عليها </a:t>
            </a:r>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4146590209"/>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836681"/>
            <a:chOff x="15" y="764704"/>
            <a:chExt cx="9143985" cy="1785926"/>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التنبؤ بالمبيعات</a:t>
              </a:r>
              <a:endParaRPr lang="ar-SA" sz="3200" dirty="0">
                <a:solidFill>
                  <a:schemeClr val="tx1"/>
                </a:solidFill>
              </a:endParaRPr>
            </a:p>
          </p:txBody>
        </p:sp>
        <p:grpSp>
          <p:nvGrpSpPr>
            <p:cNvPr id="3" name="Group 7"/>
            <p:cNvGrpSpPr/>
            <p:nvPr/>
          </p:nvGrpSpPr>
          <p:grpSpPr>
            <a:xfrm>
              <a:off x="7643834" y="801626"/>
              <a:ext cx="1500166" cy="1357298"/>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146</a:t>
            </a:fld>
            <a:endParaRPr lang="ar-SA"/>
          </a:p>
        </p:txBody>
      </p:sp>
      <p:sp>
        <p:nvSpPr>
          <p:cNvPr id="12" name="Content Placeholder 11"/>
          <p:cNvSpPr>
            <a:spLocks noGrp="1"/>
          </p:cNvSpPr>
          <p:nvPr>
            <p:ph sz="quarter" idx="1"/>
          </p:nvPr>
        </p:nvSpPr>
        <p:spPr>
          <a:xfrm>
            <a:off x="251520" y="2132856"/>
            <a:ext cx="8712968" cy="4176464"/>
          </a:xfrm>
        </p:spPr>
        <p:txBody>
          <a:bodyPr>
            <a:noAutofit/>
          </a:bodyPr>
          <a:lstStyle/>
          <a:p>
            <a:pPr algn="just">
              <a:buNone/>
            </a:pPr>
            <a:r>
              <a:rPr lang="ar-SA" sz="2400" dirty="0" smtClean="0"/>
              <a:t>يبرز رقم </a:t>
            </a:r>
            <a:r>
              <a:rPr lang="ar-SA" sz="2400" dirty="0" smtClean="0">
                <a:solidFill>
                  <a:srgbClr val="FF0000"/>
                </a:solidFill>
              </a:rPr>
              <a:t>المبيعات</a:t>
            </a:r>
            <a:r>
              <a:rPr lang="ar-SA" sz="2400" dirty="0" smtClean="0"/>
              <a:t> ك</a:t>
            </a:r>
            <a:r>
              <a:rPr lang="ar-JO" sz="2400" dirty="0" smtClean="0"/>
              <a:t>ن</a:t>
            </a:r>
            <a:r>
              <a:rPr lang="ar-SA" sz="2400" dirty="0" smtClean="0"/>
              <a:t>قط</a:t>
            </a:r>
            <a:r>
              <a:rPr lang="ar-JO" sz="2400" dirty="0" smtClean="0"/>
              <a:t>ة</a:t>
            </a:r>
            <a:r>
              <a:rPr lang="ar-SA" sz="2400" dirty="0" smtClean="0"/>
              <a:t> </a:t>
            </a:r>
            <a:r>
              <a:rPr lang="ar-JO" sz="2400" dirty="0" smtClean="0"/>
              <a:t>ا</a:t>
            </a:r>
            <a:r>
              <a:rPr lang="ar-SA" sz="2400" dirty="0" smtClean="0"/>
              <a:t>نطلاق </a:t>
            </a:r>
            <a:r>
              <a:rPr lang="ar-JO" sz="2400" dirty="0" smtClean="0"/>
              <a:t>أ</a:t>
            </a:r>
            <a:r>
              <a:rPr lang="ar-SA" sz="2400" dirty="0" smtClean="0"/>
              <a:t>ساسي</a:t>
            </a:r>
            <a:r>
              <a:rPr lang="ar-JO" sz="2400" dirty="0" smtClean="0"/>
              <a:t>ة</a:t>
            </a:r>
            <a:r>
              <a:rPr lang="ar-SA" sz="2400" dirty="0" smtClean="0"/>
              <a:t> لموضوع التنبؤ المالي والتخطيط المالي حيث يتم من رقم المبيعات المقدر ال</a:t>
            </a:r>
            <a:r>
              <a:rPr lang="ar-JO" sz="2400" dirty="0" smtClean="0"/>
              <a:t>إ</a:t>
            </a:r>
            <a:r>
              <a:rPr lang="ar-SA" sz="2400" dirty="0" smtClean="0"/>
              <a:t>ن</a:t>
            </a:r>
            <a:r>
              <a:rPr lang="ar-JO" sz="2400" dirty="0" smtClean="0"/>
              <a:t>ط</a:t>
            </a:r>
            <a:r>
              <a:rPr lang="ar-SA" sz="2400" dirty="0" smtClean="0"/>
              <a:t>لاق لتقدير ال</a:t>
            </a:r>
            <a:r>
              <a:rPr lang="ar-JO" sz="2400" dirty="0" smtClean="0"/>
              <a:t>أ</a:t>
            </a:r>
            <a:r>
              <a:rPr lang="ar-SA" sz="2400" dirty="0" smtClean="0"/>
              <a:t>رقام التي </a:t>
            </a:r>
            <a:r>
              <a:rPr lang="ar-SA" sz="2400" dirty="0" smtClean="0">
                <a:solidFill>
                  <a:srgbClr val="FF0000"/>
                </a:solidFill>
              </a:rPr>
              <a:t>ستستعمل وتقدير ال</a:t>
            </a:r>
            <a:r>
              <a:rPr lang="ar-JO" sz="2400" dirty="0" smtClean="0">
                <a:solidFill>
                  <a:srgbClr val="FF0000"/>
                </a:solidFill>
              </a:rPr>
              <a:t>أ</a:t>
            </a:r>
            <a:r>
              <a:rPr lang="ar-SA" sz="2400" dirty="0" smtClean="0">
                <a:solidFill>
                  <a:srgbClr val="FF0000"/>
                </a:solidFill>
              </a:rPr>
              <a:t>رباح وال</a:t>
            </a:r>
            <a:r>
              <a:rPr lang="ar-JO" sz="2400" dirty="0" smtClean="0">
                <a:solidFill>
                  <a:srgbClr val="FF0000"/>
                </a:solidFill>
              </a:rPr>
              <a:t>إ</a:t>
            </a:r>
            <a:r>
              <a:rPr lang="ar-SA" sz="2400" dirty="0" smtClean="0">
                <a:solidFill>
                  <a:srgbClr val="FF0000"/>
                </a:solidFill>
              </a:rPr>
              <a:t>حتياجات النقدي</a:t>
            </a:r>
            <a:r>
              <a:rPr lang="ar-JO" sz="2400" dirty="0" smtClean="0">
                <a:solidFill>
                  <a:srgbClr val="FF0000"/>
                </a:solidFill>
              </a:rPr>
              <a:t>ة</a:t>
            </a:r>
            <a:r>
              <a:rPr lang="ar-SA" sz="2400" dirty="0" smtClean="0">
                <a:solidFill>
                  <a:srgbClr val="FF0000"/>
                </a:solidFill>
              </a:rPr>
              <a:t> .</a:t>
            </a:r>
          </a:p>
          <a:p>
            <a:pPr algn="just">
              <a:buNone/>
            </a:pPr>
            <a:r>
              <a:rPr lang="ar-SA" sz="2400" dirty="0" smtClean="0"/>
              <a:t>تقدير رقم المبيعات بموجب الخطوات التاليه :</a:t>
            </a:r>
          </a:p>
          <a:p>
            <a:pPr marL="457200" indent="-457200" algn="just">
              <a:buFont typeface="+mj-lt"/>
              <a:buAutoNum type="arabicPeriod"/>
            </a:pPr>
            <a:r>
              <a:rPr lang="ar-SA" sz="2400" dirty="0" smtClean="0"/>
              <a:t>تحليل المبيعات </a:t>
            </a:r>
            <a:r>
              <a:rPr lang="ar-SA" sz="2400" dirty="0" smtClean="0">
                <a:solidFill>
                  <a:srgbClr val="FF0000"/>
                </a:solidFill>
              </a:rPr>
              <a:t>الماضي</a:t>
            </a:r>
            <a:r>
              <a:rPr lang="ar-JO" sz="2400" dirty="0" smtClean="0">
                <a:solidFill>
                  <a:srgbClr val="FF0000"/>
                </a:solidFill>
              </a:rPr>
              <a:t>ة</a:t>
            </a:r>
            <a:r>
              <a:rPr lang="ar-SA" sz="2400" dirty="0" smtClean="0"/>
              <a:t> في المنشأة بشكل دقيق واستغلال </a:t>
            </a:r>
            <a:r>
              <a:rPr lang="ar-JO" sz="2400" dirty="0" smtClean="0"/>
              <a:t>أ</a:t>
            </a:r>
            <a:r>
              <a:rPr lang="ar-SA" sz="2400" dirty="0" smtClean="0"/>
              <a:t>ي</a:t>
            </a:r>
            <a:r>
              <a:rPr lang="ar-JO" sz="2400" dirty="0" smtClean="0"/>
              <a:t>ة</a:t>
            </a:r>
            <a:r>
              <a:rPr lang="ar-SA" sz="2400" dirty="0" smtClean="0"/>
              <a:t> علاقات أو اتجاهات للمساعد</a:t>
            </a:r>
            <a:r>
              <a:rPr lang="ar-JO" sz="2400" dirty="0" smtClean="0"/>
              <a:t>ة</a:t>
            </a:r>
            <a:r>
              <a:rPr lang="ar-SA" sz="2400" dirty="0" smtClean="0"/>
              <a:t> في تقدير رقم المبيعات .</a:t>
            </a:r>
          </a:p>
          <a:p>
            <a:pPr marL="457200" indent="-457200" algn="just">
              <a:buFont typeface="+mj-lt"/>
              <a:buAutoNum type="arabicPeriod"/>
            </a:pPr>
            <a:r>
              <a:rPr lang="ar-SA" sz="2400" dirty="0" smtClean="0"/>
              <a:t>تقدير العوامل </a:t>
            </a:r>
            <a:r>
              <a:rPr lang="ar-SA" sz="2400" dirty="0" smtClean="0">
                <a:solidFill>
                  <a:srgbClr val="FF0000"/>
                </a:solidFill>
              </a:rPr>
              <a:t>الخارجي</a:t>
            </a:r>
            <a:r>
              <a:rPr lang="ar-JO" sz="2400" dirty="0" smtClean="0">
                <a:solidFill>
                  <a:srgbClr val="FF0000"/>
                </a:solidFill>
              </a:rPr>
              <a:t>ة</a:t>
            </a:r>
            <a:r>
              <a:rPr lang="ar-SA" sz="2400" dirty="0" smtClean="0"/>
              <a:t> التي لها تأثير على مبيعات المنشأ</a:t>
            </a:r>
            <a:r>
              <a:rPr lang="ar-JO" sz="2400" dirty="0" smtClean="0"/>
              <a:t>ة</a:t>
            </a:r>
            <a:r>
              <a:rPr lang="ar-SA" sz="2400" dirty="0" smtClean="0"/>
              <a:t> وبالتالي أخذ هذا التأثير بالحسب</a:t>
            </a:r>
            <a:r>
              <a:rPr lang="ar-JO" sz="2400" dirty="0" smtClean="0"/>
              <a:t>ا</a:t>
            </a:r>
            <a:r>
              <a:rPr lang="ar-SA" sz="2400" dirty="0" smtClean="0"/>
              <a:t>ن عند تقدير رقم المبيعات. </a:t>
            </a:r>
          </a:p>
          <a:p>
            <a:pPr marL="457200" indent="-457200" algn="just">
              <a:buFont typeface="+mj-lt"/>
              <a:buAutoNum type="arabicPeriod"/>
            </a:pPr>
            <a:r>
              <a:rPr lang="ar-SA" sz="2400" dirty="0" smtClean="0">
                <a:solidFill>
                  <a:srgbClr val="FF0000"/>
                </a:solidFill>
              </a:rPr>
              <a:t>المقارن</a:t>
            </a:r>
            <a:r>
              <a:rPr lang="ar-JO" sz="2400" dirty="0" smtClean="0">
                <a:solidFill>
                  <a:srgbClr val="FF0000"/>
                </a:solidFill>
              </a:rPr>
              <a:t>ة</a:t>
            </a:r>
            <a:r>
              <a:rPr lang="ar-SA" sz="2400" dirty="0" smtClean="0"/>
              <a:t> بين الرقم المقدر والرقم الحقيقي للمبيعات في السنوات الماضي</a:t>
            </a:r>
            <a:r>
              <a:rPr lang="ar-JO" sz="2400" dirty="0" smtClean="0"/>
              <a:t>ة</a:t>
            </a:r>
            <a:r>
              <a:rPr lang="ar-SA" sz="2400" dirty="0" smtClean="0"/>
              <a:t> أو تصحيح التنبؤ بناء على هذه المقارن</a:t>
            </a:r>
            <a:r>
              <a:rPr lang="ar-JO" sz="2400" dirty="0" smtClean="0"/>
              <a:t>ة</a:t>
            </a:r>
            <a:r>
              <a:rPr lang="ar-SA" sz="2400" dirty="0" smtClean="0"/>
              <a:t> .</a:t>
            </a:r>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2032792839"/>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849221"/>
            <a:chOff x="15" y="764704"/>
            <a:chExt cx="9143985" cy="1785926"/>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التنبؤ بال</a:t>
              </a:r>
              <a:r>
                <a:rPr lang="ar-JO" sz="3200" dirty="0" smtClean="0">
                  <a:solidFill>
                    <a:schemeClr val="tx1"/>
                  </a:solidFill>
                </a:rPr>
                <a:t>أ</a:t>
              </a:r>
              <a:r>
                <a:rPr lang="ar-SA" sz="3200" dirty="0" smtClean="0">
                  <a:solidFill>
                    <a:schemeClr val="tx1"/>
                  </a:solidFill>
                </a:rPr>
                <a:t>رباح والتكاليف والتخطيط لها </a:t>
              </a:r>
              <a:endParaRPr lang="ar-SA" sz="3200" dirty="0">
                <a:solidFill>
                  <a:schemeClr val="tx1"/>
                </a:solidFill>
              </a:endParaRPr>
            </a:p>
          </p:txBody>
        </p:sp>
        <p:grpSp>
          <p:nvGrpSpPr>
            <p:cNvPr id="3" name="Group 7"/>
            <p:cNvGrpSpPr/>
            <p:nvPr/>
          </p:nvGrpSpPr>
          <p:grpSpPr>
            <a:xfrm>
              <a:off x="7643834" y="801626"/>
              <a:ext cx="1500166" cy="1357298"/>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147</a:t>
            </a:fld>
            <a:endParaRPr lang="ar-SA"/>
          </a:p>
        </p:txBody>
      </p:sp>
      <p:sp>
        <p:nvSpPr>
          <p:cNvPr id="12" name="Content Placeholder 11"/>
          <p:cNvSpPr>
            <a:spLocks noGrp="1"/>
          </p:cNvSpPr>
          <p:nvPr>
            <p:ph sz="quarter" idx="1"/>
          </p:nvPr>
        </p:nvSpPr>
        <p:spPr>
          <a:xfrm>
            <a:off x="251520" y="2000240"/>
            <a:ext cx="8712968" cy="4453096"/>
          </a:xfrm>
        </p:spPr>
        <p:txBody>
          <a:bodyPr>
            <a:noAutofit/>
          </a:bodyPr>
          <a:lstStyle/>
          <a:p>
            <a:pPr algn="just">
              <a:buNone/>
            </a:pPr>
            <a:r>
              <a:rPr lang="ar-SA" dirty="0" smtClean="0"/>
              <a:t>يتم </a:t>
            </a:r>
            <a:r>
              <a:rPr lang="ar-SA" dirty="0" smtClean="0">
                <a:solidFill>
                  <a:srgbClr val="FF0000"/>
                </a:solidFill>
              </a:rPr>
              <a:t>التنبؤ بال</a:t>
            </a:r>
            <a:r>
              <a:rPr lang="ar-JO" dirty="0" smtClean="0">
                <a:solidFill>
                  <a:srgbClr val="FF0000"/>
                </a:solidFill>
              </a:rPr>
              <a:t>أ</a:t>
            </a:r>
            <a:r>
              <a:rPr lang="ar-SA" dirty="0" smtClean="0">
                <a:solidFill>
                  <a:srgbClr val="FF0000"/>
                </a:solidFill>
              </a:rPr>
              <a:t>رباح والتكاليف والتخطيط لها عن طريق </a:t>
            </a:r>
            <a:r>
              <a:rPr lang="ar-JO" dirty="0" smtClean="0">
                <a:solidFill>
                  <a:srgbClr val="FF0000"/>
                </a:solidFill>
              </a:rPr>
              <a:t>إ</a:t>
            </a:r>
            <a:r>
              <a:rPr lang="ar-SA" dirty="0" smtClean="0">
                <a:solidFill>
                  <a:srgbClr val="FF0000"/>
                </a:solidFill>
              </a:rPr>
              <a:t>نشاء قائمة الدخل التقديري</a:t>
            </a:r>
            <a:r>
              <a:rPr lang="ar-JO" dirty="0" smtClean="0">
                <a:solidFill>
                  <a:srgbClr val="FF0000"/>
                </a:solidFill>
              </a:rPr>
              <a:t>ة</a:t>
            </a:r>
            <a:r>
              <a:rPr lang="ar-SA" dirty="0" smtClean="0">
                <a:solidFill>
                  <a:srgbClr val="FF0000"/>
                </a:solidFill>
              </a:rPr>
              <a:t> أو حساب ال</a:t>
            </a:r>
            <a:r>
              <a:rPr lang="ar-JO" dirty="0" smtClean="0">
                <a:solidFill>
                  <a:srgbClr val="FF0000"/>
                </a:solidFill>
              </a:rPr>
              <a:t>أ</a:t>
            </a:r>
            <a:r>
              <a:rPr lang="ar-SA" dirty="0" smtClean="0">
                <a:solidFill>
                  <a:srgbClr val="FF0000"/>
                </a:solidFill>
              </a:rPr>
              <a:t>رباح والخسائر التقديري </a:t>
            </a:r>
            <a:r>
              <a:rPr lang="ar-SA" dirty="0" smtClean="0"/>
              <a:t>والذي هو عبار</a:t>
            </a:r>
            <a:r>
              <a:rPr lang="ar-JO" dirty="0" smtClean="0"/>
              <a:t>ة</a:t>
            </a:r>
            <a:r>
              <a:rPr lang="ar-SA" dirty="0" smtClean="0"/>
              <a:t> عن تخطيط لل</a:t>
            </a:r>
            <a:r>
              <a:rPr lang="ar-JO" dirty="0" smtClean="0"/>
              <a:t>أ</a:t>
            </a:r>
            <a:r>
              <a:rPr lang="ar-SA" dirty="0" smtClean="0"/>
              <a:t>رباح وال</a:t>
            </a:r>
            <a:r>
              <a:rPr lang="ar-JO" dirty="0" smtClean="0"/>
              <a:t>إ</a:t>
            </a:r>
            <a:r>
              <a:rPr lang="ar-SA" dirty="0" smtClean="0"/>
              <a:t>يرادات والمصاريف عن فتر</a:t>
            </a:r>
            <a:r>
              <a:rPr lang="ar-JO" dirty="0" smtClean="0"/>
              <a:t>ة</a:t>
            </a:r>
            <a:r>
              <a:rPr lang="ar-SA" dirty="0" smtClean="0"/>
              <a:t> مقبل</a:t>
            </a:r>
            <a:r>
              <a:rPr lang="ar-JO" dirty="0" smtClean="0"/>
              <a:t>ة</a:t>
            </a:r>
            <a:r>
              <a:rPr lang="ar-SA" dirty="0" smtClean="0"/>
              <a:t>. </a:t>
            </a:r>
          </a:p>
          <a:p>
            <a:pPr algn="just">
              <a:buNone/>
            </a:pPr>
            <a:r>
              <a:rPr lang="ar-SA" dirty="0" smtClean="0"/>
              <a:t>فبناء على </a:t>
            </a:r>
            <a:r>
              <a:rPr lang="ar-JO" dirty="0" smtClean="0"/>
              <a:t>أ</a:t>
            </a:r>
            <a:r>
              <a:rPr lang="ar-SA" dirty="0" smtClean="0"/>
              <a:t>رقام المبيعات المقدر</a:t>
            </a:r>
            <a:r>
              <a:rPr lang="ar-JO" dirty="0" smtClean="0"/>
              <a:t>ة</a:t>
            </a:r>
            <a:r>
              <a:rPr lang="ar-SA" dirty="0" smtClean="0"/>
              <a:t> يمكن وضع </a:t>
            </a:r>
            <a:r>
              <a:rPr lang="ar-SA" dirty="0" smtClean="0">
                <a:solidFill>
                  <a:srgbClr val="FF0000"/>
                </a:solidFill>
              </a:rPr>
              <a:t>جدول ال</a:t>
            </a:r>
            <a:r>
              <a:rPr lang="ar-JO" dirty="0" smtClean="0">
                <a:solidFill>
                  <a:srgbClr val="FF0000"/>
                </a:solidFill>
              </a:rPr>
              <a:t>إ</a:t>
            </a:r>
            <a:r>
              <a:rPr lang="ar-SA" dirty="0" smtClean="0">
                <a:solidFill>
                  <a:srgbClr val="FF0000"/>
                </a:solidFill>
              </a:rPr>
              <a:t>نتاج </a:t>
            </a:r>
            <a:r>
              <a:rPr lang="ar-SA" dirty="0" smtClean="0"/>
              <a:t>في حال</a:t>
            </a:r>
            <a:r>
              <a:rPr lang="ar-JO" dirty="0" smtClean="0"/>
              <a:t>ة</a:t>
            </a:r>
            <a:r>
              <a:rPr lang="ar-SA" dirty="0" smtClean="0"/>
              <a:t> الشركات الصناع</a:t>
            </a:r>
            <a:r>
              <a:rPr lang="ar-JO" dirty="0" smtClean="0"/>
              <a:t>ية</a:t>
            </a:r>
            <a:r>
              <a:rPr lang="ar-SA" dirty="0" smtClean="0"/>
              <a:t> ومن جدول ال</a:t>
            </a:r>
            <a:r>
              <a:rPr lang="ar-JO" dirty="0" smtClean="0"/>
              <a:t>إ</a:t>
            </a:r>
            <a:r>
              <a:rPr lang="ar-SA" dirty="0" smtClean="0"/>
              <a:t>نتاج والنسب المستخرج</a:t>
            </a:r>
            <a:r>
              <a:rPr lang="ar-JO" dirty="0" smtClean="0"/>
              <a:t>ة</a:t>
            </a:r>
            <a:r>
              <a:rPr lang="ar-SA" dirty="0" smtClean="0"/>
              <a:t> من تركيبة ال</a:t>
            </a:r>
            <a:r>
              <a:rPr lang="ar-JO" dirty="0" smtClean="0"/>
              <a:t>إ</a:t>
            </a:r>
            <a:r>
              <a:rPr lang="ar-SA" dirty="0" smtClean="0"/>
              <a:t>نتاج يتم تقدير مختلف بنود </a:t>
            </a:r>
            <a:r>
              <a:rPr lang="ar-SA" dirty="0" smtClean="0">
                <a:solidFill>
                  <a:srgbClr val="FF0000"/>
                </a:solidFill>
              </a:rPr>
              <a:t>التكاليف</a:t>
            </a:r>
            <a:r>
              <a:rPr lang="ar-SA" dirty="0" smtClean="0"/>
              <a:t> ذات العلاق</a:t>
            </a:r>
            <a:r>
              <a:rPr lang="ar-JO" dirty="0" smtClean="0"/>
              <a:t>ة</a:t>
            </a:r>
            <a:r>
              <a:rPr lang="ar-SA" dirty="0" smtClean="0"/>
              <a:t> المباشر</a:t>
            </a:r>
            <a:r>
              <a:rPr lang="ar-JO" dirty="0" smtClean="0"/>
              <a:t>ة</a:t>
            </a:r>
            <a:r>
              <a:rPr lang="ar-SA" dirty="0" smtClean="0"/>
              <a:t> وغير المباشر</a:t>
            </a:r>
            <a:r>
              <a:rPr lang="ar-JO" dirty="0" smtClean="0"/>
              <a:t>ة</a:t>
            </a:r>
            <a:r>
              <a:rPr lang="ar-SA" dirty="0" smtClean="0"/>
              <a:t> بما فيها مشتريات المواد الخام وال</a:t>
            </a:r>
            <a:r>
              <a:rPr lang="ar-JO" dirty="0" smtClean="0"/>
              <a:t>أ</a:t>
            </a:r>
            <a:r>
              <a:rPr lang="ar-SA" dirty="0" smtClean="0"/>
              <a:t>جور الصناعي</a:t>
            </a:r>
            <a:r>
              <a:rPr lang="ar-JO" dirty="0" smtClean="0"/>
              <a:t>ة</a:t>
            </a:r>
            <a:r>
              <a:rPr lang="ar-SA" dirty="0" smtClean="0"/>
              <a:t> والتكاليف غير المباشر</a:t>
            </a:r>
            <a:r>
              <a:rPr lang="ar-JO" dirty="0" smtClean="0"/>
              <a:t>ة</a:t>
            </a:r>
            <a:r>
              <a:rPr lang="ar-SA" dirty="0" smtClean="0"/>
              <a:t>.</a:t>
            </a:r>
          </a:p>
          <a:p>
            <a:pPr algn="just">
              <a:buNone/>
            </a:pPr>
            <a:endParaRPr lang="ar-SA" sz="2400" dirty="0" smtClean="0"/>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4199416519"/>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992097"/>
            <a:chOff x="15" y="764704"/>
            <a:chExt cx="9143985" cy="1785926"/>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التنبؤ بال</a:t>
              </a:r>
              <a:r>
                <a:rPr lang="ar-JO" sz="3200" dirty="0" smtClean="0">
                  <a:solidFill>
                    <a:schemeClr val="tx1"/>
                  </a:solidFill>
                </a:rPr>
                <a:t>أ</a:t>
              </a:r>
              <a:r>
                <a:rPr lang="ar-SA" sz="3200" dirty="0" smtClean="0">
                  <a:solidFill>
                    <a:schemeClr val="tx1"/>
                  </a:solidFill>
                </a:rPr>
                <a:t>رباح والتكاليف والتخطيط لها </a:t>
              </a:r>
              <a:endParaRPr lang="ar-SA" sz="3200" dirty="0">
                <a:solidFill>
                  <a:schemeClr val="tx1"/>
                </a:solidFill>
              </a:endParaRPr>
            </a:p>
          </p:txBody>
        </p:sp>
        <p:grpSp>
          <p:nvGrpSpPr>
            <p:cNvPr id="3" name="Group 7"/>
            <p:cNvGrpSpPr/>
            <p:nvPr/>
          </p:nvGrpSpPr>
          <p:grpSpPr>
            <a:xfrm>
              <a:off x="7643834" y="801626"/>
              <a:ext cx="1500166" cy="1357298"/>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148</a:t>
            </a:fld>
            <a:endParaRPr lang="ar-SA"/>
          </a:p>
        </p:txBody>
      </p:sp>
      <p:sp>
        <p:nvSpPr>
          <p:cNvPr id="12" name="Content Placeholder 11"/>
          <p:cNvSpPr>
            <a:spLocks noGrp="1"/>
          </p:cNvSpPr>
          <p:nvPr>
            <p:ph sz="quarter" idx="1"/>
          </p:nvPr>
        </p:nvSpPr>
        <p:spPr>
          <a:xfrm>
            <a:off x="251520" y="2285992"/>
            <a:ext cx="8712968" cy="4167344"/>
          </a:xfrm>
        </p:spPr>
        <p:txBody>
          <a:bodyPr>
            <a:noAutofit/>
          </a:bodyPr>
          <a:lstStyle/>
          <a:p>
            <a:pPr algn="just">
              <a:buNone/>
            </a:pPr>
            <a:r>
              <a:rPr lang="ar-JO" dirty="0" smtClean="0"/>
              <a:t>أ</a:t>
            </a:r>
            <a:r>
              <a:rPr lang="ar-SA" dirty="0" smtClean="0"/>
              <a:t>ما تكاليف الصناع</a:t>
            </a:r>
            <a:r>
              <a:rPr lang="ar-JO" dirty="0" smtClean="0"/>
              <a:t>ة</a:t>
            </a:r>
            <a:r>
              <a:rPr lang="ar-SA" dirty="0" smtClean="0"/>
              <a:t> المباع</a:t>
            </a:r>
            <a:r>
              <a:rPr lang="ar-JO" dirty="0" smtClean="0"/>
              <a:t>ة</a:t>
            </a:r>
            <a:r>
              <a:rPr lang="ar-SA" dirty="0" smtClean="0"/>
              <a:t> فيتم ال</a:t>
            </a:r>
            <a:r>
              <a:rPr lang="ar-JO" dirty="0" smtClean="0"/>
              <a:t>إ</a:t>
            </a:r>
            <a:r>
              <a:rPr lang="ar-SA" dirty="0" smtClean="0"/>
              <a:t>عتماد في تقديرها على </a:t>
            </a:r>
            <a:r>
              <a:rPr lang="ar-SA" dirty="0" smtClean="0">
                <a:solidFill>
                  <a:srgbClr val="FF0000"/>
                </a:solidFill>
              </a:rPr>
              <a:t>نسب</a:t>
            </a:r>
            <a:r>
              <a:rPr lang="ar-JO" dirty="0" smtClean="0">
                <a:solidFill>
                  <a:srgbClr val="FF0000"/>
                </a:solidFill>
              </a:rPr>
              <a:t>ة</a:t>
            </a:r>
            <a:r>
              <a:rPr lang="ar-SA" dirty="0" smtClean="0">
                <a:solidFill>
                  <a:srgbClr val="FF0000"/>
                </a:solidFill>
              </a:rPr>
              <a:t> هذه التكاليف إلى المبيعات التي ك</a:t>
            </a:r>
            <a:r>
              <a:rPr lang="ar-JO" dirty="0" smtClean="0">
                <a:solidFill>
                  <a:srgbClr val="FF0000"/>
                </a:solidFill>
              </a:rPr>
              <a:t>ا</a:t>
            </a:r>
            <a:r>
              <a:rPr lang="ar-SA" dirty="0" smtClean="0">
                <a:solidFill>
                  <a:srgbClr val="FF0000"/>
                </a:solidFill>
              </a:rPr>
              <a:t>نت تسود في الماضي في المنش</a:t>
            </a:r>
            <a:r>
              <a:rPr lang="ar-JO" dirty="0" smtClean="0">
                <a:solidFill>
                  <a:srgbClr val="FF0000"/>
                </a:solidFill>
              </a:rPr>
              <a:t>أة</a:t>
            </a:r>
            <a:r>
              <a:rPr lang="ar-SA" dirty="0" smtClean="0">
                <a:solidFill>
                  <a:srgbClr val="FF0000"/>
                </a:solidFill>
              </a:rPr>
              <a:t> </a:t>
            </a:r>
            <a:r>
              <a:rPr lang="ar-SA" dirty="0" smtClean="0"/>
              <a:t>كما يتم من </a:t>
            </a:r>
            <a:r>
              <a:rPr lang="ar-SA" dirty="0" smtClean="0">
                <a:solidFill>
                  <a:srgbClr val="FF0000"/>
                </a:solidFill>
              </a:rPr>
              <a:t>النسب المستخرج</a:t>
            </a:r>
            <a:r>
              <a:rPr lang="ar-JO" dirty="0" smtClean="0">
                <a:solidFill>
                  <a:srgbClr val="FF0000"/>
                </a:solidFill>
              </a:rPr>
              <a:t>ة</a:t>
            </a:r>
            <a:r>
              <a:rPr lang="ar-SA" dirty="0" smtClean="0">
                <a:solidFill>
                  <a:srgbClr val="FF0000"/>
                </a:solidFill>
              </a:rPr>
              <a:t> في تقدير مصاريف البيع والمصاريف ال</a:t>
            </a:r>
            <a:r>
              <a:rPr lang="ar-JO" dirty="0" smtClean="0">
                <a:solidFill>
                  <a:srgbClr val="FF0000"/>
                </a:solidFill>
              </a:rPr>
              <a:t>إ</a:t>
            </a:r>
            <a:r>
              <a:rPr lang="ar-SA" dirty="0" smtClean="0">
                <a:solidFill>
                  <a:srgbClr val="FF0000"/>
                </a:solidFill>
              </a:rPr>
              <a:t>داري</a:t>
            </a:r>
            <a:r>
              <a:rPr lang="ar-JO" dirty="0" smtClean="0">
                <a:solidFill>
                  <a:srgbClr val="FF0000"/>
                </a:solidFill>
              </a:rPr>
              <a:t>ة</a:t>
            </a:r>
            <a:r>
              <a:rPr lang="ar-SA" dirty="0" smtClean="0">
                <a:solidFill>
                  <a:srgbClr val="FF0000"/>
                </a:solidFill>
              </a:rPr>
              <a:t> والمصاريف المتنوع</a:t>
            </a:r>
            <a:r>
              <a:rPr lang="ar-JO" dirty="0" smtClean="0">
                <a:solidFill>
                  <a:srgbClr val="FF0000"/>
                </a:solidFill>
              </a:rPr>
              <a:t>ة</a:t>
            </a:r>
            <a:r>
              <a:rPr lang="ar-SA" dirty="0" smtClean="0">
                <a:solidFill>
                  <a:srgbClr val="FF0000"/>
                </a:solidFill>
              </a:rPr>
              <a:t> ال</a:t>
            </a:r>
            <a:r>
              <a:rPr lang="ar-JO" dirty="0" smtClean="0">
                <a:solidFill>
                  <a:srgbClr val="FF0000"/>
                </a:solidFill>
              </a:rPr>
              <a:t>أ</a:t>
            </a:r>
            <a:r>
              <a:rPr lang="ar-SA" dirty="0" smtClean="0">
                <a:solidFill>
                  <a:srgbClr val="FF0000"/>
                </a:solidFill>
              </a:rPr>
              <a:t>خرى </a:t>
            </a:r>
            <a:r>
              <a:rPr lang="ar-JO" dirty="0" smtClean="0"/>
              <a:t>أ</a:t>
            </a:r>
            <a:r>
              <a:rPr lang="ar-SA" dirty="0" smtClean="0"/>
              <a:t>ما </a:t>
            </a:r>
            <a:r>
              <a:rPr lang="ar-SA" dirty="0" smtClean="0">
                <a:solidFill>
                  <a:srgbClr val="FF0000"/>
                </a:solidFill>
              </a:rPr>
              <a:t>الفوائد فيتم تقديرها بناء على حجم القروض المتوقع</a:t>
            </a:r>
            <a:r>
              <a:rPr lang="ar-JO" dirty="0" smtClean="0">
                <a:solidFill>
                  <a:srgbClr val="FF0000"/>
                </a:solidFill>
              </a:rPr>
              <a:t>ة</a:t>
            </a:r>
            <a:r>
              <a:rPr lang="ar-SA" dirty="0" smtClean="0">
                <a:solidFill>
                  <a:srgbClr val="FF0000"/>
                </a:solidFill>
              </a:rPr>
              <a:t> </a:t>
            </a:r>
            <a:r>
              <a:rPr lang="ar-SA" dirty="0" smtClean="0"/>
              <a:t>ويتم التوصل بعد هذا كله إلى ا</a:t>
            </a:r>
            <a:r>
              <a:rPr lang="ar-SA" dirty="0" smtClean="0">
                <a:solidFill>
                  <a:srgbClr val="FF0000"/>
                </a:solidFill>
              </a:rPr>
              <a:t>ل</a:t>
            </a:r>
            <a:r>
              <a:rPr lang="ar-JO" dirty="0" smtClean="0">
                <a:solidFill>
                  <a:srgbClr val="FF0000"/>
                </a:solidFill>
              </a:rPr>
              <a:t>أ</a:t>
            </a:r>
            <a:r>
              <a:rPr lang="ar-SA" dirty="0" smtClean="0">
                <a:solidFill>
                  <a:srgbClr val="FF0000"/>
                </a:solidFill>
              </a:rPr>
              <a:t>رباح </a:t>
            </a:r>
            <a:r>
              <a:rPr lang="ar-SA" dirty="0" smtClean="0"/>
              <a:t>الصافي</a:t>
            </a:r>
            <a:r>
              <a:rPr lang="ar-JO" dirty="0" smtClean="0"/>
              <a:t>ة</a:t>
            </a:r>
            <a:r>
              <a:rPr lang="ar-SA" dirty="0" smtClean="0"/>
              <a:t> قبل الضرائب وبعدها يتم تقدير </a:t>
            </a:r>
            <a:r>
              <a:rPr lang="ar-SA" dirty="0" smtClean="0">
                <a:solidFill>
                  <a:srgbClr val="FF0000"/>
                </a:solidFill>
              </a:rPr>
              <a:t>الضرائب</a:t>
            </a:r>
            <a:r>
              <a:rPr lang="ar-SA" dirty="0" smtClean="0"/>
              <a:t> المتوقع</a:t>
            </a:r>
            <a:r>
              <a:rPr lang="ar-JO" dirty="0" smtClean="0"/>
              <a:t>ة</a:t>
            </a:r>
            <a:r>
              <a:rPr lang="ar-SA" dirty="0" smtClean="0"/>
              <a:t> وتطرح من ال</a:t>
            </a:r>
            <a:r>
              <a:rPr lang="ar-JO" dirty="0" smtClean="0"/>
              <a:t>أ</a:t>
            </a:r>
            <a:r>
              <a:rPr lang="ar-SA" dirty="0" smtClean="0"/>
              <a:t>رباح للتوصل إلى رقم ال</a:t>
            </a:r>
            <a:r>
              <a:rPr lang="ar-JO" dirty="0" smtClean="0"/>
              <a:t>أ</a:t>
            </a:r>
            <a:r>
              <a:rPr lang="ar-SA" dirty="0" smtClean="0"/>
              <a:t>رباح الصافي</a:t>
            </a:r>
            <a:r>
              <a:rPr lang="ar-JO" dirty="0" smtClean="0"/>
              <a:t>ة</a:t>
            </a:r>
            <a:r>
              <a:rPr lang="ar-SA" dirty="0" smtClean="0"/>
              <a:t> بعد الضرائب. </a:t>
            </a:r>
          </a:p>
          <a:p>
            <a:pPr marL="514350" indent="-514350">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a:p>
          <a:p>
            <a:pPr marL="514350" indent="-514350">
              <a:buNone/>
            </a:pPr>
            <a:endParaRPr lang="ar-SA" sz="1800" dirty="0" smtClean="0"/>
          </a:p>
        </p:txBody>
      </p:sp>
    </p:spTree>
    <p:extLst>
      <p:ext uri="{BB962C8B-B14F-4D97-AF65-F5344CB8AC3E}">
        <p14:creationId xmlns:p14="http://schemas.microsoft.com/office/powerpoint/2010/main" val="1015678039"/>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5" y="8143"/>
            <a:ext cx="9143985" cy="1404633"/>
            <a:chOff x="15" y="764704"/>
            <a:chExt cx="9143985" cy="1785926"/>
          </a:xfrm>
        </p:grpSpPr>
        <p:sp>
          <p:nvSpPr>
            <p:cNvPr id="4" name="Flowchart: Document 3"/>
            <p:cNvSpPr/>
            <p:nvPr/>
          </p:nvSpPr>
          <p:spPr>
            <a:xfrm>
              <a:off x="15" y="764704"/>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       تقدير الاحتياجات المالية والتخطيط المالي لمواجهتها </a:t>
              </a:r>
              <a:endParaRPr lang="ar-SA" sz="3200" dirty="0">
                <a:solidFill>
                  <a:schemeClr val="tx1"/>
                </a:solidFill>
              </a:endParaRPr>
            </a:p>
          </p:txBody>
        </p:sp>
        <p:grpSp>
          <p:nvGrpSpPr>
            <p:cNvPr id="3" name="Group 7"/>
            <p:cNvGrpSpPr/>
            <p:nvPr/>
          </p:nvGrpSpPr>
          <p:grpSpPr>
            <a:xfrm>
              <a:off x="7643834" y="801626"/>
              <a:ext cx="1500166" cy="1357298"/>
              <a:chOff x="7643834" y="801626"/>
              <a:chExt cx="1500166" cy="1357298"/>
            </a:xfrm>
          </p:grpSpPr>
          <p:sp>
            <p:nvSpPr>
              <p:cNvPr id="11" name="Teardrop 10"/>
              <p:cNvSpPr/>
              <p:nvPr/>
            </p:nvSpPr>
            <p:spPr>
              <a:xfrm>
                <a:off x="7643834" y="801626"/>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966058"/>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149</a:t>
            </a:fld>
            <a:endParaRPr lang="ar-SA"/>
          </a:p>
        </p:txBody>
      </p:sp>
      <p:sp>
        <p:nvSpPr>
          <p:cNvPr id="12" name="Content Placeholder 11"/>
          <p:cNvSpPr>
            <a:spLocks noGrp="1"/>
          </p:cNvSpPr>
          <p:nvPr>
            <p:ph sz="quarter" idx="1"/>
          </p:nvPr>
        </p:nvSpPr>
        <p:spPr>
          <a:xfrm>
            <a:off x="251520" y="1484784"/>
            <a:ext cx="8712968" cy="4968552"/>
          </a:xfrm>
        </p:spPr>
        <p:txBody>
          <a:bodyPr>
            <a:noAutofit/>
          </a:bodyPr>
          <a:lstStyle/>
          <a:p>
            <a:pPr algn="just">
              <a:buNone/>
            </a:pPr>
            <a:r>
              <a:rPr lang="ar-SA" sz="2700" dirty="0" smtClean="0"/>
              <a:t>يتم التنبؤ بال</a:t>
            </a:r>
            <a:r>
              <a:rPr lang="ar-JO" sz="2700" dirty="0" smtClean="0"/>
              <a:t>إ</a:t>
            </a:r>
            <a:r>
              <a:rPr lang="ar-SA" sz="2700" dirty="0" smtClean="0"/>
              <a:t>حتياجات المالية للمنشأة وللتخطيط لمواجهتها بطريقتين هما :</a:t>
            </a:r>
          </a:p>
          <a:p>
            <a:pPr marL="457200" indent="-457200" algn="just">
              <a:buFont typeface="+mj-lt"/>
              <a:buAutoNum type="arabicPeriod"/>
            </a:pPr>
            <a:r>
              <a:rPr lang="ar-SA" sz="2700" dirty="0" smtClean="0"/>
              <a:t>تجهز الميزانية</a:t>
            </a:r>
            <a:r>
              <a:rPr lang="ar-JO" sz="2700" dirty="0" smtClean="0"/>
              <a:t> </a:t>
            </a:r>
            <a:r>
              <a:rPr lang="ar-SA" sz="2700" dirty="0" smtClean="0"/>
              <a:t>التقديريه والتخطيط لل</a:t>
            </a:r>
            <a:r>
              <a:rPr lang="ar-JO" sz="2700" dirty="0" smtClean="0"/>
              <a:t>إ</a:t>
            </a:r>
            <a:r>
              <a:rPr lang="ar-SA" sz="2700" dirty="0" smtClean="0"/>
              <a:t>قتراض والسداد وال</a:t>
            </a:r>
            <a:r>
              <a:rPr lang="ar-JO" sz="2700" dirty="0" smtClean="0"/>
              <a:t>إ</a:t>
            </a:r>
            <a:r>
              <a:rPr lang="ar-SA" sz="2700" dirty="0" smtClean="0"/>
              <a:t>ستثمار</a:t>
            </a:r>
          </a:p>
          <a:p>
            <a:pPr marL="457200" indent="-457200" algn="just">
              <a:buFont typeface="+mj-lt"/>
              <a:buAutoNum type="arabicPeriod"/>
            </a:pPr>
            <a:r>
              <a:rPr lang="ar-SA" sz="2700" dirty="0" smtClean="0"/>
              <a:t>تجهيز الميزانية</a:t>
            </a:r>
            <a:r>
              <a:rPr lang="ar-JO" sz="2700" dirty="0" smtClean="0"/>
              <a:t> </a:t>
            </a:r>
            <a:r>
              <a:rPr lang="ar-SA" sz="2700" dirty="0" smtClean="0"/>
              <a:t>التقديري</a:t>
            </a:r>
            <a:r>
              <a:rPr lang="ar-JO" sz="2700" dirty="0" smtClean="0"/>
              <a:t>ة</a:t>
            </a:r>
            <a:r>
              <a:rPr lang="ar-SA" sz="2700" dirty="0" smtClean="0"/>
              <a:t> العمومي</a:t>
            </a:r>
            <a:r>
              <a:rPr lang="ar-JO" sz="2700" dirty="0" smtClean="0"/>
              <a:t>ة</a:t>
            </a:r>
            <a:r>
              <a:rPr lang="ar-SA" sz="2700" dirty="0" smtClean="0"/>
              <a:t> </a:t>
            </a:r>
          </a:p>
          <a:p>
            <a:pPr marL="457200" indent="-457200" algn="just">
              <a:buNone/>
            </a:pPr>
            <a:r>
              <a:rPr lang="ar-SA" sz="2700" dirty="0" smtClean="0"/>
              <a:t>التخطيط </a:t>
            </a:r>
            <a:r>
              <a:rPr lang="ar-SA" sz="2700" dirty="0"/>
              <a:t>المالي بال</a:t>
            </a:r>
            <a:r>
              <a:rPr lang="ar-JO" sz="2700" dirty="0"/>
              <a:t>إ</a:t>
            </a:r>
            <a:r>
              <a:rPr lang="ar-SA" sz="2700"/>
              <a:t>حتياجات المالية :</a:t>
            </a:r>
            <a:endParaRPr lang="ar-SA" sz="2700" dirty="0" smtClean="0"/>
          </a:p>
          <a:p>
            <a:pPr marL="457200" indent="-457200" algn="just">
              <a:buNone/>
            </a:pPr>
            <a:r>
              <a:rPr lang="ar-SA" sz="2700" dirty="0" smtClean="0"/>
              <a:t>القوائم المالية التقديري</a:t>
            </a:r>
            <a:r>
              <a:rPr lang="ar-JO" sz="2700" dirty="0" smtClean="0"/>
              <a:t>ة</a:t>
            </a:r>
            <a:r>
              <a:rPr lang="ar-SA" sz="2700" dirty="0" smtClean="0"/>
              <a:t> ( النقدي</a:t>
            </a:r>
            <a:r>
              <a:rPr lang="ar-JO" sz="2700" dirty="0" smtClean="0"/>
              <a:t>ة</a:t>
            </a:r>
            <a:r>
              <a:rPr lang="ar-SA" sz="2700" dirty="0" smtClean="0"/>
              <a:t> منها والعمومي</a:t>
            </a:r>
            <a:r>
              <a:rPr lang="ar-JO" sz="2700" dirty="0" smtClean="0"/>
              <a:t>ة</a:t>
            </a:r>
            <a:r>
              <a:rPr lang="ar-SA" sz="2700" dirty="0" smtClean="0"/>
              <a:t> وحساب ال</a:t>
            </a:r>
            <a:r>
              <a:rPr lang="ar-JO" sz="2700" dirty="0" smtClean="0"/>
              <a:t>أ</a:t>
            </a:r>
            <a:r>
              <a:rPr lang="ar-SA" sz="2700" dirty="0" smtClean="0"/>
              <a:t>رباح والخسائر التقديري</a:t>
            </a:r>
            <a:r>
              <a:rPr lang="ar-JO" sz="2700" dirty="0" smtClean="0"/>
              <a:t>ة</a:t>
            </a:r>
            <a:r>
              <a:rPr lang="ar-SA" sz="2700" dirty="0" smtClean="0"/>
              <a:t>) هي خطط مالي</a:t>
            </a:r>
            <a:r>
              <a:rPr lang="ar-JO" sz="2700" dirty="0" smtClean="0"/>
              <a:t>ة</a:t>
            </a:r>
            <a:r>
              <a:rPr lang="ar-SA" sz="2700" dirty="0" smtClean="0"/>
              <a:t> تهدف إلى </a:t>
            </a:r>
          </a:p>
          <a:p>
            <a:pPr marL="457200" indent="-457200" algn="just">
              <a:buFont typeface="+mj-cs"/>
              <a:buAutoNum type="arabic1Minus"/>
            </a:pPr>
            <a:r>
              <a:rPr lang="ar-SA" sz="2700" dirty="0" smtClean="0"/>
              <a:t>تحديد احتياجات المنش</a:t>
            </a:r>
            <a:r>
              <a:rPr lang="ar-JO" sz="2700" dirty="0" smtClean="0"/>
              <a:t>أة</a:t>
            </a:r>
            <a:r>
              <a:rPr lang="ar-SA" sz="2700" dirty="0" smtClean="0"/>
              <a:t> من ال</a:t>
            </a:r>
            <a:r>
              <a:rPr lang="ar-JO" sz="2700" dirty="0" smtClean="0"/>
              <a:t>أ</a:t>
            </a:r>
            <a:r>
              <a:rPr lang="ar-SA" sz="2700" dirty="0" smtClean="0"/>
              <a:t>موال</a:t>
            </a:r>
          </a:p>
          <a:p>
            <a:pPr marL="457200" indent="-457200" algn="just">
              <a:buFont typeface="+mj-cs"/>
              <a:buAutoNum type="arabic1Minus"/>
            </a:pPr>
            <a:r>
              <a:rPr lang="ar-SA" sz="2700" dirty="0" smtClean="0"/>
              <a:t>التخطيط لكيفي</a:t>
            </a:r>
            <a:r>
              <a:rPr lang="ar-JO" sz="2700" dirty="0" smtClean="0"/>
              <a:t>ة</a:t>
            </a:r>
            <a:r>
              <a:rPr lang="ar-SA" sz="2700" dirty="0" smtClean="0"/>
              <a:t> تمويل هذه ال</a:t>
            </a:r>
            <a:r>
              <a:rPr lang="ar-JO" sz="2700" dirty="0" smtClean="0"/>
              <a:t>إ</a:t>
            </a:r>
            <a:r>
              <a:rPr lang="ar-SA" sz="2700" dirty="0" smtClean="0"/>
              <a:t>حتياجات </a:t>
            </a:r>
          </a:p>
          <a:p>
            <a:pPr marL="457200" indent="-457200" algn="just">
              <a:buFont typeface="+mj-cs"/>
              <a:buAutoNum type="arabic1Minus"/>
            </a:pPr>
            <a:r>
              <a:rPr lang="ar-SA" sz="2700" dirty="0" smtClean="0"/>
              <a:t>التخطيط ل</a:t>
            </a:r>
            <a:r>
              <a:rPr lang="ar-JO" sz="2700" dirty="0" smtClean="0"/>
              <a:t>إ</a:t>
            </a:r>
            <a:r>
              <a:rPr lang="ar-SA" sz="2700" dirty="0" smtClean="0"/>
              <a:t>ستثمار الفائض من هذه ال</a:t>
            </a:r>
            <a:r>
              <a:rPr lang="ar-JO" sz="2700" dirty="0" smtClean="0"/>
              <a:t>أ</a:t>
            </a:r>
            <a:r>
              <a:rPr lang="ar-SA" sz="2700" dirty="0" smtClean="0"/>
              <a:t>موال بعد سداد القروض</a:t>
            </a:r>
          </a:p>
          <a:p>
            <a:pPr marL="457200" indent="-457200" algn="just">
              <a:buFont typeface="+mj-cs"/>
              <a:buAutoNum type="arabic1Minus"/>
            </a:pPr>
            <a:r>
              <a:rPr lang="ar-SA" sz="2700" dirty="0" smtClean="0"/>
              <a:t>استعمال القوائم المالية التقديري</a:t>
            </a:r>
            <a:r>
              <a:rPr lang="ar-JO" sz="2700" dirty="0" smtClean="0"/>
              <a:t>ة</a:t>
            </a:r>
            <a:r>
              <a:rPr lang="ar-SA" sz="2700" dirty="0" smtClean="0"/>
              <a:t> ك</a:t>
            </a:r>
            <a:r>
              <a:rPr lang="ar-JO" sz="2700" dirty="0" smtClean="0"/>
              <a:t>أ</a:t>
            </a:r>
            <a:r>
              <a:rPr lang="ar-SA" sz="2700" dirty="0" smtClean="0"/>
              <a:t>دوات رقابي</a:t>
            </a:r>
            <a:r>
              <a:rPr lang="ar-JO" sz="2700" dirty="0" smtClean="0"/>
              <a:t>ة</a:t>
            </a:r>
            <a:r>
              <a:rPr lang="ar-SA" sz="2700" dirty="0" smtClean="0"/>
              <a:t> فعال</a:t>
            </a:r>
            <a:r>
              <a:rPr lang="ar-JO" sz="2700" dirty="0" smtClean="0"/>
              <a:t>ة</a:t>
            </a:r>
            <a:r>
              <a:rPr lang="ar-SA" sz="2700" dirty="0" smtClean="0"/>
              <a:t> </a:t>
            </a:r>
          </a:p>
          <a:p>
            <a:pPr marL="514350" indent="-514350" algn="just">
              <a:buNone/>
            </a:pPr>
            <a:endParaRPr lang="ar-SA" sz="1800" dirty="0" smtClean="0"/>
          </a:p>
          <a:p>
            <a:pPr algn="just">
              <a:buNone/>
            </a:pPr>
            <a:endParaRPr lang="ar-SA" sz="1800" dirty="0" smtClean="0"/>
          </a:p>
          <a:p>
            <a:pPr algn="just">
              <a:buNone/>
            </a:pPr>
            <a:endParaRPr lang="ar-SA" sz="1800" dirty="0" smtClean="0"/>
          </a:p>
          <a:p>
            <a:pPr algn="just">
              <a:buNone/>
            </a:pPr>
            <a:endParaRPr lang="ar-SA" sz="1800" dirty="0" smtClean="0"/>
          </a:p>
          <a:p>
            <a:pPr algn="just">
              <a:buNone/>
            </a:pPr>
            <a:endParaRPr lang="ar-SA" sz="1800" dirty="0"/>
          </a:p>
          <a:p>
            <a:pPr marL="514350" indent="-514350" algn="just">
              <a:buNone/>
            </a:pPr>
            <a:endParaRPr lang="ar-SA" sz="1800" dirty="0" smtClean="0"/>
          </a:p>
        </p:txBody>
      </p:sp>
    </p:spTree>
    <p:extLst>
      <p:ext uri="{BB962C8B-B14F-4D97-AF65-F5344CB8AC3E}">
        <p14:creationId xmlns:p14="http://schemas.microsoft.com/office/powerpoint/2010/main" val="28052843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15</a:t>
            </a:fld>
            <a:endParaRPr lang="ar-SA" dirty="0"/>
          </a:p>
        </p:txBody>
      </p:sp>
      <p:sp>
        <p:nvSpPr>
          <p:cNvPr id="12" name="Content Placeholder 11"/>
          <p:cNvSpPr>
            <a:spLocks noGrp="1"/>
          </p:cNvSpPr>
          <p:nvPr>
            <p:ph sz="quarter" idx="1"/>
          </p:nvPr>
        </p:nvSpPr>
        <p:spPr>
          <a:xfrm>
            <a:off x="395536" y="1214422"/>
            <a:ext cx="8229600" cy="5199773"/>
          </a:xfrm>
        </p:spPr>
        <p:txBody>
          <a:bodyPr>
            <a:normAutofit/>
          </a:bodyPr>
          <a:lstStyle/>
          <a:p>
            <a:pPr marL="514350" indent="-514350" algn="just">
              <a:buFont typeface="+mj-lt"/>
              <a:buAutoNum type="arabicParenR"/>
            </a:pPr>
            <a:endParaRPr lang="ar-SA" dirty="0" smtClean="0"/>
          </a:p>
          <a:p>
            <a:pPr marL="514350" indent="-514350" algn="just">
              <a:buNone/>
            </a:pPr>
            <a:r>
              <a:rPr lang="ar-SA" b="1" dirty="0" smtClean="0"/>
              <a:t>مزايا السندات :</a:t>
            </a:r>
          </a:p>
          <a:p>
            <a:pPr marL="514350" indent="-514350" algn="just">
              <a:buFontTx/>
              <a:buChar char="-"/>
            </a:pPr>
            <a:r>
              <a:rPr lang="ar-JO" dirty="0" smtClean="0"/>
              <a:t>الشركة تسيطر سيطرة كاملة على </a:t>
            </a:r>
            <a:r>
              <a:rPr lang="ar-JO" dirty="0" smtClean="0">
                <a:solidFill>
                  <a:srgbClr val="FF0000"/>
                </a:solidFill>
              </a:rPr>
              <a:t>إدارتها</a:t>
            </a:r>
            <a:r>
              <a:rPr lang="ar-JO" dirty="0" smtClean="0"/>
              <a:t> </a:t>
            </a:r>
            <a:r>
              <a:rPr lang="ar-SA" dirty="0" smtClean="0"/>
              <a:t>، بعكس الحال بالنسب</a:t>
            </a:r>
            <a:r>
              <a:rPr lang="ar-JO" dirty="0" smtClean="0"/>
              <a:t>ة</a:t>
            </a:r>
            <a:r>
              <a:rPr lang="ar-SA" dirty="0" smtClean="0"/>
              <a:t> للأسهم العادي</a:t>
            </a:r>
            <a:r>
              <a:rPr lang="ar-JO" dirty="0" smtClean="0"/>
              <a:t>ة</a:t>
            </a:r>
            <a:r>
              <a:rPr lang="ar-SA" dirty="0" smtClean="0"/>
              <a:t> والتي تعطي حاملها حقوقا في </a:t>
            </a:r>
            <a:r>
              <a:rPr lang="ar-JO" dirty="0" smtClean="0"/>
              <a:t>الملكية </a:t>
            </a:r>
            <a:r>
              <a:rPr lang="ar-SA" dirty="0" smtClean="0"/>
              <a:t>والتصويت</a:t>
            </a:r>
            <a:r>
              <a:rPr lang="ar-JO" dirty="0" smtClean="0"/>
              <a:t> .</a:t>
            </a:r>
            <a:r>
              <a:rPr lang="ar-SA" dirty="0" smtClean="0"/>
              <a:t> </a:t>
            </a:r>
          </a:p>
          <a:p>
            <a:pPr marL="514350" indent="-514350" algn="just">
              <a:buFontTx/>
              <a:buChar char="-"/>
            </a:pPr>
            <a:r>
              <a:rPr lang="ar-SA" dirty="0" smtClean="0"/>
              <a:t>أن </a:t>
            </a:r>
            <a:r>
              <a:rPr lang="ar-SA" dirty="0" smtClean="0">
                <a:solidFill>
                  <a:srgbClr val="FF0000"/>
                </a:solidFill>
              </a:rPr>
              <a:t>الفائد</a:t>
            </a:r>
            <a:r>
              <a:rPr lang="ar-JO" dirty="0" smtClean="0">
                <a:solidFill>
                  <a:srgbClr val="FF0000"/>
                </a:solidFill>
              </a:rPr>
              <a:t>ة</a:t>
            </a:r>
            <a:r>
              <a:rPr lang="ar-SA" dirty="0" smtClean="0">
                <a:solidFill>
                  <a:srgbClr val="FF0000"/>
                </a:solidFill>
              </a:rPr>
              <a:t> الثابت</a:t>
            </a:r>
            <a:r>
              <a:rPr lang="ar-JO" dirty="0" smtClean="0">
                <a:solidFill>
                  <a:srgbClr val="FF0000"/>
                </a:solidFill>
              </a:rPr>
              <a:t>ة</a:t>
            </a:r>
            <a:r>
              <a:rPr lang="ar-SA" dirty="0" smtClean="0">
                <a:solidFill>
                  <a:srgbClr val="FF0000"/>
                </a:solidFill>
              </a:rPr>
              <a:t> </a:t>
            </a:r>
            <a:r>
              <a:rPr lang="ar-SA" dirty="0" smtClean="0"/>
              <a:t>التي تدفع على الأموال المتحصل عليها من </a:t>
            </a:r>
            <a:r>
              <a:rPr lang="ar-JO" dirty="0" smtClean="0"/>
              <a:t>إ</a:t>
            </a:r>
            <a:r>
              <a:rPr lang="ar-SA" dirty="0" smtClean="0"/>
              <a:t>صدار السندات تعد </a:t>
            </a:r>
            <a:r>
              <a:rPr lang="ar-SA" dirty="0" smtClean="0">
                <a:solidFill>
                  <a:srgbClr val="FF0000"/>
                </a:solidFill>
              </a:rPr>
              <a:t>عنصر من عناصر النفقات وليست دخلا يخضع للضرائب </a:t>
            </a:r>
            <a:r>
              <a:rPr lang="ar-SA" dirty="0" smtClean="0"/>
              <a:t>. بينما </a:t>
            </a:r>
            <a:r>
              <a:rPr lang="ar-SA" dirty="0" smtClean="0">
                <a:solidFill>
                  <a:srgbClr val="FF0000"/>
                </a:solidFill>
              </a:rPr>
              <a:t>التوزيعات المدفوعه لحمل</a:t>
            </a:r>
            <a:r>
              <a:rPr lang="ar-JO" dirty="0" smtClean="0">
                <a:solidFill>
                  <a:srgbClr val="FF0000"/>
                </a:solidFill>
              </a:rPr>
              <a:t>ة</a:t>
            </a:r>
            <a:r>
              <a:rPr lang="ar-SA" dirty="0" smtClean="0">
                <a:solidFill>
                  <a:srgbClr val="FF0000"/>
                </a:solidFill>
              </a:rPr>
              <a:t> ال</a:t>
            </a:r>
            <a:r>
              <a:rPr lang="ar-JO" dirty="0" smtClean="0">
                <a:solidFill>
                  <a:srgbClr val="FF0000"/>
                </a:solidFill>
              </a:rPr>
              <a:t>أ</a:t>
            </a:r>
            <a:r>
              <a:rPr lang="ar-SA" dirty="0" smtClean="0">
                <a:solidFill>
                  <a:srgbClr val="FF0000"/>
                </a:solidFill>
              </a:rPr>
              <a:t>سهم تتم من ال</a:t>
            </a:r>
            <a:r>
              <a:rPr lang="ar-JO" dirty="0" smtClean="0">
                <a:solidFill>
                  <a:srgbClr val="FF0000"/>
                </a:solidFill>
              </a:rPr>
              <a:t>أ</a:t>
            </a:r>
            <a:r>
              <a:rPr lang="ar-SA" dirty="0" smtClean="0">
                <a:solidFill>
                  <a:srgbClr val="FF0000"/>
                </a:solidFill>
              </a:rPr>
              <a:t>رباح المتبقية بعد دفع الضرائب </a:t>
            </a:r>
            <a:r>
              <a:rPr lang="ar-SA" dirty="0" smtClean="0"/>
              <a:t>.</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a:t>
            </a:r>
            <a:r>
              <a:rPr lang="ar-SY" sz="11200" dirty="0" smtClean="0">
                <a:solidFill>
                  <a:srgbClr val="FF0000"/>
                </a:solidFill>
              </a:rPr>
              <a:t>السابع</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150</a:t>
            </a:fld>
            <a:endParaRPr lang="ar-SA" dirty="0"/>
          </a:p>
        </p:txBody>
      </p:sp>
      <p:sp>
        <p:nvSpPr>
          <p:cNvPr id="21" name="Title 20"/>
          <p:cNvSpPr>
            <a:spLocks noGrp="1"/>
          </p:cNvSpPr>
          <p:nvPr>
            <p:ph type="ctrTitle"/>
          </p:nvPr>
        </p:nvSpPr>
        <p:spPr/>
        <p:txBody>
          <a:bodyPr/>
          <a:lstStyle/>
          <a:p>
            <a:r>
              <a:rPr lang="ar-SY" dirty="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extLst>
      <p:ext uri="{BB962C8B-B14F-4D97-AF65-F5344CB8AC3E}">
        <p14:creationId xmlns:p14="http://schemas.microsoft.com/office/powerpoint/2010/main" val="2192555636"/>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4805" y="4005064"/>
            <a:ext cx="6400800" cy="1600200"/>
          </a:xfrm>
        </p:spPr>
        <p:txBody>
          <a:bodyPr/>
          <a:lstStyle/>
          <a:p>
            <a:r>
              <a:rPr lang="ar-SA" dirty="0" smtClean="0"/>
              <a:t> </a:t>
            </a:r>
          </a:p>
          <a:p>
            <a:r>
              <a:rPr lang="ar-SA" dirty="0" smtClean="0"/>
              <a:t>الفصل </a:t>
            </a:r>
            <a:r>
              <a:rPr lang="ar-SY" dirty="0" smtClean="0"/>
              <a:t>السابع</a:t>
            </a:r>
          </a:p>
          <a:p>
            <a:endParaRPr lang="ar-SA" dirty="0"/>
          </a:p>
        </p:txBody>
      </p:sp>
      <p:sp>
        <p:nvSpPr>
          <p:cNvPr id="2" name="Slide Number Placeholder 1"/>
          <p:cNvSpPr>
            <a:spLocks noGrp="1"/>
          </p:cNvSpPr>
          <p:nvPr>
            <p:ph type="sldNum" sz="quarter" idx="12"/>
          </p:nvPr>
        </p:nvSpPr>
        <p:spPr/>
        <p:txBody>
          <a:bodyPr/>
          <a:lstStyle/>
          <a:p>
            <a:fld id="{6339CD7F-6548-46A8-9F66-5B44D68E6E3C}" type="slidenum">
              <a:rPr lang="ar-SA" smtClean="0"/>
              <a:pPr/>
              <a:t>151</a:t>
            </a:fld>
            <a:endParaRPr lang="ar-SA"/>
          </a:p>
        </p:txBody>
      </p:sp>
      <p:sp>
        <p:nvSpPr>
          <p:cNvPr id="21" name="Title 20"/>
          <p:cNvSpPr>
            <a:spLocks noGrp="1"/>
          </p:cNvSpPr>
          <p:nvPr>
            <p:ph type="ctrTitle"/>
          </p:nvPr>
        </p:nvSpPr>
        <p:spPr/>
        <p:txBody>
          <a:bodyPr/>
          <a:lstStyle/>
          <a:p>
            <a:endParaRPr lang="ar-SA"/>
          </a:p>
        </p:txBody>
      </p:sp>
      <p:grpSp>
        <p:nvGrpSpPr>
          <p:cNvPr id="8" name="Group 7"/>
          <p:cNvGrpSpPr/>
          <p:nvPr/>
        </p:nvGrpSpPr>
        <p:grpSpPr>
          <a:xfrm>
            <a:off x="0" y="0"/>
            <a:ext cx="9144000" cy="3775360"/>
            <a:chOff x="0" y="0"/>
            <a:chExt cx="9144000" cy="3775360"/>
          </a:xfrm>
        </p:grpSpPr>
        <p:sp>
          <p:nvSpPr>
            <p:cNvPr id="9" name="Rectangle 8"/>
            <p:cNvSpPr/>
            <p:nvPr/>
          </p:nvSpPr>
          <p:spPr>
            <a:xfrm>
              <a:off x="0" y="2060848"/>
              <a:ext cx="9144000" cy="1714512"/>
            </a:xfrm>
            <a:prstGeom prst="rect">
              <a:avLst/>
            </a:prstGeom>
            <a:solidFill>
              <a:schemeClr val="bg1"/>
            </a:solidFill>
            <a:ln>
              <a:solidFill>
                <a:schemeClr val="bg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الاستثمار في ال</a:t>
              </a:r>
              <a:r>
                <a:rPr lang="ar-JO" sz="3200" dirty="0" smtClean="0">
                  <a:solidFill>
                    <a:schemeClr val="tx1"/>
                  </a:solidFill>
                </a:rPr>
                <a:t>أ</a:t>
              </a:r>
              <a:r>
                <a:rPr lang="ar-SA" sz="3200" dirty="0" smtClean="0">
                  <a:solidFill>
                    <a:schemeClr val="tx1"/>
                  </a:solidFill>
                </a:rPr>
                <a:t>وارق المالي</a:t>
              </a:r>
              <a:r>
                <a:rPr lang="ar-JO" sz="3200" dirty="0" smtClean="0">
                  <a:solidFill>
                    <a:schemeClr val="tx1"/>
                  </a:solidFill>
                </a:rPr>
                <a:t>ة</a:t>
              </a:r>
              <a:r>
                <a:rPr lang="ar-SA" sz="3200" dirty="0" smtClean="0">
                  <a:solidFill>
                    <a:schemeClr val="tx1"/>
                  </a:solidFill>
                </a:rPr>
                <a:t> </a:t>
              </a:r>
              <a:endParaRPr lang="ar-SA" sz="3200" dirty="0">
                <a:solidFill>
                  <a:schemeClr val="tx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rcRect/>
            <a:stretch>
              <a:fillRect/>
            </a:stretch>
          </p:blipFill>
          <p:spPr bwMode="auto">
            <a:xfrm>
              <a:off x="7929586" y="214291"/>
              <a:ext cx="965842" cy="928694"/>
            </a:xfrm>
            <a:prstGeom prst="rect">
              <a:avLst/>
            </a:prstGeom>
            <a:noFill/>
          </p:spPr>
        </p:pic>
      </p:grpSp>
      <p:sp>
        <p:nvSpPr>
          <p:cNvPr id="19" name="TextBox 18"/>
          <p:cNvSpPr txBox="1"/>
          <p:nvPr/>
        </p:nvSpPr>
        <p:spPr>
          <a:xfrm>
            <a:off x="0" y="2571744"/>
            <a:ext cx="9144000" cy="769441"/>
          </a:xfrm>
          <a:prstGeom prst="rect">
            <a:avLst/>
          </a:prstGeom>
          <a:noFill/>
        </p:spPr>
        <p:txBody>
          <a:bodyPr wrap="square" rtlCol="1">
            <a:spAutoFit/>
          </a:bodyPr>
          <a:lstStyle/>
          <a:p>
            <a:pPr algn="ctr"/>
            <a:endParaRPr lang="ar-SA" sz="4400" dirty="0"/>
          </a:p>
        </p:txBody>
      </p:sp>
    </p:spTree>
    <p:extLst>
      <p:ext uri="{BB962C8B-B14F-4D97-AF65-F5344CB8AC3E}">
        <p14:creationId xmlns:p14="http://schemas.microsoft.com/office/powerpoint/2010/main" val="2295257213"/>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2" name="Slide Number Placeholder 1"/>
          <p:cNvSpPr>
            <a:spLocks noGrp="1"/>
          </p:cNvSpPr>
          <p:nvPr>
            <p:ph type="sldNum" sz="quarter" idx="12"/>
          </p:nvPr>
        </p:nvSpPr>
        <p:spPr/>
        <p:txBody>
          <a:bodyPr/>
          <a:lstStyle/>
          <a:p>
            <a:fld id="{6339CD7F-6548-46A8-9F66-5B44D68E6E3C}" type="slidenum">
              <a:rPr lang="ar-SA" smtClean="0"/>
              <a:pPr/>
              <a:t>152</a:t>
            </a:fld>
            <a:endParaRPr lang="ar-SA" dirty="0"/>
          </a:p>
        </p:txBody>
      </p:sp>
      <p:sp>
        <p:nvSpPr>
          <p:cNvPr id="12" name="Content Placeholder 11"/>
          <p:cNvSpPr>
            <a:spLocks noGrp="1"/>
          </p:cNvSpPr>
          <p:nvPr>
            <p:ph sz="quarter" idx="1"/>
          </p:nvPr>
        </p:nvSpPr>
        <p:spPr>
          <a:xfrm>
            <a:off x="457200" y="1643050"/>
            <a:ext cx="8229600" cy="4483113"/>
          </a:xfrm>
        </p:spPr>
        <p:txBody>
          <a:bodyPr/>
          <a:lstStyle/>
          <a:p>
            <a:pPr algn="just">
              <a:buNone/>
            </a:pPr>
            <a:r>
              <a:rPr lang="ar-SA" b="1" dirty="0" smtClean="0"/>
              <a:t>موضوعات الفصل :</a:t>
            </a:r>
            <a:endParaRPr lang="en-US" b="1" dirty="0" smtClean="0"/>
          </a:p>
          <a:p>
            <a:pPr algn="just">
              <a:buNone/>
            </a:pPr>
            <a:endParaRPr lang="ar-SA" sz="1800" b="1" dirty="0" smtClean="0"/>
          </a:p>
          <a:p>
            <a:pPr algn="just"/>
            <a:r>
              <a:rPr lang="ar-SA" dirty="0" smtClean="0"/>
              <a:t>ال</a:t>
            </a:r>
            <a:r>
              <a:rPr lang="ar-JO" dirty="0" smtClean="0"/>
              <a:t>أ</a:t>
            </a:r>
            <a:r>
              <a:rPr lang="ar-SA" dirty="0" smtClean="0"/>
              <a:t>وراق المالي</a:t>
            </a:r>
            <a:r>
              <a:rPr lang="ar-JO" dirty="0" smtClean="0"/>
              <a:t>ة</a:t>
            </a:r>
            <a:r>
              <a:rPr lang="ar-SA" dirty="0" smtClean="0"/>
              <a:t> وسائل التمويل طويل</a:t>
            </a:r>
            <a:r>
              <a:rPr lang="ar-JO" dirty="0" smtClean="0"/>
              <a:t>ة</a:t>
            </a:r>
            <a:r>
              <a:rPr lang="ar-SA" dirty="0" smtClean="0"/>
              <a:t> الأجل</a:t>
            </a:r>
          </a:p>
          <a:p>
            <a:pPr algn="just"/>
            <a:r>
              <a:rPr lang="ar-SA" dirty="0" smtClean="0"/>
              <a:t>الأسهم العادية </a:t>
            </a:r>
          </a:p>
          <a:p>
            <a:pPr algn="just"/>
            <a:r>
              <a:rPr lang="ar-SA" dirty="0" smtClean="0"/>
              <a:t>السندات</a:t>
            </a:r>
          </a:p>
          <a:p>
            <a:pPr algn="just"/>
            <a:r>
              <a:rPr lang="ar-SA" dirty="0" smtClean="0"/>
              <a:t>الأسهم الممتازة </a:t>
            </a:r>
          </a:p>
          <a:p>
            <a:pPr algn="just"/>
            <a:r>
              <a:rPr lang="ar-SA" dirty="0" smtClean="0"/>
              <a:t>ال</a:t>
            </a:r>
            <a:r>
              <a:rPr lang="ar-JO" dirty="0" smtClean="0"/>
              <a:t>أ</a:t>
            </a:r>
            <a:r>
              <a:rPr lang="ar-SA" dirty="0" smtClean="0"/>
              <a:t>وراق المالي</a:t>
            </a:r>
            <a:r>
              <a:rPr lang="ar-JO" dirty="0" smtClean="0"/>
              <a:t>ة</a:t>
            </a:r>
            <a:r>
              <a:rPr lang="ar-SA" dirty="0" smtClean="0"/>
              <a:t> القابل</a:t>
            </a:r>
            <a:r>
              <a:rPr lang="ar-JO" dirty="0" smtClean="0"/>
              <a:t>ة</a:t>
            </a:r>
            <a:r>
              <a:rPr lang="ar-SA" dirty="0" smtClean="0"/>
              <a:t> للتحويل </a:t>
            </a:r>
            <a:endParaRPr lang="ar-SA" dirty="0"/>
          </a:p>
        </p:txBody>
      </p:sp>
    </p:spTree>
    <p:extLst>
      <p:ext uri="{BB962C8B-B14F-4D97-AF65-F5344CB8AC3E}">
        <p14:creationId xmlns:p14="http://schemas.microsoft.com/office/powerpoint/2010/main" val="2134723754"/>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153</a:t>
            </a:fld>
            <a:endParaRPr lang="ar-SA"/>
          </a:p>
        </p:txBody>
      </p:sp>
      <p:sp>
        <p:nvSpPr>
          <p:cNvPr id="12" name="Content Placeholder 11"/>
          <p:cNvSpPr>
            <a:spLocks noGrp="1"/>
          </p:cNvSpPr>
          <p:nvPr>
            <p:ph sz="quarter" idx="1"/>
          </p:nvPr>
        </p:nvSpPr>
        <p:spPr>
          <a:xfrm>
            <a:off x="457200" y="1285860"/>
            <a:ext cx="8229600" cy="4840303"/>
          </a:xfrm>
        </p:spPr>
        <p:txBody>
          <a:bodyPr>
            <a:noAutofit/>
          </a:bodyPr>
          <a:lstStyle/>
          <a:p>
            <a:pPr algn="just">
              <a:buNone/>
            </a:pPr>
            <a:r>
              <a:rPr lang="ar-SA" sz="2200" dirty="0" smtClean="0"/>
              <a:t>هو تخصيص جزء من الأموال لتوظيفه</a:t>
            </a:r>
            <a:r>
              <a:rPr lang="ar-JO" sz="2200" dirty="0" smtClean="0"/>
              <a:t>ا</a:t>
            </a:r>
            <a:r>
              <a:rPr lang="ar-SA" sz="2200" dirty="0" smtClean="0"/>
              <a:t> في الأصول المالي</a:t>
            </a:r>
            <a:r>
              <a:rPr lang="ar-JO" sz="2200" dirty="0" smtClean="0"/>
              <a:t>ة</a:t>
            </a:r>
            <a:r>
              <a:rPr lang="ar-SA" sz="2200" dirty="0" smtClean="0"/>
              <a:t> لفتر</a:t>
            </a:r>
            <a:r>
              <a:rPr lang="ar-JO" sz="2200" dirty="0" smtClean="0"/>
              <a:t>ة</a:t>
            </a:r>
            <a:r>
              <a:rPr lang="ar-SA" sz="2200" dirty="0" smtClean="0"/>
              <a:t> من الزمن بهدف الحصول على </a:t>
            </a:r>
            <a:r>
              <a:rPr lang="ar-SA" sz="2200" dirty="0" smtClean="0">
                <a:solidFill>
                  <a:srgbClr val="FF0000"/>
                </a:solidFill>
              </a:rPr>
              <a:t>تدفقات نقدي</a:t>
            </a:r>
            <a:r>
              <a:rPr lang="ar-JO" sz="2200" dirty="0" smtClean="0">
                <a:solidFill>
                  <a:srgbClr val="FF0000"/>
                </a:solidFill>
              </a:rPr>
              <a:t>ة</a:t>
            </a:r>
            <a:r>
              <a:rPr lang="ar-SA" sz="2200" dirty="0" smtClean="0">
                <a:solidFill>
                  <a:srgbClr val="FF0000"/>
                </a:solidFill>
              </a:rPr>
              <a:t> في المستقبل لمواجهة </a:t>
            </a:r>
            <a:r>
              <a:rPr lang="ar-SA" sz="2200" dirty="0" smtClean="0"/>
              <a:t>الزياد</a:t>
            </a:r>
            <a:r>
              <a:rPr lang="ar-JO" sz="2200" dirty="0" smtClean="0"/>
              <a:t>ة</a:t>
            </a:r>
            <a:r>
              <a:rPr lang="ar-SA" sz="2200" dirty="0" smtClean="0"/>
              <a:t> في معدل التضخم وتغطي</a:t>
            </a:r>
            <a:r>
              <a:rPr lang="ar-JO" sz="2200" dirty="0" smtClean="0"/>
              <a:t>ة</a:t>
            </a:r>
            <a:r>
              <a:rPr lang="ar-SA" sz="2200" dirty="0" smtClean="0"/>
              <a:t> المخاطر المصاحب</a:t>
            </a:r>
            <a:r>
              <a:rPr lang="ar-JO" sz="2200" dirty="0" smtClean="0"/>
              <a:t>ة</a:t>
            </a:r>
            <a:r>
              <a:rPr lang="ar-SA" sz="2200" dirty="0" smtClean="0"/>
              <a:t> لتدفقات الأموال</a:t>
            </a:r>
          </a:p>
          <a:p>
            <a:pPr algn="just">
              <a:buNone/>
            </a:pPr>
            <a:r>
              <a:rPr lang="ar-SA" sz="2200" dirty="0" smtClean="0"/>
              <a:t>أي </a:t>
            </a:r>
            <a:r>
              <a:rPr lang="ar-JO" sz="2200" dirty="0" smtClean="0"/>
              <a:t>أ</a:t>
            </a:r>
            <a:r>
              <a:rPr lang="ar-SA" sz="2200" dirty="0" smtClean="0"/>
              <a:t>ن المستثمر يخصص جزءا</a:t>
            </a:r>
            <a:r>
              <a:rPr lang="ar-JO" sz="2200" dirty="0" smtClean="0"/>
              <a:t>ً</a:t>
            </a:r>
            <a:r>
              <a:rPr lang="ar-SA" sz="2200" dirty="0" smtClean="0"/>
              <a:t> من المال يتاجر به على أمل الحصول على عائد في المستقبل أو زيادة في ثروته تعوضه عن التغير</a:t>
            </a:r>
            <a:r>
              <a:rPr lang="ar-JO" sz="2200" dirty="0" smtClean="0"/>
              <a:t>ات </a:t>
            </a:r>
            <a:r>
              <a:rPr lang="ar-SA" sz="2200" dirty="0" smtClean="0"/>
              <a:t>المتوقع</a:t>
            </a:r>
            <a:r>
              <a:rPr lang="ar-JO" sz="2200" dirty="0" smtClean="0"/>
              <a:t>ه</a:t>
            </a:r>
            <a:r>
              <a:rPr lang="ar-SA" sz="2200" dirty="0" smtClean="0"/>
              <a:t> في الأسعار خلال فترة الاستثمار. الاستثمار </a:t>
            </a:r>
            <a:r>
              <a:rPr lang="ar-JO" sz="2200" dirty="0" smtClean="0"/>
              <a:t>إ</a:t>
            </a:r>
            <a:r>
              <a:rPr lang="ar-SA" sz="2200" dirty="0" smtClean="0"/>
              <a:t>ما فردي </a:t>
            </a:r>
            <a:r>
              <a:rPr lang="ar-JO" sz="2200" dirty="0" smtClean="0"/>
              <a:t>أ</a:t>
            </a:r>
            <a:r>
              <a:rPr lang="ar-SA" sz="2200" dirty="0" smtClean="0"/>
              <a:t>و متعدد</a:t>
            </a:r>
          </a:p>
          <a:p>
            <a:pPr algn="just">
              <a:buNone/>
            </a:pPr>
            <a:r>
              <a:rPr lang="ar-SA" sz="2200" dirty="0" smtClean="0">
                <a:solidFill>
                  <a:srgbClr val="FF0000"/>
                </a:solidFill>
              </a:rPr>
              <a:t>الاسثمار الفردي هو شراء أصل واحد فقط حتى لو تكررت الوحدات المشتراه من هذه ال</a:t>
            </a:r>
            <a:r>
              <a:rPr lang="ar-JO" sz="2200" dirty="0" smtClean="0">
                <a:solidFill>
                  <a:srgbClr val="FF0000"/>
                </a:solidFill>
              </a:rPr>
              <a:t>أ</a:t>
            </a:r>
            <a:r>
              <a:rPr lang="ar-SA" sz="2200" dirty="0" smtClean="0">
                <a:solidFill>
                  <a:srgbClr val="FF0000"/>
                </a:solidFill>
              </a:rPr>
              <a:t>صول </a:t>
            </a:r>
          </a:p>
          <a:p>
            <a:pPr algn="just">
              <a:buNone/>
            </a:pPr>
            <a:r>
              <a:rPr lang="ar-SA" sz="2200" dirty="0" smtClean="0">
                <a:solidFill>
                  <a:srgbClr val="FF0000"/>
                </a:solidFill>
              </a:rPr>
              <a:t>الاستثمار المتعدد هو </a:t>
            </a:r>
            <a:r>
              <a:rPr lang="ar-JO" sz="2200" dirty="0" smtClean="0">
                <a:solidFill>
                  <a:srgbClr val="FF0000"/>
                </a:solidFill>
              </a:rPr>
              <a:t>إ</a:t>
            </a:r>
            <a:r>
              <a:rPr lang="ar-SA" sz="2200" dirty="0" smtClean="0">
                <a:solidFill>
                  <a:srgbClr val="FF0000"/>
                </a:solidFill>
              </a:rPr>
              <a:t>ذا شمل نوعين من ال</a:t>
            </a:r>
            <a:r>
              <a:rPr lang="ar-JO" sz="2200" dirty="0" smtClean="0">
                <a:solidFill>
                  <a:srgbClr val="FF0000"/>
                </a:solidFill>
              </a:rPr>
              <a:t>أ</a:t>
            </a:r>
            <a:r>
              <a:rPr lang="ar-SA" sz="2200" dirty="0" smtClean="0">
                <a:solidFill>
                  <a:srgbClr val="FF0000"/>
                </a:solidFill>
              </a:rPr>
              <a:t>صول (محفظة استثمار)</a:t>
            </a:r>
            <a:r>
              <a:rPr lang="en-US" sz="2200" dirty="0" smtClean="0">
                <a:solidFill>
                  <a:srgbClr val="FF0000"/>
                </a:solidFill>
              </a:rPr>
              <a:t>  </a:t>
            </a:r>
            <a:r>
              <a:rPr lang="ar-JO" sz="2200" dirty="0" smtClean="0">
                <a:solidFill>
                  <a:srgbClr val="FF0000"/>
                </a:solidFill>
              </a:rPr>
              <a:t>-  كشراء أسهم وسندات</a:t>
            </a:r>
          </a:p>
          <a:p>
            <a:pPr algn="just">
              <a:buNone/>
            </a:pPr>
            <a:r>
              <a:rPr lang="ar-SA" sz="2200" dirty="0" smtClean="0">
                <a:solidFill>
                  <a:srgbClr val="FF0000"/>
                </a:solidFill>
              </a:rPr>
              <a:t>المحفظة تعبير يطلق على مجموعة ما يمكله المستثمر من أصول بشرط أن يكون الهدف من هذا ال</a:t>
            </a:r>
            <a:r>
              <a:rPr lang="ar-JO" sz="2200" dirty="0" smtClean="0">
                <a:solidFill>
                  <a:srgbClr val="FF0000"/>
                </a:solidFill>
              </a:rPr>
              <a:t>إ</a:t>
            </a:r>
            <a:r>
              <a:rPr lang="ar-SA" sz="2200" dirty="0" smtClean="0">
                <a:solidFill>
                  <a:srgbClr val="FF0000"/>
                </a:solidFill>
              </a:rPr>
              <a:t>متلاك هو تنمية القيمة السوقية لها وتحقيق التوظيف الأمثل لما تمثله هذه الأصول من أموال، والاسهم والسندات</a:t>
            </a:r>
            <a:r>
              <a:rPr lang="en-US" sz="2200" dirty="0" smtClean="0">
                <a:solidFill>
                  <a:srgbClr val="FF0000"/>
                </a:solidFill>
              </a:rPr>
              <a:t> </a:t>
            </a:r>
            <a:r>
              <a:rPr lang="ar-SA" sz="2200" dirty="0" smtClean="0">
                <a:solidFill>
                  <a:srgbClr val="FF0000"/>
                </a:solidFill>
              </a:rPr>
              <a:t>تعتبر جزءا</a:t>
            </a:r>
            <a:r>
              <a:rPr lang="ar-JO" sz="2200" dirty="0" smtClean="0">
                <a:solidFill>
                  <a:srgbClr val="FF0000"/>
                </a:solidFill>
              </a:rPr>
              <a:t>ً</a:t>
            </a:r>
            <a:r>
              <a:rPr lang="ar-SA" sz="2200" dirty="0" smtClean="0">
                <a:solidFill>
                  <a:srgbClr val="FF0000"/>
                </a:solidFill>
              </a:rPr>
              <a:t> هاما من أي</a:t>
            </a:r>
            <a:r>
              <a:rPr lang="ar-JO" sz="2200" dirty="0" smtClean="0">
                <a:solidFill>
                  <a:srgbClr val="FF0000"/>
                </a:solidFill>
              </a:rPr>
              <a:t>ة</a:t>
            </a:r>
            <a:r>
              <a:rPr lang="ar-SA" sz="2200" dirty="0" smtClean="0">
                <a:solidFill>
                  <a:srgbClr val="FF0000"/>
                </a:solidFill>
              </a:rPr>
              <a:t> محفظ</a:t>
            </a:r>
            <a:r>
              <a:rPr lang="ar-JO" sz="2200" dirty="0" smtClean="0">
                <a:solidFill>
                  <a:srgbClr val="FF0000"/>
                </a:solidFill>
              </a:rPr>
              <a:t>ة</a:t>
            </a:r>
            <a:r>
              <a:rPr lang="ar-SA" sz="2200" dirty="0" smtClean="0">
                <a:solidFill>
                  <a:srgbClr val="FF0000"/>
                </a:solidFill>
              </a:rPr>
              <a:t> استثمارية</a:t>
            </a:r>
            <a:endParaRPr lang="ar-SA" sz="2200" dirty="0">
              <a:solidFill>
                <a:srgbClr val="FF0000"/>
              </a:solidFill>
            </a:endParaRPr>
          </a:p>
        </p:txBody>
      </p:sp>
      <p:grpSp>
        <p:nvGrpSpPr>
          <p:cNvPr id="2" name="Group 8"/>
          <p:cNvGrpSpPr/>
          <p:nvPr/>
        </p:nvGrpSpPr>
        <p:grpSpPr>
          <a:xfrm>
            <a:off x="14" y="0"/>
            <a:ext cx="9143986" cy="1285860"/>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a:t>
              </a:r>
              <a:r>
                <a:rPr lang="ar-JO" sz="3200" dirty="0" smtClean="0">
                  <a:solidFill>
                    <a:schemeClr val="tx1"/>
                  </a:solidFill>
                </a:rPr>
                <a:t>ا</a:t>
              </a:r>
              <a:r>
                <a:rPr lang="ar-SA" sz="3200" dirty="0" smtClean="0">
                  <a:solidFill>
                    <a:schemeClr val="tx1"/>
                  </a:solidFill>
                </a:rPr>
                <a:t>ستثمار في ال</a:t>
              </a:r>
              <a:r>
                <a:rPr lang="ar-JO" sz="3200" dirty="0" smtClean="0">
                  <a:solidFill>
                    <a:schemeClr val="tx1"/>
                  </a:solidFill>
                </a:rPr>
                <a:t>أ</a:t>
              </a:r>
              <a:r>
                <a:rPr lang="ar-SA" sz="3200" dirty="0" smtClean="0">
                  <a:solidFill>
                    <a:schemeClr val="tx1"/>
                  </a:solidFill>
                </a:rPr>
                <a:t>وراق المالي</a:t>
              </a:r>
              <a:r>
                <a:rPr lang="ar-JO" sz="3200" dirty="0" smtClean="0">
                  <a:solidFill>
                    <a:schemeClr val="tx1"/>
                  </a:solidFill>
                </a:rPr>
                <a:t>ة</a:t>
              </a:r>
              <a:r>
                <a:rPr lang="ar-SA" sz="3200" dirty="0" smtClean="0">
                  <a:solidFill>
                    <a:schemeClr val="tx1"/>
                  </a:solidFill>
                </a:rPr>
                <a:t> </a:t>
              </a:r>
              <a:endParaRPr lang="ar-SA" sz="32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1602415521"/>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154</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algn="just">
              <a:buNone/>
            </a:pPr>
            <a:r>
              <a:rPr lang="ar-SA" dirty="0" smtClean="0"/>
              <a:t>هناك عدة طرق لتصنيف ال</a:t>
            </a:r>
            <a:r>
              <a:rPr lang="ar-JO" dirty="0" smtClean="0"/>
              <a:t>أ</a:t>
            </a:r>
            <a:r>
              <a:rPr lang="ar-SA" dirty="0" smtClean="0"/>
              <a:t>صول الماليه ولكن جرى العرف على تصنيفها </a:t>
            </a:r>
          </a:p>
          <a:p>
            <a:pPr algn="just">
              <a:buFont typeface="Wingdings" pitchFamily="2" charset="2"/>
              <a:buChar char="v"/>
            </a:pPr>
            <a:r>
              <a:rPr lang="ar-SA" dirty="0" smtClean="0"/>
              <a:t>من حيث ماهيتها </a:t>
            </a:r>
            <a:r>
              <a:rPr lang="en-US" dirty="0" smtClean="0"/>
              <a:t>: </a:t>
            </a:r>
            <a:r>
              <a:rPr lang="ar-SA" dirty="0" smtClean="0"/>
              <a:t>إلى </a:t>
            </a:r>
            <a:r>
              <a:rPr lang="ar-JO" dirty="0" smtClean="0"/>
              <a:t>أ</a:t>
            </a:r>
            <a:r>
              <a:rPr lang="ar-SA" dirty="0" smtClean="0"/>
              <a:t>وراق مالية تمثل </a:t>
            </a:r>
            <a:r>
              <a:rPr lang="ar-SA" dirty="0" smtClean="0">
                <a:solidFill>
                  <a:srgbClr val="FF0000"/>
                </a:solidFill>
              </a:rPr>
              <a:t>ملكي</a:t>
            </a:r>
            <a:r>
              <a:rPr lang="ar-JO" dirty="0" smtClean="0"/>
              <a:t>ة</a:t>
            </a:r>
            <a:r>
              <a:rPr lang="ar-SA" dirty="0" smtClean="0"/>
              <a:t> وهي ال</a:t>
            </a:r>
            <a:r>
              <a:rPr lang="ar-JO" dirty="0" smtClean="0"/>
              <a:t>أ</a:t>
            </a:r>
            <a:r>
              <a:rPr lang="ar-SA" dirty="0" smtClean="0"/>
              <a:t>سهم و</a:t>
            </a:r>
            <a:r>
              <a:rPr lang="ar-JO" dirty="0" smtClean="0"/>
              <a:t>أ</a:t>
            </a:r>
            <a:r>
              <a:rPr lang="ar-SA" dirty="0" smtClean="0"/>
              <a:t>وراق مالية تمثل </a:t>
            </a:r>
            <a:r>
              <a:rPr lang="ar-SA" dirty="0" smtClean="0">
                <a:solidFill>
                  <a:srgbClr val="FF0000"/>
                </a:solidFill>
              </a:rPr>
              <a:t>مديوني</a:t>
            </a:r>
            <a:r>
              <a:rPr lang="ar-JO" dirty="0" smtClean="0"/>
              <a:t>ة</a:t>
            </a:r>
            <a:r>
              <a:rPr lang="ar-SA" dirty="0" smtClean="0"/>
              <a:t> وهي السندات </a:t>
            </a:r>
          </a:p>
          <a:p>
            <a:pPr algn="just">
              <a:buFont typeface="Wingdings" pitchFamily="2" charset="2"/>
              <a:buChar char="v"/>
            </a:pPr>
            <a:r>
              <a:rPr lang="ar-SA" dirty="0" smtClean="0">
                <a:solidFill>
                  <a:srgbClr val="FF0000"/>
                </a:solidFill>
              </a:rPr>
              <a:t>ومن حيث العائد </a:t>
            </a:r>
            <a:r>
              <a:rPr lang="ar-JO" dirty="0" smtClean="0">
                <a:solidFill>
                  <a:srgbClr val="FF0000"/>
                </a:solidFill>
              </a:rPr>
              <a:t>إ</a:t>
            </a:r>
            <a:r>
              <a:rPr lang="ar-SA" dirty="0" smtClean="0">
                <a:solidFill>
                  <a:srgbClr val="FF0000"/>
                </a:solidFill>
              </a:rPr>
              <a:t>لى </a:t>
            </a:r>
            <a:r>
              <a:rPr lang="ar-JO" dirty="0" smtClean="0">
                <a:solidFill>
                  <a:srgbClr val="FF0000"/>
                </a:solidFill>
              </a:rPr>
              <a:t>أ</a:t>
            </a:r>
            <a:r>
              <a:rPr lang="ar-SA" dirty="0" smtClean="0">
                <a:solidFill>
                  <a:srgbClr val="FF0000"/>
                </a:solidFill>
              </a:rPr>
              <a:t>وراق مالية ذات دخل متغير و</a:t>
            </a:r>
            <a:r>
              <a:rPr lang="ar-JO" dirty="0" smtClean="0">
                <a:solidFill>
                  <a:srgbClr val="FF0000"/>
                </a:solidFill>
              </a:rPr>
              <a:t>أ</a:t>
            </a:r>
            <a:r>
              <a:rPr lang="ar-SA" dirty="0" smtClean="0">
                <a:solidFill>
                  <a:srgbClr val="FF0000"/>
                </a:solidFill>
              </a:rPr>
              <a:t>خرى ذات دخل ثابت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أنواع الأصول الماليه</a:t>
              </a:r>
              <a:endParaRPr lang="ar-SA" sz="32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2666722941"/>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155</a:t>
            </a:fld>
            <a:endParaRPr lang="ar-SA"/>
          </a:p>
        </p:txBody>
      </p:sp>
      <p:sp>
        <p:nvSpPr>
          <p:cNvPr id="12" name="Content Placeholder 11"/>
          <p:cNvSpPr>
            <a:spLocks noGrp="1"/>
          </p:cNvSpPr>
          <p:nvPr>
            <p:ph sz="quarter" idx="1"/>
          </p:nvPr>
        </p:nvSpPr>
        <p:spPr>
          <a:xfrm>
            <a:off x="457200" y="2276872"/>
            <a:ext cx="8229600" cy="3849291"/>
          </a:xfrm>
        </p:spPr>
        <p:txBody>
          <a:bodyPr>
            <a:normAutofit fontScale="92500" lnSpcReduction="20000"/>
          </a:bodyPr>
          <a:lstStyle/>
          <a:p>
            <a:pPr algn="just">
              <a:buNone/>
            </a:pPr>
            <a:r>
              <a:rPr lang="ar-SA" dirty="0" smtClean="0">
                <a:solidFill>
                  <a:srgbClr val="FF0000"/>
                </a:solidFill>
              </a:rPr>
              <a:t>يتكون رأس مال الشركات المساهمة من عدد من الحصص المتساوي</a:t>
            </a:r>
            <a:r>
              <a:rPr lang="ar-JO" dirty="0" smtClean="0">
                <a:solidFill>
                  <a:srgbClr val="FF0000"/>
                </a:solidFill>
              </a:rPr>
              <a:t>ة</a:t>
            </a:r>
            <a:r>
              <a:rPr lang="ar-SA" dirty="0" smtClean="0">
                <a:solidFill>
                  <a:srgbClr val="FF0000"/>
                </a:solidFill>
              </a:rPr>
              <a:t> يسمى كل منها سهما</a:t>
            </a:r>
            <a:r>
              <a:rPr lang="ar-JO" dirty="0" smtClean="0">
                <a:solidFill>
                  <a:srgbClr val="FF0000"/>
                </a:solidFill>
              </a:rPr>
              <a:t>ً</a:t>
            </a:r>
            <a:r>
              <a:rPr lang="ar-SA" dirty="0" smtClean="0">
                <a:solidFill>
                  <a:srgbClr val="FF0000"/>
                </a:solidFill>
              </a:rPr>
              <a:t> </a:t>
            </a:r>
          </a:p>
          <a:p>
            <a:pPr algn="just">
              <a:buFontTx/>
              <a:buChar char="-"/>
            </a:pPr>
            <a:r>
              <a:rPr lang="ar-SA" dirty="0" smtClean="0">
                <a:solidFill>
                  <a:srgbClr val="FF0000"/>
                </a:solidFill>
              </a:rPr>
              <a:t>والسهم عبار</a:t>
            </a:r>
            <a:r>
              <a:rPr lang="ar-JO" dirty="0" smtClean="0">
                <a:solidFill>
                  <a:srgbClr val="FF0000"/>
                </a:solidFill>
              </a:rPr>
              <a:t>ة</a:t>
            </a:r>
            <a:r>
              <a:rPr lang="ar-SA" dirty="0" smtClean="0">
                <a:solidFill>
                  <a:srgbClr val="FF0000"/>
                </a:solidFill>
              </a:rPr>
              <a:t> عن صك يؤكد لحامله ملكية حص</a:t>
            </a:r>
            <a:r>
              <a:rPr lang="ar-JO" dirty="0" smtClean="0">
                <a:solidFill>
                  <a:srgbClr val="FF0000"/>
                </a:solidFill>
              </a:rPr>
              <a:t>ته</a:t>
            </a:r>
            <a:r>
              <a:rPr lang="ar-SA" dirty="0" smtClean="0">
                <a:solidFill>
                  <a:srgbClr val="FF0000"/>
                </a:solidFill>
              </a:rPr>
              <a:t> في رأسمال الشركة تعادل المبلغ الذي دفعه</a:t>
            </a:r>
          </a:p>
          <a:p>
            <a:pPr algn="just">
              <a:buFontTx/>
              <a:buChar char="-"/>
            </a:pPr>
            <a:r>
              <a:rPr lang="ar-SA" dirty="0" smtClean="0">
                <a:solidFill>
                  <a:srgbClr val="0000FF"/>
                </a:solidFill>
              </a:rPr>
              <a:t> وهذا الصك يبين حق لحامل</a:t>
            </a:r>
            <a:r>
              <a:rPr lang="ar-SY" dirty="0" smtClean="0">
                <a:solidFill>
                  <a:srgbClr val="0000FF"/>
                </a:solidFill>
              </a:rPr>
              <a:t> السهم </a:t>
            </a:r>
            <a:r>
              <a:rPr lang="ar-SA" dirty="0" smtClean="0">
                <a:solidFill>
                  <a:srgbClr val="0000FF"/>
                </a:solidFill>
              </a:rPr>
              <a:t>في ال</a:t>
            </a:r>
            <a:r>
              <a:rPr lang="ar-JO" dirty="0" smtClean="0">
                <a:solidFill>
                  <a:srgbClr val="0000FF"/>
                </a:solidFill>
              </a:rPr>
              <a:t>إ</a:t>
            </a:r>
            <a:r>
              <a:rPr lang="ar-SA" dirty="0" smtClean="0">
                <a:solidFill>
                  <a:srgbClr val="0000FF"/>
                </a:solidFill>
              </a:rPr>
              <a:t>شراك في توجيه سياسة الشرك</a:t>
            </a:r>
            <a:r>
              <a:rPr lang="ar-JO" dirty="0" smtClean="0">
                <a:solidFill>
                  <a:srgbClr val="0000FF"/>
                </a:solidFill>
              </a:rPr>
              <a:t>ة</a:t>
            </a:r>
            <a:r>
              <a:rPr lang="ar-SA" dirty="0" smtClean="0">
                <a:solidFill>
                  <a:srgbClr val="0000FF"/>
                </a:solidFill>
              </a:rPr>
              <a:t> من خلال ال</a:t>
            </a:r>
            <a:r>
              <a:rPr lang="ar-JO" dirty="0" smtClean="0">
                <a:solidFill>
                  <a:srgbClr val="0000FF"/>
                </a:solidFill>
              </a:rPr>
              <a:t>أ</a:t>
            </a:r>
            <a:r>
              <a:rPr lang="ar-SA" dirty="0" smtClean="0">
                <a:solidFill>
                  <a:srgbClr val="0000FF"/>
                </a:solidFill>
              </a:rPr>
              <a:t>راء التي يطرحها في ا</a:t>
            </a:r>
            <a:r>
              <a:rPr lang="ar-JO" dirty="0" smtClean="0">
                <a:solidFill>
                  <a:srgbClr val="0000FF"/>
                </a:solidFill>
              </a:rPr>
              <a:t>لإ</a:t>
            </a:r>
            <a:r>
              <a:rPr lang="ar-SA" dirty="0" smtClean="0">
                <a:solidFill>
                  <a:srgbClr val="0000FF"/>
                </a:solidFill>
              </a:rPr>
              <a:t>جتماعات التي تعقد للمساهمين </a:t>
            </a:r>
            <a:r>
              <a:rPr lang="ar-JO" dirty="0" smtClean="0">
                <a:solidFill>
                  <a:srgbClr val="0000FF"/>
                </a:solidFill>
              </a:rPr>
              <a:t>أ</a:t>
            </a:r>
            <a:r>
              <a:rPr lang="ar-SA" dirty="0" smtClean="0">
                <a:solidFill>
                  <a:srgbClr val="0000FF"/>
                </a:solidFill>
              </a:rPr>
              <a:t>و من خلال حق انتخاب أعضاء مجلس ال</a:t>
            </a:r>
            <a:r>
              <a:rPr lang="ar-JO" dirty="0" smtClean="0">
                <a:solidFill>
                  <a:srgbClr val="0000FF"/>
                </a:solidFill>
              </a:rPr>
              <a:t>إ</a:t>
            </a:r>
            <a:r>
              <a:rPr lang="ar-SA" dirty="0" smtClean="0">
                <a:solidFill>
                  <a:srgbClr val="0000FF"/>
                </a:solidFill>
              </a:rPr>
              <a:t>دارة </a:t>
            </a:r>
          </a:p>
          <a:p>
            <a:pPr algn="just">
              <a:buFontTx/>
              <a:buChar char="-"/>
            </a:pPr>
            <a:r>
              <a:rPr lang="ar-SA" dirty="0" smtClean="0"/>
              <a:t>وعند </a:t>
            </a:r>
            <a:r>
              <a:rPr lang="ar-JO" dirty="0" smtClean="0"/>
              <a:t>إ</a:t>
            </a:r>
            <a:r>
              <a:rPr lang="ar-SA" dirty="0" smtClean="0"/>
              <a:t>صدار </a:t>
            </a:r>
            <a:r>
              <a:rPr lang="ar-JO" dirty="0" smtClean="0"/>
              <a:t>أ</a:t>
            </a:r>
            <a:r>
              <a:rPr lang="ar-SA" dirty="0" smtClean="0"/>
              <a:t>سهم لزيادة رأسمال شرك</a:t>
            </a:r>
            <a:r>
              <a:rPr lang="ar-JO" dirty="0" smtClean="0"/>
              <a:t>ة</a:t>
            </a:r>
            <a:r>
              <a:rPr lang="ar-SA" dirty="0" smtClean="0"/>
              <a:t> قائم</a:t>
            </a:r>
            <a:r>
              <a:rPr lang="ar-JO" dirty="0" smtClean="0"/>
              <a:t>ة</a:t>
            </a:r>
            <a:r>
              <a:rPr lang="ar-SA" dirty="0" smtClean="0"/>
              <a:t> بالفعل تحدد القيم</a:t>
            </a:r>
            <a:r>
              <a:rPr lang="ar-JO" dirty="0" smtClean="0"/>
              <a:t>ة</a:t>
            </a:r>
            <a:r>
              <a:rPr lang="ar-SA" dirty="0" smtClean="0"/>
              <a:t> ال</a:t>
            </a:r>
            <a:r>
              <a:rPr lang="ar-JO" dirty="0" smtClean="0"/>
              <a:t>إ</a:t>
            </a:r>
            <a:r>
              <a:rPr lang="ar-SA" dirty="0" smtClean="0"/>
              <a:t>سمي</a:t>
            </a:r>
            <a:r>
              <a:rPr lang="ar-JO" dirty="0" smtClean="0"/>
              <a:t>ة</a:t>
            </a:r>
            <a:r>
              <a:rPr lang="ar-SA" dirty="0" smtClean="0"/>
              <a:t> للسهم وتدرج على وجه الصك وتسجل في دفاتر الشرك</a:t>
            </a:r>
            <a:r>
              <a:rPr lang="ar-JO" dirty="0" smtClean="0"/>
              <a:t>ة</a:t>
            </a:r>
            <a:r>
              <a:rPr lang="ar-SA" dirty="0" smtClean="0"/>
              <a:t> وعلى هذا ف</a:t>
            </a:r>
            <a:r>
              <a:rPr lang="ar-JO" dirty="0" smtClean="0"/>
              <a:t>إ</a:t>
            </a:r>
            <a:r>
              <a:rPr lang="ar-SA" dirty="0" smtClean="0"/>
              <a:t>ن القيم</a:t>
            </a:r>
            <a:r>
              <a:rPr lang="ar-JO" dirty="0" smtClean="0"/>
              <a:t>ة</a:t>
            </a:r>
            <a:r>
              <a:rPr lang="ar-SA" dirty="0" smtClean="0"/>
              <a:t> الدفتري</a:t>
            </a:r>
            <a:r>
              <a:rPr lang="ar-JO" dirty="0" smtClean="0"/>
              <a:t>ة</a:t>
            </a:r>
            <a:r>
              <a:rPr lang="ar-SA" dirty="0" smtClean="0"/>
              <a:t> للسهم تتغير في المدى الطويل </a:t>
            </a:r>
            <a:r>
              <a:rPr lang="ar-JO" dirty="0" smtClean="0"/>
              <a:t>إ</a:t>
            </a:r>
            <a:r>
              <a:rPr lang="ar-SA" dirty="0" smtClean="0"/>
              <a:t>ذ تعادل القيم</a:t>
            </a:r>
            <a:r>
              <a:rPr lang="ar-JO" dirty="0" smtClean="0"/>
              <a:t>ة</a:t>
            </a:r>
            <a:r>
              <a:rPr lang="ar-SA" dirty="0" smtClean="0"/>
              <a:t> ال</a:t>
            </a:r>
            <a:r>
              <a:rPr lang="ar-JO" dirty="0" smtClean="0"/>
              <a:t>إ</a:t>
            </a:r>
            <a:r>
              <a:rPr lang="ar-SA" dirty="0" smtClean="0"/>
              <a:t>سمي</a:t>
            </a:r>
            <a:r>
              <a:rPr lang="ar-JO" dirty="0" smtClean="0"/>
              <a:t>ة</a:t>
            </a:r>
            <a:r>
              <a:rPr lang="ar-SA" dirty="0" smtClean="0"/>
              <a:t> للسهم مضافا</a:t>
            </a:r>
            <a:r>
              <a:rPr lang="ar-JO" dirty="0" smtClean="0"/>
              <a:t>ً</a:t>
            </a:r>
            <a:r>
              <a:rPr lang="ar-SA" dirty="0" smtClean="0"/>
              <a:t> </a:t>
            </a:r>
            <a:r>
              <a:rPr lang="ar-JO" dirty="0" smtClean="0"/>
              <a:t>إ</a:t>
            </a:r>
            <a:r>
              <a:rPr lang="ar-SA" dirty="0" smtClean="0"/>
              <a:t>ليها ال</a:t>
            </a:r>
            <a:r>
              <a:rPr lang="ar-JO" dirty="0" smtClean="0"/>
              <a:t>أ</a:t>
            </a:r>
            <a:r>
              <a:rPr lang="ar-SA" dirty="0" smtClean="0"/>
              <a:t>رباح المحتجز</a:t>
            </a:r>
            <a:r>
              <a:rPr lang="ar-JO" dirty="0" smtClean="0"/>
              <a:t>ة</a:t>
            </a:r>
            <a:r>
              <a:rPr lang="ar-SA" dirty="0" smtClean="0"/>
              <a:t> </a:t>
            </a:r>
            <a:r>
              <a:rPr lang="ar-JO" dirty="0" smtClean="0"/>
              <a:t>أ</a:t>
            </a:r>
            <a:r>
              <a:rPr lang="ar-SA" dirty="0" smtClean="0"/>
              <a:t>ثناء حياة الشرك</a:t>
            </a:r>
            <a:r>
              <a:rPr lang="ar-JO" dirty="0" smtClean="0"/>
              <a:t>ة</a:t>
            </a:r>
            <a:r>
              <a:rPr lang="ar-SA" dirty="0" smtClean="0"/>
              <a:t> .</a:t>
            </a:r>
            <a:endParaRPr lang="ar-SA" dirty="0"/>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ال</a:t>
              </a:r>
              <a:r>
                <a:rPr lang="ar-JO" sz="4800" dirty="0" smtClean="0">
                  <a:solidFill>
                    <a:srgbClr val="FF0000"/>
                  </a:solidFill>
                </a:rPr>
                <a:t>أ</a:t>
              </a:r>
              <a:r>
                <a:rPr lang="ar-SA" sz="4800" dirty="0" smtClean="0">
                  <a:solidFill>
                    <a:srgbClr val="FF0000"/>
                  </a:solidFill>
                </a:rPr>
                <a:t>ســــهم </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4090749377"/>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156</a:t>
            </a:fld>
            <a:endParaRPr lang="ar-SA"/>
          </a:p>
        </p:txBody>
      </p:sp>
      <p:sp>
        <p:nvSpPr>
          <p:cNvPr id="12" name="Content Placeholder 11"/>
          <p:cNvSpPr>
            <a:spLocks noGrp="1"/>
          </p:cNvSpPr>
          <p:nvPr>
            <p:ph sz="quarter" idx="1"/>
          </p:nvPr>
        </p:nvSpPr>
        <p:spPr>
          <a:xfrm>
            <a:off x="457200" y="1714488"/>
            <a:ext cx="8229600" cy="4411675"/>
          </a:xfrm>
        </p:spPr>
        <p:txBody>
          <a:bodyPr>
            <a:normAutofit/>
          </a:bodyPr>
          <a:lstStyle/>
          <a:p>
            <a:pPr algn="just">
              <a:buFontTx/>
              <a:buChar char="-"/>
            </a:pPr>
            <a:r>
              <a:rPr lang="ar-SA" dirty="0" smtClean="0"/>
              <a:t>عند تداول ال</a:t>
            </a:r>
            <a:r>
              <a:rPr lang="ar-JO" dirty="0" smtClean="0"/>
              <a:t>أ</a:t>
            </a:r>
            <a:r>
              <a:rPr lang="ar-SA" dirty="0" smtClean="0"/>
              <a:t>سهم العادي</a:t>
            </a:r>
            <a:r>
              <a:rPr lang="ar-JO" dirty="0" smtClean="0"/>
              <a:t>ة</a:t>
            </a:r>
            <a:r>
              <a:rPr lang="ar-SA" dirty="0" smtClean="0"/>
              <a:t> في البورص</a:t>
            </a:r>
            <a:r>
              <a:rPr lang="ar-JO" dirty="0" smtClean="0"/>
              <a:t>ة</a:t>
            </a:r>
            <a:r>
              <a:rPr lang="ar-SA" dirty="0" smtClean="0"/>
              <a:t> قد تباع وتشترى بقيم</a:t>
            </a:r>
            <a:r>
              <a:rPr lang="ar-JO" dirty="0" smtClean="0"/>
              <a:t>ة</a:t>
            </a:r>
            <a:r>
              <a:rPr lang="ar-SA" dirty="0" smtClean="0"/>
              <a:t> مخالف</a:t>
            </a:r>
            <a:r>
              <a:rPr lang="ar-JO" dirty="0" smtClean="0"/>
              <a:t>ة</a:t>
            </a:r>
            <a:r>
              <a:rPr lang="ar-SA" dirty="0" smtClean="0"/>
              <a:t> عن القيم</a:t>
            </a:r>
            <a:r>
              <a:rPr lang="ar-JO" dirty="0" smtClean="0"/>
              <a:t>ة</a:t>
            </a:r>
            <a:r>
              <a:rPr lang="ar-SA" dirty="0" smtClean="0"/>
              <a:t> ال</a:t>
            </a:r>
            <a:r>
              <a:rPr lang="ar-JO" dirty="0" smtClean="0"/>
              <a:t>أ</a:t>
            </a:r>
            <a:r>
              <a:rPr lang="ar-SA" dirty="0" smtClean="0"/>
              <a:t>سم</a:t>
            </a:r>
            <a:r>
              <a:rPr lang="ar-JO" dirty="0" smtClean="0"/>
              <a:t>ية</a:t>
            </a:r>
            <a:r>
              <a:rPr lang="ar-SA" dirty="0" smtClean="0"/>
              <a:t> </a:t>
            </a:r>
            <a:r>
              <a:rPr lang="ar-JO" dirty="0" smtClean="0"/>
              <a:t>أ</a:t>
            </a:r>
            <a:r>
              <a:rPr lang="ar-SA" dirty="0" smtClean="0"/>
              <a:t>و الدفتري</a:t>
            </a:r>
            <a:r>
              <a:rPr lang="ar-JO" dirty="0" smtClean="0"/>
              <a:t>ة</a:t>
            </a:r>
            <a:r>
              <a:rPr lang="ar-SA" dirty="0" smtClean="0"/>
              <a:t>، أي قيم</a:t>
            </a:r>
            <a:r>
              <a:rPr lang="ar-JO" dirty="0" smtClean="0"/>
              <a:t>ة</a:t>
            </a:r>
            <a:r>
              <a:rPr lang="ar-SA" dirty="0" smtClean="0"/>
              <a:t> ثالثه تعرف ب</a:t>
            </a:r>
            <a:r>
              <a:rPr lang="ar-JO" dirty="0" smtClean="0"/>
              <a:t>إ</a:t>
            </a:r>
            <a:r>
              <a:rPr lang="ar-SA" dirty="0" smtClean="0"/>
              <a:t>سم القيم</a:t>
            </a:r>
            <a:r>
              <a:rPr lang="ar-JO" dirty="0" smtClean="0"/>
              <a:t>ة</a:t>
            </a:r>
            <a:r>
              <a:rPr lang="ar-SA" dirty="0" smtClean="0"/>
              <a:t> السوقي</a:t>
            </a:r>
            <a:r>
              <a:rPr lang="ar-JO" dirty="0" smtClean="0"/>
              <a:t>ة</a:t>
            </a:r>
            <a:r>
              <a:rPr lang="ar-SA" dirty="0" smtClean="0"/>
              <a:t> وهي القيم</a:t>
            </a:r>
            <a:r>
              <a:rPr lang="ar-JO" dirty="0" smtClean="0"/>
              <a:t>ة</a:t>
            </a:r>
            <a:r>
              <a:rPr lang="ar-SA" dirty="0" smtClean="0"/>
              <a:t> الحقيقي</a:t>
            </a:r>
            <a:r>
              <a:rPr lang="ar-JO" dirty="0" smtClean="0"/>
              <a:t>ة</a:t>
            </a:r>
            <a:r>
              <a:rPr lang="ar-SA" dirty="0" smtClean="0"/>
              <a:t> للسهم ل</a:t>
            </a:r>
            <a:r>
              <a:rPr lang="ar-JO" dirty="0" smtClean="0"/>
              <a:t>أ</a:t>
            </a:r>
            <a:r>
              <a:rPr lang="ar-SA" dirty="0" smtClean="0"/>
              <a:t>نها تتغير </a:t>
            </a:r>
          </a:p>
          <a:p>
            <a:pPr marL="514350" indent="-514350" algn="just">
              <a:buAutoNum type="arabic1Minus"/>
            </a:pPr>
            <a:r>
              <a:rPr lang="ar-SA" dirty="0" smtClean="0">
                <a:solidFill>
                  <a:srgbClr val="FF0000"/>
                </a:solidFill>
              </a:rPr>
              <a:t>طبقا لمعدلات ال</a:t>
            </a:r>
            <a:r>
              <a:rPr lang="ar-JO" dirty="0" smtClean="0">
                <a:solidFill>
                  <a:srgbClr val="FF0000"/>
                </a:solidFill>
              </a:rPr>
              <a:t>أ</a:t>
            </a:r>
            <a:r>
              <a:rPr lang="ar-SA" dirty="0" smtClean="0">
                <a:solidFill>
                  <a:srgbClr val="FF0000"/>
                </a:solidFill>
              </a:rPr>
              <a:t>رباح التي تحققها الشرك</a:t>
            </a:r>
            <a:r>
              <a:rPr lang="ar-JO" dirty="0" smtClean="0">
                <a:solidFill>
                  <a:srgbClr val="FF0000"/>
                </a:solidFill>
              </a:rPr>
              <a:t>ة</a:t>
            </a:r>
            <a:endParaRPr lang="ar-SA" dirty="0" smtClean="0">
              <a:solidFill>
                <a:srgbClr val="FF0000"/>
              </a:solidFill>
            </a:endParaRPr>
          </a:p>
          <a:p>
            <a:pPr marL="514350" indent="-514350" algn="just">
              <a:buAutoNum type="arabic1Minus"/>
            </a:pPr>
            <a:r>
              <a:rPr lang="ar-SA" dirty="0" smtClean="0">
                <a:solidFill>
                  <a:srgbClr val="FF0000"/>
                </a:solidFill>
              </a:rPr>
              <a:t>وظروف العرض والطلب </a:t>
            </a:r>
          </a:p>
          <a:p>
            <a:pPr marL="514350" indent="-514350" algn="just">
              <a:buAutoNum type="arabic1Minus"/>
            </a:pPr>
            <a:r>
              <a:rPr lang="ar-SA" dirty="0" smtClean="0">
                <a:solidFill>
                  <a:srgbClr val="FF0000"/>
                </a:solidFill>
              </a:rPr>
              <a:t>ونمط تداول ال</a:t>
            </a:r>
            <a:r>
              <a:rPr lang="ar-JO" dirty="0" smtClean="0">
                <a:solidFill>
                  <a:srgbClr val="FF0000"/>
                </a:solidFill>
              </a:rPr>
              <a:t>أ</a:t>
            </a:r>
            <a:r>
              <a:rPr lang="ar-SA" dirty="0" smtClean="0">
                <a:solidFill>
                  <a:srgbClr val="FF0000"/>
                </a:solidFill>
              </a:rPr>
              <a:t>وراق المالي</a:t>
            </a:r>
            <a:r>
              <a:rPr lang="ar-JO" dirty="0" smtClean="0">
                <a:solidFill>
                  <a:srgbClr val="FF0000"/>
                </a:solidFill>
              </a:rPr>
              <a:t>ة</a:t>
            </a:r>
            <a:r>
              <a:rPr lang="ar-SA" dirty="0" smtClean="0">
                <a:solidFill>
                  <a:srgbClr val="FF0000"/>
                </a:solidFill>
              </a:rPr>
              <a:t> في البورص</a:t>
            </a:r>
            <a:r>
              <a:rPr lang="ar-JO" dirty="0" smtClean="0">
                <a:solidFill>
                  <a:srgbClr val="FF0000"/>
                </a:solidFill>
              </a:rPr>
              <a:t>ة</a:t>
            </a:r>
            <a:r>
              <a:rPr lang="ar-SA" dirty="0" smtClean="0">
                <a:solidFill>
                  <a:srgbClr val="FF0000"/>
                </a:solidFill>
              </a:rPr>
              <a:t> </a:t>
            </a:r>
            <a:endParaRPr lang="ar-SA" dirty="0">
              <a:solidFill>
                <a:srgbClr val="FF0000"/>
              </a:solidFill>
            </a:endParaRPr>
          </a:p>
        </p:txBody>
      </p:sp>
    </p:spTree>
    <p:extLst>
      <p:ext uri="{BB962C8B-B14F-4D97-AF65-F5344CB8AC3E}">
        <p14:creationId xmlns:p14="http://schemas.microsoft.com/office/powerpoint/2010/main" val="2913911132"/>
      </p:ext>
    </p:extLst>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157</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AutoNum type="arabic1Minus"/>
            </a:pPr>
            <a:r>
              <a:rPr lang="ar-SA" dirty="0" smtClean="0"/>
              <a:t>أنواع ال</a:t>
            </a:r>
            <a:r>
              <a:rPr lang="ar-JO" dirty="0" smtClean="0"/>
              <a:t>أ</a:t>
            </a:r>
            <a:r>
              <a:rPr lang="ar-SA" dirty="0" smtClean="0"/>
              <a:t>سهم من حيث الشكل</a:t>
            </a:r>
          </a:p>
          <a:p>
            <a:pPr marL="514350" indent="-514350" algn="just">
              <a:buFont typeface="+mj-lt"/>
              <a:buAutoNum type="arabicPeriod"/>
            </a:pPr>
            <a:r>
              <a:rPr lang="ar-SA" b="1" dirty="0" smtClean="0">
                <a:solidFill>
                  <a:srgbClr val="FF0000"/>
                </a:solidFill>
              </a:rPr>
              <a:t>ال</a:t>
            </a:r>
            <a:r>
              <a:rPr lang="ar-JO" b="1" dirty="0" smtClean="0">
                <a:solidFill>
                  <a:srgbClr val="FF0000"/>
                </a:solidFill>
              </a:rPr>
              <a:t>أ</a:t>
            </a:r>
            <a:r>
              <a:rPr lang="ar-SA" b="1" dirty="0" smtClean="0">
                <a:solidFill>
                  <a:srgbClr val="FF0000"/>
                </a:solidFill>
              </a:rPr>
              <a:t>سهم ال</a:t>
            </a:r>
            <a:r>
              <a:rPr lang="ar-JO" b="1" dirty="0" smtClean="0">
                <a:solidFill>
                  <a:srgbClr val="FF0000"/>
                </a:solidFill>
              </a:rPr>
              <a:t>أ</a:t>
            </a:r>
            <a:r>
              <a:rPr lang="ar-SA" b="1" dirty="0" smtClean="0">
                <a:solidFill>
                  <a:srgbClr val="FF0000"/>
                </a:solidFill>
              </a:rPr>
              <a:t>سمي</a:t>
            </a:r>
            <a:r>
              <a:rPr lang="ar-JO" b="1" dirty="0" smtClean="0">
                <a:solidFill>
                  <a:srgbClr val="FF0000"/>
                </a:solidFill>
              </a:rPr>
              <a:t>ة</a:t>
            </a:r>
            <a:r>
              <a:rPr lang="ar-SA" dirty="0" smtClean="0"/>
              <a:t> : التي </a:t>
            </a:r>
            <a:r>
              <a:rPr lang="ar-SA" dirty="0" smtClean="0">
                <a:solidFill>
                  <a:srgbClr val="FF0000"/>
                </a:solidFill>
              </a:rPr>
              <a:t>يسجل</a:t>
            </a:r>
            <a:r>
              <a:rPr lang="ar-SA" dirty="0" smtClean="0"/>
              <a:t> </a:t>
            </a:r>
            <a:r>
              <a:rPr lang="ar-JO" dirty="0" smtClean="0">
                <a:solidFill>
                  <a:srgbClr val="FF0000"/>
                </a:solidFill>
              </a:rPr>
              <a:t>إ</a:t>
            </a:r>
            <a:r>
              <a:rPr lang="ar-SA" dirty="0" smtClean="0">
                <a:solidFill>
                  <a:srgbClr val="FF0000"/>
                </a:solidFill>
              </a:rPr>
              <a:t>سم حاملها </a:t>
            </a:r>
            <a:r>
              <a:rPr lang="ar-SA" dirty="0" smtClean="0"/>
              <a:t>على وجه الصك ويمكن لمالك السهم أن يبيعه فيسجل </a:t>
            </a:r>
            <a:r>
              <a:rPr lang="ar-JO" dirty="0" smtClean="0"/>
              <a:t>إ</a:t>
            </a:r>
            <a:r>
              <a:rPr lang="ar-SA" dirty="0" smtClean="0"/>
              <a:t>سم الحامل الجديد على ظهر الصك في جدول خاص يسمى جدول التنازلات وفي نفس الوقت يسجل </a:t>
            </a:r>
            <a:r>
              <a:rPr lang="ar-JO" dirty="0" smtClean="0"/>
              <a:t>إ</a:t>
            </a:r>
            <a:r>
              <a:rPr lang="ar-SA" dirty="0" smtClean="0"/>
              <a:t>سم المشتري الجديد في دفاتر الشرك</a:t>
            </a:r>
            <a:r>
              <a:rPr lang="ar-JO" dirty="0" smtClean="0"/>
              <a:t>ة</a:t>
            </a:r>
            <a:r>
              <a:rPr lang="ar-SA" dirty="0" smtClean="0"/>
              <a:t> </a:t>
            </a:r>
          </a:p>
          <a:p>
            <a:pPr marL="514350" indent="-514350" algn="just">
              <a:buFont typeface="+mj-lt"/>
              <a:buAutoNum type="arabicPeriod"/>
            </a:pPr>
            <a:r>
              <a:rPr lang="ar-SA" b="1" dirty="0" smtClean="0">
                <a:solidFill>
                  <a:srgbClr val="FF0000"/>
                </a:solidFill>
              </a:rPr>
              <a:t>ال</a:t>
            </a:r>
            <a:r>
              <a:rPr lang="ar-JO" b="1" dirty="0" smtClean="0">
                <a:solidFill>
                  <a:srgbClr val="FF0000"/>
                </a:solidFill>
              </a:rPr>
              <a:t>أ</a:t>
            </a:r>
            <a:r>
              <a:rPr lang="ar-SA" b="1" dirty="0" smtClean="0">
                <a:solidFill>
                  <a:srgbClr val="FF0000"/>
                </a:solidFill>
              </a:rPr>
              <a:t>سهم لحامله</a:t>
            </a:r>
            <a:r>
              <a:rPr lang="ar-SA" dirty="0" smtClean="0"/>
              <a:t> : تصدره الشرك</a:t>
            </a:r>
            <a:r>
              <a:rPr lang="ar-JO" dirty="0" smtClean="0"/>
              <a:t>ة</a:t>
            </a:r>
            <a:r>
              <a:rPr lang="ar-SA" dirty="0" smtClean="0"/>
              <a:t> ويتداول بين المستثمرين </a:t>
            </a:r>
            <a:r>
              <a:rPr lang="ar-SA" dirty="0" smtClean="0">
                <a:solidFill>
                  <a:srgbClr val="FF0000"/>
                </a:solidFill>
              </a:rPr>
              <a:t>بدون كتاب</a:t>
            </a:r>
            <a:r>
              <a:rPr lang="ar-JO" dirty="0" smtClean="0">
                <a:solidFill>
                  <a:srgbClr val="FF0000"/>
                </a:solidFill>
              </a:rPr>
              <a:t>ة</a:t>
            </a:r>
            <a:r>
              <a:rPr lang="ar-SA" dirty="0" smtClean="0">
                <a:solidFill>
                  <a:srgbClr val="FF0000"/>
                </a:solidFill>
              </a:rPr>
              <a:t> </a:t>
            </a:r>
            <a:r>
              <a:rPr lang="ar-JO" dirty="0" smtClean="0">
                <a:solidFill>
                  <a:srgbClr val="FF0000"/>
                </a:solidFill>
              </a:rPr>
              <a:t>إ</a:t>
            </a:r>
            <a:r>
              <a:rPr lang="ar-SA" dirty="0" smtClean="0">
                <a:solidFill>
                  <a:srgbClr val="FF0000"/>
                </a:solidFill>
              </a:rPr>
              <a:t>سم المالك </a:t>
            </a:r>
            <a:r>
              <a:rPr lang="ar-SA" dirty="0" smtClean="0"/>
              <a:t>بل تنقل المكلية بمجرد الحياز</a:t>
            </a:r>
            <a:r>
              <a:rPr lang="ar-JO" dirty="0" smtClean="0"/>
              <a:t>ة</a:t>
            </a:r>
            <a:r>
              <a:rPr lang="ar-SA" dirty="0" smtClean="0"/>
              <a:t> الفعلي</a:t>
            </a:r>
            <a:r>
              <a:rPr lang="ar-JO" dirty="0" smtClean="0"/>
              <a:t>ة</a:t>
            </a:r>
            <a:r>
              <a:rPr lang="ar-SA" dirty="0" smtClean="0"/>
              <a:t> للسهم ولا يجوز </a:t>
            </a:r>
            <a:r>
              <a:rPr lang="ar-JO" dirty="0" smtClean="0"/>
              <a:t>إ</a:t>
            </a:r>
            <a:r>
              <a:rPr lang="ar-SA" dirty="0" smtClean="0"/>
              <a:t>صدار مثل هذه ال</a:t>
            </a:r>
            <a:r>
              <a:rPr lang="ar-JO" dirty="0" smtClean="0"/>
              <a:t>أ</a:t>
            </a:r>
            <a:r>
              <a:rPr lang="ar-SA" dirty="0" smtClean="0"/>
              <a:t>سهم </a:t>
            </a:r>
            <a:r>
              <a:rPr lang="ar-JO" dirty="0" smtClean="0"/>
              <a:t>إ</a:t>
            </a:r>
            <a:r>
              <a:rPr lang="ar-SA" dirty="0" smtClean="0"/>
              <a:t>لا </a:t>
            </a:r>
            <a:r>
              <a:rPr lang="ar-JO" dirty="0" smtClean="0"/>
              <a:t>إ</a:t>
            </a:r>
            <a:r>
              <a:rPr lang="ar-SA" dirty="0" smtClean="0"/>
              <a:t>ذا كانت القيم</a:t>
            </a:r>
            <a:r>
              <a:rPr lang="ar-JO" dirty="0" smtClean="0"/>
              <a:t>ة</a:t>
            </a:r>
            <a:r>
              <a:rPr lang="ar-SA" dirty="0" smtClean="0"/>
              <a:t> مدفوع</a:t>
            </a:r>
            <a:r>
              <a:rPr lang="ar-JO" dirty="0" smtClean="0"/>
              <a:t>ة</a:t>
            </a:r>
            <a:r>
              <a:rPr lang="ar-SA" dirty="0" smtClean="0"/>
              <a:t> بالكامل</a:t>
            </a:r>
            <a:endParaRPr lang="ar-SA" dirty="0"/>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chemeClr val="tx1"/>
                  </a:solidFill>
                </a:rPr>
                <a:t>أنواع ال</a:t>
              </a:r>
              <a:r>
                <a:rPr lang="ar-JO" sz="4800" dirty="0" smtClean="0">
                  <a:solidFill>
                    <a:schemeClr val="tx1"/>
                  </a:solidFill>
                </a:rPr>
                <a:t>أ</a:t>
              </a:r>
              <a:r>
                <a:rPr lang="ar-SA" sz="4800" dirty="0" smtClean="0">
                  <a:solidFill>
                    <a:schemeClr val="tx1"/>
                  </a:solidFill>
                </a:rPr>
                <a:t>ســــهم </a:t>
              </a:r>
              <a:endParaRPr lang="ar-SA" sz="48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2957103322"/>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158</a:t>
            </a:fld>
            <a:endParaRPr lang="ar-SA"/>
          </a:p>
        </p:txBody>
      </p:sp>
      <p:sp>
        <p:nvSpPr>
          <p:cNvPr id="12" name="Content Placeholder 11"/>
          <p:cNvSpPr>
            <a:spLocks noGrp="1"/>
          </p:cNvSpPr>
          <p:nvPr>
            <p:ph sz="quarter" idx="1"/>
          </p:nvPr>
        </p:nvSpPr>
        <p:spPr>
          <a:xfrm>
            <a:off x="457200" y="1714488"/>
            <a:ext cx="8229600" cy="4411675"/>
          </a:xfrm>
        </p:spPr>
        <p:txBody>
          <a:bodyPr>
            <a:normAutofit/>
          </a:bodyPr>
          <a:lstStyle/>
          <a:p>
            <a:pPr marL="514350" indent="-514350" algn="just">
              <a:buNone/>
            </a:pPr>
            <a:r>
              <a:rPr lang="ar-SA" dirty="0" smtClean="0"/>
              <a:t>ب- </a:t>
            </a:r>
            <a:r>
              <a:rPr lang="ar-JO" dirty="0" smtClean="0"/>
              <a:t>إ</a:t>
            </a:r>
            <a:r>
              <a:rPr lang="ar-SA" dirty="0" smtClean="0"/>
              <a:t>صدار </a:t>
            </a:r>
            <a:r>
              <a:rPr lang="ar-JO" dirty="0" smtClean="0"/>
              <a:t>أ</a:t>
            </a:r>
            <a:r>
              <a:rPr lang="ar-SA" dirty="0" smtClean="0"/>
              <a:t>سهم جديد</a:t>
            </a:r>
            <a:r>
              <a:rPr lang="ar-JO" dirty="0" smtClean="0"/>
              <a:t>ة</a:t>
            </a:r>
            <a:r>
              <a:rPr lang="ar-SA" dirty="0" smtClean="0"/>
              <a:t> من قبل الشرك</a:t>
            </a:r>
            <a:r>
              <a:rPr lang="ar-JO" dirty="0" smtClean="0"/>
              <a:t>ة</a:t>
            </a:r>
            <a:r>
              <a:rPr lang="ar-SA" dirty="0" smtClean="0"/>
              <a:t> لزياد</a:t>
            </a:r>
            <a:r>
              <a:rPr lang="ar-JO" dirty="0" smtClean="0"/>
              <a:t>ة</a:t>
            </a:r>
            <a:r>
              <a:rPr lang="ar-SA" dirty="0" smtClean="0"/>
              <a:t> ر</a:t>
            </a:r>
            <a:r>
              <a:rPr lang="ar-JO" dirty="0" smtClean="0"/>
              <a:t>أ</a:t>
            </a:r>
            <a:r>
              <a:rPr lang="ar-SA" dirty="0" smtClean="0"/>
              <a:t>سمالها </a:t>
            </a:r>
          </a:p>
          <a:p>
            <a:pPr marL="514350" indent="-514350" algn="just">
              <a:buNone/>
            </a:pPr>
            <a:r>
              <a:rPr lang="ar-SA" dirty="0" smtClean="0"/>
              <a:t>تعطى ال</a:t>
            </a:r>
            <a:r>
              <a:rPr lang="ar-JO" dirty="0" smtClean="0"/>
              <a:t>أ</a:t>
            </a:r>
            <a:r>
              <a:rPr lang="ar-SA" dirty="0" smtClean="0"/>
              <a:t>ولويه في شراء هذا النوع للمساهمين </a:t>
            </a:r>
            <a:r>
              <a:rPr lang="ar-SA" dirty="0" smtClean="0">
                <a:solidFill>
                  <a:srgbClr val="FF0000"/>
                </a:solidFill>
              </a:rPr>
              <a:t>القدامى</a:t>
            </a:r>
            <a:r>
              <a:rPr lang="ar-SA" dirty="0" smtClean="0"/>
              <a:t> ومن </a:t>
            </a:r>
            <a:r>
              <a:rPr lang="ar-JO" dirty="0" smtClean="0"/>
              <a:t>أ</a:t>
            </a:r>
            <a:r>
              <a:rPr lang="ar-SA" dirty="0" smtClean="0"/>
              <a:t>نواع هذه ال</a:t>
            </a:r>
            <a:r>
              <a:rPr lang="ar-JO" dirty="0" smtClean="0"/>
              <a:t>أ</a:t>
            </a:r>
            <a:r>
              <a:rPr lang="ar-SA" dirty="0" smtClean="0"/>
              <a:t>سهم ال</a:t>
            </a:r>
            <a:r>
              <a:rPr lang="ar-JO" dirty="0" smtClean="0"/>
              <a:t>أ</a:t>
            </a:r>
            <a:r>
              <a:rPr lang="ar-SA" dirty="0" smtClean="0"/>
              <a:t>سهم العادي</a:t>
            </a:r>
            <a:r>
              <a:rPr lang="ar-JO" dirty="0" smtClean="0"/>
              <a:t>ة</a:t>
            </a:r>
            <a:r>
              <a:rPr lang="ar-SA" dirty="0" smtClean="0"/>
              <a:t> وال</a:t>
            </a:r>
            <a:r>
              <a:rPr lang="ar-JO" dirty="0" smtClean="0"/>
              <a:t>أ</a:t>
            </a:r>
            <a:r>
              <a:rPr lang="ar-SA" dirty="0" smtClean="0"/>
              <a:t>سهم الممتاز</a:t>
            </a:r>
            <a:r>
              <a:rPr lang="ar-JO" dirty="0" smtClean="0"/>
              <a:t>ة</a:t>
            </a:r>
            <a:r>
              <a:rPr lang="ar-SA" dirty="0" smtClean="0"/>
              <a:t> </a:t>
            </a:r>
            <a:r>
              <a:rPr lang="ar-SA" dirty="0" smtClean="0">
                <a:solidFill>
                  <a:srgbClr val="FF0000"/>
                </a:solidFill>
              </a:rPr>
              <a:t>وظهر </a:t>
            </a:r>
            <a:r>
              <a:rPr lang="ar-JO" dirty="0" smtClean="0">
                <a:solidFill>
                  <a:srgbClr val="FF0000"/>
                </a:solidFill>
              </a:rPr>
              <a:t>أ</a:t>
            </a:r>
            <a:r>
              <a:rPr lang="ar-SA" dirty="0" smtClean="0">
                <a:solidFill>
                  <a:srgbClr val="FF0000"/>
                </a:solidFill>
              </a:rPr>
              <a:t>نواع جديد</a:t>
            </a:r>
            <a:r>
              <a:rPr lang="ar-JO" dirty="0" smtClean="0">
                <a:solidFill>
                  <a:srgbClr val="FF0000"/>
                </a:solidFill>
              </a:rPr>
              <a:t>ة</a:t>
            </a:r>
            <a:r>
              <a:rPr lang="ar-SA" dirty="0" smtClean="0">
                <a:solidFill>
                  <a:srgbClr val="FF0000"/>
                </a:solidFill>
              </a:rPr>
              <a:t> مثل </a:t>
            </a:r>
            <a:r>
              <a:rPr lang="ar-JO" dirty="0" smtClean="0">
                <a:solidFill>
                  <a:srgbClr val="FF0000"/>
                </a:solidFill>
              </a:rPr>
              <a:t>أ</a:t>
            </a:r>
            <a:r>
              <a:rPr lang="ar-SA" dirty="0" smtClean="0">
                <a:solidFill>
                  <a:srgbClr val="FF0000"/>
                </a:solidFill>
              </a:rPr>
              <a:t>سهم ال</a:t>
            </a:r>
            <a:r>
              <a:rPr lang="ar-JO" dirty="0" smtClean="0">
                <a:solidFill>
                  <a:srgbClr val="FF0000"/>
                </a:solidFill>
              </a:rPr>
              <a:t>أ</a:t>
            </a:r>
            <a:r>
              <a:rPr lang="ar-SA" dirty="0" smtClean="0">
                <a:solidFill>
                  <a:srgbClr val="FF0000"/>
                </a:solidFill>
              </a:rPr>
              <a:t>قساط ال</a:t>
            </a:r>
            <a:r>
              <a:rPr lang="ar-JO" dirty="0" smtClean="0">
                <a:solidFill>
                  <a:srgbClr val="FF0000"/>
                </a:solidFill>
              </a:rPr>
              <a:t>إ</a:t>
            </a:r>
            <a:r>
              <a:rPr lang="ar-SA" dirty="0" smtClean="0">
                <a:solidFill>
                  <a:srgbClr val="FF0000"/>
                </a:solidFill>
              </a:rPr>
              <a:t>نتاجيه و</a:t>
            </a:r>
            <a:r>
              <a:rPr lang="ar-JO" dirty="0" smtClean="0">
                <a:solidFill>
                  <a:srgbClr val="FF0000"/>
                </a:solidFill>
              </a:rPr>
              <a:t>أ</a:t>
            </a:r>
            <a:r>
              <a:rPr lang="ar-SA" dirty="0" smtClean="0">
                <a:solidFill>
                  <a:srgbClr val="FF0000"/>
                </a:solidFill>
              </a:rPr>
              <a:t>سهم مشارك</a:t>
            </a:r>
            <a:r>
              <a:rPr lang="ar-JO" dirty="0" smtClean="0">
                <a:solidFill>
                  <a:srgbClr val="FF0000"/>
                </a:solidFill>
              </a:rPr>
              <a:t>ة</a:t>
            </a:r>
            <a:r>
              <a:rPr lang="ar-SA" dirty="0" smtClean="0">
                <a:solidFill>
                  <a:srgbClr val="FF0000"/>
                </a:solidFill>
              </a:rPr>
              <a:t> العاملين وال</a:t>
            </a:r>
            <a:r>
              <a:rPr lang="ar-JO" dirty="0" smtClean="0">
                <a:solidFill>
                  <a:srgbClr val="FF0000"/>
                </a:solidFill>
              </a:rPr>
              <a:t>أ</a:t>
            </a:r>
            <a:r>
              <a:rPr lang="ar-SA" dirty="0" smtClean="0">
                <a:solidFill>
                  <a:srgbClr val="FF0000"/>
                </a:solidFill>
              </a:rPr>
              <a:t>سهم المضمون</a:t>
            </a:r>
            <a:r>
              <a:rPr lang="ar-JO" dirty="0" smtClean="0">
                <a:solidFill>
                  <a:srgbClr val="FF0000"/>
                </a:solidFill>
              </a:rPr>
              <a:t>ة</a:t>
            </a:r>
            <a:r>
              <a:rPr lang="ar-SA" dirty="0" smtClean="0">
                <a:solidFill>
                  <a:srgbClr val="FF0000"/>
                </a:solidFill>
              </a:rPr>
              <a:t> القيم</a:t>
            </a:r>
            <a:r>
              <a:rPr lang="ar-JO" dirty="0" smtClean="0">
                <a:solidFill>
                  <a:srgbClr val="FF0000"/>
                </a:solidFill>
              </a:rPr>
              <a:t>ة</a:t>
            </a:r>
            <a:r>
              <a:rPr lang="ar-SA" dirty="0" smtClean="0">
                <a:solidFill>
                  <a:srgbClr val="FF0000"/>
                </a:solidFill>
              </a:rPr>
              <a:t> </a:t>
            </a:r>
            <a:endParaRPr lang="ar-SA" dirty="0">
              <a:solidFill>
                <a:srgbClr val="FF0000"/>
              </a:solidFill>
            </a:endParaRPr>
          </a:p>
        </p:txBody>
      </p:sp>
    </p:spTree>
    <p:extLst>
      <p:ext uri="{BB962C8B-B14F-4D97-AF65-F5344CB8AC3E}">
        <p14:creationId xmlns:p14="http://schemas.microsoft.com/office/powerpoint/2010/main" val="3729606594"/>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159</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None/>
            </a:pPr>
            <a:r>
              <a:rPr lang="ar-SA" dirty="0" smtClean="0">
                <a:solidFill>
                  <a:srgbClr val="FF0000"/>
                </a:solidFill>
              </a:rPr>
              <a:t>هي ال</a:t>
            </a:r>
            <a:r>
              <a:rPr lang="ar-JO" dirty="0" smtClean="0">
                <a:solidFill>
                  <a:srgbClr val="FF0000"/>
                </a:solidFill>
              </a:rPr>
              <a:t>أ</a:t>
            </a:r>
            <a:r>
              <a:rPr lang="ar-SA" dirty="0" smtClean="0">
                <a:solidFill>
                  <a:srgbClr val="FF0000"/>
                </a:solidFill>
              </a:rPr>
              <a:t>سهم التي تربط توزيعات </a:t>
            </a:r>
            <a:r>
              <a:rPr lang="ar-JO" dirty="0" smtClean="0">
                <a:solidFill>
                  <a:srgbClr val="FF0000"/>
                </a:solidFill>
              </a:rPr>
              <a:t>أ</a:t>
            </a:r>
            <a:r>
              <a:rPr lang="ar-SA" dirty="0" smtClean="0">
                <a:solidFill>
                  <a:srgbClr val="FF0000"/>
                </a:solidFill>
              </a:rPr>
              <a:t>رباحها على </a:t>
            </a:r>
            <a:r>
              <a:rPr lang="ar-JO" dirty="0" smtClean="0">
                <a:solidFill>
                  <a:srgbClr val="FF0000"/>
                </a:solidFill>
              </a:rPr>
              <a:t>أ</a:t>
            </a:r>
            <a:r>
              <a:rPr lang="ar-SA" dirty="0" smtClean="0">
                <a:solidFill>
                  <a:srgbClr val="FF0000"/>
                </a:solidFill>
              </a:rPr>
              <a:t>رباح يحققها قسم </a:t>
            </a:r>
            <a:r>
              <a:rPr lang="ar-JO" dirty="0" smtClean="0">
                <a:solidFill>
                  <a:srgbClr val="FF0000"/>
                </a:solidFill>
              </a:rPr>
              <a:t>إ</a:t>
            </a:r>
            <a:r>
              <a:rPr lang="ar-SA" dirty="0" smtClean="0">
                <a:solidFill>
                  <a:srgbClr val="FF0000"/>
                </a:solidFill>
              </a:rPr>
              <a:t>نتاج معين في الشرك</a:t>
            </a:r>
            <a:r>
              <a:rPr lang="ar-JO" dirty="0" smtClean="0">
                <a:solidFill>
                  <a:srgbClr val="FF0000"/>
                </a:solidFill>
              </a:rPr>
              <a:t>ة</a:t>
            </a:r>
            <a:r>
              <a:rPr lang="ar-SA" dirty="0" smtClean="0">
                <a:solidFill>
                  <a:srgbClr val="FF0000"/>
                </a:solidFill>
              </a:rPr>
              <a:t> مثلما </a:t>
            </a:r>
            <a:r>
              <a:rPr lang="ar-JO" dirty="0" smtClean="0">
                <a:solidFill>
                  <a:srgbClr val="FF0000"/>
                </a:solidFill>
              </a:rPr>
              <a:t>أ</a:t>
            </a:r>
            <a:r>
              <a:rPr lang="ar-SA" dirty="0" smtClean="0">
                <a:solidFill>
                  <a:srgbClr val="FF0000"/>
                </a:solidFill>
              </a:rPr>
              <a:t>صدرته شرك</a:t>
            </a:r>
            <a:r>
              <a:rPr lang="ar-JO" dirty="0" smtClean="0">
                <a:solidFill>
                  <a:srgbClr val="FF0000"/>
                </a:solidFill>
              </a:rPr>
              <a:t>ة</a:t>
            </a:r>
            <a:r>
              <a:rPr lang="ar-SA" dirty="0" smtClean="0">
                <a:solidFill>
                  <a:srgbClr val="FF0000"/>
                </a:solidFill>
              </a:rPr>
              <a:t> جنرال متورز على مجموع</a:t>
            </a:r>
            <a:r>
              <a:rPr lang="ar-JO" dirty="0" smtClean="0">
                <a:solidFill>
                  <a:srgbClr val="FF0000"/>
                </a:solidFill>
              </a:rPr>
              <a:t>ة</a:t>
            </a:r>
            <a:r>
              <a:rPr lang="ar-SA" dirty="0" smtClean="0">
                <a:solidFill>
                  <a:srgbClr val="FF0000"/>
                </a:solidFill>
              </a:rPr>
              <a:t> من ال</a:t>
            </a:r>
            <a:r>
              <a:rPr lang="ar-JO" dirty="0" smtClean="0">
                <a:solidFill>
                  <a:srgbClr val="FF0000"/>
                </a:solidFill>
              </a:rPr>
              <a:t>أ</a:t>
            </a:r>
            <a:r>
              <a:rPr lang="ar-SA" dirty="0" smtClean="0">
                <a:solidFill>
                  <a:srgbClr val="FF0000"/>
                </a:solidFill>
              </a:rPr>
              <a:t>سهم</a:t>
            </a:r>
            <a:r>
              <a:rPr lang="ar-JO" dirty="0" smtClean="0"/>
              <a:t>،</a:t>
            </a:r>
            <a:r>
              <a:rPr lang="ar-SA" dirty="0" smtClean="0"/>
              <a:t> حيث ربطت توزيعات </a:t>
            </a:r>
            <a:r>
              <a:rPr lang="ar-JO" dirty="0" smtClean="0"/>
              <a:t>أ</a:t>
            </a:r>
            <a:r>
              <a:rPr lang="ar-SA" dirty="0" smtClean="0"/>
              <a:t>رباح هذه ال</a:t>
            </a:r>
            <a:r>
              <a:rPr lang="ar-JO" dirty="0" smtClean="0"/>
              <a:t>أ</a:t>
            </a:r>
            <a:r>
              <a:rPr lang="ar-SA" dirty="0" smtClean="0"/>
              <a:t>سهم بال</a:t>
            </a:r>
            <a:r>
              <a:rPr lang="ar-JO" dirty="0" smtClean="0"/>
              <a:t>أ</a:t>
            </a:r>
            <a:r>
              <a:rPr lang="ar-SA" dirty="0" smtClean="0"/>
              <a:t>رباح التي يحققها قسم </a:t>
            </a:r>
            <a:r>
              <a:rPr lang="ar-JO" dirty="0" smtClean="0"/>
              <a:t>إ</a:t>
            </a:r>
            <a:r>
              <a:rPr lang="ar-SA" dirty="0" smtClean="0"/>
              <a:t>نتاج </a:t>
            </a:r>
            <a:r>
              <a:rPr lang="ar-JO" dirty="0" smtClean="0"/>
              <a:t>أ</a:t>
            </a:r>
            <a:r>
              <a:rPr lang="ar-SA" dirty="0" smtClean="0"/>
              <a:t>نظم</a:t>
            </a:r>
            <a:r>
              <a:rPr lang="ar-JO" dirty="0" smtClean="0"/>
              <a:t>ة</a:t>
            </a:r>
            <a:r>
              <a:rPr lang="ar-SA" dirty="0" smtClean="0"/>
              <a:t> المعلومات ال</a:t>
            </a:r>
            <a:r>
              <a:rPr lang="ar-JO" dirty="0" smtClean="0"/>
              <a:t>إ</a:t>
            </a:r>
            <a:r>
              <a:rPr lang="ar-SA" dirty="0" smtClean="0"/>
              <a:t>لكتروني</a:t>
            </a:r>
            <a:r>
              <a:rPr lang="ar-JO" dirty="0" smtClean="0"/>
              <a:t>ة</a:t>
            </a:r>
            <a:r>
              <a:rPr lang="ar-SA" dirty="0" smtClean="0"/>
              <a:t> </a:t>
            </a:r>
            <a:endParaRPr lang="ar-SA" dirty="0"/>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أسهم ال</a:t>
              </a:r>
              <a:r>
                <a:rPr lang="ar-JO" sz="4800" dirty="0" smtClean="0">
                  <a:solidFill>
                    <a:srgbClr val="FF0000"/>
                  </a:solidFill>
                </a:rPr>
                <a:t>أ</a:t>
              </a:r>
              <a:r>
                <a:rPr lang="ar-SA" sz="4800" dirty="0" smtClean="0">
                  <a:solidFill>
                    <a:srgbClr val="FF0000"/>
                  </a:solidFill>
                </a:rPr>
                <a:t>قساط ال</a:t>
              </a:r>
              <a:r>
                <a:rPr lang="ar-JO" sz="4800" dirty="0" smtClean="0">
                  <a:solidFill>
                    <a:srgbClr val="FF0000"/>
                  </a:solidFill>
                </a:rPr>
                <a:t>إ</a:t>
              </a:r>
              <a:r>
                <a:rPr lang="ar-SA" sz="4800" dirty="0" smtClean="0">
                  <a:solidFill>
                    <a:srgbClr val="FF0000"/>
                  </a:solidFill>
                </a:rPr>
                <a:t>نتاجيه </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16513209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64303" y="571484"/>
            <a:ext cx="8229600" cy="1143000"/>
          </a:xfrm>
        </p:spPr>
        <p:txBody>
          <a:bodyPr/>
          <a:lstStyle/>
          <a:p>
            <a:pPr algn="ctr"/>
            <a:r>
              <a:rPr lang="ar-SA" dirty="0" smtClean="0"/>
              <a:t>3– القروض بضمان</a:t>
            </a:r>
          </a:p>
        </p:txBody>
      </p:sp>
      <p:sp>
        <p:nvSpPr>
          <p:cNvPr id="5" name="Slide Number Placeholder 4"/>
          <p:cNvSpPr>
            <a:spLocks noGrp="1"/>
          </p:cNvSpPr>
          <p:nvPr>
            <p:ph type="sldNum" sz="quarter" idx="12"/>
          </p:nvPr>
        </p:nvSpPr>
        <p:spPr/>
        <p:txBody>
          <a:bodyPr/>
          <a:lstStyle/>
          <a:p>
            <a:fld id="{6339CD7F-6548-46A8-9F66-5B44D68E6E3C}" type="slidenum">
              <a:rPr lang="ar-SA" smtClean="0"/>
              <a:pPr/>
              <a:t>16</a:t>
            </a:fld>
            <a:endParaRPr lang="ar-SA" dirty="0"/>
          </a:p>
        </p:txBody>
      </p:sp>
      <p:sp>
        <p:nvSpPr>
          <p:cNvPr id="12" name="Content Placeholder 11"/>
          <p:cNvSpPr>
            <a:spLocks noGrp="1"/>
          </p:cNvSpPr>
          <p:nvPr>
            <p:ph sz="quarter" idx="1"/>
          </p:nvPr>
        </p:nvSpPr>
        <p:spPr>
          <a:xfrm>
            <a:off x="395536" y="2714620"/>
            <a:ext cx="8229600" cy="3699575"/>
          </a:xfrm>
        </p:spPr>
        <p:txBody>
          <a:bodyPr>
            <a:normAutofit/>
          </a:bodyPr>
          <a:lstStyle/>
          <a:p>
            <a:pPr>
              <a:buNone/>
            </a:pPr>
            <a:r>
              <a:rPr lang="ar-SA" dirty="0" smtClean="0"/>
              <a:t>هو حصول المنشأة على الأموال بضمان جزء من أملاكها ، عادة يتحدد لهذا القرض سعر فائدة ثابت، مع تحديد مواعيد لسداد أصل القرض .</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160</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None/>
            </a:pPr>
            <a:r>
              <a:rPr lang="ar-SA" dirty="0" smtClean="0">
                <a:solidFill>
                  <a:srgbClr val="FF0000"/>
                </a:solidFill>
              </a:rPr>
              <a:t>هي </a:t>
            </a:r>
            <a:r>
              <a:rPr lang="ar-JO" dirty="0" smtClean="0">
                <a:solidFill>
                  <a:srgbClr val="FF0000"/>
                </a:solidFill>
              </a:rPr>
              <a:t>أ</a:t>
            </a:r>
            <a:r>
              <a:rPr lang="ar-SA" dirty="0" smtClean="0">
                <a:solidFill>
                  <a:srgbClr val="FF0000"/>
                </a:solidFill>
              </a:rPr>
              <a:t>ن تبيع الشرك</a:t>
            </a:r>
            <a:r>
              <a:rPr lang="ar-JO" dirty="0" smtClean="0">
                <a:solidFill>
                  <a:srgbClr val="FF0000"/>
                </a:solidFill>
              </a:rPr>
              <a:t>ة</a:t>
            </a:r>
            <a:r>
              <a:rPr lang="ar-SA" dirty="0" smtClean="0">
                <a:solidFill>
                  <a:srgbClr val="FF0000"/>
                </a:solidFill>
              </a:rPr>
              <a:t> حص</a:t>
            </a:r>
            <a:r>
              <a:rPr lang="ar-JO" dirty="0" smtClean="0">
                <a:solidFill>
                  <a:srgbClr val="FF0000"/>
                </a:solidFill>
              </a:rPr>
              <a:t>ة</a:t>
            </a:r>
            <a:r>
              <a:rPr lang="ar-SA" dirty="0" smtClean="0">
                <a:solidFill>
                  <a:srgbClr val="FF0000"/>
                </a:solidFill>
              </a:rPr>
              <a:t> من </a:t>
            </a:r>
            <a:r>
              <a:rPr lang="ar-JO" dirty="0" smtClean="0">
                <a:solidFill>
                  <a:srgbClr val="FF0000"/>
                </a:solidFill>
              </a:rPr>
              <a:t>أ</a:t>
            </a:r>
            <a:r>
              <a:rPr lang="ar-SA" dirty="0" smtClean="0">
                <a:solidFill>
                  <a:srgbClr val="FF0000"/>
                </a:solidFill>
              </a:rPr>
              <a:t>سهمها للعاملين </a:t>
            </a:r>
          </a:p>
          <a:p>
            <a:pPr marL="514350" indent="-514350" algn="just">
              <a:buNone/>
            </a:pPr>
            <a:r>
              <a:rPr lang="ar-SA" dirty="0" smtClean="0"/>
              <a:t>فخلال الثمانينات صدر تشريع ضريبي في الولايات المتحد</a:t>
            </a:r>
            <a:r>
              <a:rPr lang="ar-JO" dirty="0" smtClean="0"/>
              <a:t>ة</a:t>
            </a:r>
            <a:r>
              <a:rPr lang="ar-SA" dirty="0" smtClean="0"/>
              <a:t>  </a:t>
            </a:r>
            <a:r>
              <a:rPr lang="ar-SA" dirty="0" smtClean="0">
                <a:solidFill>
                  <a:srgbClr val="FF0000"/>
                </a:solidFill>
              </a:rPr>
              <a:t>يسمح للشركات التي تبيع حص</a:t>
            </a:r>
            <a:r>
              <a:rPr lang="ar-JO" dirty="0" smtClean="0">
                <a:solidFill>
                  <a:srgbClr val="FF0000"/>
                </a:solidFill>
              </a:rPr>
              <a:t>ة</a:t>
            </a:r>
            <a:r>
              <a:rPr lang="ar-SA" dirty="0" smtClean="0">
                <a:solidFill>
                  <a:srgbClr val="FF0000"/>
                </a:solidFill>
              </a:rPr>
              <a:t> من </a:t>
            </a:r>
            <a:r>
              <a:rPr lang="ar-JO" dirty="0" smtClean="0">
                <a:solidFill>
                  <a:srgbClr val="FF0000"/>
                </a:solidFill>
              </a:rPr>
              <a:t>أ</a:t>
            </a:r>
            <a:r>
              <a:rPr lang="ar-SA" dirty="0" smtClean="0">
                <a:solidFill>
                  <a:srgbClr val="FF0000"/>
                </a:solidFill>
              </a:rPr>
              <a:t>سهمها للعاملين بخصم التوزيعات على تلك ال</a:t>
            </a:r>
            <a:r>
              <a:rPr lang="ar-JO" dirty="0" smtClean="0">
                <a:solidFill>
                  <a:srgbClr val="FF0000"/>
                </a:solidFill>
              </a:rPr>
              <a:t>أ</a:t>
            </a:r>
            <a:r>
              <a:rPr lang="ar-SA" dirty="0" smtClean="0">
                <a:solidFill>
                  <a:srgbClr val="FF0000"/>
                </a:solidFill>
              </a:rPr>
              <a:t>سهم من صافي الربح قبل حساب الضرائب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أسهم مشارك</a:t>
              </a:r>
              <a:r>
                <a:rPr lang="ar-JO" sz="4800" dirty="0" smtClean="0">
                  <a:solidFill>
                    <a:srgbClr val="FF0000"/>
                  </a:solidFill>
                </a:rPr>
                <a:t>ة</a:t>
              </a:r>
              <a:r>
                <a:rPr lang="ar-SA" sz="4800" dirty="0" smtClean="0">
                  <a:solidFill>
                    <a:srgbClr val="FF0000"/>
                  </a:solidFill>
                </a:rPr>
                <a:t> العاملين</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1694668029"/>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161</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None/>
            </a:pPr>
            <a:r>
              <a:rPr lang="ar-SA" dirty="0" smtClean="0"/>
              <a:t> </a:t>
            </a:r>
            <a:r>
              <a:rPr lang="ar-SA" dirty="0" smtClean="0">
                <a:solidFill>
                  <a:srgbClr val="FF0000"/>
                </a:solidFill>
              </a:rPr>
              <a:t>يعطى لحامل هذه ال</a:t>
            </a:r>
            <a:r>
              <a:rPr lang="ar-JO" dirty="0" smtClean="0">
                <a:solidFill>
                  <a:srgbClr val="FF0000"/>
                </a:solidFill>
              </a:rPr>
              <a:t>أ</a:t>
            </a:r>
            <a:r>
              <a:rPr lang="ar-SA" dirty="0" smtClean="0">
                <a:solidFill>
                  <a:srgbClr val="FF0000"/>
                </a:solidFill>
              </a:rPr>
              <a:t>سهم الحق في مطالبة الشرك</a:t>
            </a:r>
            <a:r>
              <a:rPr lang="ar-JO" dirty="0" smtClean="0">
                <a:solidFill>
                  <a:srgbClr val="FF0000"/>
                </a:solidFill>
              </a:rPr>
              <a:t>ة</a:t>
            </a:r>
            <a:r>
              <a:rPr lang="ar-SA" dirty="0" smtClean="0">
                <a:solidFill>
                  <a:srgbClr val="FF0000"/>
                </a:solidFill>
              </a:rPr>
              <a:t> المصدرة بالتعويض </a:t>
            </a:r>
            <a:r>
              <a:rPr lang="ar-JO" dirty="0" smtClean="0">
                <a:solidFill>
                  <a:srgbClr val="FF0000"/>
                </a:solidFill>
              </a:rPr>
              <a:t>إ</a:t>
            </a:r>
            <a:r>
              <a:rPr lang="ar-SA" dirty="0" smtClean="0">
                <a:solidFill>
                  <a:srgbClr val="FF0000"/>
                </a:solidFill>
              </a:rPr>
              <a:t>ذا انخفضت القيم</a:t>
            </a:r>
            <a:r>
              <a:rPr lang="ar-JO" dirty="0" smtClean="0">
                <a:solidFill>
                  <a:srgbClr val="FF0000"/>
                </a:solidFill>
              </a:rPr>
              <a:t>ة</a:t>
            </a:r>
            <a:r>
              <a:rPr lang="ar-SA" dirty="0" smtClean="0">
                <a:solidFill>
                  <a:srgbClr val="FF0000"/>
                </a:solidFill>
              </a:rPr>
              <a:t> السوقي</a:t>
            </a:r>
            <a:r>
              <a:rPr lang="ar-JO" dirty="0" smtClean="0">
                <a:solidFill>
                  <a:srgbClr val="FF0000"/>
                </a:solidFill>
              </a:rPr>
              <a:t>ة</a:t>
            </a:r>
            <a:r>
              <a:rPr lang="ar-SA" dirty="0" smtClean="0">
                <a:solidFill>
                  <a:srgbClr val="FF0000"/>
                </a:solidFill>
              </a:rPr>
              <a:t> للسهم </a:t>
            </a:r>
            <a:r>
              <a:rPr lang="ar-JO" dirty="0" smtClean="0">
                <a:solidFill>
                  <a:srgbClr val="FF0000"/>
                </a:solidFill>
              </a:rPr>
              <a:t>إ</a:t>
            </a:r>
            <a:r>
              <a:rPr lang="ar-SA" dirty="0" smtClean="0">
                <a:solidFill>
                  <a:srgbClr val="FF0000"/>
                </a:solidFill>
              </a:rPr>
              <a:t>لى حد معين خلال فتر</a:t>
            </a:r>
            <a:r>
              <a:rPr lang="ar-JO" dirty="0" smtClean="0">
                <a:solidFill>
                  <a:srgbClr val="FF0000"/>
                </a:solidFill>
              </a:rPr>
              <a:t>ة</a:t>
            </a:r>
            <a:r>
              <a:rPr lang="ar-SA" dirty="0" smtClean="0">
                <a:solidFill>
                  <a:srgbClr val="FF0000"/>
                </a:solidFill>
              </a:rPr>
              <a:t> محدودة ،</a:t>
            </a:r>
            <a:r>
              <a:rPr lang="ar-SA" dirty="0" smtClean="0"/>
              <a:t> قد يكون من خلال </a:t>
            </a:r>
            <a:r>
              <a:rPr lang="ar-JO" dirty="0" smtClean="0"/>
              <a:t>إ</a:t>
            </a:r>
            <a:r>
              <a:rPr lang="ar-SA" dirty="0" smtClean="0"/>
              <a:t>صدار </a:t>
            </a:r>
            <a:r>
              <a:rPr lang="ar-JO" dirty="0" smtClean="0"/>
              <a:t>أ</a:t>
            </a:r>
            <a:r>
              <a:rPr lang="ar-SA" dirty="0" smtClean="0"/>
              <a:t>سهم </a:t>
            </a:r>
            <a:r>
              <a:rPr lang="ar-JO" dirty="0" smtClean="0"/>
              <a:t>إ</a:t>
            </a:r>
            <a:r>
              <a:rPr lang="ar-SA" u="sng" dirty="0" smtClean="0"/>
              <a:t>ضافية</a:t>
            </a:r>
            <a:r>
              <a:rPr lang="ar-SA" dirty="0" smtClean="0"/>
              <a:t> </a:t>
            </a:r>
            <a:r>
              <a:rPr lang="ar-JO" dirty="0" smtClean="0"/>
              <a:t>أ</a:t>
            </a:r>
            <a:r>
              <a:rPr lang="ar-SA" dirty="0" smtClean="0"/>
              <a:t>و </a:t>
            </a:r>
            <a:r>
              <a:rPr lang="ar-SA" u="sng" dirty="0" smtClean="0"/>
              <a:t>دفع التعويض نقدا</a:t>
            </a:r>
            <a:r>
              <a:rPr lang="ar-JO" u="sng" dirty="0" smtClean="0"/>
              <a:t>ً</a:t>
            </a:r>
            <a:r>
              <a:rPr lang="ar-SA" u="sng" dirty="0" smtClean="0"/>
              <a:t> </a:t>
            </a:r>
            <a:r>
              <a:rPr lang="ar-JO" dirty="0" smtClean="0"/>
              <a:t>أ</a:t>
            </a:r>
            <a:r>
              <a:rPr lang="ar-SA" dirty="0" smtClean="0"/>
              <a:t>و </a:t>
            </a:r>
            <a:r>
              <a:rPr lang="ar-JO" u="sng" dirty="0" smtClean="0"/>
              <a:t>أ</a:t>
            </a:r>
            <a:r>
              <a:rPr lang="ar-SA" u="sng" dirty="0" smtClean="0"/>
              <a:t>سهم ممتاز</a:t>
            </a:r>
            <a:r>
              <a:rPr lang="ar-JO" u="sng" dirty="0" smtClean="0"/>
              <a:t>ة</a:t>
            </a:r>
            <a:r>
              <a:rPr lang="ar-SA" u="sng" dirty="0" smtClean="0"/>
              <a:t> </a:t>
            </a:r>
            <a:r>
              <a:rPr lang="ar-JO" dirty="0" smtClean="0"/>
              <a:t>أ</a:t>
            </a:r>
            <a:r>
              <a:rPr lang="ar-SA" dirty="0" smtClean="0"/>
              <a:t>و </a:t>
            </a:r>
            <a:r>
              <a:rPr lang="ar-JO" u="sng" dirty="0" smtClean="0"/>
              <a:t>أ</a:t>
            </a:r>
            <a:r>
              <a:rPr lang="ar-SA" u="sng" dirty="0" smtClean="0"/>
              <a:t>وراق تجاري</a:t>
            </a:r>
            <a:r>
              <a:rPr lang="ar-JO" u="sng" dirty="0" smtClean="0"/>
              <a:t>ة</a:t>
            </a:r>
            <a:r>
              <a:rPr lang="ar-SA" u="sng" dirty="0" smtClean="0"/>
              <a:t> مثل مديوني</a:t>
            </a:r>
            <a:r>
              <a:rPr lang="ar-JO" u="sng" dirty="0" smtClean="0"/>
              <a:t>ة</a:t>
            </a:r>
            <a:r>
              <a:rPr lang="ar-SA" u="sng" dirty="0" smtClean="0"/>
              <a:t> قصيرة ال</a:t>
            </a:r>
            <a:r>
              <a:rPr lang="ar-JO" u="sng" dirty="0" smtClean="0"/>
              <a:t>أ</a:t>
            </a:r>
            <a:r>
              <a:rPr lang="ar-SA" u="sng" dirty="0" smtClean="0"/>
              <a:t>جل </a:t>
            </a:r>
            <a:r>
              <a:rPr lang="ar-SA" dirty="0" smtClean="0"/>
              <a:t>وتحمل سعر فائد</a:t>
            </a:r>
            <a:r>
              <a:rPr lang="ar-JO" dirty="0" smtClean="0"/>
              <a:t>ة</a:t>
            </a:r>
            <a:r>
              <a:rPr lang="ar-SA" dirty="0" smtClean="0"/>
              <a:t> متحرك وتصدر هذه ال</a:t>
            </a:r>
            <a:r>
              <a:rPr lang="ar-JO" dirty="0" smtClean="0"/>
              <a:t>أ</a:t>
            </a:r>
            <a:r>
              <a:rPr lang="ar-SA" dirty="0" smtClean="0"/>
              <a:t>وراق بقيم</a:t>
            </a:r>
            <a:r>
              <a:rPr lang="ar-JO" dirty="0" smtClean="0"/>
              <a:t>ة</a:t>
            </a:r>
            <a:r>
              <a:rPr lang="ar-SA" dirty="0" smtClean="0"/>
              <a:t> </a:t>
            </a:r>
            <a:r>
              <a:rPr lang="ar-JO" dirty="0" smtClean="0"/>
              <a:t>إ</a:t>
            </a:r>
            <a:r>
              <a:rPr lang="ar-SA" dirty="0" smtClean="0"/>
              <a:t>سمية وتاريخ استحقاق محددين مقدما</a:t>
            </a:r>
            <a:r>
              <a:rPr lang="ar-JO" dirty="0" smtClean="0"/>
              <a:t>ً</a:t>
            </a:r>
            <a:r>
              <a:rPr lang="ar-SA" dirty="0" smtClean="0"/>
              <a:t> </a:t>
            </a:r>
            <a:endParaRPr lang="ar-SA" dirty="0"/>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ال</a:t>
              </a:r>
              <a:r>
                <a:rPr lang="ar-JO" sz="4800" dirty="0" smtClean="0">
                  <a:solidFill>
                    <a:srgbClr val="FF0000"/>
                  </a:solidFill>
                </a:rPr>
                <a:t>أ</a:t>
              </a:r>
              <a:r>
                <a:rPr lang="ar-SA" sz="4800" dirty="0" smtClean="0">
                  <a:solidFill>
                    <a:srgbClr val="FF0000"/>
                  </a:solidFill>
                </a:rPr>
                <a:t>سهم المضمون</a:t>
              </a:r>
              <a:r>
                <a:rPr lang="ar-JO" sz="4800" dirty="0" smtClean="0">
                  <a:solidFill>
                    <a:srgbClr val="FF0000"/>
                  </a:solidFill>
                </a:rPr>
                <a:t>ة</a:t>
              </a:r>
              <a:r>
                <a:rPr lang="ar-SA" sz="4800" dirty="0" smtClean="0">
                  <a:solidFill>
                    <a:srgbClr val="FF0000"/>
                  </a:solidFill>
                </a:rPr>
                <a:t> القيم</a:t>
              </a:r>
              <a:r>
                <a:rPr lang="ar-JO" sz="4800" dirty="0" smtClean="0">
                  <a:solidFill>
                    <a:srgbClr val="FF0000"/>
                  </a:solidFill>
                </a:rPr>
                <a:t>ة</a:t>
              </a:r>
              <a:r>
                <a:rPr lang="ar-SA" sz="4800" dirty="0" smtClean="0">
                  <a:solidFill>
                    <a:srgbClr val="FF0000"/>
                  </a:solidFill>
                </a:rPr>
                <a:t> </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1433497885"/>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162</a:t>
            </a:fld>
            <a:endParaRPr lang="ar-SA"/>
          </a:p>
        </p:txBody>
      </p:sp>
      <p:sp>
        <p:nvSpPr>
          <p:cNvPr id="12" name="Content Placeholder 11"/>
          <p:cNvSpPr>
            <a:spLocks noGrp="1"/>
          </p:cNvSpPr>
          <p:nvPr>
            <p:ph sz="quarter" idx="1"/>
          </p:nvPr>
        </p:nvSpPr>
        <p:spPr>
          <a:xfrm>
            <a:off x="457200" y="2276872"/>
            <a:ext cx="8229600" cy="3849291"/>
          </a:xfrm>
        </p:spPr>
        <p:txBody>
          <a:bodyPr>
            <a:normAutofit lnSpcReduction="10000"/>
          </a:bodyPr>
          <a:lstStyle/>
          <a:p>
            <a:pPr marL="514350" indent="-514350" algn="just">
              <a:buNone/>
            </a:pPr>
            <a:r>
              <a:rPr lang="ar-SA" dirty="0" smtClean="0"/>
              <a:t>قسمت </a:t>
            </a:r>
            <a:r>
              <a:rPr lang="ar-JO" dirty="0" smtClean="0"/>
              <a:t>إ</a:t>
            </a:r>
            <a:r>
              <a:rPr lang="ar-SA" dirty="0" smtClean="0"/>
              <a:t>لى نوعين </a:t>
            </a:r>
          </a:p>
          <a:p>
            <a:pPr marL="514350" indent="-514350" algn="just">
              <a:buFont typeface="+mj-lt"/>
              <a:buAutoNum type="arabicPeriod"/>
            </a:pPr>
            <a:r>
              <a:rPr lang="ar-SA" dirty="0" smtClean="0">
                <a:solidFill>
                  <a:srgbClr val="FF0000"/>
                </a:solidFill>
              </a:rPr>
              <a:t>يكون ل</a:t>
            </a:r>
            <a:r>
              <a:rPr lang="ar-JO" dirty="0" smtClean="0">
                <a:solidFill>
                  <a:srgbClr val="FF0000"/>
                </a:solidFill>
              </a:rPr>
              <a:t>أ</a:t>
            </a:r>
            <a:r>
              <a:rPr lang="ar-SA" dirty="0" smtClean="0">
                <a:solidFill>
                  <a:srgbClr val="FF0000"/>
                </a:solidFill>
              </a:rPr>
              <a:t>صحابه الحق في الحصول على ال</a:t>
            </a:r>
            <a:r>
              <a:rPr lang="ar-JO" dirty="0" smtClean="0">
                <a:solidFill>
                  <a:srgbClr val="FF0000"/>
                </a:solidFill>
              </a:rPr>
              <a:t>أ</a:t>
            </a:r>
            <a:r>
              <a:rPr lang="ar-SA" dirty="0" smtClean="0">
                <a:solidFill>
                  <a:srgbClr val="FF0000"/>
                </a:solidFill>
              </a:rPr>
              <a:t>رباح وليس له الحق في التصويت في الجمعي</a:t>
            </a:r>
            <a:r>
              <a:rPr lang="ar-JO" dirty="0" smtClean="0">
                <a:solidFill>
                  <a:srgbClr val="FF0000"/>
                </a:solidFill>
              </a:rPr>
              <a:t>ة</a:t>
            </a:r>
            <a:r>
              <a:rPr lang="ar-SA" dirty="0" smtClean="0">
                <a:solidFill>
                  <a:srgbClr val="FF0000"/>
                </a:solidFill>
              </a:rPr>
              <a:t> العمومي</a:t>
            </a:r>
            <a:r>
              <a:rPr lang="ar-JO" dirty="0" smtClean="0">
                <a:solidFill>
                  <a:srgbClr val="FF0000"/>
                </a:solidFill>
              </a:rPr>
              <a:t>ة</a:t>
            </a:r>
            <a:r>
              <a:rPr lang="ar-SA" dirty="0" smtClean="0">
                <a:solidFill>
                  <a:srgbClr val="FF0000"/>
                </a:solidFill>
              </a:rPr>
              <a:t> للمساهمين </a:t>
            </a:r>
          </a:p>
          <a:p>
            <a:pPr marL="514350" indent="-514350" algn="just">
              <a:buFont typeface="+mj-lt"/>
              <a:buAutoNum type="arabicPeriod"/>
            </a:pPr>
            <a:r>
              <a:rPr lang="ar-SA" dirty="0" smtClean="0">
                <a:solidFill>
                  <a:srgbClr val="FF0000"/>
                </a:solidFill>
              </a:rPr>
              <a:t>يكون ل</a:t>
            </a:r>
            <a:r>
              <a:rPr lang="ar-JO" dirty="0" smtClean="0">
                <a:solidFill>
                  <a:srgbClr val="FF0000"/>
                </a:solidFill>
              </a:rPr>
              <a:t>أ</a:t>
            </a:r>
            <a:r>
              <a:rPr lang="ar-SA" dirty="0" smtClean="0">
                <a:solidFill>
                  <a:srgbClr val="FF0000"/>
                </a:solidFill>
              </a:rPr>
              <a:t>صحابها الحق في التصويت ولكن يضحي بال</a:t>
            </a:r>
            <a:r>
              <a:rPr lang="ar-JO" dirty="0" smtClean="0">
                <a:solidFill>
                  <a:srgbClr val="FF0000"/>
                </a:solidFill>
              </a:rPr>
              <a:t>أ</a:t>
            </a:r>
            <a:r>
              <a:rPr lang="ar-SA" dirty="0" smtClean="0">
                <a:solidFill>
                  <a:srgbClr val="FF0000"/>
                </a:solidFill>
              </a:rPr>
              <a:t>رباح لعدة سنوات لكي تحتجزها الشرك</a:t>
            </a:r>
            <a:r>
              <a:rPr lang="ar-JO" dirty="0" smtClean="0">
                <a:solidFill>
                  <a:srgbClr val="FF0000"/>
                </a:solidFill>
              </a:rPr>
              <a:t>ة</a:t>
            </a:r>
            <a:r>
              <a:rPr lang="ar-SA" dirty="0" smtClean="0">
                <a:solidFill>
                  <a:srgbClr val="FF0000"/>
                </a:solidFill>
              </a:rPr>
              <a:t> وتستخدمها في علميات التوسع ، وهذا النوع يحظى بنوع كبير في الترويج خاص</a:t>
            </a:r>
            <a:r>
              <a:rPr lang="ar-JO" dirty="0" smtClean="0">
                <a:solidFill>
                  <a:srgbClr val="FF0000"/>
                </a:solidFill>
              </a:rPr>
              <a:t>ة</a:t>
            </a:r>
            <a:r>
              <a:rPr lang="ar-SA" dirty="0" smtClean="0">
                <a:solidFill>
                  <a:srgbClr val="FF0000"/>
                </a:solidFill>
              </a:rPr>
              <a:t> للشركات الصغير</a:t>
            </a:r>
            <a:r>
              <a:rPr lang="ar-JO" dirty="0" smtClean="0">
                <a:solidFill>
                  <a:srgbClr val="FF0000"/>
                </a:solidFill>
              </a:rPr>
              <a:t>ة</a:t>
            </a:r>
            <a:r>
              <a:rPr lang="ar-SA" dirty="0" smtClean="0">
                <a:solidFill>
                  <a:srgbClr val="FF0000"/>
                </a:solidFill>
              </a:rPr>
              <a:t> والشركات الجديد</a:t>
            </a:r>
            <a:r>
              <a:rPr lang="ar-JO" dirty="0" smtClean="0">
                <a:solidFill>
                  <a:srgbClr val="FF0000"/>
                </a:solidFill>
              </a:rPr>
              <a:t>ة</a:t>
            </a:r>
            <a:r>
              <a:rPr lang="ar-SA" dirty="0" smtClean="0">
                <a:solidFill>
                  <a:srgbClr val="FF0000"/>
                </a:solidFill>
              </a:rPr>
              <a:t> التي تبحث عن </a:t>
            </a:r>
            <a:r>
              <a:rPr lang="ar-JO" dirty="0" smtClean="0">
                <a:solidFill>
                  <a:srgbClr val="FF0000"/>
                </a:solidFill>
              </a:rPr>
              <a:t>أ</a:t>
            </a:r>
            <a:r>
              <a:rPr lang="ar-SA" dirty="0" smtClean="0">
                <a:solidFill>
                  <a:srgbClr val="FF0000"/>
                </a:solidFill>
              </a:rPr>
              <a:t>موال </a:t>
            </a:r>
          </a:p>
          <a:p>
            <a:pPr marL="514350" indent="-514350" algn="just">
              <a:buNone/>
            </a:pPr>
            <a:r>
              <a:rPr lang="ar-JO" dirty="0" smtClean="0">
                <a:solidFill>
                  <a:srgbClr val="FF0000"/>
                </a:solidFill>
              </a:rPr>
              <a:t>      أ</a:t>
            </a:r>
            <a:r>
              <a:rPr lang="ar-SA" dirty="0" smtClean="0">
                <a:solidFill>
                  <a:srgbClr val="FF0000"/>
                </a:solidFill>
              </a:rPr>
              <a:t>سهم المؤسسين : يكون لهم حق التصويت وليس لهم حق في توزيعات ال</a:t>
            </a:r>
            <a:r>
              <a:rPr lang="ar-JO" dirty="0" smtClean="0">
                <a:solidFill>
                  <a:srgbClr val="FF0000"/>
                </a:solidFill>
              </a:rPr>
              <a:t>أ</a:t>
            </a:r>
            <a:r>
              <a:rPr lang="ar-SA" dirty="0" smtClean="0">
                <a:solidFill>
                  <a:srgbClr val="FF0000"/>
                </a:solidFill>
              </a:rPr>
              <a:t>رباح لعدد من السنوات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ال</a:t>
              </a:r>
              <a:r>
                <a:rPr lang="ar-JO" sz="4800" dirty="0" smtClean="0">
                  <a:solidFill>
                    <a:srgbClr val="FF0000"/>
                  </a:solidFill>
                </a:rPr>
                <a:t>أ</a:t>
              </a:r>
              <a:r>
                <a:rPr lang="ar-SA" sz="4800" dirty="0" smtClean="0">
                  <a:solidFill>
                    <a:srgbClr val="FF0000"/>
                  </a:solidFill>
                </a:rPr>
                <a:t>سهم العاديه </a:t>
              </a:r>
              <a:endParaRPr lang="ar-SA" sz="48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777889770"/>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163</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Font typeface="+mj-lt"/>
              <a:buAutoNum type="arabicPeriod"/>
            </a:pPr>
            <a:r>
              <a:rPr lang="ar-SA" dirty="0" smtClean="0">
                <a:solidFill>
                  <a:srgbClr val="FF0000"/>
                </a:solidFill>
              </a:rPr>
              <a:t>حق التصويت : يحق لحامل السهم </a:t>
            </a:r>
            <a:r>
              <a:rPr lang="ar-JO" dirty="0" smtClean="0">
                <a:solidFill>
                  <a:srgbClr val="FF0000"/>
                </a:solidFill>
              </a:rPr>
              <a:t>أ</a:t>
            </a:r>
            <a:r>
              <a:rPr lang="ar-SA" dirty="0" smtClean="0">
                <a:solidFill>
                  <a:srgbClr val="FF0000"/>
                </a:solidFill>
              </a:rPr>
              <a:t>ن يدلي بصوته في كل </a:t>
            </a:r>
            <a:r>
              <a:rPr lang="ar-JO" dirty="0" smtClean="0">
                <a:solidFill>
                  <a:srgbClr val="FF0000"/>
                </a:solidFill>
              </a:rPr>
              <a:t>إج</a:t>
            </a:r>
            <a:r>
              <a:rPr lang="ar-SA" dirty="0" smtClean="0">
                <a:solidFill>
                  <a:srgbClr val="FF0000"/>
                </a:solidFill>
              </a:rPr>
              <a:t>تماع يعقد لحمل</a:t>
            </a:r>
            <a:r>
              <a:rPr lang="ar-JO" dirty="0" smtClean="0">
                <a:solidFill>
                  <a:srgbClr val="FF0000"/>
                </a:solidFill>
              </a:rPr>
              <a:t>ة</a:t>
            </a:r>
            <a:r>
              <a:rPr lang="ar-SA" dirty="0" smtClean="0">
                <a:solidFill>
                  <a:srgbClr val="FF0000"/>
                </a:solidFill>
              </a:rPr>
              <a:t> ال</a:t>
            </a:r>
            <a:r>
              <a:rPr lang="ar-JO" dirty="0" smtClean="0">
                <a:solidFill>
                  <a:srgbClr val="FF0000"/>
                </a:solidFill>
              </a:rPr>
              <a:t>أ</a:t>
            </a:r>
            <a:r>
              <a:rPr lang="ar-SA" dirty="0" smtClean="0">
                <a:solidFill>
                  <a:srgbClr val="FF0000"/>
                </a:solidFill>
              </a:rPr>
              <a:t>سهم </a:t>
            </a:r>
          </a:p>
          <a:p>
            <a:pPr marL="514350" indent="-514350" algn="just">
              <a:buFont typeface="+mj-lt"/>
              <a:buAutoNum type="arabicPeriod"/>
            </a:pPr>
            <a:r>
              <a:rPr lang="ar-SA" dirty="0" smtClean="0">
                <a:solidFill>
                  <a:srgbClr val="FF0000"/>
                </a:solidFill>
              </a:rPr>
              <a:t>حق الرقاب</a:t>
            </a:r>
            <a:r>
              <a:rPr lang="ar-JO" dirty="0" smtClean="0">
                <a:solidFill>
                  <a:srgbClr val="FF0000"/>
                </a:solidFill>
              </a:rPr>
              <a:t>ة</a:t>
            </a:r>
            <a:r>
              <a:rPr lang="ar-SA" dirty="0" smtClean="0">
                <a:solidFill>
                  <a:srgbClr val="FF0000"/>
                </a:solidFill>
              </a:rPr>
              <a:t> على المشروع </a:t>
            </a:r>
          </a:p>
          <a:p>
            <a:pPr marL="514350" indent="-514350" algn="just">
              <a:buFont typeface="+mj-lt"/>
              <a:buAutoNum type="arabicPeriod"/>
            </a:pPr>
            <a:r>
              <a:rPr lang="ar-SA" dirty="0" smtClean="0">
                <a:solidFill>
                  <a:srgbClr val="FF0000"/>
                </a:solidFill>
              </a:rPr>
              <a:t>حق </a:t>
            </a:r>
            <a:r>
              <a:rPr lang="ar-JO" dirty="0" smtClean="0">
                <a:solidFill>
                  <a:srgbClr val="FF0000"/>
                </a:solidFill>
              </a:rPr>
              <a:t>أ</a:t>
            </a:r>
            <a:r>
              <a:rPr lang="ar-SA" dirty="0" smtClean="0">
                <a:solidFill>
                  <a:srgbClr val="FF0000"/>
                </a:solidFill>
              </a:rPr>
              <a:t>ولوي</a:t>
            </a:r>
            <a:r>
              <a:rPr lang="ar-JO" dirty="0" smtClean="0">
                <a:solidFill>
                  <a:srgbClr val="FF0000"/>
                </a:solidFill>
              </a:rPr>
              <a:t>ة</a:t>
            </a:r>
            <a:r>
              <a:rPr lang="ar-SA" dirty="0" smtClean="0">
                <a:solidFill>
                  <a:srgbClr val="FF0000"/>
                </a:solidFill>
              </a:rPr>
              <a:t> الشراء لل</a:t>
            </a:r>
            <a:r>
              <a:rPr lang="ar-JO" dirty="0" smtClean="0">
                <a:solidFill>
                  <a:srgbClr val="FF0000"/>
                </a:solidFill>
              </a:rPr>
              <a:t>أ</a:t>
            </a:r>
            <a:r>
              <a:rPr lang="ar-SA" dirty="0" smtClean="0">
                <a:solidFill>
                  <a:srgbClr val="FF0000"/>
                </a:solidFill>
              </a:rPr>
              <a:t>سهم الجديد</a:t>
            </a:r>
            <a:r>
              <a:rPr lang="ar-JO" dirty="0" smtClean="0">
                <a:solidFill>
                  <a:srgbClr val="FF0000"/>
                </a:solidFill>
              </a:rPr>
              <a:t>ة</a:t>
            </a:r>
            <a:r>
              <a:rPr lang="ar-SA" dirty="0" smtClean="0">
                <a:solidFill>
                  <a:srgbClr val="FF0000"/>
                </a:solidFill>
              </a:rPr>
              <a:t> </a:t>
            </a:r>
          </a:p>
          <a:p>
            <a:pPr marL="514350" indent="-514350" algn="just">
              <a:buFont typeface="+mj-lt"/>
              <a:buAutoNum type="arabicPeriod"/>
            </a:pPr>
            <a:r>
              <a:rPr lang="ar-SA" dirty="0" smtClean="0">
                <a:solidFill>
                  <a:srgbClr val="FF0000"/>
                </a:solidFill>
              </a:rPr>
              <a:t>الحق في توزيعات ال</a:t>
            </a:r>
            <a:r>
              <a:rPr lang="ar-JO" dirty="0" smtClean="0">
                <a:solidFill>
                  <a:srgbClr val="FF0000"/>
                </a:solidFill>
              </a:rPr>
              <a:t>أ</a:t>
            </a:r>
            <a:r>
              <a:rPr lang="ar-SA" dirty="0" smtClean="0">
                <a:solidFill>
                  <a:srgbClr val="FF0000"/>
                </a:solidFill>
              </a:rPr>
              <a:t>رباح بعد حمل</a:t>
            </a:r>
            <a:r>
              <a:rPr lang="ar-JO" dirty="0" smtClean="0">
                <a:solidFill>
                  <a:srgbClr val="FF0000"/>
                </a:solidFill>
              </a:rPr>
              <a:t>ة</a:t>
            </a:r>
            <a:r>
              <a:rPr lang="ar-SA" dirty="0" smtClean="0">
                <a:solidFill>
                  <a:srgbClr val="FF0000"/>
                </a:solidFill>
              </a:rPr>
              <a:t> ال</a:t>
            </a:r>
            <a:r>
              <a:rPr lang="ar-JO" dirty="0" smtClean="0">
                <a:solidFill>
                  <a:srgbClr val="FF0000"/>
                </a:solidFill>
              </a:rPr>
              <a:t>أ</a:t>
            </a:r>
            <a:r>
              <a:rPr lang="ar-SA" dirty="0" smtClean="0">
                <a:solidFill>
                  <a:srgbClr val="FF0000"/>
                </a:solidFill>
              </a:rPr>
              <a:t>سهم الممتازه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0000FF"/>
                  </a:solidFill>
                </a:rPr>
                <a:t>حقوق حمل</a:t>
              </a:r>
              <a:r>
                <a:rPr lang="ar-JO" sz="4800" dirty="0" smtClean="0">
                  <a:solidFill>
                    <a:srgbClr val="0000FF"/>
                  </a:solidFill>
                </a:rPr>
                <a:t>ة</a:t>
              </a:r>
              <a:r>
                <a:rPr lang="ar-SA" sz="4800" dirty="0" smtClean="0">
                  <a:solidFill>
                    <a:srgbClr val="0000FF"/>
                  </a:solidFill>
                </a:rPr>
                <a:t> ال</a:t>
              </a:r>
              <a:r>
                <a:rPr lang="ar-JO" sz="4800" dirty="0" smtClean="0">
                  <a:solidFill>
                    <a:srgbClr val="0000FF"/>
                  </a:solidFill>
                </a:rPr>
                <a:t>أ</a:t>
              </a:r>
              <a:r>
                <a:rPr lang="ar-SA" sz="4800" dirty="0" smtClean="0">
                  <a:solidFill>
                    <a:srgbClr val="0000FF"/>
                  </a:solidFill>
                </a:rPr>
                <a:t>سهم العاديه </a:t>
              </a:r>
              <a:endParaRPr lang="ar-SA" sz="4800" dirty="0">
                <a:solidFill>
                  <a:srgbClr val="0000FF"/>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1008543616"/>
      </p:ext>
    </p:extLst>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164</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None/>
            </a:pPr>
            <a:r>
              <a:rPr lang="ar-SA" dirty="0" smtClean="0">
                <a:solidFill>
                  <a:srgbClr val="FF0000"/>
                </a:solidFill>
              </a:rPr>
              <a:t>السندات بمثاب</a:t>
            </a:r>
            <a:r>
              <a:rPr lang="ar-JO" dirty="0" smtClean="0">
                <a:solidFill>
                  <a:srgbClr val="FF0000"/>
                </a:solidFill>
              </a:rPr>
              <a:t>ة</a:t>
            </a:r>
            <a:r>
              <a:rPr lang="ar-SA" dirty="0" smtClean="0">
                <a:solidFill>
                  <a:srgbClr val="FF0000"/>
                </a:solidFill>
              </a:rPr>
              <a:t> عقد </a:t>
            </a:r>
            <a:r>
              <a:rPr lang="ar-JO" dirty="0" smtClean="0">
                <a:solidFill>
                  <a:srgbClr val="FF0000"/>
                </a:solidFill>
              </a:rPr>
              <a:t>أ</a:t>
            </a:r>
            <a:r>
              <a:rPr lang="ar-SA" dirty="0" smtClean="0">
                <a:solidFill>
                  <a:srgbClr val="FF0000"/>
                </a:solidFill>
              </a:rPr>
              <a:t>و اتفاق بين الجه</a:t>
            </a:r>
            <a:r>
              <a:rPr lang="ar-JO" dirty="0" smtClean="0">
                <a:solidFill>
                  <a:srgbClr val="FF0000"/>
                </a:solidFill>
              </a:rPr>
              <a:t>ة</a:t>
            </a:r>
            <a:r>
              <a:rPr lang="ar-SA" dirty="0" smtClean="0">
                <a:solidFill>
                  <a:srgbClr val="FF0000"/>
                </a:solidFill>
              </a:rPr>
              <a:t> المصدر</a:t>
            </a:r>
            <a:r>
              <a:rPr lang="ar-JO" dirty="0" smtClean="0">
                <a:solidFill>
                  <a:srgbClr val="FF0000"/>
                </a:solidFill>
              </a:rPr>
              <a:t>ة</a:t>
            </a:r>
            <a:r>
              <a:rPr lang="ar-SA" dirty="0" smtClean="0">
                <a:solidFill>
                  <a:srgbClr val="FF0000"/>
                </a:solidFill>
              </a:rPr>
              <a:t> والمستثمر</a:t>
            </a:r>
            <a:r>
              <a:rPr lang="ar-JO" dirty="0" smtClean="0">
                <a:solidFill>
                  <a:srgbClr val="FF0000"/>
                </a:solidFill>
              </a:rPr>
              <a:t>ة</a:t>
            </a:r>
            <a:r>
              <a:rPr lang="ar-SA" dirty="0" smtClean="0">
                <a:solidFill>
                  <a:srgbClr val="FF0000"/>
                </a:solidFill>
              </a:rPr>
              <a:t> ويقضي ب</a:t>
            </a:r>
            <a:r>
              <a:rPr lang="ar-JO" dirty="0" smtClean="0">
                <a:solidFill>
                  <a:srgbClr val="FF0000"/>
                </a:solidFill>
              </a:rPr>
              <a:t>أ</a:t>
            </a:r>
            <a:r>
              <a:rPr lang="ar-SA" dirty="0" smtClean="0">
                <a:solidFill>
                  <a:srgbClr val="FF0000"/>
                </a:solidFill>
              </a:rPr>
              <a:t>ن يقرض المستثمر الجهه المصدرة مبلغا</a:t>
            </a:r>
            <a:r>
              <a:rPr lang="ar-JO" dirty="0" smtClean="0">
                <a:solidFill>
                  <a:srgbClr val="FF0000"/>
                </a:solidFill>
              </a:rPr>
              <a:t>ً</a:t>
            </a:r>
            <a:r>
              <a:rPr lang="ar-SA" dirty="0" smtClean="0">
                <a:solidFill>
                  <a:srgbClr val="FF0000"/>
                </a:solidFill>
              </a:rPr>
              <a:t> لمدة محدود</a:t>
            </a:r>
            <a:r>
              <a:rPr lang="ar-JO" dirty="0" smtClean="0">
                <a:solidFill>
                  <a:srgbClr val="FF0000"/>
                </a:solidFill>
              </a:rPr>
              <a:t>ة</a:t>
            </a:r>
            <a:r>
              <a:rPr lang="ar-SA" dirty="0" smtClean="0">
                <a:solidFill>
                  <a:srgbClr val="FF0000"/>
                </a:solidFill>
              </a:rPr>
              <a:t> وسعر فائد</a:t>
            </a:r>
            <a:r>
              <a:rPr lang="ar-JO" dirty="0" smtClean="0">
                <a:solidFill>
                  <a:srgbClr val="FF0000"/>
                </a:solidFill>
              </a:rPr>
              <a:t>ة</a:t>
            </a:r>
            <a:r>
              <a:rPr lang="ar-SA" dirty="0" smtClean="0">
                <a:solidFill>
                  <a:srgbClr val="FF0000"/>
                </a:solidFill>
              </a:rPr>
              <a:t> معين ولكن السند يختلف عن القرض حيث </a:t>
            </a:r>
            <a:r>
              <a:rPr lang="ar-JO" dirty="0" smtClean="0">
                <a:solidFill>
                  <a:srgbClr val="FF0000"/>
                </a:solidFill>
              </a:rPr>
              <a:t>أ</a:t>
            </a:r>
            <a:r>
              <a:rPr lang="ar-SA" dirty="0" smtClean="0">
                <a:solidFill>
                  <a:srgbClr val="FF0000"/>
                </a:solidFill>
              </a:rPr>
              <a:t>نه قابل للتداول </a:t>
            </a:r>
            <a:endParaRPr lang="ar-SA" dirty="0">
              <a:solidFill>
                <a:srgbClr val="FF00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0000FF"/>
                  </a:solidFill>
                </a:rPr>
                <a:t>السندات </a:t>
              </a:r>
              <a:endParaRPr lang="ar-SA" sz="4800" dirty="0">
                <a:solidFill>
                  <a:srgbClr val="0000FF"/>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164822210"/>
      </p:ext>
    </p:extLst>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165</a:t>
            </a:fld>
            <a:endParaRPr lang="ar-SA"/>
          </a:p>
        </p:txBody>
      </p:sp>
      <p:sp>
        <p:nvSpPr>
          <p:cNvPr id="12" name="Content Placeholder 11"/>
          <p:cNvSpPr>
            <a:spLocks noGrp="1"/>
          </p:cNvSpPr>
          <p:nvPr>
            <p:ph sz="quarter" idx="1"/>
          </p:nvPr>
        </p:nvSpPr>
        <p:spPr>
          <a:xfrm>
            <a:off x="457200" y="2276872"/>
            <a:ext cx="8229600" cy="3849291"/>
          </a:xfrm>
        </p:spPr>
        <p:txBody>
          <a:bodyPr>
            <a:normAutofit/>
          </a:bodyPr>
          <a:lstStyle/>
          <a:p>
            <a:pPr marL="514350" indent="-514350" algn="just">
              <a:buFont typeface="+mj-lt"/>
              <a:buAutoNum type="arabicPeriod"/>
            </a:pPr>
            <a:r>
              <a:rPr lang="ar-SA" dirty="0" smtClean="0">
                <a:solidFill>
                  <a:srgbClr val="FF0000"/>
                </a:solidFill>
              </a:rPr>
              <a:t>السندات الحكومي</a:t>
            </a:r>
            <a:r>
              <a:rPr lang="ar-JO" dirty="0" smtClean="0">
                <a:solidFill>
                  <a:srgbClr val="FF0000"/>
                </a:solidFill>
              </a:rPr>
              <a:t>ة</a:t>
            </a:r>
            <a:r>
              <a:rPr lang="ar-SA" dirty="0" smtClean="0">
                <a:solidFill>
                  <a:srgbClr val="FF0000"/>
                </a:solidFill>
              </a:rPr>
              <a:t> : سندات تصدرها الدول</a:t>
            </a:r>
            <a:r>
              <a:rPr lang="ar-JO" dirty="0" smtClean="0">
                <a:solidFill>
                  <a:srgbClr val="FF0000"/>
                </a:solidFill>
              </a:rPr>
              <a:t>ة</a:t>
            </a:r>
            <a:r>
              <a:rPr lang="ar-SA" dirty="0" smtClean="0">
                <a:solidFill>
                  <a:srgbClr val="FF0000"/>
                </a:solidFill>
              </a:rPr>
              <a:t> لمواجهة العجز في موازنتها </a:t>
            </a:r>
            <a:r>
              <a:rPr lang="ar-JO" dirty="0" smtClean="0">
                <a:solidFill>
                  <a:srgbClr val="FF0000"/>
                </a:solidFill>
              </a:rPr>
              <a:t>أ</a:t>
            </a:r>
            <a:r>
              <a:rPr lang="ar-SA" dirty="0" smtClean="0">
                <a:solidFill>
                  <a:srgbClr val="FF0000"/>
                </a:solidFill>
              </a:rPr>
              <a:t>و بهدف مواجه</a:t>
            </a:r>
            <a:r>
              <a:rPr lang="ar-JO" dirty="0" smtClean="0">
                <a:solidFill>
                  <a:srgbClr val="FF0000"/>
                </a:solidFill>
              </a:rPr>
              <a:t>ة</a:t>
            </a:r>
            <a:r>
              <a:rPr lang="ar-SA" dirty="0" smtClean="0">
                <a:solidFill>
                  <a:srgbClr val="FF0000"/>
                </a:solidFill>
              </a:rPr>
              <a:t> التضخم وهي </a:t>
            </a:r>
            <a:r>
              <a:rPr lang="ar-JO" dirty="0" smtClean="0">
                <a:solidFill>
                  <a:srgbClr val="FF0000"/>
                </a:solidFill>
              </a:rPr>
              <a:t>إ</a:t>
            </a:r>
            <a:r>
              <a:rPr lang="ar-SA" dirty="0" smtClean="0">
                <a:solidFill>
                  <a:srgbClr val="FF0000"/>
                </a:solidFill>
              </a:rPr>
              <a:t>ما</a:t>
            </a:r>
            <a:r>
              <a:rPr lang="ar-JO" dirty="0" smtClean="0">
                <a:solidFill>
                  <a:srgbClr val="FF0000"/>
                </a:solidFill>
              </a:rPr>
              <a:t> أ</a:t>
            </a:r>
            <a:r>
              <a:rPr lang="ar-SA" dirty="0" smtClean="0">
                <a:solidFill>
                  <a:srgbClr val="FF0000"/>
                </a:solidFill>
              </a:rPr>
              <a:t>ن تكون</a:t>
            </a:r>
            <a:r>
              <a:rPr lang="ar-JO" dirty="0" smtClean="0">
                <a:solidFill>
                  <a:srgbClr val="FF0000"/>
                </a:solidFill>
              </a:rPr>
              <a:t> :</a:t>
            </a:r>
            <a:r>
              <a:rPr lang="ar-SA" dirty="0" smtClean="0">
                <a:solidFill>
                  <a:srgbClr val="FF0000"/>
                </a:solidFill>
              </a:rPr>
              <a:t> </a:t>
            </a:r>
          </a:p>
          <a:p>
            <a:pPr marL="514350" indent="-514350" algn="just">
              <a:buFont typeface="+mj-cs"/>
              <a:buAutoNum type="arabic1Minus"/>
            </a:pPr>
            <a:r>
              <a:rPr lang="ar-SA" dirty="0" smtClean="0">
                <a:solidFill>
                  <a:srgbClr val="FF0000"/>
                </a:solidFill>
              </a:rPr>
              <a:t>دائمه</a:t>
            </a:r>
            <a:r>
              <a:rPr lang="ar-SA" dirty="0" smtClean="0"/>
              <a:t> : </a:t>
            </a:r>
            <a:r>
              <a:rPr lang="ar-SA" dirty="0" smtClean="0">
                <a:solidFill>
                  <a:srgbClr val="0000FF"/>
                </a:solidFill>
              </a:rPr>
              <a:t>فلا تحدد الدول</a:t>
            </a:r>
            <a:r>
              <a:rPr lang="ar-JO" dirty="0" smtClean="0">
                <a:solidFill>
                  <a:srgbClr val="0000FF"/>
                </a:solidFill>
              </a:rPr>
              <a:t>ة</a:t>
            </a:r>
            <a:r>
              <a:rPr lang="ar-SA" dirty="0" smtClean="0">
                <a:solidFill>
                  <a:srgbClr val="0000FF"/>
                </a:solidFill>
              </a:rPr>
              <a:t> التاريخ الذي ستسدد فيه قيم</a:t>
            </a:r>
            <a:r>
              <a:rPr lang="ar-JO" dirty="0" smtClean="0">
                <a:solidFill>
                  <a:srgbClr val="0000FF"/>
                </a:solidFill>
              </a:rPr>
              <a:t>ة</a:t>
            </a:r>
            <a:r>
              <a:rPr lang="ar-SA" dirty="0" smtClean="0">
                <a:solidFill>
                  <a:srgbClr val="0000FF"/>
                </a:solidFill>
              </a:rPr>
              <a:t> السند ولكنها تتعهد ب</a:t>
            </a:r>
            <a:r>
              <a:rPr lang="ar-JO" dirty="0" smtClean="0">
                <a:solidFill>
                  <a:srgbClr val="0000FF"/>
                </a:solidFill>
              </a:rPr>
              <a:t>أ</a:t>
            </a:r>
            <a:r>
              <a:rPr lang="ar-SA" dirty="0" smtClean="0">
                <a:solidFill>
                  <a:srgbClr val="0000FF"/>
                </a:solidFill>
              </a:rPr>
              <a:t>ن تدفع لحامله فائد</a:t>
            </a:r>
            <a:r>
              <a:rPr lang="ar-JO" dirty="0" smtClean="0">
                <a:solidFill>
                  <a:srgbClr val="0000FF"/>
                </a:solidFill>
              </a:rPr>
              <a:t>ة</a:t>
            </a:r>
            <a:r>
              <a:rPr lang="ar-SA" dirty="0" smtClean="0">
                <a:solidFill>
                  <a:srgbClr val="0000FF"/>
                </a:solidFill>
              </a:rPr>
              <a:t> محدد</a:t>
            </a:r>
            <a:r>
              <a:rPr lang="ar-JO" dirty="0" smtClean="0">
                <a:solidFill>
                  <a:srgbClr val="0000FF"/>
                </a:solidFill>
              </a:rPr>
              <a:t>ة</a:t>
            </a:r>
            <a:r>
              <a:rPr lang="ar-SA" dirty="0" smtClean="0">
                <a:solidFill>
                  <a:srgbClr val="0000FF"/>
                </a:solidFill>
              </a:rPr>
              <a:t> كل سن</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و ست</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شهر</a:t>
            </a:r>
            <a:r>
              <a:rPr lang="ar-SA" dirty="0" smtClean="0"/>
              <a:t> </a:t>
            </a:r>
          </a:p>
          <a:p>
            <a:pPr marL="514350" indent="-514350" algn="just">
              <a:buFont typeface="+mj-cs"/>
              <a:buAutoNum type="arabic1Minus"/>
            </a:pPr>
            <a:r>
              <a:rPr lang="ar-SA" dirty="0" smtClean="0"/>
              <a:t> </a:t>
            </a:r>
            <a:r>
              <a:rPr lang="ar-JO" dirty="0" smtClean="0"/>
              <a:t>أ</a:t>
            </a:r>
            <a:r>
              <a:rPr lang="ar-SA" dirty="0" smtClean="0"/>
              <a:t>و </a:t>
            </a:r>
            <a:r>
              <a:rPr lang="ar-SA" dirty="0" smtClean="0">
                <a:solidFill>
                  <a:srgbClr val="FF0000"/>
                </a:solidFill>
              </a:rPr>
              <a:t>قابل</a:t>
            </a:r>
            <a:r>
              <a:rPr lang="ar-JO" dirty="0" smtClean="0">
                <a:solidFill>
                  <a:srgbClr val="FF0000"/>
                </a:solidFill>
              </a:rPr>
              <a:t>ة</a:t>
            </a:r>
            <a:r>
              <a:rPr lang="ar-SA" dirty="0" smtClean="0">
                <a:solidFill>
                  <a:srgbClr val="FF0000"/>
                </a:solidFill>
              </a:rPr>
              <a:t> لل</a:t>
            </a:r>
            <a:r>
              <a:rPr lang="ar-JO" dirty="0" smtClean="0">
                <a:solidFill>
                  <a:srgbClr val="FF0000"/>
                </a:solidFill>
              </a:rPr>
              <a:t>إ</a:t>
            </a:r>
            <a:r>
              <a:rPr lang="ar-SA" dirty="0" smtClean="0">
                <a:solidFill>
                  <a:srgbClr val="FF0000"/>
                </a:solidFill>
              </a:rPr>
              <a:t>ستهلاك </a:t>
            </a:r>
            <a:r>
              <a:rPr lang="ar-SA" dirty="0" smtClean="0"/>
              <a:t>: </a:t>
            </a:r>
            <a:r>
              <a:rPr lang="ar-SA" dirty="0" smtClean="0">
                <a:solidFill>
                  <a:srgbClr val="0000FF"/>
                </a:solidFill>
              </a:rPr>
              <a:t>تتعهد الدول</a:t>
            </a:r>
            <a:r>
              <a:rPr lang="ar-JO" dirty="0" smtClean="0">
                <a:solidFill>
                  <a:srgbClr val="0000FF"/>
                </a:solidFill>
              </a:rPr>
              <a:t>ة</a:t>
            </a:r>
            <a:r>
              <a:rPr lang="ar-SA" dirty="0" smtClean="0">
                <a:solidFill>
                  <a:srgbClr val="0000FF"/>
                </a:solidFill>
              </a:rPr>
              <a:t> ب</a:t>
            </a:r>
            <a:r>
              <a:rPr lang="ar-JO" dirty="0" smtClean="0">
                <a:solidFill>
                  <a:srgbClr val="0000FF"/>
                </a:solidFill>
              </a:rPr>
              <a:t>أ</a:t>
            </a:r>
            <a:r>
              <a:rPr lang="ar-SA" dirty="0" smtClean="0">
                <a:solidFill>
                  <a:srgbClr val="0000FF"/>
                </a:solidFill>
              </a:rPr>
              <a:t>ن تسدد ق</a:t>
            </a:r>
            <a:r>
              <a:rPr lang="ar-JO" dirty="0" smtClean="0">
                <a:solidFill>
                  <a:srgbClr val="0000FF"/>
                </a:solidFill>
              </a:rPr>
              <a:t>ي</a:t>
            </a:r>
            <a:r>
              <a:rPr lang="ar-SA" dirty="0" smtClean="0">
                <a:solidFill>
                  <a:srgbClr val="0000FF"/>
                </a:solidFill>
              </a:rPr>
              <a:t>م</a:t>
            </a:r>
            <a:r>
              <a:rPr lang="ar-JO" dirty="0" smtClean="0">
                <a:solidFill>
                  <a:srgbClr val="0000FF"/>
                </a:solidFill>
              </a:rPr>
              <a:t>ة</a:t>
            </a:r>
            <a:r>
              <a:rPr lang="ar-SA" dirty="0" smtClean="0">
                <a:solidFill>
                  <a:srgbClr val="0000FF"/>
                </a:solidFill>
              </a:rPr>
              <a:t> السند </a:t>
            </a:r>
            <a:r>
              <a:rPr lang="ar-JO" dirty="0" smtClean="0">
                <a:solidFill>
                  <a:srgbClr val="0000FF"/>
                </a:solidFill>
              </a:rPr>
              <a:t>في أ</a:t>
            </a:r>
            <a:r>
              <a:rPr lang="ar-SA" dirty="0" smtClean="0">
                <a:solidFill>
                  <a:srgbClr val="0000FF"/>
                </a:solidFill>
              </a:rPr>
              <a:t>جل محدد وغالبا</a:t>
            </a:r>
            <a:r>
              <a:rPr lang="ar-JO" dirty="0" smtClean="0">
                <a:solidFill>
                  <a:srgbClr val="0000FF"/>
                </a:solidFill>
              </a:rPr>
              <a:t>ً</a:t>
            </a:r>
            <a:r>
              <a:rPr lang="ar-SA" dirty="0" smtClean="0">
                <a:solidFill>
                  <a:srgbClr val="0000FF"/>
                </a:solidFill>
              </a:rPr>
              <a:t> ما يكون على </a:t>
            </a:r>
            <a:r>
              <a:rPr lang="ar-JO" dirty="0" smtClean="0">
                <a:solidFill>
                  <a:srgbClr val="0000FF"/>
                </a:solidFill>
              </a:rPr>
              <a:t>أ</a:t>
            </a:r>
            <a:r>
              <a:rPr lang="ar-SA" dirty="0" smtClean="0">
                <a:solidFill>
                  <a:srgbClr val="0000FF"/>
                </a:solidFill>
              </a:rPr>
              <a:t>قساط سنوي</a:t>
            </a:r>
            <a:r>
              <a:rPr lang="ar-JO" dirty="0" smtClean="0">
                <a:solidFill>
                  <a:srgbClr val="0000FF"/>
                </a:solidFill>
              </a:rPr>
              <a:t>ة</a:t>
            </a:r>
            <a:r>
              <a:rPr lang="ar-SA" dirty="0" smtClean="0">
                <a:solidFill>
                  <a:srgbClr val="0000FF"/>
                </a:solidFill>
              </a:rPr>
              <a:t> وتتميز هذه السندات ب</a:t>
            </a:r>
            <a:r>
              <a:rPr lang="ar-JO" dirty="0" smtClean="0">
                <a:solidFill>
                  <a:srgbClr val="0000FF"/>
                </a:solidFill>
              </a:rPr>
              <a:t>أ</a:t>
            </a:r>
            <a:r>
              <a:rPr lang="ar-SA" dirty="0" smtClean="0">
                <a:solidFill>
                  <a:srgbClr val="0000FF"/>
                </a:solidFill>
              </a:rPr>
              <a:t>نها خالي</a:t>
            </a:r>
            <a:r>
              <a:rPr lang="ar-JO" dirty="0" smtClean="0">
                <a:solidFill>
                  <a:srgbClr val="0000FF"/>
                </a:solidFill>
              </a:rPr>
              <a:t>ة</a:t>
            </a:r>
            <a:r>
              <a:rPr lang="ar-SA" dirty="0" smtClean="0">
                <a:solidFill>
                  <a:srgbClr val="0000FF"/>
                </a:solidFill>
              </a:rPr>
              <a:t> من الخطر والسبب </a:t>
            </a:r>
            <a:r>
              <a:rPr lang="ar-JO" dirty="0" smtClean="0">
                <a:solidFill>
                  <a:srgbClr val="0000FF"/>
                </a:solidFill>
              </a:rPr>
              <a:t>أ</a:t>
            </a:r>
            <a:r>
              <a:rPr lang="ar-SA" dirty="0" smtClean="0">
                <a:solidFill>
                  <a:srgbClr val="0000FF"/>
                </a:solidFill>
              </a:rPr>
              <a:t>نها مضمون</a:t>
            </a:r>
            <a:r>
              <a:rPr lang="ar-JO" dirty="0" smtClean="0">
                <a:solidFill>
                  <a:srgbClr val="0000FF"/>
                </a:solidFill>
              </a:rPr>
              <a:t>ة</a:t>
            </a:r>
            <a:r>
              <a:rPr lang="ar-SA" dirty="0" smtClean="0">
                <a:solidFill>
                  <a:srgbClr val="0000FF"/>
                </a:solidFill>
              </a:rPr>
              <a:t> من الحكوم</a:t>
            </a:r>
            <a:r>
              <a:rPr lang="ar-JO" dirty="0" smtClean="0">
                <a:solidFill>
                  <a:srgbClr val="0000FF"/>
                </a:solidFill>
              </a:rPr>
              <a:t>ة</a:t>
            </a:r>
            <a:r>
              <a:rPr lang="ar-SA" dirty="0" smtClean="0">
                <a:solidFill>
                  <a:srgbClr val="0000FF"/>
                </a:solidFill>
              </a:rPr>
              <a:t> وتتمتع بدرج</a:t>
            </a:r>
            <a:r>
              <a:rPr lang="ar-JO" dirty="0" smtClean="0">
                <a:solidFill>
                  <a:srgbClr val="0000FF"/>
                </a:solidFill>
              </a:rPr>
              <a:t>ة</a:t>
            </a:r>
            <a:r>
              <a:rPr lang="ar-SA" dirty="0" smtClean="0">
                <a:solidFill>
                  <a:srgbClr val="0000FF"/>
                </a:solidFill>
              </a:rPr>
              <a:t> عالي</a:t>
            </a:r>
            <a:r>
              <a:rPr lang="ar-JO" dirty="0" smtClean="0">
                <a:solidFill>
                  <a:srgbClr val="0000FF"/>
                </a:solidFill>
              </a:rPr>
              <a:t>ة</a:t>
            </a:r>
            <a:r>
              <a:rPr lang="ar-SA" dirty="0" smtClean="0">
                <a:solidFill>
                  <a:srgbClr val="0000FF"/>
                </a:solidFill>
              </a:rPr>
              <a:t> من السيول</a:t>
            </a:r>
            <a:r>
              <a:rPr lang="ar-JO" dirty="0" smtClean="0">
                <a:solidFill>
                  <a:srgbClr val="0000FF"/>
                </a:solidFill>
              </a:rPr>
              <a:t>ة</a:t>
            </a:r>
            <a:r>
              <a:rPr lang="ar-SA" dirty="0" smtClean="0">
                <a:solidFill>
                  <a:srgbClr val="0000FF"/>
                </a:solidFill>
              </a:rPr>
              <a:t> .</a:t>
            </a:r>
            <a:endParaRPr lang="ar-SA" dirty="0">
              <a:solidFill>
                <a:srgbClr val="0000FF"/>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0000FF"/>
                  </a:solidFill>
                </a:rPr>
                <a:t>أنواع السندات </a:t>
              </a:r>
              <a:endParaRPr lang="ar-SA" sz="4800" dirty="0">
                <a:solidFill>
                  <a:srgbClr val="0000FF"/>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517152207"/>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166</a:t>
            </a:fld>
            <a:endParaRPr lang="ar-SA"/>
          </a:p>
        </p:txBody>
      </p:sp>
      <p:sp>
        <p:nvSpPr>
          <p:cNvPr id="12" name="Content Placeholder 11"/>
          <p:cNvSpPr>
            <a:spLocks noGrp="1"/>
          </p:cNvSpPr>
          <p:nvPr>
            <p:ph sz="quarter" idx="1"/>
          </p:nvPr>
        </p:nvSpPr>
        <p:spPr>
          <a:xfrm>
            <a:off x="457200" y="1500174"/>
            <a:ext cx="8229600" cy="4625989"/>
          </a:xfrm>
        </p:spPr>
        <p:txBody>
          <a:bodyPr>
            <a:normAutofit fontScale="92500"/>
          </a:bodyPr>
          <a:lstStyle/>
          <a:p>
            <a:pPr marL="514350" indent="-514350" algn="just">
              <a:buAutoNum type="arabicPeriod" startAt="2"/>
            </a:pPr>
            <a:r>
              <a:rPr lang="ar-SA" dirty="0" smtClean="0">
                <a:solidFill>
                  <a:srgbClr val="FF0000"/>
                </a:solidFill>
              </a:rPr>
              <a:t>سندات الشركات : تصدره</a:t>
            </a:r>
            <a:r>
              <a:rPr lang="ar-JO" dirty="0" smtClean="0">
                <a:solidFill>
                  <a:srgbClr val="FF0000"/>
                </a:solidFill>
              </a:rPr>
              <a:t>ذه</a:t>
            </a:r>
            <a:r>
              <a:rPr lang="ar-SA" dirty="0" smtClean="0">
                <a:solidFill>
                  <a:srgbClr val="FF0000"/>
                </a:solidFill>
              </a:rPr>
              <a:t> السندات </a:t>
            </a:r>
            <a:r>
              <a:rPr lang="ar-JO" dirty="0" smtClean="0">
                <a:solidFill>
                  <a:srgbClr val="FF0000"/>
                </a:solidFill>
              </a:rPr>
              <a:t>الشركات </a:t>
            </a:r>
            <a:r>
              <a:rPr lang="ar-SA" dirty="0" smtClean="0">
                <a:solidFill>
                  <a:srgbClr val="FF0000"/>
                </a:solidFill>
              </a:rPr>
              <a:t>المساهم</a:t>
            </a:r>
            <a:r>
              <a:rPr lang="ar-JO" dirty="0" smtClean="0">
                <a:solidFill>
                  <a:srgbClr val="FF0000"/>
                </a:solidFill>
              </a:rPr>
              <a:t>ة</a:t>
            </a:r>
            <a:r>
              <a:rPr lang="ar-SA" dirty="0" smtClean="0">
                <a:solidFill>
                  <a:srgbClr val="FF0000"/>
                </a:solidFill>
              </a:rPr>
              <a:t> لل</a:t>
            </a:r>
            <a:r>
              <a:rPr lang="ar-JO" dirty="0" smtClean="0">
                <a:solidFill>
                  <a:srgbClr val="FF0000"/>
                </a:solidFill>
              </a:rPr>
              <a:t>إ</a:t>
            </a:r>
            <a:r>
              <a:rPr lang="ar-SA" dirty="0" smtClean="0">
                <a:solidFill>
                  <a:srgbClr val="FF0000"/>
                </a:solidFill>
              </a:rPr>
              <a:t>قتراض من الجمهور من </a:t>
            </a:r>
            <a:r>
              <a:rPr lang="ar-JO" dirty="0" smtClean="0">
                <a:solidFill>
                  <a:srgbClr val="FF0000"/>
                </a:solidFill>
              </a:rPr>
              <a:t>أ</a:t>
            </a:r>
            <a:r>
              <a:rPr lang="ar-SA" dirty="0" smtClean="0">
                <a:solidFill>
                  <a:srgbClr val="FF0000"/>
                </a:solidFill>
              </a:rPr>
              <a:t>نواعها</a:t>
            </a:r>
            <a:r>
              <a:rPr lang="ar-JO" dirty="0" smtClean="0">
                <a:solidFill>
                  <a:srgbClr val="FF0000"/>
                </a:solidFill>
              </a:rPr>
              <a:t> : </a:t>
            </a:r>
            <a:endParaRPr lang="ar-SA" dirty="0" smtClean="0">
              <a:solidFill>
                <a:srgbClr val="FF0000"/>
              </a:solidFill>
            </a:endParaRPr>
          </a:p>
          <a:p>
            <a:pPr marL="514350" indent="-514350" algn="just">
              <a:buFont typeface="+mj-cs"/>
              <a:buAutoNum type="arabic1Minus"/>
            </a:pPr>
            <a:r>
              <a:rPr lang="ar-SA" dirty="0" smtClean="0">
                <a:solidFill>
                  <a:srgbClr val="FF0000"/>
                </a:solidFill>
              </a:rPr>
              <a:t>سندات مضمون</a:t>
            </a:r>
            <a:r>
              <a:rPr lang="ar-JO" dirty="0" smtClean="0">
                <a:solidFill>
                  <a:srgbClr val="FF0000"/>
                </a:solidFill>
              </a:rPr>
              <a:t>ة</a:t>
            </a:r>
            <a:r>
              <a:rPr lang="ar-SA" dirty="0" smtClean="0"/>
              <a:t> : </a:t>
            </a:r>
            <a:r>
              <a:rPr lang="ar-SA" dirty="0" smtClean="0">
                <a:solidFill>
                  <a:srgbClr val="0000FF"/>
                </a:solidFill>
              </a:rPr>
              <a:t>هي السندات المضمون</a:t>
            </a:r>
            <a:r>
              <a:rPr lang="ar-JO" dirty="0" smtClean="0">
                <a:solidFill>
                  <a:srgbClr val="0000FF"/>
                </a:solidFill>
              </a:rPr>
              <a:t>ة</a:t>
            </a:r>
            <a:r>
              <a:rPr lang="ar-SA" dirty="0" smtClean="0">
                <a:solidFill>
                  <a:srgbClr val="0000FF"/>
                </a:solidFill>
              </a:rPr>
              <a:t> برهن ثابت كالأرض </a:t>
            </a:r>
            <a:r>
              <a:rPr lang="ar-JO" dirty="0" smtClean="0">
                <a:solidFill>
                  <a:srgbClr val="0000FF"/>
                </a:solidFill>
              </a:rPr>
              <a:t>أ</a:t>
            </a:r>
            <a:r>
              <a:rPr lang="ar-SA" dirty="0" smtClean="0">
                <a:solidFill>
                  <a:srgbClr val="0000FF"/>
                </a:solidFill>
              </a:rPr>
              <a:t>و العقار </a:t>
            </a:r>
            <a:r>
              <a:rPr lang="ar-JO" dirty="0" smtClean="0">
                <a:solidFill>
                  <a:srgbClr val="0000FF"/>
                </a:solidFill>
              </a:rPr>
              <a:t>أ</a:t>
            </a:r>
            <a:r>
              <a:rPr lang="ar-SA" dirty="0" smtClean="0">
                <a:solidFill>
                  <a:srgbClr val="0000FF"/>
                </a:solidFill>
              </a:rPr>
              <a:t>والالات </a:t>
            </a:r>
            <a:r>
              <a:rPr lang="ar-JO" dirty="0" smtClean="0">
                <a:solidFill>
                  <a:srgbClr val="0000FF"/>
                </a:solidFill>
              </a:rPr>
              <a:t>أ</a:t>
            </a:r>
            <a:r>
              <a:rPr lang="ar-SA" dirty="0" smtClean="0">
                <a:solidFill>
                  <a:srgbClr val="0000FF"/>
                </a:solidFill>
              </a:rPr>
              <a:t>و برهن </a:t>
            </a:r>
            <a:r>
              <a:rPr lang="ar-JO" dirty="0" smtClean="0">
                <a:solidFill>
                  <a:srgbClr val="0000FF"/>
                </a:solidFill>
              </a:rPr>
              <a:t>أ</a:t>
            </a:r>
            <a:r>
              <a:rPr lang="ar-SA" dirty="0" smtClean="0">
                <a:solidFill>
                  <a:srgbClr val="0000FF"/>
                </a:solidFill>
              </a:rPr>
              <a:t>وراق مالي</a:t>
            </a:r>
            <a:r>
              <a:rPr lang="ar-JO" dirty="0" smtClean="0">
                <a:solidFill>
                  <a:srgbClr val="0000FF"/>
                </a:solidFill>
              </a:rPr>
              <a:t>ة</a:t>
            </a:r>
            <a:r>
              <a:rPr lang="ar-SA" dirty="0" smtClean="0">
                <a:solidFill>
                  <a:srgbClr val="0000FF"/>
                </a:solidFill>
              </a:rPr>
              <a:t> لشرك</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خرى </a:t>
            </a:r>
          </a:p>
          <a:p>
            <a:pPr marL="514350" indent="-514350" algn="just">
              <a:buFont typeface="+mj-cs"/>
              <a:buAutoNum type="arabic1Minus"/>
            </a:pPr>
            <a:r>
              <a:rPr lang="ar-SA" dirty="0" smtClean="0">
                <a:solidFill>
                  <a:srgbClr val="FF0000"/>
                </a:solidFill>
              </a:rPr>
              <a:t>سندات غير مضمون</a:t>
            </a:r>
            <a:r>
              <a:rPr lang="ar-JO" dirty="0" smtClean="0">
                <a:solidFill>
                  <a:srgbClr val="FF0000"/>
                </a:solidFill>
              </a:rPr>
              <a:t>ة</a:t>
            </a:r>
            <a:r>
              <a:rPr lang="ar-SA" dirty="0" smtClean="0"/>
              <a:t> :</a:t>
            </a:r>
            <a:r>
              <a:rPr lang="ar-SA" dirty="0" smtClean="0">
                <a:solidFill>
                  <a:srgbClr val="0000FF"/>
                </a:solidFill>
              </a:rPr>
              <a:t> غير مضمون</a:t>
            </a:r>
            <a:r>
              <a:rPr lang="ar-JO" dirty="0" smtClean="0">
                <a:solidFill>
                  <a:srgbClr val="0000FF"/>
                </a:solidFill>
              </a:rPr>
              <a:t>ة</a:t>
            </a:r>
            <a:r>
              <a:rPr lang="ar-SA" dirty="0" smtClean="0">
                <a:solidFill>
                  <a:srgbClr val="0000FF"/>
                </a:solidFill>
              </a:rPr>
              <a:t> ب</a:t>
            </a:r>
            <a:r>
              <a:rPr lang="ar-JO" dirty="0" smtClean="0">
                <a:solidFill>
                  <a:srgbClr val="0000FF"/>
                </a:solidFill>
              </a:rPr>
              <a:t>أ</a:t>
            </a:r>
            <a:r>
              <a:rPr lang="ar-SA" dirty="0" smtClean="0">
                <a:solidFill>
                  <a:srgbClr val="0000FF"/>
                </a:solidFill>
              </a:rPr>
              <a:t>صل ثابت معين </a:t>
            </a:r>
            <a:r>
              <a:rPr lang="ar-JO" dirty="0" smtClean="0">
                <a:solidFill>
                  <a:srgbClr val="0000FF"/>
                </a:solidFill>
              </a:rPr>
              <a:t>إ</a:t>
            </a:r>
            <a:r>
              <a:rPr lang="ar-SA" dirty="0" smtClean="0">
                <a:solidFill>
                  <a:srgbClr val="0000FF"/>
                </a:solidFill>
              </a:rPr>
              <a:t>ذا لم تتمكن الشرك</a:t>
            </a:r>
            <a:r>
              <a:rPr lang="ar-JO" dirty="0" smtClean="0">
                <a:solidFill>
                  <a:srgbClr val="0000FF"/>
                </a:solidFill>
              </a:rPr>
              <a:t>ة</a:t>
            </a:r>
            <a:r>
              <a:rPr lang="ar-SA" dirty="0" smtClean="0">
                <a:solidFill>
                  <a:srgbClr val="0000FF"/>
                </a:solidFill>
              </a:rPr>
              <a:t> المصدر</a:t>
            </a:r>
            <a:r>
              <a:rPr lang="ar-JO" dirty="0" smtClean="0">
                <a:solidFill>
                  <a:srgbClr val="0000FF"/>
                </a:solidFill>
              </a:rPr>
              <a:t>ة</a:t>
            </a:r>
            <a:r>
              <a:rPr lang="ar-SA" dirty="0" smtClean="0">
                <a:solidFill>
                  <a:srgbClr val="0000FF"/>
                </a:solidFill>
              </a:rPr>
              <a:t> من سداد قيم</a:t>
            </a:r>
            <a:r>
              <a:rPr lang="ar-JO" dirty="0" smtClean="0">
                <a:solidFill>
                  <a:srgbClr val="0000FF"/>
                </a:solidFill>
              </a:rPr>
              <a:t>ة</a:t>
            </a:r>
            <a:r>
              <a:rPr lang="ar-SA" dirty="0" smtClean="0">
                <a:solidFill>
                  <a:srgbClr val="0000FF"/>
                </a:solidFill>
              </a:rPr>
              <a:t> القرض</a:t>
            </a:r>
            <a:r>
              <a:rPr lang="ar-SA" dirty="0" smtClean="0"/>
              <a:t> </a:t>
            </a:r>
          </a:p>
          <a:p>
            <a:pPr marL="514350" indent="-514350" algn="just">
              <a:buFont typeface="+mj-cs"/>
              <a:buAutoNum type="arabic1Minus"/>
            </a:pPr>
            <a:r>
              <a:rPr lang="ar-SA" dirty="0" smtClean="0">
                <a:solidFill>
                  <a:srgbClr val="FF0000"/>
                </a:solidFill>
              </a:rPr>
              <a:t>السند لحا</a:t>
            </a:r>
            <a:r>
              <a:rPr lang="ar-JO" dirty="0" smtClean="0">
                <a:solidFill>
                  <a:srgbClr val="FF0000"/>
                </a:solidFill>
              </a:rPr>
              <a:t>مل</a:t>
            </a:r>
            <a:r>
              <a:rPr lang="ar-SA" dirty="0" smtClean="0">
                <a:solidFill>
                  <a:srgbClr val="FF0000"/>
                </a:solidFill>
              </a:rPr>
              <a:t>ه</a:t>
            </a:r>
            <a:r>
              <a:rPr lang="ar-SA" dirty="0" smtClean="0"/>
              <a:t> : </a:t>
            </a:r>
            <a:r>
              <a:rPr lang="ar-SA" dirty="0" smtClean="0">
                <a:solidFill>
                  <a:srgbClr val="0000FF"/>
                </a:solidFill>
              </a:rPr>
              <a:t>عباره عن ورق</a:t>
            </a:r>
            <a:r>
              <a:rPr lang="ar-JO" dirty="0" smtClean="0">
                <a:solidFill>
                  <a:srgbClr val="0000FF"/>
                </a:solidFill>
              </a:rPr>
              <a:t>ة</a:t>
            </a:r>
            <a:r>
              <a:rPr lang="ar-SA" dirty="0" smtClean="0">
                <a:solidFill>
                  <a:srgbClr val="0000FF"/>
                </a:solidFill>
              </a:rPr>
              <a:t> مالي</a:t>
            </a:r>
            <a:r>
              <a:rPr lang="ar-JO" dirty="0" smtClean="0">
                <a:solidFill>
                  <a:srgbClr val="0000FF"/>
                </a:solidFill>
              </a:rPr>
              <a:t>ة</a:t>
            </a:r>
            <a:r>
              <a:rPr lang="ar-SA" dirty="0" smtClean="0">
                <a:solidFill>
                  <a:srgbClr val="0000FF"/>
                </a:solidFill>
              </a:rPr>
              <a:t> قابل</a:t>
            </a:r>
            <a:r>
              <a:rPr lang="ar-JO" dirty="0" smtClean="0">
                <a:solidFill>
                  <a:srgbClr val="0000FF"/>
                </a:solidFill>
              </a:rPr>
              <a:t>ة</a:t>
            </a:r>
            <a:r>
              <a:rPr lang="ar-SA" dirty="0" smtClean="0">
                <a:solidFill>
                  <a:srgbClr val="0000FF"/>
                </a:solidFill>
              </a:rPr>
              <a:t> للتداول بالبيع </a:t>
            </a:r>
            <a:r>
              <a:rPr lang="ar-JO" dirty="0" smtClean="0">
                <a:solidFill>
                  <a:srgbClr val="0000FF"/>
                </a:solidFill>
              </a:rPr>
              <a:t>أ</a:t>
            </a:r>
            <a:r>
              <a:rPr lang="ar-SA" dirty="0" smtClean="0">
                <a:solidFill>
                  <a:srgbClr val="0000FF"/>
                </a:solidFill>
              </a:rPr>
              <a:t>و الشراء </a:t>
            </a:r>
            <a:r>
              <a:rPr lang="ar-JO" dirty="0" smtClean="0">
                <a:solidFill>
                  <a:srgbClr val="0000FF"/>
                </a:solidFill>
              </a:rPr>
              <a:t>أ</a:t>
            </a:r>
            <a:r>
              <a:rPr lang="ar-SA" dirty="0" smtClean="0">
                <a:solidFill>
                  <a:srgbClr val="0000FF"/>
                </a:solidFill>
              </a:rPr>
              <a:t>و التنازل ، في تاريخ استحقاق الفائد</a:t>
            </a:r>
            <a:r>
              <a:rPr lang="ar-JO" dirty="0" smtClean="0">
                <a:solidFill>
                  <a:srgbClr val="0000FF"/>
                </a:solidFill>
              </a:rPr>
              <a:t>ة</a:t>
            </a:r>
            <a:r>
              <a:rPr lang="ar-SA" dirty="0" smtClean="0">
                <a:solidFill>
                  <a:srgbClr val="0000FF"/>
                </a:solidFill>
              </a:rPr>
              <a:t> يتقدم حامل السند بالكوبون المرفق لتحصيل قيم</a:t>
            </a:r>
            <a:r>
              <a:rPr lang="ar-JO" dirty="0" smtClean="0">
                <a:solidFill>
                  <a:srgbClr val="0000FF"/>
                </a:solidFill>
              </a:rPr>
              <a:t>ة</a:t>
            </a:r>
            <a:r>
              <a:rPr lang="ar-SA" dirty="0" smtClean="0">
                <a:solidFill>
                  <a:srgbClr val="0000FF"/>
                </a:solidFill>
              </a:rPr>
              <a:t> الفائد</a:t>
            </a:r>
            <a:r>
              <a:rPr lang="ar-JO" dirty="0" smtClean="0">
                <a:solidFill>
                  <a:srgbClr val="0000FF"/>
                </a:solidFill>
              </a:rPr>
              <a:t>ة</a:t>
            </a:r>
            <a:r>
              <a:rPr lang="ar-SA" dirty="0" smtClean="0">
                <a:solidFill>
                  <a:srgbClr val="0000FF"/>
                </a:solidFill>
              </a:rPr>
              <a:t> ويطلق </a:t>
            </a:r>
            <a:r>
              <a:rPr lang="ar-JO" dirty="0" smtClean="0">
                <a:solidFill>
                  <a:srgbClr val="0000FF"/>
                </a:solidFill>
              </a:rPr>
              <a:t>أ</a:t>
            </a:r>
            <a:r>
              <a:rPr lang="ar-SA" dirty="0" smtClean="0">
                <a:solidFill>
                  <a:srgbClr val="0000FF"/>
                </a:solidFill>
              </a:rPr>
              <a:t>يضا على هذه السندات سندات التكوين</a:t>
            </a:r>
            <a:r>
              <a:rPr lang="ar-SA" dirty="0" smtClean="0">
                <a:solidFill>
                  <a:srgbClr val="FF0000"/>
                </a:solidFill>
              </a:rPr>
              <a:t> </a:t>
            </a:r>
          </a:p>
          <a:p>
            <a:pPr marL="514350" indent="-514350" algn="just">
              <a:buFont typeface="+mj-cs"/>
              <a:buAutoNum type="arabic1Minus"/>
            </a:pPr>
            <a:r>
              <a:rPr lang="ar-SA" dirty="0" smtClean="0">
                <a:solidFill>
                  <a:srgbClr val="FF0000"/>
                </a:solidFill>
              </a:rPr>
              <a:t>السند المسجل </a:t>
            </a:r>
            <a:r>
              <a:rPr lang="ar-SA" dirty="0" smtClean="0"/>
              <a:t>: </a:t>
            </a:r>
            <a:r>
              <a:rPr lang="ar-SA" dirty="0" smtClean="0">
                <a:solidFill>
                  <a:srgbClr val="0000FF"/>
                </a:solidFill>
              </a:rPr>
              <a:t>سند مسجل ب</a:t>
            </a:r>
            <a:r>
              <a:rPr lang="ar-JO" dirty="0" smtClean="0">
                <a:solidFill>
                  <a:srgbClr val="0000FF"/>
                </a:solidFill>
              </a:rPr>
              <a:t>إ</a:t>
            </a:r>
            <a:r>
              <a:rPr lang="ar-SA" dirty="0" smtClean="0">
                <a:solidFill>
                  <a:srgbClr val="0000FF"/>
                </a:solidFill>
              </a:rPr>
              <a:t>سم شخص معين ولا تدفع الفوائد </a:t>
            </a:r>
            <a:r>
              <a:rPr lang="ar-JO" dirty="0" smtClean="0">
                <a:solidFill>
                  <a:srgbClr val="0000FF"/>
                </a:solidFill>
              </a:rPr>
              <a:t>إ</a:t>
            </a:r>
            <a:r>
              <a:rPr lang="ar-SA" dirty="0" smtClean="0">
                <a:solidFill>
                  <a:srgbClr val="0000FF"/>
                </a:solidFill>
              </a:rPr>
              <a:t>لا لهذا الشخص ويحقق هذا النوع لصاحبه</a:t>
            </a:r>
            <a:r>
              <a:rPr lang="ar-JO" dirty="0" smtClean="0">
                <a:solidFill>
                  <a:srgbClr val="0000FF"/>
                </a:solidFill>
              </a:rPr>
              <a:t> فوائد</a:t>
            </a:r>
            <a:r>
              <a:rPr lang="ar-SA" dirty="0" smtClean="0">
                <a:solidFill>
                  <a:srgbClr val="0000FF"/>
                </a:solidFill>
              </a:rPr>
              <a:t> ضد السرق</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و التلف </a:t>
            </a:r>
            <a:r>
              <a:rPr lang="ar-JO" dirty="0" smtClean="0">
                <a:solidFill>
                  <a:srgbClr val="0000FF"/>
                </a:solidFill>
              </a:rPr>
              <a:t>أ</a:t>
            </a:r>
            <a:r>
              <a:rPr lang="ar-SA" dirty="0" smtClean="0">
                <a:solidFill>
                  <a:srgbClr val="0000FF"/>
                </a:solidFill>
              </a:rPr>
              <a:t>و ما شابه ذلك</a:t>
            </a:r>
          </a:p>
        </p:txBody>
      </p:sp>
    </p:spTree>
    <p:extLst>
      <p:ext uri="{BB962C8B-B14F-4D97-AF65-F5344CB8AC3E}">
        <p14:creationId xmlns:p14="http://schemas.microsoft.com/office/powerpoint/2010/main" val="4750584"/>
      </p:ext>
    </p:extLst>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339CD7F-6548-46A8-9F66-5B44D68E6E3C}" type="slidenum">
              <a:rPr lang="ar-SA" smtClean="0"/>
              <a:pPr/>
              <a:t>167</a:t>
            </a:fld>
            <a:endParaRPr lang="ar-SA"/>
          </a:p>
        </p:txBody>
      </p:sp>
      <p:sp>
        <p:nvSpPr>
          <p:cNvPr id="3" name="Content Placeholder 2"/>
          <p:cNvSpPr>
            <a:spLocks noGrp="1"/>
          </p:cNvSpPr>
          <p:nvPr>
            <p:ph sz="quarter" idx="1"/>
          </p:nvPr>
        </p:nvSpPr>
        <p:spPr>
          <a:xfrm>
            <a:off x="457200" y="1571612"/>
            <a:ext cx="8229600" cy="4554551"/>
          </a:xfrm>
        </p:spPr>
        <p:txBody>
          <a:bodyPr>
            <a:normAutofit lnSpcReduction="10000"/>
          </a:bodyPr>
          <a:lstStyle/>
          <a:p>
            <a:pPr marL="514350" indent="-514350" algn="just">
              <a:buNone/>
            </a:pPr>
            <a:r>
              <a:rPr lang="ar-SA" dirty="0" smtClean="0"/>
              <a:t>جـ- </a:t>
            </a:r>
            <a:r>
              <a:rPr lang="ar-SA" dirty="0" smtClean="0">
                <a:solidFill>
                  <a:srgbClr val="FF0000"/>
                </a:solidFill>
              </a:rPr>
              <a:t>السندات التي لا تحمل معدلا</a:t>
            </a:r>
            <a:r>
              <a:rPr lang="ar-JO" dirty="0" smtClean="0">
                <a:solidFill>
                  <a:srgbClr val="FF0000"/>
                </a:solidFill>
              </a:rPr>
              <a:t>ً</a:t>
            </a:r>
            <a:r>
              <a:rPr lang="ar-SA" dirty="0" smtClean="0">
                <a:solidFill>
                  <a:srgbClr val="FF0000"/>
                </a:solidFill>
              </a:rPr>
              <a:t> للفائد</a:t>
            </a:r>
            <a:r>
              <a:rPr lang="ar-JO" dirty="0" smtClean="0">
                <a:solidFill>
                  <a:srgbClr val="FF0000"/>
                </a:solidFill>
              </a:rPr>
              <a:t>ة</a:t>
            </a:r>
            <a:r>
              <a:rPr lang="ar-SA" dirty="0" smtClean="0"/>
              <a:t> : </a:t>
            </a:r>
            <a:r>
              <a:rPr lang="ar-SA" dirty="0" smtClean="0">
                <a:solidFill>
                  <a:srgbClr val="0000FF"/>
                </a:solidFill>
              </a:rPr>
              <a:t>هي سندات تباع بخصم على القيم</a:t>
            </a:r>
            <a:r>
              <a:rPr lang="ar-JO" dirty="0" smtClean="0">
                <a:solidFill>
                  <a:srgbClr val="0000FF"/>
                </a:solidFill>
              </a:rPr>
              <a:t>ة</a:t>
            </a:r>
            <a:r>
              <a:rPr lang="ar-SA" dirty="0" smtClean="0">
                <a:solidFill>
                  <a:srgbClr val="0000FF"/>
                </a:solidFill>
              </a:rPr>
              <a:t> ال</a:t>
            </a:r>
            <a:r>
              <a:rPr lang="ar-JO" dirty="0" smtClean="0">
                <a:solidFill>
                  <a:srgbClr val="0000FF"/>
                </a:solidFill>
              </a:rPr>
              <a:t>إ</a:t>
            </a:r>
            <a:r>
              <a:rPr lang="ar-SA" dirty="0" smtClean="0">
                <a:solidFill>
                  <a:srgbClr val="0000FF"/>
                </a:solidFill>
              </a:rPr>
              <a:t>سميه على </a:t>
            </a:r>
            <a:r>
              <a:rPr lang="ar-JO" dirty="0" smtClean="0">
                <a:solidFill>
                  <a:srgbClr val="0000FF"/>
                </a:solidFill>
              </a:rPr>
              <a:t>أ</a:t>
            </a:r>
            <a:r>
              <a:rPr lang="ar-SA" dirty="0" smtClean="0">
                <a:solidFill>
                  <a:srgbClr val="0000FF"/>
                </a:solidFill>
              </a:rPr>
              <a:t>ن يسترد المستثمر القيم</a:t>
            </a:r>
            <a:r>
              <a:rPr lang="ar-JO" dirty="0" smtClean="0">
                <a:solidFill>
                  <a:srgbClr val="0000FF"/>
                </a:solidFill>
              </a:rPr>
              <a:t>ة</a:t>
            </a:r>
            <a:r>
              <a:rPr lang="ar-SA" dirty="0" smtClean="0">
                <a:solidFill>
                  <a:srgbClr val="0000FF"/>
                </a:solidFill>
              </a:rPr>
              <a:t> ال</a:t>
            </a:r>
            <a:r>
              <a:rPr lang="ar-JO" dirty="0">
                <a:solidFill>
                  <a:srgbClr val="0000FF"/>
                </a:solidFill>
              </a:rPr>
              <a:t>إ</a:t>
            </a:r>
            <a:r>
              <a:rPr lang="ar-SA" dirty="0" smtClean="0">
                <a:solidFill>
                  <a:srgbClr val="0000FF"/>
                </a:solidFill>
              </a:rPr>
              <a:t>سمي</a:t>
            </a:r>
            <a:r>
              <a:rPr lang="ar-JO" dirty="0" smtClean="0">
                <a:solidFill>
                  <a:srgbClr val="0000FF"/>
                </a:solidFill>
              </a:rPr>
              <a:t>ة</a:t>
            </a:r>
            <a:r>
              <a:rPr lang="ar-SA" dirty="0" smtClean="0">
                <a:solidFill>
                  <a:srgbClr val="0000FF"/>
                </a:solidFill>
              </a:rPr>
              <a:t> عند تاريخ ال</a:t>
            </a:r>
            <a:r>
              <a:rPr lang="ar-JO" dirty="0" smtClean="0">
                <a:solidFill>
                  <a:srgbClr val="0000FF"/>
                </a:solidFill>
              </a:rPr>
              <a:t>إ</a:t>
            </a:r>
            <a:r>
              <a:rPr lang="ar-SA" dirty="0" smtClean="0">
                <a:solidFill>
                  <a:srgbClr val="0000FF"/>
                </a:solidFill>
              </a:rPr>
              <a:t>ستحقاق كما يمكن بيع هذه السندات في السوق بالسعر السائد قبل تاريخ ال</a:t>
            </a:r>
            <a:r>
              <a:rPr lang="ar-JO" dirty="0" smtClean="0">
                <a:solidFill>
                  <a:srgbClr val="0000FF"/>
                </a:solidFill>
              </a:rPr>
              <a:t>إ</a:t>
            </a:r>
            <a:r>
              <a:rPr lang="ar-SA" dirty="0" smtClean="0">
                <a:solidFill>
                  <a:srgbClr val="0000FF"/>
                </a:solidFill>
              </a:rPr>
              <a:t>ستحقاق </a:t>
            </a:r>
          </a:p>
          <a:p>
            <a:pPr marL="514350" indent="-514350" algn="just">
              <a:buNone/>
            </a:pPr>
            <a:r>
              <a:rPr lang="ar-SA" dirty="0" smtClean="0"/>
              <a:t>حـ- </a:t>
            </a:r>
            <a:r>
              <a:rPr lang="ar-SA" dirty="0" smtClean="0">
                <a:solidFill>
                  <a:srgbClr val="FF0000"/>
                </a:solidFill>
              </a:rPr>
              <a:t>السندات ذات سعر الفائد</a:t>
            </a:r>
            <a:r>
              <a:rPr lang="ar-JO" dirty="0" smtClean="0">
                <a:solidFill>
                  <a:srgbClr val="FF0000"/>
                </a:solidFill>
              </a:rPr>
              <a:t>ة</a:t>
            </a:r>
            <a:r>
              <a:rPr lang="ar-SA" dirty="0" smtClean="0">
                <a:solidFill>
                  <a:srgbClr val="FF0000"/>
                </a:solidFill>
              </a:rPr>
              <a:t> المتحرك</a:t>
            </a:r>
            <a:r>
              <a:rPr lang="ar-SA" dirty="0" smtClean="0"/>
              <a:t> : </a:t>
            </a:r>
            <a:r>
              <a:rPr lang="ar-SA" dirty="0" smtClean="0">
                <a:solidFill>
                  <a:srgbClr val="0000FF"/>
                </a:solidFill>
              </a:rPr>
              <a:t>استحدث هذا النوع من السندات لمواجهة التضخم ا</a:t>
            </a:r>
            <a:r>
              <a:rPr lang="ar-JO" dirty="0" smtClean="0">
                <a:solidFill>
                  <a:srgbClr val="0000FF"/>
                </a:solidFill>
              </a:rPr>
              <a:t>لذي</a:t>
            </a:r>
            <a:r>
              <a:rPr lang="ar-SA" dirty="0" smtClean="0">
                <a:solidFill>
                  <a:srgbClr val="0000FF"/>
                </a:solidFill>
              </a:rPr>
              <a:t> </a:t>
            </a:r>
            <a:r>
              <a:rPr lang="ar-JO" dirty="0" smtClean="0">
                <a:solidFill>
                  <a:srgbClr val="0000FF"/>
                </a:solidFill>
              </a:rPr>
              <a:t>أ</a:t>
            </a:r>
            <a:r>
              <a:rPr lang="ar-SA" dirty="0" smtClean="0">
                <a:solidFill>
                  <a:srgbClr val="0000FF"/>
                </a:solidFill>
              </a:rPr>
              <a:t>د</a:t>
            </a:r>
            <a:r>
              <a:rPr lang="ar-JO" dirty="0" smtClean="0">
                <a:solidFill>
                  <a:srgbClr val="0000FF"/>
                </a:solidFill>
              </a:rPr>
              <a:t>ى</a:t>
            </a:r>
            <a:r>
              <a:rPr lang="ar-SA" dirty="0" smtClean="0">
                <a:solidFill>
                  <a:srgbClr val="0000FF"/>
                </a:solidFill>
              </a:rPr>
              <a:t> </a:t>
            </a:r>
            <a:r>
              <a:rPr lang="ar-JO" dirty="0" smtClean="0">
                <a:solidFill>
                  <a:srgbClr val="0000FF"/>
                </a:solidFill>
              </a:rPr>
              <a:t>إ</a:t>
            </a:r>
            <a:r>
              <a:rPr lang="ar-SA" dirty="0" smtClean="0">
                <a:solidFill>
                  <a:srgbClr val="0000FF"/>
                </a:solidFill>
              </a:rPr>
              <a:t>لى رفع معدلات الفائد</a:t>
            </a:r>
            <a:r>
              <a:rPr lang="ar-JO" dirty="0" smtClean="0">
                <a:solidFill>
                  <a:srgbClr val="0000FF"/>
                </a:solidFill>
              </a:rPr>
              <a:t>ة</a:t>
            </a:r>
            <a:r>
              <a:rPr lang="ar-SA" dirty="0" smtClean="0">
                <a:solidFill>
                  <a:srgbClr val="0000FF"/>
                </a:solidFill>
              </a:rPr>
              <a:t> مما ترتب عليه انخفاض القيم</a:t>
            </a:r>
            <a:r>
              <a:rPr lang="ar-JO" dirty="0" smtClean="0">
                <a:solidFill>
                  <a:srgbClr val="0000FF"/>
                </a:solidFill>
              </a:rPr>
              <a:t>ة</a:t>
            </a:r>
            <a:r>
              <a:rPr lang="ar-SA" dirty="0" smtClean="0">
                <a:solidFill>
                  <a:srgbClr val="0000FF"/>
                </a:solidFill>
              </a:rPr>
              <a:t> السوقي</a:t>
            </a:r>
            <a:r>
              <a:rPr lang="ar-JO" dirty="0" smtClean="0">
                <a:solidFill>
                  <a:srgbClr val="0000FF"/>
                </a:solidFill>
              </a:rPr>
              <a:t>ة</a:t>
            </a:r>
            <a:r>
              <a:rPr lang="ar-SA" dirty="0" smtClean="0">
                <a:solidFill>
                  <a:srgbClr val="0000FF"/>
                </a:solidFill>
              </a:rPr>
              <a:t> خاص</a:t>
            </a:r>
            <a:r>
              <a:rPr lang="ar-JO" dirty="0" smtClean="0">
                <a:solidFill>
                  <a:srgbClr val="0000FF"/>
                </a:solidFill>
              </a:rPr>
              <a:t>ة</a:t>
            </a:r>
            <a:r>
              <a:rPr lang="ar-SA" dirty="0" smtClean="0">
                <a:solidFill>
                  <a:srgbClr val="0000FF"/>
                </a:solidFill>
              </a:rPr>
              <a:t> للسندات طويل</a:t>
            </a:r>
            <a:r>
              <a:rPr lang="ar-JO" dirty="0" smtClean="0">
                <a:solidFill>
                  <a:srgbClr val="0000FF"/>
                </a:solidFill>
              </a:rPr>
              <a:t>ة</a:t>
            </a:r>
            <a:r>
              <a:rPr lang="ar-SA" dirty="0" smtClean="0">
                <a:solidFill>
                  <a:srgbClr val="0000FF"/>
                </a:solidFill>
              </a:rPr>
              <a:t> ال</a:t>
            </a:r>
            <a:r>
              <a:rPr lang="ar-JO" dirty="0" smtClean="0">
                <a:solidFill>
                  <a:srgbClr val="0000FF"/>
                </a:solidFill>
              </a:rPr>
              <a:t>أ</a:t>
            </a:r>
            <a:r>
              <a:rPr lang="ar-SA" dirty="0" smtClean="0">
                <a:solidFill>
                  <a:srgbClr val="0000FF"/>
                </a:solidFill>
              </a:rPr>
              <a:t>جل بشكل لحق بحملتها خسائر رأسمالي</a:t>
            </a:r>
            <a:r>
              <a:rPr lang="ar-JO" dirty="0" smtClean="0">
                <a:solidFill>
                  <a:srgbClr val="0000FF"/>
                </a:solidFill>
              </a:rPr>
              <a:t>ة</a:t>
            </a:r>
            <a:r>
              <a:rPr lang="ar-SA" dirty="0" smtClean="0">
                <a:solidFill>
                  <a:srgbClr val="0000FF"/>
                </a:solidFill>
              </a:rPr>
              <a:t> كبيره وعاد</a:t>
            </a:r>
            <a:r>
              <a:rPr lang="ar-JO" dirty="0" smtClean="0">
                <a:solidFill>
                  <a:srgbClr val="0000FF"/>
                </a:solidFill>
              </a:rPr>
              <a:t>ة</a:t>
            </a:r>
            <a:r>
              <a:rPr lang="ar-SA" dirty="0" smtClean="0">
                <a:solidFill>
                  <a:srgbClr val="0000FF"/>
                </a:solidFill>
              </a:rPr>
              <a:t> يحدد سعر فائد</a:t>
            </a:r>
            <a:r>
              <a:rPr lang="ar-JO" dirty="0" smtClean="0">
                <a:solidFill>
                  <a:srgbClr val="0000FF"/>
                </a:solidFill>
              </a:rPr>
              <a:t>ة</a:t>
            </a:r>
            <a:r>
              <a:rPr lang="ar-SA" dirty="0" smtClean="0">
                <a:solidFill>
                  <a:srgbClr val="0000FF"/>
                </a:solidFill>
              </a:rPr>
              <a:t> مبدئي يستمر العمل به لمدة ست</a:t>
            </a:r>
            <a:r>
              <a:rPr lang="ar-JO" dirty="0" smtClean="0">
                <a:solidFill>
                  <a:srgbClr val="0000FF"/>
                </a:solidFill>
              </a:rPr>
              <a:t>ة</a:t>
            </a:r>
            <a:r>
              <a:rPr lang="ar-SA" dirty="0" smtClean="0">
                <a:solidFill>
                  <a:srgbClr val="0000FF"/>
                </a:solidFill>
              </a:rPr>
              <a:t> </a:t>
            </a:r>
            <a:r>
              <a:rPr lang="ar-JO" dirty="0" smtClean="0">
                <a:solidFill>
                  <a:srgbClr val="0000FF"/>
                </a:solidFill>
              </a:rPr>
              <a:t>أ</a:t>
            </a:r>
            <a:r>
              <a:rPr lang="ar-SA" dirty="0" smtClean="0">
                <a:solidFill>
                  <a:srgbClr val="0000FF"/>
                </a:solidFill>
              </a:rPr>
              <a:t>شهر ثم يعاد النظر فيه دوريا</a:t>
            </a:r>
            <a:r>
              <a:rPr lang="ar-JO" dirty="0" smtClean="0">
                <a:solidFill>
                  <a:srgbClr val="0000FF"/>
                </a:solidFill>
              </a:rPr>
              <a:t>ً</a:t>
            </a:r>
            <a:r>
              <a:rPr lang="ar-SA" dirty="0" smtClean="0">
                <a:solidFill>
                  <a:srgbClr val="0000FF"/>
                </a:solidFill>
              </a:rPr>
              <a:t> كل نصف سن</a:t>
            </a:r>
            <a:r>
              <a:rPr lang="ar-JO" dirty="0" smtClean="0">
                <a:solidFill>
                  <a:srgbClr val="0000FF"/>
                </a:solidFill>
              </a:rPr>
              <a:t>ة</a:t>
            </a:r>
            <a:r>
              <a:rPr lang="ar-SA" dirty="0" smtClean="0">
                <a:solidFill>
                  <a:srgbClr val="0000FF"/>
                </a:solidFill>
              </a:rPr>
              <a:t> بهدف تعديله ليتلائم مع معدلات الفائد</a:t>
            </a:r>
            <a:r>
              <a:rPr lang="ar-JO" dirty="0" smtClean="0">
                <a:solidFill>
                  <a:srgbClr val="0000FF"/>
                </a:solidFill>
              </a:rPr>
              <a:t>ة</a:t>
            </a:r>
            <a:r>
              <a:rPr lang="ar-SA" dirty="0" smtClean="0">
                <a:solidFill>
                  <a:srgbClr val="0000FF"/>
                </a:solidFill>
              </a:rPr>
              <a:t> الساري</a:t>
            </a:r>
            <a:r>
              <a:rPr lang="ar-JO" dirty="0" smtClean="0">
                <a:solidFill>
                  <a:srgbClr val="0000FF"/>
                </a:solidFill>
              </a:rPr>
              <a:t>ة</a:t>
            </a:r>
            <a:r>
              <a:rPr lang="ar-SA" dirty="0" smtClean="0">
                <a:solidFill>
                  <a:srgbClr val="0000FF"/>
                </a:solidFill>
              </a:rPr>
              <a:t> في السوق</a:t>
            </a:r>
            <a:r>
              <a:rPr lang="ar-SA" dirty="0" smtClean="0"/>
              <a:t> </a:t>
            </a:r>
          </a:p>
          <a:p>
            <a:pPr marL="514350" indent="-514350" algn="just">
              <a:buNone/>
            </a:pPr>
            <a:r>
              <a:rPr lang="ar-SA" dirty="0" smtClean="0"/>
              <a:t>د- </a:t>
            </a:r>
            <a:r>
              <a:rPr lang="ar-SA" dirty="0" smtClean="0">
                <a:solidFill>
                  <a:srgbClr val="FF0000"/>
                </a:solidFill>
              </a:rPr>
              <a:t>سندات الدخل</a:t>
            </a:r>
            <a:r>
              <a:rPr lang="ar-SA" dirty="0" smtClean="0"/>
              <a:t> : </a:t>
            </a:r>
            <a:r>
              <a:rPr lang="ar-SA" dirty="0" smtClean="0">
                <a:solidFill>
                  <a:srgbClr val="0000FF"/>
                </a:solidFill>
              </a:rPr>
              <a:t>لا يجوز لحمل</a:t>
            </a:r>
            <a:r>
              <a:rPr lang="ar-JO" dirty="0" smtClean="0">
                <a:solidFill>
                  <a:srgbClr val="0000FF"/>
                </a:solidFill>
              </a:rPr>
              <a:t>ة</a:t>
            </a:r>
            <a:r>
              <a:rPr lang="ar-SA" dirty="0" smtClean="0">
                <a:solidFill>
                  <a:srgbClr val="0000FF"/>
                </a:solidFill>
              </a:rPr>
              <a:t> هذه السندات المطالب</a:t>
            </a:r>
            <a:r>
              <a:rPr lang="ar-JO" dirty="0" smtClean="0">
                <a:solidFill>
                  <a:srgbClr val="0000FF"/>
                </a:solidFill>
              </a:rPr>
              <a:t>ة</a:t>
            </a:r>
            <a:r>
              <a:rPr lang="ar-SA" dirty="0" smtClean="0">
                <a:solidFill>
                  <a:srgbClr val="0000FF"/>
                </a:solidFill>
              </a:rPr>
              <a:t> بالفوائد في السنوات التي لم تحقق فيها المنشأة </a:t>
            </a:r>
            <a:r>
              <a:rPr lang="ar-JO" dirty="0" smtClean="0">
                <a:solidFill>
                  <a:srgbClr val="0000FF"/>
                </a:solidFill>
              </a:rPr>
              <a:t>أ</a:t>
            </a:r>
            <a:r>
              <a:rPr lang="ar-SA" dirty="0" smtClean="0">
                <a:solidFill>
                  <a:srgbClr val="0000FF"/>
                </a:solidFill>
              </a:rPr>
              <a:t>رباحا</a:t>
            </a:r>
            <a:r>
              <a:rPr lang="ar-JO" dirty="0" smtClean="0">
                <a:solidFill>
                  <a:srgbClr val="0000FF"/>
                </a:solidFill>
              </a:rPr>
              <a:t>ً</a:t>
            </a:r>
            <a:r>
              <a:rPr lang="ar-SA" dirty="0" smtClean="0">
                <a:solidFill>
                  <a:srgbClr val="0000FF"/>
                </a:solidFill>
              </a:rPr>
              <a:t> ولكن بعض العقود قد تنص على خلاف ذلك </a:t>
            </a:r>
          </a:p>
          <a:p>
            <a:pPr>
              <a:buNone/>
            </a:pPr>
            <a:endParaRPr lang="ar-SA" dirty="0"/>
          </a:p>
        </p:txBody>
      </p:sp>
      <p:grpSp>
        <p:nvGrpSpPr>
          <p:cNvPr id="7"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2055246442"/>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168</a:t>
            </a:fld>
            <a:endParaRPr lang="ar-SA"/>
          </a:p>
        </p:txBody>
      </p:sp>
      <p:sp>
        <p:nvSpPr>
          <p:cNvPr id="3" name="Content Placeholder 2"/>
          <p:cNvSpPr>
            <a:spLocks noGrp="1"/>
          </p:cNvSpPr>
          <p:nvPr>
            <p:ph sz="quarter" idx="1"/>
          </p:nvPr>
        </p:nvSpPr>
        <p:spPr>
          <a:xfrm>
            <a:off x="457199" y="1708448"/>
            <a:ext cx="8229600" cy="4137323"/>
          </a:xfrm>
        </p:spPr>
        <p:txBody>
          <a:bodyPr>
            <a:noAutofit/>
          </a:bodyPr>
          <a:lstStyle/>
          <a:p>
            <a:pPr marL="514350" indent="-514350" algn="just">
              <a:buNone/>
            </a:pPr>
            <a:r>
              <a:rPr lang="ar-SA" sz="2400" b="1" dirty="0">
                <a:solidFill>
                  <a:srgbClr val="FF0000"/>
                </a:solidFill>
              </a:rPr>
              <a:t>ال</a:t>
            </a:r>
            <a:r>
              <a:rPr lang="ar-JO" sz="2400" b="1" dirty="0">
                <a:solidFill>
                  <a:srgbClr val="FF0000"/>
                </a:solidFill>
              </a:rPr>
              <a:t>أ</a:t>
            </a:r>
            <a:r>
              <a:rPr lang="ar-SA" sz="2400" b="1" dirty="0">
                <a:solidFill>
                  <a:srgbClr val="FF0000"/>
                </a:solidFill>
              </a:rPr>
              <a:t>سهم الممتاز</a:t>
            </a:r>
            <a:r>
              <a:rPr lang="ar-JO" sz="2400" b="1" dirty="0">
                <a:solidFill>
                  <a:srgbClr val="FF0000"/>
                </a:solidFill>
              </a:rPr>
              <a:t>ة </a:t>
            </a:r>
            <a:r>
              <a:rPr lang="ar-SY" sz="2400" dirty="0" smtClean="0">
                <a:solidFill>
                  <a:srgbClr val="0000FF"/>
                </a:solidFill>
              </a:rPr>
              <a:t>: </a:t>
            </a:r>
            <a:r>
              <a:rPr lang="ar-SA" sz="2400" dirty="0" smtClean="0">
                <a:solidFill>
                  <a:srgbClr val="FF0000"/>
                </a:solidFill>
              </a:rPr>
              <a:t>هي في شكل صكوك يقر كل منها بملكية حامله لجزء من رأسمال الشركة ويعادل القيمة المدونه عليها ويعطي الحق لحامله في الحصول على قدر من الربح </a:t>
            </a:r>
            <a:r>
              <a:rPr lang="ar-JO" sz="2400" dirty="0" smtClean="0">
                <a:solidFill>
                  <a:srgbClr val="FF0000"/>
                </a:solidFill>
              </a:rPr>
              <a:t>إ</a:t>
            </a:r>
            <a:r>
              <a:rPr lang="ar-SA" sz="2400" dirty="0" smtClean="0">
                <a:solidFill>
                  <a:srgbClr val="FF0000"/>
                </a:solidFill>
              </a:rPr>
              <a:t>ذا تحققت </a:t>
            </a:r>
            <a:r>
              <a:rPr lang="ar-JO" sz="2400" dirty="0" smtClean="0">
                <a:solidFill>
                  <a:srgbClr val="FF0000"/>
                </a:solidFill>
              </a:rPr>
              <a:t>أ</a:t>
            </a:r>
            <a:r>
              <a:rPr lang="ar-SA" sz="2400" dirty="0" smtClean="0">
                <a:solidFill>
                  <a:srgbClr val="FF0000"/>
                </a:solidFill>
              </a:rPr>
              <a:t>رباح </a:t>
            </a:r>
          </a:p>
          <a:p>
            <a:pPr marL="514350" indent="-514350" algn="just">
              <a:buFontTx/>
              <a:buChar char="-"/>
            </a:pPr>
            <a:r>
              <a:rPr lang="ar-SA" sz="2400" b="1" dirty="0">
                <a:solidFill>
                  <a:srgbClr val="FF0000"/>
                </a:solidFill>
              </a:rPr>
              <a:t>ال</a:t>
            </a:r>
            <a:r>
              <a:rPr lang="ar-JO" sz="2400" b="1" dirty="0">
                <a:solidFill>
                  <a:srgbClr val="FF0000"/>
                </a:solidFill>
              </a:rPr>
              <a:t>أ</a:t>
            </a:r>
            <a:r>
              <a:rPr lang="ar-SA" sz="2400" b="1" dirty="0">
                <a:solidFill>
                  <a:srgbClr val="FF0000"/>
                </a:solidFill>
              </a:rPr>
              <a:t>سهم الممتاز</a:t>
            </a:r>
            <a:r>
              <a:rPr lang="ar-JO" sz="2400" b="1" dirty="0">
                <a:solidFill>
                  <a:srgbClr val="FF0000"/>
                </a:solidFill>
              </a:rPr>
              <a:t>ة </a:t>
            </a:r>
            <a:r>
              <a:rPr lang="ar-SA" sz="2400" dirty="0" smtClean="0">
                <a:solidFill>
                  <a:srgbClr val="FF0000"/>
                </a:solidFill>
              </a:rPr>
              <a:t>نوع من </a:t>
            </a:r>
            <a:r>
              <a:rPr lang="ar-JO" sz="2400" dirty="0" smtClean="0">
                <a:solidFill>
                  <a:srgbClr val="FF0000"/>
                </a:solidFill>
              </a:rPr>
              <a:t>أ</a:t>
            </a:r>
            <a:r>
              <a:rPr lang="ar-SA" sz="2400" dirty="0" smtClean="0">
                <a:solidFill>
                  <a:srgbClr val="FF0000"/>
                </a:solidFill>
              </a:rPr>
              <a:t>نواع ال</a:t>
            </a:r>
            <a:r>
              <a:rPr lang="ar-JO" sz="2400" dirty="0" smtClean="0">
                <a:solidFill>
                  <a:srgbClr val="FF0000"/>
                </a:solidFill>
              </a:rPr>
              <a:t>أ</a:t>
            </a:r>
            <a:r>
              <a:rPr lang="ar-SA" sz="2400" dirty="0" smtClean="0">
                <a:solidFill>
                  <a:srgbClr val="FF0000"/>
                </a:solidFill>
              </a:rPr>
              <a:t>سهم ولكن تقدم ضمانات لنوعي</a:t>
            </a:r>
            <a:r>
              <a:rPr lang="ar-JO" sz="2400" dirty="0" smtClean="0">
                <a:solidFill>
                  <a:srgbClr val="FF0000"/>
                </a:solidFill>
              </a:rPr>
              <a:t>ة</a:t>
            </a:r>
            <a:r>
              <a:rPr lang="ar-SA" sz="2400" dirty="0" smtClean="0">
                <a:solidFill>
                  <a:srgbClr val="FF0000"/>
                </a:solidFill>
              </a:rPr>
              <a:t> معين</a:t>
            </a:r>
            <a:r>
              <a:rPr lang="ar-JO" sz="2400" dirty="0" smtClean="0">
                <a:solidFill>
                  <a:srgbClr val="FF0000"/>
                </a:solidFill>
              </a:rPr>
              <a:t>ة</a:t>
            </a:r>
            <a:r>
              <a:rPr lang="ar-SA" sz="2400" dirty="0" smtClean="0">
                <a:solidFill>
                  <a:srgbClr val="FF0000"/>
                </a:solidFill>
              </a:rPr>
              <a:t> من المستثمرين وتقلل المخاطر التي يتعرض لها حمل</a:t>
            </a:r>
            <a:r>
              <a:rPr lang="ar-JO" sz="2400" dirty="0" smtClean="0">
                <a:solidFill>
                  <a:srgbClr val="FF0000"/>
                </a:solidFill>
              </a:rPr>
              <a:t>ة</a:t>
            </a:r>
            <a:r>
              <a:rPr lang="ar-SA" sz="2400" dirty="0" smtClean="0">
                <a:solidFill>
                  <a:srgbClr val="FF0000"/>
                </a:solidFill>
              </a:rPr>
              <a:t> ال</a:t>
            </a:r>
            <a:r>
              <a:rPr lang="ar-JO" sz="2400" dirty="0" smtClean="0">
                <a:solidFill>
                  <a:srgbClr val="FF0000"/>
                </a:solidFill>
              </a:rPr>
              <a:t>أ</a:t>
            </a:r>
            <a:r>
              <a:rPr lang="ar-SA" sz="2400" dirty="0" smtClean="0">
                <a:solidFill>
                  <a:srgbClr val="FF0000"/>
                </a:solidFill>
              </a:rPr>
              <a:t>سهم العادي</a:t>
            </a:r>
            <a:r>
              <a:rPr lang="ar-JO" sz="2400" dirty="0" smtClean="0">
                <a:solidFill>
                  <a:srgbClr val="FF0000"/>
                </a:solidFill>
              </a:rPr>
              <a:t>ة</a:t>
            </a:r>
            <a:r>
              <a:rPr lang="ar-SA" sz="2400" dirty="0" smtClean="0">
                <a:solidFill>
                  <a:srgbClr val="FF0000"/>
                </a:solidFill>
              </a:rPr>
              <a:t> </a:t>
            </a:r>
          </a:p>
          <a:p>
            <a:pPr marL="514350" indent="-514350" algn="just">
              <a:buFontTx/>
              <a:buChar char="-"/>
            </a:pPr>
            <a:r>
              <a:rPr lang="ar-SA" sz="2400" dirty="0" smtClean="0"/>
              <a:t>السهم الممتاز يمثل مستند ملكي</a:t>
            </a:r>
            <a:r>
              <a:rPr lang="ar-JO" sz="2400" dirty="0" smtClean="0"/>
              <a:t>ة</a:t>
            </a:r>
            <a:r>
              <a:rPr lang="ar-SA" sz="2400" dirty="0" smtClean="0"/>
              <a:t> و</a:t>
            </a:r>
            <a:r>
              <a:rPr lang="ar-JO" sz="2400" dirty="0" smtClean="0"/>
              <a:t>إ</a:t>
            </a:r>
            <a:r>
              <a:rPr lang="ar-SA" sz="2400" dirty="0" smtClean="0"/>
              <a:t>ن كان يختلف عن الملكي</a:t>
            </a:r>
            <a:r>
              <a:rPr lang="ar-JO" sz="2400" dirty="0" smtClean="0"/>
              <a:t>ة</a:t>
            </a:r>
            <a:r>
              <a:rPr lang="ar-SA" sz="2400" dirty="0" smtClean="0"/>
              <a:t> التي تنشأ عن السهم العادي </a:t>
            </a:r>
          </a:p>
          <a:p>
            <a:pPr marL="514350" indent="-514350" algn="just">
              <a:buFontTx/>
              <a:buChar char="-"/>
            </a:pPr>
            <a:r>
              <a:rPr lang="ar-SA" sz="2400" dirty="0" smtClean="0"/>
              <a:t>يشبه السهم العادي في بعض ال</a:t>
            </a:r>
            <a:r>
              <a:rPr lang="ar-JO" sz="2400" dirty="0" smtClean="0"/>
              <a:t>أ</a:t>
            </a:r>
            <a:r>
              <a:rPr lang="ar-SA" sz="2400" dirty="0" smtClean="0"/>
              <a:t>مور ويشبه السندات في بعض </a:t>
            </a:r>
            <a:r>
              <a:rPr lang="ar-JO" sz="2400" dirty="0" smtClean="0"/>
              <a:t>آ</a:t>
            </a:r>
            <a:r>
              <a:rPr lang="ar-SA" sz="2400" dirty="0" smtClean="0"/>
              <a:t>خر . </a:t>
            </a:r>
          </a:p>
          <a:p>
            <a:pPr marL="514350" indent="-514350" algn="just">
              <a:buFontTx/>
              <a:buChar char="-"/>
            </a:pPr>
            <a:r>
              <a:rPr lang="ar-SA" sz="2400" dirty="0" smtClean="0"/>
              <a:t>له قيم</a:t>
            </a:r>
            <a:r>
              <a:rPr lang="ar-JO" sz="2400" dirty="0" smtClean="0"/>
              <a:t>ة</a:t>
            </a:r>
            <a:r>
              <a:rPr lang="ar-SA" sz="2400" dirty="0" smtClean="0"/>
              <a:t> </a:t>
            </a:r>
            <a:r>
              <a:rPr lang="ar-JO" sz="2400" dirty="0" smtClean="0"/>
              <a:t>إ</a:t>
            </a:r>
            <a:r>
              <a:rPr lang="ar-SA" sz="2400" dirty="0" smtClean="0"/>
              <a:t>سمي</a:t>
            </a:r>
            <a:r>
              <a:rPr lang="ar-JO" sz="2400" dirty="0" smtClean="0"/>
              <a:t>ة</a:t>
            </a:r>
            <a:r>
              <a:rPr lang="ar-SA" sz="2400" dirty="0" smtClean="0"/>
              <a:t> وقيم</a:t>
            </a:r>
            <a:r>
              <a:rPr lang="ar-JO" sz="2400" dirty="0" smtClean="0"/>
              <a:t>ة</a:t>
            </a:r>
            <a:r>
              <a:rPr lang="ar-SA" sz="2400" dirty="0" smtClean="0"/>
              <a:t> سوقيه شأن ال</a:t>
            </a:r>
            <a:r>
              <a:rPr lang="ar-JO" sz="2400" dirty="0"/>
              <a:t>أ</a:t>
            </a:r>
            <a:r>
              <a:rPr lang="ar-SA" sz="2400" dirty="0" smtClean="0"/>
              <a:t>سهم العادي</a:t>
            </a:r>
            <a:r>
              <a:rPr lang="ar-JO" sz="2400" dirty="0" smtClean="0"/>
              <a:t>ة</a:t>
            </a:r>
            <a:r>
              <a:rPr lang="ar-SA" sz="2400" dirty="0" smtClean="0"/>
              <a:t> </a:t>
            </a:r>
          </a:p>
          <a:p>
            <a:pPr marL="514350" indent="-514350" algn="just">
              <a:buFontTx/>
              <a:buChar char="-"/>
            </a:pPr>
            <a:r>
              <a:rPr lang="ar-SA" sz="2400" dirty="0" smtClean="0"/>
              <a:t>ليس له تاريخ استحقاق </a:t>
            </a:r>
            <a:r>
              <a:rPr lang="ar-JO" sz="2400" dirty="0" smtClean="0"/>
              <a:t>إ</a:t>
            </a:r>
            <a:r>
              <a:rPr lang="ar-SA" sz="2400" dirty="0" smtClean="0"/>
              <a:t>لا </a:t>
            </a:r>
            <a:r>
              <a:rPr lang="ar-JO" sz="2400" dirty="0" smtClean="0"/>
              <a:t>أ</a:t>
            </a:r>
            <a:r>
              <a:rPr lang="ar-SA" sz="2400" dirty="0" smtClean="0"/>
              <a:t>نه قد ينص على استدعاؤه في توقيت لاحق وذلك على نحو مشابه للسندات </a:t>
            </a:r>
          </a:p>
          <a:p>
            <a:pPr algn="just">
              <a:buNone/>
            </a:pPr>
            <a:endParaRPr lang="ar-SA" sz="2400" dirty="0"/>
          </a:p>
        </p:txBody>
      </p:sp>
      <p:grpSp>
        <p:nvGrpSpPr>
          <p:cNvPr id="2" name="Group 8"/>
          <p:cNvGrpSpPr>
            <a:grpSpLocks noGrp="1"/>
          </p:cNvGrpSpPr>
          <p:nvPr/>
        </p:nvGrpSpPr>
        <p:grpSpPr>
          <a:xfrm>
            <a:off x="0" y="0"/>
            <a:ext cx="9144000" cy="1700808"/>
            <a:chOff x="14" y="0"/>
            <a:chExt cx="9143986" cy="1785926"/>
          </a:xfrm>
        </p:grpSpPr>
        <p:sp>
          <p:nvSpPr>
            <p:cNvPr id="6" name="Flowchart: Document 5"/>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0000FF"/>
                  </a:solidFill>
                </a:rPr>
                <a:t>أنواع ال</a:t>
              </a:r>
              <a:r>
                <a:rPr lang="ar-JO" sz="4800" dirty="0" smtClean="0">
                  <a:solidFill>
                    <a:srgbClr val="0000FF"/>
                  </a:solidFill>
                </a:rPr>
                <a:t>أ</a:t>
              </a:r>
              <a:r>
                <a:rPr lang="ar-SA" sz="4800" dirty="0" smtClean="0">
                  <a:solidFill>
                    <a:srgbClr val="0000FF"/>
                  </a:solidFill>
                </a:rPr>
                <a:t>سهم الممتاز</a:t>
              </a:r>
              <a:r>
                <a:rPr lang="ar-JO" sz="4800" dirty="0" smtClean="0">
                  <a:solidFill>
                    <a:srgbClr val="0000FF"/>
                  </a:solidFill>
                </a:rPr>
                <a:t>ة</a:t>
              </a:r>
              <a:r>
                <a:rPr lang="ar-SA" sz="4800" dirty="0" smtClean="0">
                  <a:solidFill>
                    <a:srgbClr val="0000FF"/>
                  </a:solidFill>
                </a:rPr>
                <a:t> </a:t>
              </a:r>
              <a:endParaRPr lang="ar-SA" sz="4800" dirty="0">
                <a:solidFill>
                  <a:srgbClr val="0000FF"/>
                </a:solidFill>
              </a:endParaRPr>
            </a:p>
          </p:txBody>
        </p:sp>
        <p:grpSp>
          <p:nvGrpSpPr>
            <p:cNvPr id="5" name="Group 7"/>
            <p:cNvGrpSpPr/>
            <p:nvPr/>
          </p:nvGrpSpPr>
          <p:grpSpPr>
            <a:xfrm>
              <a:off x="7643834" y="0"/>
              <a:ext cx="1500166" cy="1357298"/>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046970329"/>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169</a:t>
            </a:fld>
            <a:endParaRPr lang="ar-SA"/>
          </a:p>
        </p:txBody>
      </p:sp>
      <p:sp>
        <p:nvSpPr>
          <p:cNvPr id="3" name="Content Placeholder 2"/>
          <p:cNvSpPr>
            <a:spLocks noGrp="1"/>
          </p:cNvSpPr>
          <p:nvPr>
            <p:ph sz="quarter" idx="1"/>
          </p:nvPr>
        </p:nvSpPr>
        <p:spPr>
          <a:xfrm>
            <a:off x="457200" y="1988840"/>
            <a:ext cx="8229600" cy="4137323"/>
          </a:xfrm>
        </p:spPr>
        <p:txBody>
          <a:bodyPr>
            <a:normAutofit/>
          </a:bodyPr>
          <a:lstStyle/>
          <a:p>
            <a:pPr marL="514350" indent="-514350" algn="just">
              <a:buFont typeface="+mj-lt"/>
              <a:buAutoNum type="arabicPeriod"/>
            </a:pPr>
            <a:r>
              <a:rPr lang="ar-SA" dirty="0" smtClean="0">
                <a:solidFill>
                  <a:srgbClr val="FF0000"/>
                </a:solidFill>
              </a:rPr>
              <a:t>أسهم ممتاز</a:t>
            </a:r>
            <a:r>
              <a:rPr lang="ar-JO" dirty="0" smtClean="0">
                <a:solidFill>
                  <a:srgbClr val="FF0000"/>
                </a:solidFill>
              </a:rPr>
              <a:t>ة</a:t>
            </a:r>
            <a:r>
              <a:rPr lang="ar-SA" dirty="0" smtClean="0">
                <a:solidFill>
                  <a:srgbClr val="FF0000"/>
                </a:solidFill>
              </a:rPr>
              <a:t> من ناحية الدخل : يتمتع حملة هذه </a:t>
            </a:r>
            <a:r>
              <a:rPr lang="ar-JO" dirty="0" err="1" smtClean="0">
                <a:solidFill>
                  <a:srgbClr val="FF0000"/>
                </a:solidFill>
              </a:rPr>
              <a:t>الأ</a:t>
            </a:r>
            <a:r>
              <a:rPr lang="ar-SA" dirty="0" smtClean="0">
                <a:solidFill>
                  <a:srgbClr val="FF0000"/>
                </a:solidFill>
              </a:rPr>
              <a:t>سهم بأولوي</a:t>
            </a:r>
            <a:r>
              <a:rPr lang="ar-JO" dirty="0" smtClean="0">
                <a:solidFill>
                  <a:srgbClr val="FF0000"/>
                </a:solidFill>
              </a:rPr>
              <a:t>ة</a:t>
            </a:r>
            <a:r>
              <a:rPr lang="ar-SA" dirty="0" smtClean="0">
                <a:solidFill>
                  <a:srgbClr val="FF0000"/>
                </a:solidFill>
              </a:rPr>
              <a:t> الحصول على توزيعات ال</a:t>
            </a:r>
            <a:r>
              <a:rPr lang="ar-JO" dirty="0" smtClean="0">
                <a:solidFill>
                  <a:srgbClr val="FF0000"/>
                </a:solidFill>
              </a:rPr>
              <a:t>أ</a:t>
            </a:r>
            <a:r>
              <a:rPr lang="ar-SA" dirty="0" smtClean="0">
                <a:solidFill>
                  <a:srgbClr val="FF0000"/>
                </a:solidFill>
              </a:rPr>
              <a:t>رباح التي تحققها الشركة </a:t>
            </a:r>
            <a:endParaRPr lang="ar-JO" dirty="0" smtClean="0">
              <a:solidFill>
                <a:srgbClr val="FF0000"/>
              </a:solidFill>
            </a:endParaRPr>
          </a:p>
          <a:p>
            <a:pPr marL="0" indent="0" algn="just">
              <a:buNone/>
            </a:pPr>
            <a:r>
              <a:rPr lang="ar-SA" dirty="0" smtClean="0"/>
              <a:t>أنواعها </a:t>
            </a:r>
            <a:r>
              <a:rPr lang="ar-JO" dirty="0" smtClean="0"/>
              <a:t>:</a:t>
            </a:r>
            <a:endParaRPr lang="ar-SA" dirty="0" smtClean="0"/>
          </a:p>
          <a:p>
            <a:pPr marL="514350" indent="-514350" algn="just">
              <a:buFont typeface="+mj-cs"/>
              <a:buAutoNum type="arabic1Minus"/>
            </a:pPr>
            <a:r>
              <a:rPr lang="ar-SA" dirty="0" smtClean="0">
                <a:solidFill>
                  <a:srgbClr val="0000FF"/>
                </a:solidFill>
              </a:rPr>
              <a:t>مجمع</a:t>
            </a:r>
            <a:r>
              <a:rPr lang="ar-JO" dirty="0" smtClean="0">
                <a:solidFill>
                  <a:srgbClr val="0000FF"/>
                </a:solidFill>
              </a:rPr>
              <a:t>ة</a:t>
            </a:r>
            <a:r>
              <a:rPr lang="ar-SA" dirty="0" smtClean="0">
                <a:solidFill>
                  <a:srgbClr val="0000FF"/>
                </a:solidFill>
              </a:rPr>
              <a:t> لل</a:t>
            </a:r>
            <a:r>
              <a:rPr lang="ar-JO" dirty="0" smtClean="0">
                <a:solidFill>
                  <a:srgbClr val="0000FF"/>
                </a:solidFill>
              </a:rPr>
              <a:t>أ</a:t>
            </a:r>
            <a:r>
              <a:rPr lang="ar-SA" dirty="0" smtClean="0">
                <a:solidFill>
                  <a:srgbClr val="0000FF"/>
                </a:solidFill>
              </a:rPr>
              <a:t>رباح : </a:t>
            </a:r>
            <a:r>
              <a:rPr lang="ar-JO" dirty="0" smtClean="0">
                <a:solidFill>
                  <a:srgbClr val="0000FF"/>
                </a:solidFill>
              </a:rPr>
              <a:t>إ</a:t>
            </a:r>
            <a:r>
              <a:rPr lang="ar-SA" dirty="0" smtClean="0">
                <a:solidFill>
                  <a:srgbClr val="0000FF"/>
                </a:solidFill>
              </a:rPr>
              <a:t>ذا لم تكتفي </a:t>
            </a:r>
            <a:r>
              <a:rPr lang="ar-JO" dirty="0" smtClean="0">
                <a:solidFill>
                  <a:srgbClr val="0000FF"/>
                </a:solidFill>
              </a:rPr>
              <a:t>أ</a:t>
            </a:r>
            <a:r>
              <a:rPr lang="ar-SA" dirty="0" smtClean="0">
                <a:solidFill>
                  <a:srgbClr val="0000FF"/>
                </a:solidFill>
              </a:rPr>
              <a:t>رباح الشرك</a:t>
            </a:r>
            <a:r>
              <a:rPr lang="ar-JO" dirty="0" smtClean="0">
                <a:solidFill>
                  <a:srgbClr val="0000FF"/>
                </a:solidFill>
              </a:rPr>
              <a:t>ة</a:t>
            </a:r>
            <a:r>
              <a:rPr lang="ar-SA" dirty="0" smtClean="0">
                <a:solidFill>
                  <a:srgbClr val="0000FF"/>
                </a:solidFill>
              </a:rPr>
              <a:t> لدفع النسبة المتفق عليها يدفع الفرق في السنوات التي تليها عندما تتوفر ال</a:t>
            </a:r>
            <a:r>
              <a:rPr lang="ar-JO" dirty="0" smtClean="0">
                <a:solidFill>
                  <a:srgbClr val="0000FF"/>
                </a:solidFill>
              </a:rPr>
              <a:t>أ</a:t>
            </a:r>
            <a:r>
              <a:rPr lang="ar-SA" dirty="0" smtClean="0">
                <a:solidFill>
                  <a:srgbClr val="0000FF"/>
                </a:solidFill>
              </a:rPr>
              <a:t>رباح </a:t>
            </a:r>
          </a:p>
          <a:p>
            <a:pPr marL="514350" indent="-514350" algn="just">
              <a:buFont typeface="+mj-cs"/>
              <a:buAutoNum type="arabic1Minus"/>
            </a:pPr>
            <a:r>
              <a:rPr lang="ar-SA" dirty="0" smtClean="0">
                <a:solidFill>
                  <a:srgbClr val="0000FF"/>
                </a:solidFill>
              </a:rPr>
              <a:t>الغير مجمع</a:t>
            </a:r>
            <a:r>
              <a:rPr lang="ar-JO" dirty="0" smtClean="0">
                <a:solidFill>
                  <a:srgbClr val="0000FF"/>
                </a:solidFill>
              </a:rPr>
              <a:t>ة</a:t>
            </a:r>
            <a:r>
              <a:rPr lang="ar-SA" dirty="0" smtClean="0">
                <a:solidFill>
                  <a:srgbClr val="0000FF"/>
                </a:solidFill>
              </a:rPr>
              <a:t> </a:t>
            </a:r>
            <a:r>
              <a:rPr lang="ar-SA" dirty="0">
                <a:solidFill>
                  <a:srgbClr val="0000FF"/>
                </a:solidFill>
              </a:rPr>
              <a:t>لل</a:t>
            </a:r>
            <a:r>
              <a:rPr lang="ar-JO" dirty="0">
                <a:solidFill>
                  <a:srgbClr val="0000FF"/>
                </a:solidFill>
              </a:rPr>
              <a:t>أ</a:t>
            </a:r>
            <a:r>
              <a:rPr lang="ar-SA" dirty="0">
                <a:solidFill>
                  <a:srgbClr val="0000FF"/>
                </a:solidFill>
              </a:rPr>
              <a:t>رباح : </a:t>
            </a:r>
            <a:r>
              <a:rPr lang="ar-JO" dirty="0" smtClean="0">
                <a:solidFill>
                  <a:srgbClr val="0000FF"/>
                </a:solidFill>
              </a:rPr>
              <a:t>إ</a:t>
            </a:r>
            <a:r>
              <a:rPr lang="ar-SA" dirty="0" smtClean="0">
                <a:solidFill>
                  <a:srgbClr val="0000FF"/>
                </a:solidFill>
              </a:rPr>
              <a:t>ذا كانت ال</a:t>
            </a:r>
            <a:r>
              <a:rPr lang="ar-JO" dirty="0" smtClean="0">
                <a:solidFill>
                  <a:srgbClr val="0000FF"/>
                </a:solidFill>
              </a:rPr>
              <a:t>أ</a:t>
            </a:r>
            <a:r>
              <a:rPr lang="ar-SA" dirty="0" smtClean="0">
                <a:solidFill>
                  <a:srgbClr val="0000FF"/>
                </a:solidFill>
              </a:rPr>
              <a:t>رباح الموزعه غير كافيه لحص</a:t>
            </a:r>
            <a:r>
              <a:rPr lang="ar-JO" dirty="0" smtClean="0">
                <a:solidFill>
                  <a:srgbClr val="0000FF"/>
                </a:solidFill>
              </a:rPr>
              <a:t>ة</a:t>
            </a:r>
            <a:r>
              <a:rPr lang="ar-SA" dirty="0" smtClean="0">
                <a:solidFill>
                  <a:srgbClr val="0000FF"/>
                </a:solidFill>
              </a:rPr>
              <a:t> ال</a:t>
            </a:r>
            <a:r>
              <a:rPr lang="ar-JO" dirty="0" smtClean="0">
                <a:solidFill>
                  <a:srgbClr val="0000FF"/>
                </a:solidFill>
              </a:rPr>
              <a:t>أ</a:t>
            </a:r>
            <a:r>
              <a:rPr lang="ar-SA" dirty="0" smtClean="0">
                <a:solidFill>
                  <a:srgbClr val="0000FF"/>
                </a:solidFill>
              </a:rPr>
              <a:t>سهم فليس من حق ح</a:t>
            </a:r>
            <a:r>
              <a:rPr lang="ar-JO" dirty="0" smtClean="0">
                <a:solidFill>
                  <a:srgbClr val="0000FF"/>
                </a:solidFill>
              </a:rPr>
              <a:t>ملة</a:t>
            </a:r>
            <a:r>
              <a:rPr lang="ar-SA" dirty="0" smtClean="0">
                <a:solidFill>
                  <a:srgbClr val="0000FF"/>
                </a:solidFill>
              </a:rPr>
              <a:t> هذه ال</a:t>
            </a:r>
            <a:r>
              <a:rPr lang="ar-JO" dirty="0" smtClean="0">
                <a:solidFill>
                  <a:srgbClr val="0000FF"/>
                </a:solidFill>
              </a:rPr>
              <a:t>أ</a:t>
            </a:r>
            <a:r>
              <a:rPr lang="ar-SA" dirty="0" smtClean="0">
                <a:solidFill>
                  <a:srgbClr val="0000FF"/>
                </a:solidFill>
              </a:rPr>
              <a:t>سهم المطالب</a:t>
            </a:r>
            <a:r>
              <a:rPr lang="ar-JO" dirty="0" smtClean="0">
                <a:solidFill>
                  <a:srgbClr val="0000FF"/>
                </a:solidFill>
              </a:rPr>
              <a:t>ة</a:t>
            </a:r>
            <a:r>
              <a:rPr lang="ar-SA" dirty="0" smtClean="0">
                <a:solidFill>
                  <a:srgbClr val="0000FF"/>
                </a:solidFill>
              </a:rPr>
              <a:t> بالفرق في المستقبل </a:t>
            </a:r>
            <a:endParaRPr lang="ar-SA" dirty="0">
              <a:solidFill>
                <a:srgbClr val="0000FF"/>
              </a:solidFill>
            </a:endParaRPr>
          </a:p>
        </p:txBody>
      </p:sp>
      <p:grpSp>
        <p:nvGrpSpPr>
          <p:cNvPr id="2" name="Group 8"/>
          <p:cNvGrpSpPr>
            <a:grpSpLocks noGrp="1"/>
          </p:cNvGrpSpPr>
          <p:nvPr/>
        </p:nvGrpSpPr>
        <p:grpSpPr>
          <a:xfrm>
            <a:off x="0" y="0"/>
            <a:ext cx="9144000" cy="1700808"/>
            <a:chOff x="14" y="0"/>
            <a:chExt cx="9143986" cy="1785926"/>
          </a:xfrm>
        </p:grpSpPr>
        <p:sp>
          <p:nvSpPr>
            <p:cNvPr id="6" name="Flowchart: Document 5"/>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800" dirty="0" smtClean="0">
                  <a:solidFill>
                    <a:srgbClr val="FF0000"/>
                  </a:solidFill>
                </a:rPr>
                <a:t>أنواع ال</a:t>
              </a:r>
              <a:r>
                <a:rPr lang="ar-JO" sz="4800" dirty="0" smtClean="0">
                  <a:solidFill>
                    <a:srgbClr val="FF0000"/>
                  </a:solidFill>
                </a:rPr>
                <a:t>أ</a:t>
              </a:r>
              <a:r>
                <a:rPr lang="ar-SA" sz="4800" dirty="0" smtClean="0">
                  <a:solidFill>
                    <a:srgbClr val="FF0000"/>
                  </a:solidFill>
                </a:rPr>
                <a:t>سهم الممتاز</a:t>
              </a:r>
              <a:r>
                <a:rPr lang="ar-JO" sz="4800" dirty="0" smtClean="0">
                  <a:solidFill>
                    <a:srgbClr val="FF0000"/>
                  </a:solidFill>
                </a:rPr>
                <a:t>ة</a:t>
              </a:r>
              <a:r>
                <a:rPr lang="ar-SA" sz="4800" dirty="0" smtClean="0">
                  <a:solidFill>
                    <a:srgbClr val="FF0000"/>
                  </a:solidFill>
                </a:rPr>
                <a:t> </a:t>
              </a:r>
              <a:endParaRPr lang="ar-SA" sz="4800" dirty="0">
                <a:solidFill>
                  <a:srgbClr val="FF0000"/>
                </a:solidFill>
              </a:endParaRPr>
            </a:p>
          </p:txBody>
        </p:sp>
        <p:grpSp>
          <p:nvGrpSpPr>
            <p:cNvPr id="5" name="Group 7"/>
            <p:cNvGrpSpPr/>
            <p:nvPr/>
          </p:nvGrpSpPr>
          <p:grpSpPr>
            <a:xfrm>
              <a:off x="7643834" y="0"/>
              <a:ext cx="1500166" cy="1357298"/>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711851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0"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000" dirty="0" smtClean="0">
                  <a:solidFill>
                    <a:schemeClr val="tx1"/>
                  </a:solidFill>
                </a:rPr>
                <a:t> التمويل قصير الأجل</a:t>
              </a:r>
              <a:endParaRPr lang="ar-SA" sz="40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17</a:t>
            </a:fld>
            <a:endParaRPr lang="ar-SA" dirty="0"/>
          </a:p>
        </p:txBody>
      </p:sp>
      <p:sp>
        <p:nvSpPr>
          <p:cNvPr id="12" name="Content Placeholder 11"/>
          <p:cNvSpPr>
            <a:spLocks noGrp="1"/>
          </p:cNvSpPr>
          <p:nvPr>
            <p:ph sz="quarter" idx="1"/>
          </p:nvPr>
        </p:nvSpPr>
        <p:spPr>
          <a:xfrm>
            <a:off x="395536" y="1785926"/>
            <a:ext cx="8352928" cy="4628269"/>
          </a:xfrm>
        </p:spPr>
        <p:txBody>
          <a:bodyPr>
            <a:normAutofit/>
          </a:bodyPr>
          <a:lstStyle/>
          <a:p>
            <a:pPr algn="just">
              <a:buNone/>
            </a:pPr>
            <a:r>
              <a:rPr lang="ar-SA" sz="2800" dirty="0" smtClean="0"/>
              <a:t>هي ال</a:t>
            </a:r>
            <a:r>
              <a:rPr lang="ar-JO" sz="2800" dirty="0" smtClean="0"/>
              <a:t>أ</a:t>
            </a:r>
            <a:r>
              <a:rPr lang="ar-SA" sz="2800" dirty="0" smtClean="0"/>
              <a:t>موال التي تقترضها المنشأة لمدة </a:t>
            </a:r>
            <a:r>
              <a:rPr lang="ar-SA" sz="2800" dirty="0"/>
              <a:t>أقل </a:t>
            </a:r>
            <a:r>
              <a:rPr lang="ar-JO" sz="2800" dirty="0" smtClean="0"/>
              <a:t>من </a:t>
            </a:r>
            <a:r>
              <a:rPr lang="ar-SA" sz="2800" dirty="0" smtClean="0"/>
              <a:t>سنة، </a:t>
            </a:r>
            <a:r>
              <a:rPr lang="ar-SA" sz="2800" u="sng" dirty="0" smtClean="0"/>
              <a:t>لا</a:t>
            </a:r>
            <a:r>
              <a:rPr lang="ar-SA" sz="2800" dirty="0" smtClean="0"/>
              <a:t> يستخدم هذا التمويل لل</a:t>
            </a:r>
            <a:r>
              <a:rPr lang="ar-JO" sz="2800" dirty="0" smtClean="0"/>
              <a:t>إ</a:t>
            </a:r>
            <a:r>
              <a:rPr lang="ar-SA" sz="2800" dirty="0" smtClean="0"/>
              <a:t>ستثمار في الأصول الثابت</a:t>
            </a:r>
            <a:r>
              <a:rPr lang="ar-JO" sz="2800" dirty="0" smtClean="0"/>
              <a:t>ة</a:t>
            </a:r>
            <a:r>
              <a:rPr lang="ar-SA" sz="2800" dirty="0" smtClean="0"/>
              <a:t>، أو لتطوير الأصول الموجود</a:t>
            </a:r>
            <a:r>
              <a:rPr lang="ar-JO" sz="2800" dirty="0" smtClean="0"/>
              <a:t>ة</a:t>
            </a:r>
            <a:r>
              <a:rPr lang="ar-SA" sz="2800" dirty="0" smtClean="0"/>
              <a:t> . ولكن </a:t>
            </a:r>
            <a:r>
              <a:rPr lang="ar-SA" sz="2800" dirty="0" smtClean="0">
                <a:solidFill>
                  <a:srgbClr val="FF0000"/>
                </a:solidFill>
              </a:rPr>
              <a:t>ليعزز درجه سيولة الشركة</a:t>
            </a:r>
            <a:r>
              <a:rPr lang="ar-SA" sz="2800" dirty="0" smtClean="0"/>
              <a:t>، وقد </a:t>
            </a:r>
            <a:r>
              <a:rPr lang="ar-SA" sz="2800" dirty="0" smtClean="0">
                <a:solidFill>
                  <a:srgbClr val="FF0000"/>
                </a:solidFill>
              </a:rPr>
              <a:t>يستخدم لتكوين أصول إضافيه مثل المخزون تمهيدا لبيعه أو لشراء المواد والحصول على الخصم النقدي أو خصم الكميه .</a:t>
            </a:r>
          </a:p>
          <a:p>
            <a:pPr algn="just">
              <a:buNone/>
            </a:pPr>
            <a:endParaRPr lang="ar-SA" sz="2800" dirty="0" smtClean="0">
              <a:solidFill>
                <a:srgbClr val="FF0000"/>
              </a:solidFill>
            </a:endParaRPr>
          </a:p>
          <a:p>
            <a:pPr algn="just">
              <a:buNone/>
            </a:pPr>
            <a:r>
              <a:rPr lang="ar-SA" sz="2800" dirty="0" smtClean="0"/>
              <a:t>أهم مصادر الحصول على التمويل قصير الأجل </a:t>
            </a:r>
          </a:p>
          <a:p>
            <a:pPr algn="just">
              <a:buNone/>
            </a:pPr>
            <a:r>
              <a:rPr lang="ar-SA" sz="2800" dirty="0" smtClean="0"/>
              <a:t>أ – ال</a:t>
            </a:r>
            <a:r>
              <a:rPr lang="ar-JO" sz="2800" dirty="0" smtClean="0"/>
              <a:t>ا</a:t>
            </a:r>
            <a:r>
              <a:rPr lang="ar-SA" sz="2800" dirty="0" smtClean="0"/>
              <a:t>ئتمان التجاري </a:t>
            </a:r>
          </a:p>
          <a:p>
            <a:pPr algn="just">
              <a:buNone/>
            </a:pPr>
            <a:r>
              <a:rPr lang="ar-SA" sz="2800" dirty="0" smtClean="0"/>
              <a:t>ب _ القروض من البنوك </a:t>
            </a:r>
          </a:p>
          <a:p>
            <a:pPr algn="just">
              <a:buNone/>
            </a:pPr>
            <a:endParaRPr lang="ar-SA" dirty="0" smtClean="0"/>
          </a:p>
          <a:p>
            <a:pPr algn="just">
              <a:buNone/>
            </a:pPr>
            <a:endParaRPr lang="ar-SA" dirty="0" smtClean="0"/>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170</a:t>
            </a:fld>
            <a:endParaRPr lang="ar-SA"/>
          </a:p>
        </p:txBody>
      </p:sp>
      <p:sp>
        <p:nvSpPr>
          <p:cNvPr id="3" name="Content Placeholder 2"/>
          <p:cNvSpPr>
            <a:spLocks noGrp="1"/>
          </p:cNvSpPr>
          <p:nvPr>
            <p:ph sz="quarter" idx="1"/>
          </p:nvPr>
        </p:nvSpPr>
        <p:spPr>
          <a:xfrm>
            <a:off x="457200" y="1643050"/>
            <a:ext cx="8229600" cy="4483113"/>
          </a:xfrm>
        </p:spPr>
        <p:txBody>
          <a:bodyPr>
            <a:normAutofit/>
          </a:bodyPr>
          <a:lstStyle/>
          <a:p>
            <a:pPr marL="514350" indent="-514350" algn="just">
              <a:buNone/>
            </a:pPr>
            <a:r>
              <a:rPr lang="ar-SA" dirty="0" smtClean="0"/>
              <a:t>2. </a:t>
            </a:r>
            <a:r>
              <a:rPr lang="ar-JO" dirty="0" smtClean="0">
                <a:solidFill>
                  <a:srgbClr val="FF0000"/>
                </a:solidFill>
              </a:rPr>
              <a:t>أ</a:t>
            </a:r>
            <a:r>
              <a:rPr lang="ar-SA" dirty="0" smtClean="0">
                <a:solidFill>
                  <a:srgbClr val="FF0000"/>
                </a:solidFill>
              </a:rPr>
              <a:t>سهم ممتاز</a:t>
            </a:r>
            <a:r>
              <a:rPr lang="ar-JO" dirty="0" smtClean="0">
                <a:solidFill>
                  <a:srgbClr val="FF0000"/>
                </a:solidFill>
              </a:rPr>
              <a:t>ة</a:t>
            </a:r>
            <a:r>
              <a:rPr lang="ar-SA" dirty="0" smtClean="0">
                <a:solidFill>
                  <a:srgbClr val="FF0000"/>
                </a:solidFill>
              </a:rPr>
              <a:t> من ناحي</a:t>
            </a:r>
            <a:r>
              <a:rPr lang="ar-JO" dirty="0" smtClean="0">
                <a:solidFill>
                  <a:srgbClr val="FF0000"/>
                </a:solidFill>
              </a:rPr>
              <a:t>ة</a:t>
            </a:r>
            <a:r>
              <a:rPr lang="ar-SA" dirty="0" smtClean="0">
                <a:solidFill>
                  <a:srgbClr val="FF0000"/>
                </a:solidFill>
              </a:rPr>
              <a:t> ال</a:t>
            </a:r>
            <a:r>
              <a:rPr lang="ar-JO" dirty="0" smtClean="0">
                <a:solidFill>
                  <a:srgbClr val="FF0000"/>
                </a:solidFill>
              </a:rPr>
              <a:t>أ</a:t>
            </a:r>
            <a:r>
              <a:rPr lang="ar-SA" dirty="0" smtClean="0">
                <a:solidFill>
                  <a:srgbClr val="FF0000"/>
                </a:solidFill>
              </a:rPr>
              <a:t>صول</a:t>
            </a:r>
            <a:r>
              <a:rPr lang="ar-SA" dirty="0" smtClean="0">
                <a:solidFill>
                  <a:srgbClr val="0000FF"/>
                </a:solidFill>
              </a:rPr>
              <a:t>: لحمل</a:t>
            </a:r>
            <a:r>
              <a:rPr lang="ar-JO" dirty="0" smtClean="0">
                <a:solidFill>
                  <a:srgbClr val="0000FF"/>
                </a:solidFill>
              </a:rPr>
              <a:t>ة</a:t>
            </a:r>
            <a:r>
              <a:rPr lang="ar-SA" dirty="0" smtClean="0">
                <a:solidFill>
                  <a:srgbClr val="0000FF"/>
                </a:solidFill>
              </a:rPr>
              <a:t> هذه ال</a:t>
            </a:r>
            <a:r>
              <a:rPr lang="ar-JO" dirty="0" smtClean="0">
                <a:solidFill>
                  <a:srgbClr val="0000FF"/>
                </a:solidFill>
              </a:rPr>
              <a:t>أ</a:t>
            </a:r>
            <a:r>
              <a:rPr lang="ar-SA" dirty="0" smtClean="0">
                <a:solidFill>
                  <a:srgbClr val="0000FF"/>
                </a:solidFill>
              </a:rPr>
              <a:t>سهم ال</a:t>
            </a:r>
            <a:r>
              <a:rPr lang="ar-JO" dirty="0" smtClean="0">
                <a:solidFill>
                  <a:srgbClr val="0000FF"/>
                </a:solidFill>
              </a:rPr>
              <a:t>أ</a:t>
            </a:r>
            <a:r>
              <a:rPr lang="ar-SA" dirty="0" smtClean="0">
                <a:solidFill>
                  <a:srgbClr val="0000FF"/>
                </a:solidFill>
              </a:rPr>
              <a:t>ولوي</a:t>
            </a:r>
            <a:r>
              <a:rPr lang="ar-JO" dirty="0" smtClean="0">
                <a:solidFill>
                  <a:srgbClr val="0000FF"/>
                </a:solidFill>
              </a:rPr>
              <a:t>ة</a:t>
            </a:r>
            <a:r>
              <a:rPr lang="ar-SA" dirty="0" smtClean="0">
                <a:solidFill>
                  <a:srgbClr val="0000FF"/>
                </a:solidFill>
              </a:rPr>
              <a:t> في اقتسام موجودات الشرك</a:t>
            </a:r>
            <a:r>
              <a:rPr lang="ar-JO" dirty="0" smtClean="0">
                <a:solidFill>
                  <a:srgbClr val="0000FF"/>
                </a:solidFill>
              </a:rPr>
              <a:t>ة</a:t>
            </a:r>
            <a:r>
              <a:rPr lang="ar-SA" dirty="0" smtClean="0">
                <a:solidFill>
                  <a:srgbClr val="0000FF"/>
                </a:solidFill>
              </a:rPr>
              <a:t> في حال</a:t>
            </a:r>
            <a:r>
              <a:rPr lang="ar-JO" dirty="0" smtClean="0">
                <a:solidFill>
                  <a:srgbClr val="0000FF"/>
                </a:solidFill>
              </a:rPr>
              <a:t>ة</a:t>
            </a:r>
            <a:r>
              <a:rPr lang="ar-SA" dirty="0" smtClean="0">
                <a:solidFill>
                  <a:srgbClr val="0000FF"/>
                </a:solidFill>
              </a:rPr>
              <a:t> التصفي</a:t>
            </a:r>
            <a:r>
              <a:rPr lang="ar-JO" dirty="0" smtClean="0">
                <a:solidFill>
                  <a:srgbClr val="0000FF"/>
                </a:solidFill>
              </a:rPr>
              <a:t>ة</a:t>
            </a:r>
            <a:r>
              <a:rPr lang="ar-SA" dirty="0" smtClean="0">
                <a:solidFill>
                  <a:srgbClr val="0000FF"/>
                </a:solidFill>
              </a:rPr>
              <a:t> </a:t>
            </a:r>
          </a:p>
          <a:p>
            <a:pPr marL="514350" indent="-514350" algn="just">
              <a:buNone/>
            </a:pPr>
            <a:r>
              <a:rPr lang="ar-SA" dirty="0" smtClean="0">
                <a:solidFill>
                  <a:srgbClr val="0000FF"/>
                </a:solidFill>
              </a:rPr>
              <a:t>3. </a:t>
            </a:r>
            <a:r>
              <a:rPr lang="ar-JO" dirty="0" smtClean="0">
                <a:solidFill>
                  <a:srgbClr val="FF0000"/>
                </a:solidFill>
              </a:rPr>
              <a:t>أ</a:t>
            </a:r>
            <a:r>
              <a:rPr lang="ar-SA" dirty="0" smtClean="0">
                <a:solidFill>
                  <a:srgbClr val="FF0000"/>
                </a:solidFill>
              </a:rPr>
              <a:t>سهم ممتاز</a:t>
            </a:r>
            <a:r>
              <a:rPr lang="ar-JO" dirty="0" smtClean="0">
                <a:solidFill>
                  <a:srgbClr val="FF0000"/>
                </a:solidFill>
              </a:rPr>
              <a:t>ة</a:t>
            </a:r>
            <a:r>
              <a:rPr lang="ar-SA" dirty="0" smtClean="0">
                <a:solidFill>
                  <a:srgbClr val="FF0000"/>
                </a:solidFill>
              </a:rPr>
              <a:t> من ناحي</a:t>
            </a:r>
            <a:r>
              <a:rPr lang="ar-JO" dirty="0" smtClean="0">
                <a:solidFill>
                  <a:srgbClr val="FF0000"/>
                </a:solidFill>
              </a:rPr>
              <a:t>ة</a:t>
            </a:r>
            <a:r>
              <a:rPr lang="ar-SA" dirty="0" smtClean="0">
                <a:solidFill>
                  <a:srgbClr val="FF0000"/>
                </a:solidFill>
              </a:rPr>
              <a:t> حق التصويت</a:t>
            </a:r>
            <a:r>
              <a:rPr lang="ar-SA" dirty="0" smtClean="0">
                <a:solidFill>
                  <a:srgbClr val="0000FF"/>
                </a:solidFill>
              </a:rPr>
              <a:t> : ليس ل</a:t>
            </a:r>
            <a:r>
              <a:rPr lang="ar-JO" dirty="0" smtClean="0">
                <a:solidFill>
                  <a:srgbClr val="0000FF"/>
                </a:solidFill>
              </a:rPr>
              <a:t>أ</a:t>
            </a:r>
            <a:r>
              <a:rPr lang="ar-SA" dirty="0" smtClean="0">
                <a:solidFill>
                  <a:srgbClr val="0000FF"/>
                </a:solidFill>
              </a:rPr>
              <a:t>صحاب ال</a:t>
            </a:r>
            <a:r>
              <a:rPr lang="ar-JO" dirty="0" smtClean="0">
                <a:solidFill>
                  <a:srgbClr val="0000FF"/>
                </a:solidFill>
              </a:rPr>
              <a:t>أ</a:t>
            </a:r>
            <a:r>
              <a:rPr lang="ar-SA" dirty="0" smtClean="0">
                <a:solidFill>
                  <a:srgbClr val="0000FF"/>
                </a:solidFill>
              </a:rPr>
              <a:t>سهم الممتاز</a:t>
            </a:r>
            <a:r>
              <a:rPr lang="ar-JO" dirty="0" smtClean="0">
                <a:solidFill>
                  <a:srgbClr val="0000FF"/>
                </a:solidFill>
              </a:rPr>
              <a:t>ة</a:t>
            </a:r>
            <a:r>
              <a:rPr lang="ar-SA" dirty="0" smtClean="0">
                <a:solidFill>
                  <a:srgbClr val="0000FF"/>
                </a:solidFill>
              </a:rPr>
              <a:t> حق التصويت في الجمعيات العمومي</a:t>
            </a:r>
            <a:r>
              <a:rPr lang="ar-JO" dirty="0" smtClean="0">
                <a:solidFill>
                  <a:srgbClr val="0000FF"/>
                </a:solidFill>
              </a:rPr>
              <a:t>ة</a:t>
            </a:r>
            <a:r>
              <a:rPr lang="ar-SA" dirty="0" smtClean="0">
                <a:solidFill>
                  <a:srgbClr val="0000FF"/>
                </a:solidFill>
              </a:rPr>
              <a:t> غير </a:t>
            </a:r>
            <a:r>
              <a:rPr lang="ar-JO" dirty="0" smtClean="0">
                <a:solidFill>
                  <a:srgbClr val="0000FF"/>
                </a:solidFill>
              </a:rPr>
              <a:t>أ</a:t>
            </a:r>
            <a:r>
              <a:rPr lang="ar-SA" dirty="0" smtClean="0">
                <a:solidFill>
                  <a:srgbClr val="0000FF"/>
                </a:solidFill>
              </a:rPr>
              <a:t>نه قد يحدث </a:t>
            </a:r>
            <a:r>
              <a:rPr lang="ar-JO" dirty="0" smtClean="0">
                <a:solidFill>
                  <a:srgbClr val="0000FF"/>
                </a:solidFill>
              </a:rPr>
              <a:t>أ</a:t>
            </a:r>
            <a:r>
              <a:rPr lang="ar-SA" dirty="0" smtClean="0">
                <a:solidFill>
                  <a:srgbClr val="0000FF"/>
                </a:solidFill>
              </a:rPr>
              <a:t>ن يعطى حمل</a:t>
            </a:r>
            <a:r>
              <a:rPr lang="ar-JO" dirty="0" smtClean="0">
                <a:solidFill>
                  <a:srgbClr val="0000FF"/>
                </a:solidFill>
              </a:rPr>
              <a:t>ة</a:t>
            </a:r>
            <a:r>
              <a:rPr lang="ar-SA" dirty="0" smtClean="0">
                <a:solidFill>
                  <a:srgbClr val="0000FF"/>
                </a:solidFill>
              </a:rPr>
              <a:t> ال</a:t>
            </a:r>
            <a:r>
              <a:rPr lang="ar-JO" dirty="0" smtClean="0">
                <a:solidFill>
                  <a:srgbClr val="0000FF"/>
                </a:solidFill>
              </a:rPr>
              <a:t>أ</a:t>
            </a:r>
            <a:r>
              <a:rPr lang="ar-SA" dirty="0" smtClean="0">
                <a:solidFill>
                  <a:srgbClr val="0000FF"/>
                </a:solidFill>
              </a:rPr>
              <a:t>سهم الحق في الحضور وحق انتخاب </a:t>
            </a:r>
            <a:r>
              <a:rPr lang="ar-JO" dirty="0" smtClean="0">
                <a:solidFill>
                  <a:srgbClr val="0000FF"/>
                </a:solidFill>
              </a:rPr>
              <a:t>أ</a:t>
            </a:r>
            <a:r>
              <a:rPr lang="ar-SA" dirty="0" smtClean="0">
                <a:solidFill>
                  <a:srgbClr val="0000FF"/>
                </a:solidFill>
              </a:rPr>
              <a:t>عضاء مجلس ال</a:t>
            </a:r>
            <a:r>
              <a:rPr lang="ar-JO" dirty="0" smtClean="0">
                <a:solidFill>
                  <a:srgbClr val="0000FF"/>
                </a:solidFill>
              </a:rPr>
              <a:t>إ</a:t>
            </a:r>
            <a:r>
              <a:rPr lang="ar-SA" dirty="0" smtClean="0">
                <a:solidFill>
                  <a:srgbClr val="0000FF"/>
                </a:solidFill>
              </a:rPr>
              <a:t>دار</a:t>
            </a:r>
            <a:r>
              <a:rPr lang="ar-JO" dirty="0" smtClean="0">
                <a:solidFill>
                  <a:srgbClr val="0000FF"/>
                </a:solidFill>
              </a:rPr>
              <a:t>ة</a:t>
            </a:r>
            <a:r>
              <a:rPr lang="ar-SA" dirty="0" smtClean="0">
                <a:solidFill>
                  <a:srgbClr val="0000FF"/>
                </a:solidFill>
              </a:rPr>
              <a:t> </a:t>
            </a:r>
          </a:p>
          <a:p>
            <a:pPr marL="514350" indent="-514350" algn="just">
              <a:buNone/>
            </a:pPr>
            <a:r>
              <a:rPr lang="ar-SA" dirty="0" smtClean="0">
                <a:solidFill>
                  <a:srgbClr val="0000FF"/>
                </a:solidFill>
              </a:rPr>
              <a:t>4. </a:t>
            </a:r>
            <a:r>
              <a:rPr lang="ar-JO" dirty="0" smtClean="0">
                <a:solidFill>
                  <a:srgbClr val="FF0000"/>
                </a:solidFill>
              </a:rPr>
              <a:t>أ</a:t>
            </a:r>
            <a:r>
              <a:rPr lang="ar-SA" dirty="0" smtClean="0">
                <a:solidFill>
                  <a:srgbClr val="FF0000"/>
                </a:solidFill>
              </a:rPr>
              <a:t>سهم ممتاز</a:t>
            </a:r>
            <a:r>
              <a:rPr lang="ar-JO" dirty="0" smtClean="0">
                <a:solidFill>
                  <a:srgbClr val="FF0000"/>
                </a:solidFill>
              </a:rPr>
              <a:t>ة</a:t>
            </a:r>
            <a:r>
              <a:rPr lang="ar-SA" dirty="0" smtClean="0">
                <a:solidFill>
                  <a:srgbClr val="FF0000"/>
                </a:solidFill>
              </a:rPr>
              <a:t> من ناحي</a:t>
            </a:r>
            <a:r>
              <a:rPr lang="ar-JO" dirty="0" smtClean="0">
                <a:solidFill>
                  <a:srgbClr val="FF0000"/>
                </a:solidFill>
              </a:rPr>
              <a:t>ة</a:t>
            </a:r>
            <a:r>
              <a:rPr lang="ar-SA" dirty="0" smtClean="0">
                <a:solidFill>
                  <a:srgbClr val="FF0000"/>
                </a:solidFill>
              </a:rPr>
              <a:t> حق التحويل </a:t>
            </a:r>
            <a:r>
              <a:rPr lang="ar-SA" dirty="0" smtClean="0">
                <a:solidFill>
                  <a:srgbClr val="0000FF"/>
                </a:solidFill>
              </a:rPr>
              <a:t>: </a:t>
            </a:r>
            <a:r>
              <a:rPr lang="ar-JO" dirty="0" smtClean="0">
                <a:solidFill>
                  <a:srgbClr val="0000FF"/>
                </a:solidFill>
              </a:rPr>
              <a:t>لأصحابها </a:t>
            </a:r>
            <a:r>
              <a:rPr lang="ar-SA" dirty="0" smtClean="0">
                <a:solidFill>
                  <a:srgbClr val="0000FF"/>
                </a:solidFill>
              </a:rPr>
              <a:t>حق تحويل </a:t>
            </a:r>
            <a:r>
              <a:rPr lang="ar-JO" dirty="0" smtClean="0">
                <a:solidFill>
                  <a:srgbClr val="0000FF"/>
                </a:solidFill>
              </a:rPr>
              <a:t>أ</a:t>
            </a:r>
            <a:r>
              <a:rPr lang="ar-SA" dirty="0" smtClean="0">
                <a:solidFill>
                  <a:srgbClr val="0000FF"/>
                </a:solidFill>
              </a:rPr>
              <a:t>سهمهم </a:t>
            </a:r>
            <a:r>
              <a:rPr lang="ar-JO" dirty="0" smtClean="0">
                <a:solidFill>
                  <a:srgbClr val="0000FF"/>
                </a:solidFill>
              </a:rPr>
              <a:t>إ</a:t>
            </a:r>
            <a:r>
              <a:rPr lang="ar-SA" dirty="0" smtClean="0">
                <a:solidFill>
                  <a:srgbClr val="0000FF"/>
                </a:solidFill>
              </a:rPr>
              <a:t>لى </a:t>
            </a:r>
            <a:r>
              <a:rPr lang="ar-JO" dirty="0" smtClean="0">
                <a:solidFill>
                  <a:srgbClr val="0000FF"/>
                </a:solidFill>
              </a:rPr>
              <a:t>أ</a:t>
            </a:r>
            <a:r>
              <a:rPr lang="ar-SA" dirty="0" smtClean="0">
                <a:solidFill>
                  <a:srgbClr val="0000FF"/>
                </a:solidFill>
              </a:rPr>
              <a:t>وراق مالي</a:t>
            </a:r>
            <a:r>
              <a:rPr lang="ar-JO" dirty="0" smtClean="0">
                <a:solidFill>
                  <a:srgbClr val="0000FF"/>
                </a:solidFill>
              </a:rPr>
              <a:t>ة</a:t>
            </a:r>
            <a:r>
              <a:rPr lang="ar-SA" dirty="0" smtClean="0">
                <a:solidFill>
                  <a:srgbClr val="0000FF"/>
                </a:solidFill>
              </a:rPr>
              <a:t> من نوع </a:t>
            </a:r>
            <a:r>
              <a:rPr lang="ar-JO" dirty="0" smtClean="0">
                <a:solidFill>
                  <a:srgbClr val="0000FF"/>
                </a:solidFill>
              </a:rPr>
              <a:t>آ</a:t>
            </a:r>
            <a:r>
              <a:rPr lang="ar-SA" dirty="0" smtClean="0">
                <a:solidFill>
                  <a:srgbClr val="0000FF"/>
                </a:solidFill>
              </a:rPr>
              <a:t>خر .</a:t>
            </a:r>
            <a:endParaRPr lang="ar-SA" dirty="0">
              <a:solidFill>
                <a:srgbClr val="0000FF"/>
              </a:solidFill>
            </a:endParaRPr>
          </a:p>
        </p:txBody>
      </p:sp>
      <p:grpSp>
        <p:nvGrpSpPr>
          <p:cNvPr id="5"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946375841"/>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171</a:t>
            </a:fld>
            <a:endParaRPr lang="ar-SA"/>
          </a:p>
        </p:txBody>
      </p:sp>
      <p:sp>
        <p:nvSpPr>
          <p:cNvPr id="3" name="Content Placeholder 2"/>
          <p:cNvSpPr>
            <a:spLocks noGrp="1"/>
          </p:cNvSpPr>
          <p:nvPr>
            <p:ph sz="quarter" idx="1"/>
          </p:nvPr>
        </p:nvSpPr>
        <p:spPr>
          <a:xfrm>
            <a:off x="457200" y="1988840"/>
            <a:ext cx="8229600" cy="4137323"/>
          </a:xfrm>
        </p:spPr>
        <p:txBody>
          <a:bodyPr>
            <a:normAutofit/>
          </a:bodyPr>
          <a:lstStyle/>
          <a:p>
            <a:pPr marL="514350" indent="-514350" algn="just">
              <a:buNone/>
            </a:pPr>
            <a:r>
              <a:rPr lang="ar-JO" dirty="0" smtClean="0">
                <a:solidFill>
                  <a:srgbClr val="0000FF"/>
                </a:solidFill>
              </a:rPr>
              <a:t>هي السندات التي يمكن تحويلها إلى أسهم عادي</a:t>
            </a:r>
            <a:r>
              <a:rPr lang="ar-SA" dirty="0" smtClean="0">
                <a:solidFill>
                  <a:srgbClr val="0000FF"/>
                </a:solidFill>
              </a:rPr>
              <a:t>ة</a:t>
            </a:r>
            <a:r>
              <a:rPr lang="ar-JO" dirty="0" smtClean="0">
                <a:solidFill>
                  <a:srgbClr val="0000FF"/>
                </a:solidFill>
              </a:rPr>
              <a:t> وعادة ما تكون الأوراق قابلة للإستدعاء وذلك بهدف إجبار حاملها على تحويلها إلى أسهم عادي</a:t>
            </a:r>
            <a:r>
              <a:rPr lang="ar-SA" dirty="0" smtClean="0">
                <a:solidFill>
                  <a:srgbClr val="0000FF"/>
                </a:solidFill>
              </a:rPr>
              <a:t>ة.</a:t>
            </a:r>
          </a:p>
          <a:p>
            <a:pPr marL="514350" indent="-514350" algn="just">
              <a:buNone/>
            </a:pPr>
            <a:r>
              <a:rPr lang="ar-JO" dirty="0" smtClean="0"/>
              <a:t>ومن المتوقع أن يترتب على تحويل تلك الأوراق زيادة في عدد الأسهم العادية مما يعرض الملاك القدامى (حملة الأسهم العادية الأصلية) لمخاطر انخفاض الربحية والقيمة السوقية للأسهم العادية التي يمتلكونها </a:t>
            </a:r>
            <a:endParaRPr lang="ar-SA" dirty="0" smtClean="0"/>
          </a:p>
          <a:p>
            <a:pPr marL="514350" indent="-514350" algn="just">
              <a:buNone/>
            </a:pPr>
            <a:endParaRPr lang="ar-SA" dirty="0"/>
          </a:p>
        </p:txBody>
      </p:sp>
      <p:grpSp>
        <p:nvGrpSpPr>
          <p:cNvPr id="2" name="Group 8"/>
          <p:cNvGrpSpPr>
            <a:grpSpLocks noGrp="1"/>
          </p:cNvGrpSpPr>
          <p:nvPr/>
        </p:nvGrpSpPr>
        <p:grpSpPr>
          <a:xfrm>
            <a:off x="0" y="0"/>
            <a:ext cx="9144000" cy="1700808"/>
            <a:chOff x="14" y="0"/>
            <a:chExt cx="9143986" cy="1785926"/>
          </a:xfrm>
        </p:grpSpPr>
        <p:sp>
          <p:nvSpPr>
            <p:cNvPr id="6" name="Flowchart: Document 5"/>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4800" dirty="0" smtClean="0">
                  <a:solidFill>
                    <a:srgbClr val="FF0000"/>
                  </a:solidFill>
                </a:rPr>
                <a:t>الأوراق المالية القابلة للتحويل</a:t>
              </a:r>
              <a:endParaRPr lang="ar-SA" sz="4800" dirty="0">
                <a:solidFill>
                  <a:srgbClr val="FF0000"/>
                </a:solidFill>
              </a:endParaRPr>
            </a:p>
          </p:txBody>
        </p:sp>
        <p:grpSp>
          <p:nvGrpSpPr>
            <p:cNvPr id="5" name="Group 7"/>
            <p:cNvGrpSpPr/>
            <p:nvPr/>
          </p:nvGrpSpPr>
          <p:grpSpPr>
            <a:xfrm>
              <a:off x="7643834" y="0"/>
              <a:ext cx="1500166" cy="1357298"/>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819519566"/>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172</a:t>
            </a:fld>
            <a:endParaRPr lang="ar-SA"/>
          </a:p>
        </p:txBody>
      </p:sp>
      <p:sp>
        <p:nvSpPr>
          <p:cNvPr id="3" name="Content Placeholder 2"/>
          <p:cNvSpPr>
            <a:spLocks noGrp="1"/>
          </p:cNvSpPr>
          <p:nvPr>
            <p:ph sz="quarter" idx="1"/>
          </p:nvPr>
        </p:nvSpPr>
        <p:spPr>
          <a:xfrm>
            <a:off x="457200" y="1500174"/>
            <a:ext cx="8229600" cy="4625989"/>
          </a:xfrm>
        </p:spPr>
        <p:txBody>
          <a:bodyPr>
            <a:normAutofit/>
          </a:bodyPr>
          <a:lstStyle/>
          <a:p>
            <a:pPr marL="514350" indent="-514350" algn="just">
              <a:buNone/>
            </a:pPr>
            <a:r>
              <a:rPr lang="ar-JO" dirty="0">
                <a:solidFill>
                  <a:srgbClr val="0000FF"/>
                </a:solidFill>
              </a:rPr>
              <a:t>إ</a:t>
            </a:r>
            <a:r>
              <a:rPr lang="ar-JO" dirty="0" smtClean="0">
                <a:solidFill>
                  <a:srgbClr val="0000FF"/>
                </a:solidFill>
              </a:rPr>
              <a:t>ن التخلص من الأوراق الماليه ذات الدخل الثابت (الأسهم الممتازة أو السندات) التي تحولت إلى أسهم عادية</a:t>
            </a:r>
            <a:r>
              <a:rPr lang="ar-SA" dirty="0" smtClean="0">
                <a:solidFill>
                  <a:srgbClr val="0000FF"/>
                </a:solidFill>
              </a:rPr>
              <a:t> من الممكن أن </a:t>
            </a:r>
            <a:r>
              <a:rPr lang="ar-JO" dirty="0" smtClean="0">
                <a:solidFill>
                  <a:srgbClr val="0000FF"/>
                </a:solidFill>
              </a:rPr>
              <a:t>يترتب عليه انخفاض المخاطر المالية التي يتعرض لها عائد الأسهم العادية ويؤدي إلى تحسين القيمة السوقية للسهم</a:t>
            </a:r>
            <a:r>
              <a:rPr lang="ar-JO" dirty="0" smtClean="0"/>
              <a:t> فيعوض الملاك القدامى ولو جزئياً عن الإنخفاض الذي طرأ على تلك القيمة </a:t>
            </a:r>
            <a:endParaRPr lang="ar-SA" dirty="0"/>
          </a:p>
        </p:txBody>
      </p:sp>
      <p:grpSp>
        <p:nvGrpSpPr>
          <p:cNvPr id="5"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1950903038"/>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173</a:t>
            </a:fld>
            <a:endParaRPr lang="ar-SA"/>
          </a:p>
        </p:txBody>
      </p:sp>
      <p:sp>
        <p:nvSpPr>
          <p:cNvPr id="3" name="Content Placeholder 2"/>
          <p:cNvSpPr>
            <a:spLocks noGrp="1"/>
          </p:cNvSpPr>
          <p:nvPr>
            <p:ph sz="quarter" idx="1"/>
          </p:nvPr>
        </p:nvSpPr>
        <p:spPr>
          <a:xfrm>
            <a:off x="457200" y="1571612"/>
            <a:ext cx="8229600" cy="4554551"/>
          </a:xfrm>
        </p:spPr>
        <p:txBody>
          <a:bodyPr>
            <a:normAutofit/>
          </a:bodyPr>
          <a:lstStyle/>
          <a:p>
            <a:pPr marL="514350" indent="-514350" algn="just">
              <a:buNone/>
            </a:pPr>
            <a:r>
              <a:rPr lang="ar-JO" dirty="0" smtClean="0">
                <a:solidFill>
                  <a:srgbClr val="0000FF"/>
                </a:solidFill>
              </a:rPr>
              <a:t>عيوب الأوراق المالية القابلة للتحويل </a:t>
            </a:r>
          </a:p>
          <a:p>
            <a:pPr marL="514350" indent="-514350" algn="just">
              <a:buFontTx/>
              <a:buChar char="-"/>
            </a:pPr>
            <a:r>
              <a:rPr lang="ar-JO" dirty="0" smtClean="0">
                <a:solidFill>
                  <a:srgbClr val="FF0000"/>
                </a:solidFill>
              </a:rPr>
              <a:t>مخاطر انخفاض الربحية والقيمة السوقية للأسهم العادية للملاك القدامى </a:t>
            </a:r>
          </a:p>
          <a:p>
            <a:pPr marL="514350" indent="-514350" algn="just">
              <a:buFontTx/>
              <a:buChar char="-"/>
            </a:pPr>
            <a:r>
              <a:rPr lang="ar-JO" dirty="0" smtClean="0">
                <a:solidFill>
                  <a:srgbClr val="FF0000"/>
                </a:solidFill>
              </a:rPr>
              <a:t>المخاطر التمويلية فإحتمال عدم إرتفاع القيمة الأسميه للسهم العادي لمستوى يشجع المستثمرين على التحويل خلال الفترة المتوقعة، قد يفهم من قبل المتعاملين في السوق على أنه مؤشر على انخفاض مستوى أداء المنشأة عما كان متوقعاً </a:t>
            </a:r>
          </a:p>
          <a:p>
            <a:pPr marL="514350" indent="-514350" algn="just">
              <a:buFontTx/>
              <a:buChar char="-"/>
            </a:pPr>
            <a:endParaRPr lang="ar-SA" dirty="0"/>
          </a:p>
        </p:txBody>
      </p:sp>
      <p:grpSp>
        <p:nvGrpSpPr>
          <p:cNvPr id="5"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2045656804"/>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339CD7F-6548-46A8-9F66-5B44D68E6E3C}" type="slidenum">
              <a:rPr lang="ar-SA" smtClean="0"/>
              <a:pPr/>
              <a:t>174</a:t>
            </a:fld>
            <a:endParaRPr lang="ar-SA"/>
          </a:p>
        </p:txBody>
      </p:sp>
      <p:sp>
        <p:nvSpPr>
          <p:cNvPr id="3" name="Content Placeholder 2"/>
          <p:cNvSpPr>
            <a:spLocks noGrp="1"/>
          </p:cNvSpPr>
          <p:nvPr>
            <p:ph sz="quarter" idx="1"/>
          </p:nvPr>
        </p:nvSpPr>
        <p:spPr>
          <a:xfrm>
            <a:off x="457200" y="1357298"/>
            <a:ext cx="8229600" cy="4768865"/>
          </a:xfrm>
        </p:spPr>
        <p:txBody>
          <a:bodyPr>
            <a:normAutofit fontScale="85000" lnSpcReduction="20000"/>
          </a:bodyPr>
          <a:lstStyle/>
          <a:p>
            <a:pPr algn="just"/>
            <a:r>
              <a:rPr lang="ar-JO" dirty="0" smtClean="0"/>
              <a:t>مراجع الملزمة :</a:t>
            </a:r>
            <a:endParaRPr lang="ar-SA" dirty="0" smtClean="0"/>
          </a:p>
          <a:p>
            <a:pPr algn="just">
              <a:buNone/>
            </a:pPr>
            <a:r>
              <a:rPr lang="ar-SA" dirty="0" smtClean="0"/>
              <a:t>المرجع الأساسي - </a:t>
            </a:r>
            <a:r>
              <a:rPr lang="ar-JO" dirty="0" smtClean="0"/>
              <a:t>الأستاذ </a:t>
            </a:r>
            <a:r>
              <a:rPr lang="ar-JO" dirty="0"/>
              <a:t>الدكتور محمد سعيد عبد الهادي </a:t>
            </a:r>
            <a:r>
              <a:rPr lang="ar-JO" dirty="0" smtClean="0"/>
              <a:t>: الادارة المالية (الاستثمار والتمويل، التحليل المالي، الاسواق المالية الدولية )، دار الحامد للنشر والتوزيع، الطبعة الأولى 2008 </a:t>
            </a:r>
            <a:endParaRPr lang="ar-SA" dirty="0" smtClean="0"/>
          </a:p>
          <a:p>
            <a:pPr algn="just">
              <a:buNone/>
            </a:pPr>
            <a:r>
              <a:rPr lang="ar-SA" dirty="0" smtClean="0"/>
              <a:t>المراجع المساعدة :-</a:t>
            </a:r>
            <a:endParaRPr lang="ar-JO" dirty="0" smtClean="0"/>
          </a:p>
          <a:p>
            <a:pPr algn="just"/>
            <a:r>
              <a:rPr lang="ar-JO" dirty="0"/>
              <a:t>الدكتورة عهود </a:t>
            </a:r>
            <a:r>
              <a:rPr lang="ar-JO" dirty="0" smtClean="0"/>
              <a:t>الخصاونة : مبادئ الإدارة المالية، دار الحامد للنشر والتوزيع، الطبعة الأولى 2010</a:t>
            </a:r>
          </a:p>
          <a:p>
            <a:pPr algn="just"/>
            <a:r>
              <a:rPr lang="ar-JO" dirty="0"/>
              <a:t>الدكتور مؤيد خنفر والدكتور غسان </a:t>
            </a:r>
            <a:r>
              <a:rPr lang="ar-JO" dirty="0" smtClean="0"/>
              <a:t>المطارنة : </a:t>
            </a:r>
            <a:r>
              <a:rPr lang="ar-JO" dirty="0"/>
              <a:t>تحليل </a:t>
            </a:r>
            <a:r>
              <a:rPr lang="ar-JO" dirty="0" smtClean="0"/>
              <a:t>القوائم المالية، مدخل نظري وتطبيقي، دار الحامد للنشر والتوزيع، الطبعة الأولى 2006</a:t>
            </a:r>
          </a:p>
          <a:p>
            <a:pPr algn="just"/>
            <a:r>
              <a:rPr lang="ar-JO" dirty="0"/>
              <a:t>د. فايز حداد، </a:t>
            </a:r>
            <a:r>
              <a:rPr lang="ar-JO" dirty="0" smtClean="0"/>
              <a:t>الإدارة المالية، الطبعة الثالثة 2010</a:t>
            </a:r>
            <a:endParaRPr lang="ar-SA" smtClean="0"/>
          </a:p>
          <a:p>
            <a:pPr algn="just">
              <a:buNone/>
            </a:pPr>
            <a:endParaRPr lang="ar-JO" dirty="0" smtClean="0"/>
          </a:p>
          <a:p>
            <a:pPr algn="l" rtl="0"/>
            <a:r>
              <a:rPr lang="en-US" dirty="0"/>
              <a:t>Ross </a:t>
            </a:r>
            <a:r>
              <a:rPr lang="en-US" dirty="0" smtClean="0"/>
              <a:t>: Fundamentals </a:t>
            </a:r>
            <a:r>
              <a:rPr lang="en-US" dirty="0"/>
              <a:t>of Corporate Finance </a:t>
            </a:r>
            <a:r>
              <a:rPr lang="en-US" dirty="0" smtClean="0"/>
              <a:t>, Westerfield Jordan</a:t>
            </a:r>
            <a:r>
              <a:rPr lang="en-US" dirty="0"/>
              <a:t>, , </a:t>
            </a:r>
            <a:r>
              <a:rPr lang="en-US" dirty="0" smtClean="0"/>
              <a:t>9 Edition</a:t>
            </a:r>
            <a:r>
              <a:rPr lang="en-US" dirty="0"/>
              <a:t>, </a:t>
            </a:r>
            <a:r>
              <a:rPr lang="en-US" dirty="0" smtClean="0"/>
              <a:t>2010</a:t>
            </a:r>
          </a:p>
          <a:p>
            <a:pPr algn="l" rtl="0"/>
            <a:r>
              <a:rPr lang="en-US" dirty="0"/>
              <a:t>Keown , Martin , Petty , </a:t>
            </a:r>
            <a:r>
              <a:rPr lang="en-US" dirty="0" smtClean="0"/>
              <a:t>David : Financial Management, Pearson Hall,,10 Edition, 2005</a:t>
            </a:r>
            <a:endParaRPr lang="ar-SA" dirty="0"/>
          </a:p>
          <a:p>
            <a:pPr algn="l" rtl="0"/>
            <a:endParaRPr lang="ar-SA" dirty="0"/>
          </a:p>
        </p:txBody>
      </p:sp>
      <p:grpSp>
        <p:nvGrpSpPr>
          <p:cNvPr id="5" name="Group 7"/>
          <p:cNvGrpSpPr/>
          <p:nvPr/>
        </p:nvGrpSpPr>
        <p:grpSpPr>
          <a:xfrm>
            <a:off x="7643832" y="0"/>
            <a:ext cx="1500168" cy="1292609"/>
            <a:chOff x="7643834" y="0"/>
            <a:chExt cx="1500166" cy="1357298"/>
          </a:xfrm>
        </p:grpSpPr>
        <p:sp>
          <p:nvSpPr>
            <p:cNvPr id="8" name="Teardrop 7"/>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9"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1234335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54331" y="571484"/>
            <a:ext cx="8229600" cy="1143000"/>
          </a:xfrm>
        </p:spPr>
        <p:txBody>
          <a:bodyPr>
            <a:normAutofit/>
          </a:bodyPr>
          <a:lstStyle/>
          <a:p>
            <a:pPr algn="ctr"/>
            <a:r>
              <a:rPr lang="ar-SA" dirty="0" smtClean="0"/>
              <a:t>أ – الائتمان التجاري</a:t>
            </a:r>
          </a:p>
        </p:txBody>
      </p:sp>
      <p:sp>
        <p:nvSpPr>
          <p:cNvPr id="5" name="Slide Number Placeholder 4"/>
          <p:cNvSpPr>
            <a:spLocks noGrp="1"/>
          </p:cNvSpPr>
          <p:nvPr>
            <p:ph type="sldNum" sz="quarter" idx="12"/>
          </p:nvPr>
        </p:nvSpPr>
        <p:spPr/>
        <p:txBody>
          <a:bodyPr/>
          <a:lstStyle/>
          <a:p>
            <a:fld id="{6339CD7F-6548-46A8-9F66-5B44D68E6E3C}" type="slidenum">
              <a:rPr lang="ar-SA" smtClean="0"/>
              <a:pPr/>
              <a:t>18</a:t>
            </a:fld>
            <a:endParaRPr lang="ar-SA" dirty="0"/>
          </a:p>
        </p:txBody>
      </p:sp>
      <p:sp>
        <p:nvSpPr>
          <p:cNvPr id="12" name="Content Placeholder 11"/>
          <p:cNvSpPr>
            <a:spLocks noGrp="1"/>
          </p:cNvSpPr>
          <p:nvPr>
            <p:ph sz="quarter" idx="1"/>
          </p:nvPr>
        </p:nvSpPr>
        <p:spPr>
          <a:xfrm>
            <a:off x="395536" y="2786058"/>
            <a:ext cx="8352928" cy="3628137"/>
          </a:xfrm>
        </p:spPr>
        <p:txBody>
          <a:bodyPr>
            <a:normAutofit/>
          </a:bodyPr>
          <a:lstStyle/>
          <a:p>
            <a:pPr algn="just">
              <a:buNone/>
            </a:pPr>
            <a:r>
              <a:rPr lang="ar-SA" dirty="0" smtClean="0"/>
              <a:t>هو العملي</a:t>
            </a:r>
            <a:r>
              <a:rPr lang="ar-JO" dirty="0" smtClean="0"/>
              <a:t>ة</a:t>
            </a:r>
            <a:r>
              <a:rPr lang="ar-SA" dirty="0" smtClean="0"/>
              <a:t> ا</a:t>
            </a:r>
            <a:r>
              <a:rPr lang="ar-JO" dirty="0" smtClean="0"/>
              <a:t>ل</a:t>
            </a:r>
            <a:r>
              <a:rPr lang="ar-SA" dirty="0" smtClean="0"/>
              <a:t>تي يتم بها قيد القيم</a:t>
            </a:r>
            <a:r>
              <a:rPr lang="ar-JO" dirty="0" smtClean="0"/>
              <a:t>ة</a:t>
            </a:r>
            <a:r>
              <a:rPr lang="ar-SA" dirty="0" smtClean="0"/>
              <a:t> على حساب العميل في المشروعا</a:t>
            </a:r>
            <a:r>
              <a:rPr lang="ar-JO" dirty="0" smtClean="0"/>
              <a:t>ت</a:t>
            </a:r>
            <a:r>
              <a:rPr lang="ar-SA" dirty="0" smtClean="0"/>
              <a:t> التجارية لمدة معين</a:t>
            </a:r>
            <a:r>
              <a:rPr lang="ar-JO" dirty="0" smtClean="0"/>
              <a:t>ة</a:t>
            </a:r>
            <a:r>
              <a:rPr lang="ar-SA" dirty="0" smtClean="0"/>
              <a:t> قد تصل الى 30 أو 60 أو 90 يوم ولكن تضحي المنشأه بالخصم النقدي في هذه الحاله. </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23528" y="404664"/>
            <a:ext cx="8229600" cy="1143000"/>
          </a:xfrm>
        </p:spPr>
        <p:txBody>
          <a:bodyPr>
            <a:normAutofit/>
          </a:bodyPr>
          <a:lstStyle/>
          <a:p>
            <a:pPr algn="ctr"/>
            <a:r>
              <a:rPr lang="ar-SA" dirty="0" smtClean="0"/>
              <a:t>ب – ال</a:t>
            </a:r>
            <a:r>
              <a:rPr lang="ar-JO" dirty="0" smtClean="0"/>
              <a:t>إ</a:t>
            </a:r>
            <a:r>
              <a:rPr lang="ar-SA" dirty="0" smtClean="0"/>
              <a:t>قتراض من البنوك</a:t>
            </a:r>
          </a:p>
        </p:txBody>
      </p:sp>
      <p:sp>
        <p:nvSpPr>
          <p:cNvPr id="5" name="Slide Number Placeholder 4"/>
          <p:cNvSpPr>
            <a:spLocks noGrp="1"/>
          </p:cNvSpPr>
          <p:nvPr>
            <p:ph type="sldNum" sz="quarter" idx="12"/>
          </p:nvPr>
        </p:nvSpPr>
        <p:spPr/>
        <p:txBody>
          <a:bodyPr/>
          <a:lstStyle/>
          <a:p>
            <a:fld id="{6339CD7F-6548-46A8-9F66-5B44D68E6E3C}" type="slidenum">
              <a:rPr lang="ar-SA" smtClean="0"/>
              <a:pPr/>
              <a:t>19</a:t>
            </a:fld>
            <a:endParaRPr lang="ar-SA" dirty="0"/>
          </a:p>
        </p:txBody>
      </p:sp>
      <p:sp>
        <p:nvSpPr>
          <p:cNvPr id="12" name="Content Placeholder 11"/>
          <p:cNvSpPr>
            <a:spLocks noGrp="1"/>
          </p:cNvSpPr>
          <p:nvPr>
            <p:ph sz="quarter" idx="1"/>
          </p:nvPr>
        </p:nvSpPr>
        <p:spPr>
          <a:xfrm>
            <a:off x="395536" y="2571744"/>
            <a:ext cx="8352928" cy="3842451"/>
          </a:xfrm>
        </p:spPr>
        <p:txBody>
          <a:bodyPr>
            <a:normAutofit/>
          </a:bodyPr>
          <a:lstStyle/>
          <a:p>
            <a:pPr algn="just">
              <a:buNone/>
            </a:pPr>
            <a:r>
              <a:rPr lang="ar-SA" dirty="0" smtClean="0"/>
              <a:t>يعتبر من أكثر المصادر استخداماً للتمويل قصير الأجل. يعتمد درج</a:t>
            </a:r>
            <a:r>
              <a:rPr lang="ar-JO" dirty="0" smtClean="0"/>
              <a:t>ة</a:t>
            </a:r>
            <a:r>
              <a:rPr lang="ar-SA" dirty="0" smtClean="0"/>
              <a:t> استخدامه على سمعة المنشأة، ومركزها المالي، والعلاقات التي تربطها بالبنوك</a:t>
            </a:r>
          </a:p>
          <a:p>
            <a:pPr algn="just">
              <a:buNone/>
            </a:pPr>
            <a:r>
              <a:rPr lang="ar-SA" dirty="0" smtClean="0"/>
              <a:t> و</a:t>
            </a:r>
            <a:r>
              <a:rPr lang="ar-JO" dirty="0" smtClean="0"/>
              <a:t>أ</a:t>
            </a:r>
            <a:r>
              <a:rPr lang="ar-SA" dirty="0" smtClean="0"/>
              <a:t>حياناً تطلب البنوك ضمانات </a:t>
            </a:r>
            <a:r>
              <a:rPr lang="ar-JO" dirty="0" smtClean="0"/>
              <a:t>إ</a:t>
            </a:r>
            <a:r>
              <a:rPr lang="ar-SA" dirty="0" smtClean="0"/>
              <a:t>ضافية لتعزيز طلب المنشأة للقرض </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ln>
              <a:noFill/>
            </a:ln>
            <a:effectLst>
              <a:outerShdw blurRad="292100" dist="139700" dir="2700000" algn="tl" rotWithShape="0">
                <a:srgbClr val="333333">
                  <a:alpha val="65000"/>
                </a:srgbClr>
              </a:outerShdw>
            </a:effectLst>
          </p:spPr>
        </p:pic>
      </p:grpSp>
      <p:sp>
        <p:nvSpPr>
          <p:cNvPr id="5" name="Slide Number Placeholder 4"/>
          <p:cNvSpPr>
            <a:spLocks noGrp="1"/>
          </p:cNvSpPr>
          <p:nvPr>
            <p:ph type="sldNum" sz="quarter" idx="12"/>
          </p:nvPr>
        </p:nvSpPr>
        <p:spPr/>
        <p:txBody>
          <a:bodyPr/>
          <a:lstStyle/>
          <a:p>
            <a:fld id="{6339CD7F-6548-46A8-9F66-5B44D68E6E3C}" type="slidenum">
              <a:rPr lang="ar-SA" smtClean="0"/>
              <a:pPr/>
              <a:t>2</a:t>
            </a:fld>
            <a:endParaRPr lang="ar-SA" dirty="0"/>
          </a:p>
        </p:txBody>
      </p:sp>
      <p:sp>
        <p:nvSpPr>
          <p:cNvPr id="12" name="Content Placeholder 11"/>
          <p:cNvSpPr>
            <a:spLocks noGrp="1"/>
          </p:cNvSpPr>
          <p:nvPr>
            <p:ph sz="quarter" idx="1"/>
          </p:nvPr>
        </p:nvSpPr>
        <p:spPr/>
        <p:txBody>
          <a:bodyPr/>
          <a:lstStyle/>
          <a:p>
            <a:pPr marL="0" indent="0" algn="ctr">
              <a:buNone/>
            </a:pPr>
            <a:r>
              <a:rPr lang="ar-SA" altLang="en-US" sz="2800" b="1" smtClean="0">
                <a:latin typeface="Calibri" panose="020F0502020204030204" pitchFamily="34" charset="0"/>
              </a:rPr>
              <a:t>الكتاب </a:t>
            </a:r>
            <a:r>
              <a:rPr lang="ar-SA" altLang="en-US" sz="2800" b="1" dirty="0">
                <a:latin typeface="Calibri" panose="020F0502020204030204" pitchFamily="34" charset="0"/>
              </a:rPr>
              <a:t>المقرر</a:t>
            </a:r>
          </a:p>
          <a:p>
            <a:pPr marL="0" indent="0">
              <a:buNone/>
            </a:pPr>
            <a:endParaRPr lang="ar-SY" sz="2800" dirty="0"/>
          </a:p>
          <a:p>
            <a:pPr marL="0" indent="0">
              <a:buNone/>
            </a:pPr>
            <a:r>
              <a:rPr lang="ar-JO" sz="2800" dirty="0" smtClean="0"/>
              <a:t>الإدارة </a:t>
            </a:r>
            <a:r>
              <a:rPr lang="ar-JO" sz="2800" dirty="0"/>
              <a:t>المالية ( الإستثمار والتمويل، التحليل المالي، الأسواق المالية الدولية)، الطبعة الأولى 2008  الأستاذ الدكتور محمد سعيد عبد الهادي</a:t>
            </a:r>
            <a:endParaRPr lang="en-GB" sz="2800" dirty="0"/>
          </a:p>
        </p:txBody>
      </p:sp>
    </p:spTree>
    <p:extLst>
      <p:ext uri="{BB962C8B-B14F-4D97-AF65-F5344CB8AC3E}">
        <p14:creationId xmlns:p14="http://schemas.microsoft.com/office/powerpoint/2010/main" val="31428157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20</a:t>
            </a:fld>
            <a:endParaRPr lang="ar-SA" dirty="0"/>
          </a:p>
        </p:txBody>
      </p:sp>
      <p:sp>
        <p:nvSpPr>
          <p:cNvPr id="12" name="Content Placeholder 11"/>
          <p:cNvSpPr>
            <a:spLocks noGrp="1"/>
          </p:cNvSpPr>
          <p:nvPr>
            <p:ph sz="quarter" idx="1"/>
          </p:nvPr>
        </p:nvSpPr>
        <p:spPr>
          <a:xfrm>
            <a:off x="395536" y="1928802"/>
            <a:ext cx="8352928" cy="4485393"/>
          </a:xfrm>
        </p:spPr>
        <p:txBody>
          <a:bodyPr>
            <a:normAutofit/>
          </a:bodyPr>
          <a:lstStyle/>
          <a:p>
            <a:pPr marL="514350" indent="-514350" algn="just">
              <a:buNone/>
            </a:pPr>
            <a:r>
              <a:rPr lang="ar-SA" dirty="0" smtClean="0"/>
              <a:t>تعتمد البنوك على بعض الشروط في القروض غير المكفول</a:t>
            </a:r>
            <a:r>
              <a:rPr lang="ar-JO" dirty="0" smtClean="0"/>
              <a:t>ة</a:t>
            </a:r>
            <a:r>
              <a:rPr lang="ar-SA" dirty="0" smtClean="0"/>
              <a:t> بضمان معين منها :</a:t>
            </a:r>
          </a:p>
          <a:p>
            <a:pPr marL="514350" indent="-514350" algn="just">
              <a:buNone/>
            </a:pPr>
            <a:r>
              <a:rPr lang="ar-JO" dirty="0" smtClean="0"/>
              <a:t> </a:t>
            </a:r>
            <a:endParaRPr lang="ar-SA" dirty="0" smtClean="0"/>
          </a:p>
          <a:p>
            <a:pPr marL="514350" indent="-514350" algn="just">
              <a:buNone/>
            </a:pPr>
            <a:r>
              <a:rPr lang="ar-SA" dirty="0" smtClean="0"/>
              <a:t>1- الرصيد المعوض : وهو </a:t>
            </a:r>
            <a:r>
              <a:rPr lang="ar-JO" dirty="0" smtClean="0"/>
              <a:t>أ</a:t>
            </a:r>
            <a:r>
              <a:rPr lang="ar-SA" dirty="0" smtClean="0"/>
              <a:t>ن يترك العميل في حسابه الجاري نسب</a:t>
            </a:r>
            <a:r>
              <a:rPr lang="ar-JO" dirty="0" smtClean="0"/>
              <a:t>ة</a:t>
            </a:r>
            <a:r>
              <a:rPr lang="ar-SA" dirty="0" smtClean="0"/>
              <a:t> مئوي</a:t>
            </a:r>
            <a:r>
              <a:rPr lang="ar-JO" dirty="0" smtClean="0"/>
              <a:t>ة</a:t>
            </a:r>
            <a:r>
              <a:rPr lang="ar-SA" dirty="0" smtClean="0"/>
              <a:t> من قيم</a:t>
            </a:r>
            <a:r>
              <a:rPr lang="ar-JO" dirty="0" smtClean="0"/>
              <a:t>ة</a:t>
            </a:r>
            <a:r>
              <a:rPr lang="ar-SA" dirty="0" smtClean="0"/>
              <a:t> القرض.</a:t>
            </a:r>
          </a:p>
          <a:p>
            <a:pPr marL="514350" indent="-514350" algn="just">
              <a:buNone/>
            </a:pPr>
            <a:r>
              <a:rPr lang="ar-SA" dirty="0" smtClean="0"/>
              <a:t>2- ضرورة السداد مرة واحدة كل سنة على الأقل</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0"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استخدام الأموال</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21</a:t>
            </a:fld>
            <a:endParaRPr lang="ar-SA" dirty="0"/>
          </a:p>
        </p:txBody>
      </p:sp>
      <p:sp>
        <p:nvSpPr>
          <p:cNvPr id="12" name="Content Placeholder 11"/>
          <p:cNvSpPr>
            <a:spLocks noGrp="1"/>
          </p:cNvSpPr>
          <p:nvPr>
            <p:ph sz="quarter" idx="1"/>
          </p:nvPr>
        </p:nvSpPr>
        <p:spPr>
          <a:xfrm>
            <a:off x="395536" y="1785926"/>
            <a:ext cx="8352928" cy="4628269"/>
          </a:xfrm>
        </p:spPr>
        <p:txBody>
          <a:bodyPr>
            <a:normAutofit/>
          </a:bodyPr>
          <a:lstStyle/>
          <a:p>
            <a:pPr algn="just">
              <a:buNone/>
            </a:pPr>
            <a:r>
              <a:rPr lang="ar-SA" dirty="0" smtClean="0"/>
              <a:t>المجموعه الثانيه من الأنشطه المالية هي تلك التي تتضمنها الخطط أو المناهج التي تستخدم كمرشد للمنشأة عند استخدامها للأموال التي حصلت عليها . ومن العناصر التي يجب </a:t>
            </a:r>
            <a:r>
              <a:rPr lang="ar-JO" dirty="0" smtClean="0"/>
              <a:t>أ</a:t>
            </a:r>
            <a:r>
              <a:rPr lang="ar-SA" dirty="0" smtClean="0"/>
              <a:t>خذها بالحسبان </a:t>
            </a:r>
            <a:r>
              <a:rPr lang="ar-SA" dirty="0" smtClean="0">
                <a:solidFill>
                  <a:srgbClr val="FF0000"/>
                </a:solidFill>
              </a:rPr>
              <a:t>الأصول الثابته</a:t>
            </a:r>
            <a:r>
              <a:rPr lang="ar-SA" dirty="0" smtClean="0"/>
              <a:t>، </a:t>
            </a:r>
            <a:r>
              <a:rPr lang="ar-SA" dirty="0" smtClean="0">
                <a:solidFill>
                  <a:srgbClr val="FF0000"/>
                </a:solidFill>
              </a:rPr>
              <a:t>والنسب</a:t>
            </a:r>
            <a:r>
              <a:rPr lang="ar-JO" dirty="0" smtClean="0">
                <a:solidFill>
                  <a:srgbClr val="FF0000"/>
                </a:solidFill>
              </a:rPr>
              <a:t>ة</a:t>
            </a:r>
            <a:r>
              <a:rPr lang="ar-SA" dirty="0" smtClean="0">
                <a:solidFill>
                  <a:srgbClr val="FF0000"/>
                </a:solidFill>
              </a:rPr>
              <a:t> بين الأصول الثابت</a:t>
            </a:r>
            <a:r>
              <a:rPr lang="ar-JO" dirty="0" smtClean="0">
                <a:solidFill>
                  <a:srgbClr val="FF0000"/>
                </a:solidFill>
              </a:rPr>
              <a:t>ة</a:t>
            </a:r>
            <a:r>
              <a:rPr lang="ar-SA" dirty="0" smtClean="0">
                <a:solidFill>
                  <a:srgbClr val="FF0000"/>
                </a:solidFill>
              </a:rPr>
              <a:t> والأصول المتداول</a:t>
            </a:r>
            <a:r>
              <a:rPr lang="ar-JO" dirty="0" smtClean="0">
                <a:solidFill>
                  <a:srgbClr val="FF0000"/>
                </a:solidFill>
              </a:rPr>
              <a:t>ة</a:t>
            </a:r>
            <a:r>
              <a:rPr lang="ar-SA" dirty="0" smtClean="0"/>
              <a:t>، </a:t>
            </a:r>
            <a:r>
              <a:rPr lang="ar-SA" dirty="0" smtClean="0">
                <a:solidFill>
                  <a:srgbClr val="FF0000"/>
                </a:solidFill>
              </a:rPr>
              <a:t>وحجم المخزون</a:t>
            </a:r>
            <a:r>
              <a:rPr lang="ar-SA" dirty="0" smtClean="0"/>
              <a:t>، و</a:t>
            </a:r>
            <a:r>
              <a:rPr lang="ar-SA" dirty="0" smtClean="0">
                <a:solidFill>
                  <a:srgbClr val="FF0000"/>
                </a:solidFill>
              </a:rPr>
              <a:t>المدينون</a:t>
            </a:r>
            <a:r>
              <a:rPr lang="ar-SA" dirty="0" smtClean="0"/>
              <a:t>، </a:t>
            </a:r>
            <a:r>
              <a:rPr lang="ar-SA" dirty="0" smtClean="0">
                <a:solidFill>
                  <a:srgbClr val="FF0000"/>
                </a:solidFill>
              </a:rPr>
              <a:t>وال</a:t>
            </a:r>
            <a:r>
              <a:rPr lang="ar-JO" dirty="0" smtClean="0">
                <a:solidFill>
                  <a:srgbClr val="FF0000"/>
                </a:solidFill>
              </a:rPr>
              <a:t>إ</a:t>
            </a:r>
            <a:r>
              <a:rPr lang="ar-SA" dirty="0" smtClean="0">
                <a:solidFill>
                  <a:srgbClr val="FF0000"/>
                </a:solidFill>
              </a:rPr>
              <a:t>ستهلاك.</a:t>
            </a:r>
          </a:p>
          <a:p>
            <a:pPr algn="just">
              <a:buNone/>
            </a:pPr>
            <a:r>
              <a:rPr lang="ar-SA" dirty="0" smtClean="0"/>
              <a:t>وكل هذه العناصر تتطلب استخداماً للنقدي</a:t>
            </a:r>
            <a:r>
              <a:rPr lang="ar-JO" dirty="0" smtClean="0"/>
              <a:t>ة</a:t>
            </a:r>
            <a:r>
              <a:rPr lang="ar-SA" dirty="0" smtClean="0"/>
              <a:t>، </a:t>
            </a:r>
            <a:r>
              <a:rPr lang="ar-SA" dirty="0" smtClean="0">
                <a:solidFill>
                  <a:srgbClr val="FF0000"/>
                </a:solidFill>
              </a:rPr>
              <a:t>وما لم يكن هناك سياسات تحدد حجم الأموال التي تستثمر في كل منها، فمن المحتمل أن تواجه الشرك</a:t>
            </a:r>
            <a:r>
              <a:rPr lang="ar-JO" dirty="0" smtClean="0">
                <a:solidFill>
                  <a:srgbClr val="FF0000"/>
                </a:solidFill>
              </a:rPr>
              <a:t>ة</a:t>
            </a:r>
            <a:r>
              <a:rPr lang="ar-SA" dirty="0" smtClean="0">
                <a:solidFill>
                  <a:srgbClr val="FF0000"/>
                </a:solidFill>
              </a:rPr>
              <a:t> خللاً خطيراً، وبالتالي تسئ </a:t>
            </a:r>
            <a:r>
              <a:rPr lang="ar-JO" dirty="0" smtClean="0">
                <a:solidFill>
                  <a:srgbClr val="FF0000"/>
                </a:solidFill>
              </a:rPr>
              <a:t>إ</a:t>
            </a:r>
            <a:r>
              <a:rPr lang="ar-SA" dirty="0" smtClean="0">
                <a:solidFill>
                  <a:srgbClr val="FF0000"/>
                </a:solidFill>
              </a:rPr>
              <a:t>لى المركز المالي للمنشأة.</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22</a:t>
            </a:fld>
            <a:endParaRPr lang="ar-SA" dirty="0"/>
          </a:p>
        </p:txBody>
      </p:sp>
      <p:sp>
        <p:nvSpPr>
          <p:cNvPr id="12" name="Content Placeholder 11"/>
          <p:cNvSpPr>
            <a:spLocks noGrp="1"/>
          </p:cNvSpPr>
          <p:nvPr>
            <p:ph sz="quarter" idx="1"/>
          </p:nvPr>
        </p:nvSpPr>
        <p:spPr>
          <a:xfrm>
            <a:off x="395536" y="1500174"/>
            <a:ext cx="8352928" cy="4914021"/>
          </a:xfrm>
        </p:spPr>
        <p:txBody>
          <a:bodyPr>
            <a:normAutofit/>
          </a:bodyPr>
          <a:lstStyle/>
          <a:p>
            <a:pPr algn="just">
              <a:buNone/>
            </a:pPr>
            <a:r>
              <a:rPr lang="ar-SA" b="1" dirty="0" smtClean="0"/>
              <a:t>الاصول الثابته :</a:t>
            </a:r>
          </a:p>
          <a:p>
            <a:pPr algn="just">
              <a:buNone/>
            </a:pPr>
            <a:r>
              <a:rPr lang="ar-SA" dirty="0" smtClean="0"/>
              <a:t>يجب </a:t>
            </a:r>
            <a:r>
              <a:rPr lang="ar-JO" dirty="0" smtClean="0"/>
              <a:t>أ</a:t>
            </a:r>
            <a:r>
              <a:rPr lang="ar-SA" dirty="0" smtClean="0"/>
              <a:t>ن تدرس الشرك</a:t>
            </a:r>
            <a:r>
              <a:rPr lang="ar-JO" dirty="0" smtClean="0"/>
              <a:t>ة</a:t>
            </a:r>
            <a:r>
              <a:rPr lang="ar-SA" dirty="0" smtClean="0"/>
              <a:t> بعناي</a:t>
            </a:r>
            <a:r>
              <a:rPr lang="ar-JO" dirty="0" smtClean="0"/>
              <a:t>ة</a:t>
            </a:r>
            <a:r>
              <a:rPr lang="ar-SA" dirty="0" smtClean="0"/>
              <a:t> المدى الذي تذهب </a:t>
            </a:r>
            <a:r>
              <a:rPr lang="ar-JO" dirty="0" smtClean="0"/>
              <a:t>إ</a:t>
            </a:r>
            <a:r>
              <a:rPr lang="ar-SA" dirty="0" smtClean="0"/>
              <a:t>ليه في تحويل الأموال </a:t>
            </a:r>
            <a:r>
              <a:rPr lang="ar-JO" dirty="0" smtClean="0"/>
              <a:t>إ</a:t>
            </a:r>
            <a:r>
              <a:rPr lang="ar-SA" dirty="0" smtClean="0"/>
              <a:t>لى أصول ثابته، أي يجب على الشركة أن تقرر ما إذا كانت تمتلك هذه </a:t>
            </a:r>
            <a:r>
              <a:rPr lang="ar-SA" dirty="0" smtClean="0">
                <a:solidFill>
                  <a:srgbClr val="FF0000"/>
                </a:solidFill>
              </a:rPr>
              <a:t>الأصول بشرائها أو تلجأ </a:t>
            </a:r>
            <a:r>
              <a:rPr lang="ar-JO" dirty="0" smtClean="0">
                <a:solidFill>
                  <a:srgbClr val="FF0000"/>
                </a:solidFill>
              </a:rPr>
              <a:t>إ</a:t>
            </a:r>
            <a:r>
              <a:rPr lang="ar-SA" dirty="0" smtClean="0">
                <a:solidFill>
                  <a:srgbClr val="FF0000"/>
                </a:solidFill>
              </a:rPr>
              <a:t>لى ال</a:t>
            </a:r>
            <a:r>
              <a:rPr lang="ar-JO" dirty="0" smtClean="0">
                <a:solidFill>
                  <a:srgbClr val="FF0000"/>
                </a:solidFill>
              </a:rPr>
              <a:t>إ</a:t>
            </a:r>
            <a:r>
              <a:rPr lang="ar-SA" dirty="0" smtClean="0">
                <a:solidFill>
                  <a:srgbClr val="FF0000"/>
                </a:solidFill>
              </a:rPr>
              <a:t>يجار </a:t>
            </a:r>
          </a:p>
          <a:p>
            <a:pPr algn="just">
              <a:buNone/>
            </a:pPr>
            <a:r>
              <a:rPr lang="ar-SA" dirty="0" smtClean="0"/>
              <a:t>يجب وضع سياسات تحكم </a:t>
            </a:r>
            <a:r>
              <a:rPr lang="ar-SA" dirty="0" smtClean="0">
                <a:solidFill>
                  <a:srgbClr val="FF0000"/>
                </a:solidFill>
              </a:rPr>
              <a:t>طبيعة ال</a:t>
            </a:r>
            <a:r>
              <a:rPr lang="ar-JO" dirty="0" smtClean="0">
                <a:solidFill>
                  <a:srgbClr val="FF0000"/>
                </a:solidFill>
              </a:rPr>
              <a:t>أ</a:t>
            </a:r>
            <a:r>
              <a:rPr lang="ar-SA" dirty="0" smtClean="0">
                <a:solidFill>
                  <a:srgbClr val="FF0000"/>
                </a:solidFill>
              </a:rPr>
              <a:t>صول الثابت</a:t>
            </a:r>
            <a:r>
              <a:rPr lang="ar-JO" dirty="0" smtClean="0">
                <a:solidFill>
                  <a:srgbClr val="FF0000"/>
                </a:solidFill>
              </a:rPr>
              <a:t>ة</a:t>
            </a:r>
            <a:r>
              <a:rPr lang="ar-SA" dirty="0" smtClean="0">
                <a:solidFill>
                  <a:srgbClr val="FF0000"/>
                </a:solidFill>
              </a:rPr>
              <a:t> </a:t>
            </a:r>
            <a:r>
              <a:rPr lang="ar-SA" dirty="0" smtClean="0"/>
              <a:t>التي يتعين  على الشركات الحصول عليها.</a:t>
            </a:r>
          </a:p>
          <a:p>
            <a:pPr algn="just">
              <a:buNone/>
            </a:pPr>
            <a:r>
              <a:rPr lang="ar-SA" dirty="0" smtClean="0"/>
              <a:t>وال</a:t>
            </a:r>
            <a:r>
              <a:rPr lang="ar-JO" dirty="0" smtClean="0"/>
              <a:t>أ</a:t>
            </a:r>
            <a:r>
              <a:rPr lang="ar-SA" dirty="0" smtClean="0"/>
              <a:t>خذ بال</a:t>
            </a:r>
            <a:r>
              <a:rPr lang="ar-JO" dirty="0" smtClean="0"/>
              <a:t>إ</a:t>
            </a:r>
            <a:r>
              <a:rPr lang="ar-SA" dirty="0" smtClean="0"/>
              <a:t>عتبار </a:t>
            </a:r>
            <a:r>
              <a:rPr lang="ar-SA" dirty="0" smtClean="0">
                <a:solidFill>
                  <a:srgbClr val="FF0000"/>
                </a:solidFill>
              </a:rPr>
              <a:t>أثر شراء الأصول أو إيجارها على ال</a:t>
            </a:r>
            <a:r>
              <a:rPr lang="ar-JO" dirty="0" smtClean="0">
                <a:solidFill>
                  <a:srgbClr val="FF0000"/>
                </a:solidFill>
              </a:rPr>
              <a:t>إ</a:t>
            </a:r>
            <a:r>
              <a:rPr lang="ar-SA" dirty="0" smtClean="0">
                <a:solidFill>
                  <a:srgbClr val="FF0000"/>
                </a:solidFill>
              </a:rPr>
              <a:t>لتزامات الضريبي</a:t>
            </a:r>
            <a:r>
              <a:rPr lang="ar-JO" dirty="0" smtClean="0">
                <a:solidFill>
                  <a:srgbClr val="FF0000"/>
                </a:solidFill>
              </a:rPr>
              <a:t>ة</a:t>
            </a:r>
            <a:r>
              <a:rPr lang="ar-SA" dirty="0" smtClean="0">
                <a:solidFill>
                  <a:srgbClr val="FF0000"/>
                </a:solidFill>
              </a:rPr>
              <a:t>.</a:t>
            </a:r>
          </a:p>
          <a:p>
            <a:pPr algn="just">
              <a:lnSpc>
                <a:spcPct val="120000"/>
              </a:lnSpc>
              <a:buNone/>
            </a:pPr>
            <a:r>
              <a:rPr lang="ar-SA" dirty="0" smtClean="0"/>
              <a:t>وقد </a:t>
            </a:r>
            <a:r>
              <a:rPr lang="ar-SA" u="sng" dirty="0" smtClean="0"/>
              <a:t>تلجأ الشركات </a:t>
            </a:r>
            <a:r>
              <a:rPr lang="ar-JO" u="sng" dirty="0" smtClean="0"/>
              <a:t>إ</a:t>
            </a:r>
            <a:r>
              <a:rPr lang="ar-SA" u="sng" dirty="0" smtClean="0"/>
              <a:t>لي بيع ال</a:t>
            </a:r>
            <a:r>
              <a:rPr lang="ar-JO" u="sng" dirty="0" smtClean="0"/>
              <a:t>أ</a:t>
            </a:r>
            <a:r>
              <a:rPr lang="ar-SA" u="sng" dirty="0" smtClean="0"/>
              <a:t>صول وتحويلها </a:t>
            </a:r>
            <a:r>
              <a:rPr lang="ar-JO" u="sng" dirty="0" smtClean="0"/>
              <a:t>إ</a:t>
            </a:r>
            <a:r>
              <a:rPr lang="ar-SA" u="sng" dirty="0" smtClean="0"/>
              <a:t>لى نقدي</a:t>
            </a:r>
            <a:r>
              <a:rPr lang="ar-JO" u="sng" dirty="0" smtClean="0"/>
              <a:t>ة</a:t>
            </a:r>
            <a:r>
              <a:rPr lang="ar-SA" u="sng" dirty="0" smtClean="0"/>
              <a:t> في حال كانت ال</a:t>
            </a:r>
            <a:r>
              <a:rPr lang="ar-JO" u="sng" dirty="0" smtClean="0"/>
              <a:t>أ</a:t>
            </a:r>
            <a:r>
              <a:rPr lang="ar-SA" u="sng" dirty="0" smtClean="0"/>
              <a:t>صول لا تستخدم استخداماً كاملاً، </a:t>
            </a:r>
            <a:r>
              <a:rPr lang="ar-JO" u="sng" dirty="0" smtClean="0"/>
              <a:t>أ</a:t>
            </a:r>
            <a:r>
              <a:rPr lang="ar-SA" u="sng" dirty="0" smtClean="0"/>
              <a:t>و كانت الشركه تعاني من السيول</a:t>
            </a:r>
            <a:r>
              <a:rPr lang="ar-JO" u="sng" dirty="0" smtClean="0"/>
              <a:t>ة .</a:t>
            </a:r>
            <a:r>
              <a:rPr lang="ar-SA" u="sng" dirty="0" smtClean="0"/>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23</a:t>
            </a:fld>
            <a:endParaRPr lang="ar-SA" dirty="0"/>
          </a:p>
        </p:txBody>
      </p:sp>
      <p:sp>
        <p:nvSpPr>
          <p:cNvPr id="12" name="Content Placeholder 11"/>
          <p:cNvSpPr>
            <a:spLocks noGrp="1"/>
          </p:cNvSpPr>
          <p:nvPr>
            <p:ph sz="quarter" idx="1"/>
          </p:nvPr>
        </p:nvSpPr>
        <p:spPr>
          <a:xfrm>
            <a:off x="395536" y="1285860"/>
            <a:ext cx="8352928" cy="5128335"/>
          </a:xfrm>
        </p:spPr>
        <p:txBody>
          <a:bodyPr>
            <a:normAutofit/>
          </a:bodyPr>
          <a:lstStyle/>
          <a:p>
            <a:pPr algn="just">
              <a:buNone/>
            </a:pPr>
            <a:r>
              <a:rPr lang="ar-SA" b="1" dirty="0" smtClean="0"/>
              <a:t>رأس المال العامل:</a:t>
            </a:r>
          </a:p>
          <a:p>
            <a:pPr algn="just">
              <a:buNone/>
            </a:pPr>
            <a:r>
              <a:rPr lang="ar-SA" dirty="0" smtClean="0"/>
              <a:t>تحتاج كل شركة </a:t>
            </a:r>
            <a:r>
              <a:rPr lang="ar-JO" dirty="0" smtClean="0"/>
              <a:t>إ</a:t>
            </a:r>
            <a:r>
              <a:rPr lang="ar-SA" dirty="0" smtClean="0"/>
              <a:t>لى </a:t>
            </a:r>
            <a:r>
              <a:rPr lang="ar-SA" dirty="0" smtClean="0">
                <a:solidFill>
                  <a:srgbClr val="FF0000"/>
                </a:solidFill>
              </a:rPr>
              <a:t>سياسات</a:t>
            </a:r>
            <a:r>
              <a:rPr lang="ar-SA" dirty="0" smtClean="0"/>
              <a:t> تسترشد بها في تحديد حجم الأموال التي </a:t>
            </a:r>
            <a:r>
              <a:rPr lang="ar-SA" dirty="0" smtClean="0">
                <a:solidFill>
                  <a:srgbClr val="FF0000"/>
                </a:solidFill>
              </a:rPr>
              <a:t>تحتفظ</a:t>
            </a:r>
            <a:r>
              <a:rPr lang="ar-SA" dirty="0" smtClean="0"/>
              <a:t> بها </a:t>
            </a:r>
            <a:r>
              <a:rPr lang="ar-SA" dirty="0" smtClean="0">
                <a:solidFill>
                  <a:srgbClr val="FF0000"/>
                </a:solidFill>
              </a:rPr>
              <a:t>لتستخدمها</a:t>
            </a:r>
            <a:r>
              <a:rPr lang="ar-SA" dirty="0" smtClean="0"/>
              <a:t> في تشغيل عملياتها، ولتبين لها </a:t>
            </a:r>
            <a:r>
              <a:rPr lang="ar-SA" dirty="0" smtClean="0">
                <a:solidFill>
                  <a:srgbClr val="FF0000"/>
                </a:solidFill>
              </a:rPr>
              <a:t>كيف</a:t>
            </a:r>
            <a:r>
              <a:rPr lang="ar-SA" dirty="0" smtClean="0"/>
              <a:t> تستخدم هذه الاموال. هل للشراء ودفع ال</a:t>
            </a:r>
            <a:r>
              <a:rPr lang="ar-JO" dirty="0" smtClean="0"/>
              <a:t>أ</a:t>
            </a:r>
            <a:r>
              <a:rPr lang="ar-SA" dirty="0" smtClean="0"/>
              <a:t>جور ...</a:t>
            </a:r>
            <a:r>
              <a:rPr lang="ar-SA" u="sng" dirty="0" smtClean="0"/>
              <a:t>ويجب </a:t>
            </a:r>
            <a:r>
              <a:rPr lang="ar-JO" u="sng" dirty="0" smtClean="0"/>
              <a:t>أ</a:t>
            </a:r>
            <a:r>
              <a:rPr lang="ar-SA" u="sng" dirty="0" smtClean="0"/>
              <a:t>ن يكون هناك توازن بين ال</a:t>
            </a:r>
            <a:r>
              <a:rPr lang="ar-JO" u="sng" dirty="0" smtClean="0"/>
              <a:t>أ</a:t>
            </a:r>
            <a:r>
              <a:rPr lang="ar-SA" u="sng" dirty="0" smtClean="0"/>
              <a:t>صول الثابته التي تتطلب </a:t>
            </a:r>
            <a:r>
              <a:rPr lang="ar-JO" u="sng" dirty="0" smtClean="0"/>
              <a:t>أ</a:t>
            </a:r>
            <a:r>
              <a:rPr lang="ar-SA" u="sng" dirty="0" smtClean="0"/>
              <a:t>موال للتشغيل وتوافر ر</a:t>
            </a:r>
            <a:r>
              <a:rPr lang="ar-JO" u="sng" dirty="0" smtClean="0"/>
              <a:t>أ</a:t>
            </a:r>
            <a:r>
              <a:rPr lang="ar-SA" u="sng" dirty="0" smtClean="0"/>
              <a:t>س المال</a:t>
            </a:r>
            <a:r>
              <a:rPr lang="ar-SA" dirty="0" smtClean="0"/>
              <a:t>، ف</a:t>
            </a:r>
            <a:r>
              <a:rPr lang="ar-JO" dirty="0" smtClean="0"/>
              <a:t>إ</a:t>
            </a:r>
            <a:r>
              <a:rPr lang="ar-SA" dirty="0" smtClean="0">
                <a:solidFill>
                  <a:srgbClr val="FF0000"/>
                </a:solidFill>
              </a:rPr>
              <a:t>ذا كانت ال</a:t>
            </a:r>
            <a:r>
              <a:rPr lang="ar-JO" dirty="0" smtClean="0">
                <a:solidFill>
                  <a:srgbClr val="FF0000"/>
                </a:solidFill>
              </a:rPr>
              <a:t>أ</a:t>
            </a:r>
            <a:r>
              <a:rPr lang="ar-SA" dirty="0" smtClean="0">
                <a:solidFill>
                  <a:srgbClr val="FF0000"/>
                </a:solidFill>
              </a:rPr>
              <a:t>موال المستثمره في هذه ال</a:t>
            </a:r>
            <a:r>
              <a:rPr lang="ar-JO" dirty="0" smtClean="0">
                <a:solidFill>
                  <a:srgbClr val="FF0000"/>
                </a:solidFill>
              </a:rPr>
              <a:t>أ</a:t>
            </a:r>
            <a:r>
              <a:rPr lang="ar-SA" dirty="0" smtClean="0">
                <a:solidFill>
                  <a:srgbClr val="FF0000"/>
                </a:solidFill>
              </a:rPr>
              <a:t>صول </a:t>
            </a:r>
            <a:r>
              <a:rPr lang="ar-JO" dirty="0" smtClean="0">
                <a:solidFill>
                  <a:srgbClr val="FF0000"/>
                </a:solidFill>
              </a:rPr>
              <a:t>أ</a:t>
            </a:r>
            <a:r>
              <a:rPr lang="ar-SA" dirty="0" smtClean="0">
                <a:solidFill>
                  <a:srgbClr val="FF0000"/>
                </a:solidFill>
              </a:rPr>
              <a:t>كبر من رأس المال فيجب على الشركة ال</a:t>
            </a:r>
            <a:r>
              <a:rPr lang="ar-JO" dirty="0" smtClean="0">
                <a:solidFill>
                  <a:srgbClr val="FF0000"/>
                </a:solidFill>
              </a:rPr>
              <a:t>إ</a:t>
            </a:r>
            <a:r>
              <a:rPr lang="ar-SA" dirty="0" smtClean="0">
                <a:solidFill>
                  <a:srgbClr val="FF0000"/>
                </a:solidFill>
              </a:rPr>
              <a:t>قتراض </a:t>
            </a:r>
            <a:r>
              <a:rPr lang="ar-SA" dirty="0" smtClean="0"/>
              <a:t>و</a:t>
            </a:r>
            <a:r>
              <a:rPr lang="ar-JO" dirty="0" smtClean="0"/>
              <a:t>إ</a:t>
            </a:r>
            <a:r>
              <a:rPr lang="ar-SA" dirty="0" smtClean="0"/>
              <a:t>ذا لم يكن </a:t>
            </a:r>
            <a:r>
              <a:rPr lang="ar-SA" dirty="0" smtClean="0">
                <a:solidFill>
                  <a:srgbClr val="FF0000"/>
                </a:solidFill>
              </a:rPr>
              <a:t>بال</a:t>
            </a:r>
            <a:r>
              <a:rPr lang="ar-JO" dirty="0" smtClean="0">
                <a:solidFill>
                  <a:srgbClr val="FF0000"/>
                </a:solidFill>
              </a:rPr>
              <a:t>إ</a:t>
            </a:r>
            <a:r>
              <a:rPr lang="ar-SA" dirty="0" smtClean="0">
                <a:solidFill>
                  <a:srgbClr val="FF0000"/>
                </a:solidFill>
              </a:rPr>
              <a:t>مكان توفير المال يجب على الشركه تقليص حجم ال</a:t>
            </a:r>
            <a:r>
              <a:rPr lang="ar-JO" dirty="0" smtClean="0">
                <a:solidFill>
                  <a:srgbClr val="FF0000"/>
                </a:solidFill>
              </a:rPr>
              <a:t>إ</a:t>
            </a:r>
            <a:r>
              <a:rPr lang="ar-SA" dirty="0" smtClean="0">
                <a:solidFill>
                  <a:srgbClr val="FF0000"/>
                </a:solidFill>
              </a:rPr>
              <a:t>نتاج</a:t>
            </a:r>
            <a:r>
              <a:rPr lang="ar-JO" dirty="0" smtClean="0">
                <a:solidFill>
                  <a:srgbClr val="FF0000"/>
                </a:solidFill>
              </a:rPr>
              <a:t> </a:t>
            </a:r>
            <a:r>
              <a:rPr lang="ar-JO" dirty="0" smtClean="0"/>
              <a:t>.</a:t>
            </a:r>
            <a:r>
              <a:rPr lang="ar-SA" dirty="0" smtClean="0"/>
              <a:t> </a:t>
            </a:r>
          </a:p>
          <a:p>
            <a:pPr algn="just">
              <a:buNone/>
            </a:pPr>
            <a:r>
              <a:rPr lang="ar-JO" dirty="0" smtClean="0"/>
              <a:t>أيضا </a:t>
            </a:r>
            <a:r>
              <a:rPr lang="ar-SA" dirty="0" smtClean="0">
                <a:solidFill>
                  <a:srgbClr val="FF0000"/>
                </a:solidFill>
              </a:rPr>
              <a:t>رأس المال الذي لا يستخدم بالكامل يعتبر </a:t>
            </a:r>
            <a:r>
              <a:rPr lang="ar-JO" dirty="0" smtClean="0">
                <a:solidFill>
                  <a:srgbClr val="FF0000"/>
                </a:solidFill>
              </a:rPr>
              <a:t>إ</a:t>
            </a:r>
            <a:r>
              <a:rPr lang="ar-SA" dirty="0" smtClean="0">
                <a:solidFill>
                  <a:srgbClr val="FF0000"/>
                </a:solidFill>
              </a:rPr>
              <a:t>سرافاً في موارد الشركه  فيتعين </a:t>
            </a:r>
            <a:r>
              <a:rPr lang="ar-JO" dirty="0" smtClean="0">
                <a:solidFill>
                  <a:srgbClr val="FF0000"/>
                </a:solidFill>
              </a:rPr>
              <a:t>أ</a:t>
            </a:r>
            <a:r>
              <a:rPr lang="ar-SA" dirty="0" smtClean="0">
                <a:solidFill>
                  <a:srgbClr val="FF0000"/>
                </a:solidFill>
              </a:rPr>
              <a:t>ن يستثمر الفائض ليتزايد العائد على مورادها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24</a:t>
            </a:fld>
            <a:endParaRPr lang="ar-SA" dirty="0"/>
          </a:p>
        </p:txBody>
      </p:sp>
      <p:sp>
        <p:nvSpPr>
          <p:cNvPr id="12" name="Content Placeholder 11"/>
          <p:cNvSpPr>
            <a:spLocks noGrp="1"/>
          </p:cNvSpPr>
          <p:nvPr>
            <p:ph sz="quarter" idx="1"/>
          </p:nvPr>
        </p:nvSpPr>
        <p:spPr>
          <a:xfrm>
            <a:off x="395536" y="1428736"/>
            <a:ext cx="8352928" cy="4985459"/>
          </a:xfrm>
        </p:spPr>
        <p:txBody>
          <a:bodyPr>
            <a:normAutofit/>
          </a:bodyPr>
          <a:lstStyle/>
          <a:p>
            <a:pPr algn="just">
              <a:buNone/>
            </a:pPr>
            <a:r>
              <a:rPr lang="ar-SA" b="1" dirty="0" smtClean="0"/>
              <a:t>المخزون : </a:t>
            </a:r>
          </a:p>
          <a:p>
            <a:pPr algn="just">
              <a:buNone/>
            </a:pPr>
            <a:r>
              <a:rPr lang="ar-SA" dirty="0" smtClean="0"/>
              <a:t>المخزون من السلع تحت التشغيل وبضائع جاهزه للبيع. </a:t>
            </a:r>
          </a:p>
          <a:p>
            <a:pPr algn="just">
              <a:buNone/>
            </a:pPr>
            <a:r>
              <a:rPr lang="ar-SA" dirty="0" smtClean="0"/>
              <a:t>بدون وجود سياسات واضحة فقد تدرك الشرك</a:t>
            </a:r>
            <a:r>
              <a:rPr lang="ar-JO" dirty="0" smtClean="0"/>
              <a:t>ة</a:t>
            </a:r>
            <a:r>
              <a:rPr lang="ar-SA" dirty="0" smtClean="0"/>
              <a:t> </a:t>
            </a:r>
            <a:r>
              <a:rPr lang="ar-JO" dirty="0" smtClean="0"/>
              <a:t>أ</a:t>
            </a:r>
            <a:r>
              <a:rPr lang="ar-SA" dirty="0" smtClean="0"/>
              <a:t>نها وضعت قدراً ضخماً من الأموال المستثمر</a:t>
            </a:r>
            <a:r>
              <a:rPr lang="ar-JO" dirty="0" smtClean="0"/>
              <a:t>ة</a:t>
            </a:r>
            <a:r>
              <a:rPr lang="ar-SA" dirty="0" smtClean="0"/>
              <a:t> في المخزون بدون فائدة. </a:t>
            </a:r>
          </a:p>
          <a:p>
            <a:pPr algn="just">
              <a:buNone/>
            </a:pPr>
            <a:r>
              <a:rPr lang="ar-SA" dirty="0" smtClean="0"/>
              <a:t>فوجود المخزون ينطوي على </a:t>
            </a:r>
            <a:r>
              <a:rPr lang="ar-SA" u="sng" dirty="0" smtClean="0"/>
              <a:t>المخاطر</a:t>
            </a:r>
            <a:r>
              <a:rPr lang="ar-JO" u="sng" dirty="0" smtClean="0"/>
              <a:t>ة</a:t>
            </a:r>
            <a:r>
              <a:rPr lang="ar-SA" dirty="0" smtClean="0"/>
              <a:t> </a:t>
            </a:r>
            <a:r>
              <a:rPr lang="ar-JO" dirty="0" smtClean="0"/>
              <a:t>إ</a:t>
            </a:r>
            <a:r>
              <a:rPr lang="ar-SA" dirty="0" smtClean="0"/>
              <a:t>ذا كان يتكون من عناصر عرض</a:t>
            </a:r>
            <a:r>
              <a:rPr lang="ar-JO" dirty="0" smtClean="0"/>
              <a:t>ة</a:t>
            </a:r>
            <a:r>
              <a:rPr lang="ar-SA" dirty="0" smtClean="0"/>
              <a:t> </a:t>
            </a:r>
            <a:r>
              <a:rPr lang="ar-SA" dirty="0" smtClean="0">
                <a:solidFill>
                  <a:srgbClr val="FF0000"/>
                </a:solidFill>
              </a:rPr>
              <a:t>للتقادم</a:t>
            </a:r>
            <a:r>
              <a:rPr lang="ar-SA" dirty="0" smtClean="0"/>
              <a:t> و</a:t>
            </a:r>
            <a:r>
              <a:rPr lang="ar-JO" dirty="0" smtClean="0"/>
              <a:t>أ</a:t>
            </a:r>
            <a:r>
              <a:rPr lang="ar-SA" dirty="0" smtClean="0"/>
              <a:t>يضاَ في الشركات التي تتعرض ل</a:t>
            </a:r>
            <a:r>
              <a:rPr lang="ar-JO" dirty="0" smtClean="0"/>
              <a:t>إ</a:t>
            </a:r>
            <a:r>
              <a:rPr lang="ar-SA" dirty="0" smtClean="0"/>
              <a:t>ختلافات ملحوظة في </a:t>
            </a:r>
            <a:r>
              <a:rPr lang="ar-JO" dirty="0" smtClean="0">
                <a:solidFill>
                  <a:srgbClr val="FF0000"/>
                </a:solidFill>
              </a:rPr>
              <a:t>أ</a:t>
            </a:r>
            <a:r>
              <a:rPr lang="ar-SA" dirty="0" smtClean="0">
                <a:solidFill>
                  <a:srgbClr val="FF0000"/>
                </a:solidFill>
              </a:rPr>
              <a:t>سعار المواد ال</a:t>
            </a:r>
            <a:r>
              <a:rPr lang="ar-JO" dirty="0" smtClean="0">
                <a:solidFill>
                  <a:srgbClr val="FF0000"/>
                </a:solidFill>
              </a:rPr>
              <a:t>أ</a:t>
            </a:r>
            <a:r>
              <a:rPr lang="ar-SA" dirty="0" smtClean="0">
                <a:solidFill>
                  <a:srgbClr val="FF0000"/>
                </a:solidFill>
              </a:rPr>
              <a:t>ولية التي تستخدم في تصنيع السلع </a:t>
            </a:r>
          </a:p>
          <a:p>
            <a:pPr algn="just">
              <a:buNone/>
            </a:pPr>
            <a:r>
              <a:rPr lang="ar-SA" dirty="0" smtClean="0"/>
              <a:t>لذلك يجب </a:t>
            </a:r>
            <a:r>
              <a:rPr lang="ar-JO" dirty="0" smtClean="0"/>
              <a:t>أ</a:t>
            </a:r>
            <a:r>
              <a:rPr lang="ar-SA" dirty="0" smtClean="0"/>
              <a:t>ن تكون سياس</a:t>
            </a:r>
            <a:r>
              <a:rPr lang="ar-JO" dirty="0" smtClean="0"/>
              <a:t>ة</a:t>
            </a:r>
            <a:r>
              <a:rPr lang="ar-SA" dirty="0" smtClean="0"/>
              <a:t> المخزون </a:t>
            </a:r>
            <a:r>
              <a:rPr lang="ar-SA" dirty="0" smtClean="0">
                <a:solidFill>
                  <a:srgbClr val="FF0000"/>
                </a:solidFill>
              </a:rPr>
              <a:t>محدد</a:t>
            </a:r>
            <a:r>
              <a:rPr lang="ar-JO" dirty="0" smtClean="0">
                <a:solidFill>
                  <a:srgbClr val="FF0000"/>
                </a:solidFill>
              </a:rPr>
              <a:t>ة</a:t>
            </a:r>
            <a:r>
              <a:rPr lang="ar-SA" dirty="0" smtClean="0">
                <a:solidFill>
                  <a:srgbClr val="FF0000"/>
                </a:solidFill>
              </a:rPr>
              <a:t> لحجم المخزون </a:t>
            </a:r>
            <a:r>
              <a:rPr lang="ar-SA" dirty="0" smtClean="0"/>
              <a:t>معبراً عنها </a:t>
            </a:r>
            <a:r>
              <a:rPr lang="ar-SA" u="sng" dirty="0" smtClean="0"/>
              <a:t>بنسبة من المبيعات السنوي</a:t>
            </a:r>
            <a:r>
              <a:rPr lang="ar-JO" u="sng" dirty="0" smtClean="0"/>
              <a:t>ة</a:t>
            </a:r>
            <a:r>
              <a:rPr lang="ar-SA" u="sng" dirty="0" smtClean="0"/>
              <a:t> </a:t>
            </a:r>
            <a:r>
              <a:rPr lang="ar-SA" dirty="0" smtClean="0"/>
              <a:t>ويجب </a:t>
            </a:r>
            <a:r>
              <a:rPr lang="ar-JO" dirty="0" smtClean="0"/>
              <a:t>أ</a:t>
            </a:r>
            <a:r>
              <a:rPr lang="ar-SA" dirty="0" smtClean="0"/>
              <a:t>ن تبين </a:t>
            </a:r>
            <a:r>
              <a:rPr lang="ar-SA" u="sng" dirty="0" smtClean="0"/>
              <a:t>معدلات تكوين المخزون ومعدل دورانه </a:t>
            </a:r>
            <a:r>
              <a:rPr lang="ar-SA" dirty="0" smtClean="0"/>
              <a:t>حتى يمكن ال</a:t>
            </a:r>
            <a:r>
              <a:rPr lang="ar-JO" dirty="0" smtClean="0"/>
              <a:t>إ</a:t>
            </a:r>
            <a:r>
              <a:rPr lang="ar-SA" dirty="0" smtClean="0"/>
              <a:t>ستفاد</a:t>
            </a:r>
            <a:r>
              <a:rPr lang="ar-JO" dirty="0" smtClean="0"/>
              <a:t>ة</a:t>
            </a:r>
            <a:r>
              <a:rPr lang="ar-SA" dirty="0" smtClean="0"/>
              <a:t> من تقلبات </a:t>
            </a:r>
            <a:r>
              <a:rPr lang="ar-JO" dirty="0" smtClean="0"/>
              <a:t>أ</a:t>
            </a:r>
            <a:r>
              <a:rPr lang="ar-SA" dirty="0" smtClean="0"/>
              <a:t>سعار المواد ال</a:t>
            </a:r>
            <a:r>
              <a:rPr lang="ar-JO" dirty="0" smtClean="0"/>
              <a:t>أ</a:t>
            </a:r>
            <a:r>
              <a:rPr lang="ar-SA" dirty="0" smtClean="0"/>
              <a:t>ولي</a:t>
            </a:r>
            <a:r>
              <a:rPr lang="ar-JO" dirty="0" smtClean="0"/>
              <a:t>ة</a:t>
            </a:r>
            <a:endParaRPr lang="ar-SA"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25</a:t>
            </a:fld>
            <a:endParaRPr lang="ar-SA" dirty="0"/>
          </a:p>
        </p:txBody>
      </p:sp>
      <p:sp>
        <p:nvSpPr>
          <p:cNvPr id="12" name="Content Placeholder 11"/>
          <p:cNvSpPr>
            <a:spLocks noGrp="1"/>
          </p:cNvSpPr>
          <p:nvPr>
            <p:ph sz="quarter" idx="1"/>
          </p:nvPr>
        </p:nvSpPr>
        <p:spPr>
          <a:xfrm>
            <a:off x="395536" y="1357298"/>
            <a:ext cx="8352928" cy="5056897"/>
          </a:xfrm>
        </p:spPr>
        <p:txBody>
          <a:bodyPr>
            <a:normAutofit/>
          </a:bodyPr>
          <a:lstStyle/>
          <a:p>
            <a:pPr algn="just">
              <a:buNone/>
            </a:pPr>
            <a:r>
              <a:rPr lang="ar-SA" b="1" dirty="0" smtClean="0"/>
              <a:t>منح الائتمان :</a:t>
            </a:r>
          </a:p>
          <a:p>
            <a:pPr algn="just">
              <a:buNone/>
            </a:pPr>
            <a:r>
              <a:rPr lang="ar-SA" dirty="0" smtClean="0"/>
              <a:t>منح الائتمان للعملاء والمدى الذي تصل </a:t>
            </a:r>
            <a:r>
              <a:rPr lang="ar-JO" dirty="0" smtClean="0"/>
              <a:t>إ</a:t>
            </a:r>
            <a:r>
              <a:rPr lang="ar-SA" dirty="0" smtClean="0"/>
              <a:t>ليه الشرك</a:t>
            </a:r>
            <a:r>
              <a:rPr lang="ar-JO" dirty="0" smtClean="0"/>
              <a:t>ة</a:t>
            </a:r>
            <a:r>
              <a:rPr lang="ar-SA" dirty="0" smtClean="0"/>
              <a:t> في هذا المنح </a:t>
            </a:r>
          </a:p>
          <a:p>
            <a:pPr algn="just"/>
            <a:r>
              <a:rPr lang="ar-SA" dirty="0" smtClean="0"/>
              <a:t>قد يتحدد بالتقاليد المتبع</a:t>
            </a:r>
            <a:r>
              <a:rPr lang="ar-JO" dirty="0" smtClean="0"/>
              <a:t>ة</a:t>
            </a:r>
            <a:r>
              <a:rPr lang="ar-SA" dirty="0" smtClean="0"/>
              <a:t> في الصناع</a:t>
            </a:r>
            <a:r>
              <a:rPr lang="ar-JO" dirty="0" smtClean="0"/>
              <a:t>ة</a:t>
            </a:r>
            <a:r>
              <a:rPr lang="ar-SA" dirty="0" smtClean="0"/>
              <a:t>، </a:t>
            </a:r>
            <a:r>
              <a:rPr lang="ar-JO" dirty="0" smtClean="0"/>
              <a:t>أ</a:t>
            </a:r>
            <a:r>
              <a:rPr lang="ar-SA" dirty="0" smtClean="0"/>
              <a:t>و نتيج</a:t>
            </a:r>
            <a:r>
              <a:rPr lang="ar-JO" dirty="0" smtClean="0"/>
              <a:t>ة</a:t>
            </a:r>
            <a:r>
              <a:rPr lang="ar-SA" dirty="0" smtClean="0"/>
              <a:t> لجهود تسويقي</a:t>
            </a:r>
            <a:r>
              <a:rPr lang="ar-JO" dirty="0" smtClean="0"/>
              <a:t>ة</a:t>
            </a:r>
            <a:r>
              <a:rPr lang="ar-SA" dirty="0" smtClean="0"/>
              <a:t> في الحالتين لا بد من وجود سياسات لتحديد حجم الائتمان الذي تمنحه الشرك</a:t>
            </a:r>
            <a:r>
              <a:rPr lang="ar-JO" dirty="0" smtClean="0"/>
              <a:t>ة</a:t>
            </a:r>
            <a:r>
              <a:rPr lang="ar-SA" dirty="0" smtClean="0"/>
              <a:t> </a:t>
            </a:r>
          </a:p>
          <a:p>
            <a:pPr algn="just"/>
            <a:r>
              <a:rPr lang="ar-SA" dirty="0" smtClean="0"/>
              <a:t>ويرتبط بسياسات منح الائتمان ضرور</a:t>
            </a:r>
            <a:r>
              <a:rPr lang="ar-JO" dirty="0" smtClean="0"/>
              <a:t>ة</a:t>
            </a:r>
            <a:r>
              <a:rPr lang="ar-SA" dirty="0" smtClean="0"/>
              <a:t> وجود سياسات خاص</a:t>
            </a:r>
            <a:r>
              <a:rPr lang="ar-JO" dirty="0" smtClean="0"/>
              <a:t>ة</a:t>
            </a:r>
            <a:r>
              <a:rPr lang="ar-SA" dirty="0" smtClean="0"/>
              <a:t> بتحصيل الحسابات المدين</a:t>
            </a:r>
            <a:r>
              <a:rPr lang="ar-JO" dirty="0" smtClean="0"/>
              <a:t>ة</a:t>
            </a:r>
            <a:r>
              <a:rPr lang="ar-SA" dirty="0" smtClean="0"/>
              <a:t> وتحديد الخصومات والمسموحات لتعجيل الدفع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26</a:t>
            </a:fld>
            <a:endParaRPr lang="ar-SA" dirty="0"/>
          </a:p>
        </p:txBody>
      </p:sp>
      <p:sp>
        <p:nvSpPr>
          <p:cNvPr id="12" name="Content Placeholder 11"/>
          <p:cNvSpPr>
            <a:spLocks noGrp="1"/>
          </p:cNvSpPr>
          <p:nvPr>
            <p:ph sz="quarter" idx="1"/>
          </p:nvPr>
        </p:nvSpPr>
        <p:spPr>
          <a:xfrm>
            <a:off x="395536" y="1357298"/>
            <a:ext cx="8352928" cy="5056897"/>
          </a:xfrm>
        </p:spPr>
        <p:txBody>
          <a:bodyPr>
            <a:normAutofit/>
          </a:bodyPr>
          <a:lstStyle/>
          <a:p>
            <a:pPr algn="just">
              <a:buNone/>
            </a:pPr>
            <a:r>
              <a:rPr lang="ar-SA" b="1" dirty="0" smtClean="0"/>
              <a:t>الاستهلاك :</a:t>
            </a:r>
          </a:p>
          <a:p>
            <a:pPr algn="just">
              <a:buNone/>
            </a:pPr>
            <a:r>
              <a:rPr lang="ar-SA" dirty="0" smtClean="0"/>
              <a:t>يجب </a:t>
            </a:r>
            <a:r>
              <a:rPr lang="ar-JO" dirty="0" smtClean="0"/>
              <a:t>أ</a:t>
            </a:r>
            <a:r>
              <a:rPr lang="ar-SA" dirty="0" smtClean="0"/>
              <a:t>ن يكون هناك سياسات لتحديد الطريق</a:t>
            </a:r>
            <a:r>
              <a:rPr lang="ar-JO" dirty="0" smtClean="0"/>
              <a:t>ة</a:t>
            </a:r>
            <a:r>
              <a:rPr lang="ar-SA" dirty="0" smtClean="0"/>
              <a:t> التي تستخدم في تقدير معدل استهلاك الأصول الثابت</a:t>
            </a:r>
            <a:r>
              <a:rPr lang="ar-JO" dirty="0" smtClean="0"/>
              <a:t>ة</a:t>
            </a:r>
            <a:r>
              <a:rPr lang="ar-SA" dirty="0" smtClean="0"/>
              <a:t>. بعض المعدات تكون نافع</a:t>
            </a:r>
            <a:r>
              <a:rPr lang="ar-JO" dirty="0" smtClean="0"/>
              <a:t>ة</a:t>
            </a:r>
            <a:r>
              <a:rPr lang="ar-SA" dirty="0" smtClean="0"/>
              <a:t> لفتر</a:t>
            </a:r>
            <a:r>
              <a:rPr lang="ar-JO" dirty="0" smtClean="0"/>
              <a:t>ة</a:t>
            </a:r>
            <a:r>
              <a:rPr lang="ar-SA" dirty="0" smtClean="0"/>
              <a:t> من الزمن </a:t>
            </a:r>
            <a:r>
              <a:rPr lang="ar-JO" dirty="0" smtClean="0"/>
              <a:t>أ</a:t>
            </a:r>
            <a:r>
              <a:rPr lang="ar-SA" dirty="0" smtClean="0"/>
              <a:t>كبر بكثير من حياتها العادي</a:t>
            </a:r>
            <a:r>
              <a:rPr lang="ar-JO" dirty="0" smtClean="0"/>
              <a:t>ة</a:t>
            </a:r>
            <a:r>
              <a:rPr lang="ar-SA" dirty="0" smtClean="0"/>
              <a:t> </a:t>
            </a:r>
            <a:r>
              <a:rPr lang="ar-JO" dirty="0" smtClean="0"/>
              <a:t>أ</a:t>
            </a:r>
            <a:r>
              <a:rPr lang="ar-SA" dirty="0" smtClean="0"/>
              <a:t>و المتوقعة في هذه الحال</a:t>
            </a:r>
            <a:r>
              <a:rPr lang="ar-JO" dirty="0" smtClean="0"/>
              <a:t>ة</a:t>
            </a:r>
            <a:r>
              <a:rPr lang="ar-SA" dirty="0" smtClean="0"/>
              <a:t> تكون طريق</a:t>
            </a:r>
            <a:r>
              <a:rPr lang="ar-JO" dirty="0" smtClean="0"/>
              <a:t>ة</a:t>
            </a:r>
            <a:r>
              <a:rPr lang="ar-SA" dirty="0" smtClean="0"/>
              <a:t> </a:t>
            </a:r>
            <a:r>
              <a:rPr lang="ar-SA" dirty="0" smtClean="0">
                <a:solidFill>
                  <a:srgbClr val="FF0000"/>
                </a:solidFill>
              </a:rPr>
              <a:t>القسط الثابت </a:t>
            </a:r>
            <a:r>
              <a:rPr lang="ar-SA" dirty="0" smtClean="0"/>
              <a:t>مرضي</a:t>
            </a:r>
            <a:r>
              <a:rPr lang="ar-JO" dirty="0" smtClean="0"/>
              <a:t>ة</a:t>
            </a:r>
            <a:r>
              <a:rPr lang="ar-SA" dirty="0" smtClean="0"/>
              <a:t> ولكن في المجالات التي تتعرض لتغيرات تكنولوجي</a:t>
            </a:r>
            <a:r>
              <a:rPr lang="ar-JO" dirty="0" smtClean="0"/>
              <a:t>ة</a:t>
            </a:r>
            <a:r>
              <a:rPr lang="ar-SA" dirty="0" smtClean="0"/>
              <a:t> سريع</a:t>
            </a:r>
            <a:r>
              <a:rPr lang="ar-JO" dirty="0" smtClean="0"/>
              <a:t>ة</a:t>
            </a:r>
            <a:r>
              <a:rPr lang="ar-SA" dirty="0" smtClean="0"/>
              <a:t> </a:t>
            </a:r>
            <a:r>
              <a:rPr lang="ar-JO" dirty="0" smtClean="0"/>
              <a:t>أ</a:t>
            </a:r>
            <a:r>
              <a:rPr lang="ar-SA" dirty="0" smtClean="0"/>
              <a:t>و التي تتعرض لتحسينات مستمر</a:t>
            </a:r>
            <a:r>
              <a:rPr lang="ar-JO" dirty="0" smtClean="0"/>
              <a:t>ة</a:t>
            </a:r>
            <a:r>
              <a:rPr lang="ar-SA" dirty="0" smtClean="0"/>
              <a:t> في وسائل ال</a:t>
            </a:r>
            <a:r>
              <a:rPr lang="ar-JO" dirty="0" smtClean="0"/>
              <a:t>إ</a:t>
            </a:r>
            <a:r>
              <a:rPr lang="ar-SA" dirty="0" smtClean="0"/>
              <a:t>نتاج </a:t>
            </a:r>
            <a:r>
              <a:rPr lang="ar-JO" dirty="0" smtClean="0"/>
              <a:t>أ</a:t>
            </a:r>
            <a:r>
              <a:rPr lang="ar-SA" dirty="0" smtClean="0"/>
              <a:t>و التغييرات في السلع ذاتها من ال</a:t>
            </a:r>
            <a:r>
              <a:rPr lang="ar-JO" dirty="0" smtClean="0"/>
              <a:t>أ</a:t>
            </a:r>
            <a:r>
              <a:rPr lang="ar-SA" dirty="0" smtClean="0"/>
              <a:t>فضل استخدام طرق الاستهلاك ال</a:t>
            </a:r>
            <a:r>
              <a:rPr lang="ar-JO" dirty="0" smtClean="0"/>
              <a:t>أ</a:t>
            </a:r>
            <a:r>
              <a:rPr lang="ar-SA" dirty="0" smtClean="0"/>
              <a:t>خرى </a:t>
            </a:r>
            <a:endParaRPr lang="ar-JO"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0"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توزيعات الارباح</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27</a:t>
            </a:fld>
            <a:endParaRPr lang="ar-SA" dirty="0"/>
          </a:p>
        </p:txBody>
      </p:sp>
      <p:sp>
        <p:nvSpPr>
          <p:cNvPr id="12" name="Content Placeholder 11"/>
          <p:cNvSpPr>
            <a:spLocks noGrp="1"/>
          </p:cNvSpPr>
          <p:nvPr>
            <p:ph sz="quarter" idx="1"/>
          </p:nvPr>
        </p:nvSpPr>
        <p:spPr>
          <a:xfrm>
            <a:off x="395536" y="1714488"/>
            <a:ext cx="8352928" cy="4699707"/>
          </a:xfrm>
        </p:spPr>
        <p:txBody>
          <a:bodyPr>
            <a:normAutofit/>
          </a:bodyPr>
          <a:lstStyle/>
          <a:p>
            <a:pPr algn="just">
              <a:buNone/>
            </a:pPr>
            <a:endParaRPr lang="ar-SA" sz="1800" dirty="0" smtClean="0"/>
          </a:p>
          <a:p>
            <a:pPr algn="just">
              <a:buNone/>
            </a:pPr>
            <a:r>
              <a:rPr lang="ar-SA" dirty="0" smtClean="0"/>
              <a:t>النشاط الثالث من </a:t>
            </a:r>
            <a:r>
              <a:rPr lang="ar-JO" dirty="0" smtClean="0"/>
              <a:t>أ</a:t>
            </a:r>
            <a:r>
              <a:rPr lang="ar-SA" dirty="0" smtClean="0"/>
              <a:t>نشط</a:t>
            </a:r>
            <a:r>
              <a:rPr lang="ar-JO" dirty="0" smtClean="0"/>
              <a:t>ة</a:t>
            </a:r>
            <a:r>
              <a:rPr lang="ar-SA" dirty="0" smtClean="0"/>
              <a:t> الادارة المالي</a:t>
            </a:r>
            <a:r>
              <a:rPr lang="ar-JO" dirty="0" smtClean="0"/>
              <a:t>ة</a:t>
            </a:r>
            <a:r>
              <a:rPr lang="ar-SA" dirty="0" smtClean="0"/>
              <a:t> هو</a:t>
            </a:r>
            <a:r>
              <a:rPr lang="ar-JO" dirty="0" smtClean="0"/>
              <a:t> </a:t>
            </a:r>
            <a:r>
              <a:rPr lang="ar-SA" dirty="0" smtClean="0"/>
              <a:t>توزيعات ال</a:t>
            </a:r>
            <a:r>
              <a:rPr lang="ar-JO" dirty="0" smtClean="0"/>
              <a:t>أ</a:t>
            </a:r>
            <a:r>
              <a:rPr lang="ar-SA" dirty="0" smtClean="0"/>
              <a:t>رباح، فمن الضروري وضع سياسات تحدد حجم ال</a:t>
            </a:r>
            <a:r>
              <a:rPr lang="ar-JO" dirty="0" smtClean="0"/>
              <a:t>أ</a:t>
            </a:r>
            <a:r>
              <a:rPr lang="ar-SA" dirty="0" smtClean="0"/>
              <a:t>رباح التي </a:t>
            </a:r>
            <a:r>
              <a:rPr lang="ar-SA" dirty="0" smtClean="0">
                <a:solidFill>
                  <a:srgbClr val="FF0000"/>
                </a:solidFill>
              </a:rPr>
              <a:t>تحتفظ</a:t>
            </a:r>
            <a:r>
              <a:rPr lang="ar-SA" dirty="0" smtClean="0"/>
              <a:t> بها الشرك</a:t>
            </a:r>
            <a:r>
              <a:rPr lang="ar-JO" dirty="0" smtClean="0"/>
              <a:t>ة</a:t>
            </a:r>
            <a:r>
              <a:rPr lang="ar-SA" dirty="0" smtClean="0"/>
              <a:t> ك</a:t>
            </a:r>
            <a:r>
              <a:rPr lang="ar-JO" dirty="0" smtClean="0"/>
              <a:t>إ</a:t>
            </a:r>
            <a:r>
              <a:rPr lang="ar-SA" dirty="0" smtClean="0"/>
              <a:t>حتياطيات حتى يمكنها ال</a:t>
            </a:r>
            <a:r>
              <a:rPr lang="ar-JO" dirty="0" smtClean="0"/>
              <a:t>ا</a:t>
            </a:r>
            <a:r>
              <a:rPr lang="ar-SA" dirty="0" smtClean="0"/>
              <a:t>ستمرار في التشغيل، و</a:t>
            </a:r>
            <a:r>
              <a:rPr lang="ar-JO" dirty="0" smtClean="0"/>
              <a:t>أ</a:t>
            </a:r>
            <a:r>
              <a:rPr lang="ar-SA" dirty="0" smtClean="0"/>
              <a:t>يضا حجم الذي تقوم </a:t>
            </a:r>
            <a:r>
              <a:rPr lang="ar-SA" dirty="0" smtClean="0">
                <a:solidFill>
                  <a:srgbClr val="FF0000"/>
                </a:solidFill>
              </a:rPr>
              <a:t>بتوزيعه</a:t>
            </a:r>
            <a:r>
              <a:rPr lang="ar-SA" dirty="0" smtClean="0"/>
              <a:t>. </a:t>
            </a:r>
            <a:r>
              <a:rPr lang="ar-SA" u="sng" dirty="0" smtClean="0"/>
              <a:t>فاحتفاظ بحجم كبير من ال</a:t>
            </a:r>
            <a:r>
              <a:rPr lang="ar-JO" u="sng" dirty="0" smtClean="0"/>
              <a:t>أ</a:t>
            </a:r>
            <a:r>
              <a:rPr lang="ar-SA" u="sng" dirty="0" smtClean="0"/>
              <a:t>رباح يجنب الشرك</a:t>
            </a:r>
            <a:r>
              <a:rPr lang="ar-JO" u="sng" dirty="0" smtClean="0"/>
              <a:t>ة</a:t>
            </a:r>
            <a:r>
              <a:rPr lang="ar-SA" u="sng" dirty="0" smtClean="0"/>
              <a:t> الكثير من المشاكل، ولكنها لا تستطيع ال</a:t>
            </a:r>
            <a:r>
              <a:rPr lang="ar-JO" u="sng" dirty="0" smtClean="0"/>
              <a:t>إ</a:t>
            </a:r>
            <a:r>
              <a:rPr lang="ar-SA" u="sng" dirty="0" smtClean="0"/>
              <a:t>حتفاظ بسمعتها الماليه في ال</a:t>
            </a:r>
            <a:r>
              <a:rPr lang="ar-JO" u="sng" dirty="0" smtClean="0"/>
              <a:t>أ</a:t>
            </a:r>
            <a:r>
              <a:rPr lang="ar-SA" u="sng" dirty="0" smtClean="0"/>
              <a:t>سواق مالم تقوم بتوزيع ال</a:t>
            </a:r>
            <a:r>
              <a:rPr lang="ar-JO" u="sng" dirty="0" smtClean="0"/>
              <a:t>أ</a:t>
            </a:r>
            <a:r>
              <a:rPr lang="ar-SA" u="sng" dirty="0" smtClean="0"/>
              <a:t>رباح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71472" y="1643050"/>
            <a:ext cx="8229600" cy="1143000"/>
          </a:xfrm>
        </p:spPr>
        <p:txBody>
          <a:bodyPr>
            <a:normAutofit/>
          </a:bodyPr>
          <a:lstStyle/>
          <a:p>
            <a:pPr algn="r"/>
            <a:r>
              <a:rPr lang="ar-SA" dirty="0" smtClean="0"/>
              <a:t>سياسات توزيع ال</a:t>
            </a:r>
            <a:r>
              <a:rPr lang="ar-JO" dirty="0" smtClean="0"/>
              <a:t>أ</a:t>
            </a:r>
            <a:r>
              <a:rPr lang="ar-SA" dirty="0" smtClean="0"/>
              <a:t>رباح</a:t>
            </a:r>
          </a:p>
        </p:txBody>
      </p:sp>
      <p:sp>
        <p:nvSpPr>
          <p:cNvPr id="5" name="Slide Number Placeholder 4"/>
          <p:cNvSpPr>
            <a:spLocks noGrp="1"/>
          </p:cNvSpPr>
          <p:nvPr>
            <p:ph type="sldNum" sz="quarter" idx="12"/>
          </p:nvPr>
        </p:nvSpPr>
        <p:spPr/>
        <p:txBody>
          <a:bodyPr/>
          <a:lstStyle/>
          <a:p>
            <a:fld id="{6339CD7F-6548-46A8-9F66-5B44D68E6E3C}" type="slidenum">
              <a:rPr lang="ar-SA" smtClean="0"/>
              <a:pPr/>
              <a:t>28</a:t>
            </a:fld>
            <a:endParaRPr lang="ar-SA" dirty="0"/>
          </a:p>
        </p:txBody>
      </p:sp>
      <p:sp>
        <p:nvSpPr>
          <p:cNvPr id="12" name="Content Placeholder 11"/>
          <p:cNvSpPr>
            <a:spLocks noGrp="1"/>
          </p:cNvSpPr>
          <p:nvPr>
            <p:ph sz="quarter" idx="1"/>
          </p:nvPr>
        </p:nvSpPr>
        <p:spPr>
          <a:xfrm>
            <a:off x="395536" y="3429000"/>
            <a:ext cx="8352928" cy="2985195"/>
          </a:xfrm>
        </p:spPr>
        <p:txBody>
          <a:bodyPr>
            <a:normAutofit/>
          </a:bodyPr>
          <a:lstStyle/>
          <a:p>
            <a:pPr>
              <a:buNone/>
            </a:pPr>
            <a:r>
              <a:rPr lang="ar-SA" dirty="0" smtClean="0"/>
              <a:t>أ – توزيعات ال</a:t>
            </a:r>
            <a:r>
              <a:rPr lang="ar-JO" dirty="0" smtClean="0"/>
              <a:t>أ</a:t>
            </a:r>
            <a:r>
              <a:rPr lang="ar-SA" dirty="0" smtClean="0"/>
              <a:t>رباح</a:t>
            </a:r>
          </a:p>
          <a:p>
            <a:pPr>
              <a:buNone/>
            </a:pPr>
            <a:r>
              <a:rPr lang="ar-SA" dirty="0" smtClean="0"/>
              <a:t>ب – </a:t>
            </a:r>
            <a:r>
              <a:rPr lang="ar-JO" dirty="0" smtClean="0"/>
              <a:t>إ</a:t>
            </a:r>
            <a:r>
              <a:rPr lang="ar-SA" dirty="0" smtClean="0"/>
              <a:t>عادة استثمار ال</a:t>
            </a:r>
            <a:r>
              <a:rPr lang="ar-JO" dirty="0" smtClean="0"/>
              <a:t>أ</a:t>
            </a:r>
            <a:r>
              <a:rPr lang="ar-SA" dirty="0" smtClean="0"/>
              <a:t>رباح</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71472" y="1428736"/>
            <a:ext cx="8229600" cy="1143000"/>
          </a:xfrm>
        </p:spPr>
        <p:txBody>
          <a:bodyPr>
            <a:normAutofit/>
          </a:bodyPr>
          <a:lstStyle/>
          <a:p>
            <a:pPr algn="r"/>
            <a:r>
              <a:rPr lang="ar-SA" dirty="0" smtClean="0"/>
              <a:t>أ - توزيعات ال</a:t>
            </a:r>
            <a:r>
              <a:rPr lang="ar-JO" dirty="0" smtClean="0"/>
              <a:t>أ</a:t>
            </a:r>
            <a:r>
              <a:rPr lang="ar-SA" dirty="0" smtClean="0"/>
              <a:t>رباح</a:t>
            </a:r>
          </a:p>
        </p:txBody>
      </p:sp>
      <p:sp>
        <p:nvSpPr>
          <p:cNvPr id="5" name="Slide Number Placeholder 4"/>
          <p:cNvSpPr>
            <a:spLocks noGrp="1"/>
          </p:cNvSpPr>
          <p:nvPr>
            <p:ph type="sldNum" sz="quarter" idx="12"/>
          </p:nvPr>
        </p:nvSpPr>
        <p:spPr/>
        <p:txBody>
          <a:bodyPr/>
          <a:lstStyle/>
          <a:p>
            <a:fld id="{6339CD7F-6548-46A8-9F66-5B44D68E6E3C}" type="slidenum">
              <a:rPr lang="ar-SA" smtClean="0"/>
              <a:pPr/>
              <a:t>29</a:t>
            </a:fld>
            <a:endParaRPr lang="ar-SA" dirty="0"/>
          </a:p>
        </p:txBody>
      </p:sp>
      <p:sp>
        <p:nvSpPr>
          <p:cNvPr id="12" name="Content Placeholder 11"/>
          <p:cNvSpPr>
            <a:spLocks noGrp="1"/>
          </p:cNvSpPr>
          <p:nvPr>
            <p:ph sz="quarter" idx="1"/>
          </p:nvPr>
        </p:nvSpPr>
        <p:spPr>
          <a:xfrm>
            <a:off x="395536" y="2643182"/>
            <a:ext cx="8352928" cy="3771013"/>
          </a:xfrm>
        </p:spPr>
        <p:txBody>
          <a:bodyPr>
            <a:normAutofit/>
          </a:bodyPr>
          <a:lstStyle/>
          <a:p>
            <a:pPr algn="just">
              <a:buNone/>
            </a:pPr>
            <a:r>
              <a:rPr lang="ar-SA" dirty="0" smtClean="0"/>
              <a:t>تعتبر ضرورية لضمان </a:t>
            </a:r>
            <a:r>
              <a:rPr lang="ar-SA" dirty="0" smtClean="0">
                <a:solidFill>
                  <a:srgbClr val="FF0000"/>
                </a:solidFill>
              </a:rPr>
              <a:t>عائد</a:t>
            </a:r>
            <a:r>
              <a:rPr lang="ar-SA" dirty="0" smtClean="0"/>
              <a:t> عادل على ال</a:t>
            </a:r>
            <a:r>
              <a:rPr lang="ar-JO" dirty="0" smtClean="0"/>
              <a:t>إ</a:t>
            </a:r>
            <a:r>
              <a:rPr lang="ar-SA" dirty="0" smtClean="0"/>
              <a:t>ستثمار لهؤلاء الذين وضعوا أموالهم في الشرك</a:t>
            </a:r>
            <a:r>
              <a:rPr lang="ar-JO" dirty="0" smtClean="0"/>
              <a:t>ة</a:t>
            </a:r>
            <a:r>
              <a:rPr lang="ar-SA" dirty="0" smtClean="0"/>
              <a:t> ولجعل عملية شراء الأوراق المالية للشركة استثماراً </a:t>
            </a:r>
            <a:r>
              <a:rPr lang="ar-SA" dirty="0" smtClean="0">
                <a:solidFill>
                  <a:srgbClr val="FF0000"/>
                </a:solidFill>
              </a:rPr>
              <a:t>جذاباً</a:t>
            </a:r>
            <a:r>
              <a:rPr lang="ar-SA" dirty="0" smtClean="0"/>
              <a:t>. وعندما تبين السياسات حجم ال</a:t>
            </a:r>
            <a:r>
              <a:rPr lang="ar-JO" dirty="0" smtClean="0"/>
              <a:t>أ</a:t>
            </a:r>
            <a:r>
              <a:rPr lang="ar-SA" dirty="0" smtClean="0"/>
              <a:t>موال التي تدفع في شكل توزيعات كنسبة مئوية من الأرباح المتحققة فيكون هناك احتمال زيادة المدفوعات وبالتالي زيادة العائد على الاموال المستثمرة </a:t>
            </a:r>
          </a:p>
          <a:p>
            <a:pPr algn="just">
              <a:buNone/>
            </a:pPr>
            <a:r>
              <a:rPr lang="ar-SA" dirty="0" smtClean="0"/>
              <a:t>.</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ln>
              <a:noFill/>
            </a:ln>
            <a:effectLst>
              <a:outerShdw blurRad="292100" dist="139700" dir="2700000" algn="tl" rotWithShape="0">
                <a:srgbClr val="333333">
                  <a:alpha val="65000"/>
                </a:srgbClr>
              </a:outerShdw>
            </a:effectLst>
          </p:spPr>
        </p:pic>
      </p:grpSp>
      <p:sp>
        <p:nvSpPr>
          <p:cNvPr id="5" name="Slide Number Placeholder 4"/>
          <p:cNvSpPr>
            <a:spLocks noGrp="1"/>
          </p:cNvSpPr>
          <p:nvPr>
            <p:ph type="sldNum" sz="quarter" idx="12"/>
          </p:nvPr>
        </p:nvSpPr>
        <p:spPr/>
        <p:txBody>
          <a:bodyPr/>
          <a:lstStyle/>
          <a:p>
            <a:fld id="{6339CD7F-6548-46A8-9F66-5B44D68E6E3C}" type="slidenum">
              <a:rPr lang="ar-SA" smtClean="0"/>
              <a:pPr/>
              <a:t>3</a:t>
            </a:fld>
            <a:endParaRPr lang="ar-SA" dirty="0"/>
          </a:p>
        </p:txBody>
      </p:sp>
      <p:sp>
        <p:nvSpPr>
          <p:cNvPr id="12" name="Content Placeholder 11"/>
          <p:cNvSpPr>
            <a:spLocks noGrp="1"/>
          </p:cNvSpPr>
          <p:nvPr>
            <p:ph sz="quarter" idx="1"/>
          </p:nvPr>
        </p:nvSpPr>
        <p:spPr/>
        <p:txBody>
          <a:bodyPr/>
          <a:lstStyle/>
          <a:p>
            <a:pPr lvl="0">
              <a:buNone/>
            </a:pPr>
            <a:r>
              <a:rPr lang="ar-SA" sz="2800" b="1" dirty="0" smtClean="0"/>
              <a:t>موضوعات الفصل</a:t>
            </a:r>
          </a:p>
          <a:p>
            <a:pPr lvl="0">
              <a:buNone/>
            </a:pPr>
            <a:endParaRPr lang="ar-SA" sz="2400" b="1" dirty="0" smtClean="0"/>
          </a:p>
          <a:p>
            <a:pPr lvl="0"/>
            <a:r>
              <a:rPr lang="ar-SA" dirty="0" smtClean="0"/>
              <a:t>ما هي الإدارة المالية</a:t>
            </a:r>
            <a:endParaRPr lang="en-US" dirty="0" smtClean="0"/>
          </a:p>
          <a:p>
            <a:pPr lvl="0"/>
            <a:r>
              <a:rPr lang="ar-SA" dirty="0" smtClean="0"/>
              <a:t>الوظيفة الماليه وعلاقتها بوظائف الإدارة</a:t>
            </a:r>
            <a:endParaRPr lang="en-US" dirty="0" smtClean="0"/>
          </a:p>
          <a:p>
            <a:pPr lvl="0"/>
            <a:r>
              <a:rPr lang="ar-SA" dirty="0" smtClean="0"/>
              <a:t>الادارة المالية والتخطيط</a:t>
            </a:r>
            <a:endParaRPr lang="en-US" dirty="0" smtClean="0"/>
          </a:p>
          <a:p>
            <a:r>
              <a:rPr lang="ar-SA" dirty="0" smtClean="0"/>
              <a:t>أهداف الإدارة المالية</a:t>
            </a:r>
            <a:endParaRPr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428736"/>
            <a:ext cx="8229600" cy="1143000"/>
          </a:xfrm>
        </p:spPr>
        <p:txBody>
          <a:bodyPr>
            <a:normAutofit/>
          </a:bodyPr>
          <a:lstStyle/>
          <a:p>
            <a:pPr algn="r"/>
            <a:r>
              <a:rPr lang="ar-SA" dirty="0" smtClean="0"/>
              <a:t>ب - </a:t>
            </a:r>
            <a:r>
              <a:rPr lang="ar-JO" dirty="0" smtClean="0"/>
              <a:t>إ</a:t>
            </a:r>
            <a:r>
              <a:rPr lang="ar-SA" dirty="0" smtClean="0"/>
              <a:t>عادة استثمار ال</a:t>
            </a:r>
            <a:r>
              <a:rPr lang="ar-JO" dirty="0" smtClean="0"/>
              <a:t>أ</a:t>
            </a:r>
            <a:r>
              <a:rPr lang="ar-SA" dirty="0" smtClean="0"/>
              <a:t>رباح</a:t>
            </a:r>
          </a:p>
        </p:txBody>
      </p:sp>
      <p:sp>
        <p:nvSpPr>
          <p:cNvPr id="5" name="Slide Number Placeholder 4"/>
          <p:cNvSpPr>
            <a:spLocks noGrp="1"/>
          </p:cNvSpPr>
          <p:nvPr>
            <p:ph type="sldNum" sz="quarter" idx="12"/>
          </p:nvPr>
        </p:nvSpPr>
        <p:spPr/>
        <p:txBody>
          <a:bodyPr/>
          <a:lstStyle/>
          <a:p>
            <a:fld id="{6339CD7F-6548-46A8-9F66-5B44D68E6E3C}" type="slidenum">
              <a:rPr lang="ar-SA" smtClean="0"/>
              <a:pPr/>
              <a:t>30</a:t>
            </a:fld>
            <a:endParaRPr lang="ar-SA" dirty="0"/>
          </a:p>
        </p:txBody>
      </p:sp>
      <p:sp>
        <p:nvSpPr>
          <p:cNvPr id="12" name="Content Placeholder 11"/>
          <p:cNvSpPr>
            <a:spLocks noGrp="1"/>
          </p:cNvSpPr>
          <p:nvPr>
            <p:ph sz="quarter" idx="1"/>
          </p:nvPr>
        </p:nvSpPr>
        <p:spPr>
          <a:xfrm>
            <a:off x="395536" y="2714620"/>
            <a:ext cx="8352928" cy="3699575"/>
          </a:xfrm>
        </p:spPr>
        <p:txBody>
          <a:bodyPr>
            <a:normAutofit fontScale="92500" lnSpcReduction="10000"/>
          </a:bodyPr>
          <a:lstStyle/>
          <a:p>
            <a:pPr>
              <a:buNone/>
            </a:pPr>
            <a:r>
              <a:rPr lang="ar-JO" dirty="0" smtClean="0"/>
              <a:t>إ</a:t>
            </a:r>
            <a:r>
              <a:rPr lang="ar-SA" dirty="0" smtClean="0"/>
              <a:t>عادة استثمار ال</a:t>
            </a:r>
            <a:r>
              <a:rPr lang="ar-JO" dirty="0" smtClean="0"/>
              <a:t>أ</a:t>
            </a:r>
            <a:r>
              <a:rPr lang="ar-SA" dirty="0" smtClean="0"/>
              <a:t>رباح : </a:t>
            </a:r>
            <a:r>
              <a:rPr lang="ar-SA" dirty="0" smtClean="0">
                <a:solidFill>
                  <a:srgbClr val="FF0000"/>
                </a:solidFill>
              </a:rPr>
              <a:t>بعد تكوين ال</a:t>
            </a:r>
            <a:r>
              <a:rPr lang="ar-JO" dirty="0" smtClean="0">
                <a:solidFill>
                  <a:srgbClr val="FF0000"/>
                </a:solidFill>
              </a:rPr>
              <a:t>إ</a:t>
            </a:r>
            <a:r>
              <a:rPr lang="ar-SA" dirty="0" smtClean="0">
                <a:solidFill>
                  <a:srgbClr val="FF0000"/>
                </a:solidFill>
              </a:rPr>
              <a:t>حتياطات الكافية </a:t>
            </a:r>
            <a:r>
              <a:rPr lang="ar-SA" dirty="0" smtClean="0"/>
              <a:t>لا بد من تحديد مصيرها. فيثار العديد من ال</a:t>
            </a:r>
            <a:r>
              <a:rPr lang="ar-JO" dirty="0" smtClean="0"/>
              <a:t>أ</a:t>
            </a:r>
            <a:r>
              <a:rPr lang="ar-SA" dirty="0" smtClean="0"/>
              <a:t>سئله منها </a:t>
            </a:r>
          </a:p>
          <a:p>
            <a:pPr>
              <a:buNone/>
            </a:pPr>
            <a:r>
              <a:rPr lang="ar-SA" dirty="0" smtClean="0"/>
              <a:t>ما هو حجم ال</a:t>
            </a:r>
            <a:r>
              <a:rPr lang="ar-JO" dirty="0" smtClean="0"/>
              <a:t>أ</a:t>
            </a:r>
            <a:r>
              <a:rPr lang="ar-SA" dirty="0" smtClean="0"/>
              <a:t>رباح التي يجب </a:t>
            </a:r>
            <a:r>
              <a:rPr lang="ar-JO" dirty="0" smtClean="0"/>
              <a:t>إ</a:t>
            </a:r>
            <a:r>
              <a:rPr lang="ar-SA" dirty="0" smtClean="0"/>
              <a:t>عاد</a:t>
            </a:r>
            <a:r>
              <a:rPr lang="ar-JO" dirty="0" smtClean="0"/>
              <a:t>ة</a:t>
            </a:r>
            <a:r>
              <a:rPr lang="ar-SA" dirty="0" smtClean="0"/>
              <a:t> استثمارها؟</a:t>
            </a:r>
          </a:p>
          <a:p>
            <a:pPr>
              <a:buNone/>
            </a:pPr>
            <a:r>
              <a:rPr lang="ar-SA" dirty="0" smtClean="0"/>
              <a:t>كيف يمكن </a:t>
            </a:r>
            <a:r>
              <a:rPr lang="ar-JO" dirty="0" smtClean="0"/>
              <a:t>إ</a:t>
            </a:r>
            <a:r>
              <a:rPr lang="ar-SA" dirty="0" smtClean="0"/>
              <a:t>عاده استثمار هذه الارباح؟</a:t>
            </a:r>
          </a:p>
          <a:p>
            <a:pPr>
              <a:buNone/>
            </a:pPr>
            <a:r>
              <a:rPr lang="ar-SA" dirty="0" smtClean="0"/>
              <a:t>ما هو حجم الاموال المطلوبه؟ ......</a:t>
            </a:r>
          </a:p>
          <a:p>
            <a:pPr>
              <a:buNone/>
            </a:pPr>
            <a:r>
              <a:rPr lang="ar-SA" dirty="0" smtClean="0"/>
              <a:t>من المجالات التي يمكن توجيه ال</a:t>
            </a:r>
            <a:r>
              <a:rPr lang="ar-JO" dirty="0" smtClean="0"/>
              <a:t>أ</a:t>
            </a:r>
            <a:r>
              <a:rPr lang="ar-SA" dirty="0" smtClean="0"/>
              <a:t>رباح المتبقية :</a:t>
            </a:r>
          </a:p>
          <a:p>
            <a:pPr>
              <a:buFontTx/>
              <a:buChar char="-"/>
            </a:pPr>
            <a:r>
              <a:rPr lang="ar-SA" dirty="0" smtClean="0"/>
              <a:t>الاستثمار في شراء ال</a:t>
            </a:r>
            <a:r>
              <a:rPr lang="ar-JO" dirty="0" smtClean="0"/>
              <a:t>أ</a:t>
            </a:r>
            <a:r>
              <a:rPr lang="ar-SA" dirty="0" smtClean="0"/>
              <a:t>صول الثابته</a:t>
            </a:r>
          </a:p>
          <a:p>
            <a:pPr>
              <a:buFontTx/>
              <a:buChar char="-"/>
            </a:pPr>
            <a:r>
              <a:rPr lang="ar-SA" dirty="0" smtClean="0"/>
              <a:t>ال</a:t>
            </a:r>
            <a:r>
              <a:rPr lang="ar-JO" dirty="0" smtClean="0"/>
              <a:t>إ</a:t>
            </a:r>
            <a:r>
              <a:rPr lang="ar-SA" dirty="0" smtClean="0"/>
              <a:t>نفاق على برامج ال</a:t>
            </a:r>
            <a:r>
              <a:rPr lang="ar-JO" dirty="0" smtClean="0"/>
              <a:t>إ</a:t>
            </a:r>
            <a:r>
              <a:rPr lang="ar-SA" dirty="0" smtClean="0"/>
              <a:t>علان</a:t>
            </a:r>
          </a:p>
          <a:p>
            <a:pPr>
              <a:buFontTx/>
              <a:buChar char="-"/>
            </a:pPr>
            <a:r>
              <a:rPr lang="ar-SA" dirty="0" smtClean="0"/>
              <a:t>برامج البحوث والتنميه</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700808"/>
            <a:ext cx="8229600" cy="792088"/>
          </a:xfrm>
        </p:spPr>
        <p:txBody>
          <a:bodyPr>
            <a:normAutofit/>
          </a:bodyPr>
          <a:lstStyle/>
          <a:p>
            <a:r>
              <a:rPr lang="ar-SA" dirty="0" smtClean="0"/>
              <a:t>وظائف الادارة وعناصر النشاط الاداري</a:t>
            </a:r>
          </a:p>
        </p:txBody>
      </p:sp>
      <p:sp>
        <p:nvSpPr>
          <p:cNvPr id="5" name="Slide Number Placeholder 4"/>
          <p:cNvSpPr>
            <a:spLocks noGrp="1"/>
          </p:cNvSpPr>
          <p:nvPr>
            <p:ph type="sldNum" sz="quarter" idx="12"/>
          </p:nvPr>
        </p:nvSpPr>
        <p:spPr/>
        <p:txBody>
          <a:bodyPr/>
          <a:lstStyle/>
          <a:p>
            <a:fld id="{6339CD7F-6548-46A8-9F66-5B44D68E6E3C}" type="slidenum">
              <a:rPr lang="ar-SA" smtClean="0"/>
              <a:pPr/>
              <a:t>31</a:t>
            </a:fld>
            <a:endParaRPr lang="ar-SA" dirty="0"/>
          </a:p>
        </p:txBody>
      </p:sp>
      <p:sp>
        <p:nvSpPr>
          <p:cNvPr id="12" name="Content Placeholder 11"/>
          <p:cNvSpPr>
            <a:spLocks noGrp="1"/>
          </p:cNvSpPr>
          <p:nvPr>
            <p:ph sz="quarter" idx="1"/>
          </p:nvPr>
        </p:nvSpPr>
        <p:spPr>
          <a:xfrm>
            <a:off x="395536" y="2420888"/>
            <a:ext cx="8352928" cy="4437112"/>
          </a:xfrm>
        </p:spPr>
        <p:txBody>
          <a:bodyPr>
            <a:normAutofit/>
          </a:bodyPr>
          <a:lstStyle/>
          <a:p>
            <a:pPr>
              <a:buNone/>
            </a:pPr>
            <a:endParaRPr lang="ar-SA" dirty="0" smtClean="0"/>
          </a:p>
          <a:p>
            <a:pPr>
              <a:buNone/>
            </a:pPr>
            <a:endParaRPr lang="ar-SA" dirty="0" smtClean="0"/>
          </a:p>
          <a:p>
            <a:pPr>
              <a:buNone/>
            </a:pPr>
            <a:endParaRPr lang="ar-SA"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0"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الوظيفه الماليه وعلاقتها بوظائف الاداره </a:t>
              </a:r>
              <a:endParaRPr lang="ar-SA" sz="32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3" name="Rectangle 12"/>
          <p:cNvSpPr/>
          <p:nvPr/>
        </p:nvSpPr>
        <p:spPr>
          <a:xfrm>
            <a:off x="899592" y="2420888"/>
            <a:ext cx="1080120" cy="576064"/>
          </a:xfrm>
          <a:prstGeom prst="rect">
            <a:avLst/>
          </a:prstGeom>
          <a:solidFill>
            <a:schemeClr val="bg1"/>
          </a:solidFill>
          <a:ln>
            <a:solidFill>
              <a:schemeClr val="tx1"/>
            </a:solidFill>
          </a:ln>
          <a:effectLst>
            <a:outerShdw blurRad="50800" dist="50800" dir="5400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solidFill>
                  <a:schemeClr val="tx1"/>
                </a:solidFill>
              </a:rPr>
              <a:t>تحديد الاهداف</a:t>
            </a:r>
            <a:endParaRPr lang="ar-SA" dirty="0">
              <a:solidFill>
                <a:schemeClr val="tx1"/>
              </a:solidFill>
            </a:endParaRPr>
          </a:p>
        </p:txBody>
      </p:sp>
      <p:sp>
        <p:nvSpPr>
          <p:cNvPr id="18" name="Rectangle 17"/>
          <p:cNvSpPr/>
          <p:nvPr/>
        </p:nvSpPr>
        <p:spPr>
          <a:xfrm>
            <a:off x="827584" y="3429000"/>
            <a:ext cx="1080120" cy="576064"/>
          </a:xfrm>
          <a:prstGeom prst="rect">
            <a:avLst/>
          </a:prstGeom>
          <a:solidFill>
            <a:schemeClr val="bg1"/>
          </a:solidFill>
          <a:ln>
            <a:solidFill>
              <a:schemeClr val="tx1"/>
            </a:solidFill>
          </a:ln>
          <a:effectLst>
            <a:outerShdw blurRad="50800" dist="50800" dir="5400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solidFill>
                  <a:schemeClr val="tx1"/>
                </a:solidFill>
              </a:rPr>
              <a:t>التخطيط</a:t>
            </a:r>
            <a:endParaRPr lang="ar-SA" dirty="0">
              <a:solidFill>
                <a:schemeClr val="tx1"/>
              </a:solidFill>
            </a:endParaRPr>
          </a:p>
        </p:txBody>
      </p:sp>
      <p:sp>
        <p:nvSpPr>
          <p:cNvPr id="19" name="Rectangle 18"/>
          <p:cNvSpPr/>
          <p:nvPr/>
        </p:nvSpPr>
        <p:spPr>
          <a:xfrm>
            <a:off x="755576" y="4725144"/>
            <a:ext cx="1080120" cy="576064"/>
          </a:xfrm>
          <a:prstGeom prst="rect">
            <a:avLst/>
          </a:prstGeom>
          <a:solidFill>
            <a:schemeClr val="bg1"/>
          </a:solidFill>
          <a:ln>
            <a:solidFill>
              <a:schemeClr val="tx1"/>
            </a:solidFill>
          </a:ln>
          <a:effectLst>
            <a:outerShdw blurRad="50800" dist="50800" dir="5400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solidFill>
                  <a:schemeClr val="tx1"/>
                </a:solidFill>
              </a:rPr>
              <a:t>التنظيم</a:t>
            </a:r>
            <a:endParaRPr lang="ar-SA" dirty="0">
              <a:solidFill>
                <a:schemeClr val="tx1"/>
              </a:solidFill>
            </a:endParaRPr>
          </a:p>
        </p:txBody>
      </p:sp>
      <p:sp>
        <p:nvSpPr>
          <p:cNvPr id="20" name="Rectangle 19"/>
          <p:cNvSpPr/>
          <p:nvPr/>
        </p:nvSpPr>
        <p:spPr>
          <a:xfrm>
            <a:off x="755576" y="5877272"/>
            <a:ext cx="1080120" cy="576064"/>
          </a:xfrm>
          <a:prstGeom prst="rect">
            <a:avLst/>
          </a:prstGeom>
          <a:solidFill>
            <a:schemeClr val="bg1"/>
          </a:solidFill>
          <a:ln>
            <a:solidFill>
              <a:schemeClr val="tx1"/>
            </a:solidFill>
          </a:ln>
          <a:effectLst>
            <a:outerShdw blurRad="50800" dist="50800" dir="5400000" algn="ctr" rotWithShape="0">
              <a:schemeClr val="bg1">
                <a:lumMod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solidFill>
                  <a:schemeClr val="tx1"/>
                </a:solidFill>
              </a:rPr>
              <a:t>الرقابه</a:t>
            </a:r>
            <a:endParaRPr lang="ar-SA" dirty="0">
              <a:solidFill>
                <a:schemeClr val="tx1"/>
              </a:solidFill>
            </a:endParaRPr>
          </a:p>
        </p:txBody>
      </p:sp>
      <p:graphicFrame>
        <p:nvGraphicFramePr>
          <p:cNvPr id="21" name="Table 20"/>
          <p:cNvGraphicFramePr>
            <a:graphicFrameLocks noGrp="1"/>
          </p:cNvGraphicFramePr>
          <p:nvPr/>
        </p:nvGraphicFramePr>
        <p:xfrm>
          <a:off x="3059832" y="2492896"/>
          <a:ext cx="5303912" cy="4064479"/>
        </p:xfrm>
        <a:graphic>
          <a:graphicData uri="http://schemas.openxmlformats.org/drawingml/2006/table">
            <a:tbl>
              <a:tblPr rtl="1" firstRow="1" bandRow="1">
                <a:effectLst>
                  <a:outerShdw blurRad="50800" dist="50800" dir="5400000" algn="ctr" rotWithShape="0">
                    <a:schemeClr val="bg1">
                      <a:lumMod val="75000"/>
                    </a:schemeClr>
                  </a:outerShdw>
                </a:effectLst>
                <a:tableStyleId>{5C22544A-7EE6-4342-B048-85BDC9FD1C3A}</a:tableStyleId>
              </a:tblPr>
              <a:tblGrid>
                <a:gridCol w="5303912"/>
              </a:tblGrid>
              <a:tr h="387259">
                <a:tc>
                  <a:txBody>
                    <a:bodyPr/>
                    <a:lstStyle/>
                    <a:p>
                      <a:pPr rtl="1"/>
                      <a:r>
                        <a:rPr lang="ar-SA" dirty="0" smtClean="0">
                          <a:solidFill>
                            <a:schemeClr val="tx1"/>
                          </a:solidFill>
                        </a:rPr>
                        <a:t>تحديد</a:t>
                      </a:r>
                      <a:r>
                        <a:rPr lang="ar-SA" baseline="0" dirty="0" smtClean="0">
                          <a:solidFill>
                            <a:schemeClr val="tx1"/>
                          </a:solidFill>
                        </a:rPr>
                        <a:t> الأهداف ووضع أولوياتها</a:t>
                      </a:r>
                      <a:endParaRPr lang="ar-SA" dirty="0">
                        <a:solidFill>
                          <a:schemeClr val="tx1"/>
                        </a:solidFill>
                      </a:endParaRPr>
                    </a:p>
                  </a:txBody>
                  <a:tcPr>
                    <a:solidFill>
                      <a:schemeClr val="bg1">
                        <a:lumMod val="95000"/>
                      </a:schemeClr>
                    </a:solidFill>
                  </a:tcPr>
                </a:tc>
              </a:tr>
              <a:tr h="1686674">
                <a:tc>
                  <a:txBody>
                    <a:bodyPr/>
                    <a:lstStyle/>
                    <a:p>
                      <a:pPr rtl="1">
                        <a:buFontTx/>
                        <a:buChar char="-"/>
                      </a:pPr>
                      <a:r>
                        <a:rPr lang="ar-SA" dirty="0" smtClean="0"/>
                        <a:t>وضع السياسات</a:t>
                      </a:r>
                      <a:r>
                        <a:rPr lang="ar-SA" baseline="0" dirty="0" smtClean="0"/>
                        <a:t> العامة واقتراح الإجراءات</a:t>
                      </a:r>
                    </a:p>
                    <a:p>
                      <a:pPr rtl="1">
                        <a:buFontTx/>
                        <a:buChar char="-"/>
                      </a:pPr>
                      <a:r>
                        <a:rPr lang="ar-SA" baseline="0" dirty="0" smtClean="0"/>
                        <a:t>التنبوء ووضع الميزانيات التقديرية</a:t>
                      </a:r>
                    </a:p>
                    <a:p>
                      <a:pPr rtl="1">
                        <a:buFontTx/>
                        <a:buChar char="-"/>
                      </a:pPr>
                      <a:r>
                        <a:rPr lang="ar-SA" baseline="0" dirty="0" smtClean="0"/>
                        <a:t>تحديد الأعمال والواجبات</a:t>
                      </a:r>
                    </a:p>
                    <a:p>
                      <a:pPr rtl="1">
                        <a:buFontTx/>
                        <a:buChar char="-"/>
                      </a:pPr>
                      <a:r>
                        <a:rPr lang="ar-SA" baseline="0" dirty="0" smtClean="0"/>
                        <a:t>وضع البرامج الزمنيه للتنفيذ</a:t>
                      </a:r>
                    </a:p>
                    <a:p>
                      <a:pPr rtl="1">
                        <a:buFontTx/>
                        <a:buChar char="-"/>
                      </a:pPr>
                      <a:r>
                        <a:rPr lang="ar-SA" baseline="0" dirty="0" smtClean="0"/>
                        <a:t>تصميم الهيكل التنظيمي</a:t>
                      </a:r>
                    </a:p>
                    <a:p>
                      <a:pPr rtl="1">
                        <a:buFontTx/>
                        <a:buChar char="-"/>
                      </a:pPr>
                      <a:r>
                        <a:rPr lang="ar-SA" baseline="0" dirty="0" smtClean="0"/>
                        <a:t>تنمية الهيئة الإدارية</a:t>
                      </a:r>
                    </a:p>
                  </a:txBody>
                  <a:tcPr>
                    <a:solidFill>
                      <a:schemeClr val="bg1"/>
                    </a:solidFill>
                  </a:tcPr>
                </a:tc>
              </a:tr>
              <a:tr h="1420357">
                <a:tc>
                  <a:txBody>
                    <a:bodyPr/>
                    <a:lstStyle/>
                    <a:p>
                      <a:pPr rtl="1">
                        <a:buFontTx/>
                        <a:buChar char="-"/>
                      </a:pPr>
                      <a:r>
                        <a:rPr lang="ar-SA" dirty="0" smtClean="0"/>
                        <a:t>الإتصال بالمرؤوسين</a:t>
                      </a:r>
                      <a:r>
                        <a:rPr lang="ar-SA" baseline="0" dirty="0" smtClean="0"/>
                        <a:t> وإرشادهم </a:t>
                      </a:r>
                    </a:p>
                    <a:p>
                      <a:pPr rtl="1">
                        <a:buFontTx/>
                        <a:buChar char="-"/>
                      </a:pPr>
                      <a:r>
                        <a:rPr lang="ar-SA" baseline="0" dirty="0" smtClean="0"/>
                        <a:t>حفز العالمين </a:t>
                      </a:r>
                    </a:p>
                    <a:p>
                      <a:pPr rtl="1">
                        <a:buFontTx/>
                        <a:buChar char="-"/>
                      </a:pPr>
                      <a:r>
                        <a:rPr lang="ar-SA" baseline="0" dirty="0" smtClean="0"/>
                        <a:t>تحديد المعايير الرقابيه</a:t>
                      </a:r>
                    </a:p>
                    <a:p>
                      <a:pPr rtl="1">
                        <a:buFontTx/>
                        <a:buChar char="-"/>
                      </a:pPr>
                      <a:r>
                        <a:rPr lang="ar-SA" baseline="0" dirty="0" smtClean="0"/>
                        <a:t>قياس الأداء الفعلي</a:t>
                      </a:r>
                    </a:p>
                    <a:p>
                      <a:pPr rtl="1">
                        <a:buFontTx/>
                        <a:buChar char="-"/>
                      </a:pPr>
                      <a:r>
                        <a:rPr lang="ar-SA" baseline="0" dirty="0" smtClean="0"/>
                        <a:t>القيام بالأعمال التصحيحيه</a:t>
                      </a:r>
                      <a:endParaRPr lang="ar-SA" dirty="0"/>
                    </a:p>
                  </a:txBody>
                  <a:tcPr>
                    <a:solidFill>
                      <a:schemeClr val="bg1">
                        <a:lumMod val="85000"/>
                      </a:schemeClr>
                    </a:solidFill>
                  </a:tcPr>
                </a:tc>
              </a:tr>
              <a:tr h="476820">
                <a:tc>
                  <a:txBody>
                    <a:bodyPr/>
                    <a:lstStyle/>
                    <a:p>
                      <a:pPr rtl="1"/>
                      <a:r>
                        <a:rPr lang="ar-SA" dirty="0" smtClean="0"/>
                        <a:t>- المتابعه</a:t>
                      </a:r>
                      <a:endParaRPr lang="ar-SA" dirty="0"/>
                    </a:p>
                  </a:txBody>
                  <a:tcPr>
                    <a:solidFill>
                      <a:schemeClr val="bg1"/>
                    </a:solidFill>
                  </a:tcPr>
                </a:tc>
              </a:tr>
            </a:tbl>
          </a:graphicData>
        </a:graphic>
      </p:graphicFrame>
      <p:cxnSp>
        <p:nvCxnSpPr>
          <p:cNvPr id="23" name="Straight Arrow Connector 22"/>
          <p:cNvCxnSpPr/>
          <p:nvPr/>
        </p:nvCxnSpPr>
        <p:spPr>
          <a:xfrm rot="10800000">
            <a:off x="2123728" y="2708920"/>
            <a:ext cx="8640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0800000">
            <a:off x="2123729" y="3643435"/>
            <a:ext cx="8640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2123729" y="5011588"/>
            <a:ext cx="8640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10800000">
            <a:off x="2123728" y="6309320"/>
            <a:ext cx="8640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0"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dirty="0" smtClean="0"/>
                <a:t>      </a:t>
              </a:r>
              <a:endParaRPr lang="ar-JO" sz="2800" dirty="0" smtClean="0"/>
            </a:p>
            <a:p>
              <a:pPr algn="ctr"/>
              <a:r>
                <a:rPr lang="ar-JO" sz="2800" dirty="0">
                  <a:solidFill>
                    <a:schemeClr val="tx1"/>
                  </a:solidFill>
                </a:rPr>
                <a:t> </a:t>
              </a:r>
              <a:r>
                <a:rPr lang="ar-JO" sz="2800" dirty="0" smtClean="0">
                  <a:solidFill>
                    <a:schemeClr val="tx1"/>
                  </a:solidFill>
                </a:rPr>
                <a:t>      </a:t>
              </a:r>
              <a:r>
                <a:rPr lang="ar-SA" sz="2800" dirty="0" smtClean="0">
                  <a:solidFill>
                    <a:schemeClr val="tx1"/>
                  </a:solidFill>
                </a:rPr>
                <a:t>الفرق بين ال</a:t>
              </a:r>
              <a:r>
                <a:rPr lang="ar-JO" sz="2800" dirty="0" smtClean="0">
                  <a:solidFill>
                    <a:schemeClr val="tx1"/>
                  </a:solidFill>
                </a:rPr>
                <a:t>إ</a:t>
              </a:r>
              <a:r>
                <a:rPr lang="ar-SA" sz="2800" dirty="0" smtClean="0">
                  <a:solidFill>
                    <a:schemeClr val="tx1"/>
                  </a:solidFill>
                </a:rPr>
                <a:t>دار</a:t>
              </a:r>
              <a:r>
                <a:rPr lang="ar-JO" sz="2800" dirty="0">
                  <a:solidFill>
                    <a:schemeClr val="tx1"/>
                  </a:solidFill>
                </a:rPr>
                <a:t>ة</a:t>
              </a:r>
              <a:r>
                <a:rPr lang="ar-SA" sz="2800" dirty="0" smtClean="0">
                  <a:solidFill>
                    <a:schemeClr val="tx1"/>
                  </a:solidFill>
                </a:rPr>
                <a:t> المالي</a:t>
              </a:r>
              <a:r>
                <a:rPr lang="ar-JO" sz="2800" dirty="0" smtClean="0">
                  <a:solidFill>
                    <a:schemeClr val="tx1"/>
                  </a:solidFill>
                </a:rPr>
                <a:t>ة</a:t>
              </a:r>
              <a:r>
                <a:rPr lang="ar-SA" sz="2800" dirty="0" smtClean="0">
                  <a:solidFill>
                    <a:schemeClr val="tx1"/>
                  </a:solidFill>
                </a:rPr>
                <a:t> كوحد </a:t>
              </a:r>
              <a:r>
                <a:rPr lang="ar-JO" sz="2800" dirty="0">
                  <a:solidFill>
                    <a:schemeClr val="tx1"/>
                  </a:solidFill>
                </a:rPr>
                <a:t>إ</a:t>
              </a:r>
              <a:r>
                <a:rPr lang="ar-SA" sz="2800" dirty="0" smtClean="0">
                  <a:solidFill>
                    <a:schemeClr val="tx1"/>
                  </a:solidFill>
                </a:rPr>
                <a:t>داري</a:t>
              </a:r>
              <a:r>
                <a:rPr lang="ar-JO" sz="2800" dirty="0" smtClean="0">
                  <a:solidFill>
                    <a:schemeClr val="tx1"/>
                  </a:solidFill>
                </a:rPr>
                <a:t>ة</a:t>
              </a:r>
              <a:r>
                <a:rPr lang="ar-SA" sz="2800" dirty="0" smtClean="0">
                  <a:solidFill>
                    <a:schemeClr val="tx1"/>
                  </a:solidFill>
                </a:rPr>
                <a:t> وكوظيف</a:t>
              </a:r>
              <a:r>
                <a:rPr lang="ar-JO" sz="2800" dirty="0" smtClean="0">
                  <a:solidFill>
                    <a:schemeClr val="tx1"/>
                  </a:solidFill>
                </a:rPr>
                <a:t>ة</a:t>
              </a:r>
              <a:r>
                <a:rPr lang="ar-SA" sz="2800" dirty="0" smtClean="0">
                  <a:solidFill>
                    <a:schemeClr val="tx1"/>
                  </a:solidFill>
                </a:rPr>
                <a:t> </a:t>
              </a:r>
              <a:r>
                <a:rPr lang="ar-JO" sz="2800" dirty="0">
                  <a:solidFill>
                    <a:schemeClr val="tx1"/>
                  </a:solidFill>
                </a:rPr>
                <a:t>إ</a:t>
              </a:r>
              <a:r>
                <a:rPr lang="ar-SA" sz="2800" dirty="0" smtClean="0">
                  <a:solidFill>
                    <a:schemeClr val="tx1"/>
                  </a:solidFill>
                </a:rPr>
                <a:t>داري</a:t>
              </a:r>
              <a:r>
                <a:rPr lang="ar-JO" sz="2800" dirty="0" smtClean="0">
                  <a:solidFill>
                    <a:schemeClr val="tx1"/>
                  </a:solidFill>
                </a:rPr>
                <a:t>ة</a:t>
              </a:r>
              <a:r>
                <a:rPr lang="ar-SA" sz="2800" dirty="0" smtClean="0">
                  <a:solidFill>
                    <a:schemeClr val="tx1"/>
                  </a:solidFill>
                </a:rPr>
                <a:t> </a:t>
              </a:r>
              <a:endParaRPr lang="ar-SA" sz="28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32</a:t>
            </a:fld>
            <a:endParaRPr lang="ar-SA" dirty="0"/>
          </a:p>
        </p:txBody>
      </p:sp>
      <p:sp>
        <p:nvSpPr>
          <p:cNvPr id="12" name="Content Placeholder 11"/>
          <p:cNvSpPr>
            <a:spLocks noGrp="1"/>
          </p:cNvSpPr>
          <p:nvPr>
            <p:ph sz="quarter" idx="1"/>
          </p:nvPr>
        </p:nvSpPr>
        <p:spPr>
          <a:xfrm>
            <a:off x="395536" y="1988840"/>
            <a:ext cx="8352928" cy="4392488"/>
          </a:xfrm>
        </p:spPr>
        <p:txBody>
          <a:bodyPr>
            <a:normAutofit/>
          </a:bodyPr>
          <a:lstStyle/>
          <a:p>
            <a:pPr algn="just">
              <a:buNone/>
            </a:pPr>
            <a:r>
              <a:rPr lang="ar-SA" dirty="0" smtClean="0"/>
              <a:t>نطاق دراس</a:t>
            </a:r>
            <a:r>
              <a:rPr lang="ar-JO" dirty="0" smtClean="0"/>
              <a:t>ة</a:t>
            </a:r>
            <a:r>
              <a:rPr lang="ar-SA" dirty="0" smtClean="0"/>
              <a:t> ال</a:t>
            </a:r>
            <a:r>
              <a:rPr lang="ar-JO" dirty="0"/>
              <a:t>إ</a:t>
            </a:r>
            <a:r>
              <a:rPr lang="ar-SA" dirty="0" smtClean="0"/>
              <a:t>دار</a:t>
            </a:r>
            <a:r>
              <a:rPr lang="ar-JO" dirty="0" smtClean="0"/>
              <a:t>ة</a:t>
            </a:r>
            <a:r>
              <a:rPr lang="ar-SA" dirty="0" smtClean="0"/>
              <a:t> المالي</a:t>
            </a:r>
            <a:r>
              <a:rPr lang="ar-JO" dirty="0" smtClean="0"/>
              <a:t>ة</a:t>
            </a:r>
            <a:r>
              <a:rPr lang="ar-SA" dirty="0" smtClean="0"/>
              <a:t>  </a:t>
            </a:r>
            <a:r>
              <a:rPr lang="ar-SA" u="sng" dirty="0" smtClean="0"/>
              <a:t>كوحد</a:t>
            </a:r>
            <a:r>
              <a:rPr lang="ar-JO" u="sng" dirty="0" smtClean="0"/>
              <a:t>ة</a:t>
            </a:r>
            <a:r>
              <a:rPr lang="ar-SA" u="sng" dirty="0" smtClean="0"/>
              <a:t> </a:t>
            </a:r>
            <a:r>
              <a:rPr lang="ar-JO" u="sng" dirty="0" smtClean="0"/>
              <a:t>إ</a:t>
            </a:r>
            <a:r>
              <a:rPr lang="ar-SA" u="sng" dirty="0" smtClean="0"/>
              <a:t>داري</a:t>
            </a:r>
            <a:r>
              <a:rPr lang="ar-JO" u="sng" dirty="0" smtClean="0"/>
              <a:t>ة</a:t>
            </a:r>
            <a:r>
              <a:rPr lang="ar-SA" u="sng" dirty="0" smtClean="0"/>
              <a:t> </a:t>
            </a:r>
            <a:r>
              <a:rPr lang="ar-SA" dirty="0" smtClean="0"/>
              <a:t>تهتم </a:t>
            </a:r>
            <a:r>
              <a:rPr lang="ar-SA" u="sng" dirty="0" smtClean="0"/>
              <a:t>بتحديد</a:t>
            </a:r>
            <a:r>
              <a:rPr lang="ar-SA" dirty="0" smtClean="0"/>
              <a:t> ال</a:t>
            </a:r>
            <a:r>
              <a:rPr lang="ar-JO" dirty="0" smtClean="0"/>
              <a:t>إ</a:t>
            </a:r>
            <a:r>
              <a:rPr lang="ar-SA" dirty="0" smtClean="0">
                <a:solidFill>
                  <a:srgbClr val="FF0000"/>
                </a:solidFill>
              </a:rPr>
              <a:t>ختصاصات</a:t>
            </a:r>
            <a:r>
              <a:rPr lang="ar-SA" dirty="0" smtClean="0"/>
              <a:t> </a:t>
            </a:r>
            <a:r>
              <a:rPr lang="ar-SA" dirty="0" smtClean="0">
                <a:solidFill>
                  <a:srgbClr val="FF0000"/>
                </a:solidFill>
              </a:rPr>
              <a:t>والمسئوليات</a:t>
            </a:r>
            <a:r>
              <a:rPr lang="ar-SA" dirty="0" smtClean="0"/>
              <a:t> </a:t>
            </a:r>
            <a:r>
              <a:rPr lang="ar-SA" dirty="0" smtClean="0">
                <a:solidFill>
                  <a:srgbClr val="FF0000"/>
                </a:solidFill>
              </a:rPr>
              <a:t>والسلطات</a:t>
            </a:r>
            <a:r>
              <a:rPr lang="ar-SA" dirty="0" smtClean="0"/>
              <a:t> داخل الوحد</a:t>
            </a:r>
            <a:r>
              <a:rPr lang="ar-JO" dirty="0" smtClean="0"/>
              <a:t>ة</a:t>
            </a:r>
            <a:r>
              <a:rPr lang="ar-SA" dirty="0" smtClean="0"/>
              <a:t> ال</a:t>
            </a:r>
            <a:r>
              <a:rPr lang="ar-JO" dirty="0" smtClean="0"/>
              <a:t>إ</a:t>
            </a:r>
            <a:r>
              <a:rPr lang="ar-SA" dirty="0" smtClean="0"/>
              <a:t>داري</a:t>
            </a:r>
            <a:r>
              <a:rPr lang="ar-JO" dirty="0" smtClean="0"/>
              <a:t>ة</a:t>
            </a:r>
            <a:r>
              <a:rPr lang="ar-SA" dirty="0" smtClean="0"/>
              <a:t> المسئول</a:t>
            </a:r>
            <a:r>
              <a:rPr lang="ar-JO" dirty="0" smtClean="0"/>
              <a:t>ة</a:t>
            </a:r>
            <a:r>
              <a:rPr lang="ar-SA" dirty="0" smtClean="0"/>
              <a:t> عن النواحي المالي</a:t>
            </a:r>
            <a:r>
              <a:rPr lang="ar-JO" dirty="0" smtClean="0"/>
              <a:t>ة</a:t>
            </a:r>
            <a:r>
              <a:rPr lang="ar-SA" dirty="0" smtClean="0"/>
              <a:t> مثل: كيفيه تقسيم ال</a:t>
            </a:r>
            <a:r>
              <a:rPr lang="ar-JO" dirty="0" smtClean="0"/>
              <a:t>أ</a:t>
            </a:r>
            <a:r>
              <a:rPr lang="ar-SA" dirty="0" smtClean="0"/>
              <a:t>نشط</a:t>
            </a:r>
            <a:r>
              <a:rPr lang="ar-JO" dirty="0" smtClean="0"/>
              <a:t>ة</a:t>
            </a:r>
            <a:r>
              <a:rPr lang="ar-SA" dirty="0" smtClean="0"/>
              <a:t> المالي</a:t>
            </a:r>
            <a:r>
              <a:rPr lang="ar-JO" dirty="0" smtClean="0"/>
              <a:t>ة</a:t>
            </a:r>
            <a:r>
              <a:rPr lang="ar-SA" dirty="0" smtClean="0"/>
              <a:t> وتحديد نطاق ال</a:t>
            </a:r>
            <a:r>
              <a:rPr lang="ar-JO" dirty="0" smtClean="0"/>
              <a:t>إ</a:t>
            </a:r>
            <a:r>
              <a:rPr lang="ar-SA" dirty="0" smtClean="0"/>
              <a:t>شراف وكيفي</a:t>
            </a:r>
            <a:r>
              <a:rPr lang="ar-JO" dirty="0" smtClean="0"/>
              <a:t>ة</a:t>
            </a:r>
            <a:r>
              <a:rPr lang="ar-SA" dirty="0" smtClean="0"/>
              <a:t> تحقيق التنسيق بين </a:t>
            </a:r>
            <a:r>
              <a:rPr lang="ar-JO" dirty="0" smtClean="0"/>
              <a:t>أ</a:t>
            </a:r>
            <a:r>
              <a:rPr lang="ar-SA" dirty="0" smtClean="0"/>
              <a:t>قسام ال</a:t>
            </a:r>
            <a:r>
              <a:rPr lang="ar-JO" dirty="0" smtClean="0"/>
              <a:t>إ</a:t>
            </a:r>
            <a:r>
              <a:rPr lang="ar-SA" dirty="0" smtClean="0"/>
              <a:t>دار</a:t>
            </a:r>
            <a:r>
              <a:rPr lang="ar-JO" dirty="0" smtClean="0"/>
              <a:t>ة</a:t>
            </a:r>
            <a:r>
              <a:rPr lang="ar-SA" dirty="0" smtClean="0"/>
              <a:t> المالي</a:t>
            </a:r>
            <a:r>
              <a:rPr lang="ar-JO" dirty="0" smtClean="0"/>
              <a:t>ة</a:t>
            </a:r>
            <a:r>
              <a:rPr lang="ar-SA" dirty="0" smtClean="0"/>
              <a:t> والوظائف المالي</a:t>
            </a:r>
            <a:r>
              <a:rPr lang="ar-JO" dirty="0" smtClean="0"/>
              <a:t>ة</a:t>
            </a:r>
            <a:r>
              <a:rPr lang="ar-SA" dirty="0" smtClean="0"/>
              <a:t> التي يباشرها مجلس ال</a:t>
            </a:r>
            <a:r>
              <a:rPr lang="ar-JO" dirty="0" smtClean="0"/>
              <a:t>إ</a:t>
            </a:r>
            <a:r>
              <a:rPr lang="ar-SA" dirty="0" smtClean="0"/>
              <a:t>دارة بنفسه والتي يفوضها للمدير المالي .... </a:t>
            </a:r>
          </a:p>
          <a:p>
            <a:pPr algn="just">
              <a:buNone/>
            </a:pPr>
            <a:r>
              <a:rPr lang="ar-JO" dirty="0" smtClean="0"/>
              <a:t>أ</a:t>
            </a:r>
            <a:r>
              <a:rPr lang="ar-SA" dirty="0" smtClean="0"/>
              <a:t>ما ال</a:t>
            </a:r>
            <a:r>
              <a:rPr lang="ar-JO" dirty="0" smtClean="0"/>
              <a:t>إ</a:t>
            </a:r>
            <a:r>
              <a:rPr lang="ar-SA" dirty="0" smtClean="0"/>
              <a:t>دار</a:t>
            </a:r>
            <a:r>
              <a:rPr lang="ar-JO" dirty="0" smtClean="0"/>
              <a:t>ة</a:t>
            </a:r>
            <a:r>
              <a:rPr lang="ar-SA" dirty="0" smtClean="0"/>
              <a:t> المالي</a:t>
            </a:r>
            <a:r>
              <a:rPr lang="ar-JO" dirty="0" smtClean="0"/>
              <a:t>ة</a:t>
            </a:r>
            <a:r>
              <a:rPr lang="ar-SA" dirty="0" smtClean="0"/>
              <a:t> </a:t>
            </a:r>
            <a:r>
              <a:rPr lang="ar-SA" u="sng" dirty="0" smtClean="0"/>
              <a:t>كوظيف</a:t>
            </a:r>
            <a:r>
              <a:rPr lang="ar-JO" u="sng" dirty="0" smtClean="0"/>
              <a:t>ة</a:t>
            </a:r>
            <a:r>
              <a:rPr lang="ar-SA" dirty="0" smtClean="0"/>
              <a:t> تركز على </a:t>
            </a:r>
            <a:r>
              <a:rPr lang="ar-SA" dirty="0" smtClean="0">
                <a:solidFill>
                  <a:srgbClr val="FF0000"/>
                </a:solidFill>
              </a:rPr>
              <a:t>التخطيط المالي والرقاب</a:t>
            </a:r>
            <a:r>
              <a:rPr lang="ar-JO" dirty="0" smtClean="0">
                <a:solidFill>
                  <a:srgbClr val="FF0000"/>
                </a:solidFill>
              </a:rPr>
              <a:t>ة</a:t>
            </a:r>
            <a:r>
              <a:rPr lang="ar-SA" dirty="0" smtClean="0">
                <a:solidFill>
                  <a:srgbClr val="FF0000"/>
                </a:solidFill>
              </a:rPr>
              <a:t> المالي</a:t>
            </a:r>
            <a:r>
              <a:rPr lang="ar-JO" dirty="0" smtClean="0">
                <a:solidFill>
                  <a:srgbClr val="FF0000"/>
                </a:solidFill>
              </a:rPr>
              <a:t>ة وهذا ما سندرسه</a:t>
            </a:r>
            <a:endParaRPr lang="ar-SA" dirty="0" smtClean="0">
              <a:solidFill>
                <a:srgbClr val="FF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878904" y="332656"/>
            <a:ext cx="8229600" cy="720080"/>
          </a:xfrm>
        </p:spPr>
        <p:txBody>
          <a:bodyPr>
            <a:normAutofit fontScale="90000"/>
          </a:bodyPr>
          <a:lstStyle/>
          <a:p>
            <a:pPr algn="ctr"/>
            <a:r>
              <a:rPr lang="ar-SA" dirty="0" smtClean="0"/>
              <a:t>أهدف الادارة الماليه</a:t>
            </a:r>
          </a:p>
        </p:txBody>
      </p:sp>
      <p:sp>
        <p:nvSpPr>
          <p:cNvPr id="5" name="Slide Number Placeholder 4"/>
          <p:cNvSpPr>
            <a:spLocks noGrp="1"/>
          </p:cNvSpPr>
          <p:nvPr>
            <p:ph type="sldNum" sz="quarter" idx="12"/>
          </p:nvPr>
        </p:nvSpPr>
        <p:spPr/>
        <p:txBody>
          <a:bodyPr/>
          <a:lstStyle/>
          <a:p>
            <a:fld id="{6339CD7F-6548-46A8-9F66-5B44D68E6E3C}" type="slidenum">
              <a:rPr lang="ar-SA" smtClean="0"/>
              <a:pPr/>
              <a:t>33</a:t>
            </a:fld>
            <a:endParaRPr lang="ar-SA" dirty="0"/>
          </a:p>
        </p:txBody>
      </p:sp>
      <p:sp>
        <p:nvSpPr>
          <p:cNvPr id="12" name="Content Placeholder 11"/>
          <p:cNvSpPr>
            <a:spLocks noGrp="1"/>
          </p:cNvSpPr>
          <p:nvPr>
            <p:ph sz="quarter" idx="1"/>
          </p:nvPr>
        </p:nvSpPr>
        <p:spPr>
          <a:xfrm>
            <a:off x="395536" y="1428736"/>
            <a:ext cx="8352928" cy="4952592"/>
          </a:xfrm>
        </p:spPr>
        <p:txBody>
          <a:bodyPr>
            <a:normAutofit/>
          </a:bodyPr>
          <a:lstStyle/>
          <a:p>
            <a:pPr marL="514350" indent="-514350" algn="just">
              <a:buFont typeface="+mj-lt"/>
              <a:buAutoNum type="arabicPeriod"/>
            </a:pPr>
            <a:r>
              <a:rPr lang="ar-SA" u="sng" dirty="0" smtClean="0"/>
              <a:t>تعظيم الربح </a:t>
            </a:r>
            <a:r>
              <a:rPr lang="ar-SA" dirty="0" smtClean="0"/>
              <a:t>هو </a:t>
            </a:r>
            <a:r>
              <a:rPr lang="ar-JO" dirty="0" smtClean="0"/>
              <a:t>أ</a:t>
            </a:r>
            <a:r>
              <a:rPr lang="ar-SA" dirty="0" smtClean="0"/>
              <a:t>كثر ال</a:t>
            </a:r>
            <a:r>
              <a:rPr lang="ar-JO" dirty="0" smtClean="0"/>
              <a:t>أ</a:t>
            </a:r>
            <a:r>
              <a:rPr lang="ar-SA" dirty="0" smtClean="0"/>
              <a:t>راء انتشاراً </a:t>
            </a:r>
          </a:p>
          <a:p>
            <a:pPr marL="514350" indent="-514350" algn="just">
              <a:buNone/>
            </a:pPr>
            <a:r>
              <a:rPr lang="ar-SA" dirty="0" smtClean="0"/>
              <a:t>ل</a:t>
            </a:r>
            <a:r>
              <a:rPr lang="ar-JO" dirty="0" smtClean="0"/>
              <a:t>أ</a:t>
            </a:r>
            <a:r>
              <a:rPr lang="ar-SA" dirty="0" smtClean="0"/>
              <a:t>ن  تحقيق الربح ضروري ل</a:t>
            </a:r>
            <a:r>
              <a:rPr lang="ar-JO" dirty="0" smtClean="0"/>
              <a:t>ا</a:t>
            </a:r>
            <a:r>
              <a:rPr lang="ar-SA" dirty="0" smtClean="0"/>
              <a:t>ستمرار المشروع ونموه </a:t>
            </a:r>
          </a:p>
          <a:p>
            <a:pPr algn="just">
              <a:buNone/>
            </a:pPr>
            <a:r>
              <a:rPr lang="ar-SA" dirty="0" smtClean="0"/>
              <a:t>ولكن </a:t>
            </a:r>
          </a:p>
          <a:p>
            <a:pPr algn="just"/>
            <a:r>
              <a:rPr lang="ar-SA" dirty="0" smtClean="0"/>
              <a:t>هدف تعظيم الربح يكتنفه الغموض </a:t>
            </a:r>
            <a:r>
              <a:rPr lang="ar-JO" dirty="0" smtClean="0"/>
              <a:t>إ</a:t>
            </a:r>
            <a:r>
              <a:rPr lang="ar-SA" dirty="0" smtClean="0"/>
              <a:t>لى حد كبير حيث </a:t>
            </a:r>
            <a:r>
              <a:rPr lang="ar-JO" dirty="0" smtClean="0"/>
              <a:t>أ</a:t>
            </a:r>
            <a:r>
              <a:rPr lang="ar-SA" dirty="0" smtClean="0"/>
              <a:t>نه لا يقدم </a:t>
            </a:r>
            <a:r>
              <a:rPr lang="ar-JO" dirty="0" smtClean="0"/>
              <a:t>إ</a:t>
            </a:r>
            <a:r>
              <a:rPr lang="ar-SA" dirty="0" smtClean="0"/>
              <a:t>جابات قاطع</a:t>
            </a:r>
            <a:r>
              <a:rPr lang="ar-JO" dirty="0" smtClean="0"/>
              <a:t>ة</a:t>
            </a:r>
            <a:r>
              <a:rPr lang="ar-SA" dirty="0" smtClean="0"/>
              <a:t> عن </a:t>
            </a:r>
            <a:r>
              <a:rPr lang="ar-JO" dirty="0" smtClean="0"/>
              <a:t>أ</a:t>
            </a:r>
            <a:r>
              <a:rPr lang="ar-SA" dirty="0" smtClean="0"/>
              <a:t>مور هامه مثل </a:t>
            </a:r>
            <a:r>
              <a:rPr lang="ar-SA" dirty="0" smtClean="0">
                <a:solidFill>
                  <a:srgbClr val="FF0000"/>
                </a:solidFill>
              </a:rPr>
              <a:t>هل المقصود الربح قصير </a:t>
            </a:r>
            <a:r>
              <a:rPr lang="ar-JO" dirty="0" smtClean="0">
                <a:solidFill>
                  <a:srgbClr val="FF0000"/>
                </a:solidFill>
              </a:rPr>
              <a:t>أ</a:t>
            </a:r>
            <a:r>
              <a:rPr lang="ar-SA" dirty="0" smtClean="0">
                <a:solidFill>
                  <a:srgbClr val="FF0000"/>
                </a:solidFill>
              </a:rPr>
              <a:t>م طويل ال</a:t>
            </a:r>
            <a:r>
              <a:rPr lang="ar-JO" dirty="0" smtClean="0">
                <a:solidFill>
                  <a:srgbClr val="FF0000"/>
                </a:solidFill>
              </a:rPr>
              <a:t>أ</a:t>
            </a:r>
            <a:r>
              <a:rPr lang="ar-SA" dirty="0" smtClean="0">
                <a:solidFill>
                  <a:srgbClr val="FF0000"/>
                </a:solidFill>
              </a:rPr>
              <a:t>جل وهل المقصود ال</a:t>
            </a:r>
            <a:r>
              <a:rPr lang="ar-JO" dirty="0" smtClean="0">
                <a:solidFill>
                  <a:srgbClr val="FF0000"/>
                </a:solidFill>
              </a:rPr>
              <a:t>أ</a:t>
            </a:r>
            <a:r>
              <a:rPr lang="ar-SA" dirty="0" smtClean="0">
                <a:solidFill>
                  <a:srgbClr val="FF0000"/>
                </a:solidFill>
              </a:rPr>
              <a:t>رباح ال</a:t>
            </a:r>
            <a:r>
              <a:rPr lang="ar-JO" dirty="0" smtClean="0">
                <a:solidFill>
                  <a:srgbClr val="FF0000"/>
                </a:solidFill>
              </a:rPr>
              <a:t>إ</a:t>
            </a:r>
            <a:r>
              <a:rPr lang="ar-SA" dirty="0" smtClean="0">
                <a:solidFill>
                  <a:srgbClr val="FF0000"/>
                </a:solidFill>
              </a:rPr>
              <a:t>جمالي</a:t>
            </a:r>
            <a:r>
              <a:rPr lang="ar-JO" dirty="0" smtClean="0">
                <a:solidFill>
                  <a:srgbClr val="FF0000"/>
                </a:solidFill>
              </a:rPr>
              <a:t>ة</a:t>
            </a:r>
            <a:r>
              <a:rPr lang="ar-SA" dirty="0" smtClean="0">
                <a:solidFill>
                  <a:srgbClr val="FF0000"/>
                </a:solidFill>
              </a:rPr>
              <a:t> </a:t>
            </a:r>
            <a:r>
              <a:rPr lang="ar-JO" dirty="0" smtClean="0">
                <a:solidFill>
                  <a:srgbClr val="FF0000"/>
                </a:solidFill>
              </a:rPr>
              <a:t>أ</a:t>
            </a:r>
            <a:r>
              <a:rPr lang="ar-SA" dirty="0" smtClean="0">
                <a:solidFill>
                  <a:srgbClr val="FF0000"/>
                </a:solidFill>
              </a:rPr>
              <a:t>م الصافي</a:t>
            </a:r>
            <a:r>
              <a:rPr lang="ar-JO" dirty="0" smtClean="0">
                <a:solidFill>
                  <a:srgbClr val="FF0000"/>
                </a:solidFill>
              </a:rPr>
              <a:t>ة</a:t>
            </a:r>
            <a:r>
              <a:rPr lang="ar-SA" dirty="0" smtClean="0">
                <a:solidFill>
                  <a:srgbClr val="FF0000"/>
                </a:solidFill>
              </a:rPr>
              <a:t> بعد الضرائب</a:t>
            </a:r>
          </a:p>
          <a:p>
            <a:pPr algn="just">
              <a:lnSpc>
                <a:spcPct val="120000"/>
              </a:lnSpc>
            </a:pPr>
            <a:r>
              <a:rPr lang="ar-SA" dirty="0" smtClean="0"/>
              <a:t>هدف تعظيم الربح رغم </a:t>
            </a:r>
            <a:r>
              <a:rPr lang="ar-JO" dirty="0" smtClean="0"/>
              <a:t>أ</a:t>
            </a:r>
            <a:r>
              <a:rPr lang="ar-SA" dirty="0" smtClean="0"/>
              <a:t>هميته </a:t>
            </a:r>
            <a:r>
              <a:rPr lang="ar-SA" dirty="0" smtClean="0">
                <a:solidFill>
                  <a:srgbClr val="FF0000"/>
                </a:solidFill>
              </a:rPr>
              <a:t>ليس هو الهدف الوحيد للمشروعات الخاص</a:t>
            </a:r>
            <a:r>
              <a:rPr lang="ar-JO" dirty="0" smtClean="0">
                <a:solidFill>
                  <a:srgbClr val="FF0000"/>
                </a:solidFill>
              </a:rPr>
              <a:t>ة</a:t>
            </a:r>
            <a:r>
              <a:rPr lang="ar-SA" dirty="0" smtClean="0">
                <a:solidFill>
                  <a:srgbClr val="FF0000"/>
                </a:solidFill>
              </a:rPr>
              <a:t> </a:t>
            </a:r>
            <a:r>
              <a:rPr lang="ar-JO" dirty="0" smtClean="0"/>
              <a:t>أ</a:t>
            </a:r>
            <a:r>
              <a:rPr lang="ar-SA" dirty="0" smtClean="0"/>
              <a:t>والعام</a:t>
            </a:r>
            <a:r>
              <a:rPr lang="ar-JO" dirty="0" smtClean="0"/>
              <a:t>ة</a:t>
            </a:r>
            <a:r>
              <a:rPr lang="ar-SA" dirty="0" smtClean="0"/>
              <a:t> بل هناك </a:t>
            </a:r>
            <a:r>
              <a:rPr lang="ar-JO" dirty="0" smtClean="0"/>
              <a:t>أ</a:t>
            </a:r>
            <a:r>
              <a:rPr lang="ar-SA" dirty="0" smtClean="0"/>
              <a:t>هداف </a:t>
            </a:r>
            <a:r>
              <a:rPr lang="ar-JO" dirty="0" smtClean="0"/>
              <a:t>أ</a:t>
            </a:r>
            <a:r>
              <a:rPr lang="ar-SA" dirty="0" smtClean="0"/>
              <a:t>خرى تعمل بجانبه يتعين على ال</a:t>
            </a:r>
            <a:r>
              <a:rPr lang="ar-JO" dirty="0" smtClean="0"/>
              <a:t>إ</a:t>
            </a:r>
            <a:r>
              <a:rPr lang="ar-SA" dirty="0" smtClean="0"/>
              <a:t>درا</a:t>
            </a:r>
            <a:r>
              <a:rPr lang="ar-JO" dirty="0" smtClean="0"/>
              <a:t>ة</a:t>
            </a:r>
            <a:r>
              <a:rPr lang="ar-SA" dirty="0" smtClean="0"/>
              <a:t> المالي</a:t>
            </a:r>
            <a:r>
              <a:rPr lang="ar-JO" dirty="0" smtClean="0"/>
              <a:t>ة</a:t>
            </a:r>
            <a:r>
              <a:rPr lang="ar-SA" dirty="0" smtClean="0"/>
              <a:t> لهذه المشروعات المساهم</a:t>
            </a:r>
            <a:r>
              <a:rPr lang="ar-JO" dirty="0" smtClean="0"/>
              <a:t>ة</a:t>
            </a:r>
            <a:r>
              <a:rPr lang="ar-SA" dirty="0" smtClean="0"/>
              <a:t> في تحقيقها عن طريق ال</a:t>
            </a:r>
            <a:r>
              <a:rPr lang="ar-JO" dirty="0" smtClean="0"/>
              <a:t>ا</a:t>
            </a:r>
            <a:r>
              <a:rPr lang="ar-SA" dirty="0" smtClean="0"/>
              <a:t>ستخدام ال</a:t>
            </a:r>
            <a:r>
              <a:rPr lang="ar-JO" dirty="0" smtClean="0"/>
              <a:t>أ</a:t>
            </a:r>
            <a:r>
              <a:rPr lang="ar-SA" dirty="0" smtClean="0"/>
              <a:t>كفأ لل</a:t>
            </a:r>
            <a:r>
              <a:rPr lang="ar-JO" dirty="0" smtClean="0"/>
              <a:t>أ</a:t>
            </a:r>
            <a:r>
              <a:rPr lang="ar-SA" dirty="0" smtClean="0"/>
              <a:t>موال المتاح</a:t>
            </a:r>
            <a:r>
              <a:rPr lang="ar-JO" dirty="0" smtClean="0"/>
              <a:t>ة</a:t>
            </a:r>
            <a:endParaRPr lang="ar-SA"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34</a:t>
            </a:fld>
            <a:endParaRPr lang="ar-SA" dirty="0"/>
          </a:p>
        </p:txBody>
      </p:sp>
      <p:sp>
        <p:nvSpPr>
          <p:cNvPr id="12" name="Content Placeholder 11"/>
          <p:cNvSpPr>
            <a:spLocks noGrp="1"/>
          </p:cNvSpPr>
          <p:nvPr>
            <p:ph sz="quarter" idx="1"/>
          </p:nvPr>
        </p:nvSpPr>
        <p:spPr>
          <a:xfrm>
            <a:off x="395536" y="1428736"/>
            <a:ext cx="8352928" cy="4952592"/>
          </a:xfrm>
        </p:spPr>
        <p:txBody>
          <a:bodyPr>
            <a:normAutofit/>
          </a:bodyPr>
          <a:lstStyle/>
          <a:p>
            <a:pPr marL="514350" indent="-514350" algn="just">
              <a:buNone/>
            </a:pPr>
            <a:r>
              <a:rPr lang="ar-SA" dirty="0" smtClean="0"/>
              <a:t>2. </a:t>
            </a:r>
            <a:r>
              <a:rPr lang="ar-SA" u="sng" dirty="0" smtClean="0">
                <a:solidFill>
                  <a:srgbClr val="FF0000"/>
                </a:solidFill>
              </a:rPr>
              <a:t>تعظيم الثروه </a:t>
            </a:r>
            <a:r>
              <a:rPr lang="ar-SA" dirty="0" smtClean="0"/>
              <a:t>أي تعظيم </a:t>
            </a:r>
            <a:r>
              <a:rPr lang="ar-SA" dirty="0" smtClean="0">
                <a:solidFill>
                  <a:srgbClr val="FF0000"/>
                </a:solidFill>
              </a:rPr>
              <a:t>القيم</a:t>
            </a:r>
            <a:r>
              <a:rPr lang="ar-JO" dirty="0" smtClean="0">
                <a:solidFill>
                  <a:srgbClr val="FF0000"/>
                </a:solidFill>
              </a:rPr>
              <a:t>ة</a:t>
            </a:r>
            <a:r>
              <a:rPr lang="ar-SA" dirty="0" smtClean="0">
                <a:solidFill>
                  <a:srgbClr val="FF0000"/>
                </a:solidFill>
              </a:rPr>
              <a:t> الحالي</a:t>
            </a:r>
            <a:r>
              <a:rPr lang="ar-JO" dirty="0" smtClean="0">
                <a:solidFill>
                  <a:srgbClr val="FF0000"/>
                </a:solidFill>
              </a:rPr>
              <a:t>ة</a:t>
            </a:r>
            <a:r>
              <a:rPr lang="ar-SA" dirty="0" smtClean="0">
                <a:solidFill>
                  <a:srgbClr val="FF0000"/>
                </a:solidFill>
              </a:rPr>
              <a:t> لل</a:t>
            </a:r>
            <a:r>
              <a:rPr lang="ar-JO" dirty="0" smtClean="0">
                <a:solidFill>
                  <a:srgbClr val="FF0000"/>
                </a:solidFill>
              </a:rPr>
              <a:t>إ</a:t>
            </a:r>
            <a:r>
              <a:rPr lang="ar-SA" dirty="0" smtClean="0">
                <a:solidFill>
                  <a:srgbClr val="FF0000"/>
                </a:solidFill>
              </a:rPr>
              <a:t>ستثمار</a:t>
            </a:r>
            <a:r>
              <a:rPr lang="ar-SA" dirty="0" smtClean="0"/>
              <a:t>، هذا الهدف لا يوجه </a:t>
            </a:r>
            <a:r>
              <a:rPr lang="ar-JO" dirty="0" smtClean="0"/>
              <a:t>إ</a:t>
            </a:r>
            <a:r>
              <a:rPr lang="ar-SA" dirty="0" smtClean="0"/>
              <a:t>هتمامه </a:t>
            </a:r>
            <a:r>
              <a:rPr lang="ar-JO" dirty="0" smtClean="0"/>
              <a:t>إ</a:t>
            </a:r>
            <a:r>
              <a:rPr lang="ar-SA" dirty="0" smtClean="0"/>
              <a:t>لى ال</a:t>
            </a:r>
            <a:r>
              <a:rPr lang="ar-JO" dirty="0" smtClean="0"/>
              <a:t>أ</a:t>
            </a:r>
            <a:r>
              <a:rPr lang="ar-SA" dirty="0" smtClean="0"/>
              <a:t>رباح في حد ذاتها بل يوجه </a:t>
            </a:r>
            <a:r>
              <a:rPr lang="ar-JO" dirty="0" smtClean="0"/>
              <a:t>أ</a:t>
            </a:r>
            <a:r>
              <a:rPr lang="ar-SA" dirty="0" smtClean="0"/>
              <a:t>يضا ناحي</a:t>
            </a:r>
            <a:r>
              <a:rPr lang="ar-JO" dirty="0" smtClean="0"/>
              <a:t>ة</a:t>
            </a:r>
            <a:r>
              <a:rPr lang="ar-SA" dirty="0" smtClean="0"/>
              <a:t> </a:t>
            </a:r>
            <a:r>
              <a:rPr lang="ar-SA" dirty="0" smtClean="0">
                <a:solidFill>
                  <a:srgbClr val="FF0000"/>
                </a:solidFill>
              </a:rPr>
              <a:t>توقيت هذه ال</a:t>
            </a:r>
            <a:r>
              <a:rPr lang="ar-JO" dirty="0" smtClean="0">
                <a:solidFill>
                  <a:srgbClr val="FF0000"/>
                </a:solidFill>
              </a:rPr>
              <a:t>أ</a:t>
            </a:r>
            <a:r>
              <a:rPr lang="ar-SA" dirty="0" smtClean="0">
                <a:solidFill>
                  <a:srgbClr val="FF0000"/>
                </a:solidFill>
              </a:rPr>
              <a:t>رباح وعنصر الخطر فيها </a:t>
            </a:r>
          </a:p>
          <a:p>
            <a:pPr marL="514350" indent="-514350" algn="just">
              <a:buNone/>
            </a:pPr>
            <a:endParaRPr lang="ar-SA" dirty="0" smtClean="0">
              <a:solidFill>
                <a:srgbClr val="FF0000"/>
              </a:solidFill>
            </a:endParaRPr>
          </a:p>
          <a:p>
            <a:pPr marL="514350" indent="-514350" algn="just">
              <a:buNone/>
            </a:pPr>
            <a:r>
              <a:rPr lang="ar-SA" dirty="0" smtClean="0"/>
              <a:t>3. </a:t>
            </a:r>
            <a:r>
              <a:rPr lang="ar-SA" u="sng" dirty="0" smtClean="0">
                <a:solidFill>
                  <a:srgbClr val="FF0000"/>
                </a:solidFill>
              </a:rPr>
              <a:t>تحقيق التوازن بين السيول</a:t>
            </a:r>
            <a:r>
              <a:rPr lang="ar-JO" u="sng" dirty="0" smtClean="0">
                <a:solidFill>
                  <a:srgbClr val="FF0000"/>
                </a:solidFill>
              </a:rPr>
              <a:t>ة</a:t>
            </a:r>
            <a:r>
              <a:rPr lang="ar-SA" u="sng" dirty="0" smtClean="0">
                <a:solidFill>
                  <a:srgbClr val="FF0000"/>
                </a:solidFill>
              </a:rPr>
              <a:t> والربحي</a:t>
            </a:r>
            <a:r>
              <a:rPr lang="ar-JO" u="sng" dirty="0" smtClean="0">
                <a:solidFill>
                  <a:srgbClr val="FF0000"/>
                </a:solidFill>
              </a:rPr>
              <a:t>ة</a:t>
            </a:r>
            <a:r>
              <a:rPr lang="ar-SA" u="sng" dirty="0" smtClean="0">
                <a:solidFill>
                  <a:srgbClr val="FF0000"/>
                </a:solidFill>
              </a:rPr>
              <a:t> </a:t>
            </a:r>
            <a:r>
              <a:rPr lang="ar-JO" dirty="0" smtClean="0"/>
              <a:t>أ</a:t>
            </a:r>
            <a:r>
              <a:rPr lang="ar-SA" dirty="0" smtClean="0"/>
              <a:t>ي تحقيق التوازن بين ال</a:t>
            </a:r>
            <a:r>
              <a:rPr lang="ar-JO" dirty="0" smtClean="0"/>
              <a:t>إ</a:t>
            </a:r>
            <a:r>
              <a:rPr lang="ar-SA" dirty="0" smtClean="0"/>
              <a:t>ستثمار الكامل للموارد المالي</a:t>
            </a:r>
            <a:r>
              <a:rPr lang="ar-JO" dirty="0" smtClean="0"/>
              <a:t>ة</a:t>
            </a:r>
            <a:r>
              <a:rPr lang="ar-SA" dirty="0" smtClean="0"/>
              <a:t> للمشروع لتعظيم الربح وبين ضرورة ال</a:t>
            </a:r>
            <a:r>
              <a:rPr lang="ar-JO" dirty="0" smtClean="0"/>
              <a:t>إ</a:t>
            </a:r>
            <a:r>
              <a:rPr lang="ar-SA" dirty="0" smtClean="0"/>
              <a:t>حتفاظ بجانب من تلك الموارد في شكل نقدي لمواجهة المخاطر التي قد يتعرض لها المشروع </a:t>
            </a:r>
            <a:r>
              <a:rPr lang="ar-JO" dirty="0" smtClean="0"/>
              <a:t>إ</a:t>
            </a:r>
            <a:r>
              <a:rPr lang="ar-SA" dirty="0" smtClean="0"/>
              <a:t>ذا لم تتوافر لديه السيول</a:t>
            </a:r>
            <a:r>
              <a:rPr lang="ar-JO" dirty="0" smtClean="0"/>
              <a:t>ة</a:t>
            </a:r>
            <a:r>
              <a:rPr lang="ar-SA" dirty="0" smtClean="0"/>
              <a:t> الكافي</a:t>
            </a:r>
            <a:r>
              <a:rPr lang="ar-JO" dirty="0" smtClean="0"/>
              <a:t>ة</a:t>
            </a:r>
            <a:r>
              <a:rPr lang="ar-SA" dirty="0" smtClean="0"/>
              <a:t> </a:t>
            </a:r>
            <a:endParaRPr lang="ar-SA" u="sng"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35</a:t>
            </a:fld>
            <a:endParaRPr lang="ar-SA" dirty="0"/>
          </a:p>
        </p:txBody>
      </p:sp>
      <p:sp>
        <p:nvSpPr>
          <p:cNvPr id="12" name="Content Placeholder 11"/>
          <p:cNvSpPr>
            <a:spLocks noGrp="1"/>
          </p:cNvSpPr>
          <p:nvPr>
            <p:ph sz="quarter" idx="1"/>
          </p:nvPr>
        </p:nvSpPr>
        <p:spPr>
          <a:xfrm>
            <a:off x="395536" y="1428736"/>
            <a:ext cx="8352928" cy="4952592"/>
          </a:xfrm>
        </p:spPr>
        <p:txBody>
          <a:bodyPr>
            <a:normAutofit/>
          </a:bodyPr>
          <a:lstStyle/>
          <a:p>
            <a:pPr marL="514350" indent="-514350" algn="just">
              <a:buNone/>
            </a:pPr>
            <a:r>
              <a:rPr lang="ar-SA" dirty="0" smtClean="0"/>
              <a:t>4. </a:t>
            </a:r>
            <a:r>
              <a:rPr lang="ar-SA" dirty="0" smtClean="0">
                <a:solidFill>
                  <a:srgbClr val="FF0000"/>
                </a:solidFill>
              </a:rPr>
              <a:t>تحقيق المنفع</a:t>
            </a:r>
            <a:r>
              <a:rPr lang="ar-JO" dirty="0" smtClean="0">
                <a:solidFill>
                  <a:srgbClr val="FF0000"/>
                </a:solidFill>
              </a:rPr>
              <a:t>ة</a:t>
            </a:r>
            <a:r>
              <a:rPr lang="ar-SA" dirty="0" smtClean="0">
                <a:solidFill>
                  <a:srgbClr val="FF0000"/>
                </a:solidFill>
              </a:rPr>
              <a:t> العام</a:t>
            </a:r>
            <a:r>
              <a:rPr lang="ar-JO" dirty="0" smtClean="0">
                <a:solidFill>
                  <a:srgbClr val="FF0000"/>
                </a:solidFill>
              </a:rPr>
              <a:t>ة</a:t>
            </a:r>
            <a:r>
              <a:rPr lang="ar-SA" dirty="0" smtClean="0">
                <a:solidFill>
                  <a:srgbClr val="FF0000"/>
                </a:solidFill>
              </a:rPr>
              <a:t> </a:t>
            </a:r>
            <a:r>
              <a:rPr lang="ar-SA" dirty="0" smtClean="0"/>
              <a:t>هي الهدف ال</a:t>
            </a:r>
            <a:r>
              <a:rPr lang="ar-JO" dirty="0" smtClean="0"/>
              <a:t>أ</a:t>
            </a:r>
            <a:r>
              <a:rPr lang="ar-SA" dirty="0" smtClean="0"/>
              <a:t>ساسي </a:t>
            </a:r>
            <a:r>
              <a:rPr lang="ar-SA" dirty="0" smtClean="0">
                <a:solidFill>
                  <a:srgbClr val="FF0000"/>
                </a:solidFill>
              </a:rPr>
              <a:t>في </a:t>
            </a:r>
            <a:r>
              <a:rPr lang="ar-JO" dirty="0" smtClean="0">
                <a:solidFill>
                  <a:srgbClr val="FF0000"/>
                </a:solidFill>
              </a:rPr>
              <a:t>ا</a:t>
            </a:r>
            <a:r>
              <a:rPr lang="ar-SA" dirty="0" smtClean="0">
                <a:solidFill>
                  <a:srgbClr val="FF0000"/>
                </a:solidFill>
              </a:rPr>
              <a:t>لمشروع العام الذي تقوم به الدول</a:t>
            </a:r>
            <a:r>
              <a:rPr lang="ar-JO" dirty="0" smtClean="0">
                <a:solidFill>
                  <a:srgbClr val="FF0000"/>
                </a:solidFill>
              </a:rPr>
              <a:t>ة</a:t>
            </a:r>
            <a:r>
              <a:rPr lang="ar-SA" dirty="0" smtClean="0">
                <a:solidFill>
                  <a:srgbClr val="FF0000"/>
                </a:solidFill>
              </a:rPr>
              <a:t> </a:t>
            </a:r>
            <a:r>
              <a:rPr lang="ar-JO" dirty="0" smtClean="0">
                <a:solidFill>
                  <a:srgbClr val="FF0000"/>
                </a:solidFill>
              </a:rPr>
              <a:t>أ</a:t>
            </a:r>
            <a:r>
              <a:rPr lang="ar-SA" dirty="0" smtClean="0">
                <a:solidFill>
                  <a:srgbClr val="FF0000"/>
                </a:solidFill>
              </a:rPr>
              <a:t>و تشرف عليه</a:t>
            </a:r>
            <a:r>
              <a:rPr lang="ar-SA" dirty="0" smtClean="0"/>
              <a:t>، سواء تحقق ربح من قيام هذا المشروع أو لم يتحقق فالمنفع</a:t>
            </a:r>
            <a:r>
              <a:rPr lang="ar-JO" dirty="0" smtClean="0"/>
              <a:t>ة</a:t>
            </a:r>
            <a:r>
              <a:rPr lang="ar-SA" dirty="0" smtClean="0"/>
              <a:t> العام</a:t>
            </a:r>
            <a:r>
              <a:rPr lang="ar-JO" dirty="0" smtClean="0"/>
              <a:t>ة</a:t>
            </a:r>
            <a:r>
              <a:rPr lang="ar-SA" dirty="0" smtClean="0"/>
              <a:t> قد تكون بيع سلع</a:t>
            </a:r>
            <a:r>
              <a:rPr lang="ar-JO" dirty="0" smtClean="0"/>
              <a:t>ة</a:t>
            </a:r>
            <a:r>
              <a:rPr lang="ar-SA" dirty="0" smtClean="0"/>
              <a:t> </a:t>
            </a:r>
            <a:r>
              <a:rPr lang="ar-JO" dirty="0" smtClean="0"/>
              <a:t>أ</a:t>
            </a:r>
            <a:r>
              <a:rPr lang="ar-SA" dirty="0" smtClean="0"/>
              <a:t>وتقديم خدم</a:t>
            </a:r>
            <a:r>
              <a:rPr lang="ar-JO" dirty="0" smtClean="0"/>
              <a:t>ة</a:t>
            </a:r>
            <a:r>
              <a:rPr lang="ar-SA" dirty="0" smtClean="0"/>
              <a:t> فيتعين التركيز في هذه المشروعات على ال</a:t>
            </a:r>
            <a:r>
              <a:rPr lang="ar-JO" dirty="0" smtClean="0"/>
              <a:t>أ</a:t>
            </a:r>
            <a:r>
              <a:rPr lang="ar-SA" dirty="0" smtClean="0"/>
              <a:t>هداف التي </a:t>
            </a:r>
            <a:r>
              <a:rPr lang="ar-JO" dirty="0" smtClean="0"/>
              <a:t>ا</a:t>
            </a:r>
            <a:r>
              <a:rPr lang="ar-SA" dirty="0" smtClean="0"/>
              <a:t>نش</a:t>
            </a:r>
            <a:r>
              <a:rPr lang="ar-JO" dirty="0" smtClean="0"/>
              <a:t>أ</a:t>
            </a:r>
            <a:r>
              <a:rPr lang="ar-SA" dirty="0" smtClean="0"/>
              <a:t>ت من </a:t>
            </a:r>
            <a:r>
              <a:rPr lang="ar-JO" dirty="0" smtClean="0"/>
              <a:t>أ</a:t>
            </a:r>
            <a:r>
              <a:rPr lang="ar-SA" dirty="0" smtClean="0"/>
              <a:t>جلها مثل المشروعات الوطني</a:t>
            </a:r>
            <a:r>
              <a:rPr lang="ar-JO" dirty="0" smtClean="0"/>
              <a:t>ة</a:t>
            </a:r>
            <a:r>
              <a:rPr lang="ar-SA" dirty="0" smtClean="0"/>
              <a:t> المرتبط</a:t>
            </a:r>
            <a:r>
              <a:rPr lang="ar-JO" dirty="0" smtClean="0"/>
              <a:t>ة</a:t>
            </a:r>
            <a:r>
              <a:rPr lang="ar-SA" dirty="0" smtClean="0"/>
              <a:t> بال</a:t>
            </a:r>
            <a:r>
              <a:rPr lang="ar-JO" dirty="0" smtClean="0"/>
              <a:t>أ</a:t>
            </a:r>
            <a:r>
              <a:rPr lang="ar-SA" dirty="0" smtClean="0"/>
              <a:t>من القومي للدول</a:t>
            </a:r>
            <a:r>
              <a:rPr lang="ar-JO" dirty="0" smtClean="0"/>
              <a:t>ة</a:t>
            </a:r>
            <a:r>
              <a:rPr lang="ar-SA" dirty="0" smtClean="0"/>
              <a:t> و</a:t>
            </a:r>
            <a:r>
              <a:rPr lang="ar-JO" dirty="0" smtClean="0"/>
              <a:t>إ</a:t>
            </a:r>
            <a:r>
              <a:rPr lang="ar-SA" dirty="0" smtClean="0"/>
              <a:t>نتاج وبيع ب</a:t>
            </a:r>
            <a:r>
              <a:rPr lang="ar-JO" dirty="0" smtClean="0"/>
              <a:t>أ</a:t>
            </a:r>
            <a:r>
              <a:rPr lang="ar-SA" dirty="0" smtClean="0"/>
              <a:t>قل من التكلفه ل</a:t>
            </a:r>
            <a:r>
              <a:rPr lang="ar-JO" dirty="0" smtClean="0"/>
              <a:t>ا</a:t>
            </a:r>
            <a:r>
              <a:rPr lang="ar-SA" dirty="0" smtClean="0"/>
              <a:t>عتبارات اجتماعي</a:t>
            </a:r>
            <a:r>
              <a:rPr lang="ar-JO" dirty="0" smtClean="0"/>
              <a:t>ة</a:t>
            </a:r>
            <a:r>
              <a:rPr lang="ar-SA" dirty="0" smtClean="0"/>
              <a:t> وقد يكون الهدف الحصول على موارد مالي</a:t>
            </a:r>
            <a:r>
              <a:rPr lang="ar-JO" dirty="0" smtClean="0"/>
              <a:t>ة</a:t>
            </a:r>
            <a:r>
              <a:rPr lang="ar-SA" dirty="0" smtClean="0"/>
              <a:t> لتمويل نفقاتها بدل</a:t>
            </a:r>
            <a:r>
              <a:rPr lang="ar-JO" dirty="0" smtClean="0"/>
              <a:t>اً</a:t>
            </a:r>
            <a:r>
              <a:rPr lang="ar-SA" dirty="0" smtClean="0"/>
              <a:t> من الضرائب ...في هذه المشروعات </a:t>
            </a:r>
            <a:r>
              <a:rPr lang="ar-JO" dirty="0" smtClean="0"/>
              <a:t>لا </a:t>
            </a:r>
            <a:r>
              <a:rPr lang="ar-SA" dirty="0" smtClean="0"/>
              <a:t>يكون هدف ال</a:t>
            </a:r>
            <a:r>
              <a:rPr lang="ar-JO" dirty="0" smtClean="0"/>
              <a:t>إ</a:t>
            </a:r>
            <a:r>
              <a:rPr lang="ar-SA" dirty="0" smtClean="0"/>
              <a:t>دار</a:t>
            </a:r>
            <a:r>
              <a:rPr lang="ar-JO" dirty="0" smtClean="0"/>
              <a:t>ة</a:t>
            </a:r>
            <a:r>
              <a:rPr lang="ar-SA" dirty="0" smtClean="0"/>
              <a:t> المالي</a:t>
            </a:r>
            <a:r>
              <a:rPr lang="ar-JO" dirty="0" smtClean="0"/>
              <a:t>ة</a:t>
            </a:r>
            <a:r>
              <a:rPr lang="ar-SA" dirty="0" smtClean="0"/>
              <a:t> منصب على تحقيق الربح و</a:t>
            </a:r>
            <a:r>
              <a:rPr lang="ar-JO" dirty="0" smtClean="0"/>
              <a:t>إ</a:t>
            </a:r>
            <a:r>
              <a:rPr lang="ar-SA" dirty="0" smtClean="0"/>
              <a:t>نما يتوارى هذا الهدف وراء </a:t>
            </a:r>
            <a:r>
              <a:rPr lang="ar-SA" dirty="0" smtClean="0">
                <a:solidFill>
                  <a:srgbClr val="FF0000"/>
                </a:solidFill>
              </a:rPr>
              <a:t>كفاءه </a:t>
            </a:r>
            <a:r>
              <a:rPr lang="ar-JO" dirty="0" smtClean="0">
                <a:solidFill>
                  <a:srgbClr val="FF0000"/>
                </a:solidFill>
              </a:rPr>
              <a:t>إ</a:t>
            </a:r>
            <a:r>
              <a:rPr lang="ar-SA" dirty="0" smtClean="0">
                <a:solidFill>
                  <a:srgbClr val="FF0000"/>
                </a:solidFill>
              </a:rPr>
              <a:t>ستخدام ال</a:t>
            </a:r>
            <a:r>
              <a:rPr lang="ar-JO" dirty="0" smtClean="0">
                <a:solidFill>
                  <a:srgbClr val="FF0000"/>
                </a:solidFill>
              </a:rPr>
              <a:t>أ</a:t>
            </a:r>
            <a:r>
              <a:rPr lang="ar-SA" dirty="0" smtClean="0">
                <a:solidFill>
                  <a:srgbClr val="FF0000"/>
                </a:solidFill>
              </a:rPr>
              <a:t>موال المخصص</a:t>
            </a:r>
            <a:r>
              <a:rPr lang="ar-JO" dirty="0" smtClean="0">
                <a:solidFill>
                  <a:srgbClr val="FF0000"/>
                </a:solidFill>
              </a:rPr>
              <a:t>ة</a:t>
            </a:r>
            <a:r>
              <a:rPr lang="ar-SA" dirty="0" smtClean="0">
                <a:solidFill>
                  <a:srgbClr val="FF0000"/>
                </a:solidFill>
              </a:rPr>
              <a:t> للمشروع</a:t>
            </a:r>
            <a:r>
              <a:rPr lang="ar-JO" dirty="0" smtClean="0">
                <a:solidFill>
                  <a:srgbClr val="FF0000"/>
                </a:solidFill>
              </a:rPr>
              <a:t> </a:t>
            </a:r>
            <a:r>
              <a:rPr lang="ar-JO" dirty="0" smtClean="0"/>
              <a:t>.</a:t>
            </a:r>
            <a:endParaRPr lang="ar-SA" u="sng"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a:t>
            </a:r>
            <a:r>
              <a:rPr lang="ar-SY" sz="11200" dirty="0" smtClean="0">
                <a:solidFill>
                  <a:srgbClr val="FF0000"/>
                </a:solidFill>
              </a:rPr>
              <a:t>الثاني</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36</a:t>
            </a:fld>
            <a:endParaRPr lang="ar-SA" dirty="0"/>
          </a:p>
        </p:txBody>
      </p:sp>
      <p:sp>
        <p:nvSpPr>
          <p:cNvPr id="21" name="Title 20"/>
          <p:cNvSpPr>
            <a:spLocks noGrp="1"/>
          </p:cNvSpPr>
          <p:nvPr>
            <p:ph type="ctrTitle"/>
          </p:nvPr>
        </p:nvSpPr>
        <p:spPr/>
        <p:txBody>
          <a:bodyPr/>
          <a:lstStyle/>
          <a:p>
            <a:r>
              <a:rPr lang="ar-SY" dirty="0" smtClean="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extLst>
      <p:ext uri="{BB962C8B-B14F-4D97-AF65-F5344CB8AC3E}">
        <p14:creationId xmlns:p14="http://schemas.microsoft.com/office/powerpoint/2010/main" val="20957918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ar-SA" dirty="0" smtClean="0"/>
              <a:t> </a:t>
            </a:r>
          </a:p>
          <a:p>
            <a:r>
              <a:rPr lang="ar-SA" dirty="0" smtClean="0"/>
              <a:t>الفصل الثاني </a:t>
            </a:r>
            <a:endParaRPr lang="ar-SA" dirty="0"/>
          </a:p>
        </p:txBody>
      </p:sp>
      <p:sp>
        <p:nvSpPr>
          <p:cNvPr id="11" name="Slide Number Placeholder 10"/>
          <p:cNvSpPr>
            <a:spLocks noGrp="1"/>
          </p:cNvSpPr>
          <p:nvPr>
            <p:ph type="sldNum" sz="quarter" idx="12"/>
          </p:nvPr>
        </p:nvSpPr>
        <p:spPr/>
        <p:txBody>
          <a:bodyPr/>
          <a:lstStyle/>
          <a:p>
            <a:fld id="{6339CD7F-6548-46A8-9F66-5B44D68E6E3C}" type="slidenum">
              <a:rPr lang="ar-SA" smtClean="0"/>
              <a:pPr/>
              <a:t>37</a:t>
            </a:fld>
            <a:endParaRPr lang="ar-SA" dirty="0"/>
          </a:p>
        </p:txBody>
      </p:sp>
      <p:sp>
        <p:nvSpPr>
          <p:cNvPr id="21" name="Title 20"/>
          <p:cNvSpPr>
            <a:spLocks noGrp="1"/>
          </p:cNvSpPr>
          <p:nvPr>
            <p:ph type="ctrTitle"/>
          </p:nvPr>
        </p:nvSpPr>
        <p:spPr/>
        <p:txBody>
          <a:bodyPr/>
          <a:lstStyle/>
          <a:p>
            <a:endParaRPr lang="ar-SA" dirty="0"/>
          </a:p>
        </p:txBody>
      </p:sp>
      <p:grpSp>
        <p:nvGrpSpPr>
          <p:cNvPr id="8" name="Group 7"/>
          <p:cNvGrpSpPr/>
          <p:nvPr/>
        </p:nvGrpSpPr>
        <p:grpSpPr>
          <a:xfrm>
            <a:off x="0" y="-387424"/>
            <a:ext cx="9144000" cy="3786190"/>
            <a:chOff x="0" y="0"/>
            <a:chExt cx="9144000" cy="3786190"/>
          </a:xfrm>
        </p:grpSpPr>
        <p:sp>
          <p:nvSpPr>
            <p:cNvPr id="9" name="Rectangle 8"/>
            <p:cNvSpPr/>
            <p:nvPr/>
          </p:nvSpPr>
          <p:spPr>
            <a:xfrm>
              <a:off x="0" y="2071678"/>
              <a:ext cx="9144000" cy="1714512"/>
            </a:xfrm>
            <a:prstGeom prst="rect">
              <a:avLst/>
            </a:prstGeom>
            <a:solidFill>
              <a:schemeClr val="bg1"/>
            </a:solidFill>
            <a:ln>
              <a:solidFill>
                <a:schemeClr val="tx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ال</a:t>
              </a:r>
              <a:r>
                <a:rPr lang="ar-JO" sz="3600" dirty="0" smtClean="0">
                  <a:solidFill>
                    <a:schemeClr val="tx1"/>
                  </a:solidFill>
                </a:rPr>
                <a:t>إ</a:t>
              </a:r>
              <a:r>
                <a:rPr lang="ar-SA" sz="3600" dirty="0" smtClean="0">
                  <a:solidFill>
                    <a:schemeClr val="tx1"/>
                  </a:solidFill>
                </a:rPr>
                <a:t>دارة المالية والتخطيط المالي للمشروع</a:t>
              </a:r>
              <a:endParaRPr lang="ar-SA" sz="3600" dirty="0">
                <a:solidFill>
                  <a:schemeClr val="tx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18" name="Picture 5"/>
            <p:cNvPicPr>
              <a:picLocks noChangeAspect="1" noChangeArrowheads="1"/>
            </p:cNvPicPr>
            <p:nvPr/>
          </p:nvPicPr>
          <p:blipFill>
            <a:blip r:embed="rId3" cstate="print"/>
            <a:srcRect/>
            <a:stretch>
              <a:fillRect/>
            </a:stretch>
          </p:blipFill>
          <p:spPr bwMode="auto">
            <a:xfrm>
              <a:off x="7929586" y="214291"/>
              <a:ext cx="965842" cy="928694"/>
            </a:xfrm>
            <a:prstGeom prst="rect">
              <a:avLst/>
            </a:prstGeom>
            <a:noFill/>
          </p:spPr>
        </p:pic>
      </p:grpSp>
      <p:sp>
        <p:nvSpPr>
          <p:cNvPr id="12" name="TextBox 11"/>
          <p:cNvSpPr txBox="1"/>
          <p:nvPr/>
        </p:nvSpPr>
        <p:spPr>
          <a:xfrm>
            <a:off x="152400" y="2724144"/>
            <a:ext cx="9144000" cy="769441"/>
          </a:xfrm>
          <a:prstGeom prst="rect">
            <a:avLst/>
          </a:prstGeom>
          <a:noFill/>
        </p:spPr>
        <p:txBody>
          <a:bodyPr wrap="square" rtlCol="1">
            <a:spAutoFit/>
          </a:bodyPr>
          <a:lstStyle/>
          <a:p>
            <a:pPr algn="ctr"/>
            <a:endParaRPr lang="ar-SA" sz="4400" dirty="0"/>
          </a:p>
        </p:txBody>
      </p:sp>
    </p:spTree>
    <p:extLst>
      <p:ext uri="{BB962C8B-B14F-4D97-AF65-F5344CB8AC3E}">
        <p14:creationId xmlns:p14="http://schemas.microsoft.com/office/powerpoint/2010/main" val="20058862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4" name="Slide Number Placeholder 13"/>
          <p:cNvSpPr>
            <a:spLocks noGrp="1"/>
          </p:cNvSpPr>
          <p:nvPr>
            <p:ph type="sldNum" sz="quarter" idx="12"/>
          </p:nvPr>
        </p:nvSpPr>
        <p:spPr/>
        <p:txBody>
          <a:bodyPr/>
          <a:lstStyle/>
          <a:p>
            <a:fld id="{6339CD7F-6548-46A8-9F66-5B44D68E6E3C}" type="slidenum">
              <a:rPr lang="ar-SA" smtClean="0"/>
              <a:pPr/>
              <a:t>38</a:t>
            </a:fld>
            <a:endParaRPr lang="ar-SA" dirty="0"/>
          </a:p>
        </p:txBody>
      </p:sp>
      <p:sp>
        <p:nvSpPr>
          <p:cNvPr id="12" name="Content Placeholder 11"/>
          <p:cNvSpPr>
            <a:spLocks noGrp="1"/>
          </p:cNvSpPr>
          <p:nvPr>
            <p:ph sz="quarter" idx="1"/>
          </p:nvPr>
        </p:nvSpPr>
        <p:spPr>
          <a:xfrm>
            <a:off x="457200" y="1428736"/>
            <a:ext cx="8229600" cy="4697427"/>
          </a:xfrm>
        </p:spPr>
        <p:txBody>
          <a:bodyPr>
            <a:normAutofit/>
          </a:bodyPr>
          <a:lstStyle/>
          <a:p>
            <a:pPr>
              <a:buNone/>
            </a:pPr>
            <a:r>
              <a:rPr lang="ar-SA" b="1" dirty="0" smtClean="0"/>
              <a:t>موضوعات الفصل</a:t>
            </a:r>
          </a:p>
          <a:p>
            <a:r>
              <a:rPr lang="ar-SA" dirty="0" smtClean="0"/>
              <a:t>مقدمه في التخطيط المالي </a:t>
            </a:r>
          </a:p>
          <a:p>
            <a:r>
              <a:rPr lang="ar-SA" dirty="0" smtClean="0"/>
              <a:t>الإطار الفكري للتخطيط المالي</a:t>
            </a:r>
          </a:p>
          <a:p>
            <a:r>
              <a:rPr lang="ar-SA" dirty="0" smtClean="0"/>
              <a:t>الميزانيات التقديريه </a:t>
            </a:r>
          </a:p>
          <a:p>
            <a:r>
              <a:rPr lang="ar-SA" dirty="0" smtClean="0"/>
              <a:t>التخطيط للسيوله والتخطيط للربحية</a:t>
            </a:r>
          </a:p>
          <a:p>
            <a:r>
              <a:rPr lang="ar-SA" dirty="0" smtClean="0"/>
              <a:t>التخطيط للمخزون السلعي</a:t>
            </a:r>
          </a:p>
          <a:p>
            <a:r>
              <a:rPr lang="ar-SA" dirty="0" smtClean="0"/>
              <a:t>تخطيط الإنفاق الاستثماري</a:t>
            </a:r>
          </a:p>
          <a:p>
            <a:r>
              <a:rPr lang="ar-SA" dirty="0" smtClean="0"/>
              <a:t>تخطيط الهيكل المالي ( التخطيط التمويلي)</a:t>
            </a:r>
          </a:p>
        </p:txBody>
      </p:sp>
    </p:spTree>
    <p:extLst>
      <p:ext uri="{BB962C8B-B14F-4D97-AF65-F5344CB8AC3E}">
        <p14:creationId xmlns:p14="http://schemas.microsoft.com/office/powerpoint/2010/main" val="351546037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4" y="44624"/>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التخطيط المالي</a:t>
              </a:r>
              <a:endParaRPr lang="ar-SA" sz="3600" dirty="0">
                <a:solidFill>
                  <a:schemeClr val="tx1"/>
                </a:solidFill>
              </a:endParaRPr>
            </a:p>
          </p:txBody>
        </p:sp>
        <p:grpSp>
          <p:nvGrpSpPr>
            <p:cNvPr id="8"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39</a:t>
            </a:fld>
            <a:endParaRPr lang="ar-SA" dirty="0"/>
          </a:p>
        </p:txBody>
      </p:sp>
      <p:sp>
        <p:nvSpPr>
          <p:cNvPr id="12" name="Content Placeholder 11"/>
          <p:cNvSpPr>
            <a:spLocks noGrp="1"/>
          </p:cNvSpPr>
          <p:nvPr>
            <p:ph sz="quarter" idx="1"/>
          </p:nvPr>
        </p:nvSpPr>
        <p:spPr>
          <a:xfrm>
            <a:off x="467544" y="2636912"/>
            <a:ext cx="8229600" cy="3528392"/>
          </a:xfrm>
        </p:spPr>
        <p:txBody>
          <a:bodyPr>
            <a:noAutofit/>
          </a:bodyPr>
          <a:lstStyle/>
          <a:p>
            <a:pPr>
              <a:buNone/>
            </a:pPr>
            <a:r>
              <a:rPr lang="ar-SA" sz="3000" dirty="0" smtClean="0"/>
              <a:t>يهدف </a:t>
            </a:r>
            <a:endParaRPr lang="en-US" sz="3000" dirty="0" smtClean="0"/>
          </a:p>
          <a:p>
            <a:pPr>
              <a:buNone/>
            </a:pPr>
            <a:r>
              <a:rPr lang="ar-JO" sz="3000" dirty="0" smtClean="0"/>
              <a:t>إ</a:t>
            </a:r>
            <a:r>
              <a:rPr lang="ar-SA" sz="3000" dirty="0" smtClean="0"/>
              <a:t>لى </a:t>
            </a:r>
            <a:r>
              <a:rPr lang="ar-SA" sz="3000" dirty="0" smtClean="0">
                <a:solidFill>
                  <a:srgbClr val="FF0000"/>
                </a:solidFill>
              </a:rPr>
              <a:t>تحقيق ال</a:t>
            </a:r>
            <a:r>
              <a:rPr lang="ar-JO" sz="3000" dirty="0" smtClean="0">
                <a:solidFill>
                  <a:srgbClr val="FF0000"/>
                </a:solidFill>
              </a:rPr>
              <a:t>ا</a:t>
            </a:r>
            <a:r>
              <a:rPr lang="ar-SA" sz="3000" dirty="0" smtClean="0">
                <a:solidFill>
                  <a:srgbClr val="FF0000"/>
                </a:solidFill>
              </a:rPr>
              <a:t>ستخدام الأفضل </a:t>
            </a:r>
            <a:r>
              <a:rPr lang="ar-SA" sz="3000" dirty="0" smtClean="0"/>
              <a:t>لرأس مال المشروع(جانب الاصول) والتكوين الأمثل للهيكل المالي( جانب الخصوم</a:t>
            </a:r>
            <a:r>
              <a:rPr lang="en-US" sz="3000" dirty="0" smtClean="0"/>
              <a:t> </a:t>
            </a:r>
            <a:r>
              <a:rPr lang="ar-SA" sz="3000" dirty="0" smtClean="0"/>
              <a:t>وحقوق الملكية)</a:t>
            </a:r>
          </a:p>
        </p:txBody>
      </p:sp>
    </p:spTree>
    <p:extLst>
      <p:ext uri="{BB962C8B-B14F-4D97-AF65-F5344CB8AC3E}">
        <p14:creationId xmlns:p14="http://schemas.microsoft.com/office/powerpoint/2010/main" val="1231509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dirty="0"/>
          </a:p>
        </p:txBody>
      </p:sp>
      <p:sp>
        <p:nvSpPr>
          <p:cNvPr id="5" name="Slide Number Placeholder 4"/>
          <p:cNvSpPr>
            <a:spLocks noGrp="1"/>
          </p:cNvSpPr>
          <p:nvPr>
            <p:ph type="sldNum" sz="quarter" idx="12"/>
          </p:nvPr>
        </p:nvSpPr>
        <p:spPr/>
        <p:txBody>
          <a:bodyPr/>
          <a:lstStyle/>
          <a:p>
            <a:fld id="{6339CD7F-6548-46A8-9F66-5B44D68E6E3C}" type="slidenum">
              <a:rPr lang="ar-SA" smtClean="0"/>
              <a:pPr/>
              <a:t>4</a:t>
            </a:fld>
            <a:endParaRPr lang="ar-SA" dirty="0"/>
          </a:p>
        </p:txBody>
      </p:sp>
      <p:sp>
        <p:nvSpPr>
          <p:cNvPr id="12" name="Content Placeholder 11"/>
          <p:cNvSpPr>
            <a:spLocks noGrp="1"/>
          </p:cNvSpPr>
          <p:nvPr>
            <p:ph sz="quarter" idx="1"/>
          </p:nvPr>
        </p:nvSpPr>
        <p:spPr/>
        <p:txBody>
          <a:bodyPr>
            <a:normAutofit/>
          </a:bodyPr>
          <a:lstStyle/>
          <a:p>
            <a:pPr algn="just">
              <a:buNone/>
            </a:pPr>
            <a:endParaRPr lang="ar-SA" dirty="0" smtClean="0"/>
          </a:p>
          <a:p>
            <a:pPr algn="just">
              <a:buNone/>
            </a:pPr>
            <a:r>
              <a:rPr lang="ar-SA" dirty="0" smtClean="0"/>
              <a:t>تتعامل الوظيفه الماليه مع </a:t>
            </a:r>
            <a:r>
              <a:rPr lang="ar-SA" dirty="0" smtClean="0">
                <a:solidFill>
                  <a:srgbClr val="FF0000"/>
                </a:solidFill>
              </a:rPr>
              <a:t>الخطط </a:t>
            </a:r>
            <a:r>
              <a:rPr lang="ar-JO" dirty="0">
                <a:solidFill>
                  <a:srgbClr val="FF0000"/>
                </a:solidFill>
              </a:rPr>
              <a:t>أ</a:t>
            </a:r>
            <a:r>
              <a:rPr lang="ar-SA" dirty="0" smtClean="0">
                <a:solidFill>
                  <a:srgbClr val="FF0000"/>
                </a:solidFill>
              </a:rPr>
              <a:t>و البرامج </a:t>
            </a:r>
            <a:r>
              <a:rPr lang="ar-SA" dirty="0" smtClean="0"/>
              <a:t>التي تبين كيفيه الحصول على ال</a:t>
            </a:r>
            <a:r>
              <a:rPr lang="ar-JO" dirty="0" smtClean="0"/>
              <a:t>أ</a:t>
            </a:r>
            <a:r>
              <a:rPr lang="ar-SA" dirty="0" smtClean="0"/>
              <a:t>موال اللازمه، واستخدامها لتنفيذ العمليات الضروريه للمنشأة – </a:t>
            </a:r>
            <a:r>
              <a:rPr lang="ar-JO" dirty="0" smtClean="0"/>
              <a:t>أي </a:t>
            </a:r>
            <a:r>
              <a:rPr lang="ar-SA" dirty="0" smtClean="0"/>
              <a:t>الحصول على الأموال اللازمه، لاستخدامها في عمليات انتاج وبيع السلع والخدمات، وتوزيع الأرباح الناتجه وتتم بطريقة مستمرة يطلق عليها التدفق النقدي</a:t>
            </a:r>
            <a:r>
              <a:rPr lang="en-US" dirty="0" smtClean="0"/>
              <a:t>  .</a:t>
            </a:r>
            <a:endParaRPr lang="ar-SA" dirty="0" smtClean="0"/>
          </a:p>
          <a:p>
            <a:pPr algn="just">
              <a:buNone/>
            </a:pPr>
            <a:r>
              <a:rPr lang="ar-SA" dirty="0" smtClean="0"/>
              <a:t>الوظيفة الماليه لها علاقات رئيسيه مع المجالات والعلوم والمعارف ال</a:t>
            </a:r>
            <a:r>
              <a:rPr lang="ar-JO" dirty="0" smtClean="0"/>
              <a:t>أ</a:t>
            </a:r>
            <a:r>
              <a:rPr lang="ar-SA" dirty="0" smtClean="0"/>
              <a:t>خرى في بيئة المنشأة مثل ال</a:t>
            </a:r>
            <a:r>
              <a:rPr lang="ar-JO" dirty="0" smtClean="0"/>
              <a:t>إ</a:t>
            </a:r>
            <a:r>
              <a:rPr lang="ar-SA" dirty="0" smtClean="0"/>
              <a:t>قتصاد والمحاسب</a:t>
            </a:r>
            <a:r>
              <a:rPr lang="ar-JO" dirty="0" smtClean="0"/>
              <a:t>ة</a:t>
            </a:r>
            <a:r>
              <a:rPr lang="ar-SA" dirty="0" smtClean="0"/>
              <a:t> والتسويق والتكنولوجيا والصناعه الحديثة .</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4000" dirty="0" smtClean="0">
                <a:solidFill>
                  <a:schemeClr val="tx1"/>
                </a:solidFill>
              </a:endParaRPr>
            </a:p>
            <a:p>
              <a:pPr algn="ctr"/>
              <a:r>
                <a:rPr lang="ar-SA" sz="4000" dirty="0" smtClean="0">
                  <a:solidFill>
                    <a:schemeClr val="tx1"/>
                  </a:solidFill>
                </a:rPr>
                <a:t>ال</a:t>
              </a:r>
              <a:r>
                <a:rPr lang="ar-JO" sz="4000" dirty="0">
                  <a:solidFill>
                    <a:schemeClr val="tx1"/>
                  </a:solidFill>
                </a:rPr>
                <a:t>إ</a:t>
              </a:r>
              <a:r>
                <a:rPr lang="ar-SA" sz="4000" dirty="0" smtClean="0">
                  <a:solidFill>
                    <a:schemeClr val="tx1"/>
                  </a:solidFill>
                </a:rPr>
                <a:t>دارة الماليه </a:t>
              </a:r>
            </a:p>
            <a:p>
              <a:pPr algn="ctr"/>
              <a:endParaRPr lang="ar-SA"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4" name="Slide Number Placeholder 13"/>
          <p:cNvSpPr>
            <a:spLocks noGrp="1"/>
          </p:cNvSpPr>
          <p:nvPr>
            <p:ph type="sldNum" sz="quarter" idx="12"/>
          </p:nvPr>
        </p:nvSpPr>
        <p:spPr/>
        <p:txBody>
          <a:bodyPr/>
          <a:lstStyle/>
          <a:p>
            <a:fld id="{6339CD7F-6548-46A8-9F66-5B44D68E6E3C}" type="slidenum">
              <a:rPr lang="ar-SA" smtClean="0"/>
              <a:pPr/>
              <a:t>40</a:t>
            </a:fld>
            <a:endParaRPr lang="ar-SA" dirty="0"/>
          </a:p>
        </p:txBody>
      </p:sp>
      <p:sp>
        <p:nvSpPr>
          <p:cNvPr id="12" name="Content Placeholder 11"/>
          <p:cNvSpPr>
            <a:spLocks noGrp="1"/>
          </p:cNvSpPr>
          <p:nvPr>
            <p:ph sz="quarter" idx="1"/>
          </p:nvPr>
        </p:nvSpPr>
        <p:spPr>
          <a:xfrm>
            <a:off x="467544" y="1285860"/>
            <a:ext cx="8229600" cy="4879444"/>
          </a:xfrm>
        </p:spPr>
        <p:txBody>
          <a:bodyPr>
            <a:noAutofit/>
          </a:bodyPr>
          <a:lstStyle/>
          <a:p>
            <a:pPr>
              <a:buNone/>
            </a:pPr>
            <a:r>
              <a:rPr lang="ar-SA" sz="3000" dirty="0" smtClean="0"/>
              <a:t>الميزانيه العموميه تتكون من الأصول والخصوم + حقوق الملكية :</a:t>
            </a:r>
          </a:p>
          <a:p>
            <a:pPr algn="just">
              <a:buNone/>
            </a:pPr>
            <a:r>
              <a:rPr lang="ar-SA" sz="3000" dirty="0" smtClean="0">
                <a:solidFill>
                  <a:srgbClr val="FF0000"/>
                </a:solidFill>
              </a:rPr>
              <a:t>في جانب ال</a:t>
            </a:r>
            <a:r>
              <a:rPr lang="ar-JO" sz="3000" dirty="0" smtClean="0">
                <a:solidFill>
                  <a:srgbClr val="FF0000"/>
                </a:solidFill>
              </a:rPr>
              <a:t>أ</a:t>
            </a:r>
            <a:r>
              <a:rPr lang="ar-SA" sz="3000" dirty="0" smtClean="0">
                <a:solidFill>
                  <a:srgbClr val="FF0000"/>
                </a:solidFill>
              </a:rPr>
              <a:t>صول هي الموجودات التي يستغلها </a:t>
            </a:r>
            <a:r>
              <a:rPr lang="ar-JO" sz="3000" dirty="0" smtClean="0">
                <a:solidFill>
                  <a:srgbClr val="FF0000"/>
                </a:solidFill>
              </a:rPr>
              <a:t>المشروع </a:t>
            </a:r>
            <a:r>
              <a:rPr lang="ar-SA" sz="3000" dirty="0" smtClean="0">
                <a:solidFill>
                  <a:srgbClr val="FF0000"/>
                </a:solidFill>
              </a:rPr>
              <a:t>في نشاطه</a:t>
            </a:r>
          </a:p>
          <a:p>
            <a:pPr algn="just">
              <a:buNone/>
            </a:pPr>
            <a:r>
              <a:rPr lang="ar-SA" sz="3000" dirty="0" smtClean="0">
                <a:solidFill>
                  <a:srgbClr val="FF0000"/>
                </a:solidFill>
              </a:rPr>
              <a:t>في جانب الخصوم وحقوق الملكية هي مصادر الأموال التي مكنته من اقتناء هذه الموجودات على </a:t>
            </a:r>
            <a:r>
              <a:rPr lang="ar-JO" sz="3000" dirty="0" smtClean="0">
                <a:solidFill>
                  <a:srgbClr val="FF0000"/>
                </a:solidFill>
              </a:rPr>
              <a:t>إ</a:t>
            </a:r>
            <a:r>
              <a:rPr lang="ar-SA" sz="3000" dirty="0" smtClean="0">
                <a:solidFill>
                  <a:srgbClr val="FF0000"/>
                </a:solidFill>
              </a:rPr>
              <a:t>ختلاف </a:t>
            </a:r>
            <a:r>
              <a:rPr lang="ar-JO" sz="3000" dirty="0" smtClean="0">
                <a:solidFill>
                  <a:srgbClr val="FF0000"/>
                </a:solidFill>
              </a:rPr>
              <a:t>أ</a:t>
            </a:r>
            <a:r>
              <a:rPr lang="ar-SA" sz="3000" dirty="0" smtClean="0">
                <a:solidFill>
                  <a:srgbClr val="FF0000"/>
                </a:solidFill>
              </a:rPr>
              <a:t>شكالها </a:t>
            </a:r>
          </a:p>
          <a:p>
            <a:pPr algn="just">
              <a:buNone/>
            </a:pPr>
            <a:r>
              <a:rPr lang="ar-JO" sz="3000" dirty="0" smtClean="0">
                <a:solidFill>
                  <a:srgbClr val="FF0000"/>
                </a:solidFill>
              </a:rPr>
              <a:t>أ</a:t>
            </a:r>
            <a:r>
              <a:rPr lang="ar-SA" sz="3000" u="sng" dirty="0" smtClean="0">
                <a:solidFill>
                  <a:srgbClr val="FF0000"/>
                </a:solidFill>
              </a:rPr>
              <a:t>لتخطيط المالي السليم </a:t>
            </a:r>
            <a:r>
              <a:rPr lang="ar-SA" sz="3000" dirty="0" smtClean="0"/>
              <a:t>الذي يعمل على </a:t>
            </a:r>
            <a:r>
              <a:rPr lang="ar-SA" sz="3000" dirty="0" smtClean="0">
                <a:solidFill>
                  <a:srgbClr val="0000FF"/>
                </a:solidFill>
              </a:rPr>
              <a:t>وجود نسب متوازن</a:t>
            </a:r>
            <a:r>
              <a:rPr lang="ar-JO" sz="3000" dirty="0" smtClean="0">
                <a:solidFill>
                  <a:srgbClr val="0000FF"/>
                </a:solidFill>
              </a:rPr>
              <a:t>ة</a:t>
            </a:r>
            <a:r>
              <a:rPr lang="ar-SA" sz="3000" dirty="0" smtClean="0">
                <a:solidFill>
                  <a:srgbClr val="0000FF"/>
                </a:solidFill>
              </a:rPr>
              <a:t> بين الأصول وبعضها، بين الخصوم وبعضها وبين ال</a:t>
            </a:r>
            <a:r>
              <a:rPr lang="ar-JO" sz="3000" dirty="0" smtClean="0">
                <a:solidFill>
                  <a:srgbClr val="0000FF"/>
                </a:solidFill>
              </a:rPr>
              <a:t>أ</a:t>
            </a:r>
            <a:r>
              <a:rPr lang="ar-SA" sz="3000" dirty="0" smtClean="0">
                <a:solidFill>
                  <a:srgbClr val="0000FF"/>
                </a:solidFill>
              </a:rPr>
              <a:t>صول </a:t>
            </a:r>
            <a:r>
              <a:rPr lang="ar-SY" sz="3000" dirty="0" smtClean="0">
                <a:solidFill>
                  <a:srgbClr val="0000FF"/>
                </a:solidFill>
              </a:rPr>
              <a:t>و</a:t>
            </a:r>
            <a:r>
              <a:rPr lang="ar-SA" sz="3000" dirty="0" smtClean="0">
                <a:solidFill>
                  <a:srgbClr val="0000FF"/>
                </a:solidFill>
              </a:rPr>
              <a:t>الخصوم بما يتفق وظروفه </a:t>
            </a:r>
            <a:r>
              <a:rPr lang="ar-JO" sz="3000" dirty="0" smtClean="0">
                <a:solidFill>
                  <a:srgbClr val="0000FF"/>
                </a:solidFill>
              </a:rPr>
              <a:t>أ</a:t>
            </a:r>
            <a:r>
              <a:rPr lang="ar-SA" sz="3000" dirty="0" smtClean="0">
                <a:solidFill>
                  <a:srgbClr val="0000FF"/>
                </a:solidFill>
              </a:rPr>
              <a:t>و لا يخرج عما يدور في المشروعات المث</a:t>
            </a:r>
            <a:r>
              <a:rPr lang="ar-JO" sz="3000" dirty="0" smtClean="0">
                <a:solidFill>
                  <a:srgbClr val="0000FF"/>
                </a:solidFill>
              </a:rPr>
              <a:t>يل</a:t>
            </a:r>
            <a:r>
              <a:rPr lang="ar-SA" sz="3000" dirty="0" smtClean="0">
                <a:solidFill>
                  <a:srgbClr val="0000FF"/>
                </a:solidFill>
              </a:rPr>
              <a:t>ة </a:t>
            </a:r>
            <a:r>
              <a:rPr lang="ar-JO" sz="3000" dirty="0" smtClean="0">
                <a:solidFill>
                  <a:srgbClr val="0000FF"/>
                </a:solidFill>
              </a:rPr>
              <a:t>أ</a:t>
            </a:r>
            <a:r>
              <a:rPr lang="ar-SA" sz="3000" dirty="0" smtClean="0">
                <a:solidFill>
                  <a:srgbClr val="0000FF"/>
                </a:solidFill>
              </a:rPr>
              <a:t>و قطاع الصناع</a:t>
            </a:r>
            <a:r>
              <a:rPr lang="ar-JO" sz="3000" dirty="0" smtClean="0">
                <a:solidFill>
                  <a:srgbClr val="0000FF"/>
                </a:solidFill>
              </a:rPr>
              <a:t>ة</a:t>
            </a:r>
            <a:r>
              <a:rPr lang="ar-SA" sz="3000" dirty="0" smtClean="0">
                <a:solidFill>
                  <a:srgbClr val="0000FF"/>
                </a:solidFill>
              </a:rPr>
              <a:t> الذي ينتمي </a:t>
            </a:r>
            <a:r>
              <a:rPr lang="ar-JO" sz="3000" dirty="0" smtClean="0">
                <a:solidFill>
                  <a:srgbClr val="0000FF"/>
                </a:solidFill>
              </a:rPr>
              <a:t>إ</a:t>
            </a:r>
            <a:r>
              <a:rPr lang="ar-SA" sz="3000" dirty="0" smtClean="0">
                <a:solidFill>
                  <a:srgbClr val="0000FF"/>
                </a:solidFill>
              </a:rPr>
              <a:t>ليه المشروع .</a:t>
            </a:r>
          </a:p>
        </p:txBody>
      </p:sp>
    </p:spTree>
    <p:extLst>
      <p:ext uri="{BB962C8B-B14F-4D97-AF65-F5344CB8AC3E}">
        <p14:creationId xmlns:p14="http://schemas.microsoft.com/office/powerpoint/2010/main" val="293086283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64317" y="404664"/>
            <a:ext cx="8229600" cy="1143000"/>
          </a:xfrm>
        </p:spPr>
        <p:txBody>
          <a:bodyPr/>
          <a:lstStyle/>
          <a:p>
            <a:pPr algn="ctr"/>
            <a:r>
              <a:rPr lang="ar-SA" dirty="0" smtClean="0">
                <a:solidFill>
                  <a:srgbClr val="0000FF"/>
                </a:solidFill>
              </a:rPr>
              <a:t>الإطار الفكري للتخطيط المالي</a:t>
            </a:r>
            <a:endParaRPr lang="ar-SA" dirty="0">
              <a:solidFill>
                <a:srgbClr val="0000FF"/>
              </a:solidFill>
            </a:endParaRPr>
          </a:p>
        </p:txBody>
      </p:sp>
      <p:sp>
        <p:nvSpPr>
          <p:cNvPr id="14" name="Slide Number Placeholder 13"/>
          <p:cNvSpPr>
            <a:spLocks noGrp="1"/>
          </p:cNvSpPr>
          <p:nvPr>
            <p:ph type="sldNum" sz="quarter" idx="12"/>
          </p:nvPr>
        </p:nvSpPr>
        <p:spPr/>
        <p:txBody>
          <a:bodyPr/>
          <a:lstStyle/>
          <a:p>
            <a:fld id="{6339CD7F-6548-46A8-9F66-5B44D68E6E3C}" type="slidenum">
              <a:rPr lang="ar-SA" smtClean="0"/>
              <a:pPr/>
              <a:t>41</a:t>
            </a:fld>
            <a:endParaRPr lang="ar-SA" dirty="0"/>
          </a:p>
        </p:txBody>
      </p:sp>
      <p:sp>
        <p:nvSpPr>
          <p:cNvPr id="12" name="Content Placeholder 11"/>
          <p:cNvSpPr>
            <a:spLocks noGrp="1"/>
          </p:cNvSpPr>
          <p:nvPr>
            <p:ph sz="quarter" idx="1"/>
          </p:nvPr>
        </p:nvSpPr>
        <p:spPr>
          <a:xfrm>
            <a:off x="457200" y="2143116"/>
            <a:ext cx="8229600" cy="3983047"/>
          </a:xfrm>
        </p:spPr>
        <p:txBody>
          <a:bodyPr>
            <a:normAutofit/>
          </a:bodyPr>
          <a:lstStyle/>
          <a:p>
            <a:pPr algn="just">
              <a:buNone/>
            </a:pPr>
            <a:r>
              <a:rPr lang="ar-SA" dirty="0" smtClean="0">
                <a:solidFill>
                  <a:srgbClr val="FF0000"/>
                </a:solidFill>
              </a:rPr>
              <a:t>التخطيط</a:t>
            </a:r>
            <a:r>
              <a:rPr lang="ar-SA" dirty="0" smtClean="0"/>
              <a:t> هو المنطلق ل</a:t>
            </a:r>
            <a:r>
              <a:rPr lang="ar-JO" dirty="0" smtClean="0"/>
              <a:t>إ</a:t>
            </a:r>
            <a:r>
              <a:rPr lang="ar-SA" dirty="0" smtClean="0"/>
              <a:t>تخاذ القرارت </a:t>
            </a:r>
          </a:p>
          <a:p>
            <a:pPr algn="just">
              <a:buNone/>
            </a:pPr>
            <a:r>
              <a:rPr lang="ar-JO" dirty="0" smtClean="0">
                <a:solidFill>
                  <a:srgbClr val="FF0000"/>
                </a:solidFill>
              </a:rPr>
              <a:t>إ</a:t>
            </a:r>
            <a:r>
              <a:rPr lang="ar-SA" dirty="0" smtClean="0">
                <a:solidFill>
                  <a:srgbClr val="FF0000"/>
                </a:solidFill>
              </a:rPr>
              <a:t>تخاذ القرارت هو </a:t>
            </a:r>
            <a:r>
              <a:rPr lang="ar-JO" dirty="0" smtClean="0">
                <a:solidFill>
                  <a:srgbClr val="FF0000"/>
                </a:solidFill>
              </a:rPr>
              <a:t>إ</a:t>
            </a:r>
            <a:r>
              <a:rPr lang="ar-SA" dirty="0" smtClean="0">
                <a:solidFill>
                  <a:srgbClr val="FF0000"/>
                </a:solidFill>
              </a:rPr>
              <a:t>ختيار البديل ال</a:t>
            </a:r>
            <a:r>
              <a:rPr lang="ar-JO" dirty="0" smtClean="0">
                <a:solidFill>
                  <a:srgbClr val="FF0000"/>
                </a:solidFill>
              </a:rPr>
              <a:t>أ</a:t>
            </a:r>
            <a:r>
              <a:rPr lang="ar-SA" dirty="0" smtClean="0">
                <a:solidFill>
                  <a:srgbClr val="FF0000"/>
                </a:solidFill>
              </a:rPr>
              <a:t>فضل (ال</a:t>
            </a:r>
            <a:r>
              <a:rPr lang="ar-JO" dirty="0" smtClean="0">
                <a:solidFill>
                  <a:srgbClr val="FF0000"/>
                </a:solidFill>
              </a:rPr>
              <a:t>أ</a:t>
            </a:r>
            <a:r>
              <a:rPr lang="ar-SA" dirty="0" smtClean="0">
                <a:solidFill>
                  <a:srgbClr val="FF0000"/>
                </a:solidFill>
              </a:rPr>
              <a:t>كف</a:t>
            </a:r>
            <a:r>
              <a:rPr lang="ar-JO" dirty="0" smtClean="0">
                <a:solidFill>
                  <a:srgbClr val="FF0000"/>
                </a:solidFill>
              </a:rPr>
              <a:t>أ</a:t>
            </a:r>
            <a:r>
              <a:rPr lang="ar-SA" dirty="0" smtClean="0">
                <a:solidFill>
                  <a:srgbClr val="FF0000"/>
                </a:solidFill>
              </a:rPr>
              <a:t>) الذي يحقق الهدف المطلوب، وذلك من بين عدة بدائل متاحة .</a:t>
            </a:r>
          </a:p>
          <a:p>
            <a:pPr algn="just">
              <a:buNone/>
            </a:pPr>
            <a:r>
              <a:rPr lang="ar-SA" dirty="0" smtClean="0"/>
              <a:t>وهو عملية </a:t>
            </a:r>
            <a:r>
              <a:rPr lang="ar-SA" u="sng" dirty="0" smtClean="0">
                <a:solidFill>
                  <a:srgbClr val="FF0000"/>
                </a:solidFill>
              </a:rPr>
              <a:t>مستمرة</a:t>
            </a:r>
            <a:r>
              <a:rPr lang="ar-SA" dirty="0" smtClean="0">
                <a:solidFill>
                  <a:srgbClr val="FF0000"/>
                </a:solidFill>
              </a:rPr>
              <a:t> </a:t>
            </a:r>
            <a:r>
              <a:rPr lang="ar-SA" dirty="0" smtClean="0"/>
              <a:t>خلال دورة حياة المشروع وقد يكون التخطيط </a:t>
            </a:r>
            <a:r>
              <a:rPr lang="ar-SA" dirty="0" smtClean="0">
                <a:solidFill>
                  <a:srgbClr val="FF0000"/>
                </a:solidFill>
              </a:rPr>
              <a:t>لفترة طويلة </a:t>
            </a:r>
            <a:r>
              <a:rPr lang="ar-SA" dirty="0" smtClean="0"/>
              <a:t>قد تمتد </a:t>
            </a:r>
            <a:r>
              <a:rPr lang="ar-JO" dirty="0" smtClean="0"/>
              <a:t>إ</a:t>
            </a:r>
            <a:r>
              <a:rPr lang="ar-SA" dirty="0" smtClean="0"/>
              <a:t>لى عشرات السنين كتخطيط ال</a:t>
            </a:r>
            <a:r>
              <a:rPr lang="ar-JO" dirty="0" smtClean="0"/>
              <a:t>إ</a:t>
            </a:r>
            <a:r>
              <a:rPr lang="ar-SA" dirty="0" smtClean="0"/>
              <a:t>نفاق </a:t>
            </a:r>
            <a:r>
              <a:rPr lang="ar-SA" dirty="0" smtClean="0">
                <a:solidFill>
                  <a:srgbClr val="FF0000"/>
                </a:solidFill>
              </a:rPr>
              <a:t>ال</a:t>
            </a:r>
            <a:r>
              <a:rPr lang="ar-JO" dirty="0" smtClean="0">
                <a:solidFill>
                  <a:srgbClr val="FF0000"/>
                </a:solidFill>
              </a:rPr>
              <a:t>إ</a:t>
            </a:r>
            <a:r>
              <a:rPr lang="ar-SA" dirty="0" smtClean="0">
                <a:solidFill>
                  <a:srgbClr val="FF0000"/>
                </a:solidFill>
              </a:rPr>
              <a:t>ستثماري </a:t>
            </a:r>
            <a:r>
              <a:rPr lang="ar-SA" dirty="0" smtClean="0"/>
              <a:t>للمشروع أو قد يكون </a:t>
            </a:r>
            <a:r>
              <a:rPr lang="ar-SA" dirty="0" smtClean="0">
                <a:solidFill>
                  <a:srgbClr val="FF0000"/>
                </a:solidFill>
              </a:rPr>
              <a:t>لفترة قصيرة </a:t>
            </a:r>
            <a:r>
              <a:rPr lang="ar-SA" dirty="0" smtClean="0"/>
              <a:t>كتخطيط النشاط </a:t>
            </a:r>
            <a:r>
              <a:rPr lang="ar-SA" dirty="0" smtClean="0">
                <a:solidFill>
                  <a:srgbClr val="FF0000"/>
                </a:solidFill>
              </a:rPr>
              <a:t>الجاري</a:t>
            </a:r>
            <a:r>
              <a:rPr lang="ar-SA" dirty="0" smtClean="0"/>
              <a:t>. </a:t>
            </a:r>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134802668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44624"/>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tx1"/>
                  </a:solidFill>
                </a:rPr>
                <a:t>المراحل التي يمر بها التخطيط السليم</a:t>
              </a:r>
              <a:br>
                <a:rPr lang="ar-SA" sz="3200" dirty="0" smtClean="0">
                  <a:solidFill>
                    <a:schemeClr val="tx1"/>
                  </a:solidFill>
                </a:rPr>
              </a:br>
              <a:r>
                <a:rPr lang="ar-SA" sz="3200" dirty="0" smtClean="0">
                  <a:solidFill>
                    <a:schemeClr val="tx1"/>
                  </a:solidFill>
                </a:rPr>
                <a:t>(التخطيط البرنامجي</a:t>
              </a:r>
              <a:r>
                <a:rPr lang="ar-SA" dirty="0" smtClean="0">
                  <a:solidFill>
                    <a:schemeClr val="tx1"/>
                  </a:solidFill>
                </a:rPr>
                <a:t>)</a:t>
              </a:r>
              <a:endParaRPr lang="ar-SA"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42</a:t>
            </a:fld>
            <a:endParaRPr lang="ar-SA" dirty="0"/>
          </a:p>
        </p:txBody>
      </p:sp>
      <p:sp>
        <p:nvSpPr>
          <p:cNvPr id="12" name="Content Placeholder 11"/>
          <p:cNvSpPr>
            <a:spLocks noGrp="1"/>
          </p:cNvSpPr>
          <p:nvPr>
            <p:ph sz="quarter" idx="1"/>
          </p:nvPr>
        </p:nvSpPr>
        <p:spPr>
          <a:xfrm>
            <a:off x="457200" y="1988840"/>
            <a:ext cx="8229600" cy="4137323"/>
          </a:xfrm>
        </p:spPr>
        <p:txBody>
          <a:bodyPr>
            <a:normAutofit lnSpcReduction="10000"/>
          </a:bodyPr>
          <a:lstStyle/>
          <a:p>
            <a:pPr algn="just">
              <a:buNone/>
            </a:pPr>
            <a:r>
              <a:rPr lang="ar-SA" dirty="0" smtClean="0"/>
              <a:t>أ – التعرف على المشكله وتعريف دقائقها </a:t>
            </a:r>
          </a:p>
          <a:p>
            <a:pPr algn="just">
              <a:buNone/>
            </a:pPr>
            <a:r>
              <a:rPr lang="ar-JO" dirty="0" smtClean="0">
                <a:solidFill>
                  <a:srgbClr val="FF0000"/>
                </a:solidFill>
              </a:rPr>
              <a:t>التأكد من فهم </a:t>
            </a:r>
            <a:r>
              <a:rPr lang="ar-SA" dirty="0" smtClean="0">
                <a:solidFill>
                  <a:srgbClr val="FF0000"/>
                </a:solidFill>
              </a:rPr>
              <a:t>المشكل</a:t>
            </a:r>
            <a:r>
              <a:rPr lang="ar-JO" dirty="0" smtClean="0">
                <a:solidFill>
                  <a:srgbClr val="FF0000"/>
                </a:solidFill>
              </a:rPr>
              <a:t>ة</a:t>
            </a:r>
            <a:r>
              <a:rPr lang="ar-SA" dirty="0" smtClean="0">
                <a:solidFill>
                  <a:srgbClr val="FF0000"/>
                </a:solidFill>
              </a:rPr>
              <a:t> </a:t>
            </a:r>
            <a:r>
              <a:rPr lang="ar-JO" dirty="0" smtClean="0">
                <a:solidFill>
                  <a:srgbClr val="FF0000"/>
                </a:solidFill>
              </a:rPr>
              <a:t> فالمشكله </a:t>
            </a:r>
            <a:r>
              <a:rPr lang="ar-SA" dirty="0" smtClean="0">
                <a:solidFill>
                  <a:srgbClr val="FF0000"/>
                </a:solidFill>
              </a:rPr>
              <a:t>غير المعروفه لا يمكن حلها </a:t>
            </a:r>
          </a:p>
          <a:p>
            <a:pPr algn="just">
              <a:buNone/>
            </a:pPr>
            <a:r>
              <a:rPr lang="ar-SA" dirty="0" smtClean="0"/>
              <a:t>ب – تحديد وتنمية عدة حلول بديلة للمشكله</a:t>
            </a:r>
          </a:p>
          <a:p>
            <a:pPr algn="just">
              <a:buNone/>
            </a:pPr>
            <a:r>
              <a:rPr lang="ar-SA" dirty="0" smtClean="0">
                <a:solidFill>
                  <a:srgbClr val="FF0000"/>
                </a:solidFill>
              </a:rPr>
              <a:t>المشكله الواحده قد تحل بوسائل كثيرة </a:t>
            </a:r>
          </a:p>
          <a:p>
            <a:pPr algn="just">
              <a:buNone/>
            </a:pPr>
            <a:r>
              <a:rPr lang="ar-SA" dirty="0" smtClean="0"/>
              <a:t>جـ - تقييم كل بديل</a:t>
            </a:r>
          </a:p>
          <a:p>
            <a:pPr algn="just">
              <a:buNone/>
            </a:pPr>
            <a:r>
              <a:rPr lang="ar-SA" dirty="0" smtClean="0">
                <a:solidFill>
                  <a:srgbClr val="FF0000"/>
                </a:solidFill>
              </a:rPr>
              <a:t>تحديد المزايا والعيوب</a:t>
            </a:r>
            <a:r>
              <a:rPr lang="ar-JO" dirty="0" smtClean="0">
                <a:solidFill>
                  <a:srgbClr val="FF0000"/>
                </a:solidFill>
              </a:rPr>
              <a:t> المتوقعة</a:t>
            </a:r>
            <a:r>
              <a:rPr lang="ar-SA" dirty="0" smtClean="0">
                <a:solidFill>
                  <a:srgbClr val="FF0000"/>
                </a:solidFill>
              </a:rPr>
              <a:t> لكل بديل، مما يستلزم التنبؤ بالمستقبل</a:t>
            </a:r>
          </a:p>
          <a:p>
            <a:pPr algn="just">
              <a:buNone/>
            </a:pPr>
            <a:r>
              <a:rPr lang="ar-SA" dirty="0" smtClean="0"/>
              <a:t>د – </a:t>
            </a:r>
            <a:r>
              <a:rPr lang="ar-JO" dirty="0" smtClean="0"/>
              <a:t>إ</a:t>
            </a:r>
            <a:r>
              <a:rPr lang="ar-SA" dirty="0" smtClean="0"/>
              <a:t>ختيار البديل ال</a:t>
            </a:r>
            <a:r>
              <a:rPr lang="ar-JO" dirty="0" smtClean="0"/>
              <a:t>أ</a:t>
            </a:r>
            <a:r>
              <a:rPr lang="ar-SA" dirty="0" smtClean="0"/>
              <a:t>فضل</a:t>
            </a:r>
          </a:p>
          <a:p>
            <a:pPr algn="just">
              <a:buNone/>
            </a:pPr>
            <a:r>
              <a:rPr lang="ar-SA" dirty="0" smtClean="0">
                <a:solidFill>
                  <a:srgbClr val="FF0000"/>
                </a:solidFill>
              </a:rPr>
              <a:t>يتوقف هذا ال</a:t>
            </a:r>
            <a:r>
              <a:rPr lang="ar-JO" dirty="0" smtClean="0">
                <a:solidFill>
                  <a:srgbClr val="FF0000"/>
                </a:solidFill>
              </a:rPr>
              <a:t>إ</a:t>
            </a:r>
            <a:r>
              <a:rPr lang="ar-SA" dirty="0" smtClean="0">
                <a:solidFill>
                  <a:srgbClr val="FF0000"/>
                </a:solidFill>
              </a:rPr>
              <a:t>ختيار على تقدير النتائج المحتمله للحلول البديلة على ضوء الأهداف المنشودة </a:t>
            </a:r>
          </a:p>
        </p:txBody>
      </p:sp>
    </p:spTree>
    <p:extLst>
      <p:ext uri="{BB962C8B-B14F-4D97-AF65-F5344CB8AC3E}">
        <p14:creationId xmlns:p14="http://schemas.microsoft.com/office/powerpoint/2010/main" val="317573158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44624"/>
            <a:ext cx="9143986" cy="1440160"/>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chemeClr val="tx1"/>
                  </a:solidFill>
                </a:rPr>
                <a:t>الميزانيات التقديرية</a:t>
              </a:r>
              <a:endParaRPr lang="ar-SA" sz="3200" b="1"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43</a:t>
            </a:fld>
            <a:endParaRPr lang="ar-SA" dirty="0"/>
          </a:p>
        </p:txBody>
      </p:sp>
      <p:sp>
        <p:nvSpPr>
          <p:cNvPr id="12" name="Content Placeholder 11"/>
          <p:cNvSpPr>
            <a:spLocks noGrp="1"/>
          </p:cNvSpPr>
          <p:nvPr>
            <p:ph sz="quarter" idx="1"/>
          </p:nvPr>
        </p:nvSpPr>
        <p:spPr>
          <a:xfrm>
            <a:off x="457200" y="1556792"/>
            <a:ext cx="8229600" cy="4752528"/>
          </a:xfrm>
        </p:spPr>
        <p:txBody>
          <a:bodyPr>
            <a:normAutofit fontScale="25000" lnSpcReduction="20000"/>
          </a:bodyPr>
          <a:lstStyle/>
          <a:p>
            <a:pPr algn="just">
              <a:buFontTx/>
              <a:buChar char="-"/>
            </a:pPr>
            <a:r>
              <a:rPr lang="ar-SA" sz="10800" dirty="0" smtClean="0">
                <a:solidFill>
                  <a:srgbClr val="FF0000"/>
                </a:solidFill>
              </a:rPr>
              <a:t>هي ربط التخطيط البرنامجي بتخطيط زمني أساسه التنبؤ مقدماً بنشاط المشروع </a:t>
            </a:r>
            <a:r>
              <a:rPr lang="ar-SA" sz="10800" dirty="0" smtClean="0">
                <a:solidFill>
                  <a:srgbClr val="0000FF"/>
                </a:solidFill>
              </a:rPr>
              <a:t>بدلالة المصروفات والإيرادات والأصول وحقوق حملة الاسهم</a:t>
            </a:r>
            <a:r>
              <a:rPr lang="ar-SA" sz="10800" dirty="0" smtClean="0">
                <a:solidFill>
                  <a:srgbClr val="FF0000"/>
                </a:solidFill>
              </a:rPr>
              <a:t>.</a:t>
            </a:r>
            <a:endParaRPr lang="ar-JO" sz="10800" dirty="0" smtClean="0">
              <a:solidFill>
                <a:srgbClr val="FF0000"/>
              </a:solidFill>
            </a:endParaRPr>
          </a:p>
          <a:p>
            <a:pPr algn="just">
              <a:buFontTx/>
              <a:buChar char="-"/>
            </a:pPr>
            <a:r>
              <a:rPr lang="ar-SA" sz="10800" dirty="0" smtClean="0"/>
              <a:t>هي خطه مدونة في صورة رقمية.</a:t>
            </a:r>
            <a:endParaRPr lang="ar-JO" sz="10800" dirty="0" smtClean="0"/>
          </a:p>
          <a:p>
            <a:pPr algn="just">
              <a:buFontTx/>
              <a:buChar char="-"/>
            </a:pPr>
            <a:r>
              <a:rPr lang="ar-SA" sz="10800" dirty="0" smtClean="0"/>
              <a:t>هي الظهر المادي للتنبؤ.</a:t>
            </a:r>
            <a:endParaRPr lang="ar-JO" sz="10800" dirty="0" smtClean="0"/>
          </a:p>
          <a:p>
            <a:pPr algn="just">
              <a:buFontTx/>
              <a:buChar char="-"/>
            </a:pPr>
            <a:r>
              <a:rPr lang="ar-JO" sz="10800" dirty="0" smtClean="0"/>
              <a:t>هي إدارة المشروع في تخطيط احتياجاته طويلة الأجل وقصيرة الأجل.</a:t>
            </a:r>
          </a:p>
          <a:p>
            <a:pPr algn="just">
              <a:buFontTx/>
              <a:buChar char="-"/>
            </a:pPr>
            <a:r>
              <a:rPr lang="ar-JO" sz="10800" dirty="0" smtClean="0">
                <a:solidFill>
                  <a:srgbClr val="FF0000"/>
                </a:solidFill>
              </a:rPr>
              <a:t>هي </a:t>
            </a:r>
            <a:r>
              <a:rPr lang="ar-SA" sz="10800" dirty="0" smtClean="0">
                <a:solidFill>
                  <a:srgbClr val="FF0000"/>
                </a:solidFill>
              </a:rPr>
              <a:t>العمود الفقري للتخطيط حيث يتم من خلالها تسجيل التوقعات عن المستقبل من التدفقات النقدية الداخلة والخارجة في المشروع ومن ثم تحديد ال</a:t>
            </a:r>
            <a:r>
              <a:rPr lang="ar-JO" sz="10800" dirty="0" smtClean="0">
                <a:solidFill>
                  <a:srgbClr val="FF0000"/>
                </a:solidFill>
              </a:rPr>
              <a:t>إ</a:t>
            </a:r>
            <a:r>
              <a:rPr lang="ar-SA" sz="10800" dirty="0" smtClean="0">
                <a:solidFill>
                  <a:srgbClr val="FF0000"/>
                </a:solidFill>
              </a:rPr>
              <a:t>حتياجات المالية في ال</a:t>
            </a:r>
            <a:r>
              <a:rPr lang="ar-JO" sz="10800" dirty="0" smtClean="0">
                <a:solidFill>
                  <a:srgbClr val="FF0000"/>
                </a:solidFill>
              </a:rPr>
              <a:t>أ</a:t>
            </a:r>
            <a:r>
              <a:rPr lang="ar-SA" sz="10800" dirty="0" smtClean="0">
                <a:solidFill>
                  <a:srgbClr val="FF0000"/>
                </a:solidFill>
              </a:rPr>
              <a:t>جلين الطويل والقصير بشكل يجعله قادراً على تعظيم أرباحه ومقابلة التزاماته دون التاثير على مستوى ال</a:t>
            </a:r>
            <a:r>
              <a:rPr lang="ar-JO" sz="10800" dirty="0" smtClean="0">
                <a:solidFill>
                  <a:srgbClr val="FF0000"/>
                </a:solidFill>
              </a:rPr>
              <a:t>أ</a:t>
            </a:r>
            <a:r>
              <a:rPr lang="ar-SA" sz="10800" dirty="0" smtClean="0">
                <a:solidFill>
                  <a:srgbClr val="FF0000"/>
                </a:solidFill>
              </a:rPr>
              <a:t>رباح.</a:t>
            </a:r>
            <a:endParaRPr lang="ar-JO" sz="10800" dirty="0" smtClean="0">
              <a:solidFill>
                <a:srgbClr val="FF0000"/>
              </a:solidFill>
            </a:endParaRPr>
          </a:p>
          <a:p>
            <a:pPr algn="just">
              <a:buFontTx/>
              <a:buChar char="-"/>
            </a:pPr>
            <a:r>
              <a:rPr lang="ar-SA" sz="10800" dirty="0" smtClean="0"/>
              <a:t>تستخدم ل</a:t>
            </a:r>
            <a:r>
              <a:rPr lang="ar-JO" sz="10800" dirty="0" smtClean="0"/>
              <a:t>أ</a:t>
            </a:r>
            <a:r>
              <a:rPr lang="ar-SA" sz="10800" dirty="0" smtClean="0"/>
              <a:t>غراض </a:t>
            </a:r>
            <a:r>
              <a:rPr lang="ar-SA" sz="10800" dirty="0" smtClean="0">
                <a:solidFill>
                  <a:srgbClr val="FF0000"/>
                </a:solidFill>
              </a:rPr>
              <a:t>الرقابه</a:t>
            </a:r>
            <a:r>
              <a:rPr lang="ar-SA" sz="10800" dirty="0" smtClean="0"/>
              <a:t> مما جعل الكثيرين ينظرون اليها كأداة من </a:t>
            </a:r>
            <a:r>
              <a:rPr lang="ar-JO" sz="10800" dirty="0" smtClean="0"/>
              <a:t>أ</a:t>
            </a:r>
            <a:r>
              <a:rPr lang="ar-SA" sz="10800" dirty="0" smtClean="0"/>
              <a:t>هم </a:t>
            </a:r>
            <a:r>
              <a:rPr lang="ar-JO" sz="10800" dirty="0" smtClean="0"/>
              <a:t>أ</a:t>
            </a:r>
            <a:r>
              <a:rPr lang="ar-SA" sz="10800" dirty="0" smtClean="0"/>
              <a:t>دوات الرقابه ب</a:t>
            </a:r>
            <a:r>
              <a:rPr lang="ar-JO" sz="10800" dirty="0" smtClean="0"/>
              <a:t>لإ</a:t>
            </a:r>
            <a:r>
              <a:rPr lang="ar-SA" sz="10800" dirty="0" smtClean="0"/>
              <a:t>ضافه </a:t>
            </a:r>
            <a:r>
              <a:rPr lang="ar-JO" sz="10800" dirty="0" smtClean="0"/>
              <a:t>إ</a:t>
            </a:r>
            <a:r>
              <a:rPr lang="ar-SA" sz="10800" dirty="0" smtClean="0"/>
              <a:t>لى طبيعتها </a:t>
            </a:r>
            <a:r>
              <a:rPr lang="ar-SA" sz="10800" dirty="0" smtClean="0">
                <a:solidFill>
                  <a:srgbClr val="FF0000"/>
                </a:solidFill>
              </a:rPr>
              <a:t>التخطيطيه</a:t>
            </a:r>
            <a:r>
              <a:rPr lang="ar-SA" sz="10800" dirty="0" smtClean="0"/>
              <a:t>.</a:t>
            </a:r>
          </a:p>
          <a:p>
            <a:pPr algn="just">
              <a:buFontTx/>
              <a:buChar char="-"/>
            </a:pPr>
            <a:endParaRPr lang="ar-SA" dirty="0" smtClean="0"/>
          </a:p>
        </p:txBody>
      </p:sp>
    </p:spTree>
    <p:extLst>
      <p:ext uri="{BB962C8B-B14F-4D97-AF65-F5344CB8AC3E}">
        <p14:creationId xmlns:p14="http://schemas.microsoft.com/office/powerpoint/2010/main" val="18188345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23528" y="258922"/>
            <a:ext cx="8229600" cy="1143000"/>
          </a:xfrm>
        </p:spPr>
        <p:txBody>
          <a:bodyPr/>
          <a:lstStyle/>
          <a:p>
            <a:pPr algn="ctr"/>
            <a:r>
              <a:rPr lang="ar-SA" dirty="0" smtClean="0"/>
              <a:t>الميزانيات التقديرية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44</a:t>
            </a:fld>
            <a:endParaRPr lang="ar-SA" dirty="0"/>
          </a:p>
        </p:txBody>
      </p:sp>
      <p:sp>
        <p:nvSpPr>
          <p:cNvPr id="12" name="Content Placeholder 11"/>
          <p:cNvSpPr>
            <a:spLocks noGrp="1"/>
          </p:cNvSpPr>
          <p:nvPr>
            <p:ph sz="quarter" idx="1"/>
          </p:nvPr>
        </p:nvSpPr>
        <p:spPr>
          <a:xfrm>
            <a:off x="457200" y="2428868"/>
            <a:ext cx="8229600" cy="3697295"/>
          </a:xfrm>
        </p:spPr>
        <p:txBody>
          <a:bodyPr>
            <a:normAutofit/>
          </a:bodyPr>
          <a:lstStyle/>
          <a:p>
            <a:pPr>
              <a:buNone/>
            </a:pPr>
            <a:r>
              <a:rPr lang="ar-SA" dirty="0" smtClean="0"/>
              <a:t>أنواع الميزانيات :</a:t>
            </a:r>
          </a:p>
          <a:p>
            <a:pPr marL="514350" indent="-514350">
              <a:buFont typeface="+mj-lt"/>
              <a:buAutoNum type="arabicPeriod"/>
            </a:pPr>
            <a:r>
              <a:rPr lang="ar-SA" dirty="0" smtClean="0"/>
              <a:t>الميزانية التقديرية </a:t>
            </a:r>
            <a:r>
              <a:rPr lang="ar-SA" dirty="0" smtClean="0">
                <a:solidFill>
                  <a:srgbClr val="FF0000"/>
                </a:solidFill>
              </a:rPr>
              <a:t>للمبيعات </a:t>
            </a:r>
          </a:p>
          <a:p>
            <a:pPr marL="514350" indent="-514350">
              <a:buFont typeface="+mj-lt"/>
              <a:buAutoNum type="arabicPeriod"/>
            </a:pPr>
            <a:r>
              <a:rPr lang="ar-SA" dirty="0" smtClean="0"/>
              <a:t>الميزاني</a:t>
            </a:r>
            <a:r>
              <a:rPr lang="ar-JO" dirty="0" smtClean="0"/>
              <a:t>ة</a:t>
            </a:r>
            <a:r>
              <a:rPr lang="ar-SA" dirty="0" smtClean="0"/>
              <a:t> التقديري</a:t>
            </a:r>
            <a:r>
              <a:rPr lang="ar-JO" dirty="0" smtClean="0"/>
              <a:t>ة</a:t>
            </a:r>
            <a:r>
              <a:rPr lang="ar-SA" dirty="0" smtClean="0"/>
              <a:t> </a:t>
            </a:r>
            <a:r>
              <a:rPr lang="ar-SA" dirty="0" smtClean="0">
                <a:solidFill>
                  <a:srgbClr val="FF0000"/>
                </a:solidFill>
              </a:rPr>
              <a:t>لل</a:t>
            </a:r>
            <a:r>
              <a:rPr lang="ar-JO" dirty="0" smtClean="0">
                <a:solidFill>
                  <a:srgbClr val="FF0000"/>
                </a:solidFill>
              </a:rPr>
              <a:t>إ</a:t>
            </a:r>
            <a:r>
              <a:rPr lang="ar-SA" dirty="0" smtClean="0">
                <a:solidFill>
                  <a:srgbClr val="FF0000"/>
                </a:solidFill>
              </a:rPr>
              <a:t>نتاج</a:t>
            </a:r>
          </a:p>
          <a:p>
            <a:pPr marL="514350" indent="-514350">
              <a:buFont typeface="+mj-lt"/>
              <a:buAutoNum type="arabicPeriod"/>
            </a:pPr>
            <a:r>
              <a:rPr lang="ar-SA" dirty="0" smtClean="0"/>
              <a:t>الميزاني</a:t>
            </a:r>
            <a:r>
              <a:rPr lang="ar-JO" dirty="0" smtClean="0"/>
              <a:t>ة</a:t>
            </a:r>
            <a:r>
              <a:rPr lang="ar-SA" dirty="0" smtClean="0"/>
              <a:t> التقديري</a:t>
            </a:r>
            <a:r>
              <a:rPr lang="ar-JO" dirty="0" smtClean="0"/>
              <a:t>ة</a:t>
            </a:r>
            <a:r>
              <a:rPr lang="ar-SA" dirty="0" smtClean="0"/>
              <a:t> </a:t>
            </a:r>
            <a:r>
              <a:rPr lang="ar-SA" dirty="0" smtClean="0">
                <a:solidFill>
                  <a:srgbClr val="FF0000"/>
                </a:solidFill>
              </a:rPr>
              <a:t>للمصروفات ال</a:t>
            </a:r>
            <a:r>
              <a:rPr lang="ar-JO" dirty="0" smtClean="0">
                <a:solidFill>
                  <a:srgbClr val="FF0000"/>
                </a:solidFill>
              </a:rPr>
              <a:t>إ</a:t>
            </a:r>
            <a:r>
              <a:rPr lang="ar-SA" dirty="0" smtClean="0">
                <a:solidFill>
                  <a:srgbClr val="FF0000"/>
                </a:solidFill>
              </a:rPr>
              <a:t>دارية والبيعيه </a:t>
            </a:r>
          </a:p>
          <a:p>
            <a:pPr marL="514350" indent="-514350">
              <a:buFont typeface="+mj-lt"/>
              <a:buAutoNum type="arabicPeriod"/>
            </a:pPr>
            <a:r>
              <a:rPr lang="ar-SA" dirty="0" smtClean="0"/>
              <a:t>القائمه التقديريه </a:t>
            </a:r>
            <a:r>
              <a:rPr lang="ar-SA" dirty="0" smtClean="0">
                <a:solidFill>
                  <a:srgbClr val="FF0000"/>
                </a:solidFill>
              </a:rPr>
              <a:t>للأرباح والخسا</a:t>
            </a:r>
            <a:r>
              <a:rPr lang="ar-JO" dirty="0" smtClean="0">
                <a:solidFill>
                  <a:srgbClr val="FF0000"/>
                </a:solidFill>
              </a:rPr>
              <a:t>ئ</a:t>
            </a:r>
            <a:r>
              <a:rPr lang="ar-SA" dirty="0" smtClean="0">
                <a:solidFill>
                  <a:srgbClr val="FF0000"/>
                </a:solidFill>
              </a:rPr>
              <a:t>ر</a:t>
            </a:r>
            <a:r>
              <a:rPr lang="ar-SA" dirty="0" smtClean="0"/>
              <a:t> </a:t>
            </a:r>
          </a:p>
          <a:p>
            <a:pPr>
              <a:buFontTx/>
              <a:buChar char="-"/>
            </a:pPr>
            <a:endParaRPr lang="ar-SA" dirty="0" smtClean="0"/>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379203031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239035"/>
            <a:ext cx="8229600" cy="1143000"/>
          </a:xfrm>
        </p:spPr>
        <p:txBody>
          <a:bodyPr/>
          <a:lstStyle/>
          <a:p>
            <a:pPr algn="ctr"/>
            <a:r>
              <a:rPr lang="ar-SA" dirty="0" smtClean="0"/>
              <a:t>الميزانية التقديرية للمبيعات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45</a:t>
            </a:fld>
            <a:endParaRPr lang="ar-SA" dirty="0"/>
          </a:p>
        </p:txBody>
      </p:sp>
      <p:sp>
        <p:nvSpPr>
          <p:cNvPr id="12" name="Content Placeholder 11"/>
          <p:cNvSpPr>
            <a:spLocks noGrp="1"/>
          </p:cNvSpPr>
          <p:nvPr>
            <p:ph sz="quarter" idx="1"/>
          </p:nvPr>
        </p:nvSpPr>
        <p:spPr>
          <a:xfrm>
            <a:off x="457200" y="2214554"/>
            <a:ext cx="8229600" cy="3911609"/>
          </a:xfrm>
        </p:spPr>
        <p:txBody>
          <a:bodyPr>
            <a:normAutofit/>
          </a:bodyPr>
          <a:lstStyle/>
          <a:p>
            <a:pPr algn="just"/>
            <a:r>
              <a:rPr lang="ar-SA" dirty="0" smtClean="0"/>
              <a:t>- تعتبر </a:t>
            </a:r>
            <a:r>
              <a:rPr lang="ar-JO" dirty="0" smtClean="0">
                <a:solidFill>
                  <a:srgbClr val="FF0000"/>
                </a:solidFill>
              </a:rPr>
              <a:t>أ</a:t>
            </a:r>
            <a:r>
              <a:rPr lang="ar-SA" dirty="0" smtClean="0">
                <a:solidFill>
                  <a:srgbClr val="FF0000"/>
                </a:solidFill>
              </a:rPr>
              <a:t>ساساً ومنطلقاً لتحضير باقي الميزانيات </a:t>
            </a:r>
            <a:r>
              <a:rPr lang="ar-SA" dirty="0" smtClean="0"/>
              <a:t>ال</a:t>
            </a:r>
            <a:r>
              <a:rPr lang="ar-JO" dirty="0" smtClean="0"/>
              <a:t>أ</a:t>
            </a:r>
            <a:r>
              <a:rPr lang="ar-SA" dirty="0" smtClean="0"/>
              <a:t>خرى القصيرة الأجل أوالطويلة الأجل.</a:t>
            </a:r>
          </a:p>
          <a:p>
            <a:pPr algn="just"/>
            <a:r>
              <a:rPr lang="ar-SA" dirty="0" smtClean="0"/>
              <a:t>- وهي نقط</a:t>
            </a:r>
            <a:r>
              <a:rPr lang="ar-JO" dirty="0" smtClean="0"/>
              <a:t>ة</a:t>
            </a:r>
            <a:r>
              <a:rPr lang="ar-SA" dirty="0" smtClean="0"/>
              <a:t> ال</a:t>
            </a:r>
            <a:r>
              <a:rPr lang="ar-JO" dirty="0" smtClean="0"/>
              <a:t>إ</a:t>
            </a:r>
            <a:r>
              <a:rPr lang="ar-SA" dirty="0" smtClean="0"/>
              <a:t>نطلاق </a:t>
            </a:r>
            <a:r>
              <a:rPr lang="ar-SA" dirty="0" smtClean="0">
                <a:solidFill>
                  <a:srgbClr val="FF0000"/>
                </a:solidFill>
              </a:rPr>
              <a:t>في تقدير ال</a:t>
            </a:r>
            <a:r>
              <a:rPr lang="ar-JO" dirty="0" smtClean="0">
                <a:solidFill>
                  <a:srgbClr val="FF0000"/>
                </a:solidFill>
              </a:rPr>
              <a:t>إ</a:t>
            </a:r>
            <a:r>
              <a:rPr lang="ar-SA" dirty="0" smtClean="0">
                <a:solidFill>
                  <a:srgbClr val="FF0000"/>
                </a:solidFill>
              </a:rPr>
              <a:t>حتياجات المالية الطويلة ال</a:t>
            </a:r>
            <a:r>
              <a:rPr lang="ar-JO" dirty="0" smtClean="0">
                <a:solidFill>
                  <a:srgbClr val="FF0000"/>
                </a:solidFill>
              </a:rPr>
              <a:t>أ</a:t>
            </a:r>
            <a:r>
              <a:rPr lang="ar-SA" dirty="0" smtClean="0">
                <a:solidFill>
                  <a:srgbClr val="FF0000"/>
                </a:solidFill>
              </a:rPr>
              <a:t>جل والقصيرة ال</a:t>
            </a:r>
            <a:r>
              <a:rPr lang="ar-JO" dirty="0" smtClean="0">
                <a:solidFill>
                  <a:srgbClr val="FF0000"/>
                </a:solidFill>
              </a:rPr>
              <a:t>أ</a:t>
            </a:r>
            <a:r>
              <a:rPr lang="ar-SA" dirty="0" smtClean="0">
                <a:solidFill>
                  <a:srgbClr val="FF0000"/>
                </a:solidFill>
              </a:rPr>
              <a:t>جل. </a:t>
            </a:r>
            <a:r>
              <a:rPr lang="ar-SA" dirty="0" smtClean="0"/>
              <a:t>التنبؤ بالمبيعات في المدى الطويل </a:t>
            </a:r>
            <a:r>
              <a:rPr lang="ar-SA" dirty="0" smtClean="0">
                <a:solidFill>
                  <a:srgbClr val="FF0000"/>
                </a:solidFill>
              </a:rPr>
              <a:t>يحدد ال</a:t>
            </a:r>
            <a:r>
              <a:rPr lang="ar-JO" dirty="0" smtClean="0">
                <a:solidFill>
                  <a:srgbClr val="FF0000"/>
                </a:solidFill>
              </a:rPr>
              <a:t>إ</a:t>
            </a:r>
            <a:r>
              <a:rPr lang="ar-SA" dirty="0" smtClean="0">
                <a:solidFill>
                  <a:srgbClr val="FF0000"/>
                </a:solidFill>
              </a:rPr>
              <a:t>نفاق ال</a:t>
            </a:r>
            <a:r>
              <a:rPr lang="ar-JO" dirty="0" smtClean="0">
                <a:solidFill>
                  <a:srgbClr val="FF0000"/>
                </a:solidFill>
              </a:rPr>
              <a:t>إ</a:t>
            </a:r>
            <a:r>
              <a:rPr lang="ar-SA" dirty="0" smtClean="0">
                <a:solidFill>
                  <a:srgbClr val="FF0000"/>
                </a:solidFill>
              </a:rPr>
              <a:t>ستثماري وفي المدى القصير يحدد الكمية المطلوب </a:t>
            </a:r>
            <a:r>
              <a:rPr lang="ar-JO" dirty="0" smtClean="0">
                <a:solidFill>
                  <a:srgbClr val="FF0000"/>
                </a:solidFill>
              </a:rPr>
              <a:t>إ</a:t>
            </a:r>
            <a:r>
              <a:rPr lang="ar-SA" dirty="0" smtClean="0">
                <a:solidFill>
                  <a:srgbClr val="FF0000"/>
                </a:solidFill>
              </a:rPr>
              <a:t>نتاجها </a:t>
            </a:r>
          </a:p>
          <a:p>
            <a:pPr algn="just"/>
            <a:r>
              <a:rPr lang="ar-SA" dirty="0" smtClean="0"/>
              <a:t>- </a:t>
            </a:r>
            <a:r>
              <a:rPr lang="ar-SA" dirty="0" smtClean="0">
                <a:solidFill>
                  <a:srgbClr val="FF0000"/>
                </a:solidFill>
              </a:rPr>
              <a:t>هي نقطه البدء لوضع الميزانية التقديرية لل</a:t>
            </a:r>
            <a:r>
              <a:rPr lang="ar-JO" dirty="0" smtClean="0">
                <a:solidFill>
                  <a:srgbClr val="FF0000"/>
                </a:solidFill>
              </a:rPr>
              <a:t>إ</a:t>
            </a:r>
            <a:r>
              <a:rPr lang="ar-SA" dirty="0" smtClean="0">
                <a:solidFill>
                  <a:srgbClr val="FF0000"/>
                </a:solidFill>
              </a:rPr>
              <a:t>نتاج</a:t>
            </a:r>
            <a:r>
              <a:rPr lang="ar-SA" dirty="0" smtClean="0"/>
              <a:t>.</a:t>
            </a:r>
          </a:p>
          <a:p>
            <a:pPr algn="just">
              <a:buFontTx/>
              <a:buChar char="-"/>
            </a:pPr>
            <a:endParaRPr lang="ar-SA" dirty="0" smtClean="0"/>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295310387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54345" y="258914"/>
            <a:ext cx="8229600" cy="1143000"/>
          </a:xfrm>
        </p:spPr>
        <p:txBody>
          <a:bodyPr/>
          <a:lstStyle/>
          <a:p>
            <a:pPr algn="ctr"/>
            <a:r>
              <a:rPr lang="ar-SA" dirty="0" smtClean="0"/>
              <a:t>الميزانية التقديرية لل</a:t>
            </a:r>
            <a:r>
              <a:rPr lang="ar-JO" dirty="0" smtClean="0"/>
              <a:t>إ</a:t>
            </a:r>
            <a:r>
              <a:rPr lang="ar-SA" dirty="0" smtClean="0"/>
              <a:t>نتاج</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46</a:t>
            </a:fld>
            <a:endParaRPr lang="ar-SA" dirty="0"/>
          </a:p>
        </p:txBody>
      </p:sp>
      <p:sp>
        <p:nvSpPr>
          <p:cNvPr id="12" name="Content Placeholder 11"/>
          <p:cNvSpPr>
            <a:spLocks noGrp="1"/>
          </p:cNvSpPr>
          <p:nvPr>
            <p:ph sz="quarter" idx="1"/>
          </p:nvPr>
        </p:nvSpPr>
        <p:spPr>
          <a:xfrm>
            <a:off x="457200" y="2357430"/>
            <a:ext cx="8229600" cy="3768733"/>
          </a:xfrm>
        </p:spPr>
        <p:txBody>
          <a:bodyPr>
            <a:normAutofit/>
          </a:bodyPr>
          <a:lstStyle/>
          <a:p>
            <a:pPr algn="just"/>
            <a:r>
              <a:rPr lang="ar-SA" dirty="0" smtClean="0"/>
              <a:t>- تهتم بتحويل الميزانية التقديريه للمبيعات </a:t>
            </a:r>
            <a:r>
              <a:rPr lang="ar-JO" dirty="0" smtClean="0"/>
              <a:t>إ</a:t>
            </a:r>
            <a:r>
              <a:rPr lang="ar-SA" dirty="0" smtClean="0"/>
              <a:t>لى </a:t>
            </a:r>
            <a:r>
              <a:rPr lang="ar-SA" dirty="0" smtClean="0">
                <a:solidFill>
                  <a:srgbClr val="FF0000"/>
                </a:solidFill>
              </a:rPr>
              <a:t>تقديرات للتكاليف </a:t>
            </a:r>
            <a:r>
              <a:rPr lang="ar-SA" dirty="0" smtClean="0"/>
              <a:t>اللازمه ل</a:t>
            </a:r>
            <a:r>
              <a:rPr lang="ar-JO" dirty="0" smtClean="0"/>
              <a:t>إ</a:t>
            </a:r>
            <a:r>
              <a:rPr lang="ar-SA" dirty="0" smtClean="0"/>
              <a:t>نتاج كمية المبيعات المقدرة. </a:t>
            </a:r>
          </a:p>
          <a:p>
            <a:pPr algn="just"/>
            <a:r>
              <a:rPr lang="ar-SA" dirty="0" smtClean="0"/>
              <a:t>تستخدم </a:t>
            </a:r>
            <a:r>
              <a:rPr lang="ar-SA" dirty="0" smtClean="0">
                <a:solidFill>
                  <a:srgbClr val="FF0000"/>
                </a:solidFill>
              </a:rPr>
              <a:t>لل</a:t>
            </a:r>
            <a:r>
              <a:rPr lang="ar-JO" dirty="0" smtClean="0">
                <a:solidFill>
                  <a:srgbClr val="FF0000"/>
                </a:solidFill>
              </a:rPr>
              <a:t>إ</a:t>
            </a:r>
            <a:r>
              <a:rPr lang="ar-SA" dirty="0" smtClean="0">
                <a:solidFill>
                  <a:srgbClr val="FF0000"/>
                </a:solidFill>
              </a:rPr>
              <a:t>نتاج كأساس لتنظيم برامج ال</a:t>
            </a:r>
            <a:r>
              <a:rPr lang="ar-JO" dirty="0" smtClean="0">
                <a:solidFill>
                  <a:srgbClr val="FF0000"/>
                </a:solidFill>
              </a:rPr>
              <a:t>إ</a:t>
            </a:r>
            <a:r>
              <a:rPr lang="ar-SA" dirty="0" smtClean="0">
                <a:solidFill>
                  <a:srgbClr val="FF0000"/>
                </a:solidFill>
              </a:rPr>
              <a:t>نتاج </a:t>
            </a:r>
            <a:r>
              <a:rPr lang="ar-SA" dirty="0" smtClean="0"/>
              <a:t>بحيث يتمكن المشروع من </a:t>
            </a:r>
            <a:r>
              <a:rPr lang="ar-JO" dirty="0" smtClean="0"/>
              <a:t>إ</a:t>
            </a:r>
            <a:r>
              <a:rPr lang="ar-SA" dirty="0" smtClean="0"/>
              <a:t>نتاج </a:t>
            </a:r>
            <a:r>
              <a:rPr lang="ar-SA" dirty="0" smtClean="0">
                <a:solidFill>
                  <a:srgbClr val="FF0000"/>
                </a:solidFill>
              </a:rPr>
              <a:t>الحجم ال</a:t>
            </a:r>
            <a:r>
              <a:rPr lang="ar-JO" dirty="0" smtClean="0">
                <a:solidFill>
                  <a:srgbClr val="FF0000"/>
                </a:solidFill>
              </a:rPr>
              <a:t>أ</a:t>
            </a:r>
            <a:r>
              <a:rPr lang="ar-SA" dirty="0" smtClean="0">
                <a:solidFill>
                  <a:srgbClr val="FF0000"/>
                </a:solidFill>
              </a:rPr>
              <a:t>مثل والرقابه على المخزون السلعي. </a:t>
            </a:r>
          </a:p>
          <a:p>
            <a:pPr algn="just"/>
            <a:r>
              <a:rPr lang="ar-SA" dirty="0" smtClean="0"/>
              <a:t>ومنها </a:t>
            </a:r>
            <a:r>
              <a:rPr lang="ar-SA" dirty="0" smtClean="0">
                <a:solidFill>
                  <a:srgbClr val="FF0000"/>
                </a:solidFill>
              </a:rPr>
              <a:t>يمكن وضع الميزانية التقديرية للمصروفات ال</a:t>
            </a:r>
            <a:r>
              <a:rPr lang="ar-JO" dirty="0" smtClean="0">
                <a:solidFill>
                  <a:srgbClr val="FF0000"/>
                </a:solidFill>
              </a:rPr>
              <a:t>إ</a:t>
            </a:r>
            <a:r>
              <a:rPr lang="ar-SA" dirty="0" smtClean="0">
                <a:solidFill>
                  <a:srgbClr val="FF0000"/>
                </a:solidFill>
              </a:rPr>
              <a:t>دارية والبيعيه و</a:t>
            </a:r>
            <a:r>
              <a:rPr lang="ar-JO" dirty="0" smtClean="0">
                <a:solidFill>
                  <a:srgbClr val="FF0000"/>
                </a:solidFill>
              </a:rPr>
              <a:t>إ</a:t>
            </a:r>
            <a:r>
              <a:rPr lang="ar-SA" dirty="0" smtClean="0">
                <a:solidFill>
                  <a:srgbClr val="FF0000"/>
                </a:solidFill>
              </a:rPr>
              <a:t>عداد القائمه التقديرية للأرباح والخسائر </a:t>
            </a:r>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349360662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282578"/>
            <a:ext cx="8229600" cy="1143000"/>
          </a:xfrm>
        </p:spPr>
        <p:txBody>
          <a:bodyPr/>
          <a:lstStyle/>
          <a:p>
            <a:pPr algn="ctr"/>
            <a:r>
              <a:rPr lang="ar-SA" dirty="0" smtClean="0"/>
              <a:t>القائمه التقديرية للأرباح والخسائر</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47</a:t>
            </a:fld>
            <a:endParaRPr lang="ar-SA" dirty="0"/>
          </a:p>
        </p:txBody>
      </p:sp>
      <p:sp>
        <p:nvSpPr>
          <p:cNvPr id="12" name="Content Placeholder 11"/>
          <p:cNvSpPr>
            <a:spLocks noGrp="1"/>
          </p:cNvSpPr>
          <p:nvPr>
            <p:ph sz="quarter" idx="1"/>
          </p:nvPr>
        </p:nvSpPr>
        <p:spPr>
          <a:xfrm>
            <a:off x="457200" y="3212976"/>
            <a:ext cx="8229600" cy="2913187"/>
          </a:xfrm>
        </p:spPr>
        <p:txBody>
          <a:bodyPr>
            <a:normAutofit/>
          </a:bodyPr>
          <a:lstStyle/>
          <a:p>
            <a:pPr algn="just">
              <a:buNone/>
            </a:pPr>
            <a:r>
              <a:rPr lang="ar-SA" dirty="0" smtClean="0">
                <a:solidFill>
                  <a:srgbClr val="FF0000"/>
                </a:solidFill>
              </a:rPr>
              <a:t>تتضمن تقديرات الإيرادات والأعباء عن المدة الخاصة بالميزانية التقديرية .</a:t>
            </a:r>
          </a:p>
        </p:txBody>
      </p:sp>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47910402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81405" y="491069"/>
            <a:ext cx="8229600" cy="648072"/>
          </a:xfrm>
        </p:spPr>
        <p:txBody>
          <a:bodyPr>
            <a:normAutofit fontScale="90000"/>
          </a:bodyPr>
          <a:lstStyle/>
          <a:p>
            <a:r>
              <a:rPr lang="ar-SA" dirty="0" smtClean="0"/>
              <a:t>العلاقات بين الميزانيات التقديريه</a:t>
            </a:r>
            <a:endParaRPr lang="ar-SA" dirty="0"/>
          </a:p>
        </p:txBody>
      </p:sp>
      <p:sp>
        <p:nvSpPr>
          <p:cNvPr id="28" name="Slide Number Placeholder 27"/>
          <p:cNvSpPr>
            <a:spLocks noGrp="1"/>
          </p:cNvSpPr>
          <p:nvPr>
            <p:ph type="sldNum" sz="quarter" idx="12"/>
          </p:nvPr>
        </p:nvSpPr>
        <p:spPr/>
        <p:txBody>
          <a:bodyPr/>
          <a:lstStyle/>
          <a:p>
            <a:fld id="{6339CD7F-6548-46A8-9F66-5B44D68E6E3C}" type="slidenum">
              <a:rPr lang="ar-SA" smtClean="0"/>
              <a:pPr/>
              <a:t>48</a:t>
            </a:fld>
            <a:endParaRPr lang="ar-SA" dirty="0"/>
          </a:p>
        </p:txBody>
      </p:sp>
      <p:sp>
        <p:nvSpPr>
          <p:cNvPr id="12" name="Content Placeholder 11"/>
          <p:cNvSpPr>
            <a:spLocks noGrp="1"/>
          </p:cNvSpPr>
          <p:nvPr>
            <p:ph sz="quarter" idx="1"/>
          </p:nvPr>
        </p:nvSpPr>
        <p:spPr>
          <a:xfrm>
            <a:off x="457200" y="2636912"/>
            <a:ext cx="8229600" cy="3489251"/>
          </a:xfrm>
        </p:spPr>
        <p:txBody>
          <a:bodyPr>
            <a:normAutofit/>
          </a:bodyPr>
          <a:lstStyle/>
          <a:p>
            <a:pPr>
              <a:buNone/>
            </a:pPr>
            <a:endParaRPr lang="ar-SA" dirty="0" smtClean="0"/>
          </a:p>
          <a:p>
            <a:pPr>
              <a:buNone/>
            </a:pPr>
            <a:endParaRPr lang="ar-SA" dirty="0" smtClean="0"/>
          </a:p>
        </p:txBody>
      </p:sp>
      <p:grpSp>
        <p:nvGrpSpPr>
          <p:cNvPr id="3" name="Group 7"/>
          <p:cNvGrpSpPr/>
          <p:nvPr/>
        </p:nvGrpSpPr>
        <p:grpSpPr>
          <a:xfrm>
            <a:off x="7643834" y="44624"/>
            <a:ext cx="1500166" cy="1094517"/>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4" name="Rectangle 13"/>
          <p:cNvSpPr/>
          <p:nvPr/>
        </p:nvSpPr>
        <p:spPr>
          <a:xfrm>
            <a:off x="3779912" y="1988840"/>
            <a:ext cx="2304256" cy="504056"/>
          </a:xfrm>
          <a:prstGeom prst="rect">
            <a:avLst/>
          </a:prstGeom>
          <a:solidFill>
            <a:schemeClr val="bg1"/>
          </a:solidFill>
          <a:ln>
            <a:solidFill>
              <a:schemeClr val="tx1"/>
            </a:solidFill>
          </a:ln>
        </p:spPr>
        <p:style>
          <a:lnRef idx="0">
            <a:schemeClr val="accent2"/>
          </a:lnRef>
          <a:fillRef idx="3">
            <a:schemeClr val="accent2"/>
          </a:fillRef>
          <a:effectRef idx="3">
            <a:schemeClr val="accent2"/>
          </a:effectRef>
          <a:fontRef idx="minor">
            <a:schemeClr val="lt1"/>
          </a:fontRef>
        </p:style>
        <p:txBody>
          <a:bodyPr rtlCol="1" anchor="ctr"/>
          <a:lstStyle/>
          <a:p>
            <a:pPr algn="ctr"/>
            <a:r>
              <a:rPr lang="ar-SA" dirty="0" smtClean="0">
                <a:solidFill>
                  <a:schemeClr val="tx1"/>
                </a:solidFill>
              </a:rPr>
              <a:t>الميزانية التقديرية للمبيعات </a:t>
            </a:r>
            <a:endParaRPr lang="ar-SA" dirty="0">
              <a:solidFill>
                <a:schemeClr val="tx1"/>
              </a:solidFill>
            </a:endParaRPr>
          </a:p>
        </p:txBody>
      </p:sp>
      <p:sp>
        <p:nvSpPr>
          <p:cNvPr id="17" name="Rectangle 16"/>
          <p:cNvSpPr/>
          <p:nvPr/>
        </p:nvSpPr>
        <p:spPr>
          <a:xfrm>
            <a:off x="3779912" y="2636912"/>
            <a:ext cx="2304256" cy="504056"/>
          </a:xfrm>
          <a:prstGeom prst="rect">
            <a:avLst/>
          </a:prstGeom>
          <a:solidFill>
            <a:schemeClr val="bg1"/>
          </a:solidFill>
          <a:ln/>
        </p:spPr>
        <p:style>
          <a:lnRef idx="0">
            <a:schemeClr val="accent1"/>
          </a:lnRef>
          <a:fillRef idx="3">
            <a:schemeClr val="accent1"/>
          </a:fillRef>
          <a:effectRef idx="3">
            <a:schemeClr val="accent1"/>
          </a:effectRef>
          <a:fontRef idx="minor">
            <a:schemeClr val="lt1"/>
          </a:fontRef>
        </p:style>
        <p:txBody>
          <a:bodyPr rtlCol="1" anchor="ctr"/>
          <a:lstStyle/>
          <a:p>
            <a:pPr algn="ctr"/>
            <a:r>
              <a:rPr lang="ar-SA" dirty="0" smtClean="0">
                <a:solidFill>
                  <a:schemeClr val="tx1"/>
                </a:solidFill>
              </a:rPr>
              <a:t>الميزانية التقديرية لل</a:t>
            </a:r>
            <a:r>
              <a:rPr lang="ar-JO" dirty="0" smtClean="0">
                <a:solidFill>
                  <a:schemeClr val="tx1"/>
                </a:solidFill>
              </a:rPr>
              <a:t>إ</a:t>
            </a:r>
            <a:r>
              <a:rPr lang="ar-SA" dirty="0" smtClean="0">
                <a:solidFill>
                  <a:schemeClr val="tx1"/>
                </a:solidFill>
              </a:rPr>
              <a:t>نتاج</a:t>
            </a:r>
            <a:endParaRPr lang="ar-SA" dirty="0">
              <a:solidFill>
                <a:schemeClr val="tx1"/>
              </a:solidFill>
            </a:endParaRPr>
          </a:p>
        </p:txBody>
      </p:sp>
      <p:sp>
        <p:nvSpPr>
          <p:cNvPr id="18" name="Isosceles Triangle 17"/>
          <p:cNvSpPr/>
          <p:nvPr/>
        </p:nvSpPr>
        <p:spPr>
          <a:xfrm>
            <a:off x="251520" y="3284984"/>
            <a:ext cx="4032448" cy="936104"/>
          </a:xfrm>
          <a:prstGeom prst="triangle">
            <a:avLst/>
          </a:prstGeom>
          <a:solidFill>
            <a:schemeClr val="bg1"/>
          </a:solidFill>
          <a:ln/>
        </p:spPr>
        <p:style>
          <a:lnRef idx="0">
            <a:schemeClr val="accent3"/>
          </a:lnRef>
          <a:fillRef idx="3">
            <a:schemeClr val="accent3"/>
          </a:fillRef>
          <a:effectRef idx="3">
            <a:schemeClr val="accent3"/>
          </a:effectRef>
          <a:fontRef idx="minor">
            <a:schemeClr val="lt1"/>
          </a:fontRef>
        </p:style>
        <p:txBody>
          <a:bodyPr rtlCol="1" anchor="ctr"/>
          <a:lstStyle/>
          <a:p>
            <a:pPr algn="ctr"/>
            <a:r>
              <a:rPr lang="ar-SA" dirty="0" smtClean="0">
                <a:solidFill>
                  <a:schemeClr val="tx1"/>
                </a:solidFill>
              </a:rPr>
              <a:t>تقدير الاحتياجات طويلة الأجل</a:t>
            </a:r>
            <a:endParaRPr lang="ar-SA" dirty="0">
              <a:solidFill>
                <a:schemeClr val="tx1"/>
              </a:solidFill>
            </a:endParaRPr>
          </a:p>
        </p:txBody>
      </p:sp>
      <p:sp>
        <p:nvSpPr>
          <p:cNvPr id="19" name="Isosceles Triangle 18"/>
          <p:cNvSpPr/>
          <p:nvPr/>
        </p:nvSpPr>
        <p:spPr>
          <a:xfrm>
            <a:off x="5292080" y="3284984"/>
            <a:ext cx="3672408" cy="1008112"/>
          </a:xfrm>
          <a:prstGeom prst="triangle">
            <a:avLst/>
          </a:prstGeom>
          <a:solidFill>
            <a:schemeClr val="bg1"/>
          </a:solidFill>
          <a:ln/>
        </p:spPr>
        <p:style>
          <a:lnRef idx="0">
            <a:schemeClr val="accent3"/>
          </a:lnRef>
          <a:fillRef idx="3">
            <a:schemeClr val="accent3"/>
          </a:fillRef>
          <a:effectRef idx="3">
            <a:schemeClr val="accent3"/>
          </a:effectRef>
          <a:fontRef idx="minor">
            <a:schemeClr val="lt1"/>
          </a:fontRef>
        </p:style>
        <p:txBody>
          <a:bodyPr rtlCol="1" anchor="ctr"/>
          <a:lstStyle/>
          <a:p>
            <a:pPr algn="ctr"/>
            <a:r>
              <a:rPr lang="ar-SA" dirty="0" smtClean="0">
                <a:solidFill>
                  <a:schemeClr val="tx1"/>
                </a:solidFill>
              </a:rPr>
              <a:t>تقدير ال</a:t>
            </a:r>
            <a:r>
              <a:rPr lang="ar-JO" dirty="0" smtClean="0">
                <a:solidFill>
                  <a:schemeClr val="tx1"/>
                </a:solidFill>
              </a:rPr>
              <a:t>إ</a:t>
            </a:r>
            <a:r>
              <a:rPr lang="ar-SA" dirty="0" smtClean="0">
                <a:solidFill>
                  <a:schemeClr val="tx1"/>
                </a:solidFill>
              </a:rPr>
              <a:t>حتياجات قصيرة الأجل</a:t>
            </a:r>
            <a:endParaRPr lang="ar-SA" dirty="0">
              <a:solidFill>
                <a:schemeClr val="tx1"/>
              </a:solidFill>
            </a:endParaRPr>
          </a:p>
        </p:txBody>
      </p:sp>
      <p:sp>
        <p:nvSpPr>
          <p:cNvPr id="20" name="Rectangle 19"/>
          <p:cNvSpPr/>
          <p:nvPr/>
        </p:nvSpPr>
        <p:spPr>
          <a:xfrm>
            <a:off x="539552" y="4365104"/>
            <a:ext cx="648072" cy="1728192"/>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اليومية</a:t>
            </a:r>
            <a:endParaRPr lang="ar-SA" dirty="0">
              <a:solidFill>
                <a:schemeClr val="tx1"/>
              </a:solidFill>
            </a:endParaRPr>
          </a:p>
        </p:txBody>
      </p:sp>
      <p:sp>
        <p:nvSpPr>
          <p:cNvPr id="21" name="Rectangle 20"/>
          <p:cNvSpPr/>
          <p:nvPr/>
        </p:nvSpPr>
        <p:spPr>
          <a:xfrm>
            <a:off x="1547664" y="4437112"/>
            <a:ext cx="792088" cy="1656184"/>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للمصروفات الادارية</a:t>
            </a:r>
            <a:endParaRPr lang="ar-SA" dirty="0">
              <a:solidFill>
                <a:schemeClr val="tx1"/>
              </a:solidFill>
            </a:endParaRPr>
          </a:p>
        </p:txBody>
      </p:sp>
      <p:sp>
        <p:nvSpPr>
          <p:cNvPr id="22" name="Rectangle 21"/>
          <p:cNvSpPr/>
          <p:nvPr/>
        </p:nvSpPr>
        <p:spPr>
          <a:xfrm>
            <a:off x="2555776" y="4437112"/>
            <a:ext cx="864096" cy="1656184"/>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للمصروفات الصناعيه</a:t>
            </a:r>
            <a:endParaRPr lang="ar-SA" dirty="0">
              <a:solidFill>
                <a:schemeClr val="tx1"/>
              </a:solidFill>
            </a:endParaRPr>
          </a:p>
        </p:txBody>
      </p:sp>
      <p:sp>
        <p:nvSpPr>
          <p:cNvPr id="23" name="Rectangle 22"/>
          <p:cNvSpPr/>
          <p:nvPr/>
        </p:nvSpPr>
        <p:spPr>
          <a:xfrm>
            <a:off x="3707904" y="4437112"/>
            <a:ext cx="864096" cy="1656184"/>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للمواد والمهمات</a:t>
            </a:r>
            <a:endParaRPr lang="ar-SA" dirty="0">
              <a:solidFill>
                <a:schemeClr val="tx1"/>
              </a:solidFill>
            </a:endParaRPr>
          </a:p>
        </p:txBody>
      </p:sp>
      <p:sp>
        <p:nvSpPr>
          <p:cNvPr id="24" name="Rectangle 23"/>
          <p:cNvSpPr/>
          <p:nvPr/>
        </p:nvSpPr>
        <p:spPr>
          <a:xfrm>
            <a:off x="4788024" y="4437112"/>
            <a:ext cx="648072" cy="1656184"/>
          </a:xfrm>
          <a:prstGeom prst="rect">
            <a:avLst/>
          </a:prstGeom>
          <a:solidFill>
            <a:schemeClr val="bg1"/>
          </a:solidFill>
          <a:ln/>
        </p:spPr>
        <p:style>
          <a:lnRef idx="0">
            <a:schemeClr val="accent4"/>
          </a:lnRef>
          <a:fillRef idx="3">
            <a:schemeClr val="accent4"/>
          </a:fillRef>
          <a:effectRef idx="3">
            <a:schemeClr val="accent4"/>
          </a:effectRef>
          <a:fontRef idx="minor">
            <a:schemeClr val="lt1"/>
          </a:fontRef>
        </p:style>
        <p:txBody>
          <a:bodyPr vert="vert270" rtlCol="1" anchor="ctr"/>
          <a:lstStyle/>
          <a:p>
            <a:pPr algn="ctr"/>
            <a:r>
              <a:rPr lang="ar-SA" dirty="0" smtClean="0">
                <a:solidFill>
                  <a:schemeClr val="tx1"/>
                </a:solidFill>
              </a:rPr>
              <a:t>الميزانية التقديرية للاجور</a:t>
            </a:r>
            <a:endParaRPr lang="ar-SA" dirty="0">
              <a:solidFill>
                <a:schemeClr val="tx1"/>
              </a:solidFill>
            </a:endParaRPr>
          </a:p>
        </p:txBody>
      </p:sp>
      <p:cxnSp>
        <p:nvCxnSpPr>
          <p:cNvPr id="27" name="Straight Connector 26"/>
          <p:cNvCxnSpPr>
            <a:stCxn id="14" idx="2"/>
            <a:endCxn id="17" idx="0"/>
          </p:cNvCxnSpPr>
          <p:nvPr/>
        </p:nvCxnSpPr>
        <p:spPr>
          <a:xfrm rot="5400000">
            <a:off x="4860032" y="2564904"/>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18" idx="0"/>
            <a:endCxn id="19" idx="0"/>
          </p:cNvCxnSpPr>
          <p:nvPr/>
        </p:nvCxnSpPr>
        <p:spPr>
          <a:xfrm>
            <a:off x="2267744" y="3284984"/>
            <a:ext cx="48605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7" idx="2"/>
          </p:cNvCxnSpPr>
          <p:nvPr/>
        </p:nvCxnSpPr>
        <p:spPr>
          <a:xfrm rot="5400000">
            <a:off x="4860032" y="3212976"/>
            <a:ext cx="14401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8" idx="3"/>
            <a:endCxn id="20" idx="0"/>
          </p:cNvCxnSpPr>
          <p:nvPr/>
        </p:nvCxnSpPr>
        <p:spPr>
          <a:xfrm flipH="1">
            <a:off x="863588" y="4221088"/>
            <a:ext cx="140415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18" idx="3"/>
          </p:cNvCxnSpPr>
          <p:nvPr/>
        </p:nvCxnSpPr>
        <p:spPr>
          <a:xfrm flipH="1">
            <a:off x="2123728" y="4221088"/>
            <a:ext cx="144016"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18" idx="3"/>
            <a:endCxn id="22" idx="0"/>
          </p:cNvCxnSpPr>
          <p:nvPr/>
        </p:nvCxnSpPr>
        <p:spPr>
          <a:xfrm>
            <a:off x="2267744" y="4221088"/>
            <a:ext cx="72008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18" idx="3"/>
            <a:endCxn id="23" idx="0"/>
          </p:cNvCxnSpPr>
          <p:nvPr/>
        </p:nvCxnSpPr>
        <p:spPr>
          <a:xfrm>
            <a:off x="2267744" y="4221088"/>
            <a:ext cx="1872208"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3"/>
            <a:endCxn id="24" idx="0"/>
          </p:cNvCxnSpPr>
          <p:nvPr/>
        </p:nvCxnSpPr>
        <p:spPr>
          <a:xfrm>
            <a:off x="2267744" y="4221088"/>
            <a:ext cx="2844316"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265586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44624"/>
            <a:ext cx="9143986" cy="1026922"/>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chemeClr val="tx1"/>
                  </a:solidFill>
                </a:rPr>
                <a:t>حدود ومجالات التخطيط المالي</a:t>
              </a:r>
              <a:endParaRPr lang="ar-SA" sz="3200" b="1"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49</a:t>
            </a:fld>
            <a:endParaRPr lang="ar-SA" dirty="0"/>
          </a:p>
        </p:txBody>
      </p:sp>
      <p:sp>
        <p:nvSpPr>
          <p:cNvPr id="12" name="Content Placeholder 11"/>
          <p:cNvSpPr>
            <a:spLocks noGrp="1"/>
          </p:cNvSpPr>
          <p:nvPr>
            <p:ph sz="quarter" idx="1"/>
          </p:nvPr>
        </p:nvSpPr>
        <p:spPr>
          <a:xfrm>
            <a:off x="457200" y="1285860"/>
            <a:ext cx="8229600" cy="4840303"/>
          </a:xfrm>
        </p:spPr>
        <p:txBody>
          <a:bodyPr>
            <a:normAutofit fontScale="92500" lnSpcReduction="10000"/>
          </a:bodyPr>
          <a:lstStyle/>
          <a:p>
            <a:pPr>
              <a:buNone/>
            </a:pPr>
            <a:r>
              <a:rPr lang="ar-JO" b="1" dirty="0" smtClean="0"/>
              <a:t>1. </a:t>
            </a:r>
            <a:r>
              <a:rPr lang="ar-SA" sz="3600" b="1" dirty="0" smtClean="0">
                <a:solidFill>
                  <a:srgbClr val="FF0000"/>
                </a:solidFill>
              </a:rPr>
              <a:t>التخطيط المالي لكل من  السيوله والربحيه </a:t>
            </a:r>
          </a:p>
          <a:p>
            <a:pPr algn="just">
              <a:buNone/>
            </a:pPr>
            <a:r>
              <a:rPr lang="ar-SA" dirty="0" smtClean="0"/>
              <a:t>وجهات النظر حول علاقه السيولة بالربحية وضرورة التخطيط المالي السليم لكل منهما</a:t>
            </a:r>
          </a:p>
          <a:p>
            <a:pPr marL="514350" indent="-514350" algn="just">
              <a:buFont typeface="+mj-cs"/>
              <a:buAutoNum type="arabic1Minus"/>
            </a:pPr>
            <a:r>
              <a:rPr lang="ar-SA" dirty="0" smtClean="0"/>
              <a:t> ترى بعض وجهات النظرأنه بالرغم من كون هدف السيولة وهدف الربحية </a:t>
            </a:r>
            <a:r>
              <a:rPr lang="ar-SA" b="1" dirty="0" smtClean="0">
                <a:solidFill>
                  <a:srgbClr val="FF0000"/>
                </a:solidFill>
              </a:rPr>
              <a:t>توأمين </a:t>
            </a:r>
            <a:r>
              <a:rPr lang="ar-JO" b="1" dirty="0" smtClean="0">
                <a:solidFill>
                  <a:srgbClr val="FF0000"/>
                </a:solidFill>
              </a:rPr>
              <a:t>إ</a:t>
            </a:r>
            <a:r>
              <a:rPr lang="ar-SA" b="1" dirty="0" smtClean="0">
                <a:solidFill>
                  <a:srgbClr val="FF0000"/>
                </a:solidFill>
              </a:rPr>
              <a:t>لا </a:t>
            </a:r>
            <a:r>
              <a:rPr lang="ar-JO" b="1" dirty="0" smtClean="0">
                <a:solidFill>
                  <a:srgbClr val="FF0000"/>
                </a:solidFill>
              </a:rPr>
              <a:t>أ</a:t>
            </a:r>
            <a:r>
              <a:rPr lang="ar-SA" b="1" dirty="0" smtClean="0">
                <a:solidFill>
                  <a:srgbClr val="FF0000"/>
                </a:solidFill>
              </a:rPr>
              <a:t>نهما متناقضين </a:t>
            </a:r>
            <a:r>
              <a:rPr lang="ar-SA" dirty="0" smtClean="0"/>
              <a:t>– فمن الناحيه النظرية على المدير المالي </a:t>
            </a:r>
            <a:r>
              <a:rPr lang="ar-JO" dirty="0" smtClean="0"/>
              <a:t>أ</a:t>
            </a:r>
            <a:r>
              <a:rPr lang="ar-SA" dirty="0" smtClean="0"/>
              <a:t>ن يقابل التدفق النقدي الداخل مع التدفق النقدي الخارج بطريقة </a:t>
            </a:r>
            <a:r>
              <a:rPr lang="ar-SA" dirty="0" smtClean="0">
                <a:solidFill>
                  <a:srgbClr val="FF0000"/>
                </a:solidFill>
              </a:rPr>
              <a:t>تمنع وجود أي أرصدة نقدية لا لزوم لها تبقى عاطلة ولا تعود بأي أرباح أو إيرادات على المشروع ولكن من الناحيه الواقعيه يستحيل تحقيقه لأن كلا التدفقين لا يمكن التنبؤ بهما بدقة </a:t>
            </a:r>
            <a:r>
              <a:rPr lang="ar-SA" u="sng" dirty="0" smtClean="0">
                <a:solidFill>
                  <a:srgbClr val="FF0000"/>
                </a:solidFill>
              </a:rPr>
              <a:t>ومن النادر جداً </a:t>
            </a:r>
            <a:r>
              <a:rPr lang="ar-JO" u="sng" dirty="0" smtClean="0">
                <a:solidFill>
                  <a:srgbClr val="FF0000"/>
                </a:solidFill>
              </a:rPr>
              <a:t>أ</a:t>
            </a:r>
            <a:r>
              <a:rPr lang="ar-SA" u="sng" dirty="0" smtClean="0">
                <a:solidFill>
                  <a:srgbClr val="FF0000"/>
                </a:solidFill>
              </a:rPr>
              <a:t>ن يتعادلا </a:t>
            </a:r>
          </a:p>
          <a:p>
            <a:pPr marL="514350" indent="-514350" algn="just">
              <a:buNone/>
            </a:pPr>
            <a:r>
              <a:rPr lang="ar-SA" dirty="0" smtClean="0"/>
              <a:t>يلجأ المدير المالي لحماية المشروع من خطر التوقف عن دفع التزاماته عندما يحل ميعادها </a:t>
            </a:r>
            <a:r>
              <a:rPr lang="ar-JO" dirty="0" smtClean="0"/>
              <a:t>إ</a:t>
            </a:r>
            <a:r>
              <a:rPr lang="ar-SA" dirty="0" smtClean="0"/>
              <a:t>لى </a:t>
            </a:r>
            <a:r>
              <a:rPr lang="ar-SA" dirty="0" smtClean="0">
                <a:solidFill>
                  <a:srgbClr val="FF0000"/>
                </a:solidFill>
              </a:rPr>
              <a:t>ال</a:t>
            </a:r>
            <a:r>
              <a:rPr lang="ar-JO" dirty="0" smtClean="0">
                <a:solidFill>
                  <a:srgbClr val="FF0000"/>
                </a:solidFill>
              </a:rPr>
              <a:t>إ</a:t>
            </a:r>
            <a:r>
              <a:rPr lang="ar-SA" dirty="0" smtClean="0">
                <a:solidFill>
                  <a:srgbClr val="FF0000"/>
                </a:solidFill>
              </a:rPr>
              <a:t>حتفاظ برصيد نقدي وكلما اتجه </a:t>
            </a:r>
            <a:r>
              <a:rPr lang="ar-JO" dirty="0" smtClean="0">
                <a:solidFill>
                  <a:srgbClr val="FF0000"/>
                </a:solidFill>
              </a:rPr>
              <a:t>إ</a:t>
            </a:r>
            <a:r>
              <a:rPr lang="ar-SA" dirty="0" smtClean="0">
                <a:solidFill>
                  <a:srgbClr val="FF0000"/>
                </a:solidFill>
              </a:rPr>
              <a:t>لى زيادة حمايته للمشروع اتجه لزيادة الرصيد النقدي وهذا بدور</a:t>
            </a:r>
            <a:r>
              <a:rPr lang="ar-JO" dirty="0" smtClean="0">
                <a:solidFill>
                  <a:srgbClr val="FF0000"/>
                </a:solidFill>
              </a:rPr>
              <a:t>ه</a:t>
            </a:r>
            <a:r>
              <a:rPr lang="ar-SA" dirty="0" smtClean="0">
                <a:solidFill>
                  <a:srgbClr val="FF0000"/>
                </a:solidFill>
              </a:rPr>
              <a:t> يؤدي </a:t>
            </a:r>
            <a:r>
              <a:rPr lang="ar-JO" dirty="0" smtClean="0">
                <a:solidFill>
                  <a:srgbClr val="FF0000"/>
                </a:solidFill>
              </a:rPr>
              <a:t>إ</a:t>
            </a:r>
            <a:r>
              <a:rPr lang="ar-SA" dirty="0" smtClean="0">
                <a:solidFill>
                  <a:srgbClr val="FF0000"/>
                </a:solidFill>
              </a:rPr>
              <a:t>لى تخفيض ال</a:t>
            </a:r>
            <a:r>
              <a:rPr lang="ar-JO" dirty="0" smtClean="0">
                <a:solidFill>
                  <a:srgbClr val="FF0000"/>
                </a:solidFill>
              </a:rPr>
              <a:t>أ</a:t>
            </a:r>
            <a:r>
              <a:rPr lang="ar-SA" dirty="0" smtClean="0">
                <a:solidFill>
                  <a:srgbClr val="FF0000"/>
                </a:solidFill>
              </a:rPr>
              <a:t>رباح نتيجة فقدان العائد الذي كان بال</a:t>
            </a:r>
            <a:r>
              <a:rPr lang="ar-JO" dirty="0" smtClean="0">
                <a:solidFill>
                  <a:srgbClr val="FF0000"/>
                </a:solidFill>
              </a:rPr>
              <a:t>إ</a:t>
            </a:r>
            <a:r>
              <a:rPr lang="ar-SA" dirty="0" smtClean="0">
                <a:solidFill>
                  <a:srgbClr val="FF0000"/>
                </a:solidFill>
              </a:rPr>
              <a:t>مكان تحقيقه لو استثمرت هذه ال</a:t>
            </a:r>
            <a:r>
              <a:rPr lang="ar-JO" dirty="0" smtClean="0">
                <a:solidFill>
                  <a:srgbClr val="FF0000"/>
                </a:solidFill>
              </a:rPr>
              <a:t>أ</a:t>
            </a:r>
            <a:r>
              <a:rPr lang="ar-SA" dirty="0" smtClean="0">
                <a:solidFill>
                  <a:srgbClr val="FF0000"/>
                </a:solidFill>
              </a:rPr>
              <a:t>موال المحتجزة</a:t>
            </a:r>
          </a:p>
        </p:txBody>
      </p:sp>
    </p:spTree>
    <p:extLst>
      <p:ext uri="{BB962C8B-B14F-4D97-AF65-F5344CB8AC3E}">
        <p14:creationId xmlns:p14="http://schemas.microsoft.com/office/powerpoint/2010/main" val="136471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38442" y="476672"/>
            <a:ext cx="7762568" cy="1143000"/>
          </a:xfrm>
        </p:spPr>
        <p:txBody>
          <a:bodyPr>
            <a:normAutofit fontScale="90000"/>
          </a:bodyPr>
          <a:lstStyle/>
          <a:p>
            <a:pPr algn="ctr"/>
            <a:r>
              <a:rPr lang="ar-SA" dirty="0" smtClean="0"/>
              <a:t>علاقه الوظيفه الماليه مع العلوم ال</a:t>
            </a:r>
            <a:r>
              <a:rPr lang="ar-JO" dirty="0" smtClean="0"/>
              <a:t>ا</a:t>
            </a:r>
            <a:r>
              <a:rPr lang="ar-SA" dirty="0" smtClean="0"/>
              <a:t>قتصاديه </a:t>
            </a:r>
          </a:p>
        </p:txBody>
      </p:sp>
      <p:sp>
        <p:nvSpPr>
          <p:cNvPr id="5" name="Slide Number Placeholder 4"/>
          <p:cNvSpPr>
            <a:spLocks noGrp="1"/>
          </p:cNvSpPr>
          <p:nvPr>
            <p:ph type="sldNum" sz="quarter" idx="12"/>
          </p:nvPr>
        </p:nvSpPr>
        <p:spPr/>
        <p:txBody>
          <a:bodyPr/>
          <a:lstStyle/>
          <a:p>
            <a:fld id="{6339CD7F-6548-46A8-9F66-5B44D68E6E3C}" type="slidenum">
              <a:rPr lang="ar-SA" smtClean="0"/>
              <a:pPr/>
              <a:t>5</a:t>
            </a:fld>
            <a:endParaRPr lang="ar-SA" dirty="0"/>
          </a:p>
        </p:txBody>
      </p:sp>
      <p:sp>
        <p:nvSpPr>
          <p:cNvPr id="12" name="Content Placeholder 11"/>
          <p:cNvSpPr>
            <a:spLocks noGrp="1"/>
          </p:cNvSpPr>
          <p:nvPr>
            <p:ph sz="quarter" idx="1"/>
          </p:nvPr>
        </p:nvSpPr>
        <p:spPr>
          <a:xfrm>
            <a:off x="457200" y="2428868"/>
            <a:ext cx="8229600" cy="3697295"/>
          </a:xfrm>
        </p:spPr>
        <p:txBody>
          <a:bodyPr>
            <a:normAutofit/>
          </a:bodyPr>
          <a:lstStyle/>
          <a:p>
            <a:pPr algn="just">
              <a:buNone/>
            </a:pPr>
            <a:r>
              <a:rPr lang="ar-SA" dirty="0" smtClean="0"/>
              <a:t>تعتمد الوظيف</a:t>
            </a:r>
            <a:r>
              <a:rPr lang="ar-JO" dirty="0" smtClean="0"/>
              <a:t>ة</a:t>
            </a:r>
            <a:r>
              <a:rPr lang="ar-SA" dirty="0" smtClean="0"/>
              <a:t> المالي</a:t>
            </a:r>
            <a:r>
              <a:rPr lang="ar-JO" dirty="0" smtClean="0"/>
              <a:t>ة</a:t>
            </a:r>
            <a:r>
              <a:rPr lang="ar-SA" dirty="0" smtClean="0"/>
              <a:t> على العلوم ال</a:t>
            </a:r>
            <a:r>
              <a:rPr lang="ar-JO" dirty="0" smtClean="0"/>
              <a:t>ا</a:t>
            </a:r>
            <a:r>
              <a:rPr lang="ar-SA" dirty="0" smtClean="0"/>
              <a:t>قتصادي</a:t>
            </a:r>
            <a:r>
              <a:rPr lang="ar-JO" dirty="0" smtClean="0"/>
              <a:t>ة</a:t>
            </a:r>
            <a:r>
              <a:rPr lang="ar-SA" dirty="0" smtClean="0"/>
              <a:t> (ال</a:t>
            </a:r>
            <a:r>
              <a:rPr lang="ar-JO" dirty="0" smtClean="0"/>
              <a:t>ا</a:t>
            </a:r>
            <a:r>
              <a:rPr lang="ar-SA" dirty="0" smtClean="0"/>
              <a:t>قتصاد الكلي وال</a:t>
            </a:r>
            <a:r>
              <a:rPr lang="ar-JO" dirty="0" smtClean="0"/>
              <a:t>ا</a:t>
            </a:r>
            <a:r>
              <a:rPr lang="ar-SA" dirty="0" smtClean="0"/>
              <a:t>قتصاد الجزئي)</a:t>
            </a:r>
          </a:p>
          <a:p>
            <a:pPr algn="just">
              <a:buNone/>
            </a:pPr>
            <a:r>
              <a:rPr lang="ar-SA" dirty="0" smtClean="0"/>
              <a:t>حيث يختص </a:t>
            </a:r>
            <a:r>
              <a:rPr lang="ar-SA" u="sng" dirty="0" smtClean="0"/>
              <a:t>ال</a:t>
            </a:r>
            <a:r>
              <a:rPr lang="ar-JO" u="sng" dirty="0" smtClean="0"/>
              <a:t>ا</a:t>
            </a:r>
            <a:r>
              <a:rPr lang="ar-SA" u="sng" dirty="0" smtClean="0"/>
              <a:t>قتصاد الكلي </a:t>
            </a:r>
            <a:r>
              <a:rPr lang="ar-SA" dirty="0" smtClean="0"/>
              <a:t>بالمجمتع ككل والبيئ</a:t>
            </a:r>
            <a:r>
              <a:rPr lang="ar-JO" dirty="0" smtClean="0"/>
              <a:t>ة</a:t>
            </a:r>
            <a:r>
              <a:rPr lang="ar-SA" dirty="0" smtClean="0"/>
              <a:t> العام</a:t>
            </a:r>
            <a:r>
              <a:rPr lang="ar-JO" dirty="0" smtClean="0"/>
              <a:t>ة</a:t>
            </a:r>
            <a:r>
              <a:rPr lang="ar-SA" dirty="0" smtClean="0"/>
              <a:t> والمنظمات المالي</a:t>
            </a:r>
            <a:r>
              <a:rPr lang="ar-JO" dirty="0" smtClean="0"/>
              <a:t>ة</a:t>
            </a:r>
            <a:r>
              <a:rPr lang="ar-SA" dirty="0" smtClean="0"/>
              <a:t> </a:t>
            </a:r>
          </a:p>
          <a:p>
            <a:pPr algn="just">
              <a:buNone/>
            </a:pPr>
            <a:r>
              <a:rPr lang="ar-SA" dirty="0" smtClean="0"/>
              <a:t>بينما </a:t>
            </a:r>
            <a:r>
              <a:rPr lang="ar-SA" u="sng" dirty="0" smtClean="0"/>
              <a:t>ال</a:t>
            </a:r>
            <a:r>
              <a:rPr lang="ar-JO" u="sng" dirty="0" smtClean="0"/>
              <a:t>ا</a:t>
            </a:r>
            <a:r>
              <a:rPr lang="ar-SA" u="sng" dirty="0" smtClean="0"/>
              <a:t>قتصاد الجزئي </a:t>
            </a:r>
            <a:r>
              <a:rPr lang="ar-SA" dirty="0" smtClean="0"/>
              <a:t>يختص بتحديد الاستراتيجيات المثاليه للشركات والقطاع الخاص للمشروعات الفردي</a:t>
            </a:r>
            <a:r>
              <a:rPr lang="ar-JO" dirty="0" smtClean="0"/>
              <a:t>ة</a:t>
            </a:r>
            <a:r>
              <a:rPr lang="ar-SA" dirty="0" smtClean="0"/>
              <a:t> .</a:t>
            </a:r>
          </a:p>
          <a:p>
            <a:pPr algn="just">
              <a:buNone/>
            </a:pPr>
            <a:r>
              <a:rPr lang="ar-SA" dirty="0" smtClean="0"/>
              <a:t>وكل هذه الجوانب لها تأثير على طرق ونشاط وممارسات ال</a:t>
            </a:r>
            <a:r>
              <a:rPr lang="ar-JO" dirty="0" smtClean="0"/>
              <a:t>إ</a:t>
            </a:r>
            <a:r>
              <a:rPr lang="ar-SA" dirty="0" smtClean="0"/>
              <a:t>دارة المالي</a:t>
            </a:r>
            <a:r>
              <a:rPr lang="ar-JO" dirty="0" smtClean="0"/>
              <a:t>ة</a:t>
            </a:r>
            <a:endParaRPr lang="ar-SA" dirty="0" smtClean="0"/>
          </a:p>
          <a:p>
            <a:pPr algn="just">
              <a:buNone/>
            </a:pPr>
            <a:endParaRPr lang="ar-SA"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1697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Slide Number Placeholder 14"/>
          <p:cNvSpPr>
            <a:spLocks noGrp="1"/>
          </p:cNvSpPr>
          <p:nvPr>
            <p:ph type="sldNum" sz="quarter" idx="12"/>
          </p:nvPr>
        </p:nvSpPr>
        <p:spPr/>
        <p:txBody>
          <a:bodyPr/>
          <a:lstStyle/>
          <a:p>
            <a:fld id="{6339CD7F-6548-46A8-9F66-5B44D68E6E3C}" type="slidenum">
              <a:rPr lang="ar-SA" smtClean="0"/>
              <a:pPr/>
              <a:t>50</a:t>
            </a:fld>
            <a:endParaRPr lang="ar-SA" dirty="0"/>
          </a:p>
        </p:txBody>
      </p:sp>
      <p:sp>
        <p:nvSpPr>
          <p:cNvPr id="12" name="Content Placeholder 11"/>
          <p:cNvSpPr>
            <a:spLocks noGrp="1"/>
          </p:cNvSpPr>
          <p:nvPr>
            <p:ph sz="quarter" idx="1"/>
          </p:nvPr>
        </p:nvSpPr>
        <p:spPr>
          <a:xfrm>
            <a:off x="457200" y="1142984"/>
            <a:ext cx="8229600" cy="5286412"/>
          </a:xfrm>
        </p:spPr>
        <p:txBody>
          <a:bodyPr>
            <a:noAutofit/>
          </a:bodyPr>
          <a:lstStyle/>
          <a:p>
            <a:pPr algn="just">
              <a:buNone/>
            </a:pPr>
            <a:r>
              <a:rPr lang="ar-SA" sz="2200" dirty="0" smtClean="0"/>
              <a:t>ب- </a:t>
            </a:r>
            <a:r>
              <a:rPr lang="ar-SA" sz="2500" dirty="0" smtClean="0">
                <a:solidFill>
                  <a:srgbClr val="FF0000"/>
                </a:solidFill>
              </a:rPr>
              <a:t>الرأي الاخر </a:t>
            </a:r>
            <a:r>
              <a:rPr lang="ar-JO" sz="2500" dirty="0" smtClean="0"/>
              <a:t>أ</a:t>
            </a:r>
            <a:r>
              <a:rPr lang="ar-SA" sz="2500" dirty="0" smtClean="0"/>
              <a:t>ن السيولة والربحية </a:t>
            </a:r>
            <a:r>
              <a:rPr lang="ar-SA" sz="2500" b="1" dirty="0" smtClean="0">
                <a:solidFill>
                  <a:srgbClr val="FF0000"/>
                </a:solidFill>
              </a:rPr>
              <a:t>لا يمكن فصلمها عن بعضهما </a:t>
            </a:r>
            <a:r>
              <a:rPr lang="ar-SA" sz="2500" dirty="0" smtClean="0"/>
              <a:t>على </a:t>
            </a:r>
            <a:r>
              <a:rPr lang="ar-JO" sz="2500" dirty="0" smtClean="0"/>
              <a:t>أ</a:t>
            </a:r>
            <a:r>
              <a:rPr lang="ar-SA" sz="2500" dirty="0" smtClean="0"/>
              <a:t>ساس </a:t>
            </a:r>
            <a:r>
              <a:rPr lang="ar-JO" sz="2500" dirty="0" smtClean="0"/>
              <a:t>أ</a:t>
            </a:r>
            <a:r>
              <a:rPr lang="ar-SA" sz="2500" dirty="0" smtClean="0"/>
              <a:t>ن </a:t>
            </a:r>
            <a:r>
              <a:rPr lang="ar-SA" sz="2500" dirty="0" smtClean="0">
                <a:solidFill>
                  <a:srgbClr val="FF0000"/>
                </a:solidFill>
              </a:rPr>
              <a:t>المشكلة</a:t>
            </a:r>
            <a:r>
              <a:rPr lang="ar-SA" sz="2500" dirty="0" smtClean="0"/>
              <a:t> التي تواجة ال</a:t>
            </a:r>
            <a:r>
              <a:rPr lang="ar-JO" sz="2500" dirty="0" smtClean="0"/>
              <a:t>إ</a:t>
            </a:r>
            <a:r>
              <a:rPr lang="ar-SA" sz="2500" dirty="0" smtClean="0"/>
              <a:t>دارة المالية </a:t>
            </a:r>
            <a:r>
              <a:rPr lang="ar-SA" sz="2500" dirty="0" smtClean="0">
                <a:solidFill>
                  <a:srgbClr val="FF0000"/>
                </a:solidFill>
              </a:rPr>
              <a:t>هي في تحقيق التوازن بين ال</a:t>
            </a:r>
            <a:r>
              <a:rPr lang="ar-JO" sz="2500" dirty="0" smtClean="0">
                <a:solidFill>
                  <a:srgbClr val="FF0000"/>
                </a:solidFill>
              </a:rPr>
              <a:t>إ</a:t>
            </a:r>
            <a:r>
              <a:rPr lang="ar-SA" sz="2500" dirty="0" smtClean="0">
                <a:solidFill>
                  <a:srgbClr val="FF0000"/>
                </a:solidFill>
              </a:rPr>
              <a:t>ستثمار الكامل للموارد المالية لتعظيم أرباح المشروع وبين ضرورة ال</a:t>
            </a:r>
            <a:r>
              <a:rPr lang="ar-JO" sz="2500" dirty="0" smtClean="0">
                <a:solidFill>
                  <a:srgbClr val="FF0000"/>
                </a:solidFill>
              </a:rPr>
              <a:t>إ</a:t>
            </a:r>
            <a:r>
              <a:rPr lang="ar-SA" sz="2500" dirty="0" smtClean="0">
                <a:solidFill>
                  <a:srgbClr val="FF0000"/>
                </a:solidFill>
              </a:rPr>
              <a:t>حتفاظ بجانب من تلك الموارد في شكل نقدي لمواجهة المخاطر </a:t>
            </a:r>
            <a:r>
              <a:rPr lang="ar-JO" sz="2500" dirty="0" smtClean="0">
                <a:solidFill>
                  <a:srgbClr val="FF0000"/>
                </a:solidFill>
              </a:rPr>
              <a:t>إ</a:t>
            </a:r>
            <a:r>
              <a:rPr lang="ar-SA" sz="2500" dirty="0" smtClean="0">
                <a:solidFill>
                  <a:srgbClr val="FF0000"/>
                </a:solidFill>
              </a:rPr>
              <a:t>ذا لم تتوفر السيولة.</a:t>
            </a:r>
          </a:p>
          <a:p>
            <a:pPr algn="just">
              <a:buNone/>
            </a:pPr>
            <a:r>
              <a:rPr lang="ar-SA" sz="2500" dirty="0" smtClean="0"/>
              <a:t>أصحاب هذا الرأي يفرقون بين نوعين من السيولة (اليسر المالي) :</a:t>
            </a:r>
          </a:p>
          <a:p>
            <a:pPr algn="just">
              <a:buNone/>
            </a:pPr>
            <a:r>
              <a:rPr lang="ar-SA" sz="2500" b="1" dirty="0" smtClean="0">
                <a:solidFill>
                  <a:srgbClr val="FF0000"/>
                </a:solidFill>
              </a:rPr>
              <a:t>اليسر المالي الحقيقي </a:t>
            </a:r>
            <a:r>
              <a:rPr lang="ar-SA" sz="2500" dirty="0" smtClean="0"/>
              <a:t>: قدرة المشروع على سداد جميع ديونه من </a:t>
            </a:r>
            <a:r>
              <a:rPr lang="ar-SA" sz="2500" dirty="0" smtClean="0">
                <a:solidFill>
                  <a:srgbClr val="FF0000"/>
                </a:solidFill>
              </a:rPr>
              <a:t>أصوله</a:t>
            </a:r>
            <a:r>
              <a:rPr lang="ar-SA" sz="2500" dirty="0" smtClean="0"/>
              <a:t> في حالة التصفية.</a:t>
            </a:r>
          </a:p>
          <a:p>
            <a:pPr algn="just">
              <a:buNone/>
            </a:pPr>
            <a:r>
              <a:rPr lang="ar-SA" sz="2500" b="1" dirty="0" smtClean="0">
                <a:solidFill>
                  <a:srgbClr val="FF0000"/>
                </a:solidFill>
              </a:rPr>
              <a:t>اليسر المالي الفني </a:t>
            </a:r>
            <a:r>
              <a:rPr lang="ar-SA" sz="2500" dirty="0" smtClean="0"/>
              <a:t>: قدرة المشروع على توفير </a:t>
            </a:r>
            <a:r>
              <a:rPr lang="ar-SA" sz="2500" dirty="0" smtClean="0">
                <a:solidFill>
                  <a:srgbClr val="FF0000"/>
                </a:solidFill>
              </a:rPr>
              <a:t>النقد</a:t>
            </a:r>
            <a:r>
              <a:rPr lang="ar-SA" sz="2500" dirty="0" smtClean="0"/>
              <a:t> اللازم لسداد التزاماته المالية عندما يحين موعدها.</a:t>
            </a:r>
          </a:p>
          <a:p>
            <a:pPr algn="just">
              <a:buNone/>
            </a:pPr>
            <a:r>
              <a:rPr lang="ar-SA" sz="2500" dirty="0" smtClean="0">
                <a:solidFill>
                  <a:srgbClr val="FF0000"/>
                </a:solidFill>
              </a:rPr>
              <a:t>قد يكون المشروع في حالة يسر مالي حقيقي بينما </a:t>
            </a:r>
            <a:r>
              <a:rPr lang="ar-JO" sz="2500" dirty="0" smtClean="0">
                <a:solidFill>
                  <a:srgbClr val="FF0000"/>
                </a:solidFill>
              </a:rPr>
              <a:t>أ</a:t>
            </a:r>
            <a:r>
              <a:rPr lang="ar-SA" sz="2500" dirty="0" smtClean="0">
                <a:solidFill>
                  <a:srgbClr val="FF0000"/>
                </a:solidFill>
              </a:rPr>
              <a:t>مواله مجمده في </a:t>
            </a:r>
            <a:r>
              <a:rPr lang="ar-JO" sz="2500" dirty="0" smtClean="0">
                <a:solidFill>
                  <a:srgbClr val="FF0000"/>
                </a:solidFill>
              </a:rPr>
              <a:t>أ</a:t>
            </a:r>
            <a:r>
              <a:rPr lang="ar-SA" sz="2500" dirty="0" smtClean="0">
                <a:solidFill>
                  <a:srgbClr val="FF0000"/>
                </a:solidFill>
              </a:rPr>
              <a:t>صول غير نقديه معسر من الناحيه الفنيه والعكس </a:t>
            </a:r>
            <a:r>
              <a:rPr lang="ar-JO" sz="2500" dirty="0" smtClean="0">
                <a:solidFill>
                  <a:srgbClr val="FF0000"/>
                </a:solidFill>
              </a:rPr>
              <a:t>أ</a:t>
            </a:r>
            <a:r>
              <a:rPr lang="ar-SA" sz="2500" dirty="0" smtClean="0">
                <a:solidFill>
                  <a:srgbClr val="FF0000"/>
                </a:solidFill>
              </a:rPr>
              <a:t>ي قد يكون المشروع في حقيقة ال</a:t>
            </a:r>
            <a:r>
              <a:rPr lang="ar-JO" sz="2500" dirty="0" smtClean="0">
                <a:solidFill>
                  <a:srgbClr val="FF0000"/>
                </a:solidFill>
              </a:rPr>
              <a:t>أ</a:t>
            </a:r>
            <a:r>
              <a:rPr lang="ar-SA" sz="2500" dirty="0" smtClean="0">
                <a:solidFill>
                  <a:srgbClr val="FF0000"/>
                </a:solidFill>
              </a:rPr>
              <a:t>مر معسرا (في حالة التصفية) ولكنه لا يعاني من ذلك بسبب مقدرته على سداد التزاماته الجارية.</a:t>
            </a:r>
          </a:p>
          <a:p>
            <a:pPr algn="just">
              <a:buNone/>
            </a:pPr>
            <a:endParaRPr lang="ar-SA" sz="2500" dirty="0" smtClean="0"/>
          </a:p>
          <a:p>
            <a:pPr algn="just">
              <a:buNone/>
            </a:pPr>
            <a:endParaRPr lang="ar-SA" sz="2200" dirty="0" smtClean="0"/>
          </a:p>
          <a:p>
            <a:pPr>
              <a:buNone/>
            </a:pPr>
            <a:endParaRPr lang="ar-SA" sz="2200" dirty="0" smtClean="0"/>
          </a:p>
        </p:txBody>
      </p:sp>
    </p:spTree>
    <p:extLst>
      <p:ext uri="{BB962C8B-B14F-4D97-AF65-F5344CB8AC3E}">
        <p14:creationId xmlns:p14="http://schemas.microsoft.com/office/powerpoint/2010/main" val="190994358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Slide Number Placeholder 14"/>
          <p:cNvSpPr>
            <a:spLocks noGrp="1"/>
          </p:cNvSpPr>
          <p:nvPr>
            <p:ph type="sldNum" sz="quarter" idx="12"/>
          </p:nvPr>
        </p:nvSpPr>
        <p:spPr/>
        <p:txBody>
          <a:bodyPr/>
          <a:lstStyle/>
          <a:p>
            <a:fld id="{6339CD7F-6548-46A8-9F66-5B44D68E6E3C}" type="slidenum">
              <a:rPr lang="ar-SA" smtClean="0"/>
              <a:pPr/>
              <a:t>51</a:t>
            </a:fld>
            <a:endParaRPr lang="ar-SA" dirty="0"/>
          </a:p>
        </p:txBody>
      </p:sp>
      <p:sp>
        <p:nvSpPr>
          <p:cNvPr id="12" name="Content Placeholder 11"/>
          <p:cNvSpPr>
            <a:spLocks noGrp="1"/>
          </p:cNvSpPr>
          <p:nvPr>
            <p:ph sz="quarter" idx="1"/>
          </p:nvPr>
        </p:nvSpPr>
        <p:spPr>
          <a:xfrm>
            <a:off x="457200" y="1500174"/>
            <a:ext cx="8229600" cy="4625989"/>
          </a:xfrm>
        </p:spPr>
        <p:txBody>
          <a:bodyPr>
            <a:normAutofit fontScale="92500"/>
          </a:bodyPr>
          <a:lstStyle/>
          <a:p>
            <a:pPr algn="just">
              <a:buNone/>
            </a:pPr>
            <a:r>
              <a:rPr lang="ar-JO" dirty="0" smtClean="0"/>
              <a:t>2 . </a:t>
            </a:r>
            <a:r>
              <a:rPr lang="ar-JO" sz="3600" b="1" dirty="0" smtClean="0">
                <a:solidFill>
                  <a:srgbClr val="FF0000"/>
                </a:solidFill>
              </a:rPr>
              <a:t>التخطيط المالي ل</a:t>
            </a:r>
            <a:r>
              <a:rPr lang="ar-SA" sz="3600" b="1" dirty="0" smtClean="0">
                <a:solidFill>
                  <a:srgbClr val="FF0000"/>
                </a:solidFill>
              </a:rPr>
              <a:t>لمخزون السلعي </a:t>
            </a:r>
            <a:endParaRPr lang="ar-JO" sz="3600" dirty="0" smtClean="0">
              <a:solidFill>
                <a:srgbClr val="FF0000"/>
              </a:solidFill>
            </a:endParaRPr>
          </a:p>
          <a:p>
            <a:pPr algn="just">
              <a:buNone/>
            </a:pPr>
            <a:r>
              <a:rPr lang="ar-SA" dirty="0" smtClean="0"/>
              <a:t> فالمخزون السلعي </a:t>
            </a:r>
            <a:r>
              <a:rPr lang="ar-JO" dirty="0" smtClean="0"/>
              <a:t>إ</a:t>
            </a:r>
            <a:r>
              <a:rPr lang="ar-SA" dirty="0" smtClean="0"/>
              <a:t>ذا زاد عن الحد الملائم </a:t>
            </a:r>
            <a:r>
              <a:rPr lang="ar-JO" dirty="0" smtClean="0"/>
              <a:t>أ</a:t>
            </a:r>
            <a:r>
              <a:rPr lang="ar-SA" dirty="0" smtClean="0"/>
              <a:t>و نقص عن هذا الحد سوف تكون له </a:t>
            </a:r>
            <a:r>
              <a:rPr lang="ar-JO" dirty="0" smtClean="0"/>
              <a:t>آ</a:t>
            </a:r>
            <a:r>
              <a:rPr lang="ar-SA" dirty="0" smtClean="0"/>
              <a:t>ثار ضارة على أرباح المشروع.</a:t>
            </a:r>
          </a:p>
          <a:p>
            <a:pPr algn="just">
              <a:buNone/>
            </a:pPr>
            <a:r>
              <a:rPr lang="ar-SA" dirty="0" smtClean="0">
                <a:solidFill>
                  <a:srgbClr val="FF0000"/>
                </a:solidFill>
              </a:rPr>
              <a:t>فالمخزون </a:t>
            </a:r>
            <a:r>
              <a:rPr lang="ar-SA" u="sng" dirty="0" smtClean="0">
                <a:solidFill>
                  <a:srgbClr val="FF0000"/>
                </a:solidFill>
              </a:rPr>
              <a:t>ال</a:t>
            </a:r>
            <a:r>
              <a:rPr lang="ar-JO" u="sng" dirty="0" smtClean="0">
                <a:solidFill>
                  <a:srgbClr val="FF0000"/>
                </a:solidFill>
              </a:rPr>
              <a:t>أ</a:t>
            </a:r>
            <a:r>
              <a:rPr lang="ar-SA" u="sng" dirty="0" smtClean="0">
                <a:solidFill>
                  <a:srgbClr val="FF0000"/>
                </a:solidFill>
              </a:rPr>
              <a:t>كثر من اللازم </a:t>
            </a:r>
            <a:r>
              <a:rPr lang="ar-SA" dirty="0" smtClean="0"/>
              <a:t>يعني تجميد </a:t>
            </a:r>
            <a:r>
              <a:rPr lang="ar-JO" dirty="0" smtClean="0"/>
              <a:t>أ</a:t>
            </a:r>
            <a:r>
              <a:rPr lang="ar-SA" dirty="0" smtClean="0"/>
              <a:t>موال المشروع وتركها عاطلة و</a:t>
            </a:r>
            <a:r>
              <a:rPr lang="ar-JO" dirty="0" smtClean="0"/>
              <a:t>أ</a:t>
            </a:r>
            <a:r>
              <a:rPr lang="ar-SA" dirty="0" smtClean="0"/>
              <a:t>يضا تكاليف ال</a:t>
            </a:r>
            <a:r>
              <a:rPr lang="ar-JO" dirty="0" smtClean="0"/>
              <a:t>إ</a:t>
            </a:r>
            <a:r>
              <a:rPr lang="ar-SA" dirty="0" smtClean="0"/>
              <a:t>حتفاظ بهذا المخزون ستكون ب</a:t>
            </a:r>
            <a:r>
              <a:rPr lang="ar-JO" dirty="0" smtClean="0"/>
              <a:t>ا</a:t>
            </a:r>
            <a:r>
              <a:rPr lang="ar-SA" dirty="0" smtClean="0"/>
              <a:t>ستمرار </a:t>
            </a:r>
            <a:r>
              <a:rPr lang="ar-JO" dirty="0" smtClean="0"/>
              <a:t>أ</a:t>
            </a:r>
            <a:r>
              <a:rPr lang="ar-SA" dirty="0" smtClean="0"/>
              <a:t>على من لو كانت الكميه </a:t>
            </a:r>
            <a:r>
              <a:rPr lang="ar-JO" dirty="0" smtClean="0"/>
              <a:t>أ</a:t>
            </a:r>
            <a:r>
              <a:rPr lang="ar-SA" dirty="0" smtClean="0"/>
              <a:t>قل.</a:t>
            </a:r>
          </a:p>
          <a:p>
            <a:pPr algn="just">
              <a:buNone/>
            </a:pPr>
            <a:r>
              <a:rPr lang="ar-SA" dirty="0" smtClean="0">
                <a:solidFill>
                  <a:srgbClr val="FF0000"/>
                </a:solidFill>
              </a:rPr>
              <a:t>والمخزون </a:t>
            </a:r>
            <a:r>
              <a:rPr lang="ar-SA" u="sng" dirty="0" smtClean="0">
                <a:solidFill>
                  <a:srgbClr val="FF0000"/>
                </a:solidFill>
              </a:rPr>
              <a:t>ال</a:t>
            </a:r>
            <a:r>
              <a:rPr lang="ar-JO" u="sng" dirty="0" smtClean="0">
                <a:solidFill>
                  <a:srgbClr val="FF0000"/>
                </a:solidFill>
              </a:rPr>
              <a:t>أ</a:t>
            </a:r>
            <a:r>
              <a:rPr lang="ar-SA" u="sng" dirty="0" smtClean="0">
                <a:solidFill>
                  <a:srgbClr val="FF0000"/>
                </a:solidFill>
              </a:rPr>
              <a:t>قل من اللازم </a:t>
            </a:r>
            <a:r>
              <a:rPr lang="ar-SA" dirty="0" smtClean="0"/>
              <a:t>يعني زيادة احتمالات توقف ال</a:t>
            </a:r>
            <a:r>
              <a:rPr lang="ar-JO" dirty="0" smtClean="0"/>
              <a:t>إ</a:t>
            </a:r>
            <a:r>
              <a:rPr lang="ar-SA" dirty="0" smtClean="0"/>
              <a:t>نتاج وعدم انتظامه واستمراره وبالتالي التشغيل بطاقة </a:t>
            </a:r>
            <a:r>
              <a:rPr lang="ar-JO" dirty="0" smtClean="0"/>
              <a:t>إ</a:t>
            </a:r>
            <a:r>
              <a:rPr lang="ar-SA" dirty="0" smtClean="0"/>
              <a:t>نتاجي</a:t>
            </a:r>
            <a:r>
              <a:rPr lang="ar-JO" dirty="0" smtClean="0"/>
              <a:t>ة</a:t>
            </a:r>
            <a:r>
              <a:rPr lang="ar-SA" dirty="0" smtClean="0"/>
              <a:t> غير كاملة.</a:t>
            </a:r>
          </a:p>
          <a:p>
            <a:pPr algn="just">
              <a:buNone/>
            </a:pPr>
            <a:r>
              <a:rPr lang="ar-SA" dirty="0" smtClean="0">
                <a:solidFill>
                  <a:srgbClr val="FF0000"/>
                </a:solidFill>
              </a:rPr>
              <a:t>ففي كلتا الحالتين يعني </a:t>
            </a:r>
            <a:r>
              <a:rPr lang="ar-JO" dirty="0" smtClean="0">
                <a:solidFill>
                  <a:srgbClr val="FF0000"/>
                </a:solidFill>
              </a:rPr>
              <a:t>إ</a:t>
            </a:r>
            <a:r>
              <a:rPr lang="ar-SA" dirty="0" smtClean="0">
                <a:solidFill>
                  <a:srgbClr val="FF0000"/>
                </a:solidFill>
              </a:rPr>
              <a:t>رتفاع تكاليف ال</a:t>
            </a:r>
            <a:r>
              <a:rPr lang="ar-JO" dirty="0" smtClean="0">
                <a:solidFill>
                  <a:srgbClr val="FF0000"/>
                </a:solidFill>
              </a:rPr>
              <a:t>إ</a:t>
            </a:r>
            <a:r>
              <a:rPr lang="ar-SA" dirty="0" smtClean="0">
                <a:solidFill>
                  <a:srgbClr val="FF0000"/>
                </a:solidFill>
              </a:rPr>
              <a:t>نتاج الذي يؤدي بدوره </a:t>
            </a:r>
            <a:r>
              <a:rPr lang="ar-JO" dirty="0" smtClean="0">
                <a:solidFill>
                  <a:srgbClr val="FF0000"/>
                </a:solidFill>
              </a:rPr>
              <a:t>إ</a:t>
            </a:r>
            <a:r>
              <a:rPr lang="ar-SA" dirty="0" smtClean="0">
                <a:solidFill>
                  <a:srgbClr val="FF0000"/>
                </a:solidFill>
              </a:rPr>
              <a:t>لى </a:t>
            </a:r>
            <a:r>
              <a:rPr lang="ar-JO" dirty="0" smtClean="0">
                <a:solidFill>
                  <a:srgbClr val="FF0000"/>
                </a:solidFill>
              </a:rPr>
              <a:t>إ</a:t>
            </a:r>
            <a:r>
              <a:rPr lang="ar-SA" dirty="0" smtClean="0">
                <a:solidFill>
                  <a:srgbClr val="FF0000"/>
                </a:solidFill>
              </a:rPr>
              <a:t>نخفاض ربح المشروع </a:t>
            </a:r>
            <a:r>
              <a:rPr lang="ar-SA" dirty="0" smtClean="0"/>
              <a:t>ومن هنا جاءت ال</a:t>
            </a:r>
            <a:r>
              <a:rPr lang="ar-JO" dirty="0" smtClean="0"/>
              <a:t>أ</a:t>
            </a:r>
            <a:r>
              <a:rPr lang="ar-SA" dirty="0" smtClean="0"/>
              <a:t>همية بقيام ال</a:t>
            </a:r>
            <a:r>
              <a:rPr lang="ar-JO" dirty="0" smtClean="0"/>
              <a:t>إ</a:t>
            </a:r>
            <a:r>
              <a:rPr lang="ar-SA" dirty="0" smtClean="0"/>
              <a:t>دارة المالية بتخطيط المخزون السلعي من المواد والمهمات لتحديد المستوى ال</a:t>
            </a:r>
            <a:r>
              <a:rPr lang="ar-JO" dirty="0" smtClean="0"/>
              <a:t>ا</a:t>
            </a:r>
            <a:r>
              <a:rPr lang="ar-SA" dirty="0" smtClean="0"/>
              <a:t>قتصادي المناسب الذي ينبغي ال</a:t>
            </a:r>
            <a:r>
              <a:rPr lang="ar-JO" dirty="0" smtClean="0"/>
              <a:t>ا</a:t>
            </a:r>
            <a:r>
              <a:rPr lang="ar-SA" dirty="0" smtClean="0"/>
              <a:t>حتفاظ به من هذا المخزون.</a:t>
            </a:r>
          </a:p>
        </p:txBody>
      </p:sp>
    </p:spTree>
    <p:extLst>
      <p:ext uri="{BB962C8B-B14F-4D97-AF65-F5344CB8AC3E}">
        <p14:creationId xmlns:p14="http://schemas.microsoft.com/office/powerpoint/2010/main" val="345270216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Slide Number Placeholder 14"/>
          <p:cNvSpPr>
            <a:spLocks noGrp="1"/>
          </p:cNvSpPr>
          <p:nvPr>
            <p:ph type="sldNum" sz="quarter" idx="12"/>
          </p:nvPr>
        </p:nvSpPr>
        <p:spPr/>
        <p:txBody>
          <a:bodyPr/>
          <a:lstStyle/>
          <a:p>
            <a:fld id="{6339CD7F-6548-46A8-9F66-5B44D68E6E3C}" type="slidenum">
              <a:rPr lang="ar-SA" smtClean="0"/>
              <a:pPr/>
              <a:t>52</a:t>
            </a:fld>
            <a:endParaRPr lang="ar-SA" dirty="0"/>
          </a:p>
        </p:txBody>
      </p:sp>
      <p:sp>
        <p:nvSpPr>
          <p:cNvPr id="12" name="Content Placeholder 11"/>
          <p:cNvSpPr>
            <a:spLocks noGrp="1"/>
          </p:cNvSpPr>
          <p:nvPr>
            <p:ph sz="quarter" idx="1"/>
          </p:nvPr>
        </p:nvSpPr>
        <p:spPr>
          <a:xfrm>
            <a:off x="457200" y="1643050"/>
            <a:ext cx="8229600" cy="4483113"/>
          </a:xfrm>
        </p:spPr>
        <p:txBody>
          <a:bodyPr>
            <a:normAutofit/>
          </a:bodyPr>
          <a:lstStyle/>
          <a:p>
            <a:pPr algn="just">
              <a:buNone/>
            </a:pPr>
            <a:r>
              <a:rPr lang="ar-JO" dirty="0" smtClean="0"/>
              <a:t>3 . </a:t>
            </a:r>
            <a:r>
              <a:rPr lang="ar-JO" sz="2800" b="1" dirty="0" smtClean="0">
                <a:solidFill>
                  <a:srgbClr val="FF0000"/>
                </a:solidFill>
              </a:rPr>
              <a:t>التخطيط المالي ل</a:t>
            </a:r>
            <a:r>
              <a:rPr lang="ar-SA" sz="2800" b="1" dirty="0" smtClean="0">
                <a:solidFill>
                  <a:srgbClr val="FF0000"/>
                </a:solidFill>
              </a:rPr>
              <a:t>لإنفاق ال</a:t>
            </a:r>
            <a:r>
              <a:rPr lang="ar-JO" sz="2800" b="1" dirty="0" smtClean="0">
                <a:solidFill>
                  <a:srgbClr val="FF0000"/>
                </a:solidFill>
              </a:rPr>
              <a:t>ا</a:t>
            </a:r>
            <a:r>
              <a:rPr lang="ar-SA" sz="2800" b="1" dirty="0" smtClean="0">
                <a:solidFill>
                  <a:srgbClr val="FF0000"/>
                </a:solidFill>
              </a:rPr>
              <a:t>ستثماري </a:t>
            </a:r>
            <a:endParaRPr lang="ar-JO" sz="2800" dirty="0" smtClean="0">
              <a:solidFill>
                <a:srgbClr val="FF0000"/>
              </a:solidFill>
            </a:endParaRPr>
          </a:p>
          <a:p>
            <a:pPr algn="just">
              <a:lnSpc>
                <a:spcPct val="150000"/>
              </a:lnSpc>
              <a:buNone/>
            </a:pPr>
            <a:r>
              <a:rPr lang="ar-JO" sz="2400" b="1" dirty="0" smtClean="0"/>
              <a:t>التخطيط المالي ل</a:t>
            </a:r>
            <a:r>
              <a:rPr lang="ar-SA" sz="2400" b="1" dirty="0" smtClean="0"/>
              <a:t>لإنفاق ال</a:t>
            </a:r>
            <a:r>
              <a:rPr lang="ar-JO" sz="2400" b="1" dirty="0" smtClean="0"/>
              <a:t>ا</a:t>
            </a:r>
            <a:r>
              <a:rPr lang="ar-SA" sz="2400" b="1" dirty="0" smtClean="0"/>
              <a:t>ستثماري </a:t>
            </a:r>
            <a:r>
              <a:rPr lang="ar-SA" sz="2500" dirty="0" smtClean="0"/>
              <a:t>من </a:t>
            </a:r>
            <a:r>
              <a:rPr lang="ar-JO" sz="2500" dirty="0" smtClean="0"/>
              <a:t>أ</a:t>
            </a:r>
            <a:r>
              <a:rPr lang="ar-SA" sz="2500" dirty="0" smtClean="0"/>
              <a:t>هم القرارت التي تشارك في اتخاذها ال</a:t>
            </a:r>
            <a:r>
              <a:rPr lang="ar-JO" sz="2500" dirty="0" smtClean="0"/>
              <a:t>إ</a:t>
            </a:r>
            <a:r>
              <a:rPr lang="ar-SA" sz="2500" dirty="0" smtClean="0"/>
              <a:t>دارة الماليه، فهدف التخطيط الاستثماري </a:t>
            </a:r>
            <a:r>
              <a:rPr lang="ar-SA" sz="2500" dirty="0" smtClean="0">
                <a:solidFill>
                  <a:srgbClr val="FF0000"/>
                </a:solidFill>
              </a:rPr>
              <a:t>استبعاد ال</a:t>
            </a:r>
            <a:r>
              <a:rPr lang="ar-JO" sz="2500" dirty="0" smtClean="0">
                <a:solidFill>
                  <a:srgbClr val="FF0000"/>
                </a:solidFill>
              </a:rPr>
              <a:t>إ</a:t>
            </a:r>
            <a:r>
              <a:rPr lang="ar-SA" sz="2500" dirty="0" smtClean="0">
                <a:solidFill>
                  <a:srgbClr val="FF0000"/>
                </a:solidFill>
              </a:rPr>
              <a:t>ستثمارات التي لا لزوم لها </a:t>
            </a:r>
            <a:r>
              <a:rPr lang="ar-JO" sz="2500" dirty="0" smtClean="0">
                <a:solidFill>
                  <a:srgbClr val="FF0000"/>
                </a:solidFill>
              </a:rPr>
              <a:t>أ</a:t>
            </a:r>
            <a:r>
              <a:rPr lang="ar-SA" sz="2500" dirty="0" smtClean="0">
                <a:solidFill>
                  <a:srgbClr val="FF0000"/>
                </a:solidFill>
              </a:rPr>
              <a:t>و </a:t>
            </a:r>
            <a:r>
              <a:rPr lang="ar-JO" sz="2500" dirty="0" smtClean="0">
                <a:solidFill>
                  <a:srgbClr val="FF0000"/>
                </a:solidFill>
              </a:rPr>
              <a:t>إ</a:t>
            </a:r>
            <a:r>
              <a:rPr lang="ar-SA" sz="2500" dirty="0" smtClean="0">
                <a:solidFill>
                  <a:srgbClr val="FF0000"/>
                </a:solidFill>
              </a:rPr>
              <a:t>ختيار ال</a:t>
            </a:r>
            <a:r>
              <a:rPr lang="ar-JO" sz="2500" dirty="0" smtClean="0">
                <a:solidFill>
                  <a:srgbClr val="FF0000"/>
                </a:solidFill>
              </a:rPr>
              <a:t>أ</a:t>
            </a:r>
            <a:r>
              <a:rPr lang="ar-SA" sz="2500" dirty="0" smtClean="0">
                <a:solidFill>
                  <a:srgbClr val="FF0000"/>
                </a:solidFill>
              </a:rPr>
              <a:t>كثر ربحيه منها </a:t>
            </a:r>
            <a:r>
              <a:rPr lang="ar-SA" sz="2500" dirty="0" smtClean="0"/>
              <a:t>. فأي خط</a:t>
            </a:r>
            <a:r>
              <a:rPr lang="ar-JO" sz="2500" dirty="0" smtClean="0"/>
              <a:t>أ</a:t>
            </a:r>
            <a:r>
              <a:rPr lang="ar-SA" sz="2500" dirty="0" smtClean="0"/>
              <a:t> في تقدير ال</a:t>
            </a:r>
            <a:r>
              <a:rPr lang="ar-JO" sz="2500" dirty="0" smtClean="0"/>
              <a:t>ا</a:t>
            </a:r>
            <a:r>
              <a:rPr lang="ar-SA" sz="2500" dirty="0" smtClean="0"/>
              <a:t>ستثمارات تصبح نتائجه خطيرة على مستقبل المشروع وتتوقف درجه الخطورة على حجم المبالغ المستثمرة .ال</a:t>
            </a:r>
            <a:r>
              <a:rPr lang="ar-JO" sz="2500" dirty="0" smtClean="0"/>
              <a:t>أ</a:t>
            </a:r>
            <a:r>
              <a:rPr lang="ar-SA" sz="2500" dirty="0" smtClean="0"/>
              <a:t>مر الذي يؤثر على المشروع لفترات زمنيه طويلة. </a:t>
            </a:r>
          </a:p>
        </p:txBody>
      </p:sp>
    </p:spTree>
    <p:extLst>
      <p:ext uri="{BB962C8B-B14F-4D97-AF65-F5344CB8AC3E}">
        <p14:creationId xmlns:p14="http://schemas.microsoft.com/office/powerpoint/2010/main" val="11184861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Slide Number Placeholder 14"/>
          <p:cNvSpPr>
            <a:spLocks noGrp="1"/>
          </p:cNvSpPr>
          <p:nvPr>
            <p:ph type="sldNum" sz="quarter" idx="12"/>
          </p:nvPr>
        </p:nvSpPr>
        <p:spPr/>
        <p:txBody>
          <a:bodyPr/>
          <a:lstStyle/>
          <a:p>
            <a:fld id="{6339CD7F-6548-46A8-9F66-5B44D68E6E3C}" type="slidenum">
              <a:rPr lang="ar-SA" smtClean="0"/>
              <a:pPr/>
              <a:t>53</a:t>
            </a:fld>
            <a:endParaRPr lang="ar-SA" dirty="0"/>
          </a:p>
        </p:txBody>
      </p:sp>
      <p:sp>
        <p:nvSpPr>
          <p:cNvPr id="12" name="Content Placeholder 11"/>
          <p:cNvSpPr>
            <a:spLocks noGrp="1"/>
          </p:cNvSpPr>
          <p:nvPr>
            <p:ph sz="quarter" idx="1"/>
          </p:nvPr>
        </p:nvSpPr>
        <p:spPr>
          <a:xfrm>
            <a:off x="457200" y="1500174"/>
            <a:ext cx="8229600" cy="4625989"/>
          </a:xfrm>
        </p:spPr>
        <p:txBody>
          <a:bodyPr>
            <a:normAutofit fontScale="92500" lnSpcReduction="10000"/>
          </a:bodyPr>
          <a:lstStyle/>
          <a:p>
            <a:pPr algn="just">
              <a:buNone/>
            </a:pPr>
            <a:r>
              <a:rPr lang="ar-JO" dirty="0" smtClean="0"/>
              <a:t>4 . </a:t>
            </a:r>
            <a:r>
              <a:rPr lang="ar-SA" sz="3600" b="1" dirty="0" smtClean="0">
                <a:solidFill>
                  <a:srgbClr val="FF0000"/>
                </a:solidFill>
              </a:rPr>
              <a:t>تخطيط الهيكل المالي ( التخطيط التمويلي) </a:t>
            </a:r>
            <a:endParaRPr lang="ar-JO" sz="3600" dirty="0" smtClean="0">
              <a:solidFill>
                <a:srgbClr val="FF0000"/>
              </a:solidFill>
            </a:endParaRPr>
          </a:p>
          <a:p>
            <a:pPr algn="just">
              <a:buNone/>
            </a:pPr>
            <a:r>
              <a:rPr lang="ar-SA" dirty="0" smtClean="0"/>
              <a:t> إن قدرة المشروع وفاعليته في استخدام المصادر التمويلية المختلفه </a:t>
            </a:r>
            <a:r>
              <a:rPr lang="ar-SA" b="1" dirty="0" smtClean="0">
                <a:solidFill>
                  <a:srgbClr val="0000FF"/>
                </a:solidFill>
              </a:rPr>
              <a:t>من أموال ملكية </a:t>
            </a:r>
            <a:r>
              <a:rPr lang="ar-JO" b="1" dirty="0" smtClean="0">
                <a:solidFill>
                  <a:srgbClr val="0000FF"/>
                </a:solidFill>
              </a:rPr>
              <a:t>إ</a:t>
            </a:r>
            <a:r>
              <a:rPr lang="ar-SA" b="1" dirty="0" smtClean="0">
                <a:solidFill>
                  <a:srgbClr val="0000FF"/>
                </a:solidFill>
              </a:rPr>
              <a:t>لى ال</a:t>
            </a:r>
            <a:r>
              <a:rPr lang="ar-JO" b="1" dirty="0" smtClean="0">
                <a:solidFill>
                  <a:srgbClr val="0000FF"/>
                </a:solidFill>
              </a:rPr>
              <a:t>إ</a:t>
            </a:r>
            <a:r>
              <a:rPr lang="ar-SA" b="1" dirty="0" smtClean="0">
                <a:solidFill>
                  <a:srgbClr val="0000FF"/>
                </a:solidFill>
              </a:rPr>
              <a:t>قتراض</a:t>
            </a:r>
            <a:r>
              <a:rPr lang="ar-SA" dirty="0" smtClean="0">
                <a:solidFill>
                  <a:srgbClr val="0000FF"/>
                </a:solidFill>
              </a:rPr>
              <a:t> </a:t>
            </a:r>
            <a:r>
              <a:rPr lang="ar-SA" dirty="0" smtClean="0"/>
              <a:t>بأنواعه يعتبر أحد دعائم نجاحه، </a:t>
            </a:r>
            <a:r>
              <a:rPr lang="ar-SA" dirty="0" smtClean="0">
                <a:solidFill>
                  <a:srgbClr val="0000FF"/>
                </a:solidFill>
              </a:rPr>
              <a:t>وإذا فشل يفسر </a:t>
            </a:r>
            <a:r>
              <a:rPr lang="ar-JO" dirty="0" smtClean="0">
                <a:solidFill>
                  <a:srgbClr val="0000FF"/>
                </a:solidFill>
              </a:rPr>
              <a:t>ب</a:t>
            </a:r>
            <a:r>
              <a:rPr lang="ar-SA" dirty="0" smtClean="0">
                <a:solidFill>
                  <a:srgbClr val="0000FF"/>
                </a:solidFill>
              </a:rPr>
              <a:t>ضعفه وعدم فاعليته في استخدام المصادر التمويليه المختلفه بال</a:t>
            </a:r>
            <a:r>
              <a:rPr lang="ar-JO" dirty="0" smtClean="0">
                <a:solidFill>
                  <a:srgbClr val="0000FF"/>
                </a:solidFill>
              </a:rPr>
              <a:t>أ</a:t>
            </a:r>
            <a:r>
              <a:rPr lang="ar-SA" dirty="0" smtClean="0">
                <a:solidFill>
                  <a:srgbClr val="0000FF"/>
                </a:solidFill>
              </a:rPr>
              <a:t>سلوب المناسب </a:t>
            </a:r>
          </a:p>
          <a:p>
            <a:pPr algn="just">
              <a:buNone/>
            </a:pPr>
            <a:r>
              <a:rPr lang="ar-SA" dirty="0" smtClean="0"/>
              <a:t>هناك مجموعة من التساؤلات الأساسية التي تمثل ال</a:t>
            </a:r>
            <a:r>
              <a:rPr lang="ar-JO" dirty="0" smtClean="0"/>
              <a:t>إ</a:t>
            </a:r>
            <a:r>
              <a:rPr lang="ar-SA" dirty="0" smtClean="0"/>
              <a:t>عتبارات المالية الأساسية الواجب أخذها في ال</a:t>
            </a:r>
            <a:r>
              <a:rPr lang="ar-JO" dirty="0" smtClean="0"/>
              <a:t>إ</a:t>
            </a:r>
            <a:r>
              <a:rPr lang="ar-SA" dirty="0" smtClean="0"/>
              <a:t>عتبار عند </a:t>
            </a:r>
            <a:r>
              <a:rPr lang="ar-JO" dirty="0" smtClean="0"/>
              <a:t>إ</a:t>
            </a:r>
            <a:r>
              <a:rPr lang="ar-SA" dirty="0" smtClean="0"/>
              <a:t>تخاذ القرارت المالية:</a:t>
            </a:r>
          </a:p>
          <a:p>
            <a:pPr algn="just">
              <a:buFontTx/>
              <a:buChar char="-"/>
            </a:pPr>
            <a:r>
              <a:rPr lang="ar-SA" dirty="0" smtClean="0">
                <a:solidFill>
                  <a:srgbClr val="FF0000"/>
                </a:solidFill>
              </a:rPr>
              <a:t>هل يملك المشروع الأموال اللازمه لخططه المختلفه ؟</a:t>
            </a:r>
          </a:p>
          <a:p>
            <a:pPr algn="just">
              <a:buFontTx/>
              <a:buChar char="-"/>
            </a:pPr>
            <a:r>
              <a:rPr lang="ar-JO" dirty="0" smtClean="0">
                <a:solidFill>
                  <a:srgbClr val="FF0000"/>
                </a:solidFill>
              </a:rPr>
              <a:t>إ</a:t>
            </a:r>
            <a:r>
              <a:rPr lang="ar-SA" dirty="0" smtClean="0">
                <a:solidFill>
                  <a:srgbClr val="FF0000"/>
                </a:solidFill>
              </a:rPr>
              <a:t>ذا كانت ال</a:t>
            </a:r>
            <a:r>
              <a:rPr lang="ar-JO" dirty="0" smtClean="0">
                <a:solidFill>
                  <a:srgbClr val="FF0000"/>
                </a:solidFill>
              </a:rPr>
              <a:t>إ</a:t>
            </a:r>
            <a:r>
              <a:rPr lang="ar-SA" dirty="0" smtClean="0">
                <a:solidFill>
                  <a:srgbClr val="FF0000"/>
                </a:solidFill>
              </a:rPr>
              <a:t>جابه بالنفي فهل يمكن الحصول على الاموال؟</a:t>
            </a:r>
          </a:p>
          <a:p>
            <a:pPr algn="just">
              <a:buFontTx/>
              <a:buChar char="-"/>
            </a:pPr>
            <a:r>
              <a:rPr lang="ar-SA" dirty="0" smtClean="0">
                <a:solidFill>
                  <a:srgbClr val="FF0000"/>
                </a:solidFill>
              </a:rPr>
              <a:t>ومن أي مصادر ؟</a:t>
            </a:r>
          </a:p>
          <a:p>
            <a:pPr algn="just">
              <a:buFontTx/>
              <a:buChar char="-"/>
            </a:pPr>
            <a:r>
              <a:rPr lang="ar-SA" dirty="0" smtClean="0">
                <a:solidFill>
                  <a:srgbClr val="FF0000"/>
                </a:solidFill>
              </a:rPr>
              <a:t>وبأية تكلفة ؟</a:t>
            </a:r>
          </a:p>
          <a:p>
            <a:pPr algn="just">
              <a:buFontTx/>
              <a:buChar char="-"/>
            </a:pPr>
            <a:r>
              <a:rPr lang="ar-SA" dirty="0" smtClean="0">
                <a:solidFill>
                  <a:srgbClr val="FF0000"/>
                </a:solidFill>
              </a:rPr>
              <a:t>وكيف يكون الهيكل المالي المناسب (بين ملكية إلى الإقتراض) ؟</a:t>
            </a:r>
          </a:p>
        </p:txBody>
      </p:sp>
    </p:spTree>
    <p:extLst>
      <p:ext uri="{BB962C8B-B14F-4D97-AF65-F5344CB8AC3E}">
        <p14:creationId xmlns:p14="http://schemas.microsoft.com/office/powerpoint/2010/main" val="23870622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a:t>
            </a:r>
            <a:r>
              <a:rPr lang="ar-SY" sz="11200" dirty="0" smtClean="0">
                <a:solidFill>
                  <a:srgbClr val="FF0000"/>
                </a:solidFill>
              </a:rPr>
              <a:t>الثالث</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54</a:t>
            </a:fld>
            <a:endParaRPr lang="ar-SA" dirty="0"/>
          </a:p>
        </p:txBody>
      </p:sp>
      <p:sp>
        <p:nvSpPr>
          <p:cNvPr id="21" name="Title 20"/>
          <p:cNvSpPr>
            <a:spLocks noGrp="1"/>
          </p:cNvSpPr>
          <p:nvPr>
            <p:ph type="ctrTitle"/>
          </p:nvPr>
        </p:nvSpPr>
        <p:spPr/>
        <p:txBody>
          <a:bodyPr/>
          <a:lstStyle/>
          <a:p>
            <a:r>
              <a:rPr lang="ar-SY" dirty="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extLst>
      <p:ext uri="{BB962C8B-B14F-4D97-AF65-F5344CB8AC3E}">
        <p14:creationId xmlns:p14="http://schemas.microsoft.com/office/powerpoint/2010/main" val="94384244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005064"/>
            <a:ext cx="6400800" cy="1600200"/>
          </a:xfrm>
        </p:spPr>
        <p:txBody>
          <a:bodyPr/>
          <a:lstStyle/>
          <a:p>
            <a:r>
              <a:rPr lang="ar-SA" dirty="0" smtClean="0"/>
              <a:t> </a:t>
            </a:r>
          </a:p>
          <a:p>
            <a:r>
              <a:rPr lang="ar-SA" dirty="0" smtClean="0"/>
              <a:t>الفصل الثالث</a:t>
            </a:r>
            <a:endParaRPr lang="ar-SA" dirty="0"/>
          </a:p>
        </p:txBody>
      </p:sp>
      <p:sp>
        <p:nvSpPr>
          <p:cNvPr id="11" name="Slide Number Placeholder 10"/>
          <p:cNvSpPr>
            <a:spLocks noGrp="1"/>
          </p:cNvSpPr>
          <p:nvPr>
            <p:ph type="sldNum" sz="quarter" idx="12"/>
          </p:nvPr>
        </p:nvSpPr>
        <p:spPr/>
        <p:txBody>
          <a:bodyPr/>
          <a:lstStyle/>
          <a:p>
            <a:fld id="{6339CD7F-6548-46A8-9F66-5B44D68E6E3C}" type="slidenum">
              <a:rPr lang="ar-SA" smtClean="0"/>
              <a:pPr/>
              <a:t>55</a:t>
            </a:fld>
            <a:endParaRPr lang="ar-SA"/>
          </a:p>
        </p:txBody>
      </p:sp>
      <p:sp>
        <p:nvSpPr>
          <p:cNvPr id="21" name="Title 20"/>
          <p:cNvSpPr>
            <a:spLocks noGrp="1"/>
          </p:cNvSpPr>
          <p:nvPr>
            <p:ph type="ctrTitle"/>
          </p:nvPr>
        </p:nvSpPr>
        <p:spPr/>
        <p:txBody>
          <a:bodyPr/>
          <a:lstStyle/>
          <a:p>
            <a:r>
              <a:rPr lang="en-US" dirty="0" err="1" smtClean="0"/>
              <a:t>ju</a:t>
            </a:r>
            <a:endParaRPr lang="ar-SA" dirty="0"/>
          </a:p>
        </p:txBody>
      </p:sp>
      <p:grpSp>
        <p:nvGrpSpPr>
          <p:cNvPr id="8" name="Group 7"/>
          <p:cNvGrpSpPr/>
          <p:nvPr/>
        </p:nvGrpSpPr>
        <p:grpSpPr>
          <a:xfrm>
            <a:off x="0" y="0"/>
            <a:ext cx="9144000" cy="3786190"/>
            <a:chOff x="0" y="0"/>
            <a:chExt cx="9144000" cy="3786190"/>
          </a:xfrm>
        </p:grpSpPr>
        <p:sp>
          <p:nvSpPr>
            <p:cNvPr id="9" name="Rectangle 8"/>
            <p:cNvSpPr/>
            <p:nvPr/>
          </p:nvSpPr>
          <p:spPr>
            <a:xfrm>
              <a:off x="0" y="2071678"/>
              <a:ext cx="9144000" cy="1714512"/>
            </a:xfrm>
            <a:prstGeom prst="rect">
              <a:avLst/>
            </a:prstGeom>
            <a:solidFill>
              <a:schemeClr val="bg1"/>
            </a:solidFill>
            <a:ln>
              <a:solidFill>
                <a:schemeClr val="bg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000" dirty="0" smtClean="0">
                  <a:solidFill>
                    <a:schemeClr val="tx1"/>
                  </a:solidFill>
                </a:rPr>
                <a:t>القيمة الزمنية للنقود</a:t>
              </a:r>
              <a:endParaRPr lang="ar-SA" sz="4000" dirty="0">
                <a:solidFill>
                  <a:schemeClr val="tx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rcRect/>
            <a:stretch>
              <a:fillRect/>
            </a:stretch>
          </p:blipFill>
          <p:spPr bwMode="auto">
            <a:xfrm>
              <a:off x="7929586" y="214291"/>
              <a:ext cx="965842" cy="928694"/>
            </a:xfrm>
            <a:prstGeom prst="rect">
              <a:avLst/>
            </a:prstGeom>
            <a:noFill/>
          </p:spPr>
        </p:pic>
      </p:grpSp>
      <p:sp>
        <p:nvSpPr>
          <p:cNvPr id="19" name="TextBox 18"/>
          <p:cNvSpPr txBox="1"/>
          <p:nvPr/>
        </p:nvSpPr>
        <p:spPr>
          <a:xfrm>
            <a:off x="0" y="2571744"/>
            <a:ext cx="9144000" cy="769441"/>
          </a:xfrm>
          <a:prstGeom prst="rect">
            <a:avLst/>
          </a:prstGeom>
          <a:noFill/>
        </p:spPr>
        <p:txBody>
          <a:bodyPr wrap="square" rtlCol="1">
            <a:spAutoFit/>
          </a:bodyPr>
          <a:lstStyle/>
          <a:p>
            <a:pPr algn="ctr"/>
            <a:endParaRPr lang="ar-SA" sz="4400" dirty="0"/>
          </a:p>
        </p:txBody>
      </p:sp>
    </p:spTree>
    <p:extLst>
      <p:ext uri="{BB962C8B-B14F-4D97-AF65-F5344CB8AC3E}">
        <p14:creationId xmlns:p14="http://schemas.microsoft.com/office/powerpoint/2010/main" val="156270220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44624"/>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4" name="Slide Number Placeholder 13"/>
          <p:cNvSpPr>
            <a:spLocks noGrp="1"/>
          </p:cNvSpPr>
          <p:nvPr>
            <p:ph type="sldNum" sz="quarter" idx="12"/>
          </p:nvPr>
        </p:nvSpPr>
        <p:spPr/>
        <p:txBody>
          <a:bodyPr/>
          <a:lstStyle/>
          <a:p>
            <a:fld id="{6339CD7F-6548-46A8-9F66-5B44D68E6E3C}" type="slidenum">
              <a:rPr lang="ar-SA" smtClean="0"/>
              <a:pPr/>
              <a:t>56</a:t>
            </a:fld>
            <a:endParaRPr lang="ar-SA" dirty="0"/>
          </a:p>
        </p:txBody>
      </p:sp>
      <p:sp>
        <p:nvSpPr>
          <p:cNvPr id="12" name="Content Placeholder 11"/>
          <p:cNvSpPr>
            <a:spLocks noGrp="1"/>
          </p:cNvSpPr>
          <p:nvPr>
            <p:ph sz="quarter" idx="1"/>
          </p:nvPr>
        </p:nvSpPr>
        <p:spPr>
          <a:xfrm>
            <a:off x="457200" y="1571612"/>
            <a:ext cx="8229600" cy="4554551"/>
          </a:xfrm>
        </p:spPr>
        <p:txBody>
          <a:bodyPr>
            <a:normAutofit/>
          </a:bodyPr>
          <a:lstStyle/>
          <a:p>
            <a:pPr>
              <a:buNone/>
            </a:pPr>
            <a:r>
              <a:rPr lang="ar-SA" b="1" dirty="0" smtClean="0"/>
              <a:t>موضوعات الفصل</a:t>
            </a:r>
          </a:p>
          <a:p>
            <a:r>
              <a:rPr lang="ar-JO" dirty="0" smtClean="0"/>
              <a:t>تعريف القيمة الزمنية للنقود وعلاقتها بأهداف الإدارة المالية </a:t>
            </a:r>
          </a:p>
          <a:p>
            <a:r>
              <a:rPr lang="ar-JO" dirty="0" smtClean="0"/>
              <a:t>العوائد والفوائد المركبة </a:t>
            </a:r>
          </a:p>
          <a:p>
            <a:r>
              <a:rPr lang="ar-JO" dirty="0" smtClean="0"/>
              <a:t>القيمة المستقبلية لمجموعة من الودائع </a:t>
            </a:r>
          </a:p>
          <a:p>
            <a:r>
              <a:rPr lang="ar-JO" dirty="0" smtClean="0"/>
              <a:t>القيمة الحالية </a:t>
            </a:r>
          </a:p>
          <a:p>
            <a:r>
              <a:rPr lang="ar-JO" dirty="0" smtClean="0"/>
              <a:t>استعمالات الفوائد المركبة والقيمة الحالية </a:t>
            </a:r>
          </a:p>
          <a:p>
            <a:r>
              <a:rPr lang="ar-JO" dirty="0" smtClean="0"/>
              <a:t>تمارين </a:t>
            </a:r>
            <a:endParaRPr lang="ar-SA" dirty="0" smtClean="0"/>
          </a:p>
        </p:txBody>
      </p:sp>
    </p:spTree>
    <p:extLst>
      <p:ext uri="{BB962C8B-B14F-4D97-AF65-F5344CB8AC3E}">
        <p14:creationId xmlns:p14="http://schemas.microsoft.com/office/powerpoint/2010/main" val="393166387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916832"/>
            <a:ext cx="8229600" cy="1143000"/>
          </a:xfrm>
        </p:spPr>
        <p:txBody>
          <a:bodyPr/>
          <a:lstStyle/>
          <a:p>
            <a:r>
              <a:rPr lang="ar-SA" dirty="0" smtClean="0"/>
              <a:t>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57</a:t>
            </a:fld>
            <a:endParaRPr lang="ar-SA"/>
          </a:p>
        </p:txBody>
      </p:sp>
      <p:sp>
        <p:nvSpPr>
          <p:cNvPr id="12" name="Content Placeholder 11"/>
          <p:cNvSpPr>
            <a:spLocks noGrp="1"/>
          </p:cNvSpPr>
          <p:nvPr>
            <p:ph sz="quarter" idx="1"/>
          </p:nvPr>
        </p:nvSpPr>
        <p:spPr>
          <a:xfrm>
            <a:off x="395536" y="1928802"/>
            <a:ext cx="8229600" cy="4485393"/>
          </a:xfrm>
        </p:spPr>
        <p:txBody>
          <a:bodyPr>
            <a:normAutofit/>
          </a:bodyPr>
          <a:lstStyle/>
          <a:p>
            <a:pPr algn="just">
              <a:buNone/>
            </a:pPr>
            <a:r>
              <a:rPr lang="ar-SA" sz="2800" dirty="0" smtClean="0"/>
              <a:t>تعني </a:t>
            </a:r>
            <a:r>
              <a:rPr lang="ar-JO" sz="2800" dirty="0" smtClean="0"/>
              <a:t>أ</a:t>
            </a:r>
            <a:r>
              <a:rPr lang="ar-SA" sz="2800" dirty="0" smtClean="0"/>
              <a:t>ن قيمة النقود </a:t>
            </a:r>
            <a:r>
              <a:rPr lang="ar-JO" sz="2800" dirty="0" smtClean="0"/>
              <a:t>التي نستلمها </a:t>
            </a:r>
            <a:r>
              <a:rPr lang="ar-SA" sz="2800" dirty="0" smtClean="0"/>
              <a:t>اليوم أكبر من قيمة </a:t>
            </a:r>
            <a:r>
              <a:rPr lang="ar-SA" sz="2800" dirty="0" smtClean="0">
                <a:solidFill>
                  <a:srgbClr val="FF0000"/>
                </a:solidFill>
              </a:rPr>
              <a:t>نفس النقود </a:t>
            </a:r>
            <a:r>
              <a:rPr lang="ar-JO" sz="2800" dirty="0" smtClean="0"/>
              <a:t>نستلمه</a:t>
            </a:r>
            <a:r>
              <a:rPr lang="ar-SA" sz="2800" dirty="0" smtClean="0"/>
              <a:t>ا</a:t>
            </a:r>
            <a:r>
              <a:rPr lang="ar-JO" sz="2800" dirty="0" smtClean="0"/>
              <a:t> </a:t>
            </a:r>
            <a:r>
              <a:rPr lang="ar-SA" sz="2800" dirty="0" smtClean="0"/>
              <a:t>في المستقبل، وعلى العكس من ذلك ، ف</a:t>
            </a:r>
            <a:r>
              <a:rPr lang="ar-JO" sz="2800" dirty="0" smtClean="0"/>
              <a:t>إ</a:t>
            </a:r>
            <a:r>
              <a:rPr lang="ar-SA" sz="2800" dirty="0" smtClean="0"/>
              <a:t>ن قيمة أي مبلغ </a:t>
            </a:r>
            <a:r>
              <a:rPr lang="ar-JO" sz="2800" dirty="0" smtClean="0"/>
              <a:t>نستلمه </a:t>
            </a:r>
            <a:r>
              <a:rPr lang="ar-SA" sz="2800" dirty="0" smtClean="0"/>
              <a:t>في المستقبل تكون أقل من قيمة </a:t>
            </a:r>
            <a:r>
              <a:rPr lang="ar-SA" sz="2800" dirty="0" smtClean="0">
                <a:solidFill>
                  <a:srgbClr val="FF0000"/>
                </a:solidFill>
              </a:rPr>
              <a:t>نفس الملبغ </a:t>
            </a:r>
            <a:r>
              <a:rPr lang="ar-JO" sz="2800" dirty="0" smtClean="0"/>
              <a:t>إ</a:t>
            </a:r>
            <a:r>
              <a:rPr lang="ar-SA" sz="2800" dirty="0" smtClean="0"/>
              <a:t>ذا </a:t>
            </a:r>
            <a:r>
              <a:rPr lang="ar-JO" sz="2800" dirty="0" smtClean="0"/>
              <a:t>استلمناه </a:t>
            </a:r>
            <a:r>
              <a:rPr lang="ar-SA" sz="2800" dirty="0" smtClean="0"/>
              <a:t>اليوم .</a:t>
            </a:r>
          </a:p>
          <a:p>
            <a:pPr algn="just"/>
            <a:r>
              <a:rPr lang="ar-JO" sz="2800" dirty="0" smtClean="0"/>
              <a:t>إ</a:t>
            </a:r>
            <a:r>
              <a:rPr lang="ar-SA" sz="2800" dirty="0" smtClean="0"/>
              <a:t>ن التدفقات النقدية الآجله تكون قيمتها </a:t>
            </a:r>
            <a:r>
              <a:rPr lang="ar-SA" sz="2800" dirty="0" smtClean="0">
                <a:solidFill>
                  <a:srgbClr val="FF0000"/>
                </a:solidFill>
              </a:rPr>
              <a:t>أقل</a:t>
            </a:r>
            <a:r>
              <a:rPr lang="ar-SA" sz="2800" dirty="0" smtClean="0"/>
              <a:t> بسبب فرصة ال</a:t>
            </a:r>
            <a:r>
              <a:rPr lang="ar-JO" sz="2800" dirty="0" smtClean="0"/>
              <a:t>إ</a:t>
            </a:r>
            <a:r>
              <a:rPr lang="ar-SA" sz="2800" dirty="0" smtClean="0"/>
              <a:t>ستثمار المتوفر</a:t>
            </a:r>
            <a:r>
              <a:rPr lang="ar-JO" sz="2800" dirty="0" smtClean="0"/>
              <a:t>ة</a:t>
            </a:r>
            <a:r>
              <a:rPr lang="ar-SA" sz="2800" dirty="0" smtClean="0"/>
              <a:t> للمبلغ </a:t>
            </a:r>
            <a:r>
              <a:rPr lang="ar-JO" sz="2800" dirty="0" smtClean="0"/>
              <a:t>إ</a:t>
            </a:r>
            <a:r>
              <a:rPr lang="ar-SA" sz="2800" dirty="0" smtClean="0"/>
              <a:t>ذا توفر اليوم .</a:t>
            </a:r>
          </a:p>
          <a:p>
            <a:pPr algn="just"/>
            <a:r>
              <a:rPr lang="ar-SA" sz="2800" dirty="0" smtClean="0"/>
              <a:t>يتم التعبير عن التفضيل الزمني للنقود بما </a:t>
            </a:r>
            <a:r>
              <a:rPr lang="ar-SA" sz="2800" dirty="0" smtClean="0">
                <a:solidFill>
                  <a:srgbClr val="FF0000"/>
                </a:solidFill>
              </a:rPr>
              <a:t>يسمى بمعدل الخصم أو معدل العائد. </a:t>
            </a:r>
          </a:p>
          <a:p>
            <a:pPr algn="just"/>
            <a:r>
              <a:rPr lang="ar-SA" sz="2800" dirty="0" smtClean="0"/>
              <a:t>يختلف هذا المعدل من منشأة لأخرى حسب </a:t>
            </a:r>
            <a:r>
              <a:rPr lang="ar-SA" sz="2800" dirty="0" smtClean="0">
                <a:solidFill>
                  <a:srgbClr val="FF0000"/>
                </a:solidFill>
              </a:rPr>
              <a:t>توقعاتها</a:t>
            </a:r>
            <a:r>
              <a:rPr lang="ar-SA" sz="2800" dirty="0" smtClean="0"/>
              <a:t> لذلك العائد.</a:t>
            </a:r>
            <a:endParaRPr lang="ar-SA" sz="2800" dirty="0"/>
          </a:p>
        </p:txBody>
      </p:sp>
      <p:grpSp>
        <p:nvGrpSpPr>
          <p:cNvPr id="9"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chemeClr val="tx1"/>
                  </a:solidFill>
                </a:rPr>
                <a:t>القيمة الزمنية للنقود</a:t>
              </a:r>
              <a:endParaRPr lang="ar-SA" sz="4400" dirty="0">
                <a:solidFill>
                  <a:schemeClr val="tx1"/>
                </a:solidFill>
              </a:endParaRPr>
            </a:p>
          </p:txBody>
        </p:sp>
        <p:grpSp>
          <p:nvGrpSpPr>
            <p:cNvPr id="8"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56483760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54345" y="214298"/>
            <a:ext cx="8229600" cy="1143000"/>
          </a:xfrm>
        </p:spPr>
        <p:txBody>
          <a:bodyPr/>
          <a:lstStyle/>
          <a:p>
            <a:r>
              <a:rPr lang="ar-SA" dirty="0" smtClean="0"/>
              <a:t>حساب القيمة الزمنية للنقود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58</a:t>
            </a:fld>
            <a:endParaRPr lang="ar-SA"/>
          </a:p>
        </p:txBody>
      </p:sp>
      <p:sp>
        <p:nvSpPr>
          <p:cNvPr id="12" name="Content Placeholder 11"/>
          <p:cNvSpPr>
            <a:spLocks noGrp="1"/>
          </p:cNvSpPr>
          <p:nvPr>
            <p:ph sz="quarter" idx="1"/>
          </p:nvPr>
        </p:nvSpPr>
        <p:spPr>
          <a:xfrm>
            <a:off x="395536" y="2714620"/>
            <a:ext cx="8229600" cy="3699575"/>
          </a:xfrm>
        </p:spPr>
        <p:txBody>
          <a:bodyPr>
            <a:normAutofit/>
          </a:bodyPr>
          <a:lstStyle/>
          <a:p>
            <a:pPr algn="just">
              <a:buNone/>
            </a:pPr>
            <a:r>
              <a:rPr lang="ar-SA" dirty="0" smtClean="0"/>
              <a:t>لحساب القيمة الزمنية للنقود ف</a:t>
            </a:r>
            <a:r>
              <a:rPr lang="ar-JO" dirty="0" smtClean="0"/>
              <a:t>إ</a:t>
            </a:r>
            <a:r>
              <a:rPr lang="ar-SA" dirty="0" smtClean="0"/>
              <a:t>ننا بحاج</a:t>
            </a:r>
            <a:r>
              <a:rPr lang="ar-JO" dirty="0" smtClean="0"/>
              <a:t>ة</a:t>
            </a:r>
            <a:r>
              <a:rPr lang="ar-SA" dirty="0" smtClean="0"/>
              <a:t> </a:t>
            </a:r>
            <a:r>
              <a:rPr lang="ar-JO" dirty="0" smtClean="0"/>
              <a:t>إ</a:t>
            </a:r>
            <a:r>
              <a:rPr lang="ar-SA" dirty="0" smtClean="0"/>
              <a:t>لى تطوير </a:t>
            </a:r>
            <a:r>
              <a:rPr lang="ar-JO" dirty="0" smtClean="0"/>
              <a:t>أ</a:t>
            </a:r>
            <a:r>
              <a:rPr lang="ar-SA" dirty="0" smtClean="0"/>
              <a:t>دوات نستطيع ب</a:t>
            </a:r>
            <a:r>
              <a:rPr lang="ar-JO" dirty="0" smtClean="0"/>
              <a:t>إ</a:t>
            </a:r>
            <a:r>
              <a:rPr lang="ar-SA" dirty="0" smtClean="0"/>
              <a:t>ستخدامها تقييم المردود النقدي في المستقبل بمعيار اليوم وهناك </a:t>
            </a:r>
            <a:r>
              <a:rPr lang="ar-JO" dirty="0" smtClean="0"/>
              <a:t>أ</a:t>
            </a:r>
            <a:r>
              <a:rPr lang="ar-SA" dirty="0" smtClean="0"/>
              <a:t>سلوبان لعمل ذلك: </a:t>
            </a:r>
          </a:p>
          <a:p>
            <a:pPr algn="just">
              <a:buNone/>
            </a:pPr>
            <a:r>
              <a:rPr lang="ar-SA" dirty="0" smtClean="0"/>
              <a:t>1- الفوائد ( العوائد المركبه )</a:t>
            </a:r>
          </a:p>
          <a:p>
            <a:pPr algn="just">
              <a:buNone/>
            </a:pPr>
            <a:r>
              <a:rPr lang="ar-SA" dirty="0" smtClean="0"/>
              <a:t>2- معدل الخصم</a:t>
            </a:r>
            <a:endParaRPr lang="ar-SA" dirty="0"/>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180732528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88692" y="232653"/>
            <a:ext cx="8229600" cy="1143000"/>
          </a:xfrm>
        </p:spPr>
        <p:txBody>
          <a:bodyPr/>
          <a:lstStyle/>
          <a:p>
            <a:pPr algn="ctr"/>
            <a:r>
              <a:rPr lang="ar-SA" dirty="0" smtClean="0"/>
              <a:t>(الفوائد )العوائد المركبه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59</a:t>
            </a:fld>
            <a:endParaRPr lang="ar-SA"/>
          </a:p>
        </p:txBody>
      </p:sp>
      <p:sp>
        <p:nvSpPr>
          <p:cNvPr id="12" name="Content Placeholder 11"/>
          <p:cNvSpPr>
            <a:spLocks noGrp="1"/>
          </p:cNvSpPr>
          <p:nvPr>
            <p:ph sz="quarter" idx="1"/>
          </p:nvPr>
        </p:nvSpPr>
        <p:spPr>
          <a:xfrm>
            <a:off x="395536" y="2643182"/>
            <a:ext cx="8229600" cy="3771013"/>
          </a:xfrm>
        </p:spPr>
        <p:txBody>
          <a:bodyPr>
            <a:normAutofit/>
          </a:bodyPr>
          <a:lstStyle/>
          <a:p>
            <a:pPr algn="just">
              <a:buNone/>
            </a:pPr>
            <a:r>
              <a:rPr lang="ar-SA" dirty="0" smtClean="0">
                <a:solidFill>
                  <a:srgbClr val="FF0000"/>
                </a:solidFill>
              </a:rPr>
              <a:t>يصبح العائد مركبا في حالة </a:t>
            </a:r>
            <a:r>
              <a:rPr lang="ar-JO" dirty="0" smtClean="0">
                <a:solidFill>
                  <a:srgbClr val="FF0000"/>
                </a:solidFill>
              </a:rPr>
              <a:t>إ</a:t>
            </a:r>
            <a:r>
              <a:rPr lang="ar-SA" dirty="0" smtClean="0">
                <a:solidFill>
                  <a:srgbClr val="FF0000"/>
                </a:solidFill>
              </a:rPr>
              <a:t>ضافته </a:t>
            </a:r>
            <a:r>
              <a:rPr lang="ar-JO" dirty="0" smtClean="0">
                <a:solidFill>
                  <a:srgbClr val="FF0000"/>
                </a:solidFill>
              </a:rPr>
              <a:t>إ</a:t>
            </a:r>
            <a:r>
              <a:rPr lang="ar-SA" dirty="0" smtClean="0">
                <a:solidFill>
                  <a:srgbClr val="FF0000"/>
                </a:solidFill>
              </a:rPr>
              <a:t>لى المبلغ الأصلي المستثمر. </a:t>
            </a:r>
          </a:p>
          <a:p>
            <a:pPr algn="just">
              <a:buNone/>
            </a:pPr>
            <a:endParaRPr lang="ar-SA" sz="1800" dirty="0" smtClean="0"/>
          </a:p>
          <a:p>
            <a:pPr algn="just">
              <a:buNone/>
            </a:pPr>
            <a:r>
              <a:rPr lang="ar-SA" dirty="0" smtClean="0"/>
              <a:t>تصبح الفوائد مركبة </a:t>
            </a:r>
            <a:r>
              <a:rPr lang="ar-JO" dirty="0" smtClean="0"/>
              <a:t>إ</a:t>
            </a:r>
            <a:r>
              <a:rPr lang="ar-SA" dirty="0" smtClean="0"/>
              <a:t>ذا </a:t>
            </a:r>
            <a:r>
              <a:rPr lang="ar-JO" dirty="0" smtClean="0"/>
              <a:t>أ</a:t>
            </a:r>
            <a:r>
              <a:rPr lang="ar-SA" dirty="0" smtClean="0"/>
              <a:t>ضفنا قيمة الفوائد السنويه التي نحصل عليها </a:t>
            </a:r>
            <a:r>
              <a:rPr lang="ar-JO" dirty="0" smtClean="0"/>
              <a:t>إ</a:t>
            </a:r>
            <a:r>
              <a:rPr lang="ar-SA" dirty="0" smtClean="0"/>
              <a:t>لى المبلغ ال</a:t>
            </a:r>
            <a:r>
              <a:rPr lang="ar-JO" dirty="0" smtClean="0"/>
              <a:t>أ</a:t>
            </a:r>
            <a:r>
              <a:rPr lang="ar-SA" dirty="0" smtClean="0"/>
              <a:t>صلي في نهاية الفتره واعدنا حساب الفوائد على المبلغ الاجمالي وهكذا حتى نهاية المدة المطلوبة.</a:t>
            </a: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26483810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67544" y="571484"/>
            <a:ext cx="8229600" cy="1143000"/>
          </a:xfrm>
        </p:spPr>
        <p:txBody>
          <a:bodyPr>
            <a:normAutofit fontScale="90000"/>
          </a:bodyPr>
          <a:lstStyle/>
          <a:p>
            <a:r>
              <a:rPr lang="ar-SA" dirty="0" smtClean="0"/>
              <a:t>علاقه الوظيف</a:t>
            </a:r>
            <a:r>
              <a:rPr lang="ar-JO" dirty="0" smtClean="0"/>
              <a:t>ة</a:t>
            </a:r>
            <a:r>
              <a:rPr lang="ar-SA" dirty="0" smtClean="0"/>
              <a:t> المالي</a:t>
            </a:r>
            <a:r>
              <a:rPr lang="ar-JO" dirty="0" smtClean="0"/>
              <a:t>ة</a:t>
            </a:r>
            <a:r>
              <a:rPr lang="ar-SA" dirty="0" smtClean="0"/>
              <a:t> و وظيفة المحاسبه</a:t>
            </a:r>
          </a:p>
        </p:txBody>
      </p:sp>
      <p:sp>
        <p:nvSpPr>
          <p:cNvPr id="5" name="Slide Number Placeholder 4"/>
          <p:cNvSpPr>
            <a:spLocks noGrp="1"/>
          </p:cNvSpPr>
          <p:nvPr>
            <p:ph type="sldNum" sz="quarter" idx="12"/>
          </p:nvPr>
        </p:nvSpPr>
        <p:spPr/>
        <p:txBody>
          <a:bodyPr/>
          <a:lstStyle/>
          <a:p>
            <a:fld id="{6339CD7F-6548-46A8-9F66-5B44D68E6E3C}" type="slidenum">
              <a:rPr lang="ar-SA" smtClean="0"/>
              <a:pPr/>
              <a:t>6</a:t>
            </a:fld>
            <a:endParaRPr lang="ar-SA" dirty="0"/>
          </a:p>
        </p:txBody>
      </p:sp>
      <p:sp>
        <p:nvSpPr>
          <p:cNvPr id="12" name="Content Placeholder 11"/>
          <p:cNvSpPr>
            <a:spLocks noGrp="1"/>
          </p:cNvSpPr>
          <p:nvPr>
            <p:ph sz="quarter" idx="1"/>
          </p:nvPr>
        </p:nvSpPr>
        <p:spPr>
          <a:xfrm>
            <a:off x="395536" y="2357430"/>
            <a:ext cx="8229600" cy="4056765"/>
          </a:xfrm>
        </p:spPr>
        <p:txBody>
          <a:bodyPr>
            <a:normAutofit/>
          </a:bodyPr>
          <a:lstStyle/>
          <a:p>
            <a:pPr algn="just">
              <a:buNone/>
            </a:pPr>
            <a:r>
              <a:rPr lang="ar-SA" dirty="0" smtClean="0"/>
              <a:t>ينظر </a:t>
            </a:r>
            <a:r>
              <a:rPr lang="ar-JO" dirty="0" smtClean="0"/>
              <a:t>إ</a:t>
            </a:r>
            <a:r>
              <a:rPr lang="ar-SA" dirty="0" smtClean="0"/>
              <a:t>لى وظيفة التمويل والمحاسبه داخل المشروعات الصغيره على </a:t>
            </a:r>
            <a:r>
              <a:rPr lang="ar-JO" dirty="0" smtClean="0"/>
              <a:t>أ</a:t>
            </a:r>
            <a:r>
              <a:rPr lang="ar-SA" dirty="0" smtClean="0"/>
              <a:t>ن لهما نفس المهمه لكن توجد علاقه وثيقة بينهما في المشروعات المتوسطة الحجم والكبيرة .</a:t>
            </a:r>
          </a:p>
          <a:p>
            <a:pPr algn="just">
              <a:buNone/>
            </a:pPr>
            <a:r>
              <a:rPr lang="ar-SA" dirty="0" smtClean="0"/>
              <a:t>حيث تعتبر المحاسبه المدخل لوظيفة التمويل، </a:t>
            </a:r>
            <a:r>
              <a:rPr lang="ar-JO" dirty="0" smtClean="0"/>
              <a:t>أ</a:t>
            </a:r>
            <a:r>
              <a:rPr lang="ar-SA" dirty="0" smtClean="0"/>
              <a:t>ي </a:t>
            </a:r>
            <a:r>
              <a:rPr lang="ar-JO" dirty="0" smtClean="0"/>
              <a:t>أ</a:t>
            </a:r>
            <a:r>
              <a:rPr lang="ar-SA" dirty="0" smtClean="0"/>
              <a:t>ن المحاسبه هي وظيفة فرعيه من وظائف التمويل .</a:t>
            </a:r>
          </a:p>
          <a:p>
            <a:pPr algn="just">
              <a:buNone/>
            </a:pPr>
            <a:r>
              <a:rPr lang="ar-SA" dirty="0" smtClean="0"/>
              <a:t>لكن يبقى هناك اختلافات ب</a:t>
            </a:r>
            <a:r>
              <a:rPr lang="ar-JO" dirty="0" smtClean="0"/>
              <a:t>أ</a:t>
            </a:r>
            <a:r>
              <a:rPr lang="ar-SA" dirty="0" smtClean="0"/>
              <a:t>سلوب معالج</a:t>
            </a:r>
            <a:r>
              <a:rPr lang="ar-JO" dirty="0" smtClean="0"/>
              <a:t>ة</a:t>
            </a:r>
            <a:r>
              <a:rPr lang="ar-SA" dirty="0" smtClean="0"/>
              <a:t> تدفق ال</a:t>
            </a:r>
            <a:r>
              <a:rPr lang="ar-JO" dirty="0" smtClean="0"/>
              <a:t>أ</a:t>
            </a:r>
            <a:r>
              <a:rPr lang="ar-SA" dirty="0" smtClean="0"/>
              <a:t>موال وكذلك ال</a:t>
            </a:r>
            <a:r>
              <a:rPr lang="ar-JO" dirty="0" smtClean="0"/>
              <a:t>إ</a:t>
            </a:r>
            <a:r>
              <a:rPr lang="ar-SA" dirty="0" smtClean="0"/>
              <a:t>ختلاف بين الوظيفة الماليه والمحاسبه يتعلق ب</a:t>
            </a:r>
            <a:r>
              <a:rPr lang="ar-JO" dirty="0" smtClean="0"/>
              <a:t>إ</a:t>
            </a:r>
            <a:r>
              <a:rPr lang="ar-SA" dirty="0" smtClean="0"/>
              <a:t>تخاذ القرار وشموليته وإطاره العام .</a:t>
            </a:r>
          </a:p>
          <a:p>
            <a:pPr algn="just">
              <a:buNone/>
            </a:pPr>
            <a:endParaRPr lang="ar-SA"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357166"/>
            <a:ext cx="8229600" cy="576064"/>
          </a:xfrm>
        </p:spPr>
        <p:txBody>
          <a:bodyPr>
            <a:normAutofit fontScale="90000"/>
          </a:bodyPr>
          <a:lstStyle/>
          <a:p>
            <a:pPr algn="ctr"/>
            <a:r>
              <a:rPr lang="ar-SA" dirty="0" smtClean="0"/>
              <a:t>مثال </a:t>
            </a:r>
            <a:endParaRPr lang="ar-SA" dirty="0"/>
          </a:p>
        </p:txBody>
      </p:sp>
      <p:sp>
        <p:nvSpPr>
          <p:cNvPr id="15" name="Slide Number Placeholder 14"/>
          <p:cNvSpPr>
            <a:spLocks noGrp="1"/>
          </p:cNvSpPr>
          <p:nvPr>
            <p:ph type="sldNum" sz="quarter" idx="12"/>
          </p:nvPr>
        </p:nvSpPr>
        <p:spPr/>
        <p:txBody>
          <a:bodyPr/>
          <a:lstStyle/>
          <a:p>
            <a:fld id="{6339CD7F-6548-46A8-9F66-5B44D68E6E3C}" type="slidenum">
              <a:rPr lang="ar-SA" smtClean="0"/>
              <a:pPr/>
              <a:t>60</a:t>
            </a:fld>
            <a:endParaRPr lang="ar-SA"/>
          </a:p>
        </p:txBody>
      </p:sp>
      <p:sp>
        <p:nvSpPr>
          <p:cNvPr id="12" name="Content Placeholder 11"/>
          <p:cNvSpPr>
            <a:spLocks noGrp="1"/>
          </p:cNvSpPr>
          <p:nvPr>
            <p:ph sz="quarter" idx="1"/>
          </p:nvPr>
        </p:nvSpPr>
        <p:spPr>
          <a:xfrm>
            <a:off x="395536" y="1428736"/>
            <a:ext cx="8229600" cy="4985459"/>
          </a:xfrm>
        </p:spPr>
        <p:txBody>
          <a:bodyPr>
            <a:normAutofit/>
          </a:bodyPr>
          <a:lstStyle/>
          <a:p>
            <a:pPr algn="just">
              <a:buNone/>
            </a:pPr>
            <a:r>
              <a:rPr lang="ar-SA" sz="2800" dirty="0" smtClean="0"/>
              <a:t>قام شخص ب</a:t>
            </a:r>
            <a:r>
              <a:rPr lang="ar-JO" sz="2800" dirty="0" smtClean="0"/>
              <a:t>إ</a:t>
            </a:r>
            <a:r>
              <a:rPr lang="ar-SA" sz="2800" dirty="0" smtClean="0"/>
              <a:t>يداع مبلغ 1000 </a:t>
            </a:r>
            <a:r>
              <a:rPr lang="ar-JO" sz="2800" dirty="0" smtClean="0"/>
              <a:t>ريال </a:t>
            </a:r>
            <a:r>
              <a:rPr lang="ar-SA" sz="2800" dirty="0" smtClean="0"/>
              <a:t>في بنك وبفائد</a:t>
            </a:r>
            <a:r>
              <a:rPr lang="ar-JO" sz="2800" dirty="0" smtClean="0"/>
              <a:t>ة</a:t>
            </a:r>
            <a:r>
              <a:rPr lang="ar-SA" sz="2800" dirty="0" smtClean="0"/>
              <a:t> مركبة 5 بالمئه(0</a:t>
            </a:r>
            <a:r>
              <a:rPr lang="ar-JO" sz="2800" dirty="0" smtClean="0"/>
              <a:t>.</a:t>
            </a:r>
            <a:r>
              <a:rPr lang="ar-SA" sz="2800" dirty="0" smtClean="0"/>
              <a:t>05) فما رصيده بعد 3 سنوات </a:t>
            </a:r>
            <a:endParaRPr lang="ar-SA" sz="2800" dirty="0"/>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aphicFrame>
        <p:nvGraphicFramePr>
          <p:cNvPr id="13" name="Table 12"/>
          <p:cNvGraphicFramePr>
            <a:graphicFrameLocks noGrp="1"/>
          </p:cNvGraphicFramePr>
          <p:nvPr>
            <p:extLst>
              <p:ext uri="{D42A27DB-BD31-4B8C-83A1-F6EECF244321}">
                <p14:modId xmlns:p14="http://schemas.microsoft.com/office/powerpoint/2010/main" val="2675633150"/>
              </p:ext>
            </p:extLst>
          </p:nvPr>
        </p:nvGraphicFramePr>
        <p:xfrm>
          <a:off x="467544" y="2500304"/>
          <a:ext cx="7896200" cy="3441768"/>
        </p:xfrm>
        <a:graphic>
          <a:graphicData uri="http://schemas.openxmlformats.org/drawingml/2006/table">
            <a:tbl>
              <a:tblPr rtl="1" firstRow="1" bandRow="1">
                <a:tableStyleId>{5C22544A-7EE6-4342-B048-85BDC9FD1C3A}</a:tableStyleId>
              </a:tblPr>
              <a:tblGrid>
                <a:gridCol w="1974050"/>
                <a:gridCol w="1974050"/>
                <a:gridCol w="1974050"/>
                <a:gridCol w="1974050"/>
              </a:tblGrid>
              <a:tr h="573628">
                <a:tc>
                  <a:txBody>
                    <a:bodyPr/>
                    <a:lstStyle/>
                    <a:p>
                      <a:pPr rtl="1"/>
                      <a:r>
                        <a:rPr lang="ar-SA" dirty="0" smtClean="0"/>
                        <a:t>السنه </a:t>
                      </a:r>
                      <a:endParaRPr lang="ar-SA" dirty="0"/>
                    </a:p>
                  </a:txBody>
                  <a:tcPr/>
                </a:tc>
                <a:tc>
                  <a:txBody>
                    <a:bodyPr/>
                    <a:lstStyle/>
                    <a:p>
                      <a:pPr rtl="1"/>
                      <a:r>
                        <a:rPr lang="ar-SA" dirty="0" smtClean="0"/>
                        <a:t>1</a:t>
                      </a:r>
                      <a:endParaRPr lang="ar-SA" dirty="0"/>
                    </a:p>
                  </a:txBody>
                  <a:tcPr/>
                </a:tc>
                <a:tc>
                  <a:txBody>
                    <a:bodyPr/>
                    <a:lstStyle/>
                    <a:p>
                      <a:pPr rtl="1"/>
                      <a:r>
                        <a:rPr lang="ar-SA" dirty="0" smtClean="0"/>
                        <a:t>2</a:t>
                      </a:r>
                      <a:endParaRPr lang="ar-SA" dirty="0"/>
                    </a:p>
                  </a:txBody>
                  <a:tcPr/>
                </a:tc>
                <a:tc>
                  <a:txBody>
                    <a:bodyPr/>
                    <a:lstStyle/>
                    <a:p>
                      <a:pPr rtl="1"/>
                      <a:r>
                        <a:rPr lang="ar-SA" dirty="0" smtClean="0"/>
                        <a:t>3</a:t>
                      </a:r>
                      <a:endParaRPr lang="ar-SA" dirty="0"/>
                    </a:p>
                  </a:txBody>
                  <a:tcPr/>
                </a:tc>
              </a:tr>
              <a:tr h="573628">
                <a:tc>
                  <a:txBody>
                    <a:bodyPr/>
                    <a:lstStyle/>
                    <a:p>
                      <a:pPr rtl="1"/>
                      <a:r>
                        <a:rPr lang="ar-SA" dirty="0" smtClean="0"/>
                        <a:t>المبلغ ال</a:t>
                      </a:r>
                      <a:r>
                        <a:rPr lang="ar-JO" dirty="0" smtClean="0"/>
                        <a:t>أ</a:t>
                      </a:r>
                      <a:r>
                        <a:rPr lang="ar-SA" dirty="0" smtClean="0"/>
                        <a:t>صلي (</a:t>
                      </a:r>
                      <a:r>
                        <a:rPr lang="ar-JO" dirty="0" smtClean="0"/>
                        <a:t>بالريال </a:t>
                      </a:r>
                      <a:r>
                        <a:rPr lang="ar-SA" dirty="0" smtClean="0"/>
                        <a:t>)</a:t>
                      </a:r>
                      <a:endParaRPr lang="ar-SA" dirty="0"/>
                    </a:p>
                  </a:txBody>
                  <a:tcPr/>
                </a:tc>
                <a:tc>
                  <a:txBody>
                    <a:bodyPr/>
                    <a:lstStyle/>
                    <a:p>
                      <a:pPr rtl="1"/>
                      <a:r>
                        <a:rPr lang="ar-SA" dirty="0" smtClean="0"/>
                        <a:t>1000</a:t>
                      </a:r>
                      <a:endParaRPr lang="ar-SA" dirty="0"/>
                    </a:p>
                  </a:txBody>
                  <a:tcPr/>
                </a:tc>
                <a:tc>
                  <a:txBody>
                    <a:bodyPr/>
                    <a:lstStyle/>
                    <a:p>
                      <a:pPr rtl="1"/>
                      <a:r>
                        <a:rPr lang="ar-SA" dirty="0" smtClean="0"/>
                        <a:t>1050</a:t>
                      </a:r>
                      <a:endParaRPr lang="ar-SA" dirty="0"/>
                    </a:p>
                  </a:txBody>
                  <a:tcPr/>
                </a:tc>
                <a:tc>
                  <a:txBody>
                    <a:bodyPr/>
                    <a:lstStyle/>
                    <a:p>
                      <a:pPr rtl="1"/>
                      <a:r>
                        <a:rPr lang="ar-SA" dirty="0" smtClean="0"/>
                        <a:t>1102,50</a:t>
                      </a:r>
                      <a:endParaRPr lang="ar-SA" dirty="0"/>
                    </a:p>
                  </a:txBody>
                  <a:tcPr/>
                </a:tc>
              </a:tr>
              <a:tr h="573628">
                <a:tc>
                  <a:txBody>
                    <a:bodyPr/>
                    <a:lstStyle/>
                    <a:p>
                      <a:pPr rtl="1"/>
                      <a:r>
                        <a:rPr lang="ar-SA" dirty="0" smtClean="0"/>
                        <a:t>معدل الفائده (بالمئه)</a:t>
                      </a:r>
                      <a:endParaRPr lang="ar-SA" dirty="0"/>
                    </a:p>
                  </a:txBody>
                  <a:tcPr/>
                </a:tc>
                <a:tc>
                  <a:txBody>
                    <a:bodyPr/>
                    <a:lstStyle/>
                    <a:p>
                      <a:pPr rtl="1"/>
                      <a:r>
                        <a:rPr lang="ar-SA" dirty="0" smtClean="0"/>
                        <a:t>0</a:t>
                      </a:r>
                      <a:r>
                        <a:rPr lang="ar-JO" dirty="0" smtClean="0"/>
                        <a:t>.</a:t>
                      </a:r>
                      <a:r>
                        <a:rPr lang="ar-SA" dirty="0" smtClean="0"/>
                        <a:t>05</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05</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05</a:t>
                      </a:r>
                    </a:p>
                  </a:txBody>
                  <a:tcPr/>
                </a:tc>
              </a:tr>
              <a:tr h="573628">
                <a:tc>
                  <a:txBody>
                    <a:bodyPr/>
                    <a:lstStyle/>
                    <a:p>
                      <a:pPr rtl="1"/>
                      <a:r>
                        <a:rPr lang="ar-SA" dirty="0" smtClean="0"/>
                        <a:t>كمية الفوائد (</a:t>
                      </a:r>
                      <a:r>
                        <a:rPr lang="ar-JO" dirty="0" smtClean="0"/>
                        <a:t>بالريال</a:t>
                      </a:r>
                      <a:r>
                        <a:rPr lang="ar-SA" dirty="0" smtClean="0"/>
                        <a:t>)</a:t>
                      </a:r>
                      <a:endParaRPr lang="ar-SA" dirty="0"/>
                    </a:p>
                  </a:txBody>
                  <a:tcPr/>
                </a:tc>
                <a:tc>
                  <a:txBody>
                    <a:bodyPr/>
                    <a:lstStyle/>
                    <a:p>
                      <a:pPr rtl="1"/>
                      <a:r>
                        <a:rPr lang="ar-SA" dirty="0" smtClean="0"/>
                        <a:t>50</a:t>
                      </a:r>
                      <a:endParaRPr lang="ar-SA" dirty="0"/>
                    </a:p>
                  </a:txBody>
                  <a:tcPr/>
                </a:tc>
                <a:tc>
                  <a:txBody>
                    <a:bodyPr/>
                    <a:lstStyle/>
                    <a:p>
                      <a:pPr rtl="1"/>
                      <a:r>
                        <a:rPr lang="ar-SA" dirty="0" smtClean="0"/>
                        <a:t>52</a:t>
                      </a:r>
                      <a:r>
                        <a:rPr lang="ar-JO" dirty="0" smtClean="0"/>
                        <a:t>.</a:t>
                      </a:r>
                      <a:r>
                        <a:rPr lang="ar-SA" dirty="0" smtClean="0"/>
                        <a:t>5</a:t>
                      </a:r>
                      <a:endParaRPr lang="ar-SA" dirty="0"/>
                    </a:p>
                  </a:txBody>
                  <a:tcPr/>
                </a:tc>
                <a:tc>
                  <a:txBody>
                    <a:bodyPr/>
                    <a:lstStyle/>
                    <a:p>
                      <a:pPr rtl="1"/>
                      <a:r>
                        <a:rPr lang="ar-SA" dirty="0" smtClean="0"/>
                        <a:t>55</a:t>
                      </a:r>
                      <a:r>
                        <a:rPr lang="ar-JO" dirty="0" smtClean="0"/>
                        <a:t>.</a:t>
                      </a:r>
                      <a:r>
                        <a:rPr lang="ar-SA" dirty="0" smtClean="0"/>
                        <a:t>125</a:t>
                      </a:r>
                      <a:endParaRPr lang="ar-SA" dirty="0"/>
                    </a:p>
                  </a:txBody>
                  <a:tcPr/>
                </a:tc>
              </a:tr>
              <a:tr h="573628">
                <a:tc>
                  <a:txBody>
                    <a:bodyPr/>
                    <a:lstStyle/>
                    <a:p>
                      <a:pPr rtl="1"/>
                      <a:r>
                        <a:rPr lang="ar-SA" dirty="0" smtClean="0"/>
                        <a:t>المبلغ في بداية المدة </a:t>
                      </a:r>
                      <a:endParaRPr lang="ar-SA" dirty="0"/>
                    </a:p>
                  </a:txBody>
                  <a:tcPr/>
                </a:tc>
                <a:tc>
                  <a:txBody>
                    <a:bodyPr/>
                    <a:lstStyle/>
                    <a:p>
                      <a:pPr rtl="1"/>
                      <a:r>
                        <a:rPr lang="ar-SA" dirty="0" smtClean="0"/>
                        <a:t>1000</a:t>
                      </a:r>
                      <a:endParaRPr lang="ar-SA" dirty="0"/>
                    </a:p>
                  </a:txBody>
                  <a:tcPr/>
                </a:tc>
                <a:tc>
                  <a:txBody>
                    <a:bodyPr/>
                    <a:lstStyle/>
                    <a:p>
                      <a:pPr rtl="1"/>
                      <a:r>
                        <a:rPr lang="ar-SA" dirty="0" smtClean="0"/>
                        <a:t>1050</a:t>
                      </a:r>
                      <a:endParaRPr lang="ar-SA" dirty="0"/>
                    </a:p>
                  </a:txBody>
                  <a:tcPr/>
                </a:tc>
                <a:tc>
                  <a:txBody>
                    <a:bodyPr/>
                    <a:lstStyle/>
                    <a:p>
                      <a:pPr rtl="1"/>
                      <a:r>
                        <a:rPr lang="ar-SA" dirty="0" smtClean="0"/>
                        <a:t>1102</a:t>
                      </a:r>
                      <a:r>
                        <a:rPr lang="ar-JO" dirty="0" smtClean="0"/>
                        <a:t>.</a:t>
                      </a:r>
                      <a:r>
                        <a:rPr lang="ar-SA" dirty="0" smtClean="0"/>
                        <a:t>50</a:t>
                      </a:r>
                      <a:endParaRPr lang="ar-SA" dirty="0"/>
                    </a:p>
                  </a:txBody>
                  <a:tcPr/>
                </a:tc>
              </a:tr>
              <a:tr h="573628">
                <a:tc>
                  <a:txBody>
                    <a:bodyPr/>
                    <a:lstStyle/>
                    <a:p>
                      <a:pPr rtl="1"/>
                      <a:r>
                        <a:rPr lang="ar-SA" dirty="0" smtClean="0"/>
                        <a:t>المبلغ في نهاية</a:t>
                      </a:r>
                      <a:r>
                        <a:rPr lang="ar-SA" baseline="0" dirty="0" smtClean="0"/>
                        <a:t> المدة</a:t>
                      </a:r>
                      <a:endParaRPr lang="ar-SA" dirty="0"/>
                    </a:p>
                  </a:txBody>
                  <a:tcPr>
                    <a:solidFill>
                      <a:schemeClr val="bg1"/>
                    </a:solidFill>
                  </a:tcPr>
                </a:tc>
                <a:tc>
                  <a:txBody>
                    <a:bodyPr/>
                    <a:lstStyle/>
                    <a:p>
                      <a:pPr rtl="1"/>
                      <a:r>
                        <a:rPr lang="ar-SA" dirty="0" smtClean="0"/>
                        <a:t>1050</a:t>
                      </a:r>
                      <a:endParaRPr lang="ar-SA" dirty="0"/>
                    </a:p>
                  </a:txBody>
                  <a:tcPr>
                    <a:solidFill>
                      <a:schemeClr val="bg1"/>
                    </a:solidFill>
                  </a:tcPr>
                </a:tc>
                <a:tc>
                  <a:txBody>
                    <a:bodyPr/>
                    <a:lstStyle/>
                    <a:p>
                      <a:pPr rtl="1"/>
                      <a:r>
                        <a:rPr lang="ar-SA" dirty="0" smtClean="0"/>
                        <a:t>1102</a:t>
                      </a:r>
                      <a:r>
                        <a:rPr lang="ar-JO" dirty="0" smtClean="0"/>
                        <a:t>.</a:t>
                      </a:r>
                      <a:r>
                        <a:rPr lang="ar-SA" dirty="0" smtClean="0"/>
                        <a:t>50</a:t>
                      </a:r>
                      <a:endParaRPr lang="ar-SA" dirty="0"/>
                    </a:p>
                  </a:txBody>
                  <a:tcPr>
                    <a:solidFill>
                      <a:schemeClr val="bg1"/>
                    </a:solidFill>
                  </a:tcPr>
                </a:tc>
                <a:tc>
                  <a:txBody>
                    <a:bodyPr/>
                    <a:lstStyle/>
                    <a:p>
                      <a:pPr rtl="1"/>
                      <a:r>
                        <a:rPr lang="ar-SA" b="1" dirty="0" smtClean="0"/>
                        <a:t>1157</a:t>
                      </a:r>
                      <a:r>
                        <a:rPr lang="ar-JO" b="1" dirty="0" smtClean="0"/>
                        <a:t>.</a:t>
                      </a:r>
                      <a:r>
                        <a:rPr lang="ar-SA" b="1" dirty="0" smtClean="0"/>
                        <a:t>62</a:t>
                      </a:r>
                      <a:endParaRPr lang="ar-SA" b="1" dirty="0"/>
                    </a:p>
                  </a:txBody>
                  <a:tcPr>
                    <a:solidFill>
                      <a:schemeClr val="bg1"/>
                    </a:solidFill>
                  </a:tcPr>
                </a:tc>
              </a:tr>
            </a:tbl>
          </a:graphicData>
        </a:graphic>
      </p:graphicFrame>
      <p:cxnSp>
        <p:nvCxnSpPr>
          <p:cNvPr id="19" name="Straight Arrow Connector 18"/>
          <p:cNvCxnSpPr/>
          <p:nvPr/>
        </p:nvCxnSpPr>
        <p:spPr>
          <a:xfrm rot="16200000" flipV="1">
            <a:off x="3893339" y="3750471"/>
            <a:ext cx="2357454" cy="1285884"/>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21" name="Straight Arrow Connector 20"/>
          <p:cNvCxnSpPr/>
          <p:nvPr/>
        </p:nvCxnSpPr>
        <p:spPr>
          <a:xfrm rot="16200000" flipV="1">
            <a:off x="1821637" y="4036223"/>
            <a:ext cx="2286016" cy="928694"/>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58761448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a:solidFill>
                    <a:schemeClr val="tx1"/>
                  </a:solidFill>
                </a:rPr>
                <a:t>(الفوائد )العوائد </a:t>
              </a:r>
              <a:r>
                <a:rPr lang="ar-SA" sz="3200" dirty="0" smtClean="0">
                  <a:solidFill>
                    <a:schemeClr val="tx1"/>
                  </a:solidFill>
                </a:rPr>
                <a:t>المركب</a:t>
              </a:r>
              <a:r>
                <a:rPr lang="ar-JO" sz="3200" dirty="0" smtClean="0">
                  <a:solidFill>
                    <a:schemeClr val="tx1"/>
                  </a:solidFill>
                </a:rPr>
                <a:t>ة</a:t>
              </a:r>
              <a:r>
                <a:rPr lang="ar-SA" sz="3200" dirty="0" smtClean="0">
                  <a:solidFill>
                    <a:schemeClr val="tx1"/>
                  </a:solidFill>
                </a:rPr>
                <a:t> </a:t>
              </a:r>
              <a:r>
                <a:rPr lang="ar-SA" sz="3200" dirty="0">
                  <a:solidFill>
                    <a:schemeClr val="tx1"/>
                  </a:solidFill>
                </a:rPr>
                <a:t>لعدد من السنين</a:t>
              </a:r>
              <a:r>
                <a:rPr lang="ar-JO" sz="3200" dirty="0">
                  <a:solidFill>
                    <a:schemeClr val="tx1"/>
                  </a:solidFill>
                </a:rPr>
                <a:t/>
              </a:r>
              <a:br>
                <a:rPr lang="ar-JO" sz="3200" dirty="0">
                  <a:solidFill>
                    <a:schemeClr val="tx1"/>
                  </a:solidFill>
                </a:rPr>
              </a:br>
              <a:r>
                <a:rPr lang="ar-JO" sz="3200" dirty="0">
                  <a:solidFill>
                    <a:schemeClr val="tx1"/>
                  </a:solidFill>
                </a:rPr>
                <a:t>(إيجاد القيمة المستقبلية )</a:t>
              </a:r>
              <a:r>
                <a:rPr lang="ar-SA" sz="3200" dirty="0">
                  <a:solidFill>
                    <a:schemeClr val="tx1"/>
                  </a:solidFill>
                </a:rPr>
                <a:t> 	</a:t>
              </a: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61</a:t>
            </a:fld>
            <a:endParaRPr lang="ar-SA"/>
          </a:p>
        </p:txBody>
      </p:sp>
      <p:sp>
        <p:nvSpPr>
          <p:cNvPr id="12" name="Content Placeholder 11"/>
          <p:cNvSpPr>
            <a:spLocks noGrp="1"/>
          </p:cNvSpPr>
          <p:nvPr>
            <p:ph sz="quarter" idx="1"/>
          </p:nvPr>
        </p:nvSpPr>
        <p:spPr>
          <a:xfrm>
            <a:off x="2357422" y="1785926"/>
            <a:ext cx="6267714" cy="4628269"/>
          </a:xfrm>
        </p:spPr>
        <p:txBody>
          <a:bodyPr>
            <a:normAutofit/>
          </a:bodyPr>
          <a:lstStyle/>
          <a:p>
            <a:pPr>
              <a:buNone/>
            </a:pPr>
            <a:r>
              <a:rPr lang="ar-SA" b="1" dirty="0" smtClean="0">
                <a:solidFill>
                  <a:srgbClr val="FF0000"/>
                </a:solidFill>
              </a:rPr>
              <a:t>م = أ ( 1 + ف )</a:t>
            </a:r>
            <a:r>
              <a:rPr lang="ar-SA" b="1" baseline="30000" dirty="0" smtClean="0">
                <a:solidFill>
                  <a:srgbClr val="FF0000"/>
                </a:solidFill>
              </a:rPr>
              <a:t>ن  </a:t>
            </a:r>
          </a:p>
          <a:p>
            <a:pPr>
              <a:buNone/>
            </a:pPr>
            <a:r>
              <a:rPr lang="ar-SA" sz="2400" dirty="0" smtClean="0"/>
              <a:t>م = المبلغ في نهاية المدة </a:t>
            </a:r>
            <a:r>
              <a:rPr lang="ar-SA" sz="2400" dirty="0" smtClean="0">
                <a:solidFill>
                  <a:srgbClr val="FF0000"/>
                </a:solidFill>
              </a:rPr>
              <a:t>(القيمة المستقبلية)</a:t>
            </a:r>
          </a:p>
          <a:p>
            <a:pPr>
              <a:buNone/>
            </a:pPr>
            <a:r>
              <a:rPr lang="ar-SA" sz="2400" dirty="0" smtClean="0"/>
              <a:t>أ = المبلغ الأصلي في بداية المدة </a:t>
            </a:r>
          </a:p>
          <a:p>
            <a:pPr>
              <a:buNone/>
            </a:pPr>
            <a:r>
              <a:rPr lang="ar-SA" sz="2400" dirty="0" smtClean="0"/>
              <a:t>ف = معدل الفائدة</a:t>
            </a:r>
          </a:p>
          <a:p>
            <a:pPr>
              <a:buNone/>
            </a:pPr>
            <a:r>
              <a:rPr lang="ar-SA" sz="2400" dirty="0" smtClean="0"/>
              <a:t>ن = عدد السنوات</a:t>
            </a:r>
          </a:p>
          <a:p>
            <a:pPr>
              <a:buNone/>
            </a:pPr>
            <a:r>
              <a:rPr lang="ar-SA" sz="2400" dirty="0" smtClean="0"/>
              <a:t>في المثال السابق : </a:t>
            </a:r>
          </a:p>
          <a:p>
            <a:pPr>
              <a:buNone/>
            </a:pPr>
            <a:r>
              <a:rPr lang="ar-SA" sz="2400" dirty="0" smtClean="0"/>
              <a:t>المبلغ في نهايه العام</a:t>
            </a:r>
            <a:r>
              <a:rPr lang="ar-SA" sz="2400" dirty="0" smtClean="0">
                <a:solidFill>
                  <a:srgbClr val="FF0000"/>
                </a:solidFill>
              </a:rPr>
              <a:t>(القيمة المستقبلية) </a:t>
            </a:r>
            <a:r>
              <a:rPr lang="ar-SA" sz="2400" dirty="0" smtClean="0"/>
              <a:t>= 1000(1 + 0</a:t>
            </a:r>
            <a:r>
              <a:rPr lang="ar-JO" sz="2400" dirty="0" smtClean="0"/>
              <a:t>.</a:t>
            </a:r>
            <a:r>
              <a:rPr lang="ar-SA" sz="2400" dirty="0" smtClean="0"/>
              <a:t>05)</a:t>
            </a:r>
            <a:r>
              <a:rPr lang="ar-SA" sz="2400" baseline="30000" dirty="0" smtClean="0"/>
              <a:t>3 </a:t>
            </a:r>
          </a:p>
          <a:p>
            <a:pPr>
              <a:buNone/>
            </a:pPr>
            <a:r>
              <a:rPr lang="ar-SA" sz="2400" dirty="0" smtClean="0"/>
              <a:t>		                                 = 1000(1</a:t>
            </a:r>
            <a:r>
              <a:rPr lang="ar-JO" sz="2400" dirty="0" smtClean="0"/>
              <a:t>.</a:t>
            </a:r>
            <a:r>
              <a:rPr lang="ar-SA" sz="2400" dirty="0" smtClean="0"/>
              <a:t>05)</a:t>
            </a:r>
            <a:r>
              <a:rPr lang="ar-SA" sz="2400" baseline="30000" dirty="0" smtClean="0"/>
              <a:t>3</a:t>
            </a:r>
            <a:endParaRPr lang="ar-SY" sz="2400" baseline="30000" dirty="0" smtClean="0"/>
          </a:p>
          <a:p>
            <a:pPr>
              <a:buNone/>
            </a:pPr>
            <a:r>
              <a:rPr lang="ar-SY" sz="2400" baseline="30000" dirty="0"/>
              <a:t>	</a:t>
            </a:r>
            <a:r>
              <a:rPr lang="ar-SY" sz="2400" baseline="30000" dirty="0" smtClean="0"/>
              <a:t>			</a:t>
            </a:r>
            <a:r>
              <a:rPr lang="ar-SY" sz="2400" dirty="0" smtClean="0"/>
              <a:t>          = 1000 </a:t>
            </a:r>
            <a:r>
              <a:rPr lang="en-GB" sz="2400" dirty="0" smtClean="0"/>
              <a:t>x</a:t>
            </a:r>
            <a:r>
              <a:rPr lang="ar-SY" sz="2400" dirty="0" smtClean="0"/>
              <a:t> 1.157625</a:t>
            </a:r>
            <a:endParaRPr lang="ar-SA" sz="2400" baseline="30000" dirty="0" smtClean="0"/>
          </a:p>
          <a:p>
            <a:pPr>
              <a:buNone/>
            </a:pPr>
            <a:r>
              <a:rPr lang="ar-SA" sz="2400" dirty="0" smtClean="0"/>
              <a:t>                                            = 1157</a:t>
            </a:r>
            <a:r>
              <a:rPr lang="ar-JO" sz="2400" dirty="0" smtClean="0"/>
              <a:t>.</a:t>
            </a:r>
            <a:r>
              <a:rPr lang="ar-SA" sz="2400" dirty="0" smtClean="0"/>
              <a:t>625</a:t>
            </a:r>
            <a:endParaRPr lang="en-US" sz="2400" dirty="0" smtClean="0"/>
          </a:p>
        </p:txBody>
      </p:sp>
      <p:sp>
        <p:nvSpPr>
          <p:cNvPr id="15" name="TextBox 14"/>
          <p:cNvSpPr txBox="1"/>
          <p:nvPr/>
        </p:nvSpPr>
        <p:spPr>
          <a:xfrm>
            <a:off x="683568" y="2276872"/>
            <a:ext cx="1602416" cy="1477328"/>
          </a:xfrm>
          <a:prstGeom prst="rect">
            <a:avLst/>
          </a:prstGeom>
          <a:solidFill>
            <a:schemeClr val="accent1">
              <a:lumMod val="20000"/>
              <a:lumOff val="80000"/>
            </a:schemeClr>
          </a:solidFill>
        </p:spPr>
        <p:txBody>
          <a:bodyPr wrap="square" rtlCol="1">
            <a:spAutoFit/>
          </a:bodyPr>
          <a:lstStyle/>
          <a:p>
            <a:r>
              <a:rPr lang="ar-JO" dirty="0" smtClean="0"/>
              <a:t>مبلغ 1000 ريال كم سيكون في نهاية السنه الثالثه اذا استثمر بفائده مركبه خمسة بالمئة ؟</a:t>
            </a:r>
            <a:endParaRPr lang="ar-JO" dirty="0"/>
          </a:p>
        </p:txBody>
      </p:sp>
    </p:spTree>
    <p:extLst>
      <p:ext uri="{BB962C8B-B14F-4D97-AF65-F5344CB8AC3E}">
        <p14:creationId xmlns:p14="http://schemas.microsoft.com/office/powerpoint/2010/main" val="25187004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62</a:t>
            </a:fld>
            <a:endParaRPr lang="ar-SA"/>
          </a:p>
        </p:txBody>
      </p:sp>
      <p:sp>
        <p:nvSpPr>
          <p:cNvPr id="12" name="Content Placeholder 11"/>
          <p:cNvSpPr>
            <a:spLocks noGrp="1"/>
          </p:cNvSpPr>
          <p:nvPr>
            <p:ph sz="quarter" idx="1"/>
          </p:nvPr>
        </p:nvSpPr>
        <p:spPr>
          <a:xfrm>
            <a:off x="395536" y="1785926"/>
            <a:ext cx="8229600" cy="4628269"/>
          </a:xfrm>
        </p:spPr>
        <p:txBody>
          <a:bodyPr>
            <a:normAutofit/>
          </a:bodyPr>
          <a:lstStyle/>
          <a:p>
            <a:r>
              <a:rPr lang="ar-JO" sz="2400" dirty="0"/>
              <a:t>مبلغ 1000 ريال كم سيكون </a:t>
            </a:r>
            <a:r>
              <a:rPr lang="ar-SY" sz="2400" dirty="0" smtClean="0"/>
              <a:t>بعد 15 سنة </a:t>
            </a:r>
            <a:r>
              <a:rPr lang="ar-JO" sz="2400" dirty="0" smtClean="0"/>
              <a:t>اذا </a:t>
            </a:r>
            <a:r>
              <a:rPr lang="ar-JO" sz="2400" dirty="0"/>
              <a:t>استثمر بفائده مركبه خمسة بالمئة ؟</a:t>
            </a:r>
          </a:p>
          <a:p>
            <a:pPr algn="just">
              <a:buNone/>
            </a:pPr>
            <a:r>
              <a:rPr lang="ar-SA" sz="2400" dirty="0" smtClean="0"/>
              <a:t>ففي المثال السابق </a:t>
            </a:r>
            <a:r>
              <a:rPr lang="ar-JO" sz="2400" dirty="0" smtClean="0"/>
              <a:t>إ</a:t>
            </a:r>
            <a:r>
              <a:rPr lang="ar-SA" sz="2400" dirty="0" smtClean="0"/>
              <a:t>ذا كانت المد</a:t>
            </a:r>
            <a:r>
              <a:rPr lang="ar-JO" sz="2400" dirty="0" smtClean="0"/>
              <a:t>ة</a:t>
            </a:r>
            <a:r>
              <a:rPr lang="ar-SA" sz="2400" dirty="0" smtClean="0"/>
              <a:t> 15 سنه </a:t>
            </a:r>
          </a:p>
          <a:p>
            <a:pPr>
              <a:buNone/>
            </a:pPr>
            <a:r>
              <a:rPr lang="ar-SA" sz="2400" b="1" dirty="0">
                <a:solidFill>
                  <a:srgbClr val="FF0000"/>
                </a:solidFill>
              </a:rPr>
              <a:t>م = أ ( 1 + ف )</a:t>
            </a:r>
            <a:r>
              <a:rPr lang="ar-SA" sz="2400" b="1" baseline="30000" dirty="0">
                <a:solidFill>
                  <a:srgbClr val="FF0000"/>
                </a:solidFill>
              </a:rPr>
              <a:t>ن  </a:t>
            </a:r>
          </a:p>
          <a:p>
            <a:pPr>
              <a:buNone/>
            </a:pPr>
            <a:r>
              <a:rPr lang="ar-SA" sz="2400" dirty="0" smtClean="0"/>
              <a:t>المبلغ </a:t>
            </a:r>
            <a:r>
              <a:rPr lang="ar-SA" sz="2400" dirty="0"/>
              <a:t>في نهايه </a:t>
            </a:r>
            <a:r>
              <a:rPr lang="ar-SY" sz="2400" dirty="0" smtClean="0"/>
              <a:t>15 سنة </a:t>
            </a:r>
            <a:r>
              <a:rPr lang="ar-SA" sz="2400" dirty="0" smtClean="0">
                <a:solidFill>
                  <a:srgbClr val="FF0000"/>
                </a:solidFill>
              </a:rPr>
              <a:t>(القيمة </a:t>
            </a:r>
            <a:r>
              <a:rPr lang="ar-SA" sz="2400" dirty="0">
                <a:solidFill>
                  <a:srgbClr val="FF0000"/>
                </a:solidFill>
              </a:rPr>
              <a:t>المستقبلية) </a:t>
            </a:r>
            <a:r>
              <a:rPr lang="ar-SA" sz="2400" dirty="0"/>
              <a:t>= 1000(1 + 0</a:t>
            </a:r>
            <a:r>
              <a:rPr lang="ar-JO" sz="2400" dirty="0"/>
              <a:t>.</a:t>
            </a:r>
            <a:r>
              <a:rPr lang="ar-SA" sz="2400" dirty="0" smtClean="0"/>
              <a:t>05)</a:t>
            </a:r>
            <a:r>
              <a:rPr lang="ar-SY" sz="2400" baseline="30000" dirty="0" smtClean="0"/>
              <a:t>15</a:t>
            </a:r>
            <a:r>
              <a:rPr lang="ar-SA" sz="2400" baseline="30000" dirty="0" smtClean="0"/>
              <a:t> </a:t>
            </a:r>
            <a:endParaRPr lang="ar-SA" sz="2400" baseline="30000" dirty="0"/>
          </a:p>
          <a:p>
            <a:pPr>
              <a:buNone/>
            </a:pPr>
            <a:r>
              <a:rPr lang="ar-SA" sz="2400" dirty="0"/>
              <a:t>		                                 = 1000(1</a:t>
            </a:r>
            <a:r>
              <a:rPr lang="ar-JO" sz="2400" dirty="0"/>
              <a:t>.</a:t>
            </a:r>
            <a:r>
              <a:rPr lang="ar-SA" sz="2400" dirty="0" smtClean="0"/>
              <a:t>05)</a:t>
            </a:r>
            <a:r>
              <a:rPr lang="ar-SY" sz="2400" baseline="30000" dirty="0" smtClean="0"/>
              <a:t>15</a:t>
            </a:r>
            <a:endParaRPr lang="ar-SY" sz="2400" baseline="30000" dirty="0"/>
          </a:p>
          <a:p>
            <a:pPr>
              <a:buNone/>
            </a:pPr>
            <a:r>
              <a:rPr lang="ar-SY" sz="2400" baseline="30000" dirty="0"/>
              <a:t>				</a:t>
            </a:r>
            <a:r>
              <a:rPr lang="ar-SY" sz="2400" dirty="0"/>
              <a:t>          = 1000 </a:t>
            </a:r>
            <a:r>
              <a:rPr lang="en-GB" sz="2400" dirty="0"/>
              <a:t>x</a:t>
            </a:r>
            <a:r>
              <a:rPr lang="ar-SY" sz="2400" dirty="0"/>
              <a:t> </a:t>
            </a:r>
            <a:r>
              <a:rPr lang="ar-SY" sz="2400" dirty="0" smtClean="0"/>
              <a:t>2.0789</a:t>
            </a:r>
            <a:endParaRPr lang="ar-SA" sz="2400" baseline="30000" dirty="0"/>
          </a:p>
          <a:p>
            <a:pPr>
              <a:buNone/>
            </a:pPr>
            <a:r>
              <a:rPr lang="ar-SA" sz="2400" dirty="0"/>
              <a:t>                                            = </a:t>
            </a:r>
            <a:r>
              <a:rPr lang="ar-SY" sz="2400" dirty="0" smtClean="0"/>
              <a:t>2078.9281</a:t>
            </a:r>
            <a:endParaRPr lang="ar-SA" sz="2400" dirty="0" smtClean="0"/>
          </a:p>
          <a:p>
            <a:pPr algn="just">
              <a:buNone/>
            </a:pPr>
            <a:endParaRPr lang="ar-SA" sz="2400" dirty="0" smtClean="0"/>
          </a:p>
        </p:txBody>
      </p:sp>
      <p:sp>
        <p:nvSpPr>
          <p:cNvPr id="5" name="Rectangle 4"/>
          <p:cNvSpPr/>
          <p:nvPr/>
        </p:nvSpPr>
        <p:spPr>
          <a:xfrm>
            <a:off x="683568" y="332656"/>
            <a:ext cx="6264697" cy="769441"/>
          </a:xfrm>
          <a:prstGeom prst="rect">
            <a:avLst/>
          </a:prstGeom>
        </p:spPr>
        <p:txBody>
          <a:bodyPr wrap="square">
            <a:spAutoFit/>
          </a:bodyPr>
          <a:lstStyle/>
          <a:p>
            <a:r>
              <a:rPr lang="ar-SY" sz="4400" dirty="0" smtClean="0">
                <a:solidFill>
                  <a:srgbClr val="FF0000"/>
                </a:solidFill>
              </a:rPr>
              <a:t>مثال</a:t>
            </a:r>
            <a:endParaRPr lang="ar-JO" sz="4400" dirty="0">
              <a:solidFill>
                <a:srgbClr val="FF0000"/>
              </a:solidFill>
            </a:endParaRPr>
          </a:p>
        </p:txBody>
      </p:sp>
    </p:spTree>
    <p:extLst>
      <p:ext uri="{BB962C8B-B14F-4D97-AF65-F5344CB8AC3E}">
        <p14:creationId xmlns:p14="http://schemas.microsoft.com/office/powerpoint/2010/main" val="10428012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00010" y="277979"/>
            <a:ext cx="8229600" cy="504056"/>
          </a:xfrm>
        </p:spPr>
        <p:txBody>
          <a:bodyPr>
            <a:normAutofit fontScale="90000"/>
          </a:bodyPr>
          <a:lstStyle/>
          <a:p>
            <a:r>
              <a:rPr lang="ar-SA" sz="3600" dirty="0" smtClean="0"/>
              <a:t>في حاله التراكم خلال فتره تقل عن سنه </a:t>
            </a:r>
            <a:r>
              <a:rPr lang="ar-SA" dirty="0" smtClean="0"/>
              <a:t>	</a:t>
            </a:r>
            <a:endParaRPr lang="ar-SA" dirty="0"/>
          </a:p>
        </p:txBody>
      </p:sp>
      <p:sp>
        <p:nvSpPr>
          <p:cNvPr id="15" name="Slide Number Placeholder 14"/>
          <p:cNvSpPr>
            <a:spLocks noGrp="1"/>
          </p:cNvSpPr>
          <p:nvPr>
            <p:ph type="sldNum" sz="quarter" idx="12"/>
          </p:nvPr>
        </p:nvSpPr>
        <p:spPr/>
        <p:txBody>
          <a:bodyPr/>
          <a:lstStyle/>
          <a:p>
            <a:fld id="{6339CD7F-6548-46A8-9F66-5B44D68E6E3C}" type="slidenum">
              <a:rPr lang="ar-SA" smtClean="0"/>
              <a:pPr/>
              <a:t>63</a:t>
            </a:fld>
            <a:endParaRPr lang="ar-SA"/>
          </a:p>
        </p:txBody>
      </p:sp>
      <p:sp>
        <p:nvSpPr>
          <p:cNvPr id="12" name="Content Placeholder 11"/>
          <p:cNvSpPr>
            <a:spLocks noGrp="1"/>
          </p:cNvSpPr>
          <p:nvPr>
            <p:ph sz="quarter" idx="1"/>
          </p:nvPr>
        </p:nvSpPr>
        <p:spPr>
          <a:xfrm>
            <a:off x="395536" y="1142984"/>
            <a:ext cx="8229600" cy="5271211"/>
          </a:xfrm>
        </p:spPr>
        <p:txBody>
          <a:bodyPr>
            <a:normAutofit/>
          </a:bodyPr>
          <a:lstStyle/>
          <a:p>
            <a:pPr algn="just">
              <a:buNone/>
            </a:pPr>
            <a:r>
              <a:rPr lang="ar-SA" sz="2400" dirty="0" smtClean="0"/>
              <a:t>مثلاً التراكم كل ستة </a:t>
            </a:r>
            <a:r>
              <a:rPr lang="ar-JO" sz="2400" dirty="0" smtClean="0"/>
              <a:t>أ</a:t>
            </a:r>
            <a:r>
              <a:rPr lang="ar-SA" sz="2400" dirty="0" smtClean="0"/>
              <a:t>شهر </a:t>
            </a:r>
            <a:r>
              <a:rPr lang="ar-JO" sz="2400" dirty="0" smtClean="0"/>
              <a:t>أ</a:t>
            </a:r>
            <a:r>
              <a:rPr lang="ar-SA" sz="2400" dirty="0" smtClean="0"/>
              <a:t>ي نصف سنوي، </a:t>
            </a:r>
            <a:r>
              <a:rPr lang="ar-JO" sz="2400" dirty="0" smtClean="0"/>
              <a:t>أو</a:t>
            </a:r>
            <a:r>
              <a:rPr lang="ar-SA" sz="2400" dirty="0" smtClean="0"/>
              <a:t>كل ثلاثة </a:t>
            </a:r>
            <a:r>
              <a:rPr lang="ar-JO" sz="2400" dirty="0" smtClean="0"/>
              <a:t>أ</a:t>
            </a:r>
            <a:r>
              <a:rPr lang="ar-SA" sz="2400" dirty="0" smtClean="0"/>
              <a:t>شهر </a:t>
            </a:r>
            <a:r>
              <a:rPr lang="ar-JO" sz="2400" dirty="0" smtClean="0"/>
              <a:t>أ</a:t>
            </a:r>
            <a:r>
              <a:rPr lang="ar-SA" sz="2400" dirty="0" smtClean="0"/>
              <a:t>ي ربع سنة،</a:t>
            </a:r>
            <a:r>
              <a:rPr lang="ar-JO" sz="2400" dirty="0" smtClean="0"/>
              <a:t>أ</a:t>
            </a:r>
            <a:r>
              <a:rPr lang="ar-SA" sz="2400" dirty="0" smtClean="0"/>
              <a:t>و حتى كل شهر </a:t>
            </a:r>
          </a:p>
          <a:p>
            <a:pPr algn="just">
              <a:buNone/>
            </a:pPr>
            <a:r>
              <a:rPr lang="ar-SA" sz="2400" dirty="0" smtClean="0"/>
              <a:t>لو كان المبلغ المودع في البنك 1000 </a:t>
            </a:r>
            <a:r>
              <a:rPr lang="ar-JO" sz="2400" dirty="0" smtClean="0"/>
              <a:t>ريال </a:t>
            </a:r>
            <a:r>
              <a:rPr lang="ar-SA" sz="2400" dirty="0" smtClean="0"/>
              <a:t>لمد</a:t>
            </a:r>
            <a:r>
              <a:rPr lang="ar-JO" sz="2400" dirty="0" smtClean="0"/>
              <a:t>ة</a:t>
            </a:r>
            <a:r>
              <a:rPr lang="ar-SA" sz="2400" dirty="0" smtClean="0"/>
              <a:t> عامين بفائدة مركبة 6% (0</a:t>
            </a:r>
            <a:r>
              <a:rPr lang="ar-JO" sz="2400" dirty="0" smtClean="0"/>
              <a:t>.</a:t>
            </a:r>
            <a:r>
              <a:rPr lang="ar-SA" sz="2400" dirty="0" smtClean="0"/>
              <a:t>06) </a:t>
            </a:r>
            <a:r>
              <a:rPr lang="ar-SA" sz="2400" u="sng" dirty="0" smtClean="0"/>
              <a:t>ويتم دفعها كل ستة أشهر</a:t>
            </a:r>
            <a:r>
              <a:rPr lang="ar-JO" sz="2400" u="sng" dirty="0" smtClean="0"/>
              <a:t> </a:t>
            </a:r>
            <a:r>
              <a:rPr lang="ar-JO" sz="2400" dirty="0" smtClean="0"/>
              <a:t>نقسم الفائدة على 2 </a:t>
            </a:r>
            <a:endParaRPr lang="ar-SA" sz="2400" dirty="0" smtClean="0"/>
          </a:p>
          <a:p>
            <a:pPr algn="just">
              <a:buNone/>
            </a:pPr>
            <a:r>
              <a:rPr lang="ar-JO" sz="2400" dirty="0" smtClean="0">
                <a:solidFill>
                  <a:srgbClr val="FF0000"/>
                </a:solidFill>
              </a:rPr>
              <a:t>(</a:t>
            </a:r>
            <a:r>
              <a:rPr lang="ar-SA" sz="2400" dirty="0" smtClean="0">
                <a:solidFill>
                  <a:srgbClr val="FF0000"/>
                </a:solidFill>
              </a:rPr>
              <a:t>إ</a:t>
            </a:r>
            <a:r>
              <a:rPr lang="ar-JO" sz="2400" dirty="0" smtClean="0">
                <a:solidFill>
                  <a:srgbClr val="FF0000"/>
                </a:solidFill>
              </a:rPr>
              <a:t>ذا دفعت الفائدة كل ستة أشهر</a:t>
            </a:r>
            <a:r>
              <a:rPr lang="ar-SA" sz="2400" dirty="0" smtClean="0">
                <a:solidFill>
                  <a:srgbClr val="FF0000"/>
                </a:solidFill>
              </a:rPr>
              <a:t> السنة 12 شهر نقسمها على 6 الناتج 2</a:t>
            </a:r>
            <a:r>
              <a:rPr lang="ar-JO" sz="2400" dirty="0" smtClean="0">
                <a:solidFill>
                  <a:srgbClr val="FF0000"/>
                </a:solidFill>
              </a:rPr>
              <a:t> يعني سوف تدفع الفائدة مرتين في السن</a:t>
            </a:r>
            <a:r>
              <a:rPr lang="ar-SA" sz="2400" dirty="0" smtClean="0">
                <a:solidFill>
                  <a:srgbClr val="FF0000"/>
                </a:solidFill>
              </a:rPr>
              <a:t>ة</a:t>
            </a:r>
            <a:r>
              <a:rPr lang="ar-JO" sz="2400" dirty="0" smtClean="0">
                <a:solidFill>
                  <a:srgbClr val="FF0000"/>
                </a:solidFill>
              </a:rPr>
              <a:t> )</a:t>
            </a:r>
            <a:r>
              <a:rPr lang="ar-SA" sz="2400" dirty="0" smtClean="0">
                <a:solidFill>
                  <a:srgbClr val="FF0000"/>
                </a:solidFill>
              </a:rPr>
              <a:t>   12÷6 = 2</a:t>
            </a:r>
          </a:p>
        </p:txBody>
      </p:sp>
      <p:grpSp>
        <p:nvGrpSpPr>
          <p:cNvPr id="3" name="Group 7"/>
          <p:cNvGrpSpPr/>
          <p:nvPr/>
        </p:nvGrpSpPr>
        <p:grpSpPr>
          <a:xfrm>
            <a:off x="7786710" y="0"/>
            <a:ext cx="1357290" cy="928670"/>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aphicFrame>
        <p:nvGraphicFramePr>
          <p:cNvPr id="13" name="Table 12"/>
          <p:cNvGraphicFramePr>
            <a:graphicFrameLocks noGrp="1"/>
          </p:cNvGraphicFramePr>
          <p:nvPr>
            <p:extLst>
              <p:ext uri="{D42A27DB-BD31-4B8C-83A1-F6EECF244321}">
                <p14:modId xmlns:p14="http://schemas.microsoft.com/office/powerpoint/2010/main" val="2000052779"/>
              </p:ext>
            </p:extLst>
          </p:nvPr>
        </p:nvGraphicFramePr>
        <p:xfrm>
          <a:off x="683568" y="3571877"/>
          <a:ext cx="7848870" cy="2857076"/>
        </p:xfrm>
        <a:graphic>
          <a:graphicData uri="http://schemas.openxmlformats.org/drawingml/2006/table">
            <a:tbl>
              <a:tblPr rtl="1" firstRow="1" bandRow="1">
                <a:tableStyleId>{5C22544A-7EE6-4342-B048-85BDC9FD1C3A}</a:tableStyleId>
              </a:tblPr>
              <a:tblGrid>
                <a:gridCol w="2078210"/>
                <a:gridCol w="1061338"/>
                <a:gridCol w="1569774"/>
                <a:gridCol w="1569774"/>
                <a:gridCol w="1569774"/>
              </a:tblGrid>
              <a:tr h="586814">
                <a:tc>
                  <a:txBody>
                    <a:bodyPr/>
                    <a:lstStyle/>
                    <a:p>
                      <a:pPr rtl="1"/>
                      <a:r>
                        <a:rPr lang="ar-SA" dirty="0" smtClean="0"/>
                        <a:t>المده </a:t>
                      </a:r>
                      <a:endParaRPr lang="ar-SA" dirty="0"/>
                    </a:p>
                  </a:txBody>
                  <a:tcPr/>
                </a:tc>
                <a:tc>
                  <a:txBody>
                    <a:bodyPr/>
                    <a:lstStyle/>
                    <a:p>
                      <a:pPr rtl="1"/>
                      <a:r>
                        <a:rPr lang="ar-SA" dirty="0" smtClean="0"/>
                        <a:t>6 شهور</a:t>
                      </a:r>
                      <a:endParaRPr lang="ar-SA" dirty="0"/>
                    </a:p>
                  </a:txBody>
                  <a:tcPr/>
                </a:tc>
                <a:tc>
                  <a:txBody>
                    <a:bodyPr/>
                    <a:lstStyle/>
                    <a:p>
                      <a:pPr rtl="1"/>
                      <a:r>
                        <a:rPr lang="ar-SA" dirty="0" smtClean="0"/>
                        <a:t>12 شهر</a:t>
                      </a:r>
                      <a:endParaRPr lang="ar-SA" dirty="0"/>
                    </a:p>
                  </a:txBody>
                  <a:tcPr/>
                </a:tc>
                <a:tc>
                  <a:txBody>
                    <a:bodyPr/>
                    <a:lstStyle/>
                    <a:p>
                      <a:pPr rtl="1"/>
                      <a:r>
                        <a:rPr lang="ar-SA" dirty="0" smtClean="0"/>
                        <a:t>18 شهر</a:t>
                      </a:r>
                      <a:endParaRPr lang="ar-SA" dirty="0"/>
                    </a:p>
                  </a:txBody>
                  <a:tcPr/>
                </a:tc>
                <a:tc>
                  <a:txBody>
                    <a:bodyPr/>
                    <a:lstStyle/>
                    <a:p>
                      <a:pPr rtl="1"/>
                      <a:r>
                        <a:rPr lang="ar-SA" dirty="0" smtClean="0"/>
                        <a:t>24 شهر</a:t>
                      </a:r>
                      <a:endParaRPr lang="ar-SA" dirty="0"/>
                    </a:p>
                  </a:txBody>
                  <a:tcPr/>
                </a:tc>
              </a:tr>
              <a:tr h="567181">
                <a:tc>
                  <a:txBody>
                    <a:bodyPr/>
                    <a:lstStyle/>
                    <a:p>
                      <a:pPr rtl="1"/>
                      <a:r>
                        <a:rPr lang="ar-SA" dirty="0" smtClean="0"/>
                        <a:t>المبلغ الاصلي (</a:t>
                      </a:r>
                      <a:r>
                        <a:rPr lang="ar-JO" dirty="0" smtClean="0"/>
                        <a:t>بالريال </a:t>
                      </a:r>
                      <a:r>
                        <a:rPr lang="ar-SA" dirty="0" smtClean="0"/>
                        <a:t>)</a:t>
                      </a:r>
                      <a:endParaRPr lang="ar-SA" dirty="0"/>
                    </a:p>
                  </a:txBody>
                  <a:tcPr/>
                </a:tc>
                <a:tc>
                  <a:txBody>
                    <a:bodyPr/>
                    <a:lstStyle/>
                    <a:p>
                      <a:pPr rtl="1"/>
                      <a:r>
                        <a:rPr lang="ar-SA" dirty="0" smtClean="0"/>
                        <a:t>1000</a:t>
                      </a:r>
                      <a:endParaRPr lang="ar-SA" dirty="0"/>
                    </a:p>
                  </a:txBody>
                  <a:tcPr/>
                </a:tc>
                <a:tc>
                  <a:txBody>
                    <a:bodyPr/>
                    <a:lstStyle/>
                    <a:p>
                      <a:pPr rtl="1"/>
                      <a:r>
                        <a:rPr lang="ar-SA" dirty="0" smtClean="0"/>
                        <a:t>1030</a:t>
                      </a:r>
                      <a:endParaRPr lang="ar-SA" dirty="0"/>
                    </a:p>
                  </a:txBody>
                  <a:tcPr/>
                </a:tc>
                <a:tc>
                  <a:txBody>
                    <a:bodyPr/>
                    <a:lstStyle/>
                    <a:p>
                      <a:pPr rtl="1"/>
                      <a:r>
                        <a:rPr lang="ar-SA" dirty="0" smtClean="0"/>
                        <a:t>1060</a:t>
                      </a:r>
                      <a:r>
                        <a:rPr lang="ar-JO" dirty="0" smtClean="0"/>
                        <a:t>.</a:t>
                      </a:r>
                      <a:r>
                        <a:rPr lang="ar-SA" dirty="0" smtClean="0"/>
                        <a:t>90</a:t>
                      </a:r>
                      <a:endParaRPr lang="ar-SA" dirty="0"/>
                    </a:p>
                  </a:txBody>
                  <a:tcPr/>
                </a:tc>
                <a:tc>
                  <a:txBody>
                    <a:bodyPr/>
                    <a:lstStyle/>
                    <a:p>
                      <a:pPr rtl="1"/>
                      <a:r>
                        <a:rPr lang="ar-SA" dirty="0" smtClean="0"/>
                        <a:t>1092</a:t>
                      </a:r>
                      <a:r>
                        <a:rPr lang="ar-JO" dirty="0" smtClean="0"/>
                        <a:t>.</a:t>
                      </a:r>
                      <a:r>
                        <a:rPr lang="ar-SA" dirty="0" smtClean="0"/>
                        <a:t>73</a:t>
                      </a:r>
                      <a:endParaRPr lang="ar-SA" dirty="0"/>
                    </a:p>
                  </a:txBody>
                  <a:tcPr/>
                </a:tc>
              </a:tr>
              <a:tr h="430237">
                <a:tc>
                  <a:txBody>
                    <a:bodyPr/>
                    <a:lstStyle/>
                    <a:p>
                      <a:pPr rtl="1"/>
                      <a:r>
                        <a:rPr lang="ar-SA" dirty="0" smtClean="0"/>
                        <a:t>معدل الفائده (بالمئه)</a:t>
                      </a:r>
                      <a:endParaRPr lang="ar-SA" dirty="0"/>
                    </a:p>
                  </a:txBody>
                  <a:tcPr/>
                </a:tc>
                <a:tc>
                  <a:txBody>
                    <a:bodyPr/>
                    <a:lstStyle/>
                    <a:p>
                      <a:pPr rtl="1"/>
                      <a:r>
                        <a:rPr lang="ar-SA" dirty="0" smtClean="0"/>
                        <a:t>0</a:t>
                      </a:r>
                      <a:r>
                        <a:rPr lang="ar-JO" dirty="0" smtClean="0"/>
                        <a:t>.</a:t>
                      </a:r>
                      <a:r>
                        <a:rPr lang="ar-SA" dirty="0" smtClean="0"/>
                        <a:t>03</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03</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03</a:t>
                      </a:r>
                    </a:p>
                  </a:txBody>
                  <a:tcPr/>
                </a:tc>
                <a:tc>
                  <a:txBody>
                    <a:bodyPr/>
                    <a:lstStyle/>
                    <a:p>
                      <a:pPr rtl="1"/>
                      <a:r>
                        <a:rPr lang="ar-SA" dirty="0" smtClean="0"/>
                        <a:t>0</a:t>
                      </a:r>
                      <a:r>
                        <a:rPr lang="ar-JO" dirty="0" smtClean="0"/>
                        <a:t>.</a:t>
                      </a:r>
                      <a:r>
                        <a:rPr lang="ar-SA" dirty="0" smtClean="0"/>
                        <a:t>03</a:t>
                      </a:r>
                      <a:endParaRPr lang="ar-SA" dirty="0"/>
                    </a:p>
                  </a:txBody>
                  <a:tcPr/>
                </a:tc>
              </a:tr>
              <a:tr h="476474">
                <a:tc>
                  <a:txBody>
                    <a:bodyPr/>
                    <a:lstStyle/>
                    <a:p>
                      <a:pPr rtl="1"/>
                      <a:r>
                        <a:rPr lang="ar-SA" dirty="0" smtClean="0"/>
                        <a:t>كمية الفوائد (</a:t>
                      </a:r>
                      <a:r>
                        <a:rPr lang="ar-JO" dirty="0" smtClean="0"/>
                        <a:t>بالريال </a:t>
                      </a:r>
                      <a:r>
                        <a:rPr lang="ar-SA" dirty="0" smtClean="0"/>
                        <a:t>)</a:t>
                      </a:r>
                      <a:endParaRPr lang="ar-SA" dirty="0"/>
                    </a:p>
                  </a:txBody>
                  <a:tcPr/>
                </a:tc>
                <a:tc>
                  <a:txBody>
                    <a:bodyPr/>
                    <a:lstStyle/>
                    <a:p>
                      <a:pPr rtl="1"/>
                      <a:r>
                        <a:rPr lang="ar-SA" dirty="0" smtClean="0"/>
                        <a:t>30</a:t>
                      </a:r>
                      <a:endParaRPr lang="ar-SA" dirty="0"/>
                    </a:p>
                  </a:txBody>
                  <a:tcPr/>
                </a:tc>
                <a:tc>
                  <a:txBody>
                    <a:bodyPr/>
                    <a:lstStyle/>
                    <a:p>
                      <a:pPr rtl="1"/>
                      <a:r>
                        <a:rPr lang="ar-SA" dirty="0" smtClean="0"/>
                        <a:t>30</a:t>
                      </a:r>
                      <a:r>
                        <a:rPr lang="ar-JO" dirty="0" smtClean="0"/>
                        <a:t>.</a:t>
                      </a:r>
                      <a:r>
                        <a:rPr lang="ar-SA" dirty="0" smtClean="0"/>
                        <a:t>9</a:t>
                      </a:r>
                      <a:endParaRPr lang="ar-SA" dirty="0"/>
                    </a:p>
                  </a:txBody>
                  <a:tcPr/>
                </a:tc>
                <a:tc>
                  <a:txBody>
                    <a:bodyPr/>
                    <a:lstStyle/>
                    <a:p>
                      <a:pPr rtl="1"/>
                      <a:r>
                        <a:rPr lang="ar-SA" dirty="0" smtClean="0"/>
                        <a:t>31</a:t>
                      </a:r>
                      <a:r>
                        <a:rPr lang="ar-JO" dirty="0" smtClean="0"/>
                        <a:t>.</a:t>
                      </a:r>
                      <a:r>
                        <a:rPr lang="ar-SA" dirty="0" smtClean="0"/>
                        <a:t>83</a:t>
                      </a:r>
                      <a:endParaRPr lang="ar-SA" dirty="0"/>
                    </a:p>
                  </a:txBody>
                  <a:tcPr/>
                </a:tc>
                <a:tc>
                  <a:txBody>
                    <a:bodyPr/>
                    <a:lstStyle/>
                    <a:p>
                      <a:pPr rtl="1"/>
                      <a:r>
                        <a:rPr lang="ar-SA" dirty="0" smtClean="0"/>
                        <a:t>32</a:t>
                      </a:r>
                      <a:r>
                        <a:rPr lang="ar-JO" dirty="0" smtClean="0"/>
                        <a:t>.</a:t>
                      </a:r>
                      <a:r>
                        <a:rPr lang="ar-SA" dirty="0" smtClean="0"/>
                        <a:t>78</a:t>
                      </a:r>
                      <a:endParaRPr lang="ar-SA" dirty="0"/>
                    </a:p>
                  </a:txBody>
                  <a:tcPr/>
                </a:tc>
              </a:tr>
              <a:tr h="796370">
                <a:tc>
                  <a:txBody>
                    <a:bodyPr/>
                    <a:lstStyle/>
                    <a:p>
                      <a:pPr rtl="1"/>
                      <a:r>
                        <a:rPr lang="ar-SA" dirty="0" smtClean="0"/>
                        <a:t>المبلغ في نهاية</a:t>
                      </a:r>
                      <a:r>
                        <a:rPr lang="ar-SA" baseline="0" dirty="0" smtClean="0"/>
                        <a:t> المدة</a:t>
                      </a:r>
                      <a:endParaRPr lang="ar-SA" dirty="0"/>
                    </a:p>
                  </a:txBody>
                  <a:tcPr>
                    <a:solidFill>
                      <a:schemeClr val="bg1"/>
                    </a:solidFill>
                  </a:tcPr>
                </a:tc>
                <a:tc>
                  <a:txBody>
                    <a:bodyPr/>
                    <a:lstStyle/>
                    <a:p>
                      <a:pPr rtl="1"/>
                      <a:r>
                        <a:rPr lang="ar-SA" dirty="0" smtClean="0"/>
                        <a:t>1030</a:t>
                      </a:r>
                      <a:endParaRPr lang="ar-SA" dirty="0"/>
                    </a:p>
                  </a:txBody>
                  <a:tcPr>
                    <a:solidFill>
                      <a:schemeClr val="bg1"/>
                    </a:solidFill>
                  </a:tcPr>
                </a:tc>
                <a:tc>
                  <a:txBody>
                    <a:bodyPr/>
                    <a:lstStyle/>
                    <a:p>
                      <a:pPr rtl="1"/>
                      <a:r>
                        <a:rPr lang="ar-SA" dirty="0" smtClean="0"/>
                        <a:t>1060</a:t>
                      </a:r>
                      <a:r>
                        <a:rPr lang="ar-JO" dirty="0" smtClean="0"/>
                        <a:t>.</a:t>
                      </a:r>
                      <a:r>
                        <a:rPr lang="ar-SA" dirty="0" smtClean="0"/>
                        <a:t>9</a:t>
                      </a:r>
                      <a:endParaRPr lang="ar-SA" dirty="0"/>
                    </a:p>
                  </a:txBody>
                  <a:tcPr>
                    <a:solidFill>
                      <a:schemeClr val="bg1"/>
                    </a:solidFill>
                  </a:tcPr>
                </a:tc>
                <a:tc>
                  <a:txBody>
                    <a:bodyPr/>
                    <a:lstStyle/>
                    <a:p>
                      <a:pPr rtl="1"/>
                      <a:r>
                        <a:rPr lang="ar-SA" dirty="0" smtClean="0"/>
                        <a:t>1092</a:t>
                      </a:r>
                      <a:r>
                        <a:rPr lang="ar-JO" dirty="0" smtClean="0"/>
                        <a:t>.</a:t>
                      </a:r>
                      <a:r>
                        <a:rPr lang="ar-SA" dirty="0" smtClean="0"/>
                        <a:t>73</a:t>
                      </a:r>
                      <a:endParaRPr lang="ar-SA" dirty="0"/>
                    </a:p>
                  </a:txBody>
                  <a:tcPr>
                    <a:solidFill>
                      <a:schemeClr val="bg1"/>
                    </a:solidFill>
                  </a:tcPr>
                </a:tc>
                <a:tc>
                  <a:txBody>
                    <a:bodyPr/>
                    <a:lstStyle/>
                    <a:p>
                      <a:pPr rtl="1"/>
                      <a:r>
                        <a:rPr lang="ar-SA" b="1" dirty="0" smtClean="0"/>
                        <a:t>1125</a:t>
                      </a:r>
                      <a:r>
                        <a:rPr lang="ar-JO" b="1" dirty="0" smtClean="0"/>
                        <a:t>.</a:t>
                      </a:r>
                      <a:r>
                        <a:rPr lang="ar-SA" b="1" dirty="0" smtClean="0"/>
                        <a:t>51</a:t>
                      </a:r>
                      <a:endParaRPr lang="ar-SA" b="1" dirty="0"/>
                    </a:p>
                  </a:txBody>
                  <a:tcPr>
                    <a:solidFill>
                      <a:schemeClr val="bg1"/>
                    </a:solidFill>
                  </a:tcPr>
                </a:tc>
              </a:tr>
            </a:tbl>
          </a:graphicData>
        </a:graphic>
      </p:graphicFrame>
      <p:cxnSp>
        <p:nvCxnSpPr>
          <p:cNvPr id="18" name="Straight Arrow Connector 17"/>
          <p:cNvCxnSpPr/>
          <p:nvPr/>
        </p:nvCxnSpPr>
        <p:spPr>
          <a:xfrm rot="16200000" flipV="1">
            <a:off x="4893471" y="4893479"/>
            <a:ext cx="1500198" cy="428628"/>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20" name="Straight Arrow Connector 19"/>
          <p:cNvCxnSpPr/>
          <p:nvPr/>
        </p:nvCxnSpPr>
        <p:spPr>
          <a:xfrm rot="16200000" flipV="1">
            <a:off x="3500430" y="4786322"/>
            <a:ext cx="1428760" cy="71438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22" name="Straight Arrow Connector 21"/>
          <p:cNvCxnSpPr/>
          <p:nvPr/>
        </p:nvCxnSpPr>
        <p:spPr>
          <a:xfrm rot="16200000" flipV="1">
            <a:off x="1893075" y="4822041"/>
            <a:ext cx="1357322" cy="571504"/>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31731614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687166"/>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7" name="Slide Number Placeholder 16"/>
          <p:cNvSpPr>
            <a:spLocks noGrp="1"/>
          </p:cNvSpPr>
          <p:nvPr>
            <p:ph type="sldNum" sz="quarter" idx="12"/>
          </p:nvPr>
        </p:nvSpPr>
        <p:spPr/>
        <p:txBody>
          <a:bodyPr/>
          <a:lstStyle/>
          <a:p>
            <a:fld id="{6339CD7F-6548-46A8-9F66-5B44D68E6E3C}" type="slidenum">
              <a:rPr lang="ar-SA" smtClean="0"/>
              <a:pPr/>
              <a:t>64</a:t>
            </a:fld>
            <a:endParaRPr lang="ar-SA"/>
          </a:p>
        </p:txBody>
      </p:sp>
      <p:sp>
        <p:nvSpPr>
          <p:cNvPr id="12" name="Content Placeholder 11"/>
          <p:cNvSpPr>
            <a:spLocks noGrp="1"/>
          </p:cNvSpPr>
          <p:nvPr>
            <p:ph sz="quarter" idx="1"/>
          </p:nvPr>
        </p:nvSpPr>
        <p:spPr>
          <a:xfrm>
            <a:off x="395536" y="785794"/>
            <a:ext cx="8229600" cy="5628401"/>
          </a:xfrm>
        </p:spPr>
        <p:txBody>
          <a:bodyPr>
            <a:normAutofit/>
          </a:bodyPr>
          <a:lstStyle/>
          <a:p>
            <a:pPr algn="just">
              <a:buNone/>
            </a:pPr>
            <a:r>
              <a:rPr lang="ar-SA" sz="2400" dirty="0" smtClean="0"/>
              <a:t>الفائده المركبه لكل ثلاثه </a:t>
            </a:r>
            <a:r>
              <a:rPr lang="ar-JO" sz="2400" dirty="0" smtClean="0"/>
              <a:t>أ</a:t>
            </a:r>
            <a:r>
              <a:rPr lang="ar-SA" sz="2400" dirty="0" smtClean="0"/>
              <a:t>شهر (ربع سنوي)</a:t>
            </a:r>
          </a:p>
          <a:p>
            <a:pPr algn="just">
              <a:buNone/>
            </a:pPr>
            <a:r>
              <a:rPr lang="ar-SA" sz="2400" dirty="0" smtClean="0"/>
              <a:t>أي تدفع 4 مرات بالسنة لو كان المبلغ المودع في البنك 1000 </a:t>
            </a:r>
            <a:r>
              <a:rPr lang="ar-JO" sz="2400" dirty="0" smtClean="0"/>
              <a:t>ريال </a:t>
            </a:r>
            <a:r>
              <a:rPr lang="ar-SA" sz="2400" dirty="0" smtClean="0"/>
              <a:t>لمدة عامين بفائدة مركبة 6% (0</a:t>
            </a:r>
            <a:r>
              <a:rPr lang="ar-JO" sz="2400" dirty="0" smtClean="0"/>
              <a:t>.</a:t>
            </a:r>
            <a:r>
              <a:rPr lang="ar-SA" sz="2400" dirty="0" smtClean="0"/>
              <a:t>06) ويتم دفعها كل </a:t>
            </a:r>
            <a:r>
              <a:rPr lang="en-US" sz="2400" dirty="0" smtClean="0"/>
              <a:t> 3</a:t>
            </a:r>
            <a:r>
              <a:rPr lang="ar-SA" sz="2400" dirty="0" smtClean="0"/>
              <a:t>اشهر</a:t>
            </a:r>
            <a:r>
              <a:rPr lang="ar-JO" sz="2400" dirty="0" smtClean="0"/>
              <a:t> </a:t>
            </a:r>
            <a:r>
              <a:rPr lang="ar-SA" sz="2400" dirty="0" smtClean="0"/>
              <a:t>نقسم  الفائدة على 4 فتكون نسبة الفائدة  0</a:t>
            </a:r>
            <a:r>
              <a:rPr lang="ar-JO" sz="2400" dirty="0" smtClean="0"/>
              <a:t>.0</a:t>
            </a:r>
            <a:r>
              <a:rPr lang="ar-SA" sz="2400" dirty="0" smtClean="0"/>
              <a:t>15</a:t>
            </a:r>
            <a:r>
              <a:rPr lang="ar-JO" sz="2400" dirty="0" smtClean="0"/>
              <a:t> </a:t>
            </a:r>
            <a:r>
              <a:rPr lang="ar-JO" sz="2000" dirty="0" smtClean="0">
                <a:solidFill>
                  <a:srgbClr val="FF0000"/>
                </a:solidFill>
              </a:rPr>
              <a:t>(لانه اذا دفعت الفائدة كل 3 اشهر يعني سوف تدفع 4 مرات في السنه </a:t>
            </a:r>
            <a:r>
              <a:rPr lang="ar-SA" sz="2000" dirty="0" smtClean="0">
                <a:solidFill>
                  <a:srgbClr val="FF0000"/>
                </a:solidFill>
              </a:rPr>
              <a:t>من خلال قسمة أشهر السنة 12 على 3 النتيجة 4</a:t>
            </a:r>
            <a:r>
              <a:rPr lang="ar-JO" sz="2000" dirty="0" smtClean="0">
                <a:solidFill>
                  <a:srgbClr val="FF0000"/>
                </a:solidFill>
              </a:rPr>
              <a:t>)</a:t>
            </a:r>
            <a:endParaRPr lang="ar-SA" sz="2000" dirty="0" smtClean="0">
              <a:solidFill>
                <a:srgbClr val="FF0000"/>
              </a:solidFill>
            </a:endParaRPr>
          </a:p>
        </p:txBody>
      </p:sp>
      <p:graphicFrame>
        <p:nvGraphicFramePr>
          <p:cNvPr id="13" name="Table 12"/>
          <p:cNvGraphicFramePr>
            <a:graphicFrameLocks noGrp="1"/>
          </p:cNvGraphicFramePr>
          <p:nvPr>
            <p:extLst>
              <p:ext uri="{D42A27DB-BD31-4B8C-83A1-F6EECF244321}">
                <p14:modId xmlns:p14="http://schemas.microsoft.com/office/powerpoint/2010/main" val="3381388351"/>
              </p:ext>
            </p:extLst>
          </p:nvPr>
        </p:nvGraphicFramePr>
        <p:xfrm>
          <a:off x="251520" y="2759400"/>
          <a:ext cx="8191386" cy="3291840"/>
        </p:xfrm>
        <a:graphic>
          <a:graphicData uri="http://schemas.openxmlformats.org/drawingml/2006/table">
            <a:tbl>
              <a:tblPr rtl="1" firstRow="1" bandRow="1">
                <a:tableStyleId>{5C22544A-7EE6-4342-B048-85BDC9FD1C3A}</a:tableStyleId>
              </a:tblPr>
              <a:tblGrid>
                <a:gridCol w="1518416"/>
                <a:gridCol w="1896264"/>
                <a:gridCol w="1857400"/>
                <a:gridCol w="1355292"/>
                <a:gridCol w="1564014"/>
              </a:tblGrid>
              <a:tr h="354310">
                <a:tc>
                  <a:txBody>
                    <a:bodyPr/>
                    <a:lstStyle/>
                    <a:p>
                      <a:pPr rtl="1"/>
                      <a:r>
                        <a:rPr lang="ar-SA" dirty="0" smtClean="0"/>
                        <a:t>المدة</a:t>
                      </a:r>
                      <a:endParaRPr lang="ar-SA" dirty="0"/>
                    </a:p>
                  </a:txBody>
                  <a:tcPr/>
                </a:tc>
                <a:tc>
                  <a:txBody>
                    <a:bodyPr/>
                    <a:lstStyle/>
                    <a:p>
                      <a:pPr rtl="1"/>
                      <a:r>
                        <a:rPr lang="ar-SA" sz="1600" dirty="0" smtClean="0"/>
                        <a:t>المبلغ الاصلي (</a:t>
                      </a:r>
                      <a:r>
                        <a:rPr lang="ar-JO" sz="1600" dirty="0" smtClean="0"/>
                        <a:t>بالريال </a:t>
                      </a:r>
                      <a:r>
                        <a:rPr lang="ar-SA" sz="1600" dirty="0" smtClean="0"/>
                        <a:t>)</a:t>
                      </a:r>
                      <a:endParaRPr lang="ar-SA" sz="1600" dirty="0"/>
                    </a:p>
                  </a:txBody>
                  <a:tcPr/>
                </a:tc>
                <a:tc>
                  <a:txBody>
                    <a:bodyPr/>
                    <a:lstStyle/>
                    <a:p>
                      <a:pPr rtl="1"/>
                      <a:r>
                        <a:rPr lang="ar-SA" sz="1600" dirty="0" smtClean="0"/>
                        <a:t>سعر الفائده بالمائه</a:t>
                      </a:r>
                      <a:endParaRPr lang="ar-SA" sz="1600" dirty="0"/>
                    </a:p>
                  </a:txBody>
                  <a:tcPr/>
                </a:tc>
                <a:tc>
                  <a:txBody>
                    <a:bodyPr/>
                    <a:lstStyle/>
                    <a:p>
                      <a:pPr rtl="1"/>
                      <a:r>
                        <a:rPr lang="ar-SA" sz="1600" dirty="0" smtClean="0"/>
                        <a:t>مبلغ الفائده</a:t>
                      </a:r>
                      <a:endParaRPr lang="ar-SA" sz="1600" dirty="0"/>
                    </a:p>
                  </a:txBody>
                  <a:tcPr/>
                </a:tc>
                <a:tc>
                  <a:txBody>
                    <a:bodyPr/>
                    <a:lstStyle/>
                    <a:p>
                      <a:pPr rtl="1"/>
                      <a:r>
                        <a:rPr lang="ar-SA" sz="1600" dirty="0" smtClean="0"/>
                        <a:t>المبلغ في نهاية</a:t>
                      </a:r>
                      <a:r>
                        <a:rPr lang="ar-SA" sz="1600" baseline="0" dirty="0" smtClean="0"/>
                        <a:t> المدة</a:t>
                      </a:r>
                      <a:endParaRPr lang="ar-SA" sz="1600" dirty="0"/>
                    </a:p>
                  </a:txBody>
                  <a:tcPr/>
                </a:tc>
              </a:tr>
              <a:tr h="354310">
                <a:tc>
                  <a:txBody>
                    <a:bodyPr/>
                    <a:lstStyle/>
                    <a:p>
                      <a:pPr rtl="1"/>
                      <a:r>
                        <a:rPr lang="ar-SA" dirty="0" smtClean="0"/>
                        <a:t>3 شهور</a:t>
                      </a:r>
                      <a:endParaRPr lang="ar-SA" dirty="0"/>
                    </a:p>
                  </a:txBody>
                  <a:tcPr/>
                </a:tc>
                <a:tc>
                  <a:txBody>
                    <a:bodyPr/>
                    <a:lstStyle/>
                    <a:p>
                      <a:pPr rtl="1"/>
                      <a:r>
                        <a:rPr lang="ar-SA" dirty="0" smtClean="0"/>
                        <a:t>1000 دينار</a:t>
                      </a:r>
                      <a:endParaRPr lang="ar-SA" dirty="0"/>
                    </a:p>
                  </a:txBody>
                  <a:tcPr/>
                </a:tc>
                <a:tc>
                  <a:txBody>
                    <a:bodyPr/>
                    <a:lstStyle/>
                    <a:p>
                      <a:pPr rtl="1"/>
                      <a:r>
                        <a:rPr lang="ar-SA" dirty="0" smtClean="0"/>
                        <a:t>0</a:t>
                      </a:r>
                      <a:r>
                        <a:rPr lang="ar-JO" dirty="0" smtClean="0"/>
                        <a:t>.</a:t>
                      </a:r>
                      <a:r>
                        <a:rPr lang="ar-SA" dirty="0" smtClean="0"/>
                        <a:t>015</a:t>
                      </a:r>
                      <a:endParaRPr lang="ar-SA" dirty="0"/>
                    </a:p>
                  </a:txBody>
                  <a:tcPr/>
                </a:tc>
                <a:tc>
                  <a:txBody>
                    <a:bodyPr/>
                    <a:lstStyle/>
                    <a:p>
                      <a:pPr rtl="1"/>
                      <a:r>
                        <a:rPr lang="ar-SA" dirty="0" smtClean="0"/>
                        <a:t>15</a:t>
                      </a:r>
                      <a:endParaRPr lang="ar-SA" dirty="0"/>
                    </a:p>
                  </a:txBody>
                  <a:tcPr/>
                </a:tc>
                <a:tc>
                  <a:txBody>
                    <a:bodyPr/>
                    <a:lstStyle/>
                    <a:p>
                      <a:pPr rtl="1"/>
                      <a:r>
                        <a:rPr lang="ar-SA" dirty="0" smtClean="0"/>
                        <a:t>1015</a:t>
                      </a:r>
                      <a:endParaRPr lang="ar-SA" dirty="0"/>
                    </a:p>
                  </a:txBody>
                  <a:tcPr>
                    <a:solidFill>
                      <a:schemeClr val="bg1"/>
                    </a:solidFill>
                  </a:tcPr>
                </a:tc>
              </a:tr>
              <a:tr h="354310">
                <a:tc>
                  <a:txBody>
                    <a:bodyPr/>
                    <a:lstStyle/>
                    <a:p>
                      <a:pPr rtl="1"/>
                      <a:r>
                        <a:rPr lang="ar-SA" dirty="0" smtClean="0"/>
                        <a:t>6 شهور</a:t>
                      </a:r>
                      <a:endParaRPr lang="ar-SA" dirty="0"/>
                    </a:p>
                  </a:txBody>
                  <a:tcPr/>
                </a:tc>
                <a:tc>
                  <a:txBody>
                    <a:bodyPr/>
                    <a:lstStyle/>
                    <a:p>
                      <a:pPr rtl="1"/>
                      <a:r>
                        <a:rPr lang="ar-SA" dirty="0" smtClean="0"/>
                        <a:t>1015</a:t>
                      </a:r>
                      <a:endParaRPr lang="ar-SA" dirty="0"/>
                    </a:p>
                  </a:txBody>
                  <a:tcPr/>
                </a:tc>
                <a:tc>
                  <a:txBody>
                    <a:bodyPr/>
                    <a:lstStyle/>
                    <a:p>
                      <a:pPr rtl="1"/>
                      <a:r>
                        <a:rPr lang="ar-SA" dirty="0" smtClean="0"/>
                        <a:t>0</a:t>
                      </a:r>
                      <a:r>
                        <a:rPr lang="ar-JO" dirty="0" smtClean="0"/>
                        <a:t>.</a:t>
                      </a:r>
                      <a:r>
                        <a:rPr lang="ar-SA" dirty="0" smtClean="0"/>
                        <a:t>015</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1</a:t>
                      </a:r>
                      <a:r>
                        <a:rPr lang="ar-JO" dirty="0" smtClean="0"/>
                        <a:t>5.</a:t>
                      </a:r>
                      <a:r>
                        <a:rPr lang="ar-SA" dirty="0" smtClean="0"/>
                        <a:t>225</a:t>
                      </a:r>
                    </a:p>
                  </a:txBody>
                  <a:tcPr/>
                </a:tc>
                <a:tc>
                  <a:txBody>
                    <a:bodyPr/>
                    <a:lstStyle/>
                    <a:p>
                      <a:pPr rtl="1"/>
                      <a:r>
                        <a:rPr lang="ar-SA" dirty="0" smtClean="0"/>
                        <a:t>1030</a:t>
                      </a:r>
                      <a:r>
                        <a:rPr lang="ar-JO" dirty="0" smtClean="0"/>
                        <a:t>.</a:t>
                      </a:r>
                      <a:r>
                        <a:rPr lang="ar-SA" dirty="0" smtClean="0"/>
                        <a:t>225</a:t>
                      </a:r>
                      <a:endParaRPr lang="ar-SA" dirty="0"/>
                    </a:p>
                  </a:txBody>
                  <a:tcPr>
                    <a:solidFill>
                      <a:schemeClr val="bg1"/>
                    </a:solidFill>
                  </a:tcPr>
                </a:tc>
              </a:tr>
              <a:tr h="354310">
                <a:tc>
                  <a:txBody>
                    <a:bodyPr/>
                    <a:lstStyle/>
                    <a:p>
                      <a:pPr rtl="1"/>
                      <a:r>
                        <a:rPr lang="ar-SA" dirty="0" smtClean="0"/>
                        <a:t>9 شهور</a:t>
                      </a:r>
                      <a:endParaRPr lang="ar-SA" dirty="0"/>
                    </a:p>
                  </a:txBody>
                  <a:tcPr/>
                </a:tc>
                <a:tc>
                  <a:txBody>
                    <a:bodyPr/>
                    <a:lstStyle/>
                    <a:p>
                      <a:pPr rtl="1"/>
                      <a:r>
                        <a:rPr lang="ar-SA" dirty="0" smtClean="0"/>
                        <a:t>1030</a:t>
                      </a:r>
                      <a:r>
                        <a:rPr lang="ar-JO" dirty="0" smtClean="0"/>
                        <a:t>.</a:t>
                      </a:r>
                      <a:r>
                        <a:rPr lang="ar-SA" dirty="0" smtClean="0"/>
                        <a:t>225</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015</a:t>
                      </a:r>
                    </a:p>
                  </a:txBody>
                  <a:tcPr/>
                </a:tc>
                <a:tc>
                  <a:txBody>
                    <a:bodyPr/>
                    <a:lstStyle/>
                    <a:p>
                      <a:pPr rtl="1"/>
                      <a:r>
                        <a:rPr lang="ar-SA" dirty="0" smtClean="0"/>
                        <a:t>15</a:t>
                      </a:r>
                      <a:r>
                        <a:rPr lang="ar-JO" dirty="0" smtClean="0"/>
                        <a:t>.</a:t>
                      </a:r>
                      <a:r>
                        <a:rPr lang="ar-SA" dirty="0" smtClean="0"/>
                        <a:t>453</a:t>
                      </a:r>
                      <a:endParaRPr lang="ar-SA" dirty="0"/>
                    </a:p>
                  </a:txBody>
                  <a:tcPr/>
                </a:tc>
                <a:tc>
                  <a:txBody>
                    <a:bodyPr/>
                    <a:lstStyle/>
                    <a:p>
                      <a:pPr rtl="1"/>
                      <a:r>
                        <a:rPr lang="ar-SA" dirty="0" smtClean="0"/>
                        <a:t>1045</a:t>
                      </a:r>
                      <a:r>
                        <a:rPr lang="ar-JO" dirty="0" smtClean="0"/>
                        <a:t>.</a:t>
                      </a:r>
                      <a:r>
                        <a:rPr lang="ar-SA" dirty="0" smtClean="0"/>
                        <a:t>678</a:t>
                      </a:r>
                      <a:endParaRPr lang="ar-SA" dirty="0"/>
                    </a:p>
                  </a:txBody>
                  <a:tcPr>
                    <a:solidFill>
                      <a:schemeClr val="bg1"/>
                    </a:solidFill>
                  </a:tcPr>
                </a:tc>
              </a:tr>
              <a:tr h="354310">
                <a:tc>
                  <a:txBody>
                    <a:bodyPr/>
                    <a:lstStyle/>
                    <a:p>
                      <a:pPr rtl="1"/>
                      <a:r>
                        <a:rPr lang="ar-SA" dirty="0" smtClean="0"/>
                        <a:t>12 شهر</a:t>
                      </a:r>
                      <a:endParaRPr lang="ar-SA" dirty="0"/>
                    </a:p>
                  </a:txBody>
                  <a:tcPr/>
                </a:tc>
                <a:tc>
                  <a:txBody>
                    <a:bodyPr/>
                    <a:lstStyle/>
                    <a:p>
                      <a:pPr rtl="1"/>
                      <a:r>
                        <a:rPr lang="ar-SA" dirty="0" smtClean="0"/>
                        <a:t>1045</a:t>
                      </a:r>
                      <a:r>
                        <a:rPr lang="ar-JO" dirty="0" smtClean="0"/>
                        <a:t>.</a:t>
                      </a:r>
                      <a:r>
                        <a:rPr lang="ar-SA" dirty="0" smtClean="0"/>
                        <a:t>678</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015</a:t>
                      </a:r>
                    </a:p>
                  </a:txBody>
                  <a:tcPr/>
                </a:tc>
                <a:tc>
                  <a:txBody>
                    <a:bodyPr/>
                    <a:lstStyle/>
                    <a:p>
                      <a:pPr rtl="1"/>
                      <a:r>
                        <a:rPr lang="ar-SA" dirty="0" smtClean="0"/>
                        <a:t>15</a:t>
                      </a:r>
                      <a:r>
                        <a:rPr lang="ar-JO" dirty="0" smtClean="0"/>
                        <a:t>.</a:t>
                      </a:r>
                      <a:r>
                        <a:rPr lang="ar-SA" dirty="0" smtClean="0"/>
                        <a:t>685</a:t>
                      </a:r>
                      <a:endParaRPr lang="ar-SA" dirty="0"/>
                    </a:p>
                  </a:txBody>
                  <a:tcPr/>
                </a:tc>
                <a:tc>
                  <a:txBody>
                    <a:bodyPr/>
                    <a:lstStyle/>
                    <a:p>
                      <a:pPr rtl="1"/>
                      <a:r>
                        <a:rPr lang="ar-SA" dirty="0" smtClean="0"/>
                        <a:t>1061</a:t>
                      </a:r>
                      <a:r>
                        <a:rPr lang="ar-JO" dirty="0" smtClean="0"/>
                        <a:t>.</a:t>
                      </a:r>
                      <a:r>
                        <a:rPr lang="ar-SA" dirty="0" smtClean="0"/>
                        <a:t>363</a:t>
                      </a:r>
                      <a:endParaRPr lang="ar-SA" dirty="0"/>
                    </a:p>
                  </a:txBody>
                  <a:tcPr>
                    <a:solidFill>
                      <a:schemeClr val="bg1"/>
                    </a:solidFill>
                  </a:tcPr>
                </a:tc>
              </a:tr>
              <a:tr h="354310">
                <a:tc>
                  <a:txBody>
                    <a:bodyPr/>
                    <a:lstStyle/>
                    <a:p>
                      <a:pPr rtl="1"/>
                      <a:r>
                        <a:rPr lang="ar-SA" dirty="0" smtClean="0"/>
                        <a:t>15 شهر</a:t>
                      </a:r>
                      <a:endParaRPr lang="ar-SA" dirty="0"/>
                    </a:p>
                  </a:txBody>
                  <a:tcPr/>
                </a:tc>
                <a:tc>
                  <a:txBody>
                    <a:bodyPr/>
                    <a:lstStyle/>
                    <a:p>
                      <a:pPr rtl="1"/>
                      <a:r>
                        <a:rPr lang="ar-SA" dirty="0" smtClean="0"/>
                        <a:t>1061</a:t>
                      </a:r>
                      <a:r>
                        <a:rPr lang="ar-JO" dirty="0" smtClean="0"/>
                        <a:t>.</a:t>
                      </a:r>
                      <a:r>
                        <a:rPr lang="ar-SA" dirty="0" smtClean="0"/>
                        <a:t>363</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015</a:t>
                      </a:r>
                    </a:p>
                  </a:txBody>
                  <a:tcPr/>
                </a:tc>
                <a:tc>
                  <a:txBody>
                    <a:bodyPr/>
                    <a:lstStyle/>
                    <a:p>
                      <a:pPr rtl="1"/>
                      <a:r>
                        <a:rPr lang="ar-SA" dirty="0" smtClean="0"/>
                        <a:t>15</a:t>
                      </a:r>
                      <a:r>
                        <a:rPr lang="ar-JO" dirty="0" smtClean="0"/>
                        <a:t>.</a:t>
                      </a:r>
                      <a:r>
                        <a:rPr lang="ar-SA" dirty="0" smtClean="0"/>
                        <a:t>920</a:t>
                      </a:r>
                      <a:endParaRPr lang="ar-SA" dirty="0"/>
                    </a:p>
                  </a:txBody>
                  <a:tcPr/>
                </a:tc>
                <a:tc>
                  <a:txBody>
                    <a:bodyPr/>
                    <a:lstStyle/>
                    <a:p>
                      <a:pPr rtl="1"/>
                      <a:r>
                        <a:rPr lang="ar-SA" dirty="0" smtClean="0"/>
                        <a:t>1077</a:t>
                      </a:r>
                      <a:r>
                        <a:rPr lang="ar-JO" dirty="0" smtClean="0"/>
                        <a:t>.</a:t>
                      </a:r>
                      <a:r>
                        <a:rPr lang="ar-SA" dirty="0" smtClean="0"/>
                        <a:t>283</a:t>
                      </a:r>
                      <a:endParaRPr lang="ar-SA" dirty="0"/>
                    </a:p>
                  </a:txBody>
                  <a:tcPr>
                    <a:solidFill>
                      <a:schemeClr val="bg1"/>
                    </a:solidFill>
                  </a:tcPr>
                </a:tc>
              </a:tr>
              <a:tr h="354310">
                <a:tc>
                  <a:txBody>
                    <a:bodyPr/>
                    <a:lstStyle/>
                    <a:p>
                      <a:pPr rtl="1"/>
                      <a:r>
                        <a:rPr lang="ar-SA" dirty="0" smtClean="0"/>
                        <a:t>18 شهر</a:t>
                      </a:r>
                      <a:endParaRPr lang="ar-SA" dirty="0"/>
                    </a:p>
                  </a:txBody>
                  <a:tcPr/>
                </a:tc>
                <a:tc>
                  <a:txBody>
                    <a:bodyPr/>
                    <a:lstStyle/>
                    <a:p>
                      <a:pPr rtl="1"/>
                      <a:r>
                        <a:rPr lang="ar-SA" dirty="0" smtClean="0"/>
                        <a:t>1077</a:t>
                      </a:r>
                      <a:r>
                        <a:rPr lang="ar-JO" dirty="0" smtClean="0"/>
                        <a:t>.</a:t>
                      </a:r>
                      <a:r>
                        <a:rPr lang="ar-SA" dirty="0" smtClean="0"/>
                        <a:t>283</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015</a:t>
                      </a:r>
                    </a:p>
                  </a:txBody>
                  <a:tcPr/>
                </a:tc>
                <a:tc>
                  <a:txBody>
                    <a:bodyPr/>
                    <a:lstStyle/>
                    <a:p>
                      <a:pPr rtl="1"/>
                      <a:r>
                        <a:rPr lang="ar-SA" dirty="0" smtClean="0"/>
                        <a:t>16</a:t>
                      </a:r>
                      <a:r>
                        <a:rPr lang="ar-JO" dirty="0" smtClean="0"/>
                        <a:t>.</a:t>
                      </a:r>
                      <a:r>
                        <a:rPr lang="ar-SA" dirty="0" smtClean="0"/>
                        <a:t>159</a:t>
                      </a:r>
                      <a:endParaRPr lang="ar-SA" dirty="0"/>
                    </a:p>
                  </a:txBody>
                  <a:tcPr/>
                </a:tc>
                <a:tc>
                  <a:txBody>
                    <a:bodyPr/>
                    <a:lstStyle/>
                    <a:p>
                      <a:pPr rtl="1"/>
                      <a:r>
                        <a:rPr lang="ar-SA" dirty="0" smtClean="0"/>
                        <a:t>1093</a:t>
                      </a:r>
                      <a:r>
                        <a:rPr lang="ar-JO" dirty="0" smtClean="0"/>
                        <a:t>.</a:t>
                      </a:r>
                      <a:r>
                        <a:rPr lang="ar-SA" dirty="0" smtClean="0"/>
                        <a:t>442</a:t>
                      </a:r>
                      <a:endParaRPr lang="ar-SA" dirty="0"/>
                    </a:p>
                  </a:txBody>
                  <a:tcPr>
                    <a:solidFill>
                      <a:schemeClr val="bg1"/>
                    </a:solidFill>
                  </a:tcPr>
                </a:tc>
              </a:tr>
              <a:tr h="354310">
                <a:tc>
                  <a:txBody>
                    <a:bodyPr/>
                    <a:lstStyle/>
                    <a:p>
                      <a:pPr rtl="1"/>
                      <a:r>
                        <a:rPr lang="ar-SA" dirty="0" smtClean="0"/>
                        <a:t>21 شهر</a:t>
                      </a:r>
                      <a:endParaRPr lang="ar-SA" dirty="0"/>
                    </a:p>
                  </a:txBody>
                  <a:tcPr/>
                </a:tc>
                <a:tc>
                  <a:txBody>
                    <a:bodyPr/>
                    <a:lstStyle/>
                    <a:p>
                      <a:pPr rtl="1"/>
                      <a:r>
                        <a:rPr lang="ar-SA" dirty="0" smtClean="0"/>
                        <a:t>1093</a:t>
                      </a:r>
                      <a:r>
                        <a:rPr lang="ar-JO" dirty="0" smtClean="0"/>
                        <a:t>.</a:t>
                      </a:r>
                      <a:r>
                        <a:rPr lang="ar-SA" dirty="0" smtClean="0"/>
                        <a:t>442</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015</a:t>
                      </a:r>
                    </a:p>
                  </a:txBody>
                  <a:tcPr/>
                </a:tc>
                <a:tc>
                  <a:txBody>
                    <a:bodyPr/>
                    <a:lstStyle/>
                    <a:p>
                      <a:pPr rtl="1"/>
                      <a:r>
                        <a:rPr lang="ar-SA" dirty="0" smtClean="0"/>
                        <a:t>16</a:t>
                      </a:r>
                      <a:r>
                        <a:rPr lang="ar-JO" dirty="0" smtClean="0"/>
                        <a:t>.</a:t>
                      </a:r>
                      <a:r>
                        <a:rPr lang="ar-SA" dirty="0" smtClean="0"/>
                        <a:t>401</a:t>
                      </a:r>
                      <a:endParaRPr lang="ar-SA" dirty="0"/>
                    </a:p>
                  </a:txBody>
                  <a:tcPr/>
                </a:tc>
                <a:tc>
                  <a:txBody>
                    <a:bodyPr/>
                    <a:lstStyle/>
                    <a:p>
                      <a:pPr rtl="1"/>
                      <a:r>
                        <a:rPr lang="ar-SA" dirty="0" smtClean="0"/>
                        <a:t>1109</a:t>
                      </a:r>
                      <a:r>
                        <a:rPr lang="ar-JO" dirty="0" smtClean="0"/>
                        <a:t>.</a:t>
                      </a:r>
                      <a:r>
                        <a:rPr lang="ar-SA" dirty="0" smtClean="0"/>
                        <a:t>843</a:t>
                      </a:r>
                      <a:endParaRPr lang="ar-SA" dirty="0"/>
                    </a:p>
                  </a:txBody>
                  <a:tcPr>
                    <a:solidFill>
                      <a:schemeClr val="bg1"/>
                    </a:solidFill>
                  </a:tcPr>
                </a:tc>
              </a:tr>
              <a:tr h="363826">
                <a:tc>
                  <a:txBody>
                    <a:bodyPr/>
                    <a:lstStyle/>
                    <a:p>
                      <a:pPr rtl="1"/>
                      <a:r>
                        <a:rPr lang="ar-SA" dirty="0" smtClean="0"/>
                        <a:t>24 شهر</a:t>
                      </a:r>
                      <a:endParaRPr lang="ar-SA" dirty="0"/>
                    </a:p>
                  </a:txBody>
                  <a:tcPr/>
                </a:tc>
                <a:tc>
                  <a:txBody>
                    <a:bodyPr/>
                    <a:lstStyle/>
                    <a:p>
                      <a:pPr rtl="1"/>
                      <a:r>
                        <a:rPr lang="ar-SA" dirty="0" smtClean="0"/>
                        <a:t>1109</a:t>
                      </a:r>
                      <a:r>
                        <a:rPr lang="ar-JO" dirty="0" smtClean="0"/>
                        <a:t>.</a:t>
                      </a:r>
                      <a:r>
                        <a:rPr lang="ar-SA" dirty="0" smtClean="0"/>
                        <a:t>843</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0</a:t>
                      </a:r>
                      <a:r>
                        <a:rPr lang="ar-JO" dirty="0" smtClean="0"/>
                        <a:t>.</a:t>
                      </a:r>
                      <a:r>
                        <a:rPr lang="ar-SA" dirty="0" smtClean="0"/>
                        <a:t>015</a:t>
                      </a:r>
                    </a:p>
                  </a:txBody>
                  <a:tcPr/>
                </a:tc>
                <a:tc>
                  <a:txBody>
                    <a:bodyPr/>
                    <a:lstStyle/>
                    <a:p>
                      <a:pPr rtl="1"/>
                      <a:r>
                        <a:rPr lang="ar-SA" dirty="0" smtClean="0"/>
                        <a:t>16</a:t>
                      </a:r>
                      <a:r>
                        <a:rPr lang="ar-JO" dirty="0" smtClean="0"/>
                        <a:t>.</a:t>
                      </a:r>
                      <a:r>
                        <a:rPr lang="ar-SA" dirty="0" smtClean="0"/>
                        <a:t>647</a:t>
                      </a:r>
                      <a:endParaRPr lang="ar-SA" dirty="0"/>
                    </a:p>
                  </a:txBody>
                  <a:tcPr/>
                </a:tc>
                <a:tc>
                  <a:txBody>
                    <a:bodyPr/>
                    <a:lstStyle/>
                    <a:p>
                      <a:pPr rtl="1"/>
                      <a:r>
                        <a:rPr lang="ar-SA" dirty="0" smtClean="0"/>
                        <a:t>1126</a:t>
                      </a:r>
                      <a:r>
                        <a:rPr lang="ar-JO" dirty="0" smtClean="0"/>
                        <a:t>.</a:t>
                      </a:r>
                      <a:r>
                        <a:rPr lang="ar-SA" dirty="0" smtClean="0"/>
                        <a:t>490</a:t>
                      </a:r>
                      <a:endParaRPr lang="ar-SA" dirty="0"/>
                    </a:p>
                  </a:txBody>
                  <a:tcPr>
                    <a:solidFill>
                      <a:schemeClr val="bg1"/>
                    </a:solidFill>
                  </a:tcPr>
                </a:tc>
              </a:tr>
            </a:tbl>
          </a:graphicData>
        </a:graphic>
      </p:graphicFrame>
      <p:cxnSp>
        <p:nvCxnSpPr>
          <p:cNvPr id="18" name="Straight Arrow Connector 17"/>
          <p:cNvCxnSpPr/>
          <p:nvPr/>
        </p:nvCxnSpPr>
        <p:spPr>
          <a:xfrm>
            <a:off x="1691680" y="3429000"/>
            <a:ext cx="4666270" cy="214314"/>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20" name="Straight Arrow Connector 19"/>
          <p:cNvCxnSpPr/>
          <p:nvPr/>
        </p:nvCxnSpPr>
        <p:spPr>
          <a:xfrm>
            <a:off x="1691680" y="3789040"/>
            <a:ext cx="4237642" cy="282902"/>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24" name="Straight Arrow Connector 23"/>
          <p:cNvCxnSpPr/>
          <p:nvPr/>
        </p:nvCxnSpPr>
        <p:spPr>
          <a:xfrm>
            <a:off x="1763688" y="4077072"/>
            <a:ext cx="4165634" cy="35206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17533873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1073705"/>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7" name="Slide Number Placeholder 16"/>
          <p:cNvSpPr>
            <a:spLocks noGrp="1"/>
          </p:cNvSpPr>
          <p:nvPr>
            <p:ph type="sldNum" sz="quarter" idx="12"/>
          </p:nvPr>
        </p:nvSpPr>
        <p:spPr/>
        <p:txBody>
          <a:bodyPr/>
          <a:lstStyle/>
          <a:p>
            <a:fld id="{6339CD7F-6548-46A8-9F66-5B44D68E6E3C}" type="slidenum">
              <a:rPr lang="ar-SA" smtClean="0"/>
              <a:pPr/>
              <a:t>65</a:t>
            </a:fld>
            <a:endParaRPr lang="ar-SA"/>
          </a:p>
        </p:txBody>
      </p:sp>
      <p:sp>
        <p:nvSpPr>
          <p:cNvPr id="12" name="Content Placeholder 11"/>
          <p:cNvSpPr>
            <a:spLocks noGrp="1"/>
          </p:cNvSpPr>
          <p:nvPr>
            <p:ph sz="quarter" idx="1"/>
          </p:nvPr>
        </p:nvSpPr>
        <p:spPr>
          <a:xfrm>
            <a:off x="395536" y="1412776"/>
            <a:ext cx="8229600" cy="5001419"/>
          </a:xfrm>
        </p:spPr>
        <p:txBody>
          <a:bodyPr>
            <a:normAutofit/>
          </a:bodyPr>
          <a:lstStyle/>
          <a:p>
            <a:pPr>
              <a:buNone/>
            </a:pPr>
            <a:r>
              <a:rPr lang="ar-SA" dirty="0" smtClean="0"/>
              <a:t>المبلغ 1000 </a:t>
            </a:r>
          </a:p>
          <a:p>
            <a:pPr>
              <a:buNone/>
            </a:pPr>
            <a:r>
              <a:rPr lang="ar-SA" dirty="0" smtClean="0"/>
              <a:t>الفائدة المركبة  6%</a:t>
            </a:r>
          </a:p>
          <a:p>
            <a:pPr>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SA" sz="1800" dirty="0" smtClean="0"/>
          </a:p>
          <a:p>
            <a:pPr>
              <a:buNone/>
            </a:pPr>
            <a:endParaRPr lang="ar-JO" sz="1800" b="1" dirty="0" smtClean="0">
              <a:cs typeface="+mj-cs"/>
            </a:endParaRPr>
          </a:p>
        </p:txBody>
      </p:sp>
      <p:graphicFrame>
        <p:nvGraphicFramePr>
          <p:cNvPr id="13" name="Table 12"/>
          <p:cNvGraphicFramePr>
            <a:graphicFrameLocks noGrp="1"/>
          </p:cNvGraphicFramePr>
          <p:nvPr>
            <p:extLst>
              <p:ext uri="{D42A27DB-BD31-4B8C-83A1-F6EECF244321}">
                <p14:modId xmlns:p14="http://schemas.microsoft.com/office/powerpoint/2010/main" val="1779221425"/>
              </p:ext>
            </p:extLst>
          </p:nvPr>
        </p:nvGraphicFramePr>
        <p:xfrm>
          <a:off x="539553" y="2708920"/>
          <a:ext cx="8136903" cy="1310640"/>
        </p:xfrm>
        <a:graphic>
          <a:graphicData uri="http://schemas.openxmlformats.org/drawingml/2006/table">
            <a:tbl>
              <a:tblPr rtl="1" firstRow="1" bandRow="1">
                <a:tableStyleId>{5C22544A-7EE6-4342-B048-85BDC9FD1C3A}</a:tableStyleId>
              </a:tblPr>
              <a:tblGrid>
                <a:gridCol w="1614073"/>
                <a:gridCol w="1983215"/>
                <a:gridCol w="2131640"/>
                <a:gridCol w="2407975"/>
              </a:tblGrid>
              <a:tr h="288032">
                <a:tc>
                  <a:txBody>
                    <a:bodyPr/>
                    <a:lstStyle/>
                    <a:p>
                      <a:pPr rtl="1"/>
                      <a:r>
                        <a:rPr lang="ar-SA" dirty="0" smtClean="0"/>
                        <a:t>مدة</a:t>
                      </a:r>
                      <a:r>
                        <a:rPr lang="ar-SA" baseline="0" dirty="0" smtClean="0"/>
                        <a:t> الفائدة المركبة</a:t>
                      </a:r>
                      <a:endParaRPr lang="ar-SA" dirty="0"/>
                    </a:p>
                  </a:txBody>
                  <a:tcPr/>
                </a:tc>
                <a:tc>
                  <a:txBody>
                    <a:bodyPr/>
                    <a:lstStyle/>
                    <a:p>
                      <a:pPr rtl="1"/>
                      <a:r>
                        <a:rPr lang="ar-SA" sz="1600" dirty="0" smtClean="0"/>
                        <a:t>لمدة سنه </a:t>
                      </a:r>
                    </a:p>
                    <a:p>
                      <a:pPr rtl="1"/>
                      <a:r>
                        <a:rPr lang="ar-SA" sz="1600" dirty="0" smtClean="0"/>
                        <a:t>(اي تحسب كل نهايه سنه )</a:t>
                      </a:r>
                      <a:endParaRPr lang="ar-SA" sz="1600" dirty="0"/>
                    </a:p>
                  </a:txBody>
                  <a:tcPr/>
                </a:tc>
                <a:tc>
                  <a:txBody>
                    <a:bodyPr/>
                    <a:lstStyle/>
                    <a:p>
                      <a:pPr rtl="1"/>
                      <a:r>
                        <a:rPr lang="ar-SA" sz="1600" dirty="0" smtClean="0"/>
                        <a:t>نصف سنه </a:t>
                      </a:r>
                    </a:p>
                    <a:p>
                      <a:pPr rtl="1"/>
                      <a:r>
                        <a:rPr lang="ar-SA" sz="1600" dirty="0" smtClean="0"/>
                        <a:t>(أي تحسب كل ست</a:t>
                      </a:r>
                      <a:r>
                        <a:rPr lang="ar-SA" sz="1600" baseline="0" dirty="0" smtClean="0"/>
                        <a:t>ة شهور)</a:t>
                      </a:r>
                      <a:endParaRPr lang="ar-SA" sz="1600" dirty="0"/>
                    </a:p>
                  </a:txBody>
                  <a:tcPr/>
                </a:tc>
                <a:tc>
                  <a:txBody>
                    <a:bodyPr/>
                    <a:lstStyle/>
                    <a:p>
                      <a:pPr rtl="1"/>
                      <a:r>
                        <a:rPr lang="ar-JO" sz="1600" dirty="0" smtClean="0"/>
                        <a:t>بشكل</a:t>
                      </a:r>
                      <a:r>
                        <a:rPr lang="ar-JO" sz="1600" baseline="0" dirty="0" smtClean="0"/>
                        <a:t> ربعي </a:t>
                      </a:r>
                      <a:endParaRPr lang="ar-SA" sz="1600" dirty="0" smtClean="0"/>
                    </a:p>
                    <a:p>
                      <a:pPr rtl="1"/>
                      <a:r>
                        <a:rPr lang="ar-SA" sz="1600" dirty="0" smtClean="0"/>
                        <a:t>(أي تحسب </a:t>
                      </a:r>
                      <a:r>
                        <a:rPr lang="ar-JO" sz="1600" dirty="0" smtClean="0"/>
                        <a:t>كل ثلاثه اشهر </a:t>
                      </a:r>
                      <a:r>
                        <a:rPr lang="ar-SA" sz="1600" dirty="0" smtClean="0"/>
                        <a:t>)</a:t>
                      </a:r>
                      <a:endParaRPr lang="ar-SA" sz="1600" dirty="0"/>
                    </a:p>
                  </a:txBody>
                  <a:tcPr/>
                </a:tc>
              </a:tr>
              <a:tr h="354320">
                <a:tc>
                  <a:txBody>
                    <a:bodyPr/>
                    <a:lstStyle/>
                    <a:p>
                      <a:pPr rtl="1"/>
                      <a:r>
                        <a:rPr lang="ar-SA" b="1" dirty="0" smtClean="0"/>
                        <a:t>نهاية السنه الاولى</a:t>
                      </a:r>
                      <a:endParaRPr lang="ar-SA" b="1" dirty="0"/>
                    </a:p>
                  </a:txBody>
                  <a:tcPr/>
                </a:tc>
                <a:tc>
                  <a:txBody>
                    <a:bodyPr/>
                    <a:lstStyle/>
                    <a:p>
                      <a:pPr rtl="1"/>
                      <a:r>
                        <a:rPr lang="ar-SA" b="1" dirty="0" smtClean="0"/>
                        <a:t>1060 </a:t>
                      </a:r>
                      <a:r>
                        <a:rPr lang="ar-JO" b="1" dirty="0" smtClean="0"/>
                        <a:t>ريال</a:t>
                      </a:r>
                      <a:endParaRPr lang="ar-SA" b="1" dirty="0"/>
                    </a:p>
                  </a:txBody>
                  <a:tcPr/>
                </a:tc>
                <a:tc>
                  <a:txBody>
                    <a:bodyPr/>
                    <a:lstStyle/>
                    <a:p>
                      <a:pPr rtl="1"/>
                      <a:r>
                        <a:rPr lang="ar-SA" b="1" dirty="0" smtClean="0"/>
                        <a:t>1060</a:t>
                      </a:r>
                      <a:r>
                        <a:rPr lang="ar-JO" b="1" dirty="0" smtClean="0"/>
                        <a:t>.</a:t>
                      </a:r>
                      <a:r>
                        <a:rPr lang="ar-SA" b="1" dirty="0" smtClean="0"/>
                        <a:t>9 </a:t>
                      </a:r>
                      <a:r>
                        <a:rPr lang="ar-JO" b="1" dirty="0" smtClean="0"/>
                        <a:t>ريال</a:t>
                      </a:r>
                      <a:endParaRPr lang="ar-SA" b="1" dirty="0"/>
                    </a:p>
                  </a:txBody>
                  <a:tcPr/>
                </a:tc>
                <a:tc>
                  <a:txBody>
                    <a:bodyPr/>
                    <a:lstStyle/>
                    <a:p>
                      <a:pPr rtl="1"/>
                      <a:r>
                        <a:rPr lang="ar-JO" b="1" dirty="0" smtClean="0"/>
                        <a:t>  </a:t>
                      </a:r>
                      <a:r>
                        <a:rPr lang="ar-SA" b="1" dirty="0" smtClean="0"/>
                        <a:t>1061</a:t>
                      </a:r>
                      <a:r>
                        <a:rPr lang="ar-JO" b="1" dirty="0" smtClean="0"/>
                        <a:t>.</a:t>
                      </a:r>
                      <a:r>
                        <a:rPr lang="ar-SA" b="1" dirty="0" smtClean="0"/>
                        <a:t>36</a:t>
                      </a:r>
                      <a:r>
                        <a:rPr lang="ar-JO" b="1" dirty="0" smtClean="0"/>
                        <a:t>ريال</a:t>
                      </a:r>
                      <a:endParaRPr lang="ar-SA" b="1" dirty="0"/>
                    </a:p>
                  </a:txBody>
                  <a:tcPr/>
                </a:tc>
              </a:tr>
              <a:tr h="276592">
                <a:tc>
                  <a:txBody>
                    <a:bodyPr/>
                    <a:lstStyle/>
                    <a:p>
                      <a:pPr rtl="1"/>
                      <a:r>
                        <a:rPr lang="ar-SA" b="1" dirty="0" smtClean="0"/>
                        <a:t>نهاية السنه الثانيه </a:t>
                      </a:r>
                      <a:endParaRPr lang="ar-SA" b="1" dirty="0"/>
                    </a:p>
                  </a:txBody>
                  <a:tcPr/>
                </a:tc>
                <a:tc>
                  <a:txBody>
                    <a:bodyPr/>
                    <a:lstStyle/>
                    <a:p>
                      <a:pPr rtl="1"/>
                      <a:r>
                        <a:rPr lang="ar-SA" b="1" dirty="0" smtClean="0"/>
                        <a:t>1123</a:t>
                      </a:r>
                      <a:r>
                        <a:rPr lang="ar-JO" b="1" dirty="0" smtClean="0"/>
                        <a:t>.</a:t>
                      </a:r>
                      <a:r>
                        <a:rPr lang="ar-SA" b="1" dirty="0" smtClean="0"/>
                        <a:t>6</a:t>
                      </a:r>
                      <a:endParaRPr lang="ar-SA" b="1" dirty="0"/>
                    </a:p>
                  </a:txBody>
                  <a:tcPr/>
                </a:tc>
                <a:tc>
                  <a:txBody>
                    <a:bodyPr/>
                    <a:lstStyle/>
                    <a:p>
                      <a:pPr rtl="1"/>
                      <a:r>
                        <a:rPr lang="ar-SA" b="1" dirty="0" smtClean="0"/>
                        <a:t>1125</a:t>
                      </a:r>
                      <a:r>
                        <a:rPr lang="ar-JO" b="1" dirty="0" smtClean="0"/>
                        <a:t>.</a:t>
                      </a:r>
                      <a:r>
                        <a:rPr lang="ar-SA" b="1" dirty="0" smtClean="0"/>
                        <a:t>51</a:t>
                      </a:r>
                      <a:endParaRPr lang="ar-SA" b="1"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b="1" dirty="0" smtClean="0"/>
                        <a:t>1126</a:t>
                      </a:r>
                      <a:r>
                        <a:rPr lang="ar-JO" b="1" dirty="0" smtClean="0"/>
                        <a:t>.</a:t>
                      </a:r>
                      <a:r>
                        <a:rPr lang="ar-SA" b="1" dirty="0" smtClean="0"/>
                        <a:t>49</a:t>
                      </a:r>
                    </a:p>
                  </a:txBody>
                  <a:tcPr/>
                </a:tc>
              </a:tr>
            </a:tbl>
          </a:graphicData>
        </a:graphic>
      </p:graphicFrame>
    </p:spTree>
    <p:extLst>
      <p:ext uri="{BB962C8B-B14F-4D97-AF65-F5344CB8AC3E}">
        <p14:creationId xmlns:p14="http://schemas.microsoft.com/office/powerpoint/2010/main" val="158881694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a:r>
                <a:rPr lang="ar-JO" sz="3600" dirty="0" smtClean="0"/>
                <a:t>       </a:t>
              </a:r>
            </a:p>
            <a:p>
              <a:pPr algn="l"/>
              <a:r>
                <a:rPr lang="ar-JO" sz="3600" dirty="0">
                  <a:solidFill>
                    <a:srgbClr val="FF0000"/>
                  </a:solidFill>
                </a:rPr>
                <a:t> </a:t>
              </a:r>
              <a:r>
                <a:rPr lang="ar-JO" sz="3600" dirty="0" smtClean="0">
                  <a:solidFill>
                    <a:srgbClr val="FF0000"/>
                  </a:solidFill>
                </a:rPr>
                <a:t>     </a:t>
              </a:r>
              <a:r>
                <a:rPr lang="ar-SA" sz="3600" dirty="0" smtClean="0">
                  <a:solidFill>
                    <a:srgbClr val="FF0000"/>
                  </a:solidFill>
                </a:rPr>
                <a:t>حساب القيمة المستقبلية على </a:t>
              </a:r>
              <a:r>
                <a:rPr lang="ar-SA" sz="3600" dirty="0">
                  <a:solidFill>
                    <a:srgbClr val="FF0000"/>
                  </a:solidFill>
                </a:rPr>
                <a:t>فترات </a:t>
              </a:r>
              <a:r>
                <a:rPr lang="ar-SA" sz="3600" dirty="0" smtClean="0">
                  <a:solidFill>
                    <a:srgbClr val="FF0000"/>
                  </a:solidFill>
                </a:rPr>
                <a:t>بواسطة معادلة</a:t>
              </a:r>
              <a:endParaRPr lang="ar-SY" sz="3600" dirty="0" smtClean="0">
                <a:solidFill>
                  <a:srgbClr val="FF0000"/>
                </a:solidFill>
              </a:endParaRPr>
            </a:p>
            <a:p>
              <a:pPr algn="ctr"/>
              <a:r>
                <a:rPr lang="ar-SY" sz="3600" dirty="0" smtClean="0">
                  <a:solidFill>
                    <a:srgbClr val="FF0000"/>
                  </a:solidFill>
                </a:rPr>
                <a:t>- مطلوب في الاختبار</a:t>
              </a:r>
              <a:r>
                <a:rPr lang="ar-SA" sz="3600" dirty="0" smtClean="0">
                  <a:solidFill>
                    <a:srgbClr val="FF0000"/>
                  </a:solidFill>
                </a:rPr>
                <a:t> </a:t>
              </a:r>
              <a:r>
                <a:rPr lang="ar-SA" sz="3600" dirty="0">
                  <a:solidFill>
                    <a:srgbClr val="FF0000"/>
                  </a:solidFill>
                </a:rPr>
                <a:t>	</a:t>
              </a: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4" name="Slide Number Placeholder 13"/>
          <p:cNvSpPr>
            <a:spLocks noGrp="1"/>
          </p:cNvSpPr>
          <p:nvPr>
            <p:ph type="sldNum" sz="quarter" idx="12"/>
          </p:nvPr>
        </p:nvSpPr>
        <p:spPr/>
        <p:txBody>
          <a:bodyPr/>
          <a:lstStyle/>
          <a:p>
            <a:fld id="{6339CD7F-6548-46A8-9F66-5B44D68E6E3C}" type="slidenum">
              <a:rPr lang="ar-SA" smtClean="0"/>
              <a:pPr/>
              <a:t>66</a:t>
            </a:fld>
            <a:endParaRPr lang="ar-SA"/>
          </a:p>
        </p:txBody>
      </p:sp>
      <p:sp>
        <p:nvSpPr>
          <p:cNvPr id="12" name="Content Placeholder 11"/>
          <p:cNvSpPr>
            <a:spLocks noGrp="1"/>
          </p:cNvSpPr>
          <p:nvPr>
            <p:ph sz="quarter" idx="1"/>
          </p:nvPr>
        </p:nvSpPr>
        <p:spPr>
          <a:xfrm>
            <a:off x="2285984" y="1785926"/>
            <a:ext cx="6534488" cy="4628269"/>
          </a:xfrm>
        </p:spPr>
        <p:txBody>
          <a:bodyPr>
            <a:normAutofit fontScale="70000" lnSpcReduction="20000"/>
          </a:bodyPr>
          <a:lstStyle/>
          <a:p>
            <a:pPr>
              <a:buNone/>
            </a:pPr>
            <a:r>
              <a:rPr lang="ar-SA" sz="3600" b="1" dirty="0" smtClean="0">
                <a:solidFill>
                  <a:srgbClr val="FF0000"/>
                </a:solidFill>
              </a:rPr>
              <a:t>م = أ ( 1 + </a:t>
            </a:r>
            <a:r>
              <a:rPr lang="ar-SA" sz="3600" b="1" u="sng" dirty="0" smtClean="0">
                <a:solidFill>
                  <a:srgbClr val="FF0000"/>
                </a:solidFill>
              </a:rPr>
              <a:t>ف</a:t>
            </a:r>
            <a:r>
              <a:rPr lang="ar-SA" sz="3600" b="1" dirty="0" smtClean="0">
                <a:solidFill>
                  <a:srgbClr val="FF0000"/>
                </a:solidFill>
              </a:rPr>
              <a:t> ) </a:t>
            </a:r>
            <a:r>
              <a:rPr lang="ar-SA" sz="3600" b="1" baseline="30000" dirty="0" smtClean="0">
                <a:solidFill>
                  <a:srgbClr val="FF0000"/>
                </a:solidFill>
              </a:rPr>
              <a:t>ق </a:t>
            </a:r>
            <a:r>
              <a:rPr lang="en-US" sz="3600" b="1" baseline="30000" dirty="0" smtClean="0">
                <a:solidFill>
                  <a:srgbClr val="FF0000"/>
                </a:solidFill>
              </a:rPr>
              <a:t>X</a:t>
            </a:r>
            <a:r>
              <a:rPr lang="ar-SA" sz="3600" b="1" baseline="30000" dirty="0" smtClean="0">
                <a:solidFill>
                  <a:srgbClr val="FF0000"/>
                </a:solidFill>
              </a:rPr>
              <a:t> ن</a:t>
            </a:r>
            <a:endParaRPr lang="en-US" sz="3600" b="1" dirty="0" smtClean="0">
              <a:solidFill>
                <a:srgbClr val="FF0000"/>
              </a:solidFill>
            </a:endParaRPr>
          </a:p>
          <a:p>
            <a:pPr>
              <a:buNone/>
            </a:pPr>
            <a:r>
              <a:rPr lang="ar-JO" sz="3100" b="1" dirty="0" smtClean="0">
                <a:solidFill>
                  <a:srgbClr val="FF0000"/>
                </a:solidFill>
              </a:rPr>
              <a:t>                  ق</a:t>
            </a:r>
            <a:endParaRPr lang="ar-JO" sz="2100" b="1" dirty="0" smtClean="0">
              <a:solidFill>
                <a:srgbClr val="FF0000"/>
              </a:solidFill>
            </a:endParaRPr>
          </a:p>
          <a:p>
            <a:pPr>
              <a:buNone/>
            </a:pPr>
            <a:r>
              <a:rPr lang="ar-SA" sz="2600" dirty="0" smtClean="0"/>
              <a:t>م = المبلغ في نهاي</a:t>
            </a:r>
            <a:r>
              <a:rPr lang="ar-JO" sz="2600" dirty="0" smtClean="0"/>
              <a:t>ة</a:t>
            </a:r>
            <a:r>
              <a:rPr lang="ar-SA" sz="2600" dirty="0" smtClean="0"/>
              <a:t> المد</a:t>
            </a:r>
            <a:r>
              <a:rPr lang="ar-JO" sz="2600" dirty="0" smtClean="0"/>
              <a:t>ة</a:t>
            </a:r>
            <a:r>
              <a:rPr lang="ar-SA" sz="2600" dirty="0" smtClean="0"/>
              <a:t> ( القيمة المستقبلية)</a:t>
            </a:r>
          </a:p>
          <a:p>
            <a:pPr>
              <a:buNone/>
            </a:pPr>
            <a:r>
              <a:rPr lang="ar-SA" sz="2600" dirty="0" smtClean="0"/>
              <a:t>أ = المبلغ ال</a:t>
            </a:r>
            <a:r>
              <a:rPr lang="ar-JO" sz="2600" dirty="0" smtClean="0"/>
              <a:t>أ</a:t>
            </a:r>
            <a:r>
              <a:rPr lang="ar-SA" sz="2600" dirty="0" smtClean="0"/>
              <a:t>صلي المستثمر</a:t>
            </a:r>
          </a:p>
          <a:p>
            <a:pPr>
              <a:buNone/>
            </a:pPr>
            <a:r>
              <a:rPr lang="ar-SA" sz="2600" dirty="0" smtClean="0"/>
              <a:t>ف = معدل الفائد</a:t>
            </a:r>
            <a:r>
              <a:rPr lang="ar-JO" sz="2600" dirty="0" smtClean="0"/>
              <a:t>ة</a:t>
            </a:r>
            <a:r>
              <a:rPr lang="ar-SA" sz="2600" dirty="0" smtClean="0"/>
              <a:t> </a:t>
            </a:r>
          </a:p>
          <a:p>
            <a:pPr>
              <a:buNone/>
            </a:pPr>
            <a:r>
              <a:rPr lang="ar-SA" sz="2600" dirty="0" smtClean="0"/>
              <a:t>ق = عدد المرات التي يتم حساب الفائد</a:t>
            </a:r>
            <a:r>
              <a:rPr lang="ar-JO" sz="2600" dirty="0" smtClean="0"/>
              <a:t>ة</a:t>
            </a:r>
            <a:r>
              <a:rPr lang="ar-SA" sz="2600" dirty="0" smtClean="0"/>
              <a:t> على أساسها بالسنة الواحدة</a:t>
            </a:r>
          </a:p>
          <a:p>
            <a:pPr>
              <a:buNone/>
            </a:pPr>
            <a:r>
              <a:rPr lang="ar-SA" sz="2600" dirty="0" smtClean="0"/>
              <a:t>ن = عدد السنوات </a:t>
            </a:r>
          </a:p>
          <a:p>
            <a:pPr>
              <a:buNone/>
            </a:pPr>
            <a:r>
              <a:rPr lang="ar-SA" sz="2600" dirty="0" smtClean="0"/>
              <a:t>في المثال السابق </a:t>
            </a:r>
          </a:p>
          <a:p>
            <a:pPr>
              <a:buNone/>
            </a:pPr>
            <a:r>
              <a:rPr lang="ar-SA" sz="2600" dirty="0" smtClean="0"/>
              <a:t>حساب القيمة المستقبلية على </a:t>
            </a:r>
            <a:r>
              <a:rPr lang="ar-JO" sz="2600" dirty="0" smtClean="0"/>
              <a:t>أ</a:t>
            </a:r>
            <a:r>
              <a:rPr lang="ar-SA" sz="2600" dirty="0" smtClean="0"/>
              <a:t>ساس الفائدة تدفع نصف سنوي =  </a:t>
            </a:r>
            <a:endParaRPr lang="ar-JO" sz="2600" dirty="0" smtClean="0"/>
          </a:p>
          <a:p>
            <a:pPr>
              <a:buNone/>
            </a:pPr>
            <a:r>
              <a:rPr lang="ar-SA" sz="2600" dirty="0" smtClean="0"/>
              <a:t>1000 ( 1 + </a:t>
            </a:r>
            <a:r>
              <a:rPr lang="ar-JO" sz="2600" dirty="0" smtClean="0"/>
              <a:t>2/0.06</a:t>
            </a:r>
            <a:r>
              <a:rPr lang="ar-SA" sz="2600" dirty="0" smtClean="0"/>
              <a:t>)</a:t>
            </a:r>
            <a:r>
              <a:rPr lang="ar-SA" sz="2600" baseline="30000" dirty="0" smtClean="0"/>
              <a:t>2</a:t>
            </a:r>
            <a:r>
              <a:rPr lang="en-US" sz="2600" baseline="30000" dirty="0" smtClean="0"/>
              <a:t>x</a:t>
            </a:r>
            <a:r>
              <a:rPr lang="ar-SA" sz="2600" baseline="30000" dirty="0" smtClean="0"/>
              <a:t> 2</a:t>
            </a:r>
            <a:r>
              <a:rPr lang="ar-SA" sz="2600" dirty="0" smtClean="0"/>
              <a:t> </a:t>
            </a:r>
            <a:endParaRPr lang="en-US" sz="2600" dirty="0" smtClean="0"/>
          </a:p>
          <a:p>
            <a:pPr>
              <a:buNone/>
            </a:pPr>
            <a:r>
              <a:rPr lang="ar-SA" sz="2600" dirty="0" smtClean="0"/>
              <a:t>= 1125</a:t>
            </a:r>
            <a:r>
              <a:rPr lang="ar-JO" sz="2600" dirty="0" smtClean="0"/>
              <a:t>.</a:t>
            </a:r>
            <a:r>
              <a:rPr lang="ar-SA" sz="2600" dirty="0" smtClean="0"/>
              <a:t>51 ريال </a:t>
            </a:r>
          </a:p>
          <a:p>
            <a:pPr>
              <a:buNone/>
            </a:pPr>
            <a:r>
              <a:rPr lang="ar-SA" sz="2600" dirty="0" smtClean="0"/>
              <a:t>حساب القيمة المستقبلية على </a:t>
            </a:r>
            <a:r>
              <a:rPr lang="ar-JO" sz="2600" dirty="0" smtClean="0"/>
              <a:t>أ</a:t>
            </a:r>
            <a:r>
              <a:rPr lang="ar-SA" sz="2600" dirty="0" smtClean="0"/>
              <a:t>ساس الفائدة تدفع ربع سنوي =</a:t>
            </a:r>
            <a:endParaRPr lang="ar-JO" sz="2600" dirty="0" smtClean="0"/>
          </a:p>
          <a:p>
            <a:pPr>
              <a:buNone/>
            </a:pPr>
            <a:r>
              <a:rPr lang="ar-SA" sz="2600" dirty="0" smtClean="0"/>
              <a:t> 1000 ( 1 +</a:t>
            </a:r>
            <a:r>
              <a:rPr lang="ar-JO" sz="2600" dirty="0" smtClean="0"/>
              <a:t>4/0.06</a:t>
            </a:r>
            <a:r>
              <a:rPr lang="ar-SA" sz="2600" dirty="0" smtClean="0"/>
              <a:t>)</a:t>
            </a:r>
            <a:r>
              <a:rPr lang="ar-SA" sz="2600" baseline="30000" dirty="0" smtClean="0"/>
              <a:t>4</a:t>
            </a:r>
            <a:r>
              <a:rPr lang="en-US" sz="2600" baseline="30000" dirty="0" smtClean="0"/>
              <a:t>x</a:t>
            </a:r>
            <a:r>
              <a:rPr lang="ar-SA" sz="2600" baseline="30000" dirty="0" smtClean="0"/>
              <a:t> 2</a:t>
            </a:r>
            <a:r>
              <a:rPr lang="ar-SA" sz="2600" dirty="0" smtClean="0"/>
              <a:t> </a:t>
            </a:r>
            <a:endParaRPr lang="en-US" sz="2600" dirty="0" smtClean="0"/>
          </a:p>
          <a:p>
            <a:pPr>
              <a:buNone/>
            </a:pPr>
            <a:r>
              <a:rPr lang="ar-SA" sz="2600" dirty="0" smtClean="0"/>
              <a:t> = 1126.49 ريال </a:t>
            </a:r>
          </a:p>
        </p:txBody>
      </p:sp>
      <p:sp>
        <p:nvSpPr>
          <p:cNvPr id="16" name="TextBox 15"/>
          <p:cNvSpPr txBox="1"/>
          <p:nvPr/>
        </p:nvSpPr>
        <p:spPr>
          <a:xfrm>
            <a:off x="323528" y="1988840"/>
            <a:ext cx="1962456" cy="3785652"/>
          </a:xfrm>
          <a:prstGeom prst="rect">
            <a:avLst/>
          </a:prstGeom>
          <a:solidFill>
            <a:schemeClr val="accent1">
              <a:lumMod val="20000"/>
              <a:lumOff val="80000"/>
            </a:schemeClr>
          </a:solidFill>
        </p:spPr>
        <p:txBody>
          <a:bodyPr wrap="square" rtlCol="1">
            <a:spAutoFit/>
          </a:bodyPr>
          <a:lstStyle/>
          <a:p>
            <a:pPr algn="just">
              <a:buFont typeface="Wingdings" pitchFamily="2" charset="2"/>
              <a:buChar char="v"/>
            </a:pPr>
            <a:r>
              <a:rPr lang="ar-JO" sz="2000" dirty="0" smtClean="0"/>
              <a:t>الملبغ المستثمر 1000ريال ، الفائدة 6% وتدفع الفائدة كل ستة أشهر لمدة سنتين، ما هي قيمة الاستثمار في نهاية السنتين؟</a:t>
            </a:r>
          </a:p>
          <a:p>
            <a:pPr algn="just">
              <a:buFont typeface="Wingdings" pitchFamily="2" charset="2"/>
              <a:buChar char="v"/>
            </a:pPr>
            <a:r>
              <a:rPr lang="ar-JO" sz="2000" dirty="0" smtClean="0"/>
              <a:t>لنفس المبلغ المستثمر إذا كانت الفائدة تدفع كل 3 أشهر لمدة 2 سنه، كم سيصبح المبلغ في نهاية المدة ؟  </a:t>
            </a:r>
            <a:endParaRPr lang="ar-JO" sz="2000" dirty="0"/>
          </a:p>
        </p:txBody>
      </p:sp>
    </p:spTree>
    <p:extLst>
      <p:ext uri="{BB962C8B-B14F-4D97-AF65-F5344CB8AC3E}">
        <p14:creationId xmlns:p14="http://schemas.microsoft.com/office/powerpoint/2010/main" val="155783172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85720" y="285728"/>
            <a:ext cx="8229600" cy="720080"/>
          </a:xfrm>
        </p:spPr>
        <p:txBody>
          <a:bodyPr>
            <a:normAutofit fontScale="90000"/>
          </a:bodyPr>
          <a:lstStyle/>
          <a:p>
            <a:pPr algn="ctr"/>
            <a:r>
              <a:rPr lang="ar-SY" dirty="0" smtClean="0">
                <a:solidFill>
                  <a:srgbClr val="FF0000"/>
                </a:solidFill>
                <a:cs typeface="+mn-cs"/>
              </a:rPr>
              <a:t>مثال</a:t>
            </a:r>
            <a:endParaRPr lang="ar-SA" dirty="0">
              <a:solidFill>
                <a:srgbClr val="FF0000"/>
              </a:solidFill>
              <a:cs typeface="+mn-cs"/>
            </a:endParaRPr>
          </a:p>
        </p:txBody>
      </p:sp>
      <p:sp>
        <p:nvSpPr>
          <p:cNvPr id="14" name="Slide Number Placeholder 13"/>
          <p:cNvSpPr>
            <a:spLocks noGrp="1"/>
          </p:cNvSpPr>
          <p:nvPr>
            <p:ph type="sldNum" sz="quarter" idx="12"/>
          </p:nvPr>
        </p:nvSpPr>
        <p:spPr/>
        <p:txBody>
          <a:bodyPr/>
          <a:lstStyle/>
          <a:p>
            <a:fld id="{6339CD7F-6548-46A8-9F66-5B44D68E6E3C}" type="slidenum">
              <a:rPr lang="ar-SA" smtClean="0"/>
              <a:pPr/>
              <a:t>67</a:t>
            </a:fld>
            <a:endParaRPr lang="ar-SA"/>
          </a:p>
        </p:txBody>
      </p:sp>
      <p:sp>
        <p:nvSpPr>
          <p:cNvPr id="12" name="Content Placeholder 11"/>
          <p:cNvSpPr>
            <a:spLocks noGrp="1"/>
          </p:cNvSpPr>
          <p:nvPr>
            <p:ph sz="quarter" idx="1"/>
          </p:nvPr>
        </p:nvSpPr>
        <p:spPr>
          <a:xfrm>
            <a:off x="251520" y="1285860"/>
            <a:ext cx="8568952" cy="5128335"/>
          </a:xfrm>
        </p:spPr>
        <p:txBody>
          <a:bodyPr>
            <a:normAutofit fontScale="77500" lnSpcReduction="20000"/>
          </a:bodyPr>
          <a:lstStyle/>
          <a:p>
            <a:pPr algn="just">
              <a:buFont typeface="Wingdings" pitchFamily="2" charset="2"/>
              <a:buChar char="v"/>
            </a:pPr>
            <a:r>
              <a:rPr lang="ar-JO" sz="2800" dirty="0"/>
              <a:t>الملبغ المستثمر 1000ريال ، الفائدة </a:t>
            </a:r>
            <a:r>
              <a:rPr lang="ar-SY" sz="2800" dirty="0" smtClean="0"/>
              <a:t>12 </a:t>
            </a:r>
            <a:r>
              <a:rPr lang="ar-JO" sz="2800" dirty="0" smtClean="0"/>
              <a:t>% </a:t>
            </a:r>
            <a:r>
              <a:rPr lang="ar-JO" sz="2800" dirty="0"/>
              <a:t>وتدفع الفائدة كل ستة أشهر لمدة سنتين، ما هي قيمة الاستثمار في نهاية السنتين</a:t>
            </a:r>
            <a:r>
              <a:rPr lang="ar-JO" sz="2800" dirty="0" smtClean="0"/>
              <a:t>؟</a:t>
            </a:r>
            <a:r>
              <a:rPr lang="ar-SY" sz="2800" dirty="0" smtClean="0"/>
              <a:t> ما هي </a:t>
            </a:r>
            <a:r>
              <a:rPr lang="ar-JO" sz="2800" dirty="0" smtClean="0"/>
              <a:t>لنفس </a:t>
            </a:r>
            <a:r>
              <a:rPr lang="ar-JO" sz="2800" dirty="0"/>
              <a:t>المبلغ المستثمر إذا كانت الفائدة تدفع كل 3 أشهر لمدة 2 سنه، كم سيصبح المبلغ في نهاية المدة </a:t>
            </a:r>
            <a:r>
              <a:rPr lang="ar-JO" sz="2800" dirty="0" smtClean="0"/>
              <a:t>؟</a:t>
            </a:r>
            <a:endParaRPr lang="ar-SY" sz="2800" dirty="0" smtClean="0"/>
          </a:p>
          <a:p>
            <a:pPr>
              <a:buNone/>
            </a:pPr>
            <a:r>
              <a:rPr lang="ar-SA" sz="3200" b="1" dirty="0">
                <a:solidFill>
                  <a:srgbClr val="FF0000"/>
                </a:solidFill>
              </a:rPr>
              <a:t>م = أ ( 1 + </a:t>
            </a:r>
            <a:r>
              <a:rPr lang="ar-SA" sz="3200" b="1" u="sng" dirty="0">
                <a:solidFill>
                  <a:srgbClr val="FF0000"/>
                </a:solidFill>
              </a:rPr>
              <a:t>ف</a:t>
            </a:r>
            <a:r>
              <a:rPr lang="ar-SA" sz="3200" b="1" dirty="0">
                <a:solidFill>
                  <a:srgbClr val="FF0000"/>
                </a:solidFill>
              </a:rPr>
              <a:t> ) </a:t>
            </a:r>
            <a:r>
              <a:rPr lang="ar-SA" sz="3200" b="1" baseline="30000" dirty="0">
                <a:solidFill>
                  <a:srgbClr val="FF0000"/>
                </a:solidFill>
              </a:rPr>
              <a:t>ق </a:t>
            </a:r>
            <a:r>
              <a:rPr lang="en-US" sz="3200" b="1" baseline="30000" dirty="0">
                <a:solidFill>
                  <a:srgbClr val="FF0000"/>
                </a:solidFill>
              </a:rPr>
              <a:t>X</a:t>
            </a:r>
            <a:r>
              <a:rPr lang="ar-SA" sz="3200" b="1" baseline="30000" dirty="0">
                <a:solidFill>
                  <a:srgbClr val="FF0000"/>
                </a:solidFill>
              </a:rPr>
              <a:t> ن</a:t>
            </a:r>
            <a:endParaRPr lang="en-US" sz="3200" b="1" dirty="0">
              <a:solidFill>
                <a:srgbClr val="FF0000"/>
              </a:solidFill>
            </a:endParaRPr>
          </a:p>
          <a:p>
            <a:pPr>
              <a:buNone/>
            </a:pPr>
            <a:r>
              <a:rPr lang="ar-JO" sz="2800" b="1" dirty="0">
                <a:solidFill>
                  <a:srgbClr val="FF0000"/>
                </a:solidFill>
              </a:rPr>
              <a:t>                  ق</a:t>
            </a:r>
            <a:endParaRPr lang="ar-JO" sz="2000" b="1" dirty="0">
              <a:solidFill>
                <a:srgbClr val="FF0000"/>
              </a:solidFill>
            </a:endParaRPr>
          </a:p>
          <a:p>
            <a:pPr>
              <a:buNone/>
            </a:pPr>
            <a:r>
              <a:rPr lang="ar-SA" sz="2400" dirty="0" smtClean="0"/>
              <a:t>حساب </a:t>
            </a:r>
            <a:r>
              <a:rPr lang="ar-SA" sz="2400" dirty="0"/>
              <a:t>القيمة المستقبلية على </a:t>
            </a:r>
            <a:r>
              <a:rPr lang="ar-JO" sz="2400" dirty="0"/>
              <a:t>أ</a:t>
            </a:r>
            <a:r>
              <a:rPr lang="ar-SA" sz="2400" dirty="0"/>
              <a:t>ساس الفائدة تدفع نصف </a:t>
            </a:r>
            <a:r>
              <a:rPr lang="ar-SA" sz="2400" dirty="0" smtClean="0"/>
              <a:t>سنوي</a:t>
            </a:r>
            <a:r>
              <a:rPr lang="ar-SY" sz="2400" dirty="0" smtClean="0"/>
              <a:t> </a:t>
            </a:r>
            <a:r>
              <a:rPr lang="ar-SA" sz="2400" dirty="0" smtClean="0"/>
              <a:t> </a:t>
            </a:r>
            <a:r>
              <a:rPr lang="ar-SA" sz="2400" dirty="0"/>
              <a:t>=  </a:t>
            </a:r>
            <a:r>
              <a:rPr lang="ar-SA" sz="2400" dirty="0" smtClean="0"/>
              <a:t>1000 </a:t>
            </a:r>
            <a:r>
              <a:rPr lang="ar-SA" sz="2400" dirty="0"/>
              <a:t>( 1 + </a:t>
            </a:r>
            <a:r>
              <a:rPr lang="ar-JO" sz="2400" dirty="0" smtClean="0"/>
              <a:t>2/0.</a:t>
            </a:r>
            <a:r>
              <a:rPr lang="ar-SY" sz="2400" dirty="0" smtClean="0"/>
              <a:t>12</a:t>
            </a:r>
            <a:r>
              <a:rPr lang="ar-SA" sz="2400" dirty="0" smtClean="0"/>
              <a:t>)</a:t>
            </a:r>
            <a:r>
              <a:rPr lang="ar-SA" sz="2400" baseline="30000" dirty="0" smtClean="0"/>
              <a:t>2</a:t>
            </a:r>
            <a:r>
              <a:rPr lang="en-US" sz="2400" baseline="30000" dirty="0"/>
              <a:t>x</a:t>
            </a:r>
            <a:r>
              <a:rPr lang="ar-SA" sz="2400" baseline="30000" dirty="0"/>
              <a:t> 2</a:t>
            </a:r>
            <a:r>
              <a:rPr lang="ar-SA" sz="2400" dirty="0"/>
              <a:t> </a:t>
            </a:r>
            <a:endParaRPr lang="ar-SY" sz="2400" dirty="0" smtClean="0"/>
          </a:p>
          <a:p>
            <a:pPr>
              <a:buNone/>
            </a:pPr>
            <a:r>
              <a:rPr lang="ar-SY" sz="2400" dirty="0"/>
              <a:t>	</a:t>
            </a:r>
            <a:r>
              <a:rPr lang="ar-SY" sz="2400" dirty="0" smtClean="0"/>
              <a:t>			</a:t>
            </a:r>
            <a:r>
              <a:rPr lang="ar-SY" sz="2400" dirty="0"/>
              <a:t> </a:t>
            </a:r>
            <a:r>
              <a:rPr lang="ar-SY" sz="2400" dirty="0" smtClean="0"/>
              <a:t>                                </a:t>
            </a:r>
            <a:r>
              <a:rPr lang="ar-SA" sz="2400" dirty="0"/>
              <a:t>=  1000 ( 1 + </a:t>
            </a:r>
            <a:r>
              <a:rPr lang="ar-SY" sz="2400" dirty="0" smtClean="0"/>
              <a:t>0.06</a:t>
            </a:r>
            <a:r>
              <a:rPr lang="ar-SA" sz="2400" dirty="0" smtClean="0"/>
              <a:t>)</a:t>
            </a:r>
            <a:r>
              <a:rPr lang="ar-SY" sz="2400" baseline="30000" dirty="0" smtClean="0"/>
              <a:t>4</a:t>
            </a:r>
            <a:r>
              <a:rPr lang="ar-SA" sz="2400" dirty="0" smtClean="0"/>
              <a:t> </a:t>
            </a:r>
            <a:endParaRPr lang="ar-SY" sz="2400" dirty="0" smtClean="0"/>
          </a:p>
          <a:p>
            <a:pPr>
              <a:buNone/>
            </a:pPr>
            <a:r>
              <a:rPr lang="ar-SY" sz="2400" dirty="0"/>
              <a:t>	</a:t>
            </a:r>
            <a:r>
              <a:rPr lang="ar-SY" sz="2400" dirty="0" smtClean="0"/>
              <a:t>					    </a:t>
            </a:r>
            <a:r>
              <a:rPr lang="ar-SA" sz="2400" dirty="0"/>
              <a:t>=  1000 ( </a:t>
            </a:r>
            <a:r>
              <a:rPr lang="ar-SA" sz="2400" dirty="0" smtClean="0"/>
              <a:t>1</a:t>
            </a:r>
            <a:r>
              <a:rPr lang="ar-SY" sz="2400" dirty="0" smtClean="0"/>
              <a:t>.06</a:t>
            </a:r>
            <a:r>
              <a:rPr lang="ar-SA" sz="2400" dirty="0" smtClean="0"/>
              <a:t>)</a:t>
            </a:r>
            <a:r>
              <a:rPr lang="ar-SY" sz="2400" baseline="30000" dirty="0"/>
              <a:t>4</a:t>
            </a:r>
            <a:r>
              <a:rPr lang="ar-SA" sz="2400" dirty="0"/>
              <a:t> </a:t>
            </a:r>
            <a:endParaRPr lang="ar-SY" sz="2400" dirty="0" smtClean="0"/>
          </a:p>
          <a:p>
            <a:pPr>
              <a:buNone/>
            </a:pPr>
            <a:r>
              <a:rPr lang="ar-SY" sz="2400" dirty="0"/>
              <a:t>	</a:t>
            </a:r>
            <a:r>
              <a:rPr lang="ar-SY" sz="2400" dirty="0" smtClean="0"/>
              <a:t>					    = 1000 (1.2624)</a:t>
            </a:r>
          </a:p>
          <a:p>
            <a:pPr>
              <a:buNone/>
            </a:pPr>
            <a:r>
              <a:rPr lang="ar-SY" sz="2400" dirty="0"/>
              <a:t>	</a:t>
            </a:r>
            <a:r>
              <a:rPr lang="ar-SY" sz="2400" dirty="0" smtClean="0"/>
              <a:t>					    = 1262.4769	</a:t>
            </a:r>
          </a:p>
          <a:p>
            <a:pPr>
              <a:buNone/>
            </a:pPr>
            <a:endParaRPr lang="ar-SY" sz="2400" dirty="0" smtClean="0"/>
          </a:p>
          <a:p>
            <a:pPr>
              <a:buNone/>
            </a:pPr>
            <a:r>
              <a:rPr lang="ar-SA" sz="2400" dirty="0" smtClean="0"/>
              <a:t>حساب </a:t>
            </a:r>
            <a:r>
              <a:rPr lang="ar-SA" sz="2400" dirty="0"/>
              <a:t>القيمة المستقبلية على </a:t>
            </a:r>
            <a:r>
              <a:rPr lang="ar-JO" sz="2400" dirty="0"/>
              <a:t>أ</a:t>
            </a:r>
            <a:r>
              <a:rPr lang="ar-SA" sz="2400" dirty="0"/>
              <a:t>ساس الفائدة تدفع ربع سنوي </a:t>
            </a:r>
            <a:r>
              <a:rPr lang="ar-SA" sz="2400" dirty="0" smtClean="0"/>
              <a:t> </a:t>
            </a:r>
            <a:r>
              <a:rPr lang="ar-SY" sz="2400" dirty="0" smtClean="0"/>
              <a:t>   </a:t>
            </a:r>
            <a:r>
              <a:rPr lang="ar-SA" sz="2400" dirty="0" smtClean="0"/>
              <a:t>=  </a:t>
            </a:r>
            <a:r>
              <a:rPr lang="ar-SA" sz="2400" dirty="0"/>
              <a:t>1000 ( 1 + </a:t>
            </a:r>
            <a:r>
              <a:rPr lang="ar-SY" sz="2400" dirty="0" smtClean="0"/>
              <a:t>4</a:t>
            </a:r>
            <a:r>
              <a:rPr lang="ar-JO" sz="2400" dirty="0" smtClean="0"/>
              <a:t>/0.</a:t>
            </a:r>
            <a:r>
              <a:rPr lang="ar-SY" sz="2400" dirty="0"/>
              <a:t>12</a:t>
            </a:r>
            <a:r>
              <a:rPr lang="ar-SA" sz="2400" dirty="0" smtClean="0"/>
              <a:t>)</a:t>
            </a:r>
            <a:r>
              <a:rPr lang="ar-SY" sz="2400" baseline="30000" dirty="0" smtClean="0"/>
              <a:t>4</a:t>
            </a:r>
            <a:r>
              <a:rPr lang="en-US" sz="2400" baseline="30000" dirty="0" smtClean="0"/>
              <a:t>x</a:t>
            </a:r>
            <a:r>
              <a:rPr lang="ar-SA" sz="2400" baseline="30000" dirty="0" smtClean="0"/>
              <a:t> </a:t>
            </a:r>
            <a:r>
              <a:rPr lang="ar-SA" sz="2400" baseline="30000" dirty="0"/>
              <a:t>2</a:t>
            </a:r>
            <a:r>
              <a:rPr lang="ar-SA" sz="2400" dirty="0"/>
              <a:t> </a:t>
            </a:r>
            <a:endParaRPr lang="ar-SY" sz="2400" dirty="0"/>
          </a:p>
          <a:p>
            <a:pPr>
              <a:buNone/>
            </a:pPr>
            <a:r>
              <a:rPr lang="ar-SY" sz="2400" dirty="0"/>
              <a:t>					</a:t>
            </a:r>
            <a:r>
              <a:rPr lang="ar-SY" sz="2400" dirty="0" smtClean="0"/>
              <a:t>    	    </a:t>
            </a:r>
            <a:r>
              <a:rPr lang="ar-SA" sz="2400" dirty="0"/>
              <a:t>=  1000 ( 1 + </a:t>
            </a:r>
            <a:r>
              <a:rPr lang="ar-SY" sz="2400" dirty="0" smtClean="0"/>
              <a:t>0.03</a:t>
            </a:r>
            <a:r>
              <a:rPr lang="ar-SA" sz="2400" dirty="0" smtClean="0"/>
              <a:t>)</a:t>
            </a:r>
            <a:r>
              <a:rPr lang="ar-SY" sz="2400" baseline="30000" dirty="0" smtClean="0"/>
              <a:t>8</a:t>
            </a:r>
            <a:endParaRPr lang="ar-SY" sz="2400" dirty="0"/>
          </a:p>
          <a:p>
            <a:pPr>
              <a:buNone/>
            </a:pPr>
            <a:r>
              <a:rPr lang="ar-SY" sz="2400" dirty="0"/>
              <a:t>					</a:t>
            </a:r>
            <a:r>
              <a:rPr lang="ar-SY" sz="2400" dirty="0" smtClean="0"/>
              <a:t>    	    </a:t>
            </a:r>
            <a:r>
              <a:rPr lang="ar-SA" sz="2400" dirty="0"/>
              <a:t>=  1000 ( 1</a:t>
            </a:r>
            <a:r>
              <a:rPr lang="ar-SY" sz="2400" dirty="0" smtClean="0"/>
              <a:t>.03</a:t>
            </a:r>
            <a:r>
              <a:rPr lang="ar-SA" sz="2400" dirty="0" smtClean="0"/>
              <a:t>)</a:t>
            </a:r>
            <a:r>
              <a:rPr lang="ar-SY" sz="2400" baseline="30000" dirty="0" smtClean="0"/>
              <a:t>8</a:t>
            </a:r>
            <a:r>
              <a:rPr lang="ar-SA" sz="2400" dirty="0" smtClean="0"/>
              <a:t> </a:t>
            </a:r>
            <a:endParaRPr lang="ar-SY" sz="2400" dirty="0"/>
          </a:p>
          <a:p>
            <a:pPr>
              <a:buNone/>
            </a:pPr>
            <a:r>
              <a:rPr lang="ar-SY" sz="2400" dirty="0"/>
              <a:t>					</a:t>
            </a:r>
            <a:r>
              <a:rPr lang="ar-SY" sz="2400" dirty="0" smtClean="0"/>
              <a:t> 	    </a:t>
            </a:r>
            <a:r>
              <a:rPr lang="ar-SY" sz="2400" dirty="0"/>
              <a:t>= 1000 (</a:t>
            </a:r>
            <a:r>
              <a:rPr lang="ar-SY" sz="2400" dirty="0" smtClean="0"/>
              <a:t>1.2667)</a:t>
            </a:r>
            <a:endParaRPr lang="ar-SY" sz="2400" dirty="0"/>
          </a:p>
          <a:p>
            <a:pPr>
              <a:buNone/>
            </a:pPr>
            <a:r>
              <a:rPr lang="ar-SY" sz="2400" dirty="0"/>
              <a:t>					</a:t>
            </a:r>
            <a:r>
              <a:rPr lang="ar-SY" sz="2400" dirty="0" smtClean="0"/>
              <a:t> 	    </a:t>
            </a:r>
            <a:r>
              <a:rPr lang="ar-SY" sz="2400" dirty="0"/>
              <a:t>= </a:t>
            </a:r>
            <a:r>
              <a:rPr lang="ar-SY" sz="2400" dirty="0" smtClean="0"/>
              <a:t>1266.7700</a:t>
            </a:r>
            <a:endParaRPr lang="ar-JO" sz="2400" dirty="0"/>
          </a:p>
        </p:txBody>
      </p:sp>
      <p:grpSp>
        <p:nvGrpSpPr>
          <p:cNvPr id="3" name="Group 7"/>
          <p:cNvGrpSpPr/>
          <p:nvPr/>
        </p:nvGrpSpPr>
        <p:grpSpPr>
          <a:xfrm>
            <a:off x="7643834" y="0"/>
            <a:ext cx="1500166" cy="1073705"/>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extLst>
      <p:ext uri="{BB962C8B-B14F-4D97-AF65-F5344CB8AC3E}">
        <p14:creationId xmlns:p14="http://schemas.microsoft.com/office/powerpoint/2010/main" val="60327475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5" name="Slide Number Placeholder 14"/>
          <p:cNvSpPr>
            <a:spLocks noGrp="1"/>
          </p:cNvSpPr>
          <p:nvPr>
            <p:ph type="sldNum" sz="quarter" idx="12"/>
          </p:nvPr>
        </p:nvSpPr>
        <p:spPr/>
        <p:txBody>
          <a:bodyPr/>
          <a:lstStyle/>
          <a:p>
            <a:fld id="{6339CD7F-6548-46A8-9F66-5B44D68E6E3C}" type="slidenum">
              <a:rPr lang="ar-SA" smtClean="0"/>
              <a:pPr/>
              <a:t>68</a:t>
            </a:fld>
            <a:endParaRPr lang="ar-SA"/>
          </a:p>
        </p:txBody>
      </p:sp>
      <p:sp>
        <p:nvSpPr>
          <p:cNvPr id="12" name="Content Placeholder 11"/>
          <p:cNvSpPr>
            <a:spLocks noGrp="1"/>
          </p:cNvSpPr>
          <p:nvPr>
            <p:ph sz="quarter" idx="1"/>
          </p:nvPr>
        </p:nvSpPr>
        <p:spPr>
          <a:xfrm>
            <a:off x="467544" y="2214554"/>
            <a:ext cx="8229600" cy="4000528"/>
          </a:xfrm>
        </p:spPr>
        <p:txBody>
          <a:bodyPr>
            <a:normAutofit fontScale="92500" lnSpcReduction="20000"/>
          </a:bodyPr>
          <a:lstStyle/>
          <a:p>
            <a:pPr algn="just">
              <a:lnSpc>
                <a:spcPct val="110000"/>
              </a:lnSpc>
              <a:buNone/>
            </a:pPr>
            <a:r>
              <a:rPr lang="ar-SA" sz="2000" b="1" dirty="0" smtClean="0"/>
              <a:t>قام شخص ب</a:t>
            </a:r>
            <a:r>
              <a:rPr lang="ar-JO" sz="2000" b="1" dirty="0" smtClean="0"/>
              <a:t>إ</a:t>
            </a:r>
            <a:r>
              <a:rPr lang="ar-SA" sz="2000" b="1" dirty="0" smtClean="0"/>
              <a:t>يداع مبلغ 500 </a:t>
            </a:r>
            <a:r>
              <a:rPr lang="ar-JO" sz="2000" b="1" dirty="0" smtClean="0"/>
              <a:t>ريال </a:t>
            </a:r>
            <a:r>
              <a:rPr lang="ar-SA" sz="2000" b="1" dirty="0" smtClean="0"/>
              <a:t>و 1000 </a:t>
            </a:r>
            <a:r>
              <a:rPr lang="ar-JO" sz="2000" b="1" dirty="0" smtClean="0"/>
              <a:t>ريال </a:t>
            </a:r>
            <a:r>
              <a:rPr lang="ar-SA" sz="2000" b="1" dirty="0" smtClean="0"/>
              <a:t>و 1500 </a:t>
            </a:r>
            <a:r>
              <a:rPr lang="ar-JO" sz="2000" b="1" dirty="0" smtClean="0"/>
              <a:t>ريال </a:t>
            </a:r>
            <a:r>
              <a:rPr lang="ar-SA" sz="2000" b="1" dirty="0" smtClean="0"/>
              <a:t>و 2000 </a:t>
            </a:r>
            <a:r>
              <a:rPr lang="ar-JO" sz="2000" b="1" dirty="0" smtClean="0"/>
              <a:t>ريال </a:t>
            </a:r>
            <a:r>
              <a:rPr lang="ar-SA" sz="2000" b="1" dirty="0" smtClean="0"/>
              <a:t>و 2500 </a:t>
            </a:r>
            <a:r>
              <a:rPr lang="ar-JO" sz="2000" b="1" dirty="0" smtClean="0"/>
              <a:t>ريال </a:t>
            </a:r>
            <a:r>
              <a:rPr lang="ar-SA" sz="2000" b="1" dirty="0" smtClean="0"/>
              <a:t>في حساب التوفير لمده خمس</a:t>
            </a:r>
            <a:r>
              <a:rPr lang="ar-JO" sz="2000" b="1" dirty="0" smtClean="0"/>
              <a:t>ة</a:t>
            </a:r>
            <a:r>
              <a:rPr lang="ar-SA" sz="2000" b="1" dirty="0" smtClean="0"/>
              <a:t> </a:t>
            </a:r>
            <a:r>
              <a:rPr lang="ar-JO" sz="2000" b="1" dirty="0" smtClean="0"/>
              <a:t>أ</a:t>
            </a:r>
            <a:r>
              <a:rPr lang="ar-SA" sz="2000" b="1" dirty="0" smtClean="0"/>
              <a:t>عوام بفائد</a:t>
            </a:r>
            <a:r>
              <a:rPr lang="ar-JO" sz="2000" b="1" dirty="0" smtClean="0"/>
              <a:t>ة</a:t>
            </a:r>
            <a:r>
              <a:rPr lang="ar-SA" sz="2000" b="1" dirty="0" smtClean="0"/>
              <a:t> مقدارها 5 بالمئة ، </a:t>
            </a:r>
            <a:r>
              <a:rPr lang="ar-SA" sz="2000" b="1" u="sng" dirty="0" smtClean="0"/>
              <a:t>وقام بايداع تلك المبالغ بفارق سنة </a:t>
            </a:r>
            <a:r>
              <a:rPr lang="ar-SA" sz="2000" b="1" dirty="0" smtClean="0"/>
              <a:t>واحدة لكل منها</a:t>
            </a:r>
            <a:r>
              <a:rPr lang="ar-JO" sz="2000" b="1" dirty="0" smtClean="0"/>
              <a:t>، </a:t>
            </a:r>
            <a:r>
              <a:rPr lang="ar-JO" sz="2000" b="1" dirty="0" smtClean="0">
                <a:solidFill>
                  <a:srgbClr val="FF0000"/>
                </a:solidFill>
              </a:rPr>
              <a:t>إذا كان الإيداع في نهاية كل سنة </a:t>
            </a:r>
          </a:p>
          <a:p>
            <a:pPr algn="just">
              <a:lnSpc>
                <a:spcPct val="110000"/>
              </a:lnSpc>
              <a:buNone/>
            </a:pPr>
            <a:r>
              <a:rPr lang="ar-JO" sz="2000" b="1" dirty="0" smtClean="0"/>
              <a:t>ف</a:t>
            </a:r>
            <a:r>
              <a:rPr lang="ar-SA" sz="2000" b="1" dirty="0" smtClean="0"/>
              <a:t>ما هو المبلغ المتراكم في نهاية </a:t>
            </a:r>
            <a:r>
              <a:rPr lang="ar-JO" sz="2000" b="1" dirty="0" smtClean="0"/>
              <a:t>السنة الخامسة</a:t>
            </a:r>
            <a:r>
              <a:rPr lang="ar-SA" sz="2000" b="1" dirty="0" smtClean="0"/>
              <a:t>؟ </a:t>
            </a:r>
            <a:endParaRPr lang="ar-JO" sz="2000" b="1" u="sng" dirty="0" smtClean="0"/>
          </a:p>
          <a:p>
            <a:pPr algn="just">
              <a:lnSpc>
                <a:spcPct val="110000"/>
              </a:lnSpc>
              <a:buNone/>
            </a:pPr>
            <a:r>
              <a:rPr lang="ar-JO" sz="2000" b="1" dirty="0" smtClean="0"/>
              <a:t>الحل : </a:t>
            </a:r>
            <a:endParaRPr lang="ar-SA" sz="2000" b="1" dirty="0" smtClean="0"/>
          </a:p>
          <a:p>
            <a:pPr algn="just">
              <a:lnSpc>
                <a:spcPct val="110000"/>
              </a:lnSpc>
              <a:buNone/>
            </a:pPr>
            <a:r>
              <a:rPr lang="ar-SA" sz="2400" dirty="0" smtClean="0"/>
              <a:t>ستضاف قيمة الفائدة على الوديعه ال</a:t>
            </a:r>
            <a:r>
              <a:rPr lang="ar-JO" sz="2400" dirty="0" smtClean="0"/>
              <a:t>أ</a:t>
            </a:r>
            <a:r>
              <a:rPr lang="ar-SA" sz="2400" dirty="0" smtClean="0"/>
              <a:t>ولى (500) لمد</a:t>
            </a:r>
            <a:r>
              <a:rPr lang="ar-JO" sz="2400" dirty="0" smtClean="0"/>
              <a:t>ة</a:t>
            </a:r>
            <a:r>
              <a:rPr lang="ar-SA" sz="2400" dirty="0" smtClean="0"/>
              <a:t> أربع سنوات، وتضاف على المبلغ الثاني (1000) لمد</a:t>
            </a:r>
            <a:r>
              <a:rPr lang="ar-JO" sz="2400" dirty="0" smtClean="0"/>
              <a:t>ة</a:t>
            </a:r>
            <a:r>
              <a:rPr lang="ar-SA" sz="2400" dirty="0" smtClean="0"/>
              <a:t> ثلاث سنوات ، وتضاف على المبلغ الثالث (1500) لمد</a:t>
            </a:r>
            <a:r>
              <a:rPr lang="ar-JO" sz="2400" dirty="0" smtClean="0"/>
              <a:t>ة</a:t>
            </a:r>
            <a:r>
              <a:rPr lang="ar-SA" sz="2400" dirty="0" smtClean="0"/>
              <a:t> سنتين،</a:t>
            </a:r>
            <a:r>
              <a:rPr lang="ar-JO" sz="2400" dirty="0" smtClean="0"/>
              <a:t> و</a:t>
            </a:r>
            <a:r>
              <a:rPr lang="ar-SA" sz="2400" dirty="0" smtClean="0"/>
              <a:t>تضاف على </a:t>
            </a:r>
            <a:r>
              <a:rPr lang="ar-JO" sz="2400" dirty="0" smtClean="0"/>
              <a:t>المبلغ الرابع 2000 لمدة سنة،</a:t>
            </a:r>
            <a:r>
              <a:rPr lang="ar-SA" sz="2400" dirty="0" smtClean="0"/>
              <a:t> </a:t>
            </a:r>
            <a:r>
              <a:rPr lang="ar-JO" sz="2400" dirty="0" smtClean="0"/>
              <a:t>أ</a:t>
            </a:r>
            <a:r>
              <a:rPr lang="ar-SA" sz="2400" dirty="0" smtClean="0"/>
              <a:t>ما المبلغ ال</a:t>
            </a:r>
            <a:r>
              <a:rPr lang="ar-JO" sz="2400" dirty="0" smtClean="0"/>
              <a:t>أ</a:t>
            </a:r>
            <a:r>
              <a:rPr lang="ar-SA" sz="2400" dirty="0" smtClean="0"/>
              <a:t>خير (2500) فسيتم </a:t>
            </a:r>
            <a:r>
              <a:rPr lang="ar-JO" sz="2400" dirty="0" smtClean="0"/>
              <a:t>إ</a:t>
            </a:r>
            <a:r>
              <a:rPr lang="ar-SA" sz="2400" dirty="0" smtClean="0"/>
              <a:t>يداعه في نهاي</a:t>
            </a:r>
            <a:r>
              <a:rPr lang="ar-JO" sz="2400" dirty="0" smtClean="0"/>
              <a:t>ة</a:t>
            </a:r>
            <a:r>
              <a:rPr lang="ar-SA" sz="2400" dirty="0" smtClean="0"/>
              <a:t> السن</a:t>
            </a:r>
            <a:r>
              <a:rPr lang="ar-JO" sz="2400" dirty="0" smtClean="0"/>
              <a:t>ة</a:t>
            </a:r>
            <a:r>
              <a:rPr lang="ar-SA" sz="2400" dirty="0" smtClean="0"/>
              <a:t> الخامس</a:t>
            </a:r>
            <a:r>
              <a:rPr lang="ar-JO" sz="2400" dirty="0" smtClean="0"/>
              <a:t>ة</a:t>
            </a:r>
            <a:r>
              <a:rPr lang="ar-SA" sz="2400" dirty="0" smtClean="0"/>
              <a:t> وبالتالي لا تحسب عليه فوائد  ومن ثم نقوم بجمع المبالغ المستقبلية لنجد المبلغ المتراكم بنهاية السنة الخامسة  </a:t>
            </a:r>
            <a:endParaRPr lang="ar-JO" sz="2400" dirty="0" smtClean="0"/>
          </a:p>
          <a:p>
            <a:pPr algn="just">
              <a:lnSpc>
                <a:spcPct val="110000"/>
              </a:lnSpc>
              <a:buNone/>
            </a:pPr>
            <a:r>
              <a:rPr lang="ar-JO" sz="2400" dirty="0" smtClean="0"/>
              <a:t>من الملاحق </a:t>
            </a:r>
            <a:r>
              <a:rPr lang="ar-SA" sz="2400" dirty="0" smtClean="0">
                <a:solidFill>
                  <a:srgbClr val="FF0000"/>
                </a:solidFill>
              </a:rPr>
              <a:t>(  قائمه 1 </a:t>
            </a:r>
            <a:r>
              <a:rPr lang="ar-JO" sz="2400" dirty="0" smtClean="0">
                <a:solidFill>
                  <a:srgbClr val="FF0000"/>
                </a:solidFill>
              </a:rPr>
              <a:t>)</a:t>
            </a:r>
            <a:endParaRPr lang="ar-SA" sz="2400" dirty="0" smtClean="0">
              <a:solidFill>
                <a:srgbClr val="FF0000"/>
              </a:solidFill>
            </a:endParaRPr>
          </a:p>
          <a:p>
            <a:pPr>
              <a:buNone/>
            </a:pPr>
            <a:r>
              <a:rPr lang="ar-JO" sz="2100" dirty="0" smtClean="0"/>
              <a:t>                                                                                                      يتبع                                                                                                    </a:t>
            </a:r>
            <a:endParaRPr lang="en-US" sz="2100" dirty="0" smtClean="0"/>
          </a:p>
        </p:txBody>
      </p:sp>
      <p:grpSp>
        <p:nvGrpSpPr>
          <p:cNvPr id="2" name="Group 8"/>
          <p:cNvGrpSpPr/>
          <p:nvPr/>
        </p:nvGrpSpPr>
        <p:grpSpPr>
          <a:xfrm>
            <a:off x="339286" y="0"/>
            <a:ext cx="8892466"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a:r>
                <a:rPr lang="ar-SA" sz="3200" dirty="0" smtClean="0">
                  <a:solidFill>
                    <a:srgbClr val="FF0000"/>
                  </a:solidFill>
                </a:rPr>
                <a:t>القيمة المستقبلية لمجموعه من الودائع</a:t>
              </a:r>
              <a:r>
                <a:rPr lang="ar-SY" sz="3200" dirty="0" smtClean="0">
                  <a:solidFill>
                    <a:srgbClr val="FF0000"/>
                  </a:solidFill>
                </a:rPr>
                <a:t> -غير مطلوب</a:t>
              </a:r>
              <a:endParaRPr lang="ar-SA" sz="32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cxnSp>
        <p:nvCxnSpPr>
          <p:cNvPr id="17" name="Straight Arrow Connector 16"/>
          <p:cNvCxnSpPr/>
          <p:nvPr/>
        </p:nvCxnSpPr>
        <p:spPr>
          <a:xfrm rot="10800000">
            <a:off x="2627784" y="3933056"/>
            <a:ext cx="504056"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23528" y="1412776"/>
            <a:ext cx="8352928" cy="1107996"/>
          </a:xfrm>
          <a:prstGeom prst="rect">
            <a:avLst/>
          </a:prstGeom>
          <a:noFill/>
        </p:spPr>
        <p:txBody>
          <a:bodyPr wrap="square" rtlCol="1">
            <a:spAutoFit/>
          </a:bodyPr>
          <a:lstStyle/>
          <a:p>
            <a:r>
              <a:rPr lang="ar-JO" sz="2400" b="1" dirty="0" smtClean="0"/>
              <a:t>* </a:t>
            </a:r>
            <a:r>
              <a:rPr lang="ar-SA" sz="2400" b="1" dirty="0" smtClean="0"/>
              <a:t>حساب القيمة المستقبلية المركب</a:t>
            </a:r>
            <a:r>
              <a:rPr lang="ar-JO" sz="2400" b="1" dirty="0" smtClean="0"/>
              <a:t>ة</a:t>
            </a:r>
            <a:r>
              <a:rPr lang="ar-SA" sz="2400" b="1" dirty="0" smtClean="0"/>
              <a:t> لمجموع</a:t>
            </a:r>
            <a:r>
              <a:rPr lang="ar-JO" sz="2400" b="1" dirty="0" smtClean="0"/>
              <a:t>ة</a:t>
            </a:r>
            <a:r>
              <a:rPr lang="ar-SA" sz="2400" b="1" dirty="0" smtClean="0"/>
              <a:t> من الودائع التي قد تضاف </a:t>
            </a:r>
            <a:r>
              <a:rPr lang="ar-JO" sz="2400" b="1" dirty="0" smtClean="0"/>
              <a:t>إ</a:t>
            </a:r>
            <a:r>
              <a:rPr lang="ar-SA" sz="2400" b="1" dirty="0" smtClean="0"/>
              <a:t>لى المبلغ ال</a:t>
            </a:r>
            <a:r>
              <a:rPr lang="ar-JO" sz="2400" b="1" dirty="0" smtClean="0"/>
              <a:t>أ</a:t>
            </a:r>
            <a:r>
              <a:rPr lang="ar-SA" sz="2400" b="1" dirty="0" smtClean="0"/>
              <a:t>صلي في </a:t>
            </a:r>
            <a:r>
              <a:rPr lang="ar-JO" sz="2400" b="1" dirty="0" smtClean="0"/>
              <a:t>أ</a:t>
            </a:r>
            <a:r>
              <a:rPr lang="ar-SA" sz="2400" b="1" dirty="0" smtClean="0"/>
              <a:t>وقات مختلف</a:t>
            </a:r>
            <a:r>
              <a:rPr lang="ar-JO" sz="2400" b="1" dirty="0" smtClean="0"/>
              <a:t>ة</a:t>
            </a:r>
            <a:r>
              <a:rPr lang="ar-SA" sz="2400" b="1" dirty="0" smtClean="0"/>
              <a:t> </a:t>
            </a:r>
          </a:p>
          <a:p>
            <a:endParaRPr lang="ar-JO" dirty="0"/>
          </a:p>
        </p:txBody>
      </p:sp>
      <p:cxnSp>
        <p:nvCxnSpPr>
          <p:cNvPr id="20" name="Straight Arrow Connector 19"/>
          <p:cNvCxnSpPr/>
          <p:nvPr/>
        </p:nvCxnSpPr>
        <p:spPr>
          <a:xfrm flipH="1">
            <a:off x="683568" y="5661248"/>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154311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5" name="Slide Number Placeholder 14"/>
          <p:cNvSpPr>
            <a:spLocks noGrp="1"/>
          </p:cNvSpPr>
          <p:nvPr>
            <p:ph type="sldNum" sz="quarter" idx="12"/>
          </p:nvPr>
        </p:nvSpPr>
        <p:spPr/>
        <p:txBody>
          <a:bodyPr/>
          <a:lstStyle/>
          <a:p>
            <a:fld id="{6339CD7F-6548-46A8-9F66-5B44D68E6E3C}" type="slidenum">
              <a:rPr lang="ar-SA" smtClean="0"/>
              <a:pPr/>
              <a:t>69</a:t>
            </a:fld>
            <a:endParaRPr lang="ar-SA"/>
          </a:p>
        </p:txBody>
      </p:sp>
      <p:sp>
        <p:nvSpPr>
          <p:cNvPr id="12" name="Content Placeholder 11"/>
          <p:cNvSpPr>
            <a:spLocks noGrp="1"/>
          </p:cNvSpPr>
          <p:nvPr>
            <p:ph sz="quarter" idx="1"/>
          </p:nvPr>
        </p:nvSpPr>
        <p:spPr>
          <a:xfrm>
            <a:off x="395536" y="1412776"/>
            <a:ext cx="8229600" cy="5001419"/>
          </a:xfrm>
        </p:spPr>
        <p:txBody>
          <a:bodyPr>
            <a:normAutofit/>
          </a:bodyPr>
          <a:lstStyle/>
          <a:p>
            <a:pPr>
              <a:buNone/>
            </a:pPr>
            <a:endParaRPr lang="en-US" sz="2100" dirty="0" smtClean="0"/>
          </a:p>
        </p:txBody>
      </p:sp>
      <p:grpSp>
        <p:nvGrpSpPr>
          <p:cNvPr id="2" name="Group 8"/>
          <p:cNvGrpSpPr/>
          <p:nvPr/>
        </p:nvGrpSpPr>
        <p:grpSpPr>
          <a:xfrm>
            <a:off x="14" y="0"/>
            <a:ext cx="9143986"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a:r>
                <a:rPr lang="ar-SA" sz="3200" dirty="0" smtClean="0">
                  <a:solidFill>
                    <a:schemeClr val="tx1"/>
                  </a:solidFill>
                </a:rPr>
                <a:t>القيمة المستقبلية لمجموعه من الودائع</a:t>
              </a:r>
              <a:r>
                <a:rPr lang="ar-SY" sz="3200" dirty="0" smtClean="0">
                  <a:solidFill>
                    <a:schemeClr val="tx1"/>
                  </a:solidFill>
                </a:rPr>
                <a:t> </a:t>
              </a:r>
              <a:r>
                <a:rPr lang="ar-SY" sz="3200" dirty="0" smtClean="0">
                  <a:solidFill>
                    <a:srgbClr val="FF0000"/>
                  </a:solidFill>
                </a:rPr>
                <a:t>-غير مطلوب</a:t>
              </a:r>
              <a:endParaRPr lang="ar-SA" sz="32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cxnSp>
        <p:nvCxnSpPr>
          <p:cNvPr id="17" name="Straight Arrow Connector 16"/>
          <p:cNvCxnSpPr/>
          <p:nvPr/>
        </p:nvCxnSpPr>
        <p:spPr>
          <a:xfrm rot="10800000">
            <a:off x="2627784" y="3933056"/>
            <a:ext cx="504056" cy="158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6" name="Table 15"/>
          <p:cNvGraphicFramePr>
            <a:graphicFrameLocks noGrp="1"/>
          </p:cNvGraphicFramePr>
          <p:nvPr>
            <p:extLst>
              <p:ext uri="{D42A27DB-BD31-4B8C-83A1-F6EECF244321}">
                <p14:modId xmlns:p14="http://schemas.microsoft.com/office/powerpoint/2010/main" val="3489049669"/>
              </p:ext>
            </p:extLst>
          </p:nvPr>
        </p:nvGraphicFramePr>
        <p:xfrm>
          <a:off x="467544" y="1412776"/>
          <a:ext cx="8136904" cy="4195471"/>
        </p:xfrm>
        <a:graphic>
          <a:graphicData uri="http://schemas.openxmlformats.org/drawingml/2006/table">
            <a:tbl>
              <a:tblPr rtl="1" firstRow="1" bandRow="1">
                <a:tableStyleId>{5C22544A-7EE6-4342-B048-85BDC9FD1C3A}</a:tableStyleId>
              </a:tblPr>
              <a:tblGrid>
                <a:gridCol w="904972"/>
                <a:gridCol w="816324"/>
                <a:gridCol w="1009823"/>
                <a:gridCol w="939747"/>
                <a:gridCol w="4466038"/>
              </a:tblGrid>
              <a:tr h="1033449">
                <a:tc>
                  <a:txBody>
                    <a:bodyPr/>
                    <a:lstStyle/>
                    <a:p>
                      <a:pPr rtl="1"/>
                      <a:r>
                        <a:rPr lang="ar-SA" sz="1600" dirty="0" smtClean="0"/>
                        <a:t>نهاية</a:t>
                      </a:r>
                      <a:r>
                        <a:rPr lang="ar-SA" sz="1600" baseline="0" dirty="0" smtClean="0"/>
                        <a:t> السنه (1)</a:t>
                      </a:r>
                      <a:endParaRPr lang="ar-SA" sz="1600" dirty="0"/>
                    </a:p>
                  </a:txBody>
                  <a:tcPr/>
                </a:tc>
                <a:tc>
                  <a:txBody>
                    <a:bodyPr/>
                    <a:lstStyle/>
                    <a:p>
                      <a:pPr rtl="1"/>
                      <a:r>
                        <a:rPr lang="ar-SA" sz="1600" dirty="0" smtClean="0"/>
                        <a:t>المبلغ</a:t>
                      </a:r>
                      <a:r>
                        <a:rPr lang="ar-SA" sz="1600" baseline="0" dirty="0" smtClean="0"/>
                        <a:t> المودع (2)</a:t>
                      </a:r>
                      <a:endParaRPr lang="ar-SA" sz="1600" dirty="0"/>
                    </a:p>
                  </a:txBody>
                  <a:tcPr/>
                </a:tc>
                <a:tc>
                  <a:txBody>
                    <a:bodyPr/>
                    <a:lstStyle/>
                    <a:p>
                      <a:pPr rtl="1"/>
                      <a:r>
                        <a:rPr lang="ar-SA" sz="1600" dirty="0" smtClean="0"/>
                        <a:t>مدة</a:t>
                      </a:r>
                      <a:r>
                        <a:rPr lang="ar-SA" sz="1600" baseline="0" dirty="0" smtClean="0"/>
                        <a:t> الوديعه بالسنوات (3)</a:t>
                      </a:r>
                      <a:endParaRPr lang="ar-SA" sz="1600" dirty="0"/>
                    </a:p>
                  </a:txBody>
                  <a:tcPr/>
                </a:tc>
                <a:tc>
                  <a:txBody>
                    <a:bodyPr/>
                    <a:lstStyle/>
                    <a:p>
                      <a:pPr rtl="1"/>
                      <a:r>
                        <a:rPr lang="ar-SA" sz="1600" dirty="0" smtClean="0"/>
                        <a:t>المعامل (4)</a:t>
                      </a:r>
                      <a:endParaRPr lang="ar-SA" sz="1600" dirty="0"/>
                    </a:p>
                  </a:txBody>
                  <a:tcPr/>
                </a:tc>
                <a:tc>
                  <a:txBody>
                    <a:bodyPr/>
                    <a:lstStyle/>
                    <a:p>
                      <a:pPr rtl="1"/>
                      <a:r>
                        <a:rPr lang="ar-SA" sz="1600" dirty="0" smtClean="0"/>
                        <a:t>القيمة المستقبلية</a:t>
                      </a:r>
                    </a:p>
                    <a:p>
                      <a:pPr rtl="1"/>
                      <a:r>
                        <a:rPr lang="ar-SA" sz="1600" dirty="0" smtClean="0"/>
                        <a:t>المبلغ المودع </a:t>
                      </a:r>
                      <a:r>
                        <a:rPr lang="en-US" sz="1600" dirty="0" smtClean="0"/>
                        <a:t>X</a:t>
                      </a:r>
                      <a:r>
                        <a:rPr lang="ar-SA" sz="1600" dirty="0" smtClean="0"/>
                        <a:t>المعامل</a:t>
                      </a:r>
                      <a:r>
                        <a:rPr lang="ar-SA" sz="1600" baseline="0" dirty="0" smtClean="0"/>
                        <a:t>                </a:t>
                      </a:r>
                    </a:p>
                    <a:p>
                      <a:pPr rtl="1"/>
                      <a:r>
                        <a:rPr lang="ar-SA" sz="1600" baseline="0" dirty="0" smtClean="0"/>
                        <a:t> </a:t>
                      </a:r>
                      <a:r>
                        <a:rPr lang="ar-SA" sz="1600" dirty="0" smtClean="0"/>
                        <a:t>(2) </a:t>
                      </a:r>
                      <a:r>
                        <a:rPr lang="en-US" sz="1600" dirty="0" smtClean="0"/>
                        <a:t>X </a:t>
                      </a:r>
                      <a:r>
                        <a:rPr lang="ar-SA" sz="1600" dirty="0" smtClean="0"/>
                        <a:t>(4)</a:t>
                      </a:r>
                      <a:endParaRPr lang="ar-SA" sz="1600" dirty="0"/>
                    </a:p>
                  </a:txBody>
                  <a:tcPr/>
                </a:tc>
              </a:tr>
              <a:tr h="482709">
                <a:tc>
                  <a:txBody>
                    <a:bodyPr/>
                    <a:lstStyle/>
                    <a:p>
                      <a:pPr rtl="1"/>
                      <a:r>
                        <a:rPr lang="ar-SA" sz="1800" b="1" dirty="0" smtClean="0"/>
                        <a:t>1</a:t>
                      </a:r>
                      <a:endParaRPr lang="ar-SA" sz="1800" b="1" dirty="0"/>
                    </a:p>
                  </a:txBody>
                  <a:tcPr/>
                </a:tc>
                <a:tc>
                  <a:txBody>
                    <a:bodyPr/>
                    <a:lstStyle/>
                    <a:p>
                      <a:pPr rtl="1"/>
                      <a:r>
                        <a:rPr lang="ar-SA" sz="1800" b="1" dirty="0" smtClean="0"/>
                        <a:t>500</a:t>
                      </a:r>
                      <a:endParaRPr lang="ar-SA" sz="1800" b="1" dirty="0"/>
                    </a:p>
                  </a:txBody>
                  <a:tcPr/>
                </a:tc>
                <a:tc>
                  <a:txBody>
                    <a:bodyPr/>
                    <a:lstStyle/>
                    <a:p>
                      <a:pPr rtl="1"/>
                      <a:r>
                        <a:rPr lang="ar-SA" sz="1800" b="1" dirty="0" smtClean="0"/>
                        <a:t>4</a:t>
                      </a:r>
                      <a:endParaRPr lang="ar-SA" sz="1800" b="1" dirty="0"/>
                    </a:p>
                  </a:txBody>
                  <a:tcPr/>
                </a:tc>
                <a:tc>
                  <a:txBody>
                    <a:bodyPr/>
                    <a:lstStyle/>
                    <a:p>
                      <a:pPr rtl="1"/>
                      <a:r>
                        <a:rPr lang="ar-SA" sz="1800" b="1" dirty="0" smtClean="0"/>
                        <a:t>1</a:t>
                      </a:r>
                      <a:r>
                        <a:rPr lang="ar-JO" sz="1800" b="1" dirty="0" smtClean="0"/>
                        <a:t>.</a:t>
                      </a:r>
                      <a:r>
                        <a:rPr lang="ar-SA" sz="1800" b="1" dirty="0" smtClean="0"/>
                        <a:t>216</a:t>
                      </a:r>
                      <a:endParaRPr lang="ar-SA" sz="1800" b="1" dirty="0"/>
                    </a:p>
                  </a:txBody>
                  <a:tcPr/>
                </a:tc>
                <a:tc>
                  <a:txBody>
                    <a:bodyPr/>
                    <a:lstStyle/>
                    <a:p>
                      <a:pPr rtl="1"/>
                      <a:r>
                        <a:rPr lang="ar-SA" sz="1800" b="1" dirty="0" smtClean="0"/>
                        <a:t>608 لمدة أربع سنوات</a:t>
                      </a:r>
                      <a:endParaRPr lang="ar-SA" sz="1800" b="1" dirty="0"/>
                    </a:p>
                  </a:txBody>
                  <a:tcPr/>
                </a:tc>
              </a:tr>
              <a:tr h="459311">
                <a:tc>
                  <a:txBody>
                    <a:bodyPr/>
                    <a:lstStyle/>
                    <a:p>
                      <a:pPr rtl="1"/>
                      <a:r>
                        <a:rPr lang="ar-SA" sz="1800" b="1" dirty="0" smtClean="0"/>
                        <a:t>2</a:t>
                      </a:r>
                      <a:endParaRPr lang="ar-SA" sz="1800" b="1" dirty="0"/>
                    </a:p>
                  </a:txBody>
                  <a:tcPr/>
                </a:tc>
                <a:tc>
                  <a:txBody>
                    <a:bodyPr/>
                    <a:lstStyle/>
                    <a:p>
                      <a:pPr rtl="1"/>
                      <a:r>
                        <a:rPr lang="ar-SA" sz="1800" b="1" dirty="0" smtClean="0"/>
                        <a:t>1000</a:t>
                      </a:r>
                      <a:endParaRPr lang="ar-SA" sz="1800" b="1" dirty="0"/>
                    </a:p>
                  </a:txBody>
                  <a:tcPr/>
                </a:tc>
                <a:tc>
                  <a:txBody>
                    <a:bodyPr/>
                    <a:lstStyle/>
                    <a:p>
                      <a:pPr rtl="1"/>
                      <a:r>
                        <a:rPr lang="ar-SA" sz="1800" b="1" dirty="0" smtClean="0"/>
                        <a:t>3</a:t>
                      </a:r>
                      <a:endParaRPr lang="ar-SA" sz="1800" b="1" dirty="0"/>
                    </a:p>
                  </a:txBody>
                  <a:tcPr/>
                </a:tc>
                <a:tc>
                  <a:txBody>
                    <a:bodyPr/>
                    <a:lstStyle/>
                    <a:p>
                      <a:pPr rtl="1"/>
                      <a:r>
                        <a:rPr lang="ar-SA" sz="1800" b="1" dirty="0" smtClean="0"/>
                        <a:t>1</a:t>
                      </a:r>
                      <a:r>
                        <a:rPr lang="ar-JO" sz="1800" b="1" dirty="0" smtClean="0"/>
                        <a:t>.</a:t>
                      </a:r>
                      <a:r>
                        <a:rPr lang="ar-SA" sz="1800" b="1" dirty="0" smtClean="0"/>
                        <a:t>158</a:t>
                      </a:r>
                      <a:endParaRPr lang="ar-SA" sz="1800" b="1" dirty="0"/>
                    </a:p>
                  </a:txBody>
                  <a:tcPr/>
                </a:tc>
                <a:tc>
                  <a:txBody>
                    <a:bodyPr/>
                    <a:lstStyle/>
                    <a:p>
                      <a:pPr rtl="1"/>
                      <a:r>
                        <a:rPr lang="ar-SA" sz="1800" b="1" dirty="0" smtClean="0"/>
                        <a:t>1158 لمدة ثلاثه</a:t>
                      </a:r>
                      <a:r>
                        <a:rPr lang="ar-SA" sz="1800" b="1" baseline="0" dirty="0" smtClean="0"/>
                        <a:t> سنوات</a:t>
                      </a:r>
                      <a:endParaRPr lang="ar-SA" sz="1800" b="1" dirty="0"/>
                    </a:p>
                  </a:txBody>
                  <a:tcPr/>
                </a:tc>
              </a:tr>
              <a:tr h="459311">
                <a:tc>
                  <a:txBody>
                    <a:bodyPr/>
                    <a:lstStyle/>
                    <a:p>
                      <a:pPr rtl="1"/>
                      <a:r>
                        <a:rPr lang="ar-SA" sz="1800" b="1" dirty="0" smtClean="0"/>
                        <a:t>3</a:t>
                      </a:r>
                      <a:endParaRPr lang="ar-SA" sz="1800" b="1" dirty="0"/>
                    </a:p>
                  </a:txBody>
                  <a:tcPr/>
                </a:tc>
                <a:tc>
                  <a:txBody>
                    <a:bodyPr/>
                    <a:lstStyle/>
                    <a:p>
                      <a:pPr rtl="1"/>
                      <a:r>
                        <a:rPr lang="ar-SA" sz="1800" b="1" dirty="0" smtClean="0"/>
                        <a:t>1500</a:t>
                      </a:r>
                      <a:endParaRPr lang="ar-SA" sz="1800" b="1" dirty="0"/>
                    </a:p>
                  </a:txBody>
                  <a:tcPr/>
                </a:tc>
                <a:tc>
                  <a:txBody>
                    <a:bodyPr/>
                    <a:lstStyle/>
                    <a:p>
                      <a:pPr rtl="1"/>
                      <a:r>
                        <a:rPr lang="ar-SA" sz="1800" b="1" dirty="0" smtClean="0"/>
                        <a:t>2</a:t>
                      </a:r>
                      <a:endParaRPr lang="ar-SA" sz="1800" b="1" dirty="0"/>
                    </a:p>
                  </a:txBody>
                  <a:tcPr/>
                </a:tc>
                <a:tc>
                  <a:txBody>
                    <a:bodyPr/>
                    <a:lstStyle/>
                    <a:p>
                      <a:pPr rtl="1"/>
                      <a:r>
                        <a:rPr lang="ar-SA" sz="1800" b="1" dirty="0" smtClean="0"/>
                        <a:t>1</a:t>
                      </a:r>
                      <a:r>
                        <a:rPr lang="ar-JO" sz="1800" b="1" dirty="0" smtClean="0"/>
                        <a:t>.</a:t>
                      </a:r>
                      <a:r>
                        <a:rPr lang="ar-SA" sz="1800" b="1" dirty="0" smtClean="0"/>
                        <a:t>103</a:t>
                      </a:r>
                      <a:endParaRPr lang="ar-SA" sz="1800" b="1" dirty="0"/>
                    </a:p>
                  </a:txBody>
                  <a:tcPr/>
                </a:tc>
                <a:tc>
                  <a:txBody>
                    <a:bodyPr/>
                    <a:lstStyle/>
                    <a:p>
                      <a:pPr rtl="1"/>
                      <a:r>
                        <a:rPr lang="ar-SA" sz="1800" b="1" dirty="0" smtClean="0"/>
                        <a:t>1654</a:t>
                      </a:r>
                      <a:r>
                        <a:rPr lang="ar-JO" sz="1800" b="1" dirty="0" smtClean="0"/>
                        <a:t>.</a:t>
                      </a:r>
                      <a:r>
                        <a:rPr lang="ar-SA" sz="1800" b="1" dirty="0" smtClean="0"/>
                        <a:t>5 لمدة سنتين </a:t>
                      </a:r>
                      <a:endParaRPr lang="ar-SA" sz="1800" b="1" dirty="0"/>
                    </a:p>
                  </a:txBody>
                  <a:tcPr/>
                </a:tc>
              </a:tr>
              <a:tr h="459311">
                <a:tc>
                  <a:txBody>
                    <a:bodyPr/>
                    <a:lstStyle/>
                    <a:p>
                      <a:pPr rtl="1"/>
                      <a:r>
                        <a:rPr lang="ar-SA" sz="1800" b="1" dirty="0" smtClean="0"/>
                        <a:t>4</a:t>
                      </a:r>
                      <a:endParaRPr lang="ar-SA" sz="1800" b="1" dirty="0"/>
                    </a:p>
                  </a:txBody>
                  <a:tcPr/>
                </a:tc>
                <a:tc>
                  <a:txBody>
                    <a:bodyPr/>
                    <a:lstStyle/>
                    <a:p>
                      <a:pPr rtl="1"/>
                      <a:r>
                        <a:rPr lang="ar-SA" sz="1800" b="1" dirty="0" smtClean="0"/>
                        <a:t>2000</a:t>
                      </a:r>
                      <a:endParaRPr lang="ar-SA" sz="1800" b="1" dirty="0"/>
                    </a:p>
                  </a:txBody>
                  <a:tcPr/>
                </a:tc>
                <a:tc>
                  <a:txBody>
                    <a:bodyPr/>
                    <a:lstStyle/>
                    <a:p>
                      <a:pPr rtl="1"/>
                      <a:r>
                        <a:rPr lang="ar-SA" sz="1800" b="1" dirty="0" smtClean="0"/>
                        <a:t>1</a:t>
                      </a:r>
                      <a:endParaRPr lang="ar-SA" sz="1800" b="1" dirty="0"/>
                    </a:p>
                  </a:txBody>
                  <a:tcPr/>
                </a:tc>
                <a:tc>
                  <a:txBody>
                    <a:bodyPr/>
                    <a:lstStyle/>
                    <a:p>
                      <a:pPr rtl="1"/>
                      <a:r>
                        <a:rPr lang="ar-SA" sz="1800" b="1" dirty="0" smtClean="0"/>
                        <a:t>1</a:t>
                      </a:r>
                      <a:r>
                        <a:rPr lang="ar-JO" sz="1800" b="1" dirty="0" smtClean="0"/>
                        <a:t>.</a:t>
                      </a:r>
                      <a:r>
                        <a:rPr lang="ar-SA" sz="1800" b="1" dirty="0" smtClean="0"/>
                        <a:t>050</a:t>
                      </a:r>
                      <a:endParaRPr lang="ar-SA" sz="1800" b="1" dirty="0"/>
                    </a:p>
                  </a:txBody>
                  <a:tcPr/>
                </a:tc>
                <a:tc>
                  <a:txBody>
                    <a:bodyPr/>
                    <a:lstStyle/>
                    <a:p>
                      <a:pPr rtl="1"/>
                      <a:r>
                        <a:rPr lang="ar-SA" sz="1800" b="1" dirty="0" smtClean="0"/>
                        <a:t>2100 لمدة سنه </a:t>
                      </a:r>
                      <a:endParaRPr lang="ar-SA" sz="1800" b="1" dirty="0"/>
                    </a:p>
                  </a:txBody>
                  <a:tcPr/>
                </a:tc>
              </a:tr>
              <a:tr h="803794">
                <a:tc>
                  <a:txBody>
                    <a:bodyPr/>
                    <a:lstStyle/>
                    <a:p>
                      <a:pPr rtl="1"/>
                      <a:r>
                        <a:rPr lang="ar-SA" sz="1800" b="1" dirty="0" smtClean="0"/>
                        <a:t>5</a:t>
                      </a:r>
                      <a:endParaRPr lang="ar-SA" sz="1800" b="1" dirty="0"/>
                    </a:p>
                  </a:txBody>
                  <a:tcPr/>
                </a:tc>
                <a:tc>
                  <a:txBody>
                    <a:bodyPr/>
                    <a:lstStyle/>
                    <a:p>
                      <a:pPr rtl="1"/>
                      <a:r>
                        <a:rPr lang="ar-SA" sz="1800" b="1" dirty="0" smtClean="0"/>
                        <a:t>2500</a:t>
                      </a:r>
                      <a:endParaRPr lang="ar-SA" sz="1800" b="1" dirty="0"/>
                    </a:p>
                  </a:txBody>
                  <a:tcPr/>
                </a:tc>
                <a:tc>
                  <a:txBody>
                    <a:bodyPr/>
                    <a:lstStyle/>
                    <a:p>
                      <a:pPr rtl="1"/>
                      <a:r>
                        <a:rPr lang="ar-SA" sz="1800" b="1" dirty="0" smtClean="0"/>
                        <a:t>0</a:t>
                      </a:r>
                      <a:endParaRPr lang="ar-SA" sz="1800" b="1" dirty="0"/>
                    </a:p>
                  </a:txBody>
                  <a:tcPr/>
                </a:tc>
                <a:tc>
                  <a:txBody>
                    <a:bodyPr/>
                    <a:lstStyle/>
                    <a:p>
                      <a:pPr rtl="1"/>
                      <a:r>
                        <a:rPr lang="ar-SA" sz="1800" b="1" dirty="0" smtClean="0"/>
                        <a:t>1</a:t>
                      </a:r>
                      <a:endParaRPr lang="ar-SA" sz="1800" b="1" dirty="0"/>
                    </a:p>
                  </a:txBody>
                  <a:tcPr/>
                </a:tc>
                <a:tc>
                  <a:txBody>
                    <a:bodyPr/>
                    <a:lstStyle/>
                    <a:p>
                      <a:pPr rtl="1"/>
                      <a:r>
                        <a:rPr lang="ar-SA" sz="1800" b="1" dirty="0" smtClean="0"/>
                        <a:t>2500 لا يوجد استثمار</a:t>
                      </a:r>
                      <a:r>
                        <a:rPr lang="ar-JO" sz="1800" b="1" dirty="0" smtClean="0">
                          <a:solidFill>
                            <a:srgbClr val="FF0000"/>
                          </a:solidFill>
                        </a:rPr>
                        <a:t>المبلغ اودع بنهايه السنه الخامسة نهاية</a:t>
                      </a:r>
                      <a:r>
                        <a:rPr lang="ar-JO" sz="1800" b="1" baseline="0" dirty="0" smtClean="0">
                          <a:solidFill>
                            <a:srgbClr val="FF0000"/>
                          </a:solidFill>
                        </a:rPr>
                        <a:t> المدة المطلوبة </a:t>
                      </a:r>
                      <a:endParaRPr lang="ar-SA" sz="1800" b="1" dirty="0">
                        <a:solidFill>
                          <a:srgbClr val="FF0000"/>
                        </a:solidFill>
                      </a:endParaRPr>
                    </a:p>
                  </a:txBody>
                  <a:tcPr/>
                </a:tc>
              </a:tr>
              <a:tr h="497586">
                <a:tc>
                  <a:txBody>
                    <a:bodyPr/>
                    <a:lstStyle/>
                    <a:p>
                      <a:pPr rtl="1"/>
                      <a:r>
                        <a:rPr lang="ar-SA" sz="2000" b="1" dirty="0" smtClean="0"/>
                        <a:t>المجموع</a:t>
                      </a:r>
                      <a:endParaRPr lang="ar-SA" sz="2000" b="1" dirty="0"/>
                    </a:p>
                  </a:txBody>
                  <a:tcPr>
                    <a:solidFill>
                      <a:schemeClr val="bg1"/>
                    </a:solidFill>
                  </a:tcPr>
                </a:tc>
                <a:tc>
                  <a:txBody>
                    <a:bodyPr/>
                    <a:lstStyle/>
                    <a:p>
                      <a:pPr rtl="1"/>
                      <a:endParaRPr lang="ar-SA" sz="2000" b="1" dirty="0"/>
                    </a:p>
                  </a:txBody>
                  <a:tcPr>
                    <a:solidFill>
                      <a:schemeClr val="bg1"/>
                    </a:solidFill>
                  </a:tcPr>
                </a:tc>
                <a:tc>
                  <a:txBody>
                    <a:bodyPr/>
                    <a:lstStyle/>
                    <a:p>
                      <a:pPr rtl="1"/>
                      <a:endParaRPr lang="ar-SA" sz="2000" b="1" dirty="0"/>
                    </a:p>
                  </a:txBody>
                  <a:tcPr>
                    <a:solidFill>
                      <a:schemeClr val="bg1"/>
                    </a:solidFill>
                  </a:tcPr>
                </a:tc>
                <a:tc>
                  <a:txBody>
                    <a:bodyPr/>
                    <a:lstStyle/>
                    <a:p>
                      <a:pPr rtl="1"/>
                      <a:endParaRPr lang="ar-SA" sz="2000" b="1" dirty="0"/>
                    </a:p>
                  </a:txBody>
                  <a:tcPr>
                    <a:solidFill>
                      <a:schemeClr val="bg1"/>
                    </a:solidFill>
                  </a:tcPr>
                </a:tc>
                <a:tc>
                  <a:txBody>
                    <a:bodyPr/>
                    <a:lstStyle/>
                    <a:p>
                      <a:pPr rtl="1"/>
                      <a:r>
                        <a:rPr lang="ar-SA" sz="2000" b="1" dirty="0" smtClean="0"/>
                        <a:t>8020</a:t>
                      </a:r>
                      <a:r>
                        <a:rPr lang="ar-JO" sz="2000" b="1" dirty="0" smtClean="0"/>
                        <a:t>.</a:t>
                      </a:r>
                      <a:r>
                        <a:rPr lang="ar-SA" sz="2000" b="1" dirty="0" smtClean="0"/>
                        <a:t>50 ريال </a:t>
                      </a:r>
                      <a:endParaRPr lang="ar-SA" sz="2000" b="1" dirty="0"/>
                    </a:p>
                  </a:txBody>
                  <a:tcPr>
                    <a:solidFill>
                      <a:schemeClr val="bg1"/>
                    </a:solidFill>
                  </a:tcPr>
                </a:tc>
              </a:tr>
            </a:tbl>
          </a:graphicData>
        </a:graphic>
      </p:graphicFrame>
    </p:spTree>
    <p:extLst>
      <p:ext uri="{BB962C8B-B14F-4D97-AF65-F5344CB8AC3E}">
        <p14:creationId xmlns:p14="http://schemas.microsoft.com/office/powerpoint/2010/main" val="4034305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71472" y="1285860"/>
            <a:ext cx="8229600" cy="1143000"/>
          </a:xfrm>
        </p:spPr>
        <p:txBody>
          <a:bodyPr>
            <a:normAutofit/>
          </a:bodyPr>
          <a:lstStyle/>
          <a:p>
            <a:pPr algn="ctr"/>
            <a:r>
              <a:rPr lang="ar-SA" sz="3200" b="1" dirty="0" smtClean="0">
                <a:latin typeface="+mn-lt"/>
              </a:rPr>
              <a:t>ال</a:t>
            </a:r>
            <a:r>
              <a:rPr lang="ar-JO" sz="3200" b="1" dirty="0" smtClean="0">
                <a:latin typeface="+mn-lt"/>
              </a:rPr>
              <a:t>أ</a:t>
            </a:r>
            <a:r>
              <a:rPr lang="ar-SA" sz="3200" b="1" dirty="0" smtClean="0">
                <a:latin typeface="+mn-lt"/>
              </a:rPr>
              <a:t>نشط</a:t>
            </a:r>
            <a:r>
              <a:rPr lang="ar-JO" sz="3200" b="1" dirty="0" smtClean="0">
                <a:latin typeface="+mn-lt"/>
              </a:rPr>
              <a:t>ة</a:t>
            </a:r>
            <a:r>
              <a:rPr lang="ar-SA" sz="3200" b="1" dirty="0" smtClean="0">
                <a:latin typeface="+mn-lt"/>
              </a:rPr>
              <a:t> المالي</a:t>
            </a:r>
            <a:r>
              <a:rPr lang="ar-JO" sz="3200" b="1" dirty="0" smtClean="0">
                <a:latin typeface="+mn-lt"/>
              </a:rPr>
              <a:t>ة</a:t>
            </a:r>
            <a:r>
              <a:rPr lang="ar-SA" sz="3200" b="1" dirty="0" smtClean="0">
                <a:latin typeface="+mn-lt"/>
              </a:rPr>
              <a:t> في عملي</a:t>
            </a:r>
            <a:r>
              <a:rPr lang="ar-JO" sz="3200" b="1" dirty="0" smtClean="0">
                <a:latin typeface="+mn-lt"/>
              </a:rPr>
              <a:t>ة</a:t>
            </a:r>
            <a:r>
              <a:rPr lang="ar-SA" sz="3200" b="1" dirty="0" smtClean="0">
                <a:latin typeface="+mn-lt"/>
              </a:rPr>
              <a:t> التدفق النقدي</a:t>
            </a:r>
            <a:br>
              <a:rPr lang="ar-SA" sz="3200" b="1" dirty="0" smtClean="0">
                <a:latin typeface="+mn-lt"/>
              </a:rPr>
            </a:br>
            <a:r>
              <a:rPr lang="ar-SA" sz="3200" b="1" dirty="0" smtClean="0">
                <a:latin typeface="+mn-lt"/>
              </a:rPr>
              <a:t>(أنشطة الادارة المالية) </a:t>
            </a:r>
          </a:p>
        </p:txBody>
      </p:sp>
      <p:sp>
        <p:nvSpPr>
          <p:cNvPr id="5" name="Slide Number Placeholder 4"/>
          <p:cNvSpPr>
            <a:spLocks noGrp="1"/>
          </p:cNvSpPr>
          <p:nvPr>
            <p:ph type="sldNum" sz="quarter" idx="12"/>
          </p:nvPr>
        </p:nvSpPr>
        <p:spPr/>
        <p:txBody>
          <a:bodyPr/>
          <a:lstStyle/>
          <a:p>
            <a:fld id="{6339CD7F-6548-46A8-9F66-5B44D68E6E3C}" type="slidenum">
              <a:rPr lang="ar-SA" smtClean="0"/>
              <a:pPr/>
              <a:t>7</a:t>
            </a:fld>
            <a:endParaRPr lang="ar-SA" dirty="0"/>
          </a:p>
        </p:txBody>
      </p:sp>
      <p:sp>
        <p:nvSpPr>
          <p:cNvPr id="12" name="Content Placeholder 11"/>
          <p:cNvSpPr>
            <a:spLocks noGrp="1"/>
          </p:cNvSpPr>
          <p:nvPr>
            <p:ph sz="quarter" idx="1"/>
          </p:nvPr>
        </p:nvSpPr>
        <p:spPr>
          <a:xfrm>
            <a:off x="357158" y="2857496"/>
            <a:ext cx="8229600" cy="2985195"/>
          </a:xfrm>
        </p:spPr>
        <p:txBody>
          <a:bodyPr>
            <a:normAutofit/>
          </a:bodyPr>
          <a:lstStyle/>
          <a:p>
            <a:pPr>
              <a:buFontTx/>
              <a:buChar char="-"/>
            </a:pPr>
            <a:r>
              <a:rPr lang="ar-SA" dirty="0" smtClean="0"/>
              <a:t>الحصول على رأس المال</a:t>
            </a:r>
          </a:p>
          <a:p>
            <a:pPr>
              <a:buFontTx/>
              <a:buChar char="-"/>
            </a:pPr>
            <a:r>
              <a:rPr lang="ar-SA" dirty="0" smtClean="0"/>
              <a:t>استخدام رأس المال</a:t>
            </a:r>
          </a:p>
          <a:p>
            <a:pPr>
              <a:buFontTx/>
              <a:buChar char="-"/>
            </a:pPr>
            <a:r>
              <a:rPr lang="ar-SA" dirty="0" smtClean="0"/>
              <a:t>توزيع الأرباح</a:t>
            </a:r>
          </a:p>
          <a:p>
            <a:pPr algn="ctr">
              <a:buNone/>
            </a:pPr>
            <a:endParaRPr lang="ar-SA" dirty="0" smtClean="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20"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22" name="Slide Number Placeholder 21"/>
          <p:cNvSpPr>
            <a:spLocks noGrp="1"/>
          </p:cNvSpPr>
          <p:nvPr>
            <p:ph type="sldNum" sz="quarter" idx="12"/>
          </p:nvPr>
        </p:nvSpPr>
        <p:spPr/>
        <p:txBody>
          <a:bodyPr/>
          <a:lstStyle/>
          <a:p>
            <a:fld id="{6339CD7F-6548-46A8-9F66-5B44D68E6E3C}" type="slidenum">
              <a:rPr lang="ar-SA" smtClean="0"/>
              <a:pPr/>
              <a:t>70</a:t>
            </a:fld>
            <a:endParaRPr lang="ar-SA"/>
          </a:p>
        </p:txBody>
      </p:sp>
      <p:sp>
        <p:nvSpPr>
          <p:cNvPr id="12" name="Content Placeholder 11"/>
          <p:cNvSpPr>
            <a:spLocks noGrp="1"/>
          </p:cNvSpPr>
          <p:nvPr>
            <p:ph sz="quarter" idx="1"/>
          </p:nvPr>
        </p:nvSpPr>
        <p:spPr>
          <a:xfrm>
            <a:off x="395536" y="2132856"/>
            <a:ext cx="8229600" cy="4281339"/>
          </a:xfrm>
        </p:spPr>
        <p:txBody>
          <a:bodyPr>
            <a:normAutofit/>
          </a:bodyPr>
          <a:lstStyle/>
          <a:p>
            <a:pPr>
              <a:buNone/>
            </a:pPr>
            <a:r>
              <a:rPr lang="ar-SA" sz="2100" dirty="0" smtClean="0"/>
              <a:t>        </a:t>
            </a:r>
          </a:p>
          <a:p>
            <a:pPr>
              <a:buNone/>
            </a:pPr>
            <a:r>
              <a:rPr lang="ar-SA" sz="2100" dirty="0" smtClean="0"/>
              <a:t>         5                      4                       3                    2                 1</a:t>
            </a:r>
          </a:p>
          <a:p>
            <a:pPr>
              <a:buNone/>
            </a:pPr>
            <a:r>
              <a:rPr lang="ar-SA" sz="2100" dirty="0" smtClean="0"/>
              <a:t>        2500                 2000              1500               1000             500</a:t>
            </a:r>
          </a:p>
          <a:p>
            <a:pPr>
              <a:buNone/>
            </a:pPr>
            <a:r>
              <a:rPr lang="ar-SA" sz="2100" dirty="0" smtClean="0"/>
              <a:t>        2100</a:t>
            </a:r>
          </a:p>
          <a:p>
            <a:pPr>
              <a:buNone/>
            </a:pPr>
            <a:r>
              <a:rPr lang="ar-SA" sz="2100" dirty="0" smtClean="0"/>
              <a:t>        1654</a:t>
            </a:r>
            <a:r>
              <a:rPr lang="ar-JO" sz="2100" dirty="0" smtClean="0"/>
              <a:t>.</a:t>
            </a:r>
            <a:r>
              <a:rPr lang="ar-SA" sz="2100" dirty="0" smtClean="0"/>
              <a:t>5</a:t>
            </a:r>
          </a:p>
          <a:p>
            <a:pPr>
              <a:buNone/>
            </a:pPr>
            <a:r>
              <a:rPr lang="ar-SA" sz="2100" dirty="0" smtClean="0"/>
              <a:t>        1158</a:t>
            </a:r>
          </a:p>
          <a:p>
            <a:pPr>
              <a:buNone/>
            </a:pPr>
            <a:r>
              <a:rPr lang="ar-SA" sz="2100" dirty="0" smtClean="0"/>
              <a:t>        608</a:t>
            </a:r>
          </a:p>
          <a:p>
            <a:pPr>
              <a:buNone/>
            </a:pPr>
            <a:endParaRPr lang="ar-SA" sz="2100" dirty="0" smtClean="0"/>
          </a:p>
          <a:p>
            <a:pPr>
              <a:buNone/>
            </a:pPr>
            <a:r>
              <a:rPr lang="ar-SA" sz="2100" dirty="0" smtClean="0"/>
              <a:t>     8020</a:t>
            </a:r>
            <a:r>
              <a:rPr lang="ar-JO" sz="2100" dirty="0" smtClean="0"/>
              <a:t>.</a:t>
            </a:r>
            <a:r>
              <a:rPr lang="ar-SA" sz="2100" dirty="0" smtClean="0"/>
              <a:t>5</a:t>
            </a:r>
          </a:p>
          <a:p>
            <a:pPr algn="ctr">
              <a:buNone/>
            </a:pPr>
            <a:r>
              <a:rPr lang="ar-SA" sz="2100" dirty="0" smtClean="0"/>
              <a:t>رسم توضيحي للقيمه المستقبلية للودائع</a:t>
            </a:r>
            <a:endParaRPr lang="en-US" sz="2100" dirty="0" smtClean="0"/>
          </a:p>
        </p:txBody>
      </p:sp>
      <p:grpSp>
        <p:nvGrpSpPr>
          <p:cNvPr id="3" name="Group 7"/>
          <p:cNvGrpSpPr/>
          <p:nvPr/>
        </p:nvGrpSpPr>
        <p:grpSpPr>
          <a:xfrm>
            <a:off x="7643834" y="0"/>
            <a:ext cx="1500166" cy="1073705"/>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cxnSp>
        <p:nvCxnSpPr>
          <p:cNvPr id="15" name="Straight Connector 14"/>
          <p:cNvCxnSpPr/>
          <p:nvPr/>
        </p:nvCxnSpPr>
        <p:spPr>
          <a:xfrm>
            <a:off x="1115616" y="2780928"/>
            <a:ext cx="67687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a:off x="7236296" y="5013176"/>
            <a:ext cx="10801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5724128" y="3356992"/>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3887924" y="3537012"/>
            <a:ext cx="6480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2015716" y="3753036"/>
            <a:ext cx="10801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467544" y="3933056"/>
            <a:ext cx="144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5868144" y="3501008"/>
            <a:ext cx="144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211960" y="3861048"/>
            <a:ext cx="28803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555776" y="4293096"/>
            <a:ext cx="47525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187624" y="4653136"/>
            <a:ext cx="619268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511339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71</a:t>
            </a:fld>
            <a:endParaRPr lang="ar-SA"/>
          </a:p>
        </p:txBody>
      </p:sp>
      <p:sp>
        <p:nvSpPr>
          <p:cNvPr id="12" name="Content Placeholder 11"/>
          <p:cNvSpPr>
            <a:spLocks noGrp="1"/>
          </p:cNvSpPr>
          <p:nvPr>
            <p:ph sz="quarter" idx="1"/>
          </p:nvPr>
        </p:nvSpPr>
        <p:spPr>
          <a:xfrm>
            <a:off x="395536" y="1484784"/>
            <a:ext cx="8229600" cy="4929411"/>
          </a:xfrm>
        </p:spPr>
        <p:txBody>
          <a:bodyPr>
            <a:normAutofit fontScale="92500" lnSpcReduction="10000"/>
          </a:bodyPr>
          <a:lstStyle/>
          <a:p>
            <a:pPr algn="just">
              <a:buNone/>
            </a:pPr>
            <a:r>
              <a:rPr lang="ar-SA" sz="2100" b="1" dirty="0" smtClean="0">
                <a:solidFill>
                  <a:srgbClr val="FF0000"/>
                </a:solidFill>
              </a:rPr>
              <a:t>الدفعات السنوي</a:t>
            </a:r>
            <a:r>
              <a:rPr lang="ar-JO" sz="2100" b="1" dirty="0" smtClean="0">
                <a:solidFill>
                  <a:srgbClr val="FF0000"/>
                </a:solidFill>
              </a:rPr>
              <a:t>ة</a:t>
            </a:r>
            <a:r>
              <a:rPr lang="ar-SA" sz="2100" b="1" dirty="0" smtClean="0">
                <a:solidFill>
                  <a:srgbClr val="FF0000"/>
                </a:solidFill>
              </a:rPr>
              <a:t> هي دفعات نقدي</a:t>
            </a:r>
            <a:r>
              <a:rPr lang="ar-JO" sz="2100" b="1" dirty="0" smtClean="0">
                <a:solidFill>
                  <a:srgbClr val="FF0000"/>
                </a:solidFill>
              </a:rPr>
              <a:t>ة</a:t>
            </a:r>
            <a:r>
              <a:rPr lang="ar-SA" sz="2100" b="1" dirty="0" smtClean="0">
                <a:solidFill>
                  <a:srgbClr val="FF0000"/>
                </a:solidFill>
              </a:rPr>
              <a:t> متساوي</a:t>
            </a:r>
            <a:r>
              <a:rPr lang="ar-JO" sz="2100" b="1" dirty="0" smtClean="0">
                <a:solidFill>
                  <a:srgbClr val="FF0000"/>
                </a:solidFill>
              </a:rPr>
              <a:t>ة</a:t>
            </a:r>
            <a:r>
              <a:rPr lang="ar-SA" sz="2100" b="1" dirty="0" smtClean="0">
                <a:solidFill>
                  <a:srgbClr val="FF0000"/>
                </a:solidFill>
              </a:rPr>
              <a:t> يتم حسابها على أساس ودائع نقدي</a:t>
            </a:r>
            <a:r>
              <a:rPr lang="ar-JO" sz="2100" b="1" dirty="0" smtClean="0">
                <a:solidFill>
                  <a:srgbClr val="FF0000"/>
                </a:solidFill>
              </a:rPr>
              <a:t>ة</a:t>
            </a:r>
            <a:r>
              <a:rPr lang="ar-SA" sz="2100" b="1" dirty="0" smtClean="0">
                <a:solidFill>
                  <a:srgbClr val="FF0000"/>
                </a:solidFill>
              </a:rPr>
              <a:t> منتظم</a:t>
            </a:r>
            <a:r>
              <a:rPr lang="ar-JO" sz="2100" b="1" dirty="0" smtClean="0">
                <a:solidFill>
                  <a:srgbClr val="FF0000"/>
                </a:solidFill>
              </a:rPr>
              <a:t>ة</a:t>
            </a:r>
            <a:r>
              <a:rPr lang="ar-SA" sz="2100" b="1" dirty="0" smtClean="0">
                <a:solidFill>
                  <a:srgbClr val="FF0000"/>
                </a:solidFill>
              </a:rPr>
              <a:t> </a:t>
            </a:r>
            <a:r>
              <a:rPr lang="ar-JO" sz="2100" b="1" dirty="0" smtClean="0">
                <a:solidFill>
                  <a:srgbClr val="FF0000"/>
                </a:solidFill>
              </a:rPr>
              <a:t>أ</a:t>
            </a:r>
            <a:r>
              <a:rPr lang="ar-SA" sz="2100" b="1" dirty="0" smtClean="0">
                <a:solidFill>
                  <a:srgbClr val="FF0000"/>
                </a:solidFill>
              </a:rPr>
              <a:t>و مسحوبات نقدي</a:t>
            </a:r>
            <a:r>
              <a:rPr lang="ar-JO" sz="2100" b="1" dirty="0" smtClean="0">
                <a:solidFill>
                  <a:srgbClr val="FF0000"/>
                </a:solidFill>
              </a:rPr>
              <a:t>ة</a:t>
            </a:r>
            <a:r>
              <a:rPr lang="ar-SA" sz="2100" b="1" dirty="0" smtClean="0">
                <a:solidFill>
                  <a:srgbClr val="FF0000"/>
                </a:solidFill>
              </a:rPr>
              <a:t> متساوي</a:t>
            </a:r>
            <a:r>
              <a:rPr lang="ar-JO" sz="2100" b="1" dirty="0" smtClean="0">
                <a:solidFill>
                  <a:srgbClr val="FF0000"/>
                </a:solidFill>
              </a:rPr>
              <a:t>ة</a:t>
            </a:r>
            <a:r>
              <a:rPr lang="ar-SA" sz="2100" b="1" dirty="0" smtClean="0">
                <a:solidFill>
                  <a:srgbClr val="FF0000"/>
                </a:solidFill>
              </a:rPr>
              <a:t> </a:t>
            </a:r>
          </a:p>
          <a:p>
            <a:pPr algn="just">
              <a:buNone/>
            </a:pPr>
            <a:r>
              <a:rPr lang="ar-JO" sz="2100" b="1" dirty="0" smtClean="0"/>
              <a:t>إ</a:t>
            </a:r>
            <a:r>
              <a:rPr lang="ar-SA" sz="2100" b="1" dirty="0" smtClean="0"/>
              <a:t>ذا قام شخص ما بايداع مبلغ 1000 </a:t>
            </a:r>
            <a:r>
              <a:rPr lang="ar-JO" sz="2100" b="1" dirty="0" smtClean="0"/>
              <a:t>ريال </a:t>
            </a:r>
            <a:r>
              <a:rPr lang="ar-SA" sz="2100" b="1" dirty="0" smtClean="0"/>
              <a:t>في حساب التوفير في </a:t>
            </a:r>
            <a:r>
              <a:rPr lang="ar-SA" sz="2100" b="1" dirty="0" smtClean="0">
                <a:solidFill>
                  <a:srgbClr val="FF0000"/>
                </a:solidFill>
              </a:rPr>
              <a:t>كل سنة </a:t>
            </a:r>
            <a:r>
              <a:rPr lang="ar-SA" sz="2100" b="1" dirty="0" smtClean="0"/>
              <a:t>ولمدة خمسة </a:t>
            </a:r>
            <a:r>
              <a:rPr lang="ar-JO" sz="2100" b="1" dirty="0" smtClean="0"/>
              <a:t>أ</a:t>
            </a:r>
            <a:r>
              <a:rPr lang="ar-SA" sz="2100" b="1" dirty="0" smtClean="0"/>
              <a:t>عوام وبفائدة مقدارها 5 بالمئه </a:t>
            </a:r>
            <a:r>
              <a:rPr lang="ar-SA" sz="2100" b="1" u="sng" dirty="0" smtClean="0"/>
              <a:t>ومركبة على </a:t>
            </a:r>
            <a:r>
              <a:rPr lang="ar-JO" sz="2100" b="1" u="sng" dirty="0" smtClean="0"/>
              <a:t>أ</a:t>
            </a:r>
            <a:r>
              <a:rPr lang="ar-SA" sz="2100" b="1" u="sng" dirty="0" smtClean="0"/>
              <a:t>ساس سنوي </a:t>
            </a:r>
            <a:r>
              <a:rPr lang="ar-SA" sz="2100" b="1" dirty="0" smtClean="0"/>
              <a:t>فما هو المبلغ المتجمع في نهاية السنة الخامسة ؟</a:t>
            </a:r>
          </a:p>
          <a:p>
            <a:pPr algn="just">
              <a:buNone/>
            </a:pPr>
            <a:r>
              <a:rPr lang="ar-SA" sz="2100" b="1" dirty="0" smtClean="0"/>
              <a:t>من قائمة الدفعات السنوية القيمة المركب</a:t>
            </a:r>
            <a:r>
              <a:rPr lang="ar-JO" sz="2100" b="1" dirty="0" smtClean="0"/>
              <a:t>ة</a:t>
            </a:r>
            <a:r>
              <a:rPr lang="ar-SA" sz="2100" b="1" dirty="0" smtClean="0"/>
              <a:t> </a:t>
            </a:r>
            <a:r>
              <a:rPr lang="ar-JO" sz="2100" b="1" dirty="0" smtClean="0"/>
              <a:t>لريال </a:t>
            </a:r>
            <a:r>
              <a:rPr lang="ar-SA" sz="2100" b="1" dirty="0" smtClean="0"/>
              <a:t>واحد في </a:t>
            </a:r>
            <a:r>
              <a:rPr lang="ar-JO" sz="2100" b="1" dirty="0" smtClean="0"/>
              <a:t>الملاحق </a:t>
            </a:r>
            <a:r>
              <a:rPr lang="ar-SA" sz="2100" b="1" dirty="0" smtClean="0"/>
              <a:t>وتحت </a:t>
            </a:r>
            <a:r>
              <a:rPr lang="ar-JO" sz="2100" b="1" dirty="0" smtClean="0"/>
              <a:t>أ</a:t>
            </a:r>
            <a:r>
              <a:rPr lang="ar-SA" sz="2100" b="1" dirty="0" smtClean="0"/>
              <a:t>سعار فوائد مختلفه(ف) ولعدد من </a:t>
            </a:r>
            <a:r>
              <a:rPr lang="ar-JO" sz="2100" b="1" dirty="0" smtClean="0"/>
              <a:t>السنوات (ن</a:t>
            </a:r>
            <a:r>
              <a:rPr lang="ar-SA" sz="2100" b="1" dirty="0" smtClean="0"/>
              <a:t>) </a:t>
            </a:r>
          </a:p>
          <a:p>
            <a:pPr algn="just">
              <a:buNone/>
            </a:pPr>
            <a:r>
              <a:rPr lang="ar-SA" sz="3000" b="1" dirty="0" smtClean="0">
                <a:solidFill>
                  <a:srgbClr val="FF0000"/>
                </a:solidFill>
              </a:rPr>
              <a:t>مجـ م = ع </a:t>
            </a:r>
            <a:r>
              <a:rPr lang="en-US" sz="3000" b="1" dirty="0" smtClean="0">
                <a:solidFill>
                  <a:srgbClr val="FF0000"/>
                </a:solidFill>
              </a:rPr>
              <a:t>X</a:t>
            </a:r>
            <a:r>
              <a:rPr lang="ar-SA" sz="3000" b="1" dirty="0" smtClean="0">
                <a:solidFill>
                  <a:srgbClr val="FF0000"/>
                </a:solidFill>
              </a:rPr>
              <a:t> م</a:t>
            </a:r>
          </a:p>
          <a:p>
            <a:pPr algn="just">
              <a:buNone/>
            </a:pPr>
            <a:r>
              <a:rPr lang="ar-SA" sz="2100" b="1" dirty="0" smtClean="0"/>
              <a:t>مجـ</a:t>
            </a:r>
            <a:r>
              <a:rPr lang="ar-SY" sz="2100" b="1" dirty="0" smtClean="0"/>
              <a:t> </a:t>
            </a:r>
            <a:r>
              <a:rPr lang="ar-SA" sz="2100" b="1" dirty="0" smtClean="0"/>
              <a:t>م = مجموع المبلغ المركب </a:t>
            </a:r>
          </a:p>
          <a:p>
            <a:pPr algn="just">
              <a:buNone/>
            </a:pPr>
            <a:r>
              <a:rPr lang="ar-SA" sz="2100" b="1" dirty="0" smtClean="0"/>
              <a:t>ع = معامل الفائدة المركبة لمبلغ </a:t>
            </a:r>
            <a:r>
              <a:rPr lang="ar-JO" sz="2100" b="1" dirty="0" smtClean="0"/>
              <a:t>ريال </a:t>
            </a:r>
            <a:r>
              <a:rPr lang="ar-SA" sz="2100" b="1" dirty="0" smtClean="0"/>
              <a:t>واحد </a:t>
            </a:r>
          </a:p>
          <a:p>
            <a:pPr algn="just">
              <a:buNone/>
            </a:pPr>
            <a:r>
              <a:rPr lang="ar-SA" sz="2100" b="1" dirty="0" smtClean="0"/>
              <a:t>م = قيمه الدفعات السنوية </a:t>
            </a:r>
          </a:p>
          <a:p>
            <a:pPr algn="just">
              <a:buNone/>
            </a:pPr>
            <a:r>
              <a:rPr lang="ar-SA" sz="2100" b="1" dirty="0" smtClean="0"/>
              <a:t>ننظر تحت عمود معدل فائدة 5% وصف السنة الخامسة </a:t>
            </a:r>
            <a:r>
              <a:rPr lang="ar-JO" sz="2100" b="1" dirty="0" smtClean="0"/>
              <a:t>من الملاحق  </a:t>
            </a:r>
            <a:r>
              <a:rPr lang="ar-JO" sz="2100" b="1" dirty="0" smtClean="0">
                <a:solidFill>
                  <a:srgbClr val="FF0000"/>
                </a:solidFill>
              </a:rPr>
              <a:t>(</a:t>
            </a:r>
            <a:r>
              <a:rPr lang="ar-SA" sz="2100" b="1" dirty="0" smtClean="0">
                <a:solidFill>
                  <a:srgbClr val="FF0000"/>
                </a:solidFill>
              </a:rPr>
              <a:t> القائمة 2</a:t>
            </a:r>
            <a:r>
              <a:rPr lang="ar-JO" sz="2100" b="1" dirty="0" smtClean="0">
                <a:solidFill>
                  <a:srgbClr val="FF0000"/>
                </a:solidFill>
              </a:rPr>
              <a:t>)</a:t>
            </a:r>
            <a:r>
              <a:rPr lang="ar-SA" sz="2100" b="1" dirty="0" smtClean="0">
                <a:solidFill>
                  <a:srgbClr val="FF0000"/>
                </a:solidFill>
              </a:rPr>
              <a:t> </a:t>
            </a:r>
            <a:endParaRPr lang="ar-JO" sz="2100" b="1" dirty="0" smtClean="0">
              <a:solidFill>
                <a:srgbClr val="FF0000"/>
              </a:solidFill>
            </a:endParaRPr>
          </a:p>
          <a:p>
            <a:pPr algn="just">
              <a:buNone/>
            </a:pPr>
            <a:r>
              <a:rPr lang="ar-SA" sz="2100" b="1" dirty="0" smtClean="0"/>
              <a:t>فنجد المعامل = 5</a:t>
            </a:r>
            <a:r>
              <a:rPr lang="ar-JO" sz="2100" b="1" dirty="0" smtClean="0"/>
              <a:t>.</a:t>
            </a:r>
            <a:r>
              <a:rPr lang="ar-SA" sz="2100" b="1" dirty="0" smtClean="0"/>
              <a:t>526 وبالتالي يكون مجموع المبلغ المركب </a:t>
            </a:r>
          </a:p>
          <a:p>
            <a:pPr algn="just">
              <a:buNone/>
            </a:pPr>
            <a:r>
              <a:rPr lang="ar-SA" sz="2100" b="1" dirty="0" smtClean="0"/>
              <a:t>= 1000 </a:t>
            </a:r>
            <a:r>
              <a:rPr lang="en-US" sz="2100" b="1" dirty="0" smtClean="0"/>
              <a:t>X</a:t>
            </a:r>
            <a:r>
              <a:rPr lang="ar-SA" sz="2100" b="1" dirty="0" smtClean="0"/>
              <a:t> 5</a:t>
            </a:r>
            <a:r>
              <a:rPr lang="ar-JO" sz="2100" b="1" dirty="0" smtClean="0"/>
              <a:t>.</a:t>
            </a:r>
            <a:r>
              <a:rPr lang="ar-SA" sz="2100" b="1" dirty="0" smtClean="0"/>
              <a:t>526</a:t>
            </a:r>
          </a:p>
          <a:p>
            <a:pPr algn="just">
              <a:buNone/>
            </a:pPr>
            <a:r>
              <a:rPr lang="ar-SA" sz="2100" b="1" dirty="0" smtClean="0"/>
              <a:t>= 5526 </a:t>
            </a:r>
            <a:r>
              <a:rPr lang="ar-JO" sz="2100" b="1" dirty="0" smtClean="0"/>
              <a:t>ريال </a:t>
            </a:r>
            <a:endParaRPr lang="ar-SA" sz="2100" b="1" dirty="0" smtClean="0"/>
          </a:p>
          <a:p>
            <a:pPr algn="just">
              <a:buNone/>
            </a:pPr>
            <a:endParaRPr lang="en-US" sz="2100" dirty="0" smtClean="0"/>
          </a:p>
        </p:txBody>
      </p:sp>
      <p:grpSp>
        <p:nvGrpSpPr>
          <p:cNvPr id="2" name="Group 8"/>
          <p:cNvGrpSpPr/>
          <p:nvPr/>
        </p:nvGrpSpPr>
        <p:grpSpPr>
          <a:xfrm>
            <a:off x="14" y="0"/>
            <a:ext cx="9143986"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rgbClr val="FF0000"/>
                  </a:solidFill>
                </a:rPr>
                <a:t>القيمة المركب</a:t>
              </a:r>
              <a:r>
                <a:rPr lang="ar-JO" sz="3200" dirty="0" smtClean="0">
                  <a:solidFill>
                    <a:srgbClr val="FF0000"/>
                  </a:solidFill>
                </a:rPr>
                <a:t>ة</a:t>
              </a:r>
              <a:r>
                <a:rPr lang="ar-SA" sz="3200" dirty="0" smtClean="0">
                  <a:solidFill>
                    <a:srgbClr val="FF0000"/>
                  </a:solidFill>
                </a:rPr>
                <a:t> للدفعات السنوي</a:t>
              </a:r>
              <a:r>
                <a:rPr lang="ar-JO" sz="3200" dirty="0" smtClean="0">
                  <a:solidFill>
                    <a:srgbClr val="FF0000"/>
                  </a:solidFill>
                </a:rPr>
                <a:t>ة</a:t>
              </a:r>
              <a:r>
                <a:rPr lang="ar-SY" sz="3200" dirty="0" smtClean="0">
                  <a:solidFill>
                    <a:srgbClr val="FF0000"/>
                  </a:solidFill>
                </a:rPr>
                <a:t> –غير </a:t>
              </a:r>
              <a:r>
                <a:rPr lang="ar-SY" sz="3200" dirty="0">
                  <a:solidFill>
                    <a:srgbClr val="FF0000"/>
                  </a:solidFill>
                </a:rPr>
                <a:t>مطلوب</a:t>
              </a:r>
              <a:endParaRPr lang="ar-SA" sz="32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05916387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14" y="0"/>
            <a:ext cx="9143986"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solidFill>
                    <a:srgbClr val="FF0000"/>
                  </a:solidFill>
                </a:rPr>
                <a:t>القيمة الحالية / طريقة  الخصم </a:t>
              </a:r>
              <a:endParaRPr lang="ar-SA" sz="3600" b="1"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15" name="Slide Number Placeholder 14"/>
          <p:cNvSpPr>
            <a:spLocks noGrp="1"/>
          </p:cNvSpPr>
          <p:nvPr>
            <p:ph type="sldNum" sz="quarter" idx="12"/>
          </p:nvPr>
        </p:nvSpPr>
        <p:spPr/>
        <p:txBody>
          <a:bodyPr/>
          <a:lstStyle/>
          <a:p>
            <a:fld id="{6339CD7F-6548-46A8-9F66-5B44D68E6E3C}" type="slidenum">
              <a:rPr lang="ar-SA" smtClean="0"/>
              <a:pPr/>
              <a:t>72</a:t>
            </a:fld>
            <a:endParaRPr lang="ar-SA"/>
          </a:p>
        </p:txBody>
      </p:sp>
      <p:sp>
        <p:nvSpPr>
          <p:cNvPr id="12" name="Content Placeholder 11"/>
          <p:cNvSpPr>
            <a:spLocks noGrp="1"/>
          </p:cNvSpPr>
          <p:nvPr>
            <p:ph sz="quarter" idx="1"/>
          </p:nvPr>
        </p:nvSpPr>
        <p:spPr>
          <a:xfrm>
            <a:off x="395536" y="1412776"/>
            <a:ext cx="8229600" cy="5001419"/>
          </a:xfrm>
        </p:spPr>
        <p:txBody>
          <a:bodyPr>
            <a:normAutofit fontScale="92500" lnSpcReduction="10000"/>
          </a:bodyPr>
          <a:lstStyle/>
          <a:p>
            <a:pPr algn="just">
              <a:buNone/>
            </a:pPr>
            <a:endParaRPr lang="ar-SA" sz="2100" dirty="0" smtClean="0"/>
          </a:p>
          <a:p>
            <a:pPr algn="just">
              <a:buNone/>
            </a:pPr>
            <a:r>
              <a:rPr lang="ar-SA" sz="2800" dirty="0" smtClean="0"/>
              <a:t>طريقة حساب القيمة الحالية ل</a:t>
            </a:r>
            <a:r>
              <a:rPr lang="ar-JO" sz="2800" dirty="0" smtClean="0"/>
              <a:t>أ</a:t>
            </a:r>
            <a:r>
              <a:rPr lang="ar-SA" sz="2800" dirty="0" smtClean="0"/>
              <a:t>ي مبلغ معاكسه لحساب القيمة المركبه </a:t>
            </a:r>
            <a:r>
              <a:rPr lang="ar-JO" sz="2800" dirty="0" smtClean="0"/>
              <a:t>(القيمة المستقبلية )</a:t>
            </a:r>
            <a:endParaRPr lang="ar-SA" sz="2800" dirty="0" smtClean="0"/>
          </a:p>
          <a:p>
            <a:pPr algn="just">
              <a:buFontTx/>
              <a:buChar char="-"/>
            </a:pPr>
            <a:r>
              <a:rPr lang="ar-SA" sz="2800" dirty="0" smtClean="0"/>
              <a:t>في القيمة المركب</a:t>
            </a:r>
            <a:r>
              <a:rPr lang="ar-JO" sz="2800" dirty="0" smtClean="0"/>
              <a:t>ة</a:t>
            </a:r>
            <a:r>
              <a:rPr lang="ar-SA" sz="2800" dirty="0" smtClean="0"/>
              <a:t> </a:t>
            </a:r>
            <a:r>
              <a:rPr lang="ar-JO" sz="2800" dirty="0" smtClean="0"/>
              <a:t>(القيمة المستقبلية ) </a:t>
            </a:r>
            <a:r>
              <a:rPr lang="ar-SA" sz="2800" dirty="0" smtClean="0"/>
              <a:t>القيمة تتزايد </a:t>
            </a:r>
            <a:r>
              <a:rPr lang="ar-SA" sz="2800" dirty="0" smtClean="0">
                <a:solidFill>
                  <a:srgbClr val="FF0000"/>
                </a:solidFill>
              </a:rPr>
              <a:t>بسبب </a:t>
            </a:r>
            <a:r>
              <a:rPr lang="ar-JO" sz="2800" dirty="0" smtClean="0">
                <a:solidFill>
                  <a:srgbClr val="FF0000"/>
                </a:solidFill>
              </a:rPr>
              <a:t>إ</a:t>
            </a:r>
            <a:r>
              <a:rPr lang="ar-SA" sz="2800" dirty="0" smtClean="0">
                <a:solidFill>
                  <a:srgbClr val="FF0000"/>
                </a:solidFill>
              </a:rPr>
              <a:t>ضافة قيمة الفوائد المركب</a:t>
            </a:r>
            <a:r>
              <a:rPr lang="ar-JO" sz="2800" dirty="0" smtClean="0">
                <a:solidFill>
                  <a:srgbClr val="FF0000"/>
                </a:solidFill>
              </a:rPr>
              <a:t>ة</a:t>
            </a:r>
            <a:r>
              <a:rPr lang="ar-SA" sz="2800" dirty="0" smtClean="0">
                <a:solidFill>
                  <a:srgbClr val="FF0000"/>
                </a:solidFill>
              </a:rPr>
              <a:t> على المبلغ ال</a:t>
            </a:r>
            <a:r>
              <a:rPr lang="ar-JO" sz="2800" dirty="0" smtClean="0">
                <a:solidFill>
                  <a:srgbClr val="FF0000"/>
                </a:solidFill>
              </a:rPr>
              <a:t>أ</a:t>
            </a:r>
            <a:r>
              <a:rPr lang="ar-SA" sz="2800" dirty="0" smtClean="0">
                <a:solidFill>
                  <a:srgbClr val="FF0000"/>
                </a:solidFill>
              </a:rPr>
              <a:t>صلي.</a:t>
            </a:r>
          </a:p>
          <a:p>
            <a:pPr algn="just">
              <a:buFontTx/>
              <a:buChar char="-"/>
            </a:pPr>
            <a:r>
              <a:rPr lang="ar-SA" sz="2800" u="sng" dirty="0" smtClean="0"/>
              <a:t>في طريقه القيمة الحالية القيمة </a:t>
            </a:r>
            <a:r>
              <a:rPr lang="ar-SA" sz="2800" b="1" u="sng" dirty="0" smtClean="0"/>
              <a:t>تتناقص</a:t>
            </a:r>
            <a:r>
              <a:rPr lang="ar-SA" sz="2800" u="sng" dirty="0" smtClean="0"/>
              <a:t> </a:t>
            </a:r>
            <a:r>
              <a:rPr lang="ar-SA" sz="2800" dirty="0" smtClean="0"/>
              <a:t>حيث تكون القيمة الحالية </a:t>
            </a:r>
            <a:r>
              <a:rPr lang="ar-JO" sz="2800" dirty="0" smtClean="0"/>
              <a:t>أ</a:t>
            </a:r>
            <a:r>
              <a:rPr lang="ar-SA" sz="2800" dirty="0" smtClean="0">
                <a:solidFill>
                  <a:srgbClr val="FF0000"/>
                </a:solidFill>
              </a:rPr>
              <a:t>قل من القيمة بالمستقبل بسبب غياب مكاسب الفوائد عليه </a:t>
            </a:r>
            <a:r>
              <a:rPr lang="ar-SA" sz="2800" dirty="0" smtClean="0"/>
              <a:t>فالقيمة الحالية ل</a:t>
            </a:r>
            <a:r>
              <a:rPr lang="ar-JO" sz="2800" dirty="0" smtClean="0"/>
              <a:t>أ</a:t>
            </a:r>
            <a:r>
              <a:rPr lang="ar-SA" sz="2800" dirty="0" smtClean="0"/>
              <a:t>ي مبلغ نستلمه في المستقبل سيكون </a:t>
            </a:r>
            <a:r>
              <a:rPr lang="ar-JO" sz="2800" dirty="0" smtClean="0"/>
              <a:t>أ</a:t>
            </a:r>
            <a:r>
              <a:rPr lang="ar-SA" sz="2800" dirty="0" smtClean="0"/>
              <a:t>قل من المبلغ الذي نملكه اليوم.</a:t>
            </a:r>
          </a:p>
          <a:p>
            <a:pPr algn="just">
              <a:buFontTx/>
              <a:buChar char="-"/>
            </a:pPr>
            <a:r>
              <a:rPr lang="ar-SA" sz="2800" dirty="0" smtClean="0"/>
              <a:t>تسمى طريقة </a:t>
            </a:r>
            <a:r>
              <a:rPr lang="ar-JO" sz="2800" dirty="0" smtClean="0"/>
              <a:t>إ</a:t>
            </a:r>
            <a:r>
              <a:rPr lang="ar-SA" sz="2800" dirty="0" smtClean="0"/>
              <a:t>يجاد القيمة الحالية ل</a:t>
            </a:r>
            <a:r>
              <a:rPr lang="ar-JO" sz="2800" dirty="0" smtClean="0"/>
              <a:t>أ</a:t>
            </a:r>
            <a:r>
              <a:rPr lang="ar-SA" sz="2800" dirty="0" smtClean="0"/>
              <a:t>ي مبلغ بطريقة الخصم فتهتم هذه الطريقه بتحديد القيمة الحالية ل</a:t>
            </a:r>
            <a:r>
              <a:rPr lang="ar-JO" sz="2800" dirty="0" smtClean="0"/>
              <a:t>أ</a:t>
            </a:r>
            <a:r>
              <a:rPr lang="ar-SA" sz="2800" dirty="0" smtClean="0"/>
              <a:t>ي مبلغ </a:t>
            </a:r>
            <a:r>
              <a:rPr lang="ar-JO" sz="2800" dirty="0" smtClean="0"/>
              <a:t>نستلمه </a:t>
            </a:r>
            <a:r>
              <a:rPr lang="ar-SA" sz="2800" dirty="0" smtClean="0"/>
              <a:t>في المستقبل. </a:t>
            </a:r>
          </a:p>
          <a:p>
            <a:pPr algn="just">
              <a:buFontTx/>
              <a:buChar char="-"/>
            </a:pPr>
            <a:r>
              <a:rPr lang="ar-SA" sz="2800" dirty="0" smtClean="0"/>
              <a:t>يسمى هذا العائد بمعدل الخصم </a:t>
            </a:r>
            <a:r>
              <a:rPr lang="ar-JO" sz="2800" dirty="0" smtClean="0"/>
              <a:t>أ</a:t>
            </a:r>
            <a:r>
              <a:rPr lang="ar-SA" sz="2800" dirty="0" smtClean="0"/>
              <a:t>و معدل </a:t>
            </a:r>
            <a:r>
              <a:rPr lang="ar-JO" sz="2800" dirty="0" smtClean="0"/>
              <a:t>إ</a:t>
            </a:r>
            <a:r>
              <a:rPr lang="ar-SA" sz="2800" dirty="0" smtClean="0"/>
              <a:t>عاده ال</a:t>
            </a:r>
            <a:r>
              <a:rPr lang="ar-JO" sz="2800" dirty="0" smtClean="0"/>
              <a:t>إ</a:t>
            </a:r>
            <a:r>
              <a:rPr lang="ar-SA" sz="2800" dirty="0" smtClean="0"/>
              <a:t>ستثمار </a:t>
            </a:r>
            <a:r>
              <a:rPr lang="ar-JO" sz="2800" dirty="0" smtClean="0"/>
              <a:t>أ</a:t>
            </a:r>
            <a:r>
              <a:rPr lang="ar-SA" sz="2800" dirty="0" smtClean="0"/>
              <a:t>و تكلفه الفرص</a:t>
            </a:r>
            <a:r>
              <a:rPr lang="ar-JO" sz="2800" dirty="0" smtClean="0"/>
              <a:t>ة</a:t>
            </a:r>
            <a:r>
              <a:rPr lang="ar-SA" sz="2800" dirty="0" smtClean="0"/>
              <a:t> البديل</a:t>
            </a:r>
            <a:r>
              <a:rPr lang="ar-JO" sz="2800" dirty="0" smtClean="0"/>
              <a:t>ة</a:t>
            </a:r>
            <a:r>
              <a:rPr lang="ar-SA" sz="2800" dirty="0" smtClean="0"/>
              <a:t> </a:t>
            </a:r>
            <a:r>
              <a:rPr lang="ar-JO" sz="2800" dirty="0" smtClean="0"/>
              <a:t>أ</a:t>
            </a:r>
            <a:r>
              <a:rPr lang="ar-SA" sz="2800" dirty="0" smtClean="0"/>
              <a:t>و تكلف</a:t>
            </a:r>
            <a:r>
              <a:rPr lang="ar-JO" sz="2800" dirty="0" smtClean="0"/>
              <a:t>ة</a:t>
            </a:r>
            <a:r>
              <a:rPr lang="ar-SA" sz="2800" dirty="0" smtClean="0"/>
              <a:t> ر</a:t>
            </a:r>
            <a:r>
              <a:rPr lang="ar-JO" sz="2800" dirty="0" smtClean="0"/>
              <a:t>أ</a:t>
            </a:r>
            <a:r>
              <a:rPr lang="ar-SA" sz="2800" dirty="0" smtClean="0"/>
              <a:t>س المال ....</a:t>
            </a:r>
            <a:endParaRPr lang="en-US" sz="2800" dirty="0" smtClean="0"/>
          </a:p>
        </p:txBody>
      </p:sp>
    </p:spTree>
    <p:extLst>
      <p:ext uri="{BB962C8B-B14F-4D97-AF65-F5344CB8AC3E}">
        <p14:creationId xmlns:p14="http://schemas.microsoft.com/office/powerpoint/2010/main" val="122483819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73</a:t>
            </a:fld>
            <a:endParaRPr lang="ar-SA" dirty="0"/>
          </a:p>
        </p:txBody>
      </p:sp>
      <p:sp>
        <p:nvSpPr>
          <p:cNvPr id="12" name="Content Placeholder 11"/>
          <p:cNvSpPr>
            <a:spLocks noGrp="1"/>
          </p:cNvSpPr>
          <p:nvPr>
            <p:ph sz="quarter" idx="1"/>
          </p:nvPr>
        </p:nvSpPr>
        <p:spPr>
          <a:xfrm>
            <a:off x="395536" y="714356"/>
            <a:ext cx="8229600" cy="5594964"/>
          </a:xfrm>
        </p:spPr>
        <p:txBody>
          <a:bodyPr>
            <a:noAutofit/>
          </a:bodyPr>
          <a:lstStyle/>
          <a:p>
            <a:pPr>
              <a:buNone/>
            </a:pPr>
            <a:r>
              <a:rPr lang="ar-JO" sz="2100" b="1" dirty="0" smtClean="0"/>
              <a:t>إ</a:t>
            </a:r>
            <a:r>
              <a:rPr lang="ar-SA" sz="2100" b="1" dirty="0" smtClean="0"/>
              <a:t>ذا كان هناك فرص</a:t>
            </a:r>
            <a:r>
              <a:rPr lang="ar-JO" sz="2100" b="1" dirty="0" smtClean="0"/>
              <a:t>ة</a:t>
            </a:r>
            <a:r>
              <a:rPr lang="ar-SA" sz="2100" b="1" dirty="0" smtClean="0"/>
              <a:t> لشخص ما ليستلم مبلغ 2100 </a:t>
            </a:r>
            <a:r>
              <a:rPr lang="ar-JO" sz="2100" b="1" dirty="0" smtClean="0"/>
              <a:t>ريال </a:t>
            </a:r>
            <a:r>
              <a:rPr lang="ar-SA" sz="2100" b="1" dirty="0" smtClean="0"/>
              <a:t>بعد سن</a:t>
            </a:r>
            <a:r>
              <a:rPr lang="ar-JO" sz="2100" b="1" dirty="0" smtClean="0"/>
              <a:t>ة</a:t>
            </a:r>
            <a:r>
              <a:rPr lang="ar-SA" sz="2100" b="1" dirty="0" smtClean="0"/>
              <a:t> واحد</a:t>
            </a:r>
            <a:r>
              <a:rPr lang="ar-JO" sz="2100" b="1" dirty="0" smtClean="0"/>
              <a:t>ة</a:t>
            </a:r>
            <a:r>
              <a:rPr lang="ar-SA" sz="2100" b="1" dirty="0" smtClean="0"/>
              <a:t> من ال</a:t>
            </a:r>
            <a:r>
              <a:rPr lang="ar-JO" sz="2100" b="1" dirty="0" smtClean="0"/>
              <a:t>آ</a:t>
            </a:r>
            <a:r>
              <a:rPr lang="ar-SA" sz="2100" b="1" dirty="0" smtClean="0"/>
              <a:t>ن وعلى </a:t>
            </a:r>
            <a:r>
              <a:rPr lang="ar-JO" sz="2100" b="1" dirty="0" smtClean="0"/>
              <a:t>إ</a:t>
            </a:r>
            <a:r>
              <a:rPr lang="ar-SA" sz="2100" b="1" dirty="0" smtClean="0"/>
              <a:t>فتراض </a:t>
            </a:r>
            <a:r>
              <a:rPr lang="ar-JO" sz="2100" b="1" dirty="0" smtClean="0"/>
              <a:t>أ</a:t>
            </a:r>
            <a:r>
              <a:rPr lang="ar-SA" sz="2100" b="1" dirty="0" smtClean="0"/>
              <a:t>ن معدل الفائده 5 % </a:t>
            </a:r>
            <a:r>
              <a:rPr lang="ar-JO" sz="2100" b="1" dirty="0" smtClean="0"/>
              <a:t>، </a:t>
            </a:r>
            <a:r>
              <a:rPr lang="ar-SA" sz="2100" b="1" dirty="0" smtClean="0"/>
              <a:t>فما هو المبلغ الذي يجب استثماره ال</a:t>
            </a:r>
            <a:r>
              <a:rPr lang="ar-JO" sz="2100" b="1" dirty="0" smtClean="0"/>
              <a:t>آ</a:t>
            </a:r>
            <a:r>
              <a:rPr lang="ar-SA" sz="2100" b="1" dirty="0" smtClean="0"/>
              <a:t>ن ؟</a:t>
            </a:r>
          </a:p>
          <a:p>
            <a:pPr>
              <a:buNone/>
            </a:pPr>
            <a:r>
              <a:rPr lang="ar-SA" sz="2000" b="1" dirty="0" smtClean="0"/>
              <a:t>م = أ ( 1 + ف )</a:t>
            </a:r>
            <a:r>
              <a:rPr lang="ar-SA" sz="2000" b="1" baseline="30000" dirty="0" smtClean="0"/>
              <a:t>ن </a:t>
            </a:r>
            <a:endParaRPr lang="ar-SA" sz="2000" b="1" dirty="0" smtClean="0"/>
          </a:p>
          <a:p>
            <a:pPr>
              <a:buNone/>
            </a:pPr>
            <a:r>
              <a:rPr lang="ar-SA" sz="2000" dirty="0" smtClean="0"/>
              <a:t>2100 = أ (1+ 0</a:t>
            </a:r>
            <a:r>
              <a:rPr lang="ar-JO" sz="2000" dirty="0" smtClean="0"/>
              <a:t>.</a:t>
            </a:r>
            <a:r>
              <a:rPr lang="ar-SA" sz="2000" dirty="0" smtClean="0"/>
              <a:t>05)</a:t>
            </a:r>
            <a:r>
              <a:rPr lang="ar-SA" sz="2000" baseline="30000" dirty="0" smtClean="0"/>
              <a:t>1</a:t>
            </a:r>
            <a:r>
              <a:rPr lang="ar-SA" sz="2000" dirty="0" smtClean="0"/>
              <a:t> </a:t>
            </a:r>
            <a:endParaRPr lang="en-US" sz="2000" dirty="0" smtClean="0"/>
          </a:p>
          <a:p>
            <a:pPr>
              <a:buNone/>
            </a:pPr>
            <a:r>
              <a:rPr lang="ar-SA" sz="2000" dirty="0" smtClean="0"/>
              <a:t>2100 = أ(1</a:t>
            </a:r>
            <a:r>
              <a:rPr lang="ar-JO" sz="2000" dirty="0" smtClean="0"/>
              <a:t>.</a:t>
            </a:r>
            <a:r>
              <a:rPr lang="ar-SA" sz="2000" dirty="0" smtClean="0"/>
              <a:t>05)</a:t>
            </a:r>
          </a:p>
          <a:p>
            <a:pPr>
              <a:buNone/>
            </a:pPr>
            <a:r>
              <a:rPr lang="ar-SA" sz="2000" dirty="0" smtClean="0"/>
              <a:t>2100/1</a:t>
            </a:r>
            <a:r>
              <a:rPr lang="ar-JO" sz="2000" dirty="0" smtClean="0"/>
              <a:t>.</a:t>
            </a:r>
            <a:r>
              <a:rPr lang="ar-SA" sz="2000" dirty="0" smtClean="0"/>
              <a:t>05 = أ</a:t>
            </a:r>
          </a:p>
          <a:p>
            <a:pPr>
              <a:buNone/>
            </a:pPr>
            <a:r>
              <a:rPr lang="ar-SA" sz="2100" dirty="0" smtClean="0"/>
              <a:t>أ = 2000 </a:t>
            </a:r>
            <a:r>
              <a:rPr lang="ar-JO" sz="2100" dirty="0" smtClean="0"/>
              <a:t>ريال </a:t>
            </a:r>
            <a:r>
              <a:rPr lang="ar-SA" sz="2100" dirty="0" smtClean="0"/>
              <a:t>يجب </a:t>
            </a:r>
            <a:r>
              <a:rPr lang="ar-JO" sz="2100" dirty="0" smtClean="0"/>
              <a:t>أ</a:t>
            </a:r>
            <a:r>
              <a:rPr lang="ar-SA" sz="2100" dirty="0" smtClean="0"/>
              <a:t>ن يستثمر 2000</a:t>
            </a:r>
            <a:r>
              <a:rPr lang="ar-JO" sz="2100" dirty="0" smtClean="0"/>
              <a:t> ريال </a:t>
            </a:r>
            <a:r>
              <a:rPr lang="ar-SA" sz="2100" dirty="0" smtClean="0"/>
              <a:t> حتى يحصل على 2100 بعد عام </a:t>
            </a:r>
          </a:p>
          <a:p>
            <a:pPr>
              <a:buNone/>
            </a:pPr>
            <a:r>
              <a:rPr lang="ar-SA" sz="2400" dirty="0" smtClean="0">
                <a:solidFill>
                  <a:srgbClr val="FF0000"/>
                </a:solidFill>
              </a:rPr>
              <a:t> </a:t>
            </a:r>
            <a:r>
              <a:rPr lang="ar-SA" sz="2800" b="1" dirty="0" smtClean="0">
                <a:solidFill>
                  <a:srgbClr val="FF0000"/>
                </a:solidFill>
              </a:rPr>
              <a:t>فالقانون المستخدم ل</a:t>
            </a:r>
            <a:r>
              <a:rPr lang="ar-JO" sz="2800" b="1" dirty="0" smtClean="0">
                <a:solidFill>
                  <a:srgbClr val="FF0000"/>
                </a:solidFill>
              </a:rPr>
              <a:t>إ</a:t>
            </a:r>
            <a:r>
              <a:rPr lang="ar-SA" sz="2800" b="1" dirty="0" smtClean="0">
                <a:solidFill>
                  <a:srgbClr val="FF0000"/>
                </a:solidFill>
              </a:rPr>
              <a:t>يجاد القيمة الحالية </a:t>
            </a:r>
          </a:p>
          <a:p>
            <a:pPr>
              <a:buNone/>
            </a:pPr>
            <a:r>
              <a:rPr lang="ar-SA" sz="2800" b="1" dirty="0" smtClean="0">
                <a:solidFill>
                  <a:srgbClr val="FF0000"/>
                </a:solidFill>
              </a:rPr>
              <a:t>م = س / (1+ ف)</a:t>
            </a:r>
            <a:r>
              <a:rPr lang="ar-SA" sz="2800" b="1" baseline="30000" dirty="0" smtClean="0">
                <a:solidFill>
                  <a:srgbClr val="FF0000"/>
                </a:solidFill>
              </a:rPr>
              <a:t>ن</a:t>
            </a:r>
            <a:r>
              <a:rPr lang="ar-SA" sz="2800" b="1" dirty="0" smtClean="0">
                <a:solidFill>
                  <a:srgbClr val="FF0000"/>
                </a:solidFill>
              </a:rPr>
              <a:t> </a:t>
            </a:r>
            <a:endParaRPr lang="en-US" sz="2800" b="1" dirty="0" smtClean="0">
              <a:solidFill>
                <a:srgbClr val="FF0000"/>
              </a:solidFill>
            </a:endParaRPr>
          </a:p>
          <a:p>
            <a:pPr>
              <a:buNone/>
            </a:pPr>
            <a:r>
              <a:rPr lang="ar-SA" sz="2100" dirty="0" smtClean="0"/>
              <a:t>س = المبلغ الذي نستلمه في المستقبل، ف = معدل الفائدة (معدل الخصم )، ن = عدد السنوات </a:t>
            </a:r>
          </a:p>
          <a:p>
            <a:pPr>
              <a:buNone/>
            </a:pPr>
            <a:r>
              <a:rPr lang="ar-JO" sz="2100" dirty="0" smtClean="0"/>
              <a:t>أ</a:t>
            </a:r>
            <a:r>
              <a:rPr lang="ar-SA" sz="2100" dirty="0" smtClean="0"/>
              <a:t>ما </a:t>
            </a:r>
            <a:r>
              <a:rPr lang="ar-JO" sz="2100" dirty="0" smtClean="0"/>
              <a:t>من </a:t>
            </a:r>
            <a:r>
              <a:rPr lang="ar-SA" sz="2100" dirty="0" smtClean="0"/>
              <a:t>حيث القوائم الماليه نستخدم </a:t>
            </a:r>
            <a:r>
              <a:rPr lang="ar-JO" sz="2100" dirty="0" smtClean="0"/>
              <a:t>الملاحق </a:t>
            </a:r>
            <a:r>
              <a:rPr lang="ar-JO" sz="2100" dirty="0" smtClean="0">
                <a:solidFill>
                  <a:srgbClr val="FF0000"/>
                </a:solidFill>
              </a:rPr>
              <a:t>( قائمه </a:t>
            </a:r>
            <a:r>
              <a:rPr lang="ar-SA" sz="2100" dirty="0" smtClean="0">
                <a:solidFill>
                  <a:srgbClr val="FF0000"/>
                </a:solidFill>
              </a:rPr>
              <a:t>3</a:t>
            </a:r>
            <a:r>
              <a:rPr lang="ar-JO" sz="2100" dirty="0" smtClean="0">
                <a:solidFill>
                  <a:srgbClr val="FF0000"/>
                </a:solidFill>
              </a:rPr>
              <a:t>)</a:t>
            </a:r>
            <a:endParaRPr lang="ar-SA" sz="2100" dirty="0" smtClean="0"/>
          </a:p>
          <a:p>
            <a:pPr>
              <a:buNone/>
            </a:pPr>
            <a:r>
              <a:rPr lang="ar-SA" sz="2100" dirty="0" smtClean="0"/>
              <a:t>م = س ( ف ع )</a:t>
            </a:r>
            <a:r>
              <a:rPr lang="ar-JO" sz="2100" dirty="0" smtClean="0"/>
              <a:t> ، حيث ف ع</a:t>
            </a:r>
            <a:r>
              <a:rPr lang="ar-SA" sz="2100" dirty="0" smtClean="0"/>
              <a:t> = معامل الخصم </a:t>
            </a:r>
            <a:r>
              <a:rPr lang="ar-JO" sz="2100" dirty="0" smtClean="0"/>
              <a:t>أ</a:t>
            </a:r>
            <a:r>
              <a:rPr lang="ar-SA" sz="2100" dirty="0" smtClean="0"/>
              <a:t>و معامل الفائد</a:t>
            </a:r>
            <a:r>
              <a:rPr lang="ar-JO" sz="2100" dirty="0" smtClean="0"/>
              <a:t>ة</a:t>
            </a:r>
            <a:endParaRPr lang="ar-SA" sz="2100" dirty="0" smtClean="0"/>
          </a:p>
          <a:p>
            <a:pPr>
              <a:buNone/>
            </a:pPr>
            <a:r>
              <a:rPr lang="ar-SA" sz="2100" dirty="0" smtClean="0">
                <a:solidFill>
                  <a:srgbClr val="FF0000"/>
                </a:solidFill>
              </a:rPr>
              <a:t>م= 2100 * </a:t>
            </a:r>
            <a:r>
              <a:rPr lang="en-US" sz="2100" dirty="0" smtClean="0">
                <a:solidFill>
                  <a:srgbClr val="FF0000"/>
                </a:solidFill>
              </a:rPr>
              <a:t>( </a:t>
            </a:r>
            <a:r>
              <a:rPr lang="en-US" sz="2400" dirty="0" smtClean="0">
                <a:solidFill>
                  <a:srgbClr val="FF0000"/>
                </a:solidFill>
              </a:rPr>
              <a:t>0.952)</a:t>
            </a:r>
            <a:endParaRPr lang="ar-SA" sz="2400" dirty="0" smtClean="0">
              <a:solidFill>
                <a:srgbClr val="FF0000"/>
              </a:solidFill>
            </a:endParaRPr>
          </a:p>
          <a:p>
            <a:pPr>
              <a:buNone/>
            </a:pPr>
            <a:r>
              <a:rPr lang="ar-SA" sz="2400" dirty="0" smtClean="0">
                <a:solidFill>
                  <a:srgbClr val="FF0000"/>
                </a:solidFill>
              </a:rPr>
              <a:t>= 1999.2 ريال</a:t>
            </a:r>
            <a:endParaRPr lang="ar-SA" sz="2100" dirty="0" smtClean="0">
              <a:solidFill>
                <a:srgbClr val="FF0000"/>
              </a:solidFill>
            </a:endParaRPr>
          </a:p>
          <a:p>
            <a:pPr>
              <a:buNone/>
            </a:pPr>
            <a:endParaRPr lang="ar-SA" sz="1600" baseline="30000" dirty="0" smtClean="0"/>
          </a:p>
          <a:p>
            <a:pPr>
              <a:buNone/>
            </a:pPr>
            <a:endParaRPr lang="ar-SA" sz="1600" baseline="30000" dirty="0" smtClean="0"/>
          </a:p>
          <a:p>
            <a:pPr>
              <a:buNone/>
            </a:pPr>
            <a:endParaRPr lang="ar-SA" sz="1600" baseline="30000" dirty="0" smtClean="0"/>
          </a:p>
          <a:p>
            <a:pPr>
              <a:buNone/>
            </a:pPr>
            <a:endParaRPr lang="ar-SA" sz="1600" baseline="30000" dirty="0" smtClean="0"/>
          </a:p>
          <a:p>
            <a:pPr>
              <a:buNone/>
            </a:pPr>
            <a:endParaRPr lang="ar-SA" sz="1600" baseline="30000" dirty="0" smtClean="0"/>
          </a:p>
          <a:p>
            <a:pPr>
              <a:buNone/>
            </a:pPr>
            <a:endParaRPr lang="ar-SA" sz="1600" baseline="30000" dirty="0" smtClean="0"/>
          </a:p>
          <a:p>
            <a:pPr>
              <a:buNone/>
            </a:pPr>
            <a:endParaRPr lang="ar-SA" sz="1600" baseline="30000" dirty="0" smtClean="0"/>
          </a:p>
          <a:p>
            <a:pPr>
              <a:buNone/>
            </a:pPr>
            <a:endParaRPr lang="ar-SA" sz="1600" baseline="30000" dirty="0" smtClean="0"/>
          </a:p>
          <a:p>
            <a:pPr>
              <a:buNone/>
            </a:pPr>
            <a:endParaRPr lang="ar-SA" sz="1600" baseline="30000" dirty="0" smtClean="0"/>
          </a:p>
          <a:p>
            <a:pPr>
              <a:buNone/>
            </a:pPr>
            <a:r>
              <a:rPr lang="ar-SA" sz="1600" baseline="30000" dirty="0" smtClean="0"/>
              <a:t> </a:t>
            </a:r>
          </a:p>
          <a:p>
            <a:pPr>
              <a:buNone/>
            </a:pPr>
            <a:endParaRPr lang="ar-SA" sz="1600" baseline="30000" dirty="0" smtClean="0"/>
          </a:p>
        </p:txBody>
      </p:sp>
      <p:grpSp>
        <p:nvGrpSpPr>
          <p:cNvPr id="3" name="Group 7"/>
          <p:cNvGrpSpPr/>
          <p:nvPr/>
        </p:nvGrpSpPr>
        <p:grpSpPr>
          <a:xfrm>
            <a:off x="7643834" y="0"/>
            <a:ext cx="1500166" cy="581173"/>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5" name="Left Brace 14"/>
          <p:cNvSpPr/>
          <p:nvPr/>
        </p:nvSpPr>
        <p:spPr>
          <a:xfrm>
            <a:off x="5292080" y="1700808"/>
            <a:ext cx="648072" cy="1296144"/>
          </a:xfrm>
          <a:prstGeom prst="lef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JO"/>
          </a:p>
        </p:txBody>
      </p:sp>
      <p:sp>
        <p:nvSpPr>
          <p:cNvPr id="16" name="TextBox 15"/>
          <p:cNvSpPr txBox="1"/>
          <p:nvPr/>
        </p:nvSpPr>
        <p:spPr>
          <a:xfrm>
            <a:off x="2915816" y="2132856"/>
            <a:ext cx="2232248" cy="369332"/>
          </a:xfrm>
          <a:prstGeom prst="rect">
            <a:avLst/>
          </a:prstGeom>
          <a:solidFill>
            <a:schemeClr val="accent1">
              <a:lumMod val="20000"/>
              <a:lumOff val="80000"/>
            </a:schemeClr>
          </a:solidFill>
        </p:spPr>
        <p:txBody>
          <a:bodyPr wrap="square" rtlCol="1">
            <a:spAutoFit/>
          </a:bodyPr>
          <a:lstStyle/>
          <a:p>
            <a:r>
              <a:rPr lang="ar-JO" dirty="0" smtClean="0"/>
              <a:t>هذه طريقة القيمة المستقبلية </a:t>
            </a:r>
            <a:endParaRPr lang="ar-JO" dirty="0"/>
          </a:p>
        </p:txBody>
      </p:sp>
    </p:spTree>
    <p:extLst>
      <p:ext uri="{BB962C8B-B14F-4D97-AF65-F5344CB8AC3E}">
        <p14:creationId xmlns:p14="http://schemas.microsoft.com/office/powerpoint/2010/main" val="363822526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74</a:t>
            </a:fld>
            <a:endParaRPr lang="ar-SA"/>
          </a:p>
        </p:txBody>
      </p:sp>
      <p:sp>
        <p:nvSpPr>
          <p:cNvPr id="12" name="Content Placeholder 11"/>
          <p:cNvSpPr>
            <a:spLocks noGrp="1"/>
          </p:cNvSpPr>
          <p:nvPr>
            <p:ph sz="quarter" idx="1"/>
          </p:nvPr>
        </p:nvSpPr>
        <p:spPr>
          <a:xfrm>
            <a:off x="251520" y="1700809"/>
            <a:ext cx="8712968" cy="4032448"/>
          </a:xfrm>
        </p:spPr>
        <p:txBody>
          <a:bodyPr>
            <a:normAutofit/>
          </a:bodyPr>
          <a:lstStyle/>
          <a:p>
            <a:pPr marL="0" indent="0" algn="just">
              <a:lnSpc>
                <a:spcPct val="90000"/>
              </a:lnSpc>
              <a:buNone/>
            </a:pPr>
            <a:r>
              <a:rPr lang="ar-JO" sz="2400" dirty="0" smtClean="0"/>
              <a:t>رغب </a:t>
            </a:r>
            <a:r>
              <a:rPr lang="ar-JO" sz="2400" dirty="0"/>
              <a:t>أ</a:t>
            </a:r>
            <a:r>
              <a:rPr lang="ar-JO" sz="2400" dirty="0" smtClean="0"/>
              <a:t>حد الأشخاص </a:t>
            </a:r>
            <a:r>
              <a:rPr lang="ar-JO" sz="2400" dirty="0"/>
              <a:t>بالحصول على مبلغ </a:t>
            </a:r>
            <a:r>
              <a:rPr lang="ar-JO" sz="2400" dirty="0" smtClean="0"/>
              <a:t>10000 </a:t>
            </a:r>
            <a:r>
              <a:rPr lang="ar-JO" sz="2400" dirty="0"/>
              <a:t>ريال بعد 5 سنوات من </a:t>
            </a:r>
            <a:r>
              <a:rPr lang="ar-JO" sz="2400" dirty="0" smtClean="0"/>
              <a:t>الآن </a:t>
            </a:r>
            <a:r>
              <a:rPr lang="ar-JO" sz="2400" dirty="0"/>
              <a:t>. ما هو المبلغ الذي يجب عليه استثماره اليوم  بمعدل </a:t>
            </a:r>
            <a:r>
              <a:rPr lang="ar-SA" sz="2400" dirty="0" smtClean="0"/>
              <a:t>خصم </a:t>
            </a:r>
            <a:r>
              <a:rPr lang="ar-JO" sz="2400" dirty="0" smtClean="0"/>
              <a:t>5 </a:t>
            </a:r>
            <a:r>
              <a:rPr lang="ar-JO" sz="2400" dirty="0"/>
              <a:t>% سنويا للحصول على هذا المبلغ ؟ </a:t>
            </a:r>
            <a:endParaRPr lang="ar-JO" sz="2400" dirty="0" smtClean="0"/>
          </a:p>
          <a:p>
            <a:pPr marL="0" indent="0">
              <a:lnSpc>
                <a:spcPct val="90000"/>
              </a:lnSpc>
              <a:buNone/>
            </a:pPr>
            <a:endParaRPr lang="ar-JO" sz="2400" dirty="0"/>
          </a:p>
          <a:p>
            <a:pPr marL="0" indent="0">
              <a:lnSpc>
                <a:spcPct val="90000"/>
              </a:lnSpc>
              <a:buNone/>
            </a:pPr>
            <a:r>
              <a:rPr lang="ar-JO" sz="2400" dirty="0"/>
              <a:t>الحل </a:t>
            </a:r>
            <a:r>
              <a:rPr lang="ar-JO" sz="2400" dirty="0" smtClean="0"/>
              <a:t>:</a:t>
            </a:r>
          </a:p>
          <a:p>
            <a:pPr marL="0" indent="0">
              <a:lnSpc>
                <a:spcPct val="90000"/>
              </a:lnSpc>
              <a:buNone/>
            </a:pPr>
            <a:r>
              <a:rPr lang="ar-JO" sz="2400" dirty="0" smtClean="0"/>
              <a:t>المبلغ الذي يجب استثماره اليوم</a:t>
            </a:r>
          </a:p>
          <a:p>
            <a:pPr marL="0" indent="0">
              <a:lnSpc>
                <a:spcPct val="90000"/>
              </a:lnSpc>
              <a:buNone/>
            </a:pPr>
            <a:r>
              <a:rPr lang="ar-JO" sz="2400" dirty="0" smtClean="0"/>
              <a:t>بطريقة القانون : </a:t>
            </a:r>
            <a:r>
              <a:rPr lang="ar-SA" sz="2400" b="1" dirty="0" smtClean="0">
                <a:solidFill>
                  <a:srgbClr val="FF0000"/>
                </a:solidFill>
              </a:rPr>
              <a:t>م </a:t>
            </a:r>
            <a:r>
              <a:rPr lang="ar-SA" sz="2400" b="1" dirty="0">
                <a:solidFill>
                  <a:srgbClr val="FF0000"/>
                </a:solidFill>
              </a:rPr>
              <a:t>= س / (1+ ف)</a:t>
            </a:r>
            <a:r>
              <a:rPr lang="ar-SA" sz="2400" b="1" baseline="30000" dirty="0">
                <a:solidFill>
                  <a:srgbClr val="FF0000"/>
                </a:solidFill>
              </a:rPr>
              <a:t>ن</a:t>
            </a:r>
            <a:r>
              <a:rPr lang="ar-SA" sz="2400" b="1" dirty="0">
                <a:solidFill>
                  <a:srgbClr val="FF0000"/>
                </a:solidFill>
              </a:rPr>
              <a:t> </a:t>
            </a:r>
            <a:endParaRPr lang="en-US" sz="2400" b="1" dirty="0">
              <a:solidFill>
                <a:srgbClr val="FF0000"/>
              </a:solidFill>
            </a:endParaRPr>
          </a:p>
          <a:p>
            <a:pPr marL="0" indent="0">
              <a:lnSpc>
                <a:spcPct val="90000"/>
              </a:lnSpc>
              <a:buNone/>
            </a:pPr>
            <a:r>
              <a:rPr lang="ar-JO" sz="2400" dirty="0" smtClean="0"/>
              <a:t>                      = </a:t>
            </a:r>
            <a:r>
              <a:rPr lang="ar-JO" sz="2400" dirty="0"/>
              <a:t>10000 </a:t>
            </a:r>
            <a:r>
              <a:rPr lang="ar-JO" sz="2400" dirty="0" smtClean="0"/>
              <a:t>/ (1+ 0.05 )</a:t>
            </a:r>
            <a:r>
              <a:rPr lang="ar-JO" sz="2400" baseline="30000" dirty="0" smtClean="0"/>
              <a:t>5  </a:t>
            </a:r>
          </a:p>
          <a:p>
            <a:pPr marL="0" indent="0">
              <a:lnSpc>
                <a:spcPct val="90000"/>
              </a:lnSpc>
              <a:buNone/>
            </a:pPr>
            <a:r>
              <a:rPr lang="ar-JO" sz="2400" dirty="0" smtClean="0"/>
              <a:t>                      = 10000 / 1.27628 = 7835.27 ريال </a:t>
            </a:r>
            <a:endParaRPr lang="ar-JO" sz="2400" dirty="0"/>
          </a:p>
          <a:p>
            <a:pPr marL="0" indent="0">
              <a:lnSpc>
                <a:spcPct val="90000"/>
              </a:lnSpc>
              <a:buNone/>
            </a:pPr>
            <a:r>
              <a:rPr lang="ar-JO" sz="2400" dirty="0" smtClean="0"/>
              <a:t>بطريقة الملاحق :   10000</a:t>
            </a:r>
            <a:r>
              <a:rPr lang="ar-JO" sz="2400" dirty="0"/>
              <a:t>* </a:t>
            </a:r>
            <a:r>
              <a:rPr lang="ar-JO" sz="2400" dirty="0" smtClean="0"/>
              <a:t>0.78</a:t>
            </a:r>
            <a:r>
              <a:rPr lang="ar-SA" sz="2400" dirty="0" smtClean="0"/>
              <a:t>4</a:t>
            </a:r>
            <a:r>
              <a:rPr lang="ar-JO" sz="2400" dirty="0" smtClean="0"/>
              <a:t>= 78</a:t>
            </a:r>
            <a:r>
              <a:rPr lang="ar-SA" sz="2400" dirty="0" smtClean="0"/>
              <a:t>40</a:t>
            </a:r>
            <a:r>
              <a:rPr lang="ar-JO" sz="2400" dirty="0" smtClean="0"/>
              <a:t> ريال</a:t>
            </a:r>
            <a:endParaRPr lang="en-US" sz="2400" dirty="0"/>
          </a:p>
        </p:txBody>
      </p:sp>
      <p:grpSp>
        <p:nvGrpSpPr>
          <p:cNvPr id="2" name="Group 8"/>
          <p:cNvGrpSpPr/>
          <p:nvPr/>
        </p:nvGrpSpPr>
        <p:grpSpPr>
          <a:xfrm>
            <a:off x="14" y="0"/>
            <a:ext cx="9143986"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600" dirty="0" smtClean="0">
                  <a:solidFill>
                    <a:schemeClr val="tx1"/>
                  </a:solidFill>
                </a:rPr>
                <a:t>       </a:t>
              </a:r>
              <a:r>
                <a:rPr lang="ar-SA" sz="3600" dirty="0" smtClean="0">
                  <a:solidFill>
                    <a:schemeClr val="tx1"/>
                  </a:solidFill>
                </a:rPr>
                <a:t>القيمة الحالية لمبلغ واحد نستلمه في المستقبل </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285281757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7643834" y="0"/>
            <a:ext cx="1500166" cy="1183157"/>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14" name="Slide Number Placeholder 13"/>
          <p:cNvSpPr>
            <a:spLocks noGrp="1"/>
          </p:cNvSpPr>
          <p:nvPr>
            <p:ph type="sldNum" sz="quarter" idx="12"/>
          </p:nvPr>
        </p:nvSpPr>
        <p:spPr/>
        <p:txBody>
          <a:bodyPr/>
          <a:lstStyle/>
          <a:p>
            <a:fld id="{6339CD7F-6548-46A8-9F66-5B44D68E6E3C}" type="slidenum">
              <a:rPr lang="ar-SA" smtClean="0"/>
              <a:pPr/>
              <a:t>75</a:t>
            </a:fld>
            <a:endParaRPr lang="ar-SA"/>
          </a:p>
        </p:txBody>
      </p:sp>
      <p:sp>
        <p:nvSpPr>
          <p:cNvPr id="8" name="TextBox 7"/>
          <p:cNvSpPr txBox="1"/>
          <p:nvPr/>
        </p:nvSpPr>
        <p:spPr>
          <a:xfrm>
            <a:off x="467544" y="908720"/>
            <a:ext cx="7786742" cy="5343001"/>
          </a:xfrm>
          <a:prstGeom prst="rect">
            <a:avLst/>
          </a:prstGeom>
          <a:noFill/>
        </p:spPr>
        <p:txBody>
          <a:bodyPr wrap="square" rtlCol="1">
            <a:spAutoFit/>
          </a:bodyPr>
          <a:lstStyle/>
          <a:p>
            <a:pPr lvl="0" algn="ctr"/>
            <a:r>
              <a:rPr lang="ar-SY" sz="3600" dirty="0" smtClean="0">
                <a:solidFill>
                  <a:srgbClr val="FF0000"/>
                </a:solidFill>
              </a:rPr>
              <a:t>مثال</a:t>
            </a:r>
            <a:endParaRPr lang="ar-SY" sz="3600" dirty="0" smtClean="0"/>
          </a:p>
          <a:p>
            <a:pPr lvl="0"/>
            <a:endParaRPr lang="ar-SY" sz="2800" dirty="0"/>
          </a:p>
          <a:p>
            <a:pPr lvl="0"/>
            <a:r>
              <a:rPr lang="ar-SA" sz="2800" dirty="0" smtClean="0"/>
              <a:t>أي </a:t>
            </a:r>
            <a:r>
              <a:rPr lang="ar-SA" sz="2800" dirty="0"/>
              <a:t>مبلغ قيمته اكبر بفائدة مركبة 10 % : </a:t>
            </a:r>
            <a:endParaRPr lang="ar-JO" sz="2800" dirty="0" smtClean="0"/>
          </a:p>
          <a:p>
            <a:pPr lvl="0"/>
            <a:r>
              <a:rPr lang="ar-SA" sz="2800" dirty="0" smtClean="0"/>
              <a:t>10000 </a:t>
            </a:r>
            <a:r>
              <a:rPr lang="ar-SA" sz="2800" dirty="0"/>
              <a:t>ريال </a:t>
            </a:r>
            <a:r>
              <a:rPr lang="ar-JO" sz="2800" dirty="0" smtClean="0"/>
              <a:t>ا</a:t>
            </a:r>
            <a:r>
              <a:rPr lang="ar-SA" sz="2800" dirty="0" smtClean="0"/>
              <a:t>ل</a:t>
            </a:r>
            <a:r>
              <a:rPr lang="ar-JO" sz="2800" dirty="0" smtClean="0"/>
              <a:t>آ</a:t>
            </a:r>
            <a:r>
              <a:rPr lang="ar-SA" sz="2800" dirty="0" smtClean="0"/>
              <a:t>ن أ</a:t>
            </a:r>
            <a:r>
              <a:rPr lang="ar-JO" sz="2800" dirty="0" smtClean="0"/>
              <a:t>م</a:t>
            </a:r>
            <a:r>
              <a:rPr lang="ar-SA" sz="2800" dirty="0" smtClean="0"/>
              <a:t> </a:t>
            </a:r>
            <a:r>
              <a:rPr lang="ar-SA" sz="2800" dirty="0"/>
              <a:t>15000 ريال بعد 7 سنوات من </a:t>
            </a:r>
            <a:r>
              <a:rPr lang="ar-JO" sz="2800" dirty="0" smtClean="0"/>
              <a:t>ا</a:t>
            </a:r>
            <a:r>
              <a:rPr lang="ar-SA" sz="2800" dirty="0" smtClean="0"/>
              <a:t>ل</a:t>
            </a:r>
            <a:r>
              <a:rPr lang="ar-JO" sz="2800" dirty="0" smtClean="0"/>
              <a:t>آ</a:t>
            </a:r>
            <a:r>
              <a:rPr lang="ar-SA" sz="2800" dirty="0" smtClean="0"/>
              <a:t>ن </a:t>
            </a:r>
            <a:r>
              <a:rPr lang="ar-SA" sz="2800" dirty="0"/>
              <a:t>؟ </a:t>
            </a:r>
            <a:endParaRPr lang="en-US" sz="2800" dirty="0"/>
          </a:p>
          <a:p>
            <a:pPr>
              <a:lnSpc>
                <a:spcPct val="90000"/>
              </a:lnSpc>
            </a:pPr>
            <a:r>
              <a:rPr lang="ar-JO" sz="2800" dirty="0"/>
              <a:t>: </a:t>
            </a:r>
            <a:r>
              <a:rPr lang="ar-SA" sz="2800" b="1" dirty="0">
                <a:solidFill>
                  <a:srgbClr val="FF0000"/>
                </a:solidFill>
              </a:rPr>
              <a:t>م = س / (1+ ف)</a:t>
            </a:r>
            <a:r>
              <a:rPr lang="ar-SA" sz="2800" b="1" baseline="30000" dirty="0">
                <a:solidFill>
                  <a:srgbClr val="FF0000"/>
                </a:solidFill>
              </a:rPr>
              <a:t>ن</a:t>
            </a:r>
            <a:r>
              <a:rPr lang="ar-SA" sz="2800" b="1" dirty="0">
                <a:solidFill>
                  <a:srgbClr val="FF0000"/>
                </a:solidFill>
              </a:rPr>
              <a:t> </a:t>
            </a:r>
            <a:endParaRPr lang="en-US" sz="2800" b="1" dirty="0">
              <a:solidFill>
                <a:srgbClr val="FF0000"/>
              </a:solidFill>
            </a:endParaRPr>
          </a:p>
          <a:p>
            <a:r>
              <a:rPr lang="ar-SY" sz="2800" dirty="0" smtClean="0"/>
              <a:t>    = </a:t>
            </a:r>
            <a:r>
              <a:rPr lang="ar-SY" sz="2800" b="1" dirty="0" smtClean="0">
                <a:solidFill>
                  <a:srgbClr val="FF0000"/>
                </a:solidFill>
              </a:rPr>
              <a:t>15000</a:t>
            </a:r>
            <a:r>
              <a:rPr lang="ar-SA" sz="2800" b="1" dirty="0" smtClean="0">
                <a:solidFill>
                  <a:srgbClr val="FF0000"/>
                </a:solidFill>
              </a:rPr>
              <a:t>/ </a:t>
            </a:r>
            <a:r>
              <a:rPr lang="ar-SA" sz="2800" b="1" dirty="0">
                <a:solidFill>
                  <a:srgbClr val="FF0000"/>
                </a:solidFill>
              </a:rPr>
              <a:t>(1+ </a:t>
            </a:r>
            <a:r>
              <a:rPr lang="ar-SY" sz="2800" b="1" dirty="0" smtClean="0">
                <a:solidFill>
                  <a:srgbClr val="FF0000"/>
                </a:solidFill>
              </a:rPr>
              <a:t>0.10</a:t>
            </a:r>
            <a:r>
              <a:rPr lang="ar-SA" sz="2800" b="1" dirty="0" smtClean="0">
                <a:solidFill>
                  <a:srgbClr val="FF0000"/>
                </a:solidFill>
              </a:rPr>
              <a:t>)</a:t>
            </a:r>
            <a:r>
              <a:rPr lang="ar-SY" sz="2800" b="1" baseline="30000" dirty="0" smtClean="0">
                <a:solidFill>
                  <a:srgbClr val="FF0000"/>
                </a:solidFill>
              </a:rPr>
              <a:t>7</a:t>
            </a:r>
            <a:r>
              <a:rPr lang="ar-SA" sz="2800" b="1" dirty="0" smtClean="0">
                <a:solidFill>
                  <a:srgbClr val="FF0000"/>
                </a:solidFill>
              </a:rPr>
              <a:t> </a:t>
            </a:r>
            <a:endParaRPr lang="ar-SY" sz="2800" b="1" dirty="0" smtClean="0">
              <a:solidFill>
                <a:srgbClr val="FF0000"/>
              </a:solidFill>
            </a:endParaRPr>
          </a:p>
          <a:p>
            <a:r>
              <a:rPr lang="ar-SY" sz="2800" dirty="0" smtClean="0"/>
              <a:t>    </a:t>
            </a:r>
            <a:r>
              <a:rPr lang="ar-SY" sz="2800" dirty="0"/>
              <a:t>= </a:t>
            </a:r>
            <a:r>
              <a:rPr lang="ar-SY" sz="2800" b="1" dirty="0" smtClean="0">
                <a:solidFill>
                  <a:srgbClr val="FF0000"/>
                </a:solidFill>
              </a:rPr>
              <a:t>15000</a:t>
            </a:r>
            <a:r>
              <a:rPr lang="ar-SA" sz="2800" b="1" dirty="0">
                <a:solidFill>
                  <a:srgbClr val="FF0000"/>
                </a:solidFill>
              </a:rPr>
              <a:t>/ (</a:t>
            </a:r>
            <a:r>
              <a:rPr lang="ar-SA" sz="2800" b="1" dirty="0" smtClean="0">
                <a:solidFill>
                  <a:srgbClr val="FF0000"/>
                </a:solidFill>
              </a:rPr>
              <a:t>1</a:t>
            </a:r>
            <a:r>
              <a:rPr lang="ar-SY" sz="2800" b="1" dirty="0" smtClean="0">
                <a:solidFill>
                  <a:srgbClr val="FF0000"/>
                </a:solidFill>
              </a:rPr>
              <a:t>.10</a:t>
            </a:r>
            <a:r>
              <a:rPr lang="ar-SA" sz="2800" b="1" dirty="0">
                <a:solidFill>
                  <a:srgbClr val="FF0000"/>
                </a:solidFill>
              </a:rPr>
              <a:t>)</a:t>
            </a:r>
            <a:r>
              <a:rPr lang="ar-SY" sz="2800" b="1" baseline="30000" dirty="0">
                <a:solidFill>
                  <a:srgbClr val="FF0000"/>
                </a:solidFill>
              </a:rPr>
              <a:t>7</a:t>
            </a:r>
            <a:r>
              <a:rPr lang="ar-SA" sz="2800" b="1" dirty="0">
                <a:solidFill>
                  <a:srgbClr val="FF0000"/>
                </a:solidFill>
              </a:rPr>
              <a:t> </a:t>
            </a:r>
            <a:endParaRPr lang="ar-SY" sz="2800" b="1" dirty="0" smtClean="0">
              <a:solidFill>
                <a:srgbClr val="FF0000"/>
              </a:solidFill>
            </a:endParaRPr>
          </a:p>
          <a:p>
            <a:r>
              <a:rPr lang="ar-SY" sz="2800" dirty="0" smtClean="0"/>
              <a:t>    </a:t>
            </a:r>
            <a:r>
              <a:rPr lang="ar-SY" sz="2800" dirty="0"/>
              <a:t>= </a:t>
            </a:r>
            <a:r>
              <a:rPr lang="ar-SY" sz="2800" b="1" dirty="0" smtClean="0">
                <a:solidFill>
                  <a:srgbClr val="FF0000"/>
                </a:solidFill>
              </a:rPr>
              <a:t>15000</a:t>
            </a:r>
            <a:r>
              <a:rPr lang="ar-SA" sz="2800" b="1" dirty="0">
                <a:solidFill>
                  <a:srgbClr val="FF0000"/>
                </a:solidFill>
              </a:rPr>
              <a:t>/ (1</a:t>
            </a:r>
            <a:r>
              <a:rPr lang="ar-SY" sz="2800" b="1" dirty="0">
                <a:solidFill>
                  <a:srgbClr val="FF0000"/>
                </a:solidFill>
              </a:rPr>
              <a:t>.10</a:t>
            </a:r>
            <a:r>
              <a:rPr lang="ar-SA" sz="2800" b="1" dirty="0">
                <a:solidFill>
                  <a:srgbClr val="FF0000"/>
                </a:solidFill>
              </a:rPr>
              <a:t>)</a:t>
            </a:r>
            <a:r>
              <a:rPr lang="ar-SY" sz="2800" b="1" baseline="30000" dirty="0">
                <a:solidFill>
                  <a:srgbClr val="FF0000"/>
                </a:solidFill>
              </a:rPr>
              <a:t>7</a:t>
            </a:r>
            <a:r>
              <a:rPr lang="ar-SA" sz="2800" b="1" dirty="0">
                <a:solidFill>
                  <a:srgbClr val="FF0000"/>
                </a:solidFill>
              </a:rPr>
              <a:t> </a:t>
            </a:r>
            <a:endParaRPr lang="ar-SY" sz="2800" b="1" dirty="0" smtClean="0">
              <a:solidFill>
                <a:srgbClr val="FF0000"/>
              </a:solidFill>
            </a:endParaRPr>
          </a:p>
          <a:p>
            <a:r>
              <a:rPr lang="ar-SY" sz="2800" dirty="0" smtClean="0"/>
              <a:t>    </a:t>
            </a:r>
            <a:r>
              <a:rPr lang="ar-SY" sz="2800" dirty="0"/>
              <a:t>= </a:t>
            </a:r>
            <a:r>
              <a:rPr lang="ar-SY" sz="2800" b="1" dirty="0" smtClean="0">
                <a:solidFill>
                  <a:srgbClr val="FF0000"/>
                </a:solidFill>
              </a:rPr>
              <a:t>15000</a:t>
            </a:r>
            <a:r>
              <a:rPr lang="ar-SA" sz="2800" b="1" dirty="0">
                <a:solidFill>
                  <a:srgbClr val="FF0000"/>
                </a:solidFill>
              </a:rPr>
              <a:t>/ </a:t>
            </a:r>
            <a:r>
              <a:rPr lang="ar-SA" sz="2800" b="1" dirty="0" smtClean="0">
                <a:solidFill>
                  <a:srgbClr val="FF0000"/>
                </a:solidFill>
              </a:rPr>
              <a:t>(</a:t>
            </a:r>
            <a:r>
              <a:rPr lang="ar-SY" sz="2800" b="1" dirty="0" smtClean="0">
                <a:solidFill>
                  <a:srgbClr val="FF0000"/>
                </a:solidFill>
              </a:rPr>
              <a:t>1.9487</a:t>
            </a:r>
            <a:r>
              <a:rPr lang="ar-SA" sz="2800" b="1" dirty="0" smtClean="0">
                <a:solidFill>
                  <a:srgbClr val="FF0000"/>
                </a:solidFill>
              </a:rPr>
              <a:t>)</a:t>
            </a:r>
            <a:endParaRPr lang="ar-SY" sz="2800" b="1" dirty="0" smtClean="0">
              <a:solidFill>
                <a:srgbClr val="FF0000"/>
              </a:solidFill>
            </a:endParaRPr>
          </a:p>
          <a:p>
            <a:r>
              <a:rPr lang="ar-SY" sz="2800" dirty="0" smtClean="0"/>
              <a:t>    </a:t>
            </a:r>
            <a:r>
              <a:rPr lang="ar-SY" sz="2800" dirty="0"/>
              <a:t>= </a:t>
            </a:r>
            <a:r>
              <a:rPr lang="ar-SY" sz="2800" b="1" dirty="0" smtClean="0">
                <a:solidFill>
                  <a:srgbClr val="FF0000"/>
                </a:solidFill>
              </a:rPr>
              <a:t>7697.4393</a:t>
            </a:r>
            <a:endParaRPr lang="ar-SY" sz="2800" b="1" dirty="0">
              <a:solidFill>
                <a:srgbClr val="FF0000"/>
              </a:solidFill>
            </a:endParaRPr>
          </a:p>
          <a:p>
            <a:endParaRPr lang="ar-SA" sz="2800" dirty="0" smtClean="0"/>
          </a:p>
          <a:p>
            <a:r>
              <a:rPr lang="ar-SA" sz="2800" dirty="0" smtClean="0"/>
              <a:t>إذا</a:t>
            </a:r>
            <a:r>
              <a:rPr lang="ar-JO" sz="2800" dirty="0" smtClean="0"/>
              <a:t>ً</a:t>
            </a:r>
            <a:r>
              <a:rPr lang="ar-SA" sz="2800" dirty="0" smtClean="0"/>
              <a:t> </a:t>
            </a:r>
            <a:r>
              <a:rPr lang="ar-SA" sz="2800" dirty="0"/>
              <a:t>10000 ريال اليوم أفضل من 15000 ريال بعد سبع سنوات </a:t>
            </a:r>
            <a:endParaRPr lang="ar-JO" sz="2800" dirty="0"/>
          </a:p>
        </p:txBody>
      </p:sp>
    </p:spTree>
    <p:extLst>
      <p:ext uri="{BB962C8B-B14F-4D97-AF65-F5344CB8AC3E}">
        <p14:creationId xmlns:p14="http://schemas.microsoft.com/office/powerpoint/2010/main" val="69468732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76</a:t>
            </a:fld>
            <a:endParaRPr lang="ar-SA"/>
          </a:p>
        </p:txBody>
      </p:sp>
      <p:sp>
        <p:nvSpPr>
          <p:cNvPr id="12" name="Content Placeholder 11"/>
          <p:cNvSpPr>
            <a:spLocks noGrp="1"/>
          </p:cNvSpPr>
          <p:nvPr>
            <p:ph sz="quarter" idx="1"/>
          </p:nvPr>
        </p:nvSpPr>
        <p:spPr>
          <a:xfrm>
            <a:off x="457206" y="1700808"/>
            <a:ext cx="8229600" cy="4713387"/>
          </a:xfrm>
        </p:spPr>
        <p:txBody>
          <a:bodyPr>
            <a:normAutofit/>
          </a:bodyPr>
          <a:lstStyle/>
          <a:p>
            <a:pPr algn="just">
              <a:buNone/>
            </a:pPr>
            <a:endParaRPr lang="ar-JO" sz="2400" dirty="0" smtClean="0"/>
          </a:p>
          <a:p>
            <a:pPr algn="just">
              <a:buNone/>
            </a:pPr>
            <a:r>
              <a:rPr lang="ar-SA" dirty="0">
                <a:latin typeface="+mj-lt"/>
                <a:ea typeface="+mj-ea"/>
                <a:cs typeface="+mj-cs"/>
              </a:rPr>
              <a:t>يريد شخص معرفة القيمة الحالية ل</a:t>
            </a:r>
            <a:r>
              <a:rPr lang="ar-JO" dirty="0">
                <a:latin typeface="+mj-lt"/>
                <a:ea typeface="+mj-ea"/>
                <a:cs typeface="+mj-cs"/>
              </a:rPr>
              <a:t>ـ</a:t>
            </a:r>
            <a:r>
              <a:rPr lang="ar-SA" dirty="0">
                <a:latin typeface="+mj-lt"/>
                <a:ea typeface="+mj-ea"/>
                <a:cs typeface="+mj-cs"/>
              </a:rPr>
              <a:t> 4000 </a:t>
            </a:r>
            <a:r>
              <a:rPr lang="ar-JO" dirty="0" smtClean="0">
                <a:latin typeface="+mj-lt"/>
                <a:ea typeface="+mj-ea"/>
                <a:cs typeface="+mj-cs"/>
              </a:rPr>
              <a:t>ريال </a:t>
            </a:r>
            <a:r>
              <a:rPr lang="ar-SA" dirty="0" smtClean="0">
                <a:latin typeface="+mj-lt"/>
                <a:ea typeface="+mj-ea"/>
                <a:cs typeface="+mj-cs"/>
              </a:rPr>
              <a:t>سيتسلمه</a:t>
            </a:r>
            <a:r>
              <a:rPr lang="ar-JO" dirty="0">
                <a:latin typeface="+mj-lt"/>
                <a:ea typeface="+mj-ea"/>
                <a:cs typeface="+mj-cs"/>
              </a:rPr>
              <a:t>ا</a:t>
            </a:r>
            <a:r>
              <a:rPr lang="ar-SA" dirty="0">
                <a:latin typeface="+mj-lt"/>
                <a:ea typeface="+mj-ea"/>
                <a:cs typeface="+mj-cs"/>
              </a:rPr>
              <a:t> بعد خمس سنوات من ال</a:t>
            </a:r>
            <a:r>
              <a:rPr lang="ar-JO" dirty="0">
                <a:latin typeface="+mj-lt"/>
                <a:ea typeface="+mj-ea"/>
                <a:cs typeface="+mj-cs"/>
              </a:rPr>
              <a:t>آ</a:t>
            </a:r>
            <a:r>
              <a:rPr lang="ar-SA" dirty="0">
                <a:latin typeface="+mj-lt"/>
                <a:ea typeface="+mj-ea"/>
                <a:cs typeface="+mj-cs"/>
              </a:rPr>
              <a:t>ن وعلى </a:t>
            </a:r>
            <a:r>
              <a:rPr lang="ar-JO" dirty="0">
                <a:latin typeface="+mj-lt"/>
                <a:ea typeface="+mj-ea"/>
                <a:cs typeface="+mj-cs"/>
              </a:rPr>
              <a:t>إ</a:t>
            </a:r>
            <a:r>
              <a:rPr lang="ar-SA" dirty="0">
                <a:latin typeface="+mj-lt"/>
                <a:ea typeface="+mj-ea"/>
                <a:cs typeface="+mj-cs"/>
              </a:rPr>
              <a:t>فتراض </a:t>
            </a:r>
            <a:r>
              <a:rPr lang="ar-JO" dirty="0">
                <a:latin typeface="+mj-lt"/>
                <a:ea typeface="+mj-ea"/>
                <a:cs typeface="+mj-cs"/>
              </a:rPr>
              <a:t>أ</a:t>
            </a:r>
            <a:r>
              <a:rPr lang="ar-SA" dirty="0">
                <a:latin typeface="+mj-lt"/>
                <a:ea typeface="+mj-ea"/>
                <a:cs typeface="+mj-cs"/>
              </a:rPr>
              <a:t>ن </a:t>
            </a:r>
            <a:r>
              <a:rPr lang="ar-SA" dirty="0" smtClean="0">
                <a:latin typeface="+mj-lt"/>
                <a:ea typeface="+mj-ea"/>
                <a:cs typeface="+mj-cs"/>
              </a:rPr>
              <a:t>معدل الخصم هو </a:t>
            </a:r>
            <a:r>
              <a:rPr lang="ar-SA" dirty="0">
                <a:latin typeface="+mj-lt"/>
                <a:ea typeface="+mj-ea"/>
                <a:cs typeface="+mj-cs"/>
              </a:rPr>
              <a:t>10 بالمئه .</a:t>
            </a:r>
          </a:p>
          <a:p>
            <a:pPr marL="0" indent="0">
              <a:lnSpc>
                <a:spcPct val="90000"/>
              </a:lnSpc>
              <a:buNone/>
            </a:pPr>
            <a:r>
              <a:rPr lang="ar-JO" sz="2400" dirty="0"/>
              <a:t>: </a:t>
            </a:r>
            <a:r>
              <a:rPr lang="ar-SA" sz="2400" b="1" dirty="0">
                <a:solidFill>
                  <a:srgbClr val="FF0000"/>
                </a:solidFill>
              </a:rPr>
              <a:t>م = س / (1+ ف)</a:t>
            </a:r>
            <a:r>
              <a:rPr lang="ar-SA" sz="2400" b="1" baseline="30000" dirty="0">
                <a:solidFill>
                  <a:srgbClr val="FF0000"/>
                </a:solidFill>
              </a:rPr>
              <a:t>ن</a:t>
            </a:r>
            <a:r>
              <a:rPr lang="ar-SA" sz="2400" b="1" dirty="0">
                <a:solidFill>
                  <a:srgbClr val="FF0000"/>
                </a:solidFill>
              </a:rPr>
              <a:t> </a:t>
            </a:r>
            <a:endParaRPr lang="ar-SY" sz="2400" b="1" dirty="0" smtClean="0">
              <a:solidFill>
                <a:srgbClr val="FF0000"/>
              </a:solidFill>
            </a:endParaRPr>
          </a:p>
          <a:p>
            <a:pPr marL="0" indent="0">
              <a:lnSpc>
                <a:spcPct val="90000"/>
              </a:lnSpc>
              <a:buNone/>
            </a:pPr>
            <a:r>
              <a:rPr lang="ar-SY" sz="2400" dirty="0"/>
              <a:t> </a:t>
            </a:r>
            <a:r>
              <a:rPr lang="ar-SY" sz="2400" dirty="0" smtClean="0"/>
              <a:t>     </a:t>
            </a:r>
            <a:r>
              <a:rPr lang="ar-SA" sz="2400" b="1" dirty="0" smtClean="0">
                <a:solidFill>
                  <a:srgbClr val="FF0000"/>
                </a:solidFill>
              </a:rPr>
              <a:t>= </a:t>
            </a:r>
            <a:r>
              <a:rPr lang="ar-SY" sz="2400" b="1" dirty="0" smtClean="0">
                <a:solidFill>
                  <a:srgbClr val="FF0000"/>
                </a:solidFill>
              </a:rPr>
              <a:t>4000</a:t>
            </a:r>
            <a:r>
              <a:rPr lang="ar-SA" sz="2400" b="1" dirty="0" smtClean="0">
                <a:solidFill>
                  <a:srgbClr val="FF0000"/>
                </a:solidFill>
              </a:rPr>
              <a:t>/ </a:t>
            </a:r>
            <a:r>
              <a:rPr lang="ar-SA" sz="2400" b="1" dirty="0">
                <a:solidFill>
                  <a:srgbClr val="FF0000"/>
                </a:solidFill>
              </a:rPr>
              <a:t>(1+ </a:t>
            </a:r>
            <a:r>
              <a:rPr lang="ar-SY" sz="2400" b="1" dirty="0" smtClean="0">
                <a:solidFill>
                  <a:srgbClr val="FF0000"/>
                </a:solidFill>
              </a:rPr>
              <a:t>0.10</a:t>
            </a:r>
            <a:r>
              <a:rPr lang="ar-SA" sz="2400" b="1" dirty="0" smtClean="0">
                <a:solidFill>
                  <a:srgbClr val="FF0000"/>
                </a:solidFill>
              </a:rPr>
              <a:t>)</a:t>
            </a:r>
            <a:r>
              <a:rPr lang="ar-SY" sz="2400" b="1" baseline="30000" dirty="0" smtClean="0">
                <a:solidFill>
                  <a:srgbClr val="FF0000"/>
                </a:solidFill>
              </a:rPr>
              <a:t>5</a:t>
            </a:r>
            <a:r>
              <a:rPr lang="ar-SA" sz="2400" b="1" dirty="0" smtClean="0">
                <a:solidFill>
                  <a:srgbClr val="FF0000"/>
                </a:solidFill>
              </a:rPr>
              <a:t> </a:t>
            </a:r>
            <a:endParaRPr lang="en-US" sz="2400" b="1" dirty="0">
              <a:solidFill>
                <a:srgbClr val="FF0000"/>
              </a:solidFill>
            </a:endParaRPr>
          </a:p>
          <a:p>
            <a:pPr marL="0" indent="0">
              <a:lnSpc>
                <a:spcPct val="90000"/>
              </a:lnSpc>
              <a:buNone/>
            </a:pPr>
            <a:r>
              <a:rPr lang="ar-SY" sz="2400" dirty="0" smtClean="0"/>
              <a:t>      </a:t>
            </a:r>
            <a:r>
              <a:rPr lang="ar-SA" sz="2400" b="1" dirty="0">
                <a:solidFill>
                  <a:srgbClr val="FF0000"/>
                </a:solidFill>
              </a:rPr>
              <a:t>= </a:t>
            </a:r>
            <a:r>
              <a:rPr lang="ar-SY" sz="2400" b="1" dirty="0">
                <a:solidFill>
                  <a:srgbClr val="FF0000"/>
                </a:solidFill>
              </a:rPr>
              <a:t>4000</a:t>
            </a:r>
            <a:r>
              <a:rPr lang="ar-SA" sz="2400" b="1" dirty="0">
                <a:solidFill>
                  <a:srgbClr val="FF0000"/>
                </a:solidFill>
              </a:rPr>
              <a:t>/ (</a:t>
            </a:r>
            <a:r>
              <a:rPr lang="ar-SA" sz="2400" b="1" dirty="0" smtClean="0">
                <a:solidFill>
                  <a:srgbClr val="FF0000"/>
                </a:solidFill>
              </a:rPr>
              <a:t>1</a:t>
            </a:r>
            <a:r>
              <a:rPr lang="ar-SY" sz="2400" b="1" dirty="0" smtClean="0">
                <a:solidFill>
                  <a:srgbClr val="FF0000"/>
                </a:solidFill>
              </a:rPr>
              <a:t>.10</a:t>
            </a:r>
            <a:r>
              <a:rPr lang="ar-SA" sz="2400" b="1" dirty="0" smtClean="0">
                <a:solidFill>
                  <a:srgbClr val="FF0000"/>
                </a:solidFill>
              </a:rPr>
              <a:t>)</a:t>
            </a:r>
            <a:r>
              <a:rPr lang="ar-SY" sz="2400" b="1" baseline="30000" dirty="0">
                <a:solidFill>
                  <a:srgbClr val="FF0000"/>
                </a:solidFill>
              </a:rPr>
              <a:t>5</a:t>
            </a:r>
            <a:r>
              <a:rPr lang="ar-SA" sz="2400" b="1" dirty="0">
                <a:solidFill>
                  <a:srgbClr val="FF0000"/>
                </a:solidFill>
              </a:rPr>
              <a:t> </a:t>
            </a:r>
            <a:endParaRPr lang="ar-SY" sz="2400" b="1" dirty="0" smtClean="0">
              <a:solidFill>
                <a:srgbClr val="FF0000"/>
              </a:solidFill>
            </a:endParaRPr>
          </a:p>
          <a:p>
            <a:pPr marL="0" indent="0">
              <a:lnSpc>
                <a:spcPct val="90000"/>
              </a:lnSpc>
              <a:buNone/>
            </a:pPr>
            <a:r>
              <a:rPr lang="ar-SY" sz="2400" dirty="0"/>
              <a:t> </a:t>
            </a:r>
            <a:r>
              <a:rPr lang="ar-SY" sz="2400" dirty="0" smtClean="0"/>
              <a:t>    </a:t>
            </a:r>
            <a:r>
              <a:rPr lang="ar-SA" sz="2400" b="1" dirty="0" smtClean="0">
                <a:solidFill>
                  <a:srgbClr val="FF0000"/>
                </a:solidFill>
              </a:rPr>
              <a:t>= </a:t>
            </a:r>
            <a:r>
              <a:rPr lang="ar-SY" sz="2400" b="1" dirty="0">
                <a:solidFill>
                  <a:srgbClr val="FF0000"/>
                </a:solidFill>
              </a:rPr>
              <a:t>4000</a:t>
            </a:r>
            <a:r>
              <a:rPr lang="ar-SA" sz="2400" b="1" dirty="0">
                <a:solidFill>
                  <a:srgbClr val="FF0000"/>
                </a:solidFill>
              </a:rPr>
              <a:t>/ (</a:t>
            </a:r>
            <a:r>
              <a:rPr lang="ar-SA" sz="2400" b="1" dirty="0" smtClean="0">
                <a:solidFill>
                  <a:srgbClr val="FF0000"/>
                </a:solidFill>
              </a:rPr>
              <a:t>1</a:t>
            </a:r>
            <a:r>
              <a:rPr lang="ar-SY" sz="2400" b="1" dirty="0" smtClean="0">
                <a:solidFill>
                  <a:srgbClr val="FF0000"/>
                </a:solidFill>
              </a:rPr>
              <a:t>.6105</a:t>
            </a:r>
            <a:r>
              <a:rPr lang="ar-SA" sz="2400" b="1" dirty="0" smtClean="0">
                <a:solidFill>
                  <a:srgbClr val="FF0000"/>
                </a:solidFill>
              </a:rPr>
              <a:t>)</a:t>
            </a:r>
            <a:endParaRPr lang="ar-SY" sz="2400" b="1" baseline="30000" dirty="0">
              <a:solidFill>
                <a:srgbClr val="FF0000"/>
              </a:solidFill>
            </a:endParaRPr>
          </a:p>
          <a:p>
            <a:pPr marL="0" indent="0">
              <a:lnSpc>
                <a:spcPct val="90000"/>
              </a:lnSpc>
              <a:buNone/>
            </a:pPr>
            <a:r>
              <a:rPr lang="ar-SY" sz="2400" dirty="0" smtClean="0"/>
              <a:t>     </a:t>
            </a:r>
            <a:r>
              <a:rPr lang="ar-SA" sz="2400" b="1" dirty="0">
                <a:solidFill>
                  <a:srgbClr val="FF0000"/>
                </a:solidFill>
              </a:rPr>
              <a:t>= </a:t>
            </a:r>
            <a:r>
              <a:rPr lang="ar-SY" sz="2400" b="1" dirty="0" smtClean="0">
                <a:solidFill>
                  <a:srgbClr val="FF0000"/>
                </a:solidFill>
              </a:rPr>
              <a:t>2483.7007</a:t>
            </a:r>
            <a:endParaRPr lang="en-US" sz="2400" b="1" dirty="0">
              <a:solidFill>
                <a:srgbClr val="FF0000"/>
              </a:solidFill>
            </a:endParaRPr>
          </a:p>
        </p:txBody>
      </p:sp>
      <p:grpSp>
        <p:nvGrpSpPr>
          <p:cNvPr id="2" name="Group 8"/>
          <p:cNvGrpSpPr/>
          <p:nvPr/>
        </p:nvGrpSpPr>
        <p:grpSpPr>
          <a:xfrm>
            <a:off x="14" y="0"/>
            <a:ext cx="9143986"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smtClean="0">
                  <a:solidFill>
                    <a:schemeClr val="tx1"/>
                  </a:solidFill>
                </a:rPr>
                <a:t>       </a:t>
              </a:r>
              <a:r>
                <a:rPr lang="ar-SA" sz="3200" dirty="0" smtClean="0">
                  <a:solidFill>
                    <a:schemeClr val="tx1"/>
                  </a:solidFill>
                </a:rPr>
                <a:t>القيمة الحالية لمبلغ واحد نستلمه في المستقبل</a:t>
              </a:r>
              <a:r>
                <a:rPr lang="ar-SY" sz="3200" b="1" dirty="0">
                  <a:solidFill>
                    <a:srgbClr val="FF0000"/>
                  </a:solidFill>
                </a:rPr>
                <a:t> </a:t>
              </a:r>
              <a:endParaRPr lang="ar-SA" sz="32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1977543910"/>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7" name="Slide Number Placeholder 16"/>
          <p:cNvSpPr>
            <a:spLocks noGrp="1"/>
          </p:cNvSpPr>
          <p:nvPr>
            <p:ph type="sldNum" sz="quarter" idx="12"/>
          </p:nvPr>
        </p:nvSpPr>
        <p:spPr/>
        <p:txBody>
          <a:bodyPr/>
          <a:lstStyle/>
          <a:p>
            <a:fld id="{6339CD7F-6548-46A8-9F66-5B44D68E6E3C}" type="slidenum">
              <a:rPr lang="ar-SA" smtClean="0"/>
              <a:pPr/>
              <a:t>77</a:t>
            </a:fld>
            <a:endParaRPr lang="ar-SA"/>
          </a:p>
        </p:txBody>
      </p:sp>
      <p:sp>
        <p:nvSpPr>
          <p:cNvPr id="12" name="Content Placeholder 11"/>
          <p:cNvSpPr>
            <a:spLocks noGrp="1"/>
          </p:cNvSpPr>
          <p:nvPr>
            <p:ph sz="quarter" idx="1"/>
          </p:nvPr>
        </p:nvSpPr>
        <p:spPr>
          <a:xfrm>
            <a:off x="395536" y="1428736"/>
            <a:ext cx="8229600" cy="4985459"/>
          </a:xfrm>
        </p:spPr>
        <p:txBody>
          <a:bodyPr>
            <a:normAutofit/>
          </a:bodyPr>
          <a:lstStyle/>
          <a:p>
            <a:pPr algn="just">
              <a:buNone/>
            </a:pPr>
            <a:r>
              <a:rPr lang="ar-SA" sz="2100" u="sng" dirty="0" smtClean="0"/>
              <a:t>القيمة الحالية لمجموعة تدفقات نقديه </a:t>
            </a:r>
          </a:p>
          <a:p>
            <a:pPr algn="just">
              <a:buNone/>
            </a:pPr>
            <a:r>
              <a:rPr lang="ar-SA" sz="2100" dirty="0" smtClean="0"/>
              <a:t> </a:t>
            </a:r>
            <a:r>
              <a:rPr lang="ar-JO" sz="2100" dirty="0" smtClean="0"/>
              <a:t>إ</a:t>
            </a:r>
            <a:r>
              <a:rPr lang="ar-SA" sz="2100" dirty="0" smtClean="0"/>
              <a:t>ذا </a:t>
            </a:r>
            <a:r>
              <a:rPr lang="ar-JO" sz="2100" dirty="0" smtClean="0"/>
              <a:t>أ</a:t>
            </a:r>
            <a:r>
              <a:rPr lang="ar-SA" sz="2100" dirty="0" smtClean="0"/>
              <a:t>ردنا معرف</a:t>
            </a:r>
            <a:r>
              <a:rPr lang="ar-JO" sz="2100" dirty="0" smtClean="0"/>
              <a:t>ة</a:t>
            </a:r>
            <a:r>
              <a:rPr lang="ar-SA" sz="2100" dirty="0" smtClean="0"/>
              <a:t> القيمة الحالية لمجموع</a:t>
            </a:r>
            <a:r>
              <a:rPr lang="ar-JO" sz="2100" dirty="0" smtClean="0"/>
              <a:t>ة</a:t>
            </a:r>
            <a:r>
              <a:rPr lang="ar-SA" sz="2100" dirty="0" smtClean="0"/>
              <a:t> من التدفقات النقديه نستلمها في </a:t>
            </a:r>
            <a:r>
              <a:rPr lang="ar-JO" sz="2100" dirty="0" smtClean="0"/>
              <a:t>أ</a:t>
            </a:r>
            <a:r>
              <a:rPr lang="ar-SA" sz="2100" dirty="0" smtClean="0"/>
              <a:t>وقات مختلف</a:t>
            </a:r>
            <a:r>
              <a:rPr lang="ar-JO" sz="2100" dirty="0" smtClean="0"/>
              <a:t>ة</a:t>
            </a:r>
            <a:r>
              <a:rPr lang="ar-SA" sz="2100" dirty="0" smtClean="0"/>
              <a:t> </a:t>
            </a:r>
          </a:p>
          <a:p>
            <a:pPr algn="just">
              <a:buNone/>
            </a:pPr>
            <a:r>
              <a:rPr lang="ar-SA" sz="2100" b="1" dirty="0" smtClean="0"/>
              <a:t>نقوم بحساب القيمة الحالية لكل مبلغ نستلمه </a:t>
            </a:r>
            <a:r>
              <a:rPr lang="ar-JO" sz="2100" b="1" dirty="0" smtClean="0"/>
              <a:t>أ</a:t>
            </a:r>
            <a:r>
              <a:rPr lang="ar-SA" sz="2100" b="1" dirty="0" smtClean="0"/>
              <a:t>و ندفعه في المستقبل ثم نقوم بجمع المبالغ </a:t>
            </a:r>
          </a:p>
          <a:p>
            <a:pPr algn="just">
              <a:buNone/>
            </a:pPr>
            <a:r>
              <a:rPr lang="ar-SA" sz="2400" dirty="0" smtClean="0"/>
              <a:t>م = س</a:t>
            </a:r>
            <a:r>
              <a:rPr lang="ar-SA" sz="2400" baseline="-25000" dirty="0" smtClean="0"/>
              <a:t>ي </a:t>
            </a:r>
            <a:r>
              <a:rPr lang="ar-SA" sz="2400" dirty="0" smtClean="0"/>
              <a:t>/(1+ف)</a:t>
            </a:r>
            <a:r>
              <a:rPr lang="ar-SA" sz="2400" baseline="30000" dirty="0" smtClean="0"/>
              <a:t>ي</a:t>
            </a:r>
            <a:r>
              <a:rPr lang="ar-SA" sz="2400" dirty="0" smtClean="0"/>
              <a:t> </a:t>
            </a:r>
          </a:p>
          <a:p>
            <a:pPr algn="just">
              <a:buNone/>
            </a:pPr>
            <a:r>
              <a:rPr lang="ar-SA" sz="2400" dirty="0" smtClean="0"/>
              <a:t>ما هي القيمة الحالية للتدفقات النقديه التالي</a:t>
            </a:r>
            <a:r>
              <a:rPr lang="ar-JO" sz="2400" dirty="0" smtClean="0"/>
              <a:t>ة</a:t>
            </a:r>
            <a:r>
              <a:rPr lang="ar-SA" sz="2400" dirty="0" smtClean="0"/>
              <a:t> على </a:t>
            </a:r>
            <a:r>
              <a:rPr lang="ar-JO" sz="2400" dirty="0" smtClean="0"/>
              <a:t>إ</a:t>
            </a:r>
            <a:r>
              <a:rPr lang="ar-SA" sz="2400" dirty="0" smtClean="0"/>
              <a:t>فتراض </a:t>
            </a:r>
            <a:r>
              <a:rPr lang="ar-JO" sz="2400" dirty="0" smtClean="0"/>
              <a:t>أ</a:t>
            </a:r>
            <a:r>
              <a:rPr lang="ar-SA" sz="2400" dirty="0" smtClean="0"/>
              <a:t>ن معدل الخصم 10%</a:t>
            </a:r>
            <a:endParaRPr lang="ar-JO" sz="2400" dirty="0" smtClean="0"/>
          </a:p>
          <a:p>
            <a:pPr algn="just">
              <a:buNone/>
            </a:pPr>
            <a:r>
              <a:rPr lang="ar-JO" sz="2400" dirty="0" smtClean="0"/>
              <a:t>تدفع التدفقات في نهاية كل سنة </a:t>
            </a:r>
            <a:endParaRPr lang="ar-SA" sz="2400" dirty="0" smtClean="0"/>
          </a:p>
          <a:p>
            <a:pPr>
              <a:buNone/>
            </a:pPr>
            <a:endParaRPr lang="en-US" sz="2400" dirty="0"/>
          </a:p>
        </p:txBody>
      </p:sp>
      <p:grpSp>
        <p:nvGrpSpPr>
          <p:cNvPr id="2" name="Group 8"/>
          <p:cNvGrpSpPr/>
          <p:nvPr/>
        </p:nvGrpSpPr>
        <p:grpSpPr>
          <a:xfrm>
            <a:off x="14" y="0"/>
            <a:ext cx="9143986"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a:r>
                <a:rPr lang="ar-SA" sz="3600" dirty="0" smtClean="0">
                  <a:solidFill>
                    <a:schemeClr val="tx1"/>
                  </a:solidFill>
                </a:rPr>
                <a:t>القيمة الحالية لمجموعة تدفقات نقديه</a:t>
              </a:r>
              <a:r>
                <a:rPr lang="ar-SY" sz="3600" b="1" dirty="0">
                  <a:solidFill>
                    <a:srgbClr val="FF0000"/>
                  </a:solidFill>
                </a:rPr>
                <a:t> </a:t>
              </a:r>
              <a:r>
                <a:rPr lang="ar-SY" sz="3600" b="1" dirty="0" smtClean="0">
                  <a:solidFill>
                    <a:srgbClr val="FF0000"/>
                  </a:solidFill>
                </a:rPr>
                <a:t>-غير </a:t>
              </a:r>
              <a:r>
                <a:rPr lang="ar-SY" sz="3600" b="1" dirty="0">
                  <a:solidFill>
                    <a:srgbClr val="FF0000"/>
                  </a:solidFill>
                </a:rPr>
                <a:t>مطلوب</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graphicFrame>
        <p:nvGraphicFramePr>
          <p:cNvPr id="14" name="Table 13"/>
          <p:cNvGraphicFramePr>
            <a:graphicFrameLocks noGrp="1"/>
          </p:cNvGraphicFramePr>
          <p:nvPr>
            <p:extLst>
              <p:ext uri="{D42A27DB-BD31-4B8C-83A1-F6EECF244321}">
                <p14:modId xmlns:p14="http://schemas.microsoft.com/office/powerpoint/2010/main" val="3310518900"/>
              </p:ext>
            </p:extLst>
          </p:nvPr>
        </p:nvGraphicFramePr>
        <p:xfrm>
          <a:off x="2051720" y="4077072"/>
          <a:ext cx="6096000" cy="222504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rtl="1"/>
                      <a:r>
                        <a:rPr lang="ar-SA" dirty="0" smtClean="0"/>
                        <a:t>السنه </a:t>
                      </a:r>
                      <a:endParaRPr lang="ar-SA" dirty="0"/>
                    </a:p>
                  </a:txBody>
                  <a:tcPr/>
                </a:tc>
                <a:tc>
                  <a:txBody>
                    <a:bodyPr/>
                    <a:lstStyle/>
                    <a:p>
                      <a:pPr rtl="1"/>
                      <a:r>
                        <a:rPr lang="ar-SA" dirty="0" smtClean="0"/>
                        <a:t>التدفقات النقدية </a:t>
                      </a:r>
                      <a:r>
                        <a:rPr lang="ar-JO" dirty="0" smtClean="0"/>
                        <a:t>بالريال</a:t>
                      </a:r>
                      <a:endParaRPr lang="ar-SA" dirty="0"/>
                    </a:p>
                  </a:txBody>
                  <a:tcPr/>
                </a:tc>
              </a:tr>
              <a:tr h="370840">
                <a:tc>
                  <a:txBody>
                    <a:bodyPr/>
                    <a:lstStyle/>
                    <a:p>
                      <a:pPr rtl="1"/>
                      <a:r>
                        <a:rPr lang="ar-SA" dirty="0" smtClean="0"/>
                        <a:t>1</a:t>
                      </a:r>
                      <a:endParaRPr lang="ar-SA" dirty="0"/>
                    </a:p>
                  </a:txBody>
                  <a:tcPr/>
                </a:tc>
                <a:tc>
                  <a:txBody>
                    <a:bodyPr/>
                    <a:lstStyle/>
                    <a:p>
                      <a:pPr rtl="1"/>
                      <a:r>
                        <a:rPr lang="ar-SA" dirty="0" smtClean="0"/>
                        <a:t>1000</a:t>
                      </a:r>
                      <a:endParaRPr lang="ar-SA" dirty="0"/>
                    </a:p>
                  </a:txBody>
                  <a:tcPr/>
                </a:tc>
              </a:tr>
              <a:tr h="370840">
                <a:tc>
                  <a:txBody>
                    <a:bodyPr/>
                    <a:lstStyle/>
                    <a:p>
                      <a:pPr rtl="1"/>
                      <a:r>
                        <a:rPr lang="ar-SA" dirty="0" smtClean="0"/>
                        <a:t>2</a:t>
                      </a:r>
                      <a:endParaRPr lang="ar-SA" dirty="0"/>
                    </a:p>
                  </a:txBody>
                  <a:tcPr/>
                </a:tc>
                <a:tc>
                  <a:txBody>
                    <a:bodyPr/>
                    <a:lstStyle/>
                    <a:p>
                      <a:pPr rtl="1"/>
                      <a:r>
                        <a:rPr lang="ar-SA" dirty="0" smtClean="0"/>
                        <a:t>2000</a:t>
                      </a:r>
                      <a:endParaRPr lang="ar-SA" dirty="0"/>
                    </a:p>
                  </a:txBody>
                  <a:tcPr/>
                </a:tc>
              </a:tr>
              <a:tr h="370840">
                <a:tc>
                  <a:txBody>
                    <a:bodyPr/>
                    <a:lstStyle/>
                    <a:p>
                      <a:pPr rtl="1"/>
                      <a:r>
                        <a:rPr lang="ar-SA" dirty="0" smtClean="0"/>
                        <a:t>3</a:t>
                      </a:r>
                      <a:endParaRPr lang="ar-SA" dirty="0"/>
                    </a:p>
                  </a:txBody>
                  <a:tcPr/>
                </a:tc>
                <a:tc>
                  <a:txBody>
                    <a:bodyPr/>
                    <a:lstStyle/>
                    <a:p>
                      <a:pPr rtl="1"/>
                      <a:r>
                        <a:rPr lang="ar-SA" dirty="0" smtClean="0"/>
                        <a:t>3000</a:t>
                      </a:r>
                      <a:endParaRPr lang="ar-SA" dirty="0"/>
                    </a:p>
                  </a:txBody>
                  <a:tcPr/>
                </a:tc>
              </a:tr>
              <a:tr h="370840">
                <a:tc>
                  <a:txBody>
                    <a:bodyPr/>
                    <a:lstStyle/>
                    <a:p>
                      <a:pPr rtl="1"/>
                      <a:r>
                        <a:rPr lang="ar-SA" dirty="0" smtClean="0"/>
                        <a:t>4</a:t>
                      </a:r>
                      <a:endParaRPr lang="ar-SA" dirty="0"/>
                    </a:p>
                  </a:txBody>
                  <a:tcPr/>
                </a:tc>
                <a:tc>
                  <a:txBody>
                    <a:bodyPr/>
                    <a:lstStyle/>
                    <a:p>
                      <a:pPr rtl="1"/>
                      <a:r>
                        <a:rPr lang="ar-SA" dirty="0" smtClean="0"/>
                        <a:t>4000</a:t>
                      </a:r>
                      <a:endParaRPr lang="ar-SA" dirty="0"/>
                    </a:p>
                  </a:txBody>
                  <a:tcPr/>
                </a:tc>
              </a:tr>
              <a:tr h="370840">
                <a:tc>
                  <a:txBody>
                    <a:bodyPr/>
                    <a:lstStyle/>
                    <a:p>
                      <a:pPr rtl="1"/>
                      <a:r>
                        <a:rPr lang="ar-SA" dirty="0" smtClean="0"/>
                        <a:t>5</a:t>
                      </a:r>
                      <a:endParaRPr lang="ar-SA" dirty="0"/>
                    </a:p>
                  </a:txBody>
                  <a:tcPr/>
                </a:tc>
                <a:tc>
                  <a:txBody>
                    <a:bodyPr/>
                    <a:lstStyle/>
                    <a:p>
                      <a:pPr rtl="1"/>
                      <a:r>
                        <a:rPr lang="ar-SA" dirty="0" smtClean="0"/>
                        <a:t>5000</a:t>
                      </a:r>
                      <a:endParaRPr lang="ar-SA" dirty="0"/>
                    </a:p>
                  </a:txBody>
                  <a:tcPr/>
                </a:tc>
              </a:tr>
            </a:tbl>
          </a:graphicData>
        </a:graphic>
      </p:graphicFrame>
    </p:spTree>
    <p:extLst>
      <p:ext uri="{BB962C8B-B14F-4D97-AF65-F5344CB8AC3E}">
        <p14:creationId xmlns:p14="http://schemas.microsoft.com/office/powerpoint/2010/main" val="1917276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164317" y="569649"/>
            <a:ext cx="8229600" cy="504056"/>
          </a:xfrm>
        </p:spPr>
        <p:txBody>
          <a:bodyPr>
            <a:normAutofit fontScale="90000"/>
          </a:bodyPr>
          <a:lstStyle/>
          <a:p>
            <a:r>
              <a:rPr lang="ar-SY" dirty="0" smtClean="0">
                <a:solidFill>
                  <a:srgbClr val="FF0000"/>
                </a:solidFill>
              </a:rPr>
              <a:t>غير </a:t>
            </a:r>
            <a:r>
              <a:rPr lang="ar-SY" dirty="0">
                <a:solidFill>
                  <a:srgbClr val="FF0000"/>
                </a:solidFill>
              </a:rPr>
              <a:t>مطلوب</a:t>
            </a:r>
            <a:endParaRPr lang="ar-SA" dirty="0"/>
          </a:p>
        </p:txBody>
      </p:sp>
      <p:sp>
        <p:nvSpPr>
          <p:cNvPr id="15" name="Slide Number Placeholder 14"/>
          <p:cNvSpPr>
            <a:spLocks noGrp="1"/>
          </p:cNvSpPr>
          <p:nvPr>
            <p:ph type="sldNum" sz="quarter" idx="12"/>
          </p:nvPr>
        </p:nvSpPr>
        <p:spPr/>
        <p:txBody>
          <a:bodyPr/>
          <a:lstStyle/>
          <a:p>
            <a:fld id="{6339CD7F-6548-46A8-9F66-5B44D68E6E3C}" type="slidenum">
              <a:rPr lang="ar-SA" smtClean="0"/>
              <a:pPr/>
              <a:t>78</a:t>
            </a:fld>
            <a:endParaRPr lang="ar-SA"/>
          </a:p>
        </p:txBody>
      </p:sp>
      <p:sp>
        <p:nvSpPr>
          <p:cNvPr id="12" name="Content Placeholder 11"/>
          <p:cNvSpPr>
            <a:spLocks noGrp="1"/>
          </p:cNvSpPr>
          <p:nvPr>
            <p:ph sz="quarter" idx="1"/>
          </p:nvPr>
        </p:nvSpPr>
        <p:spPr>
          <a:xfrm>
            <a:off x="395536" y="1214422"/>
            <a:ext cx="8424936" cy="5199773"/>
          </a:xfrm>
        </p:spPr>
        <p:txBody>
          <a:bodyPr>
            <a:normAutofit/>
          </a:bodyPr>
          <a:lstStyle/>
          <a:p>
            <a:pPr>
              <a:buNone/>
            </a:pPr>
            <a:r>
              <a:rPr lang="ar-SA" sz="2100" u="sng" dirty="0" smtClean="0"/>
              <a:t>القيمة الحالية لمجموعة تدفقات نقديه</a:t>
            </a:r>
          </a:p>
          <a:p>
            <a:pPr>
              <a:buNone/>
            </a:pPr>
            <a:r>
              <a:rPr lang="ar-SA" sz="2100" dirty="0" smtClean="0"/>
              <a:t>ننظر </a:t>
            </a:r>
            <a:r>
              <a:rPr lang="ar-JO" sz="2100" dirty="0" smtClean="0"/>
              <a:t>في الملاحق </a:t>
            </a:r>
            <a:r>
              <a:rPr lang="ar-JO" sz="2100" dirty="0" smtClean="0">
                <a:solidFill>
                  <a:srgbClr val="FF0000"/>
                </a:solidFill>
              </a:rPr>
              <a:t>( قائمة</a:t>
            </a:r>
            <a:r>
              <a:rPr lang="ar-JO" sz="2100" dirty="0" smtClean="0"/>
              <a:t> </a:t>
            </a:r>
            <a:r>
              <a:rPr lang="ar-SA" sz="2100" dirty="0" smtClean="0">
                <a:solidFill>
                  <a:srgbClr val="FF0000"/>
                </a:solidFill>
              </a:rPr>
              <a:t>3 </a:t>
            </a:r>
            <a:r>
              <a:rPr lang="ar-JO" sz="2100" dirty="0" smtClean="0">
                <a:solidFill>
                  <a:srgbClr val="FF0000"/>
                </a:solidFill>
              </a:rPr>
              <a:t>)</a:t>
            </a:r>
            <a:endParaRPr lang="ar-SA" sz="2100" dirty="0" smtClean="0">
              <a:solidFill>
                <a:srgbClr val="FF0000"/>
              </a:solidFill>
            </a:endParaRPr>
          </a:p>
          <a:p>
            <a:pPr>
              <a:buNone/>
            </a:pPr>
            <a:endParaRPr lang="en-US" sz="2400" dirty="0"/>
          </a:p>
        </p:txBody>
      </p:sp>
      <p:grpSp>
        <p:nvGrpSpPr>
          <p:cNvPr id="3" name="Group 7"/>
          <p:cNvGrpSpPr/>
          <p:nvPr/>
        </p:nvGrpSpPr>
        <p:grpSpPr>
          <a:xfrm>
            <a:off x="7643834" y="0"/>
            <a:ext cx="1500166" cy="1073705"/>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aphicFrame>
        <p:nvGraphicFramePr>
          <p:cNvPr id="14" name="Table 13"/>
          <p:cNvGraphicFramePr>
            <a:graphicFrameLocks noGrp="1"/>
          </p:cNvGraphicFramePr>
          <p:nvPr>
            <p:extLst>
              <p:ext uri="{D42A27DB-BD31-4B8C-83A1-F6EECF244321}">
                <p14:modId xmlns:p14="http://schemas.microsoft.com/office/powerpoint/2010/main" val="805483941"/>
              </p:ext>
            </p:extLst>
          </p:nvPr>
        </p:nvGraphicFramePr>
        <p:xfrm>
          <a:off x="395536" y="2071676"/>
          <a:ext cx="8424935" cy="3896828"/>
        </p:xfrm>
        <a:graphic>
          <a:graphicData uri="http://schemas.openxmlformats.org/drawingml/2006/table">
            <a:tbl>
              <a:tblPr rtl="1" firstRow="1" bandRow="1">
                <a:tableStyleId>{5C22544A-7EE6-4342-B048-85BDC9FD1C3A}</a:tableStyleId>
              </a:tblPr>
              <a:tblGrid>
                <a:gridCol w="873388"/>
                <a:gridCol w="2152707"/>
                <a:gridCol w="2699420"/>
                <a:gridCol w="2699420"/>
              </a:tblGrid>
              <a:tr h="732836">
                <a:tc>
                  <a:txBody>
                    <a:bodyPr/>
                    <a:lstStyle/>
                    <a:p>
                      <a:pPr rtl="1"/>
                      <a:r>
                        <a:rPr lang="ar-SA" dirty="0" smtClean="0"/>
                        <a:t>السنه </a:t>
                      </a:r>
                      <a:endParaRPr lang="ar-SA" dirty="0"/>
                    </a:p>
                  </a:txBody>
                  <a:tcPr/>
                </a:tc>
                <a:tc>
                  <a:txBody>
                    <a:bodyPr/>
                    <a:lstStyle/>
                    <a:p>
                      <a:pPr rtl="1"/>
                      <a:r>
                        <a:rPr lang="ar-SA" dirty="0" smtClean="0"/>
                        <a:t>التدفقات النقدية </a:t>
                      </a:r>
                      <a:r>
                        <a:rPr lang="ar-JO" dirty="0" smtClean="0"/>
                        <a:t>بالريال</a:t>
                      </a:r>
                      <a:endParaRPr lang="ar-SA" dirty="0"/>
                    </a:p>
                  </a:txBody>
                  <a:tcPr/>
                </a:tc>
                <a:tc>
                  <a:txBody>
                    <a:bodyPr/>
                    <a:lstStyle/>
                    <a:p>
                      <a:pPr rtl="1"/>
                      <a:r>
                        <a:rPr lang="ar-SA" dirty="0" smtClean="0"/>
                        <a:t>معامل الخصم من القوائم</a:t>
                      </a:r>
                      <a:r>
                        <a:rPr lang="ar-SA" baseline="0" dirty="0" smtClean="0"/>
                        <a:t> الماليه (2)</a:t>
                      </a:r>
                      <a:endParaRPr lang="ar-SA" dirty="0"/>
                    </a:p>
                  </a:txBody>
                  <a:tcPr/>
                </a:tc>
                <a:tc>
                  <a:txBody>
                    <a:bodyPr/>
                    <a:lstStyle/>
                    <a:p>
                      <a:pPr rtl="1"/>
                      <a:r>
                        <a:rPr lang="ar-SA" dirty="0" smtClean="0"/>
                        <a:t>القيمة الحالية </a:t>
                      </a:r>
                      <a:endParaRPr lang="ar-SA" dirty="0"/>
                    </a:p>
                  </a:txBody>
                  <a:tcPr/>
                </a:tc>
              </a:tr>
              <a:tr h="424580">
                <a:tc>
                  <a:txBody>
                    <a:bodyPr/>
                    <a:lstStyle/>
                    <a:p>
                      <a:pPr rtl="1"/>
                      <a:r>
                        <a:rPr lang="ar-SA" dirty="0" smtClean="0"/>
                        <a:t>1</a:t>
                      </a:r>
                      <a:endParaRPr lang="ar-SA" dirty="0"/>
                    </a:p>
                  </a:txBody>
                  <a:tcPr/>
                </a:tc>
                <a:tc>
                  <a:txBody>
                    <a:bodyPr/>
                    <a:lstStyle/>
                    <a:p>
                      <a:pPr rtl="1"/>
                      <a:r>
                        <a:rPr lang="ar-SA" dirty="0" smtClean="0"/>
                        <a:t>1000</a:t>
                      </a:r>
                      <a:endParaRPr lang="ar-SA" dirty="0"/>
                    </a:p>
                  </a:txBody>
                  <a:tcPr/>
                </a:tc>
                <a:tc>
                  <a:txBody>
                    <a:bodyPr/>
                    <a:lstStyle/>
                    <a:p>
                      <a:pPr rtl="1"/>
                      <a:r>
                        <a:rPr lang="ar-SA" dirty="0" smtClean="0"/>
                        <a:t>0</a:t>
                      </a:r>
                      <a:r>
                        <a:rPr lang="ar-JO" dirty="0" smtClean="0"/>
                        <a:t>.</a:t>
                      </a:r>
                      <a:r>
                        <a:rPr lang="ar-SA" dirty="0" smtClean="0"/>
                        <a:t>909</a:t>
                      </a:r>
                      <a:endParaRPr lang="ar-SA" dirty="0"/>
                    </a:p>
                  </a:txBody>
                  <a:tcPr/>
                </a:tc>
                <a:tc>
                  <a:txBody>
                    <a:bodyPr/>
                    <a:lstStyle/>
                    <a:p>
                      <a:pPr rtl="1"/>
                      <a:r>
                        <a:rPr lang="ar-SA" dirty="0" smtClean="0"/>
                        <a:t>909 الاستثمار لمدة سنه </a:t>
                      </a:r>
                      <a:endParaRPr lang="ar-SA" dirty="0"/>
                    </a:p>
                  </a:txBody>
                  <a:tcPr/>
                </a:tc>
              </a:tr>
              <a:tr h="424580">
                <a:tc>
                  <a:txBody>
                    <a:bodyPr/>
                    <a:lstStyle/>
                    <a:p>
                      <a:pPr rtl="1"/>
                      <a:r>
                        <a:rPr lang="ar-SA" dirty="0" smtClean="0"/>
                        <a:t>2</a:t>
                      </a:r>
                      <a:endParaRPr lang="ar-SA" dirty="0"/>
                    </a:p>
                  </a:txBody>
                  <a:tcPr/>
                </a:tc>
                <a:tc>
                  <a:txBody>
                    <a:bodyPr/>
                    <a:lstStyle/>
                    <a:p>
                      <a:pPr rtl="1"/>
                      <a:r>
                        <a:rPr lang="ar-SA" dirty="0" smtClean="0"/>
                        <a:t>2000</a:t>
                      </a:r>
                      <a:endParaRPr lang="ar-SA" dirty="0"/>
                    </a:p>
                  </a:txBody>
                  <a:tcPr/>
                </a:tc>
                <a:tc>
                  <a:txBody>
                    <a:bodyPr/>
                    <a:lstStyle/>
                    <a:p>
                      <a:pPr rtl="1"/>
                      <a:r>
                        <a:rPr lang="ar-SA" dirty="0" smtClean="0"/>
                        <a:t>0</a:t>
                      </a:r>
                      <a:r>
                        <a:rPr lang="ar-JO" dirty="0" smtClean="0"/>
                        <a:t>.</a:t>
                      </a:r>
                      <a:r>
                        <a:rPr lang="ar-SA" dirty="0" smtClean="0"/>
                        <a:t>826</a:t>
                      </a:r>
                      <a:endParaRPr lang="ar-SA" dirty="0"/>
                    </a:p>
                  </a:txBody>
                  <a:tcPr/>
                </a:tc>
                <a:tc>
                  <a:txBody>
                    <a:bodyPr/>
                    <a:lstStyle/>
                    <a:p>
                      <a:pPr rtl="1"/>
                      <a:r>
                        <a:rPr lang="ar-SA" dirty="0" smtClean="0"/>
                        <a:t>1652 الاستثمار لمده سنتين</a:t>
                      </a:r>
                      <a:endParaRPr lang="ar-SA" dirty="0"/>
                    </a:p>
                  </a:txBody>
                  <a:tcPr/>
                </a:tc>
              </a:tr>
              <a:tr h="732836">
                <a:tc>
                  <a:txBody>
                    <a:bodyPr/>
                    <a:lstStyle/>
                    <a:p>
                      <a:pPr rtl="1"/>
                      <a:r>
                        <a:rPr lang="ar-SA" dirty="0" smtClean="0"/>
                        <a:t>3</a:t>
                      </a:r>
                      <a:endParaRPr lang="ar-SA" dirty="0"/>
                    </a:p>
                  </a:txBody>
                  <a:tcPr/>
                </a:tc>
                <a:tc>
                  <a:txBody>
                    <a:bodyPr/>
                    <a:lstStyle/>
                    <a:p>
                      <a:pPr rtl="1"/>
                      <a:r>
                        <a:rPr lang="ar-SA" dirty="0" smtClean="0"/>
                        <a:t>3000</a:t>
                      </a:r>
                      <a:endParaRPr lang="ar-SA" dirty="0"/>
                    </a:p>
                  </a:txBody>
                  <a:tcPr/>
                </a:tc>
                <a:tc>
                  <a:txBody>
                    <a:bodyPr/>
                    <a:lstStyle/>
                    <a:p>
                      <a:pPr rtl="1"/>
                      <a:r>
                        <a:rPr lang="ar-SA" dirty="0" smtClean="0"/>
                        <a:t>0</a:t>
                      </a:r>
                      <a:r>
                        <a:rPr lang="ar-JO" dirty="0" smtClean="0"/>
                        <a:t>.</a:t>
                      </a:r>
                      <a:r>
                        <a:rPr lang="ar-SA" dirty="0" smtClean="0"/>
                        <a:t>751</a:t>
                      </a:r>
                      <a:endParaRPr lang="ar-SA" dirty="0"/>
                    </a:p>
                  </a:txBody>
                  <a:tcPr/>
                </a:tc>
                <a:tc>
                  <a:txBody>
                    <a:bodyPr/>
                    <a:lstStyle/>
                    <a:p>
                      <a:pPr rtl="1"/>
                      <a:r>
                        <a:rPr lang="ar-SA" dirty="0" smtClean="0"/>
                        <a:t>2253 الاستثمار لمده ثلاث سنوات</a:t>
                      </a:r>
                      <a:endParaRPr lang="ar-SA" dirty="0"/>
                    </a:p>
                  </a:txBody>
                  <a:tcPr/>
                </a:tc>
              </a:tr>
              <a:tr h="424580">
                <a:tc>
                  <a:txBody>
                    <a:bodyPr/>
                    <a:lstStyle/>
                    <a:p>
                      <a:pPr rtl="1"/>
                      <a:r>
                        <a:rPr lang="ar-SA" dirty="0" smtClean="0"/>
                        <a:t>4</a:t>
                      </a:r>
                      <a:endParaRPr lang="ar-SA" dirty="0"/>
                    </a:p>
                  </a:txBody>
                  <a:tcPr/>
                </a:tc>
                <a:tc>
                  <a:txBody>
                    <a:bodyPr/>
                    <a:lstStyle/>
                    <a:p>
                      <a:pPr rtl="1"/>
                      <a:r>
                        <a:rPr lang="ar-SA" dirty="0" smtClean="0"/>
                        <a:t>4000</a:t>
                      </a:r>
                      <a:endParaRPr lang="ar-SA" dirty="0"/>
                    </a:p>
                  </a:txBody>
                  <a:tcPr/>
                </a:tc>
                <a:tc>
                  <a:txBody>
                    <a:bodyPr/>
                    <a:lstStyle/>
                    <a:p>
                      <a:pPr rtl="1"/>
                      <a:r>
                        <a:rPr lang="ar-SA" dirty="0" smtClean="0"/>
                        <a:t>0</a:t>
                      </a:r>
                      <a:r>
                        <a:rPr lang="ar-JO" dirty="0" smtClean="0"/>
                        <a:t>.</a:t>
                      </a:r>
                      <a:r>
                        <a:rPr lang="ar-SA" dirty="0" smtClean="0"/>
                        <a:t>683</a:t>
                      </a:r>
                      <a:endParaRPr lang="ar-SA" dirty="0"/>
                    </a:p>
                  </a:txBody>
                  <a:tcPr/>
                </a:tc>
                <a:tc>
                  <a:txBody>
                    <a:bodyPr/>
                    <a:lstStyle/>
                    <a:p>
                      <a:pPr rtl="1"/>
                      <a:r>
                        <a:rPr lang="ar-SA" dirty="0" smtClean="0"/>
                        <a:t>2732 الاستثمار لمدة </a:t>
                      </a:r>
                      <a:r>
                        <a:rPr lang="ar-JO" dirty="0" smtClean="0"/>
                        <a:t>أ</a:t>
                      </a:r>
                      <a:r>
                        <a:rPr lang="ar-SA" dirty="0" smtClean="0"/>
                        <a:t>ربع سنوات </a:t>
                      </a:r>
                      <a:endParaRPr lang="ar-SA" dirty="0"/>
                    </a:p>
                  </a:txBody>
                  <a:tcPr/>
                </a:tc>
              </a:tr>
              <a:tr h="732836">
                <a:tc>
                  <a:txBody>
                    <a:bodyPr/>
                    <a:lstStyle/>
                    <a:p>
                      <a:pPr rtl="1"/>
                      <a:r>
                        <a:rPr lang="ar-SA" dirty="0" smtClean="0"/>
                        <a:t>5</a:t>
                      </a:r>
                      <a:endParaRPr lang="ar-SA" dirty="0"/>
                    </a:p>
                  </a:txBody>
                  <a:tcPr/>
                </a:tc>
                <a:tc>
                  <a:txBody>
                    <a:bodyPr/>
                    <a:lstStyle/>
                    <a:p>
                      <a:pPr rtl="1"/>
                      <a:r>
                        <a:rPr lang="ar-SA" dirty="0" smtClean="0"/>
                        <a:t>5000</a:t>
                      </a:r>
                      <a:endParaRPr lang="ar-SA" dirty="0"/>
                    </a:p>
                  </a:txBody>
                  <a:tcPr/>
                </a:tc>
                <a:tc>
                  <a:txBody>
                    <a:bodyPr/>
                    <a:lstStyle/>
                    <a:p>
                      <a:pPr rtl="1"/>
                      <a:r>
                        <a:rPr lang="ar-SA" dirty="0" smtClean="0"/>
                        <a:t>0</a:t>
                      </a:r>
                      <a:r>
                        <a:rPr lang="ar-JO" dirty="0" smtClean="0"/>
                        <a:t>.</a:t>
                      </a:r>
                      <a:r>
                        <a:rPr lang="ar-SA" dirty="0" smtClean="0"/>
                        <a:t>621</a:t>
                      </a:r>
                      <a:endParaRPr lang="ar-SA" dirty="0"/>
                    </a:p>
                  </a:txBody>
                  <a:tcPr/>
                </a:tc>
                <a:tc>
                  <a:txBody>
                    <a:bodyPr/>
                    <a:lstStyle/>
                    <a:p>
                      <a:pPr rtl="1"/>
                      <a:r>
                        <a:rPr lang="ar-SA" dirty="0" smtClean="0"/>
                        <a:t>3105 الاستثمار لمده خمس سنوات</a:t>
                      </a:r>
                      <a:endParaRPr lang="ar-SA" dirty="0"/>
                    </a:p>
                  </a:txBody>
                  <a:tcPr/>
                </a:tc>
              </a:tr>
              <a:tr h="424580">
                <a:tc gridSpan="3">
                  <a:txBody>
                    <a:bodyPr/>
                    <a:lstStyle/>
                    <a:p>
                      <a:pPr rtl="1"/>
                      <a:r>
                        <a:rPr lang="ar-SA" b="1" dirty="0" smtClean="0">
                          <a:solidFill>
                            <a:srgbClr val="FF0000"/>
                          </a:solidFill>
                        </a:rPr>
                        <a:t>مجموع القيمة الحالية للتدفقات النقدية</a:t>
                      </a:r>
                      <a:endParaRPr lang="ar-SA" b="1" dirty="0">
                        <a:solidFill>
                          <a:srgbClr val="FF0000"/>
                        </a:solidFill>
                      </a:endParaRPr>
                    </a:p>
                  </a:txBody>
                  <a:tcPr>
                    <a:solidFill>
                      <a:schemeClr val="bg1"/>
                    </a:solidFill>
                  </a:tcPr>
                </a:tc>
                <a:tc hMerge="1">
                  <a:txBody>
                    <a:bodyPr/>
                    <a:lstStyle/>
                    <a:p>
                      <a:pPr rtl="1"/>
                      <a:endParaRPr lang="ar-SA" dirty="0"/>
                    </a:p>
                  </a:txBody>
                  <a:tcPr/>
                </a:tc>
                <a:tc hMerge="1">
                  <a:txBody>
                    <a:bodyPr/>
                    <a:lstStyle/>
                    <a:p>
                      <a:pPr rtl="1"/>
                      <a:endParaRPr lang="ar-SA" dirty="0"/>
                    </a:p>
                  </a:txBody>
                  <a:tcPr/>
                </a:tc>
                <a:tc>
                  <a:txBody>
                    <a:bodyPr/>
                    <a:lstStyle/>
                    <a:p>
                      <a:pPr rtl="1"/>
                      <a:r>
                        <a:rPr lang="ar-SA" b="1" dirty="0" smtClean="0">
                          <a:solidFill>
                            <a:srgbClr val="FF0000"/>
                          </a:solidFill>
                        </a:rPr>
                        <a:t>10651 </a:t>
                      </a:r>
                      <a:r>
                        <a:rPr lang="ar-JO" b="1" dirty="0" smtClean="0">
                          <a:solidFill>
                            <a:srgbClr val="FF0000"/>
                          </a:solidFill>
                        </a:rPr>
                        <a:t>ريال</a:t>
                      </a:r>
                      <a:endParaRPr lang="ar-SA" b="1" dirty="0">
                        <a:solidFill>
                          <a:srgbClr val="FF0000"/>
                        </a:solidFill>
                      </a:endParaRPr>
                    </a:p>
                  </a:txBody>
                  <a:tcPr>
                    <a:solidFill>
                      <a:schemeClr val="bg1"/>
                    </a:solidFill>
                  </a:tcPr>
                </a:tc>
              </a:tr>
            </a:tbl>
          </a:graphicData>
        </a:graphic>
      </p:graphicFrame>
    </p:spTree>
    <p:extLst>
      <p:ext uri="{BB962C8B-B14F-4D97-AF65-F5344CB8AC3E}">
        <p14:creationId xmlns:p14="http://schemas.microsoft.com/office/powerpoint/2010/main" val="450164177"/>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79</a:t>
            </a:fld>
            <a:endParaRPr lang="ar-SA"/>
          </a:p>
        </p:txBody>
      </p:sp>
      <p:sp>
        <p:nvSpPr>
          <p:cNvPr id="12" name="Content Placeholder 11"/>
          <p:cNvSpPr>
            <a:spLocks noGrp="1"/>
          </p:cNvSpPr>
          <p:nvPr>
            <p:ph sz="quarter" idx="1"/>
          </p:nvPr>
        </p:nvSpPr>
        <p:spPr>
          <a:xfrm>
            <a:off x="395536" y="1700808"/>
            <a:ext cx="8229600" cy="4713387"/>
          </a:xfrm>
        </p:spPr>
        <p:txBody>
          <a:bodyPr>
            <a:normAutofit/>
          </a:bodyPr>
          <a:lstStyle/>
          <a:p>
            <a:pPr>
              <a:buNone/>
            </a:pPr>
            <a:r>
              <a:rPr lang="ar-SA" sz="2100" u="sng" dirty="0" smtClean="0"/>
              <a:t>القيمة الحالية للدفعات السنويه المتساوي</a:t>
            </a:r>
            <a:r>
              <a:rPr lang="ar-JO" sz="2100" u="sng" dirty="0" smtClean="0"/>
              <a:t>ة</a:t>
            </a:r>
            <a:r>
              <a:rPr lang="ar-SA" sz="2100" u="sng" dirty="0" smtClean="0"/>
              <a:t> </a:t>
            </a:r>
          </a:p>
          <a:p>
            <a:pPr>
              <a:buNone/>
            </a:pPr>
            <a:r>
              <a:rPr lang="ar-SA" sz="2100" dirty="0" smtClean="0"/>
              <a:t>القيمة الحالية للدفعات السنوية المتساويه = أ ع ف </a:t>
            </a:r>
            <a:r>
              <a:rPr lang="en-US" sz="2100" dirty="0" smtClean="0"/>
              <a:t>x </a:t>
            </a:r>
            <a:r>
              <a:rPr lang="ar-SA" sz="2100" dirty="0" smtClean="0"/>
              <a:t> م </a:t>
            </a:r>
            <a:r>
              <a:rPr lang="ar-SA" sz="2100" u="sng" dirty="0" smtClean="0"/>
              <a:t> </a:t>
            </a:r>
          </a:p>
          <a:p>
            <a:pPr>
              <a:buNone/>
            </a:pPr>
            <a:r>
              <a:rPr lang="ar-SA" sz="2100" dirty="0" smtClean="0"/>
              <a:t>أع ف هي معامل الخصم لدفعه سنوية مقدارها </a:t>
            </a:r>
            <a:r>
              <a:rPr lang="ar-JO" sz="2100" dirty="0" smtClean="0"/>
              <a:t>ريال</a:t>
            </a:r>
            <a:endParaRPr lang="ar-SA" sz="2100" dirty="0" smtClean="0"/>
          </a:p>
          <a:p>
            <a:pPr>
              <a:buNone/>
            </a:pPr>
            <a:r>
              <a:rPr lang="ar-SA" sz="2100" dirty="0" smtClean="0"/>
              <a:t>م هو مبلغ الدفعة السنوية</a:t>
            </a:r>
          </a:p>
          <a:p>
            <a:pPr>
              <a:buNone/>
            </a:pPr>
            <a:r>
              <a:rPr lang="ar-SA" sz="2100" dirty="0" smtClean="0">
                <a:solidFill>
                  <a:srgbClr val="FF0000"/>
                </a:solidFill>
              </a:rPr>
              <a:t>ننظر </a:t>
            </a:r>
            <a:r>
              <a:rPr lang="ar-JO" sz="2100" dirty="0" smtClean="0">
                <a:solidFill>
                  <a:srgbClr val="FF0000"/>
                </a:solidFill>
              </a:rPr>
              <a:t>في الملاحق قائمة </a:t>
            </a:r>
            <a:r>
              <a:rPr lang="ar-SA" sz="2100" dirty="0" smtClean="0">
                <a:solidFill>
                  <a:srgbClr val="FF0000"/>
                </a:solidFill>
              </a:rPr>
              <a:t>4</a:t>
            </a:r>
            <a:r>
              <a:rPr lang="ar-SA" sz="2100" dirty="0" smtClean="0"/>
              <a:t> </a:t>
            </a:r>
          </a:p>
          <a:p>
            <a:pPr>
              <a:buNone/>
            </a:pPr>
            <a:endParaRPr lang="ar-SA" sz="2100" u="sng" dirty="0" smtClean="0"/>
          </a:p>
          <a:p>
            <a:pPr>
              <a:buNone/>
            </a:pPr>
            <a:r>
              <a:rPr lang="ar-SA" sz="2100" dirty="0" smtClean="0"/>
              <a:t>يريد شخص ما معرفة القيمة الحالية لدفعات سنوية مقدارها 2000 </a:t>
            </a:r>
            <a:r>
              <a:rPr lang="ar-JO" sz="2100" dirty="0" smtClean="0"/>
              <a:t>ريال </a:t>
            </a:r>
            <a:r>
              <a:rPr lang="ar-SA" sz="2100" dirty="0" smtClean="0"/>
              <a:t>سنويا ولمدة خمسة </a:t>
            </a:r>
            <a:r>
              <a:rPr lang="ar-JO" sz="2100" dirty="0" smtClean="0"/>
              <a:t>أ</a:t>
            </a:r>
            <a:r>
              <a:rPr lang="ar-SA" sz="2100" dirty="0" smtClean="0"/>
              <a:t>عوام علما ب</a:t>
            </a:r>
            <a:r>
              <a:rPr lang="ar-JO" sz="2100" dirty="0" smtClean="0"/>
              <a:t>أ</a:t>
            </a:r>
            <a:r>
              <a:rPr lang="ar-SA" sz="2100" dirty="0" smtClean="0"/>
              <a:t>ن معدل الخصم 10 بالمئة </a:t>
            </a:r>
            <a:r>
              <a:rPr lang="ar-JO" sz="2100" dirty="0" smtClean="0"/>
              <a:t>من الملاحق </a:t>
            </a:r>
            <a:r>
              <a:rPr lang="ar-SA" sz="2100" dirty="0" smtClean="0">
                <a:solidFill>
                  <a:srgbClr val="FF0000"/>
                </a:solidFill>
              </a:rPr>
              <a:t>(</a:t>
            </a:r>
            <a:r>
              <a:rPr lang="ar-JO" sz="2100" dirty="0" smtClean="0">
                <a:solidFill>
                  <a:srgbClr val="FF0000"/>
                </a:solidFill>
              </a:rPr>
              <a:t>قائمة </a:t>
            </a:r>
            <a:r>
              <a:rPr lang="ar-SA" sz="2100" dirty="0" smtClean="0">
                <a:solidFill>
                  <a:srgbClr val="FF0000"/>
                </a:solidFill>
              </a:rPr>
              <a:t>4 </a:t>
            </a:r>
            <a:r>
              <a:rPr lang="ar-JO" sz="2100" dirty="0" smtClean="0">
                <a:solidFill>
                  <a:srgbClr val="FF0000"/>
                </a:solidFill>
              </a:rPr>
              <a:t>) نجد المعامل</a:t>
            </a:r>
            <a:r>
              <a:rPr lang="ar-SA" sz="2100" dirty="0" smtClean="0">
                <a:solidFill>
                  <a:srgbClr val="FF0000"/>
                </a:solidFill>
              </a:rPr>
              <a:t> = 3.791</a:t>
            </a:r>
            <a:r>
              <a:rPr lang="ar-JO" sz="2100" dirty="0" smtClean="0">
                <a:solidFill>
                  <a:srgbClr val="FF0000"/>
                </a:solidFill>
              </a:rPr>
              <a:t> </a:t>
            </a:r>
            <a:endParaRPr lang="ar-SA" sz="2100" dirty="0" smtClean="0">
              <a:solidFill>
                <a:srgbClr val="FF0000"/>
              </a:solidFill>
            </a:endParaRPr>
          </a:p>
          <a:p>
            <a:pPr>
              <a:buNone/>
            </a:pPr>
            <a:r>
              <a:rPr lang="ar-SA" sz="2100" dirty="0" smtClean="0"/>
              <a:t>القيمة الحالية = 3</a:t>
            </a:r>
            <a:r>
              <a:rPr lang="ar-JO" sz="2100" dirty="0" smtClean="0"/>
              <a:t>.</a:t>
            </a:r>
            <a:r>
              <a:rPr lang="ar-SA" sz="2100" dirty="0" smtClean="0"/>
              <a:t>791 </a:t>
            </a:r>
            <a:r>
              <a:rPr lang="en-US" sz="2100" dirty="0" smtClean="0"/>
              <a:t>x</a:t>
            </a:r>
            <a:r>
              <a:rPr lang="ar-SA" sz="2100" dirty="0" smtClean="0"/>
              <a:t> 2000</a:t>
            </a:r>
          </a:p>
          <a:p>
            <a:pPr>
              <a:buNone/>
            </a:pPr>
            <a:r>
              <a:rPr lang="ar-SA" sz="2100" dirty="0" smtClean="0"/>
              <a:t>                = 7582 ريال </a:t>
            </a:r>
          </a:p>
        </p:txBody>
      </p:sp>
      <p:grpSp>
        <p:nvGrpSpPr>
          <p:cNvPr id="2" name="Group 8"/>
          <p:cNvGrpSpPr/>
          <p:nvPr/>
        </p:nvGrpSpPr>
        <p:grpSpPr>
          <a:xfrm>
            <a:off x="14" y="0"/>
            <a:ext cx="9324514"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a:r>
                <a:rPr lang="ar-SA" sz="3600" dirty="0" smtClean="0">
                  <a:solidFill>
                    <a:schemeClr val="tx1"/>
                  </a:solidFill>
                </a:rPr>
                <a:t>القيمة الحالية للدفعات السنوية المتساوية</a:t>
              </a:r>
              <a:r>
                <a:rPr lang="ar-SY" sz="3600" b="1" dirty="0">
                  <a:solidFill>
                    <a:srgbClr val="FF0000"/>
                  </a:solidFill>
                </a:rPr>
                <a:t> </a:t>
              </a:r>
              <a:r>
                <a:rPr lang="ar-SY" sz="3600" b="1" dirty="0" smtClean="0">
                  <a:solidFill>
                    <a:srgbClr val="FF0000"/>
                  </a:solidFill>
                </a:rPr>
                <a:t>-غير </a:t>
              </a:r>
              <a:r>
                <a:rPr lang="ar-SY" sz="3600" b="1" dirty="0">
                  <a:solidFill>
                    <a:srgbClr val="FF0000"/>
                  </a:solidFill>
                </a:rPr>
                <a:t>مطلوب</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5464247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0"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solidFill>
                    <a:schemeClr val="tx1"/>
                  </a:solidFill>
                </a:rPr>
                <a:t>الحصول على الأموال</a:t>
              </a:r>
              <a:endParaRPr lang="ar-SA" sz="3600" b="1"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8</a:t>
            </a:fld>
            <a:endParaRPr lang="ar-SA" dirty="0"/>
          </a:p>
        </p:txBody>
      </p:sp>
      <p:sp>
        <p:nvSpPr>
          <p:cNvPr id="12" name="Content Placeholder 11"/>
          <p:cNvSpPr>
            <a:spLocks noGrp="1"/>
          </p:cNvSpPr>
          <p:nvPr>
            <p:ph sz="quarter" idx="1"/>
          </p:nvPr>
        </p:nvSpPr>
        <p:spPr>
          <a:xfrm>
            <a:off x="395536" y="2348880"/>
            <a:ext cx="8229600" cy="4065315"/>
          </a:xfrm>
        </p:spPr>
        <p:txBody>
          <a:bodyPr>
            <a:normAutofit/>
          </a:bodyPr>
          <a:lstStyle/>
          <a:p>
            <a:pPr algn="just">
              <a:buNone/>
            </a:pPr>
            <a:r>
              <a:rPr lang="ar-SA" b="1" dirty="0" smtClean="0"/>
              <a:t>المنشأة الفردي</a:t>
            </a:r>
            <a:r>
              <a:rPr lang="ar-JO" b="1" dirty="0" smtClean="0"/>
              <a:t>ة</a:t>
            </a:r>
            <a:endParaRPr lang="ar-SA" b="1" dirty="0" smtClean="0"/>
          </a:p>
          <a:p>
            <a:pPr algn="just">
              <a:buNone/>
            </a:pPr>
            <a:r>
              <a:rPr lang="ar-SA" dirty="0" smtClean="0"/>
              <a:t>لا تشكل عملي</a:t>
            </a:r>
            <a:r>
              <a:rPr lang="ar-JO" dirty="0" smtClean="0"/>
              <a:t>ة</a:t>
            </a:r>
            <a:r>
              <a:rPr lang="ar-SA" dirty="0" smtClean="0"/>
              <a:t> الحصول على ال</a:t>
            </a:r>
            <a:r>
              <a:rPr lang="ar-JO" dirty="0" smtClean="0"/>
              <a:t>أ</a:t>
            </a:r>
            <a:r>
              <a:rPr lang="ar-SA" dirty="0" smtClean="0"/>
              <a:t>موال مشكل</a:t>
            </a:r>
            <a:r>
              <a:rPr lang="ar-JO" dirty="0" smtClean="0"/>
              <a:t>ة</a:t>
            </a:r>
            <a:r>
              <a:rPr lang="ar-SA" dirty="0" smtClean="0"/>
              <a:t> خطير</a:t>
            </a:r>
            <a:r>
              <a:rPr lang="ar-JO" dirty="0" smtClean="0"/>
              <a:t>ة</a:t>
            </a:r>
            <a:endParaRPr lang="ar-SA" dirty="0" smtClean="0"/>
          </a:p>
          <a:p>
            <a:pPr algn="just">
              <a:buNone/>
            </a:pPr>
            <a:r>
              <a:rPr lang="ar-JO" dirty="0" smtClean="0"/>
              <a:t>ف</a:t>
            </a:r>
            <a:r>
              <a:rPr lang="ar-SA" dirty="0" smtClean="0"/>
              <a:t>هناك مصادر داخلي</a:t>
            </a:r>
            <a:r>
              <a:rPr lang="ar-JO" dirty="0" smtClean="0"/>
              <a:t>ة</a:t>
            </a:r>
            <a:r>
              <a:rPr lang="ar-SA" dirty="0" smtClean="0"/>
              <a:t> ومصادر خارجي</a:t>
            </a:r>
            <a:r>
              <a:rPr lang="ar-JO" dirty="0" smtClean="0"/>
              <a:t>ة</a:t>
            </a:r>
            <a:r>
              <a:rPr lang="ar-SA" dirty="0" smtClean="0"/>
              <a:t> للحصول على ال</a:t>
            </a:r>
            <a:r>
              <a:rPr lang="ar-JO" dirty="0" smtClean="0"/>
              <a:t>أ</a:t>
            </a:r>
            <a:r>
              <a:rPr lang="ar-SA" dirty="0" smtClean="0"/>
              <a:t>موال في المنشأه الفرديه </a:t>
            </a:r>
          </a:p>
          <a:p>
            <a:pPr algn="just">
              <a:buFont typeface="Wingdings" pitchFamily="2" charset="2"/>
              <a:buChar char="v"/>
            </a:pPr>
            <a:r>
              <a:rPr lang="ar-SA" dirty="0" smtClean="0"/>
              <a:t>المصادر الداخلي</a:t>
            </a:r>
            <a:r>
              <a:rPr lang="ar-JO" dirty="0" smtClean="0"/>
              <a:t>ة</a:t>
            </a:r>
            <a:r>
              <a:rPr lang="ar-SA" dirty="0" smtClean="0"/>
              <a:t> - عندما يستخدم صاحب المنشأة </a:t>
            </a:r>
            <a:r>
              <a:rPr lang="ar-SA" dirty="0" smtClean="0">
                <a:solidFill>
                  <a:srgbClr val="FF0000"/>
                </a:solidFill>
              </a:rPr>
              <a:t>مدخراته وثروته</a:t>
            </a:r>
            <a:r>
              <a:rPr lang="ar-SA" dirty="0" smtClean="0"/>
              <a:t>، فالمدخرات والثروه تمثل أحد المصادر الرئيسي</a:t>
            </a:r>
            <a:r>
              <a:rPr lang="ar-JO" dirty="0" smtClean="0"/>
              <a:t>ة</a:t>
            </a:r>
            <a:r>
              <a:rPr lang="ar-SA" dirty="0" smtClean="0"/>
              <a:t> للأموال في المنشآت الخاص</a:t>
            </a:r>
            <a:r>
              <a:rPr lang="ar-JO" dirty="0" smtClean="0"/>
              <a:t>ة</a:t>
            </a:r>
            <a:r>
              <a:rPr lang="ar-SA" dirty="0" smtClean="0"/>
              <a:t> .</a:t>
            </a:r>
          </a:p>
          <a:p>
            <a:pPr algn="just">
              <a:buFont typeface="Wingdings" pitchFamily="2" charset="2"/>
              <a:buChar char="v"/>
            </a:pPr>
            <a:r>
              <a:rPr lang="ar-SA" dirty="0" smtClean="0"/>
              <a:t>المصادر الخارجي</a:t>
            </a:r>
            <a:r>
              <a:rPr lang="ar-JO" dirty="0" smtClean="0"/>
              <a:t>ة</a:t>
            </a:r>
            <a:r>
              <a:rPr lang="ar-SA" dirty="0" smtClean="0"/>
              <a:t> – يقوم صاحب المنشأة </a:t>
            </a:r>
            <a:r>
              <a:rPr lang="ar-SA" dirty="0" smtClean="0">
                <a:solidFill>
                  <a:srgbClr val="FF0000"/>
                </a:solidFill>
              </a:rPr>
              <a:t>بال</a:t>
            </a:r>
            <a:r>
              <a:rPr lang="ar-JO" dirty="0" smtClean="0">
                <a:solidFill>
                  <a:srgbClr val="FF0000"/>
                </a:solidFill>
              </a:rPr>
              <a:t>إ</a:t>
            </a:r>
            <a:r>
              <a:rPr lang="ar-SA" dirty="0" smtClean="0">
                <a:solidFill>
                  <a:srgbClr val="FF0000"/>
                </a:solidFill>
              </a:rPr>
              <a:t>قتراض </a:t>
            </a:r>
            <a:r>
              <a:rPr lang="ar-SA" dirty="0" smtClean="0"/>
              <a:t>من أصدقائه ومعارفه قبل أن يبدأ بمشروعه </a:t>
            </a:r>
          </a:p>
          <a:p>
            <a:pPr algn="just">
              <a:buNone/>
            </a:pPr>
            <a:endParaRPr lang="ar-SA" dirty="0"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5536" y="1412776"/>
            <a:ext cx="8229600" cy="504056"/>
          </a:xfrm>
        </p:spPr>
        <p:txBody>
          <a:bodyPr>
            <a:normAutofit fontScale="90000"/>
          </a:bodyPr>
          <a:lstStyle/>
          <a:p>
            <a:pPr algn="r"/>
            <a:r>
              <a:rPr lang="ar-SA" smtClean="0"/>
              <a:t/>
            </a:r>
            <a:br>
              <a:rPr lang="ar-SA" smtClean="0"/>
            </a:br>
            <a:r>
              <a:rPr lang="ar-SA" dirty="0" smtClean="0"/>
              <a:t/>
            </a:r>
            <a:br>
              <a:rPr lang="ar-SA" dirty="0" smtClean="0"/>
            </a:br>
            <a:r>
              <a:rPr lang="ar-SA" dirty="0" smtClean="0"/>
              <a:t>	</a:t>
            </a:r>
            <a:endParaRPr lang="ar-SA" dirty="0"/>
          </a:p>
        </p:txBody>
      </p:sp>
      <p:sp>
        <p:nvSpPr>
          <p:cNvPr id="14" name="Slide Number Placeholder 13"/>
          <p:cNvSpPr>
            <a:spLocks noGrp="1"/>
          </p:cNvSpPr>
          <p:nvPr>
            <p:ph type="sldNum" sz="quarter" idx="12"/>
          </p:nvPr>
        </p:nvSpPr>
        <p:spPr/>
        <p:txBody>
          <a:bodyPr/>
          <a:lstStyle/>
          <a:p>
            <a:fld id="{6339CD7F-6548-46A8-9F66-5B44D68E6E3C}" type="slidenum">
              <a:rPr lang="ar-SA" smtClean="0"/>
              <a:pPr/>
              <a:t>80</a:t>
            </a:fld>
            <a:endParaRPr lang="ar-SA"/>
          </a:p>
        </p:txBody>
      </p:sp>
      <p:sp>
        <p:nvSpPr>
          <p:cNvPr id="12" name="Content Placeholder 11"/>
          <p:cNvSpPr>
            <a:spLocks noGrp="1"/>
          </p:cNvSpPr>
          <p:nvPr>
            <p:ph sz="quarter" idx="1"/>
          </p:nvPr>
        </p:nvSpPr>
        <p:spPr>
          <a:xfrm>
            <a:off x="395536" y="1700808"/>
            <a:ext cx="8229600" cy="4713387"/>
          </a:xfrm>
        </p:spPr>
        <p:txBody>
          <a:bodyPr>
            <a:normAutofit/>
          </a:bodyPr>
          <a:lstStyle/>
          <a:p>
            <a:pPr marL="457200" indent="-457200" algn="just">
              <a:buAutoNum type="arabic1Minus"/>
            </a:pPr>
            <a:r>
              <a:rPr lang="ar-SA" sz="2700" dirty="0" smtClean="0"/>
              <a:t>أقساط الإطفاء</a:t>
            </a:r>
          </a:p>
          <a:p>
            <a:pPr marL="457200" indent="-457200" algn="just">
              <a:buNone/>
            </a:pPr>
            <a:r>
              <a:rPr lang="ar-SA" sz="2700" dirty="0" smtClean="0"/>
              <a:t>لتحديد الدفعات السنوي</a:t>
            </a:r>
            <a:r>
              <a:rPr lang="ar-JO" sz="2700" dirty="0" smtClean="0"/>
              <a:t>ة</a:t>
            </a:r>
            <a:r>
              <a:rPr lang="ar-SA" sz="2700" dirty="0" smtClean="0"/>
              <a:t> التي يجب على المنشأة تجميعها لدفع التزامات مالية تدفع في المستقبل </a:t>
            </a:r>
            <a:r>
              <a:rPr lang="ar-JO" sz="2700" dirty="0" smtClean="0"/>
              <a:t>أ</a:t>
            </a:r>
            <a:r>
              <a:rPr lang="ar-SA" sz="2700" dirty="0" smtClean="0"/>
              <a:t>و ليقوم ال</a:t>
            </a:r>
            <a:r>
              <a:rPr lang="ar-JO" sz="2700" dirty="0" smtClean="0"/>
              <a:t>أ</a:t>
            </a:r>
            <a:r>
              <a:rPr lang="ar-SA" sz="2700" dirty="0" smtClean="0"/>
              <a:t>موال اللازمة لتبديل بعض ال</a:t>
            </a:r>
            <a:r>
              <a:rPr lang="ar-JO" sz="2700" dirty="0" smtClean="0"/>
              <a:t>أ</a:t>
            </a:r>
            <a:r>
              <a:rPr lang="ar-SA" sz="2700" dirty="0" smtClean="0"/>
              <a:t>ل</a:t>
            </a:r>
            <a:r>
              <a:rPr lang="ar-JO" sz="2700" dirty="0" smtClean="0"/>
              <a:t>آ</a:t>
            </a:r>
            <a:r>
              <a:rPr lang="ar-SA" sz="2700" dirty="0" smtClean="0"/>
              <a:t>ت بعد انقضاء عمرها ال</a:t>
            </a:r>
            <a:r>
              <a:rPr lang="ar-JO" sz="2700" dirty="0" smtClean="0"/>
              <a:t>إ</a:t>
            </a:r>
            <a:r>
              <a:rPr lang="ar-SA" sz="2700" dirty="0" smtClean="0"/>
              <a:t>نتاجي </a:t>
            </a:r>
          </a:p>
          <a:p>
            <a:pPr marL="457200" indent="-457200" algn="just">
              <a:buNone/>
            </a:pPr>
            <a:r>
              <a:rPr lang="ar-SA" sz="2700" dirty="0" smtClean="0"/>
              <a:t>ب – استهلاك الديون </a:t>
            </a:r>
          </a:p>
          <a:p>
            <a:pPr marL="457200" indent="-457200" algn="just">
              <a:buNone/>
            </a:pPr>
            <a:r>
              <a:rPr lang="ar-SA" sz="2700" dirty="0" smtClean="0"/>
              <a:t>عندما يكون لزاما</a:t>
            </a:r>
            <a:r>
              <a:rPr lang="ar-JO" sz="2700" dirty="0" smtClean="0"/>
              <a:t>ً</a:t>
            </a:r>
            <a:r>
              <a:rPr lang="ar-SA" sz="2700" dirty="0" smtClean="0"/>
              <a:t> على المنشأة تسديد قرضاً بدفع عدد من ال</a:t>
            </a:r>
            <a:r>
              <a:rPr lang="ar-JO" sz="2700" dirty="0" smtClean="0"/>
              <a:t>أ</a:t>
            </a:r>
            <a:r>
              <a:rPr lang="ar-SA" sz="2700" dirty="0" smtClean="0"/>
              <a:t>قساط السنوي</a:t>
            </a:r>
            <a:r>
              <a:rPr lang="ar-JO" sz="2700" dirty="0" smtClean="0"/>
              <a:t>ة</a:t>
            </a:r>
            <a:r>
              <a:rPr lang="ar-SA" sz="2700" dirty="0" smtClean="0"/>
              <a:t> المتساوي</a:t>
            </a:r>
            <a:r>
              <a:rPr lang="ar-JO" sz="2700" dirty="0" smtClean="0"/>
              <a:t>ة</a:t>
            </a:r>
            <a:r>
              <a:rPr lang="ar-SA" sz="2700" dirty="0" smtClean="0"/>
              <a:t> ف</a:t>
            </a:r>
            <a:r>
              <a:rPr lang="ar-JO" sz="2700" dirty="0" smtClean="0"/>
              <a:t>إ</a:t>
            </a:r>
            <a:r>
              <a:rPr lang="ar-SA" sz="2700" dirty="0" smtClean="0"/>
              <a:t>ن المدير المالي يكون مهتماً بتحديد مقدارالقسط السنوي </a:t>
            </a:r>
          </a:p>
          <a:p>
            <a:pPr marL="457200" indent="-457200" algn="just">
              <a:buNone/>
            </a:pPr>
            <a:r>
              <a:rPr lang="ar-SA" sz="2700" dirty="0" smtClean="0"/>
              <a:t>ج – نسبة الزياد</a:t>
            </a:r>
            <a:r>
              <a:rPr lang="ar-JO" sz="2700" dirty="0" smtClean="0"/>
              <a:t>ة</a:t>
            </a:r>
            <a:r>
              <a:rPr lang="ar-SA" sz="2700" dirty="0" smtClean="0"/>
              <a:t> في ال</a:t>
            </a:r>
            <a:r>
              <a:rPr lang="ar-JO" sz="2700" dirty="0" smtClean="0"/>
              <a:t>أ</a:t>
            </a:r>
            <a:r>
              <a:rPr lang="ar-SA" sz="2700" dirty="0" smtClean="0"/>
              <a:t>رباح الموزع</a:t>
            </a:r>
            <a:r>
              <a:rPr lang="ar-JO" sz="2700" dirty="0" smtClean="0"/>
              <a:t>ة</a:t>
            </a:r>
            <a:r>
              <a:rPr lang="ar-SA" sz="2700" dirty="0" smtClean="0"/>
              <a:t> </a:t>
            </a:r>
          </a:p>
          <a:p>
            <a:pPr marL="457200" indent="-457200" algn="just">
              <a:buNone/>
            </a:pPr>
            <a:r>
              <a:rPr lang="ar-SA" sz="2700" dirty="0" smtClean="0"/>
              <a:t>قد يرغب المستثمر بمعرفه نسبة </a:t>
            </a:r>
            <a:r>
              <a:rPr lang="ar-JO" sz="2700" dirty="0" smtClean="0"/>
              <a:t>الزيادة في </a:t>
            </a:r>
            <a:r>
              <a:rPr lang="ar-SA" sz="2700" dirty="0" smtClean="0"/>
              <a:t>ال</a:t>
            </a:r>
            <a:r>
              <a:rPr lang="ar-JO" sz="2700" dirty="0" smtClean="0"/>
              <a:t>أ</a:t>
            </a:r>
            <a:r>
              <a:rPr lang="ar-SA" sz="2700" dirty="0" smtClean="0"/>
              <a:t>رباح الموزع</a:t>
            </a:r>
            <a:r>
              <a:rPr lang="ar-JO" sz="2700" dirty="0" smtClean="0"/>
              <a:t>ة</a:t>
            </a:r>
            <a:r>
              <a:rPr lang="ar-SA" sz="2700" dirty="0" smtClean="0"/>
              <a:t> للشرك</a:t>
            </a:r>
            <a:r>
              <a:rPr lang="ar-JO" sz="2700" dirty="0" smtClean="0"/>
              <a:t>ة</a:t>
            </a:r>
            <a:r>
              <a:rPr lang="ar-SA" sz="2700" dirty="0" smtClean="0"/>
              <a:t> التي يساهم بها </a:t>
            </a:r>
          </a:p>
          <a:p>
            <a:pPr marL="457200" indent="-457200">
              <a:buAutoNum type="arabic1Minus"/>
            </a:pPr>
            <a:endParaRPr lang="ar-SA" sz="2100" dirty="0" smtClean="0"/>
          </a:p>
          <a:p>
            <a:pPr marL="457200" indent="-457200">
              <a:buAutoNum type="arabic1Minus"/>
            </a:pPr>
            <a:endParaRPr lang="ar-SA" sz="2100" dirty="0" smtClean="0"/>
          </a:p>
          <a:p>
            <a:pPr marL="457200" indent="-457200">
              <a:buAutoNum type="arabic1Minus"/>
            </a:pPr>
            <a:endParaRPr lang="ar-SA" sz="2100" dirty="0" smtClean="0"/>
          </a:p>
          <a:p>
            <a:pPr marL="457200" indent="-457200">
              <a:buAutoNum type="arabic1Minus"/>
            </a:pPr>
            <a:endParaRPr lang="ar-SA" sz="2100" dirty="0" smtClean="0"/>
          </a:p>
          <a:p>
            <a:pPr marL="457200" indent="-457200">
              <a:buAutoNum type="arabic1Minus"/>
            </a:pPr>
            <a:endParaRPr lang="ar-SA" sz="2100" dirty="0" smtClean="0"/>
          </a:p>
        </p:txBody>
      </p:sp>
      <p:grpSp>
        <p:nvGrpSpPr>
          <p:cNvPr id="2" name="Group 8"/>
          <p:cNvGrpSpPr/>
          <p:nvPr/>
        </p:nvGrpSpPr>
        <p:grpSpPr>
          <a:xfrm>
            <a:off x="14" y="0"/>
            <a:ext cx="9143986" cy="141277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rgbClr val="FF0000"/>
                  </a:solidFill>
                </a:rPr>
                <a:t>          ال</a:t>
              </a:r>
              <a:r>
                <a:rPr lang="ar-JO" sz="3600" dirty="0" smtClean="0">
                  <a:solidFill>
                    <a:srgbClr val="FF0000"/>
                  </a:solidFill>
                </a:rPr>
                <a:t>إ</a:t>
              </a:r>
              <a:r>
                <a:rPr lang="ar-SA" sz="3600" dirty="0" smtClean="0">
                  <a:solidFill>
                    <a:srgbClr val="FF0000"/>
                  </a:solidFill>
                </a:rPr>
                <a:t>ستعمالات العملي</a:t>
              </a:r>
              <a:r>
                <a:rPr lang="ar-JO" sz="3600" dirty="0" smtClean="0">
                  <a:solidFill>
                    <a:srgbClr val="FF0000"/>
                  </a:solidFill>
                </a:rPr>
                <a:t>ة</a:t>
              </a:r>
              <a:r>
                <a:rPr lang="ar-SA" sz="3600" dirty="0" smtClean="0">
                  <a:solidFill>
                    <a:srgbClr val="FF0000"/>
                  </a:solidFill>
                </a:rPr>
                <a:t> للفوائد المركب</a:t>
              </a:r>
              <a:r>
                <a:rPr lang="ar-JO" sz="3600" dirty="0" smtClean="0">
                  <a:solidFill>
                    <a:srgbClr val="FF0000"/>
                  </a:solidFill>
                </a:rPr>
                <a:t>ة</a:t>
              </a:r>
              <a:r>
                <a:rPr lang="ar-SA" sz="3600" dirty="0" smtClean="0">
                  <a:solidFill>
                    <a:srgbClr val="FF0000"/>
                  </a:solidFill>
                </a:rPr>
                <a:t> والقيم</a:t>
              </a:r>
              <a:r>
                <a:rPr lang="ar-JO" sz="3600" dirty="0" smtClean="0">
                  <a:solidFill>
                    <a:srgbClr val="FF0000"/>
                  </a:solidFill>
                </a:rPr>
                <a:t>ة</a:t>
              </a:r>
              <a:r>
                <a:rPr lang="ar-SA" sz="3600" dirty="0" smtClean="0">
                  <a:solidFill>
                    <a:srgbClr val="FF0000"/>
                  </a:solidFill>
                </a:rPr>
                <a:t> الحالي</a:t>
              </a:r>
              <a:r>
                <a:rPr lang="ar-JO" sz="3600" dirty="0" smtClean="0">
                  <a:solidFill>
                    <a:srgbClr val="FF0000"/>
                  </a:solidFill>
                </a:rPr>
                <a:t>ة</a:t>
              </a:r>
              <a:r>
                <a:rPr lang="ar-SA" sz="3600" dirty="0" smtClean="0">
                  <a:solidFill>
                    <a:srgbClr val="FF0000"/>
                  </a:solidFill>
                </a:rPr>
                <a:t> </a:t>
              </a:r>
              <a:endParaRPr lang="ar-SA" sz="36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113026974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3200400"/>
            <a:ext cx="6724600" cy="2028800"/>
          </a:xfrm>
        </p:spPr>
        <p:txBody>
          <a:bodyPr>
            <a:normAutofit fontScale="25000" lnSpcReduction="20000"/>
          </a:bodyPr>
          <a:lstStyle/>
          <a:p>
            <a:r>
              <a:rPr lang="ar-SA" dirty="0" smtClean="0">
                <a:solidFill>
                  <a:srgbClr val="FF0000"/>
                </a:solidFill>
              </a:rPr>
              <a:t> </a:t>
            </a:r>
          </a:p>
          <a:p>
            <a:r>
              <a:rPr lang="ar-SY" sz="11200" dirty="0" smtClean="0">
                <a:solidFill>
                  <a:srgbClr val="FF0000"/>
                </a:solidFill>
              </a:rPr>
              <a:t>د. هيثم الحجية</a:t>
            </a:r>
          </a:p>
          <a:p>
            <a:r>
              <a:rPr lang="en-GB" sz="11200" dirty="0" smtClean="0">
                <a:solidFill>
                  <a:srgbClr val="FF0000"/>
                </a:solidFill>
                <a:hlinkClick r:id="rId3"/>
              </a:rPr>
              <a:t>aa4119@hotmail.co.uk</a:t>
            </a:r>
            <a:endParaRPr lang="en-GB" sz="11200" dirty="0" smtClean="0">
              <a:solidFill>
                <a:srgbClr val="FF0000"/>
              </a:solidFill>
            </a:endParaRPr>
          </a:p>
          <a:p>
            <a:endParaRPr lang="ar-SY" sz="11200" dirty="0">
              <a:solidFill>
                <a:srgbClr val="FF0000"/>
              </a:solidFill>
            </a:endParaRPr>
          </a:p>
          <a:p>
            <a:r>
              <a:rPr lang="ar-SA" sz="11200" dirty="0" smtClean="0">
                <a:solidFill>
                  <a:srgbClr val="FF0000"/>
                </a:solidFill>
              </a:rPr>
              <a:t>الفصل </a:t>
            </a:r>
            <a:r>
              <a:rPr lang="ar-SY" sz="11200" dirty="0" smtClean="0">
                <a:solidFill>
                  <a:srgbClr val="FF0000"/>
                </a:solidFill>
              </a:rPr>
              <a:t>الرابع</a:t>
            </a:r>
            <a:endParaRPr lang="ar-SA" sz="11200" dirty="0">
              <a:solidFill>
                <a:srgbClr val="FF0000"/>
              </a:solidFill>
            </a:endParaRPr>
          </a:p>
        </p:txBody>
      </p:sp>
      <p:sp>
        <p:nvSpPr>
          <p:cNvPr id="2" name="Slide Number Placeholder 1"/>
          <p:cNvSpPr>
            <a:spLocks noGrp="1"/>
          </p:cNvSpPr>
          <p:nvPr>
            <p:ph type="sldNum" sz="quarter" idx="12"/>
          </p:nvPr>
        </p:nvSpPr>
        <p:spPr/>
        <p:txBody>
          <a:bodyPr/>
          <a:lstStyle/>
          <a:p>
            <a:fld id="{6339CD7F-6548-46A8-9F66-5B44D68E6E3C}" type="slidenum">
              <a:rPr lang="ar-SA" smtClean="0"/>
              <a:pPr/>
              <a:t>81</a:t>
            </a:fld>
            <a:endParaRPr lang="ar-SA" dirty="0"/>
          </a:p>
        </p:txBody>
      </p:sp>
      <p:sp>
        <p:nvSpPr>
          <p:cNvPr id="21" name="Title 20"/>
          <p:cNvSpPr>
            <a:spLocks noGrp="1"/>
          </p:cNvSpPr>
          <p:nvPr>
            <p:ph type="ctrTitle"/>
          </p:nvPr>
        </p:nvSpPr>
        <p:spPr/>
        <p:txBody>
          <a:bodyPr/>
          <a:lstStyle/>
          <a:p>
            <a:r>
              <a:rPr lang="ar-SY" dirty="0"/>
              <a:t>مقدمة في الادارة المالية</a:t>
            </a:r>
            <a:endParaRPr lang="ar-SA" dirty="0"/>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spTree>
    <p:extLst>
      <p:ext uri="{BB962C8B-B14F-4D97-AF65-F5344CB8AC3E}">
        <p14:creationId xmlns:p14="http://schemas.microsoft.com/office/powerpoint/2010/main" val="90486850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56421" y="3933056"/>
            <a:ext cx="6400800" cy="1600200"/>
          </a:xfrm>
        </p:spPr>
        <p:txBody>
          <a:bodyPr/>
          <a:lstStyle/>
          <a:p>
            <a:r>
              <a:rPr lang="ar-SA" dirty="0" smtClean="0"/>
              <a:t> </a:t>
            </a:r>
          </a:p>
          <a:p>
            <a:r>
              <a:rPr lang="ar-SA" dirty="0" smtClean="0"/>
              <a:t>الفصل الرابع </a:t>
            </a:r>
            <a:endParaRPr lang="en-US" dirty="0" smtClean="0"/>
          </a:p>
        </p:txBody>
      </p:sp>
      <p:sp>
        <p:nvSpPr>
          <p:cNvPr id="2" name="Slide Number Placeholder 1"/>
          <p:cNvSpPr>
            <a:spLocks noGrp="1"/>
          </p:cNvSpPr>
          <p:nvPr>
            <p:ph type="sldNum" sz="quarter" idx="12"/>
          </p:nvPr>
        </p:nvSpPr>
        <p:spPr/>
        <p:txBody>
          <a:bodyPr/>
          <a:lstStyle/>
          <a:p>
            <a:fld id="{6339CD7F-6548-46A8-9F66-5B44D68E6E3C}" type="slidenum">
              <a:rPr lang="ar-SA" smtClean="0"/>
              <a:pPr/>
              <a:t>82</a:t>
            </a:fld>
            <a:endParaRPr lang="ar-SA"/>
          </a:p>
        </p:txBody>
      </p:sp>
      <p:sp>
        <p:nvSpPr>
          <p:cNvPr id="21" name="Title 20"/>
          <p:cNvSpPr>
            <a:spLocks noGrp="1"/>
          </p:cNvSpPr>
          <p:nvPr>
            <p:ph type="ctrTitle"/>
          </p:nvPr>
        </p:nvSpPr>
        <p:spPr/>
        <p:txBody>
          <a:bodyPr/>
          <a:lstStyle/>
          <a:p>
            <a:endParaRPr lang="ar-SA"/>
          </a:p>
        </p:txBody>
      </p:sp>
      <p:sp>
        <p:nvSpPr>
          <p:cNvPr id="13" name="Rectangle 12"/>
          <p:cNvSpPr/>
          <p:nvPr/>
        </p:nvSpPr>
        <p:spPr>
          <a:xfrm>
            <a:off x="2267927" y="6357958"/>
            <a:ext cx="184731" cy="369332"/>
          </a:xfrm>
          <a:prstGeom prst="rect">
            <a:avLst/>
          </a:prstGeom>
        </p:spPr>
        <p:txBody>
          <a:bodyPr wrap="none">
            <a:spAutoFit/>
          </a:bodyPr>
          <a:lstStyle/>
          <a:p>
            <a:endParaRPr lang="ar-SA" dirty="0">
              <a:solidFill>
                <a:schemeClr val="bg1"/>
              </a:solidFill>
            </a:endParaRPr>
          </a:p>
        </p:txBody>
      </p:sp>
      <p:grpSp>
        <p:nvGrpSpPr>
          <p:cNvPr id="8" name="Group 7"/>
          <p:cNvGrpSpPr/>
          <p:nvPr/>
        </p:nvGrpSpPr>
        <p:grpSpPr>
          <a:xfrm>
            <a:off x="0" y="0"/>
            <a:ext cx="9144000" cy="3775360"/>
            <a:chOff x="0" y="0"/>
            <a:chExt cx="9144000" cy="3775360"/>
          </a:xfrm>
        </p:grpSpPr>
        <p:sp>
          <p:nvSpPr>
            <p:cNvPr id="9" name="Rectangle 8"/>
            <p:cNvSpPr/>
            <p:nvPr/>
          </p:nvSpPr>
          <p:spPr>
            <a:xfrm>
              <a:off x="0" y="2060848"/>
              <a:ext cx="9144000" cy="1714512"/>
            </a:xfrm>
            <a:prstGeom prst="rect">
              <a:avLst/>
            </a:prstGeom>
            <a:solidFill>
              <a:schemeClr val="bg1"/>
            </a:solidFill>
            <a:ln>
              <a:solidFill>
                <a:schemeClr val="tx1"/>
              </a:solidFill>
            </a:ln>
            <a:scene3d>
              <a:camera prst="orthographicFront"/>
              <a:lightRig rig="threePt" dir="t"/>
            </a:scene3d>
            <a:sp3d contourW="6350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dirty="0" smtClean="0">
                  <a:solidFill>
                    <a:schemeClr val="tx1"/>
                  </a:solidFill>
                </a:rPr>
                <a:t>القوائم المال</a:t>
              </a:r>
              <a:r>
                <a:rPr lang="ar-JO" sz="4400" dirty="0" smtClean="0">
                  <a:solidFill>
                    <a:schemeClr val="tx1"/>
                  </a:solidFill>
                </a:rPr>
                <a:t>ية</a:t>
              </a:r>
              <a:r>
                <a:rPr lang="ar-SA" sz="4400" dirty="0" smtClean="0">
                  <a:solidFill>
                    <a:schemeClr val="tx1"/>
                  </a:solidFill>
                </a:rPr>
                <a:t> </a:t>
              </a:r>
              <a:endParaRPr lang="ar-SA" sz="4400" dirty="0">
                <a:solidFill>
                  <a:schemeClr val="tx1"/>
                </a:solidFill>
              </a:endParaRPr>
            </a:p>
          </p:txBody>
        </p:sp>
        <p:sp>
          <p:nvSpPr>
            <p:cNvPr id="17" name="Teardrop 16"/>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8" name="Picture 5"/>
            <p:cNvPicPr>
              <a:picLocks noChangeAspect="1" noChangeArrowheads="1"/>
            </p:cNvPicPr>
            <p:nvPr/>
          </p:nvPicPr>
          <p:blipFill>
            <a:blip r:embed="rId3" cstate="print"/>
            <a:srcRect/>
            <a:stretch>
              <a:fillRect/>
            </a:stretch>
          </p:blipFill>
          <p:spPr bwMode="auto">
            <a:xfrm>
              <a:off x="7929586" y="214291"/>
              <a:ext cx="965842" cy="928694"/>
            </a:xfrm>
            <a:prstGeom prst="rect">
              <a:avLst/>
            </a:prstGeom>
            <a:noFill/>
          </p:spPr>
        </p:pic>
      </p:grpSp>
      <p:sp>
        <p:nvSpPr>
          <p:cNvPr id="19" name="TextBox 18"/>
          <p:cNvSpPr txBox="1"/>
          <p:nvPr/>
        </p:nvSpPr>
        <p:spPr>
          <a:xfrm>
            <a:off x="0" y="2571744"/>
            <a:ext cx="9144000" cy="769441"/>
          </a:xfrm>
          <a:prstGeom prst="rect">
            <a:avLst/>
          </a:prstGeom>
          <a:noFill/>
        </p:spPr>
        <p:txBody>
          <a:bodyPr wrap="square" rtlCol="1">
            <a:spAutoFit/>
          </a:bodyPr>
          <a:lstStyle/>
          <a:p>
            <a:pPr algn="ctr"/>
            <a:endParaRPr lang="ar-SA" sz="4400" dirty="0"/>
          </a:p>
        </p:txBody>
      </p:sp>
    </p:spTree>
    <p:extLst>
      <p:ext uri="{BB962C8B-B14F-4D97-AF65-F5344CB8AC3E}">
        <p14:creationId xmlns:p14="http://schemas.microsoft.com/office/powerpoint/2010/main" val="338183431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8"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2" name="Slide Number Placeholder 1"/>
          <p:cNvSpPr>
            <a:spLocks noGrp="1"/>
          </p:cNvSpPr>
          <p:nvPr>
            <p:ph type="sldNum" sz="quarter" idx="12"/>
          </p:nvPr>
        </p:nvSpPr>
        <p:spPr/>
        <p:txBody>
          <a:bodyPr/>
          <a:lstStyle/>
          <a:p>
            <a:fld id="{6339CD7F-6548-46A8-9F66-5B44D68E6E3C}" type="slidenum">
              <a:rPr lang="ar-SA" smtClean="0"/>
              <a:pPr/>
              <a:t>83</a:t>
            </a:fld>
            <a:endParaRPr lang="ar-SA"/>
          </a:p>
        </p:txBody>
      </p:sp>
      <p:sp>
        <p:nvSpPr>
          <p:cNvPr id="12" name="Content Placeholder 11"/>
          <p:cNvSpPr>
            <a:spLocks noGrp="1"/>
          </p:cNvSpPr>
          <p:nvPr>
            <p:ph sz="quarter" idx="1"/>
          </p:nvPr>
        </p:nvSpPr>
        <p:spPr/>
        <p:txBody>
          <a:bodyPr/>
          <a:lstStyle/>
          <a:p>
            <a:pPr>
              <a:buNone/>
            </a:pPr>
            <a:r>
              <a:rPr lang="ar-JO" b="1" dirty="0" smtClean="0"/>
              <a:t>موضوعات الفصل </a:t>
            </a:r>
            <a:endParaRPr lang="en-US" b="1" dirty="0" smtClean="0"/>
          </a:p>
          <a:p>
            <a:pPr>
              <a:buNone/>
            </a:pPr>
            <a:endParaRPr lang="ar-SA" sz="1600" b="1" dirty="0" smtClean="0"/>
          </a:p>
          <a:p>
            <a:r>
              <a:rPr lang="ar-SA" dirty="0" smtClean="0"/>
              <a:t>قائمة الدخل ( قائمة نتائج الأعمال )</a:t>
            </a:r>
          </a:p>
          <a:p>
            <a:r>
              <a:rPr lang="ar-SA" dirty="0" smtClean="0"/>
              <a:t>قائمة المركز المالي ( الميزانية العمومية )</a:t>
            </a:r>
          </a:p>
          <a:p>
            <a:r>
              <a:rPr lang="ar-SA" dirty="0" smtClean="0"/>
              <a:t>قائمة المصادر والاستخدامات للأموال أو قائمة حركة الأموال</a:t>
            </a:r>
          </a:p>
          <a:p>
            <a:r>
              <a:rPr lang="ar-SA" dirty="0" smtClean="0"/>
              <a:t>قائمة التدفق النقدي</a:t>
            </a:r>
          </a:p>
        </p:txBody>
      </p:sp>
    </p:spTree>
    <p:extLst>
      <p:ext uri="{BB962C8B-B14F-4D97-AF65-F5344CB8AC3E}">
        <p14:creationId xmlns:p14="http://schemas.microsoft.com/office/powerpoint/2010/main" val="317615925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84</a:t>
            </a:fld>
            <a:endParaRPr lang="ar-SA"/>
          </a:p>
        </p:txBody>
      </p:sp>
      <p:sp>
        <p:nvSpPr>
          <p:cNvPr id="12" name="Content Placeholder 11"/>
          <p:cNvSpPr>
            <a:spLocks noGrp="1"/>
          </p:cNvSpPr>
          <p:nvPr>
            <p:ph sz="quarter" idx="1"/>
          </p:nvPr>
        </p:nvSpPr>
        <p:spPr>
          <a:xfrm>
            <a:off x="457200" y="1357298"/>
            <a:ext cx="8229600" cy="4768865"/>
          </a:xfrm>
        </p:spPr>
        <p:txBody>
          <a:bodyPr/>
          <a:lstStyle/>
          <a:p>
            <a:pPr algn="just">
              <a:buNone/>
            </a:pPr>
            <a:r>
              <a:rPr lang="ar-SA" dirty="0" smtClean="0">
                <a:solidFill>
                  <a:srgbClr val="FF0000"/>
                </a:solidFill>
              </a:rPr>
              <a:t>أهم ال</a:t>
            </a:r>
            <a:r>
              <a:rPr lang="ar-JO" dirty="0" smtClean="0">
                <a:solidFill>
                  <a:srgbClr val="FF0000"/>
                </a:solidFill>
              </a:rPr>
              <a:t>أ</a:t>
            </a:r>
            <a:r>
              <a:rPr lang="ar-SA" dirty="0" smtClean="0">
                <a:solidFill>
                  <a:srgbClr val="FF0000"/>
                </a:solidFill>
              </a:rPr>
              <a:t>دوات التي يستعين بها المحلل المالي للقيام بمهام وظيفته</a:t>
            </a:r>
            <a:endParaRPr lang="en-US" dirty="0" smtClean="0">
              <a:solidFill>
                <a:srgbClr val="FF0000"/>
              </a:solidFill>
            </a:endParaRPr>
          </a:p>
          <a:p>
            <a:pPr algn="just">
              <a:buNone/>
            </a:pPr>
            <a:r>
              <a:rPr lang="ar-SA" dirty="0" smtClean="0"/>
              <a:t>(القوائم المالي</a:t>
            </a:r>
            <a:r>
              <a:rPr lang="ar-JO" dirty="0" smtClean="0"/>
              <a:t>ة</a:t>
            </a:r>
            <a:r>
              <a:rPr lang="ar-SA" dirty="0" smtClean="0"/>
              <a:t> ال</a:t>
            </a:r>
            <a:r>
              <a:rPr lang="ar-JO" dirty="0" smtClean="0"/>
              <a:t>أ</a:t>
            </a:r>
            <a:r>
              <a:rPr lang="ar-SA" dirty="0" smtClean="0"/>
              <a:t>ساسي</a:t>
            </a:r>
            <a:r>
              <a:rPr lang="ar-JO" dirty="0" smtClean="0"/>
              <a:t>ة</a:t>
            </a:r>
            <a:r>
              <a:rPr lang="ar-SA" dirty="0" smtClean="0"/>
              <a:t>) </a:t>
            </a:r>
          </a:p>
          <a:p>
            <a:pPr algn="just">
              <a:buNone/>
            </a:pPr>
            <a:r>
              <a:rPr lang="ar-SA" dirty="0" smtClean="0"/>
              <a:t>1- قائم</a:t>
            </a:r>
            <a:r>
              <a:rPr lang="ar-JO" dirty="0" smtClean="0"/>
              <a:t>ة</a:t>
            </a:r>
            <a:r>
              <a:rPr lang="ar-SA" dirty="0" smtClean="0"/>
              <a:t> الدخل </a:t>
            </a:r>
          </a:p>
          <a:p>
            <a:pPr algn="just">
              <a:buNone/>
            </a:pPr>
            <a:r>
              <a:rPr lang="ar-SA" dirty="0" smtClean="0"/>
              <a:t>2- قائم</a:t>
            </a:r>
            <a:r>
              <a:rPr lang="ar-JO" dirty="0" smtClean="0"/>
              <a:t>ة</a:t>
            </a:r>
            <a:r>
              <a:rPr lang="ar-SA" dirty="0" smtClean="0"/>
              <a:t> المركز المالي</a:t>
            </a:r>
          </a:p>
          <a:p>
            <a:pPr algn="just">
              <a:buNone/>
            </a:pPr>
            <a:r>
              <a:rPr lang="ar-SA" dirty="0" smtClean="0"/>
              <a:t>3- قائم</a:t>
            </a:r>
            <a:r>
              <a:rPr lang="ar-JO" dirty="0" smtClean="0"/>
              <a:t>ة</a:t>
            </a:r>
            <a:r>
              <a:rPr lang="ar-SA" dirty="0" smtClean="0"/>
              <a:t> حرك</a:t>
            </a:r>
            <a:r>
              <a:rPr lang="ar-JO" dirty="0" smtClean="0"/>
              <a:t>ة</a:t>
            </a:r>
            <a:r>
              <a:rPr lang="ar-SA" dirty="0" smtClean="0"/>
              <a:t> ال</a:t>
            </a:r>
            <a:r>
              <a:rPr lang="ar-JO" dirty="0" smtClean="0"/>
              <a:t>أ</a:t>
            </a:r>
            <a:r>
              <a:rPr lang="ar-SA" dirty="0" smtClean="0"/>
              <a:t>موال </a:t>
            </a:r>
            <a:r>
              <a:rPr lang="ar-JO" dirty="0" smtClean="0"/>
              <a:t>أ</a:t>
            </a:r>
            <a:r>
              <a:rPr lang="ar-SA" dirty="0" smtClean="0"/>
              <a:t>و قائم</a:t>
            </a:r>
            <a:r>
              <a:rPr lang="ar-JO" dirty="0" smtClean="0"/>
              <a:t>ة</a:t>
            </a:r>
            <a:r>
              <a:rPr lang="ar-SA" dirty="0" smtClean="0"/>
              <a:t> المصادر وال</a:t>
            </a:r>
            <a:r>
              <a:rPr lang="ar-JO" dirty="0" smtClean="0"/>
              <a:t>ا</a:t>
            </a:r>
            <a:r>
              <a:rPr lang="ar-SA" dirty="0" err="1" smtClean="0"/>
              <a:t>ستخدمات</a:t>
            </a:r>
            <a:endParaRPr lang="ar-JO" dirty="0" smtClean="0"/>
          </a:p>
          <a:p>
            <a:pPr algn="just">
              <a:buNone/>
            </a:pPr>
            <a:r>
              <a:rPr lang="ar-SA" dirty="0" smtClean="0"/>
              <a:t> </a:t>
            </a:r>
            <a:r>
              <a:rPr lang="ar-JO" dirty="0" smtClean="0"/>
              <a:t>أ</a:t>
            </a:r>
            <a:r>
              <a:rPr lang="ar-SA" dirty="0" smtClean="0"/>
              <a:t>ي مصادر ال</a:t>
            </a:r>
            <a:r>
              <a:rPr lang="ar-JO" dirty="0" smtClean="0"/>
              <a:t>أ</a:t>
            </a:r>
            <a:r>
              <a:rPr lang="ar-SA" dirty="0" smtClean="0"/>
              <a:t>موال و</a:t>
            </a:r>
            <a:r>
              <a:rPr lang="ar-JO" dirty="0" smtClean="0"/>
              <a:t>ا</a:t>
            </a:r>
            <a:r>
              <a:rPr lang="ar-SA" dirty="0" smtClean="0"/>
              <a:t>ستخداماتها </a:t>
            </a:r>
          </a:p>
          <a:p>
            <a:pPr algn="just">
              <a:buNone/>
            </a:pPr>
            <a:r>
              <a:rPr lang="ar-SA" dirty="0" smtClean="0"/>
              <a:t>4- قائم</a:t>
            </a:r>
            <a:r>
              <a:rPr lang="ar-JO" dirty="0" smtClean="0"/>
              <a:t>ة</a:t>
            </a:r>
            <a:r>
              <a:rPr lang="ar-SA" dirty="0" smtClean="0"/>
              <a:t> التدفق النقدي </a:t>
            </a:r>
            <a:endParaRPr lang="ar-SA" dirty="0"/>
          </a:p>
        </p:txBody>
      </p:sp>
    </p:spTree>
    <p:extLst>
      <p:ext uri="{BB962C8B-B14F-4D97-AF65-F5344CB8AC3E}">
        <p14:creationId xmlns:p14="http://schemas.microsoft.com/office/powerpoint/2010/main" val="1283446322"/>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85</a:t>
            </a:fld>
            <a:endParaRPr lang="ar-SA"/>
          </a:p>
        </p:txBody>
      </p:sp>
      <p:sp>
        <p:nvSpPr>
          <p:cNvPr id="12" name="Content Placeholder 11"/>
          <p:cNvSpPr>
            <a:spLocks noGrp="1"/>
          </p:cNvSpPr>
          <p:nvPr>
            <p:ph sz="quarter" idx="1"/>
          </p:nvPr>
        </p:nvSpPr>
        <p:spPr>
          <a:xfrm>
            <a:off x="457200" y="3356992"/>
            <a:ext cx="8229600" cy="2769171"/>
          </a:xfrm>
        </p:spPr>
        <p:txBody>
          <a:bodyPr>
            <a:normAutofit/>
          </a:bodyPr>
          <a:lstStyle/>
          <a:p>
            <a:pPr algn="just">
              <a:buNone/>
            </a:pPr>
            <a:r>
              <a:rPr lang="ar-SA" dirty="0" smtClean="0"/>
              <a:t>تحصر جميع ال</a:t>
            </a:r>
            <a:r>
              <a:rPr lang="ar-JO" dirty="0" smtClean="0"/>
              <a:t>إ</a:t>
            </a:r>
            <a:r>
              <a:rPr lang="ar-SA" dirty="0" smtClean="0"/>
              <a:t>يرادات المتعلق</a:t>
            </a:r>
            <a:r>
              <a:rPr lang="ar-JO" dirty="0" smtClean="0"/>
              <a:t>ة</a:t>
            </a:r>
            <a:r>
              <a:rPr lang="ar-SA" dirty="0" smtClean="0"/>
              <a:t> بفترة زمني</a:t>
            </a:r>
            <a:r>
              <a:rPr lang="ar-JO" dirty="0" smtClean="0"/>
              <a:t>ة</a:t>
            </a:r>
            <a:r>
              <a:rPr lang="ar-SA" dirty="0" smtClean="0"/>
              <a:t> محددة وت</a:t>
            </a:r>
            <a:r>
              <a:rPr lang="ar-JO" dirty="0" smtClean="0"/>
              <a:t>ُ</a:t>
            </a:r>
            <a:r>
              <a:rPr lang="ar-SA" dirty="0" smtClean="0"/>
              <a:t>حم</a:t>
            </a:r>
            <a:r>
              <a:rPr lang="ar-JO" dirty="0" smtClean="0"/>
              <a:t>ّ</a:t>
            </a:r>
            <a:r>
              <a:rPr lang="ar-SA" dirty="0" smtClean="0"/>
              <a:t>ل </a:t>
            </a:r>
            <a:r>
              <a:rPr lang="ar-JO" dirty="0" smtClean="0"/>
              <a:t>إ</a:t>
            </a:r>
            <a:r>
              <a:rPr lang="ar-SA" dirty="0" smtClean="0"/>
              <a:t>ليها جميع المصاريف التي تكبدتها الشركة لتحقيق هذه ال</a:t>
            </a:r>
            <a:r>
              <a:rPr lang="ar-JO" dirty="0" smtClean="0"/>
              <a:t>إ</a:t>
            </a:r>
            <a:r>
              <a:rPr lang="ar-SA" dirty="0" smtClean="0"/>
              <a:t>يرادات والعائدة لنفس الفترة </a:t>
            </a:r>
          </a:p>
          <a:p>
            <a:pPr>
              <a:buNone/>
            </a:pPr>
            <a:endParaRPr lang="ar-SA" dirty="0" smtClean="0"/>
          </a:p>
          <a:p>
            <a:pPr>
              <a:buNone/>
            </a:pPr>
            <a:endParaRPr lang="ar-SA" dirty="0"/>
          </a:p>
        </p:txBody>
      </p:sp>
      <p:sp>
        <p:nvSpPr>
          <p:cNvPr id="14" name="TextBox 13"/>
          <p:cNvSpPr txBox="1"/>
          <p:nvPr/>
        </p:nvSpPr>
        <p:spPr>
          <a:xfrm>
            <a:off x="1907704" y="1003355"/>
            <a:ext cx="5184576" cy="707886"/>
          </a:xfrm>
          <a:prstGeom prst="rect">
            <a:avLst/>
          </a:prstGeom>
          <a:noFill/>
        </p:spPr>
        <p:txBody>
          <a:bodyPr wrap="square" rtlCol="1">
            <a:spAutoFit/>
          </a:bodyPr>
          <a:lstStyle/>
          <a:p>
            <a:pPr algn="ctr"/>
            <a:r>
              <a:rPr lang="ar-JO" sz="4000" dirty="0" smtClean="0">
                <a:solidFill>
                  <a:srgbClr val="FF0000"/>
                </a:solidFill>
              </a:rPr>
              <a:t>قائمة الأعمال أو قائمة الدخل </a:t>
            </a:r>
            <a:endParaRPr lang="ar-JO" sz="4000" dirty="0">
              <a:solidFill>
                <a:srgbClr val="FF0000"/>
              </a:solidFill>
            </a:endParaRPr>
          </a:p>
        </p:txBody>
      </p:sp>
    </p:spTree>
    <p:extLst>
      <p:ext uri="{BB962C8B-B14F-4D97-AF65-F5344CB8AC3E}">
        <p14:creationId xmlns:p14="http://schemas.microsoft.com/office/powerpoint/2010/main" val="383578462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86</a:t>
            </a:fld>
            <a:endParaRPr lang="ar-SA"/>
          </a:p>
        </p:txBody>
      </p:sp>
      <p:sp>
        <p:nvSpPr>
          <p:cNvPr id="12" name="Content Placeholder 11"/>
          <p:cNvSpPr>
            <a:spLocks noGrp="1"/>
          </p:cNvSpPr>
          <p:nvPr>
            <p:ph sz="quarter" idx="1"/>
          </p:nvPr>
        </p:nvSpPr>
        <p:spPr/>
        <p:txBody>
          <a:bodyPr>
            <a:normAutofit fontScale="92500" lnSpcReduction="20000"/>
          </a:bodyPr>
          <a:lstStyle/>
          <a:p>
            <a:pPr>
              <a:buNone/>
            </a:pPr>
            <a:r>
              <a:rPr lang="ar-SA" sz="5200" dirty="0" smtClean="0"/>
              <a:t>عناصر</a:t>
            </a:r>
            <a:r>
              <a:rPr lang="ar-JO" sz="5200" dirty="0" smtClean="0"/>
              <a:t>قائمة الدخل :</a:t>
            </a:r>
            <a:endParaRPr lang="ar-SA" sz="5200" dirty="0" smtClean="0"/>
          </a:p>
          <a:p>
            <a:pPr>
              <a:buNone/>
            </a:pPr>
            <a:r>
              <a:rPr lang="ar-SA" dirty="0" smtClean="0"/>
              <a:t>1-صافي المبيعات</a:t>
            </a:r>
          </a:p>
          <a:p>
            <a:pPr>
              <a:buNone/>
            </a:pPr>
            <a:r>
              <a:rPr lang="ar-SA" dirty="0" smtClean="0"/>
              <a:t>2-تكلفة المبيعات</a:t>
            </a:r>
          </a:p>
          <a:p>
            <a:pPr>
              <a:buNone/>
            </a:pPr>
            <a:r>
              <a:rPr lang="ar-SA" b="1" dirty="0" smtClean="0"/>
              <a:t>3-مجمل الربح</a:t>
            </a:r>
          </a:p>
          <a:p>
            <a:pPr>
              <a:buNone/>
            </a:pPr>
            <a:r>
              <a:rPr lang="ar-SA" dirty="0" smtClean="0"/>
              <a:t>4-مصاريف </a:t>
            </a:r>
            <a:r>
              <a:rPr lang="ar-JO" dirty="0" smtClean="0"/>
              <a:t>إ</a:t>
            </a:r>
            <a:r>
              <a:rPr lang="ar-SA" dirty="0" smtClean="0"/>
              <a:t>داري</a:t>
            </a:r>
            <a:r>
              <a:rPr lang="ar-JO" dirty="0" smtClean="0"/>
              <a:t>ة</a:t>
            </a:r>
            <a:r>
              <a:rPr lang="ar-SA" dirty="0" smtClean="0"/>
              <a:t> وعمومي</a:t>
            </a:r>
            <a:r>
              <a:rPr lang="ar-JO" dirty="0" smtClean="0"/>
              <a:t>ة</a:t>
            </a:r>
            <a:endParaRPr lang="ar-SA" dirty="0" smtClean="0"/>
          </a:p>
          <a:p>
            <a:pPr>
              <a:buNone/>
            </a:pPr>
            <a:r>
              <a:rPr lang="ar-SA" b="1" dirty="0" smtClean="0"/>
              <a:t>5-صافي الدخل</a:t>
            </a:r>
            <a:r>
              <a:rPr lang="ar-JO" b="1" dirty="0" smtClean="0"/>
              <a:t> قبل الفوائد والضرائب</a:t>
            </a:r>
            <a:endParaRPr lang="ar-SA" b="1" dirty="0" smtClean="0"/>
          </a:p>
          <a:p>
            <a:pPr>
              <a:buNone/>
            </a:pPr>
            <a:r>
              <a:rPr lang="ar-SA" dirty="0" smtClean="0"/>
              <a:t>6-</a:t>
            </a:r>
            <a:r>
              <a:rPr lang="ar-JO" dirty="0" smtClean="0"/>
              <a:t> الفوائد</a:t>
            </a:r>
            <a:endParaRPr lang="ar-SA" dirty="0" smtClean="0"/>
          </a:p>
          <a:p>
            <a:pPr>
              <a:buNone/>
            </a:pPr>
            <a:r>
              <a:rPr lang="ar-SA" b="1" dirty="0" smtClean="0"/>
              <a:t>7-صافي الدخل السنوي قبل الضرائب</a:t>
            </a:r>
          </a:p>
          <a:p>
            <a:pPr>
              <a:buNone/>
            </a:pPr>
            <a:r>
              <a:rPr lang="ar-SA" dirty="0" smtClean="0"/>
              <a:t>8-مخصص الضرائب</a:t>
            </a:r>
          </a:p>
          <a:p>
            <a:pPr>
              <a:buNone/>
            </a:pPr>
            <a:r>
              <a:rPr lang="ar-SA" b="1" dirty="0" smtClean="0"/>
              <a:t>9-صافي الدخل بعد الضرائب</a:t>
            </a:r>
          </a:p>
          <a:p>
            <a:pPr>
              <a:buNone/>
            </a:pPr>
            <a:r>
              <a:rPr lang="ar-SA" dirty="0" smtClean="0"/>
              <a:t>10-العناصر غير المتكررة سواء كانت </a:t>
            </a:r>
            <a:r>
              <a:rPr lang="ar-JO" dirty="0" smtClean="0"/>
              <a:t>إ</a:t>
            </a:r>
            <a:r>
              <a:rPr lang="ar-SA" dirty="0" smtClean="0"/>
              <a:t>يرادات </a:t>
            </a:r>
            <a:r>
              <a:rPr lang="ar-JO" dirty="0" smtClean="0"/>
              <a:t>أ</a:t>
            </a:r>
            <a:r>
              <a:rPr lang="ar-SA" dirty="0" smtClean="0"/>
              <a:t>و مصروفات</a:t>
            </a:r>
          </a:p>
          <a:p>
            <a:pPr>
              <a:buNone/>
            </a:pPr>
            <a:endParaRPr lang="ar-SA" dirty="0" smtClean="0"/>
          </a:p>
          <a:p>
            <a:pPr>
              <a:buNone/>
            </a:pPr>
            <a:endParaRPr lang="ar-SA" dirty="0"/>
          </a:p>
        </p:txBody>
      </p:sp>
    </p:spTree>
    <p:extLst>
      <p:ext uri="{BB962C8B-B14F-4D97-AF65-F5344CB8AC3E}">
        <p14:creationId xmlns:p14="http://schemas.microsoft.com/office/powerpoint/2010/main" val="69771853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14" y="0"/>
            <a:ext cx="9143986" cy="1268760"/>
            <a:chOff x="14" y="0"/>
            <a:chExt cx="9143986" cy="2963122"/>
          </a:xfrm>
        </p:grpSpPr>
        <p:sp>
          <p:nvSpPr>
            <p:cNvPr id="4" name="Flowchart: Document 3"/>
            <p:cNvSpPr/>
            <p:nvPr/>
          </p:nvSpPr>
          <p:spPr>
            <a:xfrm>
              <a:off x="14" y="0"/>
              <a:ext cx="9143985" cy="2963122"/>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000" b="1" dirty="0" smtClean="0">
                  <a:solidFill>
                    <a:schemeClr val="tx1"/>
                  </a:solidFill>
                </a:rPr>
                <a:t>قائمة الدخل لشركة عن الفترة المالية المنتهية في 31-12-20</a:t>
              </a:r>
              <a:r>
                <a:rPr lang="ar-SY" sz="2000" b="1" dirty="0" smtClean="0">
                  <a:solidFill>
                    <a:schemeClr val="tx1"/>
                  </a:solidFill>
                </a:rPr>
                <a:t>16</a:t>
              </a:r>
              <a:endParaRPr lang="ar-SA" sz="2000" b="1"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87</a:t>
            </a:fld>
            <a:endParaRPr lang="ar-SA"/>
          </a:p>
        </p:txBody>
      </p:sp>
      <p:graphicFrame>
        <p:nvGraphicFramePr>
          <p:cNvPr id="14" name="Content Placeholder 13"/>
          <p:cNvGraphicFramePr>
            <a:graphicFrameLocks noGrp="1"/>
          </p:cNvGraphicFramePr>
          <p:nvPr>
            <p:ph sz="quarter" idx="1"/>
          </p:nvPr>
        </p:nvGraphicFramePr>
        <p:xfrm>
          <a:off x="1979712" y="1484784"/>
          <a:ext cx="4626840" cy="4572000"/>
        </p:xfrm>
        <a:graphic>
          <a:graphicData uri="http://schemas.openxmlformats.org/drawingml/2006/table">
            <a:tbl>
              <a:tblPr rtl="1" firstRow="1" bandRow="1">
                <a:tableStyleId>{5C22544A-7EE6-4342-B048-85BDC9FD1C3A}</a:tableStyleId>
              </a:tblPr>
              <a:tblGrid>
                <a:gridCol w="2529872"/>
                <a:gridCol w="2096968"/>
              </a:tblGrid>
              <a:tr h="311526">
                <a:tc>
                  <a:txBody>
                    <a:bodyPr/>
                    <a:lstStyle/>
                    <a:p>
                      <a:pPr rtl="1"/>
                      <a:r>
                        <a:rPr lang="ar-JO" sz="1900" dirty="0" smtClean="0">
                          <a:solidFill>
                            <a:schemeClr val="tx1"/>
                          </a:solidFill>
                        </a:rPr>
                        <a:t>المبيعات </a:t>
                      </a:r>
                      <a:endParaRPr lang="ar-JO" sz="1900" dirty="0">
                        <a:solidFill>
                          <a:schemeClr val="tx1"/>
                        </a:solidFill>
                      </a:endParaRPr>
                    </a:p>
                  </a:txBody>
                  <a:tcPr>
                    <a:solidFill>
                      <a:schemeClr val="bg1"/>
                    </a:solidFill>
                  </a:tcPr>
                </a:tc>
                <a:tc>
                  <a:txBody>
                    <a:bodyPr/>
                    <a:lstStyle/>
                    <a:p>
                      <a:pPr rtl="1"/>
                      <a:r>
                        <a:rPr lang="ar-JO" sz="1900" dirty="0" smtClean="0">
                          <a:solidFill>
                            <a:schemeClr val="tx1"/>
                          </a:solidFill>
                        </a:rPr>
                        <a:t>3000</a:t>
                      </a:r>
                      <a:endParaRPr lang="ar-JO" sz="1900" dirty="0">
                        <a:solidFill>
                          <a:schemeClr val="tx1"/>
                        </a:solidFill>
                      </a:endParaRPr>
                    </a:p>
                  </a:txBody>
                  <a:tcPr>
                    <a:solidFill>
                      <a:schemeClr val="bg1"/>
                    </a:solidFill>
                  </a:tcPr>
                </a:tc>
              </a:tr>
              <a:tr h="261358">
                <a:tc>
                  <a:txBody>
                    <a:bodyPr/>
                    <a:lstStyle/>
                    <a:p>
                      <a:pPr rtl="1"/>
                      <a:r>
                        <a:rPr lang="ar-JO" sz="1900" b="0" dirty="0" smtClean="0"/>
                        <a:t>- مردود المبعيات </a:t>
                      </a:r>
                      <a:endParaRPr lang="ar-JO" sz="1900" b="0" dirty="0"/>
                    </a:p>
                  </a:txBody>
                  <a:tcPr>
                    <a:solidFill>
                      <a:schemeClr val="bg1"/>
                    </a:solidFill>
                  </a:tcPr>
                </a:tc>
                <a:tc>
                  <a:txBody>
                    <a:bodyPr/>
                    <a:lstStyle/>
                    <a:p>
                      <a:pPr rtl="1"/>
                      <a:r>
                        <a:rPr lang="ar-JO" sz="1900" u="none" dirty="0" smtClean="0"/>
                        <a:t>400</a:t>
                      </a:r>
                      <a:endParaRPr lang="ar-JO" sz="1900" u="none" dirty="0"/>
                    </a:p>
                  </a:txBody>
                  <a:tcPr>
                    <a:solidFill>
                      <a:schemeClr val="bg1"/>
                    </a:solidFill>
                  </a:tcPr>
                </a:tc>
              </a:tr>
              <a:tr h="261358">
                <a:tc>
                  <a:txBody>
                    <a:bodyPr/>
                    <a:lstStyle/>
                    <a:p>
                      <a:pPr rtl="1"/>
                      <a:r>
                        <a:rPr lang="ar-JO" sz="1900" b="1" dirty="0" smtClean="0"/>
                        <a:t>= صافي</a:t>
                      </a:r>
                      <a:r>
                        <a:rPr lang="ar-JO" sz="1900" b="1" baseline="0" dirty="0" smtClean="0"/>
                        <a:t> المبيعات </a:t>
                      </a:r>
                      <a:endParaRPr lang="ar-JO" sz="1900" b="1" dirty="0"/>
                    </a:p>
                  </a:txBody>
                  <a:tcPr>
                    <a:solidFill>
                      <a:schemeClr val="bg1"/>
                    </a:solidFill>
                  </a:tcPr>
                </a:tc>
                <a:tc>
                  <a:txBody>
                    <a:bodyPr/>
                    <a:lstStyle/>
                    <a:p>
                      <a:pPr rtl="1"/>
                      <a:r>
                        <a:rPr lang="ar-JO" sz="1900" u="none" dirty="0" smtClean="0"/>
                        <a:t>2600</a:t>
                      </a:r>
                      <a:endParaRPr lang="ar-JO" sz="1900" u="none" dirty="0"/>
                    </a:p>
                  </a:txBody>
                  <a:tcPr>
                    <a:solidFill>
                      <a:schemeClr val="bg1"/>
                    </a:solidFill>
                  </a:tcPr>
                </a:tc>
              </a:tr>
              <a:tr h="261358">
                <a:tc>
                  <a:txBody>
                    <a:bodyPr/>
                    <a:lstStyle/>
                    <a:p>
                      <a:pPr rtl="1"/>
                      <a:r>
                        <a:rPr lang="ar-JO" sz="1900" b="0" dirty="0" smtClean="0"/>
                        <a:t>- تكلفة البضاعة المباعة </a:t>
                      </a:r>
                      <a:endParaRPr lang="ar-JO" sz="1900" b="0" dirty="0"/>
                    </a:p>
                  </a:txBody>
                  <a:tcPr>
                    <a:solidFill>
                      <a:schemeClr val="bg1"/>
                    </a:solidFill>
                  </a:tcPr>
                </a:tc>
                <a:tc>
                  <a:txBody>
                    <a:bodyPr/>
                    <a:lstStyle/>
                    <a:p>
                      <a:pPr rtl="1"/>
                      <a:r>
                        <a:rPr lang="ar-JO" sz="1900" u="sng" dirty="0" smtClean="0"/>
                        <a:t>1900</a:t>
                      </a:r>
                      <a:endParaRPr lang="ar-JO" sz="1900" u="sng" dirty="0"/>
                    </a:p>
                  </a:txBody>
                  <a:tcPr>
                    <a:solidFill>
                      <a:schemeClr val="bg1"/>
                    </a:solidFill>
                  </a:tcPr>
                </a:tc>
              </a:tr>
              <a:tr h="261358">
                <a:tc>
                  <a:txBody>
                    <a:bodyPr/>
                    <a:lstStyle/>
                    <a:p>
                      <a:pPr rtl="1"/>
                      <a:r>
                        <a:rPr lang="ar-JO" sz="1900" b="1" dirty="0" smtClean="0"/>
                        <a:t>= مجمل الربح </a:t>
                      </a:r>
                      <a:endParaRPr lang="ar-JO" sz="1900" b="1" dirty="0"/>
                    </a:p>
                  </a:txBody>
                  <a:tcPr>
                    <a:solidFill>
                      <a:schemeClr val="bg1"/>
                    </a:solidFill>
                  </a:tcPr>
                </a:tc>
                <a:tc>
                  <a:txBody>
                    <a:bodyPr/>
                    <a:lstStyle/>
                    <a:p>
                      <a:pPr rtl="1"/>
                      <a:r>
                        <a:rPr lang="ar-JO" sz="1900" u="none" dirty="0" smtClean="0"/>
                        <a:t>700</a:t>
                      </a:r>
                      <a:endParaRPr lang="ar-JO" sz="1900" u="none" dirty="0"/>
                    </a:p>
                  </a:txBody>
                  <a:tcPr>
                    <a:solidFill>
                      <a:schemeClr val="bg1"/>
                    </a:solidFill>
                  </a:tcPr>
                </a:tc>
              </a:tr>
              <a:tr h="261358">
                <a:tc>
                  <a:txBody>
                    <a:bodyPr/>
                    <a:lstStyle/>
                    <a:p>
                      <a:pPr rtl="1"/>
                      <a:r>
                        <a:rPr lang="ar-JO" sz="1900" b="0" dirty="0" smtClean="0"/>
                        <a:t>- مصاريف إدارية</a:t>
                      </a:r>
                      <a:r>
                        <a:rPr lang="ar-JO" sz="1900" b="0" baseline="0" dirty="0" smtClean="0"/>
                        <a:t> وعمومية </a:t>
                      </a:r>
                      <a:endParaRPr lang="ar-JO" sz="1900" b="0" dirty="0"/>
                    </a:p>
                  </a:txBody>
                  <a:tcPr>
                    <a:solidFill>
                      <a:schemeClr val="bg1"/>
                    </a:solidFill>
                  </a:tcPr>
                </a:tc>
                <a:tc>
                  <a:txBody>
                    <a:bodyPr/>
                    <a:lstStyle/>
                    <a:p>
                      <a:pPr rtl="1"/>
                      <a:r>
                        <a:rPr lang="ar-JO" sz="1900" u="sng" dirty="0" smtClean="0"/>
                        <a:t>250</a:t>
                      </a:r>
                      <a:endParaRPr lang="ar-JO" sz="1900" u="sng" dirty="0"/>
                    </a:p>
                  </a:txBody>
                  <a:tcPr>
                    <a:solidFill>
                      <a:schemeClr val="bg1"/>
                    </a:solidFill>
                  </a:tcPr>
                </a:tc>
              </a:tr>
              <a:tr h="261358">
                <a:tc>
                  <a:txBody>
                    <a:bodyPr/>
                    <a:lstStyle/>
                    <a:p>
                      <a:pPr rtl="1"/>
                      <a:r>
                        <a:rPr lang="ar-JO" sz="1900" b="0" dirty="0" smtClean="0"/>
                        <a:t>= الربح من العلميات  </a:t>
                      </a:r>
                      <a:endParaRPr lang="ar-JO" sz="1900" b="0" dirty="0"/>
                    </a:p>
                  </a:txBody>
                  <a:tcPr>
                    <a:solidFill>
                      <a:schemeClr val="bg1"/>
                    </a:solidFill>
                  </a:tcPr>
                </a:tc>
                <a:tc>
                  <a:txBody>
                    <a:bodyPr/>
                    <a:lstStyle/>
                    <a:p>
                      <a:pPr rtl="1"/>
                      <a:r>
                        <a:rPr lang="ar-JO" sz="1900" u="sng" dirty="0" smtClean="0"/>
                        <a:t>450</a:t>
                      </a:r>
                      <a:endParaRPr lang="ar-JO" sz="1900" u="sng" dirty="0"/>
                    </a:p>
                  </a:txBody>
                  <a:tcPr>
                    <a:solidFill>
                      <a:schemeClr val="bg1"/>
                    </a:solidFill>
                  </a:tcPr>
                </a:tc>
              </a:tr>
              <a:tr h="261358">
                <a:tc>
                  <a:txBody>
                    <a:bodyPr/>
                    <a:lstStyle/>
                    <a:p>
                      <a:pPr rtl="1"/>
                      <a:r>
                        <a:rPr lang="ar-JO" sz="1900" b="0" dirty="0" smtClean="0"/>
                        <a:t>- مصاريف اخرى </a:t>
                      </a:r>
                      <a:endParaRPr lang="ar-JO" sz="1900" b="0" dirty="0"/>
                    </a:p>
                  </a:txBody>
                  <a:tcPr>
                    <a:solidFill>
                      <a:schemeClr val="bg1"/>
                    </a:solidFill>
                  </a:tcPr>
                </a:tc>
                <a:tc>
                  <a:txBody>
                    <a:bodyPr/>
                    <a:lstStyle/>
                    <a:p>
                      <a:pPr rtl="1"/>
                      <a:r>
                        <a:rPr lang="ar-JO" sz="1900" u="none" dirty="0" smtClean="0"/>
                        <a:t>70</a:t>
                      </a:r>
                      <a:endParaRPr lang="ar-JO" sz="1900" u="none" dirty="0"/>
                    </a:p>
                  </a:txBody>
                  <a:tcPr>
                    <a:solidFill>
                      <a:schemeClr val="bg1"/>
                    </a:solidFill>
                  </a:tcPr>
                </a:tc>
              </a:tr>
              <a:tr h="261358">
                <a:tc>
                  <a:txBody>
                    <a:bodyPr/>
                    <a:lstStyle/>
                    <a:p>
                      <a:pPr rtl="1"/>
                      <a:r>
                        <a:rPr lang="ar-JO" sz="1900" b="0" dirty="0" smtClean="0"/>
                        <a:t>+إيرادات غير تشغيلية </a:t>
                      </a:r>
                      <a:endParaRPr lang="ar-JO" sz="1900" b="0" dirty="0"/>
                    </a:p>
                  </a:txBody>
                  <a:tcPr>
                    <a:solidFill>
                      <a:schemeClr val="bg1"/>
                    </a:solidFill>
                  </a:tcPr>
                </a:tc>
                <a:tc>
                  <a:txBody>
                    <a:bodyPr/>
                    <a:lstStyle/>
                    <a:p>
                      <a:pPr rtl="1"/>
                      <a:r>
                        <a:rPr lang="ar-JO" sz="1900" u="none" dirty="0" smtClean="0"/>
                        <a:t>40</a:t>
                      </a:r>
                      <a:endParaRPr lang="ar-JO" sz="1900" u="none" dirty="0"/>
                    </a:p>
                  </a:txBody>
                  <a:tcPr>
                    <a:solidFill>
                      <a:schemeClr val="bg1"/>
                    </a:solidFill>
                  </a:tcPr>
                </a:tc>
              </a:tr>
              <a:tr h="261358">
                <a:tc>
                  <a:txBody>
                    <a:bodyPr/>
                    <a:lstStyle/>
                    <a:p>
                      <a:pPr rtl="1"/>
                      <a:r>
                        <a:rPr lang="ar-JO" sz="1900" b="0" dirty="0" smtClean="0"/>
                        <a:t>= صافي الربح قبل الضرائب</a:t>
                      </a:r>
                      <a:endParaRPr lang="ar-JO" sz="1900" b="0" dirty="0"/>
                    </a:p>
                  </a:txBody>
                  <a:tcPr>
                    <a:solidFill>
                      <a:schemeClr val="bg1"/>
                    </a:solidFill>
                  </a:tcPr>
                </a:tc>
                <a:tc>
                  <a:txBody>
                    <a:bodyPr/>
                    <a:lstStyle/>
                    <a:p>
                      <a:pPr rtl="1"/>
                      <a:r>
                        <a:rPr lang="ar-JO" sz="1900" u="none" dirty="0" smtClean="0"/>
                        <a:t>420</a:t>
                      </a:r>
                      <a:endParaRPr lang="ar-JO" sz="1900" u="none" dirty="0"/>
                    </a:p>
                  </a:txBody>
                  <a:tcPr>
                    <a:solidFill>
                      <a:schemeClr val="bg1"/>
                    </a:solidFill>
                  </a:tcPr>
                </a:tc>
              </a:tr>
              <a:tr h="261358">
                <a:tc>
                  <a:txBody>
                    <a:bodyPr/>
                    <a:lstStyle/>
                    <a:p>
                      <a:pPr rtl="1"/>
                      <a:r>
                        <a:rPr lang="ar-JO" sz="1900" b="0" dirty="0" smtClean="0"/>
                        <a:t>- الضريبة (30%)</a:t>
                      </a:r>
                      <a:endParaRPr lang="ar-JO" sz="1900" b="0" dirty="0"/>
                    </a:p>
                  </a:txBody>
                  <a:tcPr>
                    <a:solidFill>
                      <a:schemeClr val="bg1"/>
                    </a:solidFill>
                  </a:tcPr>
                </a:tc>
                <a:tc>
                  <a:txBody>
                    <a:bodyPr/>
                    <a:lstStyle/>
                    <a:p>
                      <a:pPr rtl="1"/>
                      <a:r>
                        <a:rPr lang="ar-JO" sz="1900" u="sng" dirty="0" smtClean="0"/>
                        <a:t>126</a:t>
                      </a:r>
                      <a:endParaRPr lang="ar-JO" sz="1900" u="sng" dirty="0"/>
                    </a:p>
                  </a:txBody>
                  <a:tcPr>
                    <a:solidFill>
                      <a:schemeClr val="bg1"/>
                    </a:solidFill>
                  </a:tcPr>
                </a:tc>
              </a:tr>
              <a:tr h="261358">
                <a:tc>
                  <a:txBody>
                    <a:bodyPr/>
                    <a:lstStyle/>
                    <a:p>
                      <a:pPr rtl="1"/>
                      <a:r>
                        <a:rPr lang="ar-JO" sz="1900" b="1" dirty="0" smtClean="0"/>
                        <a:t>= صافي</a:t>
                      </a:r>
                      <a:r>
                        <a:rPr lang="ar-JO" sz="1900" b="1" baseline="0" dirty="0" smtClean="0"/>
                        <a:t> الربح </a:t>
                      </a:r>
                      <a:endParaRPr lang="ar-JO" sz="1900" b="1" dirty="0"/>
                    </a:p>
                  </a:txBody>
                  <a:tcPr>
                    <a:solidFill>
                      <a:schemeClr val="bg1"/>
                    </a:solidFill>
                  </a:tcPr>
                </a:tc>
                <a:tc>
                  <a:txBody>
                    <a:bodyPr/>
                    <a:lstStyle/>
                    <a:p>
                      <a:pPr rtl="1"/>
                      <a:r>
                        <a:rPr lang="ar-JO" sz="1900" b="1" u="none" dirty="0" smtClean="0"/>
                        <a:t>294</a:t>
                      </a:r>
                      <a:endParaRPr lang="ar-JO" sz="1900" b="1" u="none" dirty="0"/>
                    </a:p>
                  </a:txBody>
                  <a:tcPr>
                    <a:solidFill>
                      <a:schemeClr val="bg1"/>
                    </a:solidFill>
                  </a:tcPr>
                </a:tc>
              </a:tr>
            </a:tbl>
          </a:graphicData>
        </a:graphic>
      </p:graphicFrame>
    </p:spTree>
    <p:extLst>
      <p:ext uri="{BB962C8B-B14F-4D97-AF65-F5344CB8AC3E}">
        <p14:creationId xmlns:p14="http://schemas.microsoft.com/office/powerpoint/2010/main" val="333711062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88</a:t>
            </a:fld>
            <a:endParaRPr lang="ar-SA"/>
          </a:p>
        </p:txBody>
      </p:sp>
      <p:sp>
        <p:nvSpPr>
          <p:cNvPr id="12" name="Content Placeholder 11"/>
          <p:cNvSpPr>
            <a:spLocks noGrp="1"/>
          </p:cNvSpPr>
          <p:nvPr>
            <p:ph sz="quarter" idx="1"/>
          </p:nvPr>
        </p:nvSpPr>
        <p:spPr/>
        <p:txBody>
          <a:bodyPr>
            <a:normAutofit/>
          </a:bodyPr>
          <a:lstStyle/>
          <a:p>
            <a:pPr algn="just">
              <a:buNone/>
            </a:pPr>
            <a:r>
              <a:rPr lang="ar-SA" dirty="0" smtClean="0"/>
              <a:t>هناك نموذجين من قائمة الدخل </a:t>
            </a:r>
          </a:p>
          <a:p>
            <a:pPr algn="just">
              <a:buNone/>
            </a:pPr>
            <a:r>
              <a:rPr lang="ar-SA" dirty="0" smtClean="0">
                <a:solidFill>
                  <a:srgbClr val="FF0000"/>
                </a:solidFill>
              </a:rPr>
              <a:t>1- </a:t>
            </a:r>
            <a:r>
              <a:rPr lang="ar-SA" b="1" dirty="0" smtClean="0">
                <a:solidFill>
                  <a:srgbClr val="FF0000"/>
                </a:solidFill>
              </a:rPr>
              <a:t>قائمة الدخل ذات المرحلة الواحدة </a:t>
            </a:r>
            <a:r>
              <a:rPr lang="ar-SA" dirty="0" smtClean="0">
                <a:solidFill>
                  <a:srgbClr val="FF0000"/>
                </a:solidFill>
              </a:rPr>
              <a:t>(ذات الخطو</a:t>
            </a:r>
            <a:r>
              <a:rPr lang="ar-JO" dirty="0" smtClean="0">
                <a:solidFill>
                  <a:srgbClr val="FF0000"/>
                </a:solidFill>
              </a:rPr>
              <a:t>ة</a:t>
            </a:r>
            <a:r>
              <a:rPr lang="ar-SA" dirty="0" smtClean="0">
                <a:solidFill>
                  <a:srgbClr val="FF0000"/>
                </a:solidFill>
              </a:rPr>
              <a:t> الواحد</a:t>
            </a:r>
            <a:r>
              <a:rPr lang="ar-JO" dirty="0" smtClean="0">
                <a:solidFill>
                  <a:srgbClr val="FF0000"/>
                </a:solidFill>
              </a:rPr>
              <a:t>ة</a:t>
            </a:r>
            <a:r>
              <a:rPr lang="ar-SA" dirty="0" smtClean="0">
                <a:solidFill>
                  <a:srgbClr val="FF0000"/>
                </a:solidFill>
              </a:rPr>
              <a:t>)</a:t>
            </a:r>
          </a:p>
          <a:p>
            <a:pPr algn="just">
              <a:buNone/>
            </a:pPr>
            <a:r>
              <a:rPr lang="ar-SA" dirty="0" smtClean="0"/>
              <a:t>هذا النموذج بسيط يتكون من جزئين ال</a:t>
            </a:r>
            <a:r>
              <a:rPr lang="ar-JO" dirty="0" smtClean="0"/>
              <a:t>إ</a:t>
            </a:r>
            <a:r>
              <a:rPr lang="ar-SA" dirty="0" smtClean="0"/>
              <a:t>يرادات والمصاريف دون الفصل بين </a:t>
            </a:r>
            <a:r>
              <a:rPr lang="ar-JO" dirty="0" smtClean="0"/>
              <a:t>أ</a:t>
            </a:r>
            <a:r>
              <a:rPr lang="ar-SA" dirty="0" smtClean="0"/>
              <a:t>نواعها المكون</a:t>
            </a:r>
            <a:r>
              <a:rPr lang="ar-JO" dirty="0" smtClean="0"/>
              <a:t>ة</a:t>
            </a:r>
            <a:r>
              <a:rPr lang="ar-SA" dirty="0" smtClean="0"/>
              <a:t> لكل منهما </a:t>
            </a:r>
            <a:endParaRPr lang="ar-JO" dirty="0" smtClean="0"/>
          </a:p>
          <a:p>
            <a:pPr algn="just">
              <a:buNone/>
            </a:pPr>
            <a:r>
              <a:rPr lang="ar-JO" dirty="0" smtClean="0"/>
              <a:t>( أي لا يقدم فصلا</a:t>
            </a:r>
            <a:r>
              <a:rPr lang="ar-SA" dirty="0" smtClean="0"/>
              <a:t>ً</a:t>
            </a:r>
            <a:r>
              <a:rPr lang="ar-JO" dirty="0" smtClean="0"/>
              <a:t> واضحاً بين العناصر الإعتيادية وغير الإعتيادية لكل من الإيرادات والمصروفات</a:t>
            </a:r>
            <a:endParaRPr lang="ar-SA" dirty="0" smtClean="0"/>
          </a:p>
          <a:p>
            <a:pPr>
              <a:buNone/>
            </a:pPr>
            <a:endParaRPr lang="ar-SA" dirty="0" smtClean="0"/>
          </a:p>
          <a:p>
            <a:pPr>
              <a:buNone/>
            </a:pPr>
            <a:endParaRPr lang="ar-SA" dirty="0"/>
          </a:p>
        </p:txBody>
      </p:sp>
    </p:spTree>
    <p:extLst>
      <p:ext uri="{BB962C8B-B14F-4D97-AF65-F5344CB8AC3E}">
        <p14:creationId xmlns:p14="http://schemas.microsoft.com/office/powerpoint/2010/main" val="270999819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786710" y="0"/>
            <a:ext cx="1357290" cy="1142984"/>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89</a:t>
            </a:fld>
            <a:endParaRPr lang="ar-SA"/>
          </a:p>
        </p:txBody>
      </p:sp>
      <p:sp>
        <p:nvSpPr>
          <p:cNvPr id="12" name="Content Placeholder 11"/>
          <p:cNvSpPr>
            <a:spLocks noGrp="1"/>
          </p:cNvSpPr>
          <p:nvPr>
            <p:ph sz="quarter" idx="1"/>
          </p:nvPr>
        </p:nvSpPr>
        <p:spPr>
          <a:xfrm>
            <a:off x="457200" y="1142984"/>
            <a:ext cx="8229600" cy="5214974"/>
          </a:xfrm>
        </p:spPr>
        <p:txBody>
          <a:bodyPr>
            <a:normAutofit fontScale="92500"/>
          </a:bodyPr>
          <a:lstStyle/>
          <a:p>
            <a:pPr algn="just">
              <a:buNone/>
            </a:pPr>
            <a:r>
              <a:rPr lang="ar-JO" sz="4100" b="1" dirty="0" smtClean="0">
                <a:solidFill>
                  <a:srgbClr val="FF0000"/>
                </a:solidFill>
              </a:rPr>
              <a:t>2- </a:t>
            </a:r>
            <a:r>
              <a:rPr lang="ar-SA" sz="4100" b="1" dirty="0" smtClean="0">
                <a:solidFill>
                  <a:srgbClr val="FF0000"/>
                </a:solidFill>
              </a:rPr>
              <a:t>قائم</a:t>
            </a:r>
            <a:r>
              <a:rPr lang="ar-JO" sz="4100" b="1" dirty="0" smtClean="0">
                <a:solidFill>
                  <a:srgbClr val="FF0000"/>
                </a:solidFill>
              </a:rPr>
              <a:t>ة</a:t>
            </a:r>
            <a:r>
              <a:rPr lang="ar-SA" sz="4100" b="1" dirty="0" smtClean="0">
                <a:solidFill>
                  <a:srgbClr val="FF0000"/>
                </a:solidFill>
              </a:rPr>
              <a:t> الدخل ذات المراحل </a:t>
            </a:r>
          </a:p>
          <a:p>
            <a:pPr algn="just">
              <a:buNone/>
            </a:pPr>
            <a:r>
              <a:rPr lang="ar-JO" dirty="0" smtClean="0"/>
              <a:t>أ</a:t>
            </a:r>
            <a:r>
              <a:rPr lang="ar-SA" dirty="0" smtClean="0"/>
              <a:t>ساس هذا النموذج </a:t>
            </a:r>
            <a:r>
              <a:rPr lang="ar-JO" dirty="0" smtClean="0"/>
              <a:t>أ</a:t>
            </a:r>
            <a:r>
              <a:rPr lang="ar-SA" dirty="0" smtClean="0"/>
              <a:t>نه يعطي صور</a:t>
            </a:r>
            <a:r>
              <a:rPr lang="ar-JO" dirty="0" smtClean="0"/>
              <a:t>ة</a:t>
            </a:r>
            <a:r>
              <a:rPr lang="ar-SA" dirty="0" smtClean="0"/>
              <a:t> </a:t>
            </a:r>
            <a:r>
              <a:rPr lang="ar-SA" dirty="0" smtClean="0">
                <a:solidFill>
                  <a:srgbClr val="FF0000"/>
                </a:solidFill>
              </a:rPr>
              <a:t>تفصيلي</a:t>
            </a:r>
            <a:r>
              <a:rPr lang="ar-JO" dirty="0" smtClean="0">
                <a:solidFill>
                  <a:srgbClr val="FF0000"/>
                </a:solidFill>
              </a:rPr>
              <a:t>ة</a:t>
            </a:r>
            <a:r>
              <a:rPr lang="ar-SA" dirty="0" smtClean="0">
                <a:solidFill>
                  <a:srgbClr val="FF0000"/>
                </a:solidFill>
              </a:rPr>
              <a:t> </a:t>
            </a:r>
            <a:r>
              <a:rPr lang="ar-SA" dirty="0" smtClean="0"/>
              <a:t>عن بنود </a:t>
            </a:r>
            <a:r>
              <a:rPr lang="ar-SA" dirty="0" smtClean="0">
                <a:solidFill>
                  <a:srgbClr val="FF0000"/>
                </a:solidFill>
              </a:rPr>
              <a:t>الايرادات والمصروفات لتوضيح العلاق</a:t>
            </a:r>
            <a:r>
              <a:rPr lang="ar-JO" dirty="0" smtClean="0">
                <a:solidFill>
                  <a:srgbClr val="FF0000"/>
                </a:solidFill>
              </a:rPr>
              <a:t>ة</a:t>
            </a:r>
            <a:r>
              <a:rPr lang="ar-SA" dirty="0" smtClean="0">
                <a:solidFill>
                  <a:srgbClr val="FF0000"/>
                </a:solidFill>
              </a:rPr>
              <a:t> بين البيانات المكون</a:t>
            </a:r>
            <a:r>
              <a:rPr lang="ar-JO" dirty="0" smtClean="0">
                <a:solidFill>
                  <a:srgbClr val="FF0000"/>
                </a:solidFill>
              </a:rPr>
              <a:t>ة</a:t>
            </a:r>
            <a:r>
              <a:rPr lang="ar-SA" dirty="0" smtClean="0">
                <a:solidFill>
                  <a:srgbClr val="FF0000"/>
                </a:solidFill>
              </a:rPr>
              <a:t> لكل منهما </a:t>
            </a:r>
            <a:r>
              <a:rPr lang="ar-SA" dirty="0" smtClean="0"/>
              <a:t>وتأثيرها على النتيج</a:t>
            </a:r>
            <a:r>
              <a:rPr lang="ar-JO" dirty="0" smtClean="0"/>
              <a:t>ة</a:t>
            </a:r>
            <a:r>
              <a:rPr lang="ar-SA" dirty="0" smtClean="0"/>
              <a:t> النهائي</a:t>
            </a:r>
            <a:r>
              <a:rPr lang="ar-JO" dirty="0" smtClean="0"/>
              <a:t>ة</a:t>
            </a:r>
            <a:r>
              <a:rPr lang="ar-SA" dirty="0" smtClean="0"/>
              <a:t> من صافي ربح </a:t>
            </a:r>
            <a:r>
              <a:rPr lang="ar-JO" dirty="0" smtClean="0"/>
              <a:t>أ</a:t>
            </a:r>
            <a:r>
              <a:rPr lang="ar-SA" dirty="0" smtClean="0"/>
              <a:t>و خسار</a:t>
            </a:r>
            <a:r>
              <a:rPr lang="ar-JO" dirty="0" smtClean="0"/>
              <a:t>ة</a:t>
            </a:r>
            <a:r>
              <a:rPr lang="ar-SA" dirty="0" smtClean="0"/>
              <a:t> </a:t>
            </a:r>
          </a:p>
          <a:p>
            <a:pPr marL="514350" indent="-514350" algn="just">
              <a:buAutoNum type="arabic1Minus"/>
            </a:pPr>
            <a:r>
              <a:rPr lang="ar-SA" dirty="0" smtClean="0"/>
              <a:t>تقوم بالتفريق بين </a:t>
            </a:r>
            <a:r>
              <a:rPr lang="ar-SA" dirty="0" smtClean="0">
                <a:solidFill>
                  <a:srgbClr val="FF0000"/>
                </a:solidFill>
              </a:rPr>
              <a:t>الدخل</a:t>
            </a:r>
            <a:r>
              <a:rPr lang="ar-SA" dirty="0" smtClean="0"/>
              <a:t> الناتج عن النشاط ال</a:t>
            </a:r>
            <a:r>
              <a:rPr lang="ar-JO" dirty="0" smtClean="0"/>
              <a:t>إ</a:t>
            </a:r>
            <a:r>
              <a:rPr lang="ar-SA" dirty="0" smtClean="0"/>
              <a:t>قتصادي الرئيسي وبين الدخل الناتج عن ال</a:t>
            </a:r>
            <a:r>
              <a:rPr lang="ar-JO" dirty="0" smtClean="0"/>
              <a:t>أ</a:t>
            </a:r>
            <a:r>
              <a:rPr lang="ar-SA" dirty="0" smtClean="0"/>
              <a:t>نشطة العرضي</a:t>
            </a:r>
            <a:r>
              <a:rPr lang="ar-JO" dirty="0" smtClean="0"/>
              <a:t>ة</a:t>
            </a:r>
            <a:r>
              <a:rPr lang="ar-SA" dirty="0" smtClean="0"/>
              <a:t> </a:t>
            </a:r>
            <a:r>
              <a:rPr lang="ar-JO" dirty="0" smtClean="0"/>
              <a:t>أ</a:t>
            </a:r>
            <a:r>
              <a:rPr lang="ar-SA" dirty="0" smtClean="0"/>
              <a:t>و الثانوي</a:t>
            </a:r>
            <a:r>
              <a:rPr lang="ar-JO" dirty="0" smtClean="0"/>
              <a:t>ة</a:t>
            </a:r>
            <a:r>
              <a:rPr lang="ar-SA" dirty="0" smtClean="0"/>
              <a:t> بحيث يمكن </a:t>
            </a:r>
            <a:r>
              <a:rPr lang="ar-JO" dirty="0" smtClean="0"/>
              <a:t>إ</a:t>
            </a:r>
            <a:r>
              <a:rPr lang="ar-SA" dirty="0" smtClean="0"/>
              <a:t>عطاء </a:t>
            </a:r>
            <a:r>
              <a:rPr lang="ar-JO" dirty="0" smtClean="0"/>
              <a:t>أ</a:t>
            </a:r>
            <a:r>
              <a:rPr lang="ar-SA" dirty="0" smtClean="0"/>
              <a:t>همي</a:t>
            </a:r>
            <a:r>
              <a:rPr lang="ar-JO" dirty="0" smtClean="0"/>
              <a:t>ة</a:t>
            </a:r>
            <a:r>
              <a:rPr lang="ar-SA" dirty="0" smtClean="0"/>
              <a:t> خاص</a:t>
            </a:r>
            <a:r>
              <a:rPr lang="ar-JO" dirty="0" smtClean="0"/>
              <a:t>ة</a:t>
            </a:r>
            <a:r>
              <a:rPr lang="ar-SA" dirty="0" smtClean="0"/>
              <a:t> لدراس</a:t>
            </a:r>
            <a:r>
              <a:rPr lang="ar-JO" dirty="0" smtClean="0"/>
              <a:t>ة</a:t>
            </a:r>
            <a:r>
              <a:rPr lang="ar-SA" dirty="0" smtClean="0"/>
              <a:t> ربحي</a:t>
            </a:r>
            <a:r>
              <a:rPr lang="ar-JO" dirty="0" smtClean="0"/>
              <a:t>ة</a:t>
            </a:r>
            <a:r>
              <a:rPr lang="ar-SA" dirty="0" smtClean="0"/>
              <a:t> المنشأ</a:t>
            </a:r>
            <a:r>
              <a:rPr lang="ar-JO" dirty="0" smtClean="0"/>
              <a:t>ة</a:t>
            </a:r>
            <a:r>
              <a:rPr lang="ar-SA" dirty="0" smtClean="0"/>
              <a:t> الناتج</a:t>
            </a:r>
            <a:r>
              <a:rPr lang="ar-JO" dirty="0" smtClean="0"/>
              <a:t>ة</a:t>
            </a:r>
            <a:r>
              <a:rPr lang="ar-SA" dirty="0" smtClean="0"/>
              <a:t> عن النشاط الرئيسي وتحليل هذه الربحي</a:t>
            </a:r>
            <a:r>
              <a:rPr lang="ar-JO" dirty="0" smtClean="0"/>
              <a:t>ة</a:t>
            </a:r>
            <a:r>
              <a:rPr lang="ar-SA" dirty="0" smtClean="0"/>
              <a:t>. </a:t>
            </a:r>
          </a:p>
          <a:p>
            <a:pPr marL="514350" indent="-514350" algn="just">
              <a:buNone/>
            </a:pPr>
            <a:r>
              <a:rPr lang="ar-SA" dirty="0" smtClean="0"/>
              <a:t>ب – التفريق بين </a:t>
            </a:r>
            <a:r>
              <a:rPr lang="ar-SA" dirty="0" smtClean="0">
                <a:solidFill>
                  <a:srgbClr val="FF0000"/>
                </a:solidFill>
              </a:rPr>
              <a:t>المصروفات</a:t>
            </a:r>
            <a:r>
              <a:rPr lang="ar-SA" dirty="0" smtClean="0"/>
              <a:t> الخاصة </a:t>
            </a:r>
            <a:r>
              <a:rPr lang="ar-SA" dirty="0" smtClean="0">
                <a:solidFill>
                  <a:srgbClr val="FF0000"/>
                </a:solidFill>
              </a:rPr>
              <a:t>بال</a:t>
            </a:r>
            <a:r>
              <a:rPr lang="ar-JO" dirty="0" smtClean="0">
                <a:solidFill>
                  <a:srgbClr val="FF0000"/>
                </a:solidFill>
              </a:rPr>
              <a:t>أ</a:t>
            </a:r>
            <a:r>
              <a:rPr lang="ar-SA" dirty="0" smtClean="0">
                <a:solidFill>
                  <a:srgbClr val="FF0000"/>
                </a:solidFill>
              </a:rPr>
              <a:t>نشطة ال</a:t>
            </a:r>
            <a:r>
              <a:rPr lang="ar-JO" dirty="0" smtClean="0">
                <a:solidFill>
                  <a:srgbClr val="FF0000"/>
                </a:solidFill>
              </a:rPr>
              <a:t>أ</a:t>
            </a:r>
            <a:r>
              <a:rPr lang="ar-SA" dirty="0" smtClean="0">
                <a:solidFill>
                  <a:srgbClr val="FF0000"/>
                </a:solidFill>
              </a:rPr>
              <a:t>ساسية </a:t>
            </a:r>
            <a:r>
              <a:rPr lang="ar-SA" dirty="0" smtClean="0"/>
              <a:t>للمشروع وبين المصروفات العرضي</a:t>
            </a:r>
            <a:r>
              <a:rPr lang="ar-JO" dirty="0" smtClean="0"/>
              <a:t>ة</a:t>
            </a:r>
            <a:r>
              <a:rPr lang="ar-SA" dirty="0" smtClean="0"/>
              <a:t> الناتج</a:t>
            </a:r>
            <a:r>
              <a:rPr lang="ar-JO" dirty="0" smtClean="0"/>
              <a:t>ة</a:t>
            </a:r>
            <a:r>
              <a:rPr lang="ar-SA" dirty="0" smtClean="0"/>
              <a:t> عن ظروف </a:t>
            </a:r>
            <a:r>
              <a:rPr lang="ar-JO" dirty="0" smtClean="0"/>
              <a:t>أ</a:t>
            </a:r>
            <a:r>
              <a:rPr lang="ar-SA" dirty="0" smtClean="0"/>
              <a:t>و سياس</a:t>
            </a:r>
            <a:r>
              <a:rPr lang="ar-JO" dirty="0" smtClean="0"/>
              <a:t>ة</a:t>
            </a:r>
            <a:r>
              <a:rPr lang="ar-SA" dirty="0" smtClean="0"/>
              <a:t> مالي</a:t>
            </a:r>
            <a:r>
              <a:rPr lang="ar-JO" dirty="0" smtClean="0"/>
              <a:t>ة</a:t>
            </a:r>
            <a:r>
              <a:rPr lang="ar-SA" dirty="0" smtClean="0"/>
              <a:t> معين</a:t>
            </a:r>
            <a:r>
              <a:rPr lang="ar-JO" dirty="0" smtClean="0"/>
              <a:t>ة</a:t>
            </a:r>
            <a:r>
              <a:rPr lang="ar-SA" dirty="0" smtClean="0"/>
              <a:t> ليس لها علاق</a:t>
            </a:r>
            <a:r>
              <a:rPr lang="ar-JO" dirty="0" smtClean="0"/>
              <a:t>ة</a:t>
            </a:r>
            <a:r>
              <a:rPr lang="ar-SA" dirty="0" smtClean="0"/>
              <a:t> بالنشاط الجاري و</a:t>
            </a:r>
            <a:r>
              <a:rPr lang="ar-JO" dirty="0" smtClean="0"/>
              <a:t>أ</a:t>
            </a:r>
            <a:r>
              <a:rPr lang="ar-SA" dirty="0" smtClean="0"/>
              <a:t>يضاً </a:t>
            </a:r>
            <a:r>
              <a:rPr lang="ar-SA" dirty="0" smtClean="0">
                <a:solidFill>
                  <a:srgbClr val="FF0000"/>
                </a:solidFill>
              </a:rPr>
              <a:t>تصنيف المصروفات المستنفذ</a:t>
            </a:r>
            <a:r>
              <a:rPr lang="ar-JO" dirty="0" smtClean="0">
                <a:solidFill>
                  <a:srgbClr val="FF0000"/>
                </a:solidFill>
              </a:rPr>
              <a:t>ة</a:t>
            </a:r>
            <a:r>
              <a:rPr lang="ar-SA" dirty="0" smtClean="0">
                <a:solidFill>
                  <a:srgbClr val="FF0000"/>
                </a:solidFill>
              </a:rPr>
              <a:t> خلال الفتر</a:t>
            </a:r>
            <a:r>
              <a:rPr lang="ar-JO" dirty="0" smtClean="0">
                <a:solidFill>
                  <a:srgbClr val="FF0000"/>
                </a:solidFill>
              </a:rPr>
              <a:t>ة</a:t>
            </a:r>
            <a:r>
              <a:rPr lang="ar-SA" dirty="0" smtClean="0">
                <a:solidFill>
                  <a:srgbClr val="FF0000"/>
                </a:solidFill>
              </a:rPr>
              <a:t> المحاسبي</a:t>
            </a:r>
            <a:r>
              <a:rPr lang="ar-JO" dirty="0" smtClean="0">
                <a:solidFill>
                  <a:srgbClr val="FF0000"/>
                </a:solidFill>
              </a:rPr>
              <a:t>ة</a:t>
            </a:r>
            <a:r>
              <a:rPr lang="ar-SA" dirty="0" smtClean="0">
                <a:solidFill>
                  <a:srgbClr val="FF0000"/>
                </a:solidFill>
              </a:rPr>
              <a:t> حسب الوظائف النوعي</a:t>
            </a:r>
            <a:r>
              <a:rPr lang="ar-JO" dirty="0" smtClean="0">
                <a:solidFill>
                  <a:srgbClr val="FF0000"/>
                </a:solidFill>
              </a:rPr>
              <a:t>ة</a:t>
            </a:r>
            <a:r>
              <a:rPr lang="ar-SA" dirty="0" smtClean="0">
                <a:solidFill>
                  <a:srgbClr val="FF0000"/>
                </a:solidFill>
              </a:rPr>
              <a:t> للمشروع</a:t>
            </a:r>
            <a:r>
              <a:rPr lang="ar-SA" dirty="0" smtClean="0"/>
              <a:t> و تفصح عن بيانات </a:t>
            </a:r>
            <a:r>
              <a:rPr lang="ar-JO" dirty="0" smtClean="0"/>
              <a:t>أ</a:t>
            </a:r>
            <a:r>
              <a:rPr lang="ar-SA" dirty="0" smtClean="0"/>
              <a:t>خرى مثل </a:t>
            </a:r>
            <a:r>
              <a:rPr lang="ar-JO" dirty="0" smtClean="0"/>
              <a:t>إ</a:t>
            </a:r>
            <a:r>
              <a:rPr lang="ar-SA" dirty="0" smtClean="0"/>
              <a:t>جمالي الدخل وعن صافي الدخل الناتج عن التشغيل العادي للمشروع.</a:t>
            </a:r>
          </a:p>
          <a:p>
            <a:pPr algn="just">
              <a:buNone/>
            </a:pPr>
            <a:endParaRPr lang="ar-SA" dirty="0" smtClean="0"/>
          </a:p>
          <a:p>
            <a:pPr algn="just">
              <a:buNone/>
            </a:pPr>
            <a:endParaRPr lang="ar-SA" dirty="0"/>
          </a:p>
        </p:txBody>
      </p:sp>
    </p:spTree>
    <p:extLst>
      <p:ext uri="{BB962C8B-B14F-4D97-AF65-F5344CB8AC3E}">
        <p14:creationId xmlns:p14="http://schemas.microsoft.com/office/powerpoint/2010/main" val="1804524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0"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3600" b="1" dirty="0" smtClean="0">
                <a:solidFill>
                  <a:schemeClr val="tx1"/>
                </a:solidFill>
              </a:endParaRPr>
            </a:p>
            <a:p>
              <a:pPr algn="ctr"/>
              <a:r>
                <a:rPr lang="ar-SA" sz="3600" b="1" dirty="0" smtClean="0">
                  <a:solidFill>
                    <a:schemeClr val="tx1"/>
                  </a:solidFill>
                </a:rPr>
                <a:t>الحصول على الأموال</a:t>
              </a:r>
            </a:p>
            <a:p>
              <a:pPr algn="ctr"/>
              <a:endParaRPr lang="ar-SA" dirty="0"/>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9</a:t>
            </a:fld>
            <a:endParaRPr lang="ar-SA" dirty="0"/>
          </a:p>
        </p:txBody>
      </p:sp>
      <p:sp>
        <p:nvSpPr>
          <p:cNvPr id="12" name="Content Placeholder 11"/>
          <p:cNvSpPr>
            <a:spLocks noGrp="1"/>
          </p:cNvSpPr>
          <p:nvPr>
            <p:ph sz="quarter" idx="1"/>
          </p:nvPr>
        </p:nvSpPr>
        <p:spPr>
          <a:xfrm>
            <a:off x="395536" y="2204864"/>
            <a:ext cx="8229600" cy="4209331"/>
          </a:xfrm>
        </p:spPr>
        <p:txBody>
          <a:bodyPr>
            <a:normAutofit/>
          </a:bodyPr>
          <a:lstStyle/>
          <a:p>
            <a:pPr algn="just">
              <a:buNone/>
            </a:pPr>
            <a:r>
              <a:rPr lang="ar-SA" b="1" dirty="0" smtClean="0"/>
              <a:t>الشركات المساهمه</a:t>
            </a:r>
          </a:p>
          <a:p>
            <a:pPr algn="just">
              <a:buFont typeface="Wingdings" pitchFamily="2" charset="2"/>
              <a:buChar char="v"/>
            </a:pPr>
            <a:r>
              <a:rPr lang="ar-SA" dirty="0" smtClean="0"/>
              <a:t>المصادر الداخلي</a:t>
            </a:r>
            <a:r>
              <a:rPr lang="ar-JO" dirty="0" smtClean="0"/>
              <a:t>ة</a:t>
            </a:r>
            <a:r>
              <a:rPr lang="ar-SA" dirty="0" smtClean="0"/>
              <a:t>  - تظهر </a:t>
            </a:r>
            <a:r>
              <a:rPr lang="ar-SA" u="sng" dirty="0" smtClean="0"/>
              <a:t>المدخرات والأرباح </a:t>
            </a:r>
            <a:r>
              <a:rPr lang="ar-SA" dirty="0" smtClean="0"/>
              <a:t>في ال</a:t>
            </a:r>
            <a:r>
              <a:rPr lang="ar-JO" dirty="0" smtClean="0"/>
              <a:t>إ</a:t>
            </a:r>
            <a:r>
              <a:rPr lang="ar-SA" dirty="0" smtClean="0"/>
              <a:t>حتياطات التي تحتفظ بها داخليا</a:t>
            </a:r>
          </a:p>
          <a:p>
            <a:pPr algn="just">
              <a:buFont typeface="Wingdings" pitchFamily="2" charset="2"/>
              <a:buChar char="v"/>
            </a:pPr>
            <a:r>
              <a:rPr lang="ar-SA" dirty="0" smtClean="0"/>
              <a:t>المصادر الخارجي</a:t>
            </a:r>
            <a:r>
              <a:rPr lang="ar-JO" dirty="0" smtClean="0"/>
              <a:t>ة</a:t>
            </a:r>
            <a:r>
              <a:rPr lang="ar-SA" dirty="0" smtClean="0"/>
              <a:t> - </a:t>
            </a:r>
            <a:r>
              <a:rPr lang="ar-SA" u="sng" dirty="0" smtClean="0"/>
              <a:t>القروض</a:t>
            </a:r>
            <a:r>
              <a:rPr lang="ar-SA" dirty="0" smtClean="0"/>
              <a:t> التي تحصل عليها المنشأة من المصادر الخارجي</a:t>
            </a:r>
            <a:r>
              <a:rPr lang="ar-JO" dirty="0" smtClean="0"/>
              <a:t>ة</a:t>
            </a:r>
            <a:r>
              <a:rPr lang="ar-SA" dirty="0" smtClean="0"/>
              <a:t> فيمكن تصنيفها وفقا للفتر</a:t>
            </a:r>
            <a:r>
              <a:rPr lang="ar-JO" dirty="0" smtClean="0"/>
              <a:t>ة</a:t>
            </a:r>
            <a:r>
              <a:rPr lang="ar-SA" dirty="0" smtClean="0"/>
              <a:t> الزمني</a:t>
            </a:r>
            <a:r>
              <a:rPr lang="ar-JO" dirty="0" smtClean="0"/>
              <a:t>ة</a:t>
            </a:r>
            <a:r>
              <a:rPr lang="ar-SA" dirty="0" smtClean="0"/>
              <a:t> التي يحتاجها التمويل. </a:t>
            </a:r>
          </a:p>
          <a:p>
            <a:pPr algn="just">
              <a:buFont typeface="Wingdings" pitchFamily="2" charset="2"/>
              <a:buChar char="§"/>
            </a:pPr>
            <a:r>
              <a:rPr lang="ar-SA" dirty="0" smtClean="0"/>
              <a:t>التمويل طويل ال</a:t>
            </a:r>
            <a:r>
              <a:rPr lang="ar-JO" dirty="0" smtClean="0"/>
              <a:t>أ</a:t>
            </a:r>
            <a:r>
              <a:rPr lang="ar-SA" dirty="0" smtClean="0"/>
              <a:t>جل : الأموال التي تتاح للمنشأة لفترة زمنية </a:t>
            </a:r>
            <a:r>
              <a:rPr lang="ar-JO" dirty="0" smtClean="0"/>
              <a:t>أكثر من </a:t>
            </a:r>
            <a:r>
              <a:rPr lang="ar-SA" dirty="0" smtClean="0"/>
              <a:t>سنة</a:t>
            </a:r>
          </a:p>
          <a:p>
            <a:pPr algn="just">
              <a:buFont typeface="Wingdings" pitchFamily="2" charset="2"/>
              <a:buChar char="§"/>
            </a:pPr>
            <a:r>
              <a:rPr lang="ar-SA" dirty="0" smtClean="0"/>
              <a:t>التمويل قصير ال</a:t>
            </a:r>
            <a:r>
              <a:rPr lang="ar-JO" dirty="0" smtClean="0"/>
              <a:t>أ</a:t>
            </a:r>
            <a:r>
              <a:rPr lang="ar-SA" dirty="0" smtClean="0"/>
              <a:t>جل : الأموال التي تتاح للمنشأة لفترة زمنيه تقل عن سنة</a:t>
            </a:r>
          </a:p>
          <a:p>
            <a:pPr algn="just">
              <a:buNone/>
            </a:pPr>
            <a:endParaRPr lang="ar-SA" dirty="0" smtClean="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90</a:t>
            </a:fld>
            <a:endParaRPr lang="ar-SA"/>
          </a:p>
        </p:txBody>
      </p:sp>
      <p:sp>
        <p:nvSpPr>
          <p:cNvPr id="12" name="Content Placeholder 11"/>
          <p:cNvSpPr>
            <a:spLocks noGrp="1"/>
          </p:cNvSpPr>
          <p:nvPr>
            <p:ph sz="quarter" idx="1"/>
          </p:nvPr>
        </p:nvSpPr>
        <p:spPr>
          <a:xfrm>
            <a:off x="457200" y="1285860"/>
            <a:ext cx="8229600" cy="4879445"/>
          </a:xfrm>
        </p:spPr>
        <p:txBody>
          <a:bodyPr>
            <a:noAutofit/>
          </a:bodyPr>
          <a:lstStyle/>
          <a:p>
            <a:pPr algn="just">
              <a:buNone/>
            </a:pPr>
            <a:r>
              <a:rPr lang="ar-SA" sz="2300" dirty="0" smtClean="0">
                <a:solidFill>
                  <a:srgbClr val="FF0000"/>
                </a:solidFill>
              </a:rPr>
              <a:t>- هي التقرير الذي يبين المركز المالي في تاريخ معين</a:t>
            </a:r>
          </a:p>
          <a:p>
            <a:pPr algn="just">
              <a:buFontTx/>
              <a:buChar char="-"/>
            </a:pPr>
            <a:r>
              <a:rPr lang="ar-SA" sz="2300" dirty="0" smtClean="0">
                <a:solidFill>
                  <a:srgbClr val="0000FF"/>
                </a:solidFill>
              </a:rPr>
              <a:t>عبار</a:t>
            </a:r>
            <a:r>
              <a:rPr lang="ar-JO" sz="2300" dirty="0" smtClean="0">
                <a:solidFill>
                  <a:srgbClr val="0000FF"/>
                </a:solidFill>
              </a:rPr>
              <a:t>ة</a:t>
            </a:r>
            <a:r>
              <a:rPr lang="ar-SA" sz="2300" dirty="0" smtClean="0">
                <a:solidFill>
                  <a:srgbClr val="0000FF"/>
                </a:solidFill>
              </a:rPr>
              <a:t> عن تقرير يتكون من جزئين، يمثل ال</a:t>
            </a:r>
            <a:r>
              <a:rPr lang="ar-JO" sz="2300" dirty="0" smtClean="0">
                <a:solidFill>
                  <a:srgbClr val="0000FF"/>
                </a:solidFill>
              </a:rPr>
              <a:t>أ</a:t>
            </a:r>
            <a:r>
              <a:rPr lang="ar-SA" sz="2300" dirty="0" smtClean="0">
                <a:solidFill>
                  <a:srgbClr val="0000FF"/>
                </a:solidFill>
              </a:rPr>
              <a:t>ول مصادر التمويل في الوحد</a:t>
            </a:r>
            <a:r>
              <a:rPr lang="ar-JO" sz="2300" dirty="0" smtClean="0">
                <a:solidFill>
                  <a:srgbClr val="0000FF"/>
                </a:solidFill>
              </a:rPr>
              <a:t>ة</a:t>
            </a:r>
            <a:r>
              <a:rPr lang="ar-SA" sz="2300" dirty="0" smtClean="0">
                <a:solidFill>
                  <a:srgbClr val="0000FF"/>
                </a:solidFill>
              </a:rPr>
              <a:t> المحاسبي</a:t>
            </a:r>
            <a:r>
              <a:rPr lang="ar-JO" sz="2300" dirty="0" smtClean="0">
                <a:solidFill>
                  <a:srgbClr val="0000FF"/>
                </a:solidFill>
              </a:rPr>
              <a:t>ة </a:t>
            </a:r>
            <a:r>
              <a:rPr lang="ar-SA" sz="2300" dirty="0" smtClean="0">
                <a:solidFill>
                  <a:srgbClr val="0000FF"/>
                </a:solidFill>
              </a:rPr>
              <a:t>(الخصوم </a:t>
            </a:r>
            <a:r>
              <a:rPr lang="ar-JO" sz="2300" dirty="0" smtClean="0">
                <a:solidFill>
                  <a:srgbClr val="0000FF"/>
                </a:solidFill>
              </a:rPr>
              <a:t>أ</a:t>
            </a:r>
            <a:r>
              <a:rPr lang="ar-SA" sz="2300" dirty="0" smtClean="0">
                <a:solidFill>
                  <a:srgbClr val="0000FF"/>
                </a:solidFill>
              </a:rPr>
              <a:t>و المطلوبات وحقوق الملكية )، ويشمل الثاني على استخدمات مصادر التمويل ( ال</a:t>
            </a:r>
            <a:r>
              <a:rPr lang="ar-JO" sz="2300" dirty="0" smtClean="0">
                <a:solidFill>
                  <a:srgbClr val="0000FF"/>
                </a:solidFill>
              </a:rPr>
              <a:t>أ</a:t>
            </a:r>
            <a:r>
              <a:rPr lang="ar-SA" sz="2300" dirty="0" smtClean="0">
                <a:solidFill>
                  <a:srgbClr val="0000FF"/>
                </a:solidFill>
              </a:rPr>
              <a:t>صول </a:t>
            </a:r>
            <a:r>
              <a:rPr lang="ar-JO" sz="2300" dirty="0" smtClean="0">
                <a:solidFill>
                  <a:srgbClr val="0000FF"/>
                </a:solidFill>
              </a:rPr>
              <a:t>أ</a:t>
            </a:r>
            <a:r>
              <a:rPr lang="ar-SA" sz="2300" dirty="0" smtClean="0">
                <a:solidFill>
                  <a:srgbClr val="0000FF"/>
                </a:solidFill>
              </a:rPr>
              <a:t>و الموجودات ).  ويجب </a:t>
            </a:r>
            <a:r>
              <a:rPr lang="ar-JO" sz="2300" dirty="0" smtClean="0">
                <a:solidFill>
                  <a:srgbClr val="0000FF"/>
                </a:solidFill>
              </a:rPr>
              <a:t>أ</a:t>
            </a:r>
            <a:r>
              <a:rPr lang="ar-SA" sz="2300" dirty="0" smtClean="0">
                <a:solidFill>
                  <a:srgbClr val="0000FF"/>
                </a:solidFill>
              </a:rPr>
              <a:t>ن يتساوى الجزئين تعبيرا عن تأثر القيد المزدوج</a:t>
            </a:r>
          </a:p>
          <a:p>
            <a:pPr algn="just">
              <a:buFontTx/>
              <a:buChar char="-"/>
            </a:pPr>
            <a:r>
              <a:rPr lang="ar-SA" sz="2300" dirty="0" smtClean="0"/>
              <a:t>عبارة عن ملخص لل</a:t>
            </a:r>
            <a:r>
              <a:rPr lang="ar-JO" sz="2300" dirty="0" smtClean="0"/>
              <a:t>أ</a:t>
            </a:r>
            <a:r>
              <a:rPr lang="ar-SA" sz="2300" dirty="0" smtClean="0"/>
              <a:t>رصد</a:t>
            </a:r>
            <a:r>
              <a:rPr lang="ar-JO" sz="2300" dirty="0" smtClean="0"/>
              <a:t>ة</a:t>
            </a:r>
            <a:r>
              <a:rPr lang="ar-SA" sz="2300" dirty="0" smtClean="0"/>
              <a:t> المدين</a:t>
            </a:r>
            <a:r>
              <a:rPr lang="ar-JO" sz="2300" dirty="0" smtClean="0"/>
              <a:t>ة</a:t>
            </a:r>
            <a:r>
              <a:rPr lang="ar-SA" sz="2300" dirty="0" smtClean="0"/>
              <a:t> وال</a:t>
            </a:r>
            <a:r>
              <a:rPr lang="ar-JO" sz="2300" dirty="0" smtClean="0"/>
              <a:t>أ</a:t>
            </a:r>
            <a:r>
              <a:rPr lang="ar-SA" sz="2300" dirty="0" smtClean="0"/>
              <a:t>رصد</a:t>
            </a:r>
            <a:r>
              <a:rPr lang="ar-JO" sz="2300" dirty="0" smtClean="0"/>
              <a:t>ة</a:t>
            </a:r>
            <a:r>
              <a:rPr lang="ar-SA" sz="2300" dirty="0" smtClean="0"/>
              <a:t> الدائن</a:t>
            </a:r>
            <a:r>
              <a:rPr lang="ar-JO" sz="2300" dirty="0" smtClean="0"/>
              <a:t>ة</a:t>
            </a:r>
            <a:r>
              <a:rPr lang="ar-SA" sz="2300" dirty="0" smtClean="0"/>
              <a:t>  </a:t>
            </a:r>
            <a:endParaRPr lang="ar-JO" sz="2300" dirty="0" smtClean="0"/>
          </a:p>
          <a:p>
            <a:pPr algn="just">
              <a:buFontTx/>
              <a:buChar char="-"/>
            </a:pPr>
            <a:r>
              <a:rPr lang="ar-SA" sz="2300" dirty="0" smtClean="0">
                <a:solidFill>
                  <a:srgbClr val="FF0000"/>
                </a:solidFill>
              </a:rPr>
              <a:t>وقد ظهرت قائم</a:t>
            </a:r>
            <a:r>
              <a:rPr lang="ar-JO" sz="2300" dirty="0" smtClean="0">
                <a:solidFill>
                  <a:srgbClr val="FF0000"/>
                </a:solidFill>
              </a:rPr>
              <a:t>ة</a:t>
            </a:r>
            <a:r>
              <a:rPr lang="ar-SA" sz="2300" dirty="0" smtClean="0">
                <a:solidFill>
                  <a:srgbClr val="FF0000"/>
                </a:solidFill>
              </a:rPr>
              <a:t> جديد</a:t>
            </a:r>
            <a:r>
              <a:rPr lang="ar-JO" sz="2300" dirty="0" smtClean="0">
                <a:solidFill>
                  <a:srgbClr val="FF0000"/>
                </a:solidFill>
              </a:rPr>
              <a:t>ة</a:t>
            </a:r>
            <a:r>
              <a:rPr lang="ar-SA" sz="2300" dirty="0" smtClean="0">
                <a:solidFill>
                  <a:srgbClr val="FF0000"/>
                </a:solidFill>
              </a:rPr>
              <a:t> هي قائم</a:t>
            </a:r>
            <a:r>
              <a:rPr lang="ar-JO" sz="2300" dirty="0" smtClean="0">
                <a:solidFill>
                  <a:srgbClr val="FF0000"/>
                </a:solidFill>
              </a:rPr>
              <a:t>ة</a:t>
            </a:r>
            <a:r>
              <a:rPr lang="ar-SA" sz="2300" dirty="0" smtClean="0">
                <a:solidFill>
                  <a:srgbClr val="FF0000"/>
                </a:solidFill>
              </a:rPr>
              <a:t> التغيرات في المركز المالي </a:t>
            </a:r>
            <a:r>
              <a:rPr lang="ar-SA" sz="2300" b="1" dirty="0" smtClean="0">
                <a:solidFill>
                  <a:srgbClr val="FF0000"/>
                </a:solidFill>
              </a:rPr>
              <a:t>نتيج</a:t>
            </a:r>
            <a:r>
              <a:rPr lang="ar-JO" sz="2300" b="1" dirty="0" smtClean="0">
                <a:solidFill>
                  <a:srgbClr val="FF0000"/>
                </a:solidFill>
              </a:rPr>
              <a:t>ة</a:t>
            </a:r>
            <a:r>
              <a:rPr lang="ar-SA" sz="2300" b="1" dirty="0" smtClean="0">
                <a:solidFill>
                  <a:srgbClr val="FF0000"/>
                </a:solidFill>
              </a:rPr>
              <a:t> ال</a:t>
            </a:r>
            <a:r>
              <a:rPr lang="ar-JO" sz="2300" b="1" dirty="0" smtClean="0">
                <a:solidFill>
                  <a:srgbClr val="FF0000"/>
                </a:solidFill>
              </a:rPr>
              <a:t>أ</a:t>
            </a:r>
            <a:r>
              <a:rPr lang="ar-SA" sz="2300" b="1" dirty="0" smtClean="0">
                <a:solidFill>
                  <a:srgbClr val="FF0000"/>
                </a:solidFill>
              </a:rPr>
              <a:t>همي</a:t>
            </a:r>
            <a:r>
              <a:rPr lang="ar-JO" sz="2300" b="1" dirty="0" smtClean="0">
                <a:solidFill>
                  <a:srgbClr val="FF0000"/>
                </a:solidFill>
              </a:rPr>
              <a:t>ة</a:t>
            </a:r>
            <a:r>
              <a:rPr lang="ar-SA" sz="2300" b="1" dirty="0" smtClean="0">
                <a:solidFill>
                  <a:srgbClr val="FF0000"/>
                </a:solidFill>
              </a:rPr>
              <a:t> المتزايد</a:t>
            </a:r>
            <a:r>
              <a:rPr lang="ar-JO" sz="2300" b="1" dirty="0" smtClean="0">
                <a:solidFill>
                  <a:srgbClr val="FF0000"/>
                </a:solidFill>
              </a:rPr>
              <a:t>ة</a:t>
            </a:r>
            <a:r>
              <a:rPr lang="ar-SA" sz="2300" b="1" dirty="0" smtClean="0">
                <a:solidFill>
                  <a:srgbClr val="FF0000"/>
                </a:solidFill>
              </a:rPr>
              <a:t> في الحيا</a:t>
            </a:r>
            <a:r>
              <a:rPr lang="ar-JO" sz="2300" b="1" dirty="0" smtClean="0">
                <a:solidFill>
                  <a:srgbClr val="FF0000"/>
                </a:solidFill>
              </a:rPr>
              <a:t>ة</a:t>
            </a:r>
            <a:r>
              <a:rPr lang="ar-SA" sz="2300" b="1" dirty="0" smtClean="0">
                <a:solidFill>
                  <a:srgbClr val="FF0000"/>
                </a:solidFill>
              </a:rPr>
              <a:t> ال</a:t>
            </a:r>
            <a:r>
              <a:rPr lang="ar-JO" sz="2300" b="1" dirty="0" smtClean="0">
                <a:solidFill>
                  <a:srgbClr val="FF0000"/>
                </a:solidFill>
              </a:rPr>
              <a:t>إ</a:t>
            </a:r>
            <a:r>
              <a:rPr lang="ar-SA" sz="2300" b="1" dirty="0" smtClean="0">
                <a:solidFill>
                  <a:srgbClr val="FF0000"/>
                </a:solidFill>
              </a:rPr>
              <a:t>قتصادي</a:t>
            </a:r>
            <a:r>
              <a:rPr lang="ar-JO" sz="2300" b="1" dirty="0" smtClean="0">
                <a:solidFill>
                  <a:srgbClr val="FF0000"/>
                </a:solidFill>
              </a:rPr>
              <a:t>ة</a:t>
            </a:r>
            <a:r>
              <a:rPr lang="ar-SA" sz="2300" b="1" dirty="0" smtClean="0">
                <a:solidFill>
                  <a:srgbClr val="FF0000"/>
                </a:solidFill>
              </a:rPr>
              <a:t> لمعيار ال</a:t>
            </a:r>
            <a:r>
              <a:rPr lang="ar-JO" sz="2300" b="1" dirty="0" smtClean="0">
                <a:solidFill>
                  <a:srgbClr val="FF0000"/>
                </a:solidFill>
              </a:rPr>
              <a:t>إ</a:t>
            </a:r>
            <a:r>
              <a:rPr lang="ar-SA" sz="2300" b="1" dirty="0" smtClean="0">
                <a:solidFill>
                  <a:srgbClr val="FF0000"/>
                </a:solidFill>
              </a:rPr>
              <a:t>فصاح في البيانات والمعلومات المحاسبي</a:t>
            </a:r>
            <a:r>
              <a:rPr lang="ar-JO" sz="2300" b="1" dirty="0" smtClean="0">
                <a:solidFill>
                  <a:srgbClr val="FF0000"/>
                </a:solidFill>
              </a:rPr>
              <a:t>ة</a:t>
            </a:r>
            <a:r>
              <a:rPr lang="ar-SA" sz="2300" b="1" dirty="0" smtClean="0">
                <a:solidFill>
                  <a:srgbClr val="FF0000"/>
                </a:solidFill>
              </a:rPr>
              <a:t> التي لا توفرهما قائمتي الدخل والمركز المالي .</a:t>
            </a:r>
          </a:p>
          <a:p>
            <a:pPr algn="just">
              <a:buNone/>
            </a:pPr>
            <a:r>
              <a:rPr lang="ar-SA" sz="2300" dirty="0" smtClean="0">
                <a:solidFill>
                  <a:srgbClr val="FF0000"/>
                </a:solidFill>
              </a:rPr>
              <a:t>الا وهي المعلومات الخاص</a:t>
            </a:r>
            <a:r>
              <a:rPr lang="ar-JO" sz="2300" dirty="0" smtClean="0">
                <a:solidFill>
                  <a:srgbClr val="FF0000"/>
                </a:solidFill>
              </a:rPr>
              <a:t>ة</a:t>
            </a:r>
            <a:r>
              <a:rPr lang="ar-SA" sz="2300" dirty="0" smtClean="0">
                <a:solidFill>
                  <a:srgbClr val="FF0000"/>
                </a:solidFill>
              </a:rPr>
              <a:t> بالتغيرات التي تحدث خلال الفتر</a:t>
            </a:r>
            <a:r>
              <a:rPr lang="ar-JO" sz="2300" dirty="0" smtClean="0">
                <a:solidFill>
                  <a:srgbClr val="FF0000"/>
                </a:solidFill>
              </a:rPr>
              <a:t>ة</a:t>
            </a:r>
            <a:r>
              <a:rPr lang="ar-SA" sz="2300" dirty="0" smtClean="0">
                <a:solidFill>
                  <a:srgbClr val="FF0000"/>
                </a:solidFill>
              </a:rPr>
              <a:t> المحاسبي</a:t>
            </a:r>
            <a:r>
              <a:rPr lang="ar-JO" sz="2300" dirty="0" smtClean="0">
                <a:solidFill>
                  <a:srgbClr val="FF0000"/>
                </a:solidFill>
              </a:rPr>
              <a:t>ة</a:t>
            </a:r>
            <a:r>
              <a:rPr lang="ar-SA" sz="2300" dirty="0" smtClean="0">
                <a:solidFill>
                  <a:srgbClr val="FF0000"/>
                </a:solidFill>
              </a:rPr>
              <a:t> على العناصر المكون</a:t>
            </a:r>
            <a:r>
              <a:rPr lang="ar-JO" sz="2300" dirty="0" smtClean="0">
                <a:solidFill>
                  <a:srgbClr val="FF0000"/>
                </a:solidFill>
              </a:rPr>
              <a:t>ة</a:t>
            </a:r>
            <a:r>
              <a:rPr lang="ar-SA" sz="2300" dirty="0" smtClean="0">
                <a:solidFill>
                  <a:srgbClr val="FF0000"/>
                </a:solidFill>
              </a:rPr>
              <a:t> للمركز المالي للوحد</a:t>
            </a:r>
            <a:r>
              <a:rPr lang="ar-JO" sz="2300" dirty="0" smtClean="0">
                <a:solidFill>
                  <a:srgbClr val="FF0000"/>
                </a:solidFill>
              </a:rPr>
              <a:t>ة</a:t>
            </a:r>
            <a:r>
              <a:rPr lang="ar-SA" sz="2300" dirty="0" smtClean="0">
                <a:solidFill>
                  <a:srgbClr val="FF0000"/>
                </a:solidFill>
              </a:rPr>
              <a:t> المحاسبي</a:t>
            </a:r>
            <a:r>
              <a:rPr lang="ar-JO" sz="2300" dirty="0" smtClean="0">
                <a:solidFill>
                  <a:srgbClr val="FF0000"/>
                </a:solidFill>
              </a:rPr>
              <a:t>ة</a:t>
            </a:r>
            <a:r>
              <a:rPr lang="ar-SA" sz="2300" dirty="0" smtClean="0">
                <a:solidFill>
                  <a:srgbClr val="FF0000"/>
                </a:solidFill>
              </a:rPr>
              <a:t> (ال</a:t>
            </a:r>
            <a:r>
              <a:rPr lang="ar-JO" sz="2300" dirty="0" smtClean="0">
                <a:solidFill>
                  <a:srgbClr val="FF0000"/>
                </a:solidFill>
              </a:rPr>
              <a:t>أ</a:t>
            </a:r>
            <a:r>
              <a:rPr lang="ar-SA" sz="2300" dirty="0" smtClean="0">
                <a:solidFill>
                  <a:srgbClr val="FF0000"/>
                </a:solidFill>
              </a:rPr>
              <a:t>صول والخصوم وحقوق الملكيه) وتبين هذه مصادر الموارد والكيفيه التي استخدمت فيها هذه الموارد خلال فتر</a:t>
            </a:r>
            <a:r>
              <a:rPr lang="ar-JO" sz="2300" dirty="0" smtClean="0">
                <a:solidFill>
                  <a:srgbClr val="FF0000"/>
                </a:solidFill>
              </a:rPr>
              <a:t>ة</a:t>
            </a:r>
            <a:r>
              <a:rPr lang="ar-SA" sz="2300" dirty="0" smtClean="0">
                <a:solidFill>
                  <a:srgbClr val="FF0000"/>
                </a:solidFill>
              </a:rPr>
              <a:t> معين</a:t>
            </a:r>
            <a:r>
              <a:rPr lang="ar-JO" sz="2300" dirty="0" smtClean="0">
                <a:solidFill>
                  <a:srgbClr val="FF0000"/>
                </a:solidFill>
              </a:rPr>
              <a:t>ة</a:t>
            </a:r>
            <a:r>
              <a:rPr lang="ar-SA" sz="2300" dirty="0" smtClean="0">
                <a:solidFill>
                  <a:srgbClr val="FF0000"/>
                </a:solidFill>
              </a:rPr>
              <a:t> .</a:t>
            </a: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14" y="0"/>
            <a:ext cx="9143986" cy="1500174"/>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chemeClr val="tx1"/>
                  </a:solidFill>
                </a:rPr>
                <a:t>قائم</a:t>
              </a:r>
              <a:r>
                <a:rPr lang="ar-JO" sz="3600" dirty="0" smtClean="0">
                  <a:solidFill>
                    <a:schemeClr val="tx1"/>
                  </a:solidFill>
                </a:rPr>
                <a:t>ة</a:t>
              </a:r>
              <a:r>
                <a:rPr lang="ar-SA" sz="3600" dirty="0" smtClean="0">
                  <a:solidFill>
                    <a:schemeClr val="tx1"/>
                  </a:solidFill>
                </a:rPr>
                <a:t> المركز المالي </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2654652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14" y="0"/>
            <a:ext cx="9143986" cy="764704"/>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2000" b="1" dirty="0" smtClean="0">
                  <a:solidFill>
                    <a:schemeClr val="tx1"/>
                  </a:solidFill>
                </a:rPr>
                <a:t>ميزانية عمومية لشركة في 31-12-20</a:t>
              </a:r>
              <a:r>
                <a:rPr lang="ar-SY" sz="2000" b="1" dirty="0" smtClean="0">
                  <a:solidFill>
                    <a:schemeClr val="tx1"/>
                  </a:solidFill>
                </a:rPr>
                <a:t>16</a:t>
              </a:r>
              <a:endParaRPr lang="ar-SA" sz="2000" b="1"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
        <p:nvSpPr>
          <p:cNvPr id="5" name="Slide Number Placeholder 4"/>
          <p:cNvSpPr>
            <a:spLocks noGrp="1"/>
          </p:cNvSpPr>
          <p:nvPr>
            <p:ph type="sldNum" sz="quarter" idx="12"/>
          </p:nvPr>
        </p:nvSpPr>
        <p:spPr/>
        <p:txBody>
          <a:bodyPr/>
          <a:lstStyle/>
          <a:p>
            <a:fld id="{6339CD7F-6548-46A8-9F66-5B44D68E6E3C}" type="slidenum">
              <a:rPr lang="ar-SA" smtClean="0"/>
              <a:pPr/>
              <a:t>91</a:t>
            </a:fld>
            <a:endParaRPr lang="ar-SA"/>
          </a:p>
        </p:txBody>
      </p:sp>
      <p:graphicFrame>
        <p:nvGraphicFramePr>
          <p:cNvPr id="14" name="Content Placeholder 13"/>
          <p:cNvGraphicFramePr>
            <a:graphicFrameLocks noGrp="1"/>
          </p:cNvGraphicFramePr>
          <p:nvPr>
            <p:ph sz="quarter" idx="1"/>
          </p:nvPr>
        </p:nvGraphicFramePr>
        <p:xfrm>
          <a:off x="539552" y="908720"/>
          <a:ext cx="8229600" cy="5608320"/>
        </p:xfrm>
        <a:graphic>
          <a:graphicData uri="http://schemas.openxmlformats.org/drawingml/2006/table">
            <a:tbl>
              <a:tblPr rtl="1" firstRow="1" bandRow="1">
                <a:tableStyleId>{5C22544A-7EE6-4342-B048-85BDC9FD1C3A}</a:tableStyleId>
              </a:tblPr>
              <a:tblGrid>
                <a:gridCol w="2057400"/>
                <a:gridCol w="1705344"/>
                <a:gridCol w="3522114"/>
                <a:gridCol w="944742"/>
              </a:tblGrid>
              <a:tr h="311526">
                <a:tc>
                  <a:txBody>
                    <a:bodyPr/>
                    <a:lstStyle/>
                    <a:p>
                      <a:pPr rtl="1"/>
                      <a:r>
                        <a:rPr lang="ar-JO" sz="1700" dirty="0" smtClean="0">
                          <a:solidFill>
                            <a:schemeClr val="tx1"/>
                          </a:solidFill>
                        </a:rPr>
                        <a:t>الموجودات</a:t>
                      </a:r>
                      <a:r>
                        <a:rPr lang="ar-JO" sz="1700" baseline="0" dirty="0" smtClean="0"/>
                        <a:t> </a:t>
                      </a:r>
                      <a:endParaRPr lang="ar-JO" sz="1700" dirty="0"/>
                    </a:p>
                  </a:txBody>
                  <a:tcPr>
                    <a:solidFill>
                      <a:schemeClr val="bg1"/>
                    </a:solidFill>
                  </a:tcPr>
                </a:tc>
                <a:tc>
                  <a:txBody>
                    <a:bodyPr/>
                    <a:lstStyle/>
                    <a:p>
                      <a:pPr rtl="1"/>
                      <a:endParaRPr lang="ar-JO" sz="1700" dirty="0"/>
                    </a:p>
                  </a:txBody>
                  <a:tcPr>
                    <a:solidFill>
                      <a:schemeClr val="bg1"/>
                    </a:solidFill>
                  </a:tcPr>
                </a:tc>
                <a:tc>
                  <a:txBody>
                    <a:bodyPr/>
                    <a:lstStyle/>
                    <a:p>
                      <a:pPr rtl="1"/>
                      <a:r>
                        <a:rPr lang="ar-JO" sz="1700" dirty="0" smtClean="0">
                          <a:solidFill>
                            <a:schemeClr val="tx1"/>
                          </a:solidFill>
                        </a:rPr>
                        <a:t>المطلوبات وحقوق الملكية </a:t>
                      </a:r>
                      <a:endParaRPr lang="ar-JO" sz="1700" dirty="0">
                        <a:solidFill>
                          <a:schemeClr val="tx1"/>
                        </a:solidFill>
                      </a:endParaRPr>
                    </a:p>
                  </a:txBody>
                  <a:tcPr>
                    <a:solidFill>
                      <a:schemeClr val="bg1"/>
                    </a:solidFill>
                  </a:tcPr>
                </a:tc>
                <a:tc>
                  <a:txBody>
                    <a:bodyPr/>
                    <a:lstStyle/>
                    <a:p>
                      <a:pPr rtl="1"/>
                      <a:endParaRPr lang="ar-JO" sz="1700" dirty="0"/>
                    </a:p>
                  </a:txBody>
                  <a:tcPr>
                    <a:solidFill>
                      <a:schemeClr val="bg1"/>
                    </a:solidFill>
                  </a:tcPr>
                </a:tc>
              </a:tr>
              <a:tr h="261358">
                <a:tc>
                  <a:txBody>
                    <a:bodyPr/>
                    <a:lstStyle/>
                    <a:p>
                      <a:pPr rtl="1"/>
                      <a:r>
                        <a:rPr lang="ar-JO" sz="1700" b="1" dirty="0" smtClean="0"/>
                        <a:t>الاصول المتداولة</a:t>
                      </a:r>
                      <a:endParaRPr lang="ar-JO" sz="1700" b="1" dirty="0"/>
                    </a:p>
                  </a:txBody>
                  <a:tcPr>
                    <a:solidFill>
                      <a:schemeClr val="bg1"/>
                    </a:solidFill>
                  </a:tcPr>
                </a:tc>
                <a:tc>
                  <a:txBody>
                    <a:bodyPr/>
                    <a:lstStyle/>
                    <a:p>
                      <a:pPr rtl="1"/>
                      <a:endParaRPr lang="ar-JO" sz="1700" dirty="0"/>
                    </a:p>
                  </a:txBody>
                  <a:tcPr>
                    <a:solidFill>
                      <a:schemeClr val="bg1"/>
                    </a:solidFill>
                  </a:tcPr>
                </a:tc>
                <a:tc>
                  <a:txBody>
                    <a:bodyPr/>
                    <a:lstStyle/>
                    <a:p>
                      <a:pPr rtl="1"/>
                      <a:r>
                        <a:rPr lang="ar-JO" sz="1700" b="1" dirty="0" smtClean="0"/>
                        <a:t>المطلوبات المتداولة</a:t>
                      </a:r>
                      <a:endParaRPr lang="ar-JO" sz="1700" b="1" dirty="0"/>
                    </a:p>
                  </a:txBody>
                  <a:tcPr>
                    <a:solidFill>
                      <a:schemeClr val="bg1"/>
                    </a:solidFill>
                  </a:tcPr>
                </a:tc>
                <a:tc>
                  <a:txBody>
                    <a:bodyPr/>
                    <a:lstStyle/>
                    <a:p>
                      <a:pPr rtl="1"/>
                      <a:endParaRPr lang="ar-JO" sz="1700" dirty="0"/>
                    </a:p>
                  </a:txBody>
                  <a:tcPr>
                    <a:solidFill>
                      <a:schemeClr val="bg1"/>
                    </a:solidFill>
                  </a:tcPr>
                </a:tc>
              </a:tr>
              <a:tr h="261358">
                <a:tc>
                  <a:txBody>
                    <a:bodyPr/>
                    <a:lstStyle/>
                    <a:p>
                      <a:pPr rtl="1"/>
                      <a:r>
                        <a:rPr lang="ar-JO" sz="1700" dirty="0" smtClean="0"/>
                        <a:t>نقد في الصندوق</a:t>
                      </a:r>
                      <a:r>
                        <a:rPr lang="ar-JO" sz="1700" baseline="0" dirty="0" smtClean="0"/>
                        <a:t> </a:t>
                      </a:r>
                      <a:endParaRPr lang="ar-JO" sz="1700" dirty="0"/>
                    </a:p>
                  </a:txBody>
                  <a:tcPr>
                    <a:solidFill>
                      <a:schemeClr val="bg1"/>
                    </a:solidFill>
                  </a:tcPr>
                </a:tc>
                <a:tc>
                  <a:txBody>
                    <a:bodyPr/>
                    <a:lstStyle/>
                    <a:p>
                      <a:pPr rtl="1"/>
                      <a:r>
                        <a:rPr lang="ar-JO" sz="1700" dirty="0" smtClean="0"/>
                        <a:t>510</a:t>
                      </a:r>
                      <a:endParaRPr lang="ar-JO" sz="1700" dirty="0"/>
                    </a:p>
                  </a:txBody>
                  <a:tcPr>
                    <a:solidFill>
                      <a:schemeClr val="bg1"/>
                    </a:solidFill>
                  </a:tcPr>
                </a:tc>
                <a:tc>
                  <a:txBody>
                    <a:bodyPr/>
                    <a:lstStyle/>
                    <a:p>
                      <a:pPr rtl="1"/>
                      <a:r>
                        <a:rPr lang="ar-JO" sz="1700" dirty="0" smtClean="0"/>
                        <a:t>حسابات دائنة</a:t>
                      </a:r>
                      <a:endParaRPr lang="ar-JO" sz="1700" dirty="0"/>
                    </a:p>
                  </a:txBody>
                  <a:tcPr>
                    <a:solidFill>
                      <a:schemeClr val="bg1"/>
                    </a:solidFill>
                  </a:tcPr>
                </a:tc>
                <a:tc>
                  <a:txBody>
                    <a:bodyPr/>
                    <a:lstStyle/>
                    <a:p>
                      <a:pPr rtl="1"/>
                      <a:r>
                        <a:rPr lang="ar-JO" sz="1700" dirty="0" smtClean="0"/>
                        <a:t>110</a:t>
                      </a:r>
                      <a:endParaRPr lang="ar-JO" sz="1700" dirty="0"/>
                    </a:p>
                  </a:txBody>
                  <a:tcPr>
                    <a:solidFill>
                      <a:schemeClr val="bg1"/>
                    </a:solidFill>
                  </a:tcPr>
                </a:tc>
              </a:tr>
              <a:tr h="261358">
                <a:tc>
                  <a:txBody>
                    <a:bodyPr/>
                    <a:lstStyle/>
                    <a:p>
                      <a:pPr rtl="1"/>
                      <a:r>
                        <a:rPr lang="ar-JO" sz="1700" dirty="0" smtClean="0"/>
                        <a:t>المخزون </a:t>
                      </a:r>
                      <a:endParaRPr lang="ar-JO" sz="1700" dirty="0"/>
                    </a:p>
                  </a:txBody>
                  <a:tcPr>
                    <a:solidFill>
                      <a:schemeClr val="bg1"/>
                    </a:solidFill>
                  </a:tcPr>
                </a:tc>
                <a:tc>
                  <a:txBody>
                    <a:bodyPr/>
                    <a:lstStyle/>
                    <a:p>
                      <a:pPr rtl="1"/>
                      <a:r>
                        <a:rPr lang="ar-JO" sz="1700" dirty="0" smtClean="0"/>
                        <a:t>90</a:t>
                      </a:r>
                      <a:endParaRPr lang="ar-JO" sz="1700" dirty="0"/>
                    </a:p>
                  </a:txBody>
                  <a:tcPr>
                    <a:solidFill>
                      <a:schemeClr val="bg1"/>
                    </a:solidFill>
                  </a:tcPr>
                </a:tc>
                <a:tc>
                  <a:txBody>
                    <a:bodyPr/>
                    <a:lstStyle/>
                    <a:p>
                      <a:pPr rtl="1"/>
                      <a:r>
                        <a:rPr lang="ar-JO" sz="1700" dirty="0" smtClean="0"/>
                        <a:t>القسط المستحق من القرض طويل الاجل</a:t>
                      </a:r>
                      <a:endParaRPr lang="ar-JO" sz="1700" dirty="0"/>
                    </a:p>
                  </a:txBody>
                  <a:tcPr>
                    <a:solidFill>
                      <a:schemeClr val="bg1"/>
                    </a:solidFill>
                  </a:tcPr>
                </a:tc>
                <a:tc>
                  <a:txBody>
                    <a:bodyPr/>
                    <a:lstStyle/>
                    <a:p>
                      <a:pPr rtl="1"/>
                      <a:r>
                        <a:rPr lang="ar-JO" sz="1700" dirty="0" smtClean="0"/>
                        <a:t>70</a:t>
                      </a:r>
                      <a:endParaRPr lang="ar-JO" sz="1700" dirty="0"/>
                    </a:p>
                  </a:txBody>
                  <a:tcPr>
                    <a:solidFill>
                      <a:schemeClr val="bg1"/>
                    </a:solidFill>
                  </a:tcPr>
                </a:tc>
              </a:tr>
              <a:tr h="261358">
                <a:tc>
                  <a:txBody>
                    <a:bodyPr/>
                    <a:lstStyle/>
                    <a:p>
                      <a:pPr rtl="1"/>
                      <a:r>
                        <a:rPr lang="ar-JO" sz="1700" dirty="0" smtClean="0"/>
                        <a:t>المدينون</a:t>
                      </a:r>
                      <a:endParaRPr lang="ar-JO" sz="1700" dirty="0"/>
                    </a:p>
                  </a:txBody>
                  <a:tcPr>
                    <a:solidFill>
                      <a:schemeClr val="bg1"/>
                    </a:solidFill>
                  </a:tcPr>
                </a:tc>
                <a:tc>
                  <a:txBody>
                    <a:bodyPr/>
                    <a:lstStyle/>
                    <a:p>
                      <a:pPr rtl="1"/>
                      <a:r>
                        <a:rPr lang="ar-JO" sz="1700" u="sng" dirty="0" smtClean="0"/>
                        <a:t>110</a:t>
                      </a:r>
                      <a:endParaRPr lang="ar-JO" sz="1700" u="sng" dirty="0"/>
                    </a:p>
                  </a:txBody>
                  <a:tcPr>
                    <a:solidFill>
                      <a:schemeClr val="bg1"/>
                    </a:solidFill>
                  </a:tcPr>
                </a:tc>
                <a:tc>
                  <a:txBody>
                    <a:bodyPr/>
                    <a:lstStyle/>
                    <a:p>
                      <a:pPr rtl="1"/>
                      <a:r>
                        <a:rPr lang="ar-JO" sz="1700" dirty="0" smtClean="0"/>
                        <a:t>مصاريف</a:t>
                      </a:r>
                      <a:r>
                        <a:rPr lang="ar-JO" sz="1700" baseline="0" dirty="0" smtClean="0"/>
                        <a:t> مستحقة</a:t>
                      </a:r>
                      <a:endParaRPr lang="ar-JO" sz="1700" dirty="0"/>
                    </a:p>
                  </a:txBody>
                  <a:tcPr>
                    <a:solidFill>
                      <a:schemeClr val="bg1"/>
                    </a:solidFill>
                  </a:tcPr>
                </a:tc>
                <a:tc>
                  <a:txBody>
                    <a:bodyPr/>
                    <a:lstStyle/>
                    <a:p>
                      <a:pPr rtl="1"/>
                      <a:r>
                        <a:rPr lang="ar-JO" sz="1700" u="sng" dirty="0" smtClean="0"/>
                        <a:t>30</a:t>
                      </a:r>
                      <a:endParaRPr lang="ar-JO" sz="1700" u="sng" dirty="0"/>
                    </a:p>
                  </a:txBody>
                  <a:tcPr>
                    <a:solidFill>
                      <a:schemeClr val="bg1"/>
                    </a:solidFill>
                  </a:tcPr>
                </a:tc>
              </a:tr>
              <a:tr h="261358">
                <a:tc>
                  <a:txBody>
                    <a:bodyPr/>
                    <a:lstStyle/>
                    <a:p>
                      <a:pPr rtl="1"/>
                      <a:r>
                        <a:rPr lang="ar-JO" sz="1700" b="1" dirty="0" smtClean="0"/>
                        <a:t>مجموع الاصول المتداولة</a:t>
                      </a:r>
                      <a:endParaRPr lang="ar-JO" sz="1700" b="1" dirty="0"/>
                    </a:p>
                  </a:txBody>
                  <a:tcPr>
                    <a:solidFill>
                      <a:schemeClr val="bg1"/>
                    </a:solidFill>
                  </a:tcPr>
                </a:tc>
                <a:tc>
                  <a:txBody>
                    <a:bodyPr/>
                    <a:lstStyle/>
                    <a:p>
                      <a:pPr rtl="1"/>
                      <a:r>
                        <a:rPr lang="ar-JO" sz="1700" dirty="0" smtClean="0"/>
                        <a:t>710</a:t>
                      </a:r>
                      <a:endParaRPr lang="ar-JO" sz="1700" dirty="0"/>
                    </a:p>
                  </a:txBody>
                  <a:tcPr>
                    <a:solidFill>
                      <a:schemeClr val="bg1"/>
                    </a:solidFill>
                  </a:tcPr>
                </a:tc>
                <a:tc>
                  <a:txBody>
                    <a:bodyPr/>
                    <a:lstStyle/>
                    <a:p>
                      <a:pPr rtl="1"/>
                      <a:r>
                        <a:rPr lang="ar-JO" sz="1700" b="1" dirty="0" smtClean="0"/>
                        <a:t>مجموع الإلتزامات المتداولة</a:t>
                      </a:r>
                      <a:endParaRPr lang="ar-JO" sz="1700" b="1" dirty="0"/>
                    </a:p>
                  </a:txBody>
                  <a:tcPr>
                    <a:solidFill>
                      <a:schemeClr val="bg1"/>
                    </a:solidFill>
                  </a:tcPr>
                </a:tc>
                <a:tc>
                  <a:txBody>
                    <a:bodyPr/>
                    <a:lstStyle/>
                    <a:p>
                      <a:pPr rtl="1"/>
                      <a:r>
                        <a:rPr lang="ar-JO" sz="1700" dirty="0" smtClean="0"/>
                        <a:t>210</a:t>
                      </a:r>
                      <a:endParaRPr lang="ar-JO" sz="1700" dirty="0"/>
                    </a:p>
                  </a:txBody>
                  <a:tcPr>
                    <a:solidFill>
                      <a:schemeClr val="bg1"/>
                    </a:solidFill>
                  </a:tcPr>
                </a:tc>
              </a:tr>
              <a:tr h="261358">
                <a:tc>
                  <a:txBody>
                    <a:bodyPr/>
                    <a:lstStyle/>
                    <a:p>
                      <a:pPr rtl="1"/>
                      <a:r>
                        <a:rPr lang="ar-JO" sz="1700" b="1" dirty="0" smtClean="0"/>
                        <a:t>الأصول الثابتة</a:t>
                      </a:r>
                      <a:endParaRPr lang="ar-JO" sz="1700" b="1" dirty="0"/>
                    </a:p>
                  </a:txBody>
                  <a:tcPr>
                    <a:solidFill>
                      <a:schemeClr val="bg1"/>
                    </a:solidFill>
                  </a:tcPr>
                </a:tc>
                <a:tc>
                  <a:txBody>
                    <a:bodyPr/>
                    <a:lstStyle/>
                    <a:p>
                      <a:pPr rtl="1"/>
                      <a:endParaRPr lang="ar-JO" sz="1700" dirty="0"/>
                    </a:p>
                  </a:txBody>
                  <a:tcPr>
                    <a:solidFill>
                      <a:schemeClr val="bg1"/>
                    </a:solidFill>
                  </a:tcPr>
                </a:tc>
                <a:tc>
                  <a:txBody>
                    <a:bodyPr/>
                    <a:lstStyle/>
                    <a:p>
                      <a:pPr rtl="1"/>
                      <a:r>
                        <a:rPr lang="ar-JO" sz="1700" b="1" dirty="0" smtClean="0"/>
                        <a:t>إلتزامات طويلة الأجل</a:t>
                      </a:r>
                      <a:endParaRPr lang="ar-JO" sz="1700" b="1" dirty="0"/>
                    </a:p>
                  </a:txBody>
                  <a:tcPr>
                    <a:solidFill>
                      <a:schemeClr val="bg1"/>
                    </a:solidFill>
                  </a:tcPr>
                </a:tc>
                <a:tc>
                  <a:txBody>
                    <a:bodyPr/>
                    <a:lstStyle/>
                    <a:p>
                      <a:pPr rtl="1"/>
                      <a:endParaRPr lang="ar-JO" sz="1700" dirty="0"/>
                    </a:p>
                  </a:txBody>
                  <a:tcPr>
                    <a:solidFill>
                      <a:schemeClr val="bg1"/>
                    </a:solidFill>
                  </a:tcPr>
                </a:tc>
              </a:tr>
              <a:tr h="261358">
                <a:tc>
                  <a:txBody>
                    <a:bodyPr/>
                    <a:lstStyle/>
                    <a:p>
                      <a:pPr rtl="1"/>
                      <a:r>
                        <a:rPr lang="ar-JO" sz="1700" dirty="0" smtClean="0"/>
                        <a:t>أراضي</a:t>
                      </a:r>
                      <a:endParaRPr lang="ar-JO" sz="1700" dirty="0"/>
                    </a:p>
                  </a:txBody>
                  <a:tcPr>
                    <a:solidFill>
                      <a:schemeClr val="bg1"/>
                    </a:solidFill>
                  </a:tcPr>
                </a:tc>
                <a:tc>
                  <a:txBody>
                    <a:bodyPr/>
                    <a:lstStyle/>
                    <a:p>
                      <a:pPr rtl="1"/>
                      <a:r>
                        <a:rPr lang="ar-JO" sz="1700" dirty="0" smtClean="0"/>
                        <a:t>2250</a:t>
                      </a:r>
                      <a:endParaRPr lang="ar-JO" sz="1700" dirty="0"/>
                    </a:p>
                  </a:txBody>
                  <a:tcPr>
                    <a:solidFill>
                      <a:schemeClr val="bg1"/>
                    </a:solidFill>
                  </a:tcPr>
                </a:tc>
                <a:tc>
                  <a:txBody>
                    <a:bodyPr/>
                    <a:lstStyle/>
                    <a:p>
                      <a:pPr rtl="1"/>
                      <a:r>
                        <a:rPr lang="ar-JO" sz="1700" dirty="0" smtClean="0"/>
                        <a:t>قرض طويل الأجل</a:t>
                      </a:r>
                      <a:endParaRPr lang="ar-JO" sz="1700" dirty="0"/>
                    </a:p>
                  </a:txBody>
                  <a:tcPr>
                    <a:solidFill>
                      <a:schemeClr val="bg1"/>
                    </a:solidFill>
                  </a:tcPr>
                </a:tc>
                <a:tc>
                  <a:txBody>
                    <a:bodyPr/>
                    <a:lstStyle/>
                    <a:p>
                      <a:pPr rtl="1"/>
                      <a:r>
                        <a:rPr lang="ar-JO" sz="1700" u="sng" dirty="0" smtClean="0"/>
                        <a:t>610</a:t>
                      </a:r>
                      <a:endParaRPr lang="ar-JO" sz="1700" u="sng" dirty="0"/>
                    </a:p>
                  </a:txBody>
                  <a:tcPr>
                    <a:solidFill>
                      <a:schemeClr val="bg1"/>
                    </a:solidFill>
                  </a:tcPr>
                </a:tc>
              </a:tr>
              <a:tr h="261358">
                <a:tc>
                  <a:txBody>
                    <a:bodyPr/>
                    <a:lstStyle/>
                    <a:p>
                      <a:pPr rtl="1"/>
                      <a:r>
                        <a:rPr lang="ar-JO" sz="1700" dirty="0" smtClean="0"/>
                        <a:t>مباني</a:t>
                      </a:r>
                      <a:endParaRPr lang="ar-JO" sz="1700" dirty="0"/>
                    </a:p>
                  </a:txBody>
                  <a:tcPr>
                    <a:solidFill>
                      <a:schemeClr val="bg1"/>
                    </a:solidFill>
                  </a:tcPr>
                </a:tc>
                <a:tc>
                  <a:txBody>
                    <a:bodyPr/>
                    <a:lstStyle/>
                    <a:p>
                      <a:pPr rtl="1"/>
                      <a:r>
                        <a:rPr lang="ar-JO" sz="1700" dirty="0" smtClean="0"/>
                        <a:t>3730</a:t>
                      </a:r>
                      <a:endParaRPr lang="ar-JO" sz="1700" dirty="0"/>
                    </a:p>
                  </a:txBody>
                  <a:tcPr>
                    <a:solidFill>
                      <a:schemeClr val="bg1"/>
                    </a:solidFill>
                  </a:tcPr>
                </a:tc>
                <a:tc>
                  <a:txBody>
                    <a:bodyPr/>
                    <a:lstStyle/>
                    <a:p>
                      <a:pPr rtl="1"/>
                      <a:r>
                        <a:rPr lang="ar-JO" sz="1700" b="1" dirty="0" smtClean="0"/>
                        <a:t>مجموع الإلتزامات طويلة الأجل</a:t>
                      </a:r>
                      <a:endParaRPr lang="ar-JO" sz="1700" b="1" dirty="0"/>
                    </a:p>
                  </a:txBody>
                  <a:tcPr>
                    <a:solidFill>
                      <a:schemeClr val="bg1"/>
                    </a:solidFill>
                  </a:tcPr>
                </a:tc>
                <a:tc>
                  <a:txBody>
                    <a:bodyPr/>
                    <a:lstStyle/>
                    <a:p>
                      <a:pPr rtl="1"/>
                      <a:r>
                        <a:rPr lang="ar-JO" sz="1700" u="sng" dirty="0" smtClean="0"/>
                        <a:t>610</a:t>
                      </a:r>
                      <a:endParaRPr lang="ar-JO" sz="1700" u="sng" dirty="0"/>
                    </a:p>
                  </a:txBody>
                  <a:tcPr>
                    <a:solidFill>
                      <a:schemeClr val="bg1"/>
                    </a:solidFill>
                  </a:tcPr>
                </a:tc>
              </a:tr>
              <a:tr h="261358">
                <a:tc>
                  <a:txBody>
                    <a:bodyPr/>
                    <a:lstStyle/>
                    <a:p>
                      <a:pPr rtl="1"/>
                      <a:r>
                        <a:rPr lang="ar-JO" sz="1700" dirty="0" smtClean="0"/>
                        <a:t>معدات</a:t>
                      </a:r>
                      <a:endParaRPr lang="ar-JO" sz="1700" dirty="0"/>
                    </a:p>
                  </a:txBody>
                  <a:tcPr>
                    <a:solidFill>
                      <a:schemeClr val="bg1"/>
                    </a:solidFill>
                  </a:tcPr>
                </a:tc>
                <a:tc>
                  <a:txBody>
                    <a:bodyPr/>
                    <a:lstStyle/>
                    <a:p>
                      <a:pPr rtl="1"/>
                      <a:r>
                        <a:rPr lang="ar-JO" sz="1700" u="sng" dirty="0" smtClean="0"/>
                        <a:t>3130</a:t>
                      </a:r>
                      <a:endParaRPr lang="ar-JO" sz="1700" u="sng" dirty="0"/>
                    </a:p>
                  </a:txBody>
                  <a:tcPr>
                    <a:solidFill>
                      <a:schemeClr val="bg1"/>
                    </a:solidFill>
                  </a:tcPr>
                </a:tc>
                <a:tc>
                  <a:txBody>
                    <a:bodyPr/>
                    <a:lstStyle/>
                    <a:p>
                      <a:pPr rtl="1"/>
                      <a:r>
                        <a:rPr lang="ar-JO" sz="1700" b="1" dirty="0" smtClean="0"/>
                        <a:t>إجمالي المطلوبات</a:t>
                      </a:r>
                      <a:endParaRPr lang="ar-JO" sz="1700" b="1" dirty="0"/>
                    </a:p>
                  </a:txBody>
                  <a:tcPr>
                    <a:solidFill>
                      <a:schemeClr val="bg1"/>
                    </a:solidFill>
                  </a:tcPr>
                </a:tc>
                <a:tc>
                  <a:txBody>
                    <a:bodyPr/>
                    <a:lstStyle/>
                    <a:p>
                      <a:pPr rtl="1"/>
                      <a:r>
                        <a:rPr lang="ar-JO" sz="1700" dirty="0" smtClean="0"/>
                        <a:t>820</a:t>
                      </a:r>
                      <a:endParaRPr lang="ar-JO" sz="1700" dirty="0"/>
                    </a:p>
                  </a:txBody>
                  <a:tcPr>
                    <a:solidFill>
                      <a:schemeClr val="bg1"/>
                    </a:solidFill>
                  </a:tcPr>
                </a:tc>
              </a:tr>
              <a:tr h="261358">
                <a:tc>
                  <a:txBody>
                    <a:bodyPr/>
                    <a:lstStyle/>
                    <a:p>
                      <a:pPr rtl="1"/>
                      <a:r>
                        <a:rPr lang="ar-JO" sz="1700" b="1" dirty="0" smtClean="0"/>
                        <a:t>مجموع الأصول الثابته</a:t>
                      </a:r>
                      <a:endParaRPr lang="ar-JO" sz="1700" b="1" dirty="0"/>
                    </a:p>
                  </a:txBody>
                  <a:tcPr>
                    <a:solidFill>
                      <a:schemeClr val="bg1"/>
                    </a:solidFill>
                  </a:tcPr>
                </a:tc>
                <a:tc>
                  <a:txBody>
                    <a:bodyPr/>
                    <a:lstStyle/>
                    <a:p>
                      <a:pPr rtl="1"/>
                      <a:r>
                        <a:rPr lang="ar-JO" sz="1700" dirty="0" smtClean="0"/>
                        <a:t>9110</a:t>
                      </a:r>
                      <a:endParaRPr lang="ar-JO" sz="1700" dirty="0"/>
                    </a:p>
                  </a:txBody>
                  <a:tcPr>
                    <a:solidFill>
                      <a:schemeClr val="bg1"/>
                    </a:solidFill>
                  </a:tcPr>
                </a:tc>
                <a:tc>
                  <a:txBody>
                    <a:bodyPr/>
                    <a:lstStyle/>
                    <a:p>
                      <a:pPr rtl="1"/>
                      <a:r>
                        <a:rPr lang="ar-JO" sz="1700" b="1" dirty="0" smtClean="0"/>
                        <a:t>حقوق الملكية </a:t>
                      </a:r>
                      <a:endParaRPr lang="ar-JO" sz="1700" b="1" dirty="0"/>
                    </a:p>
                  </a:txBody>
                  <a:tcPr>
                    <a:solidFill>
                      <a:schemeClr val="bg1"/>
                    </a:solidFill>
                  </a:tcPr>
                </a:tc>
                <a:tc>
                  <a:txBody>
                    <a:bodyPr/>
                    <a:lstStyle/>
                    <a:p>
                      <a:pPr rtl="1"/>
                      <a:endParaRPr lang="ar-JO" sz="1700" dirty="0"/>
                    </a:p>
                  </a:txBody>
                  <a:tcPr>
                    <a:solidFill>
                      <a:schemeClr val="bg1"/>
                    </a:solidFill>
                  </a:tcPr>
                </a:tc>
              </a:tr>
              <a:tr h="261358">
                <a:tc>
                  <a:txBody>
                    <a:bodyPr/>
                    <a:lstStyle/>
                    <a:p>
                      <a:pPr rtl="1"/>
                      <a:endParaRPr lang="ar-JO" sz="1700" dirty="0"/>
                    </a:p>
                  </a:txBody>
                  <a:tcPr>
                    <a:solidFill>
                      <a:schemeClr val="bg1"/>
                    </a:solidFill>
                  </a:tcPr>
                </a:tc>
                <a:tc>
                  <a:txBody>
                    <a:bodyPr/>
                    <a:lstStyle/>
                    <a:p>
                      <a:pPr rtl="1"/>
                      <a:endParaRPr lang="ar-JO" sz="1700" dirty="0"/>
                    </a:p>
                  </a:txBody>
                  <a:tcPr>
                    <a:solidFill>
                      <a:schemeClr val="bg1"/>
                    </a:solidFill>
                  </a:tcPr>
                </a:tc>
                <a:tc>
                  <a:txBody>
                    <a:bodyPr/>
                    <a:lstStyle/>
                    <a:p>
                      <a:pPr rtl="1"/>
                      <a:r>
                        <a:rPr lang="ar-JO" sz="1700" dirty="0" smtClean="0"/>
                        <a:t>رأس المال المدفوع </a:t>
                      </a:r>
                      <a:endParaRPr lang="ar-JO" sz="1700" dirty="0"/>
                    </a:p>
                  </a:txBody>
                  <a:tcPr>
                    <a:solidFill>
                      <a:schemeClr val="bg1"/>
                    </a:solidFill>
                  </a:tcPr>
                </a:tc>
                <a:tc>
                  <a:txBody>
                    <a:bodyPr/>
                    <a:lstStyle/>
                    <a:p>
                      <a:pPr rtl="1"/>
                      <a:r>
                        <a:rPr lang="ar-JO" sz="1700" dirty="0" smtClean="0"/>
                        <a:t>6000</a:t>
                      </a:r>
                      <a:endParaRPr lang="ar-JO" sz="1700" dirty="0"/>
                    </a:p>
                  </a:txBody>
                  <a:tcPr>
                    <a:solidFill>
                      <a:schemeClr val="bg1"/>
                    </a:solidFill>
                  </a:tcPr>
                </a:tc>
              </a:tr>
              <a:tr h="261358">
                <a:tc>
                  <a:txBody>
                    <a:bodyPr/>
                    <a:lstStyle/>
                    <a:p>
                      <a:pPr rtl="1"/>
                      <a:endParaRPr lang="ar-JO" sz="1700" dirty="0"/>
                    </a:p>
                  </a:txBody>
                  <a:tcPr>
                    <a:solidFill>
                      <a:schemeClr val="bg1"/>
                    </a:solidFill>
                  </a:tcPr>
                </a:tc>
                <a:tc>
                  <a:txBody>
                    <a:bodyPr/>
                    <a:lstStyle/>
                    <a:p>
                      <a:pPr rtl="1"/>
                      <a:endParaRPr lang="ar-JO" sz="1700" dirty="0"/>
                    </a:p>
                  </a:txBody>
                  <a:tcPr>
                    <a:solidFill>
                      <a:schemeClr val="bg1"/>
                    </a:solidFill>
                  </a:tcPr>
                </a:tc>
                <a:tc>
                  <a:txBody>
                    <a:bodyPr/>
                    <a:lstStyle/>
                    <a:p>
                      <a:pPr rtl="1"/>
                      <a:r>
                        <a:rPr lang="ar-JO" sz="1700" dirty="0" smtClean="0"/>
                        <a:t>أرباح مدورة </a:t>
                      </a:r>
                      <a:endParaRPr lang="ar-JO" sz="1700" dirty="0"/>
                    </a:p>
                  </a:txBody>
                  <a:tcPr>
                    <a:solidFill>
                      <a:schemeClr val="bg1"/>
                    </a:solidFill>
                  </a:tcPr>
                </a:tc>
                <a:tc>
                  <a:txBody>
                    <a:bodyPr/>
                    <a:lstStyle/>
                    <a:p>
                      <a:pPr rtl="1"/>
                      <a:r>
                        <a:rPr lang="ar-JO" sz="1700" dirty="0" smtClean="0"/>
                        <a:t>1700</a:t>
                      </a:r>
                      <a:endParaRPr lang="ar-JO" sz="1700" dirty="0"/>
                    </a:p>
                  </a:txBody>
                  <a:tcPr>
                    <a:solidFill>
                      <a:schemeClr val="bg1"/>
                    </a:solidFill>
                  </a:tcPr>
                </a:tc>
              </a:tr>
              <a:tr h="261358">
                <a:tc>
                  <a:txBody>
                    <a:bodyPr/>
                    <a:lstStyle/>
                    <a:p>
                      <a:pPr rtl="1"/>
                      <a:endParaRPr lang="ar-JO" sz="1700" dirty="0"/>
                    </a:p>
                  </a:txBody>
                  <a:tcPr>
                    <a:solidFill>
                      <a:schemeClr val="bg1"/>
                    </a:solidFill>
                  </a:tcPr>
                </a:tc>
                <a:tc>
                  <a:txBody>
                    <a:bodyPr/>
                    <a:lstStyle/>
                    <a:p>
                      <a:pPr rtl="1"/>
                      <a:endParaRPr lang="ar-JO" sz="1700" dirty="0"/>
                    </a:p>
                  </a:txBody>
                  <a:tcPr>
                    <a:solidFill>
                      <a:schemeClr val="bg1"/>
                    </a:solidFill>
                  </a:tcPr>
                </a:tc>
                <a:tc>
                  <a:txBody>
                    <a:bodyPr/>
                    <a:lstStyle/>
                    <a:p>
                      <a:pPr rtl="1"/>
                      <a:r>
                        <a:rPr lang="ar-JO" sz="1700" smtClean="0"/>
                        <a:t>إحتياطي </a:t>
                      </a:r>
                      <a:endParaRPr lang="ar-JO" sz="1700" dirty="0"/>
                    </a:p>
                  </a:txBody>
                  <a:tcPr>
                    <a:solidFill>
                      <a:schemeClr val="bg1"/>
                    </a:solidFill>
                  </a:tcPr>
                </a:tc>
                <a:tc>
                  <a:txBody>
                    <a:bodyPr/>
                    <a:lstStyle/>
                    <a:p>
                      <a:pPr rtl="1"/>
                      <a:r>
                        <a:rPr lang="ar-JO" sz="1700" u="sng" dirty="0" smtClean="0"/>
                        <a:t>1300</a:t>
                      </a:r>
                      <a:endParaRPr lang="ar-JO" sz="1700" u="sng" dirty="0"/>
                    </a:p>
                  </a:txBody>
                  <a:tcPr>
                    <a:solidFill>
                      <a:schemeClr val="bg1"/>
                    </a:solidFill>
                  </a:tcPr>
                </a:tc>
              </a:tr>
              <a:tr h="311526">
                <a:tc>
                  <a:txBody>
                    <a:bodyPr/>
                    <a:lstStyle/>
                    <a:p>
                      <a:pPr rtl="1"/>
                      <a:endParaRPr lang="ar-JO" sz="1700" dirty="0"/>
                    </a:p>
                  </a:txBody>
                  <a:tcPr>
                    <a:solidFill>
                      <a:schemeClr val="bg1"/>
                    </a:solidFill>
                  </a:tcPr>
                </a:tc>
                <a:tc>
                  <a:txBody>
                    <a:bodyPr/>
                    <a:lstStyle/>
                    <a:p>
                      <a:pPr rtl="1"/>
                      <a:endParaRPr lang="ar-JO" sz="1700" dirty="0"/>
                    </a:p>
                  </a:txBody>
                  <a:tcPr>
                    <a:solidFill>
                      <a:schemeClr val="bg1"/>
                    </a:solidFill>
                  </a:tcPr>
                </a:tc>
                <a:tc>
                  <a:txBody>
                    <a:bodyPr/>
                    <a:lstStyle/>
                    <a:p>
                      <a:pPr rtl="1"/>
                      <a:r>
                        <a:rPr lang="ar-JO" sz="1700" b="1" dirty="0" smtClean="0"/>
                        <a:t>مجموع حقوق المساهمين</a:t>
                      </a:r>
                      <a:endParaRPr lang="ar-JO" sz="1700" b="1" dirty="0"/>
                    </a:p>
                  </a:txBody>
                  <a:tcPr>
                    <a:solidFill>
                      <a:schemeClr val="bg1"/>
                    </a:solidFill>
                  </a:tcPr>
                </a:tc>
                <a:tc>
                  <a:txBody>
                    <a:bodyPr/>
                    <a:lstStyle/>
                    <a:p>
                      <a:pPr rtl="1"/>
                      <a:r>
                        <a:rPr lang="ar-JO" sz="1700" dirty="0" smtClean="0"/>
                        <a:t>9000</a:t>
                      </a:r>
                      <a:endParaRPr lang="ar-JO" sz="1700" dirty="0"/>
                    </a:p>
                  </a:txBody>
                  <a:tcPr>
                    <a:solidFill>
                      <a:schemeClr val="bg1"/>
                    </a:solidFill>
                  </a:tcPr>
                </a:tc>
              </a:tr>
              <a:tr h="311526">
                <a:tc>
                  <a:txBody>
                    <a:bodyPr/>
                    <a:lstStyle/>
                    <a:p>
                      <a:pPr rtl="1"/>
                      <a:r>
                        <a:rPr lang="ar-JO" sz="1700" b="1" dirty="0" smtClean="0">
                          <a:solidFill>
                            <a:srgbClr val="FF0000"/>
                          </a:solidFill>
                        </a:rPr>
                        <a:t>مجموع</a:t>
                      </a:r>
                      <a:r>
                        <a:rPr lang="ar-JO" sz="1700" b="1" baseline="0" dirty="0" smtClean="0">
                          <a:solidFill>
                            <a:srgbClr val="FF0000"/>
                          </a:solidFill>
                        </a:rPr>
                        <a:t> الموجودات </a:t>
                      </a:r>
                      <a:endParaRPr lang="ar-JO" sz="1700" b="1" dirty="0">
                        <a:solidFill>
                          <a:srgbClr val="FF0000"/>
                        </a:solidFill>
                      </a:endParaRPr>
                    </a:p>
                  </a:txBody>
                  <a:tcPr>
                    <a:solidFill>
                      <a:schemeClr val="bg1"/>
                    </a:solidFill>
                  </a:tcPr>
                </a:tc>
                <a:tc>
                  <a:txBody>
                    <a:bodyPr/>
                    <a:lstStyle/>
                    <a:p>
                      <a:pPr rtl="1"/>
                      <a:r>
                        <a:rPr lang="ar-JO" sz="1700" b="1" dirty="0" smtClean="0"/>
                        <a:t>9820</a:t>
                      </a:r>
                      <a:endParaRPr lang="ar-JO" sz="1700" b="1" dirty="0"/>
                    </a:p>
                  </a:txBody>
                  <a:tcPr>
                    <a:solidFill>
                      <a:schemeClr val="bg1"/>
                    </a:solidFill>
                  </a:tcPr>
                </a:tc>
                <a:tc>
                  <a:txBody>
                    <a:bodyPr/>
                    <a:lstStyle/>
                    <a:p>
                      <a:pPr rtl="1"/>
                      <a:r>
                        <a:rPr lang="ar-JO" sz="1700" b="1" dirty="0" smtClean="0">
                          <a:solidFill>
                            <a:srgbClr val="FF0000"/>
                          </a:solidFill>
                        </a:rPr>
                        <a:t>مجموع</a:t>
                      </a:r>
                      <a:r>
                        <a:rPr lang="ar-JO" sz="1700" b="1" baseline="0" dirty="0" smtClean="0">
                          <a:solidFill>
                            <a:srgbClr val="FF0000"/>
                          </a:solidFill>
                        </a:rPr>
                        <a:t> المطلوبات وحقوق المساهمين </a:t>
                      </a:r>
                      <a:endParaRPr lang="ar-JO" sz="1700" b="1" dirty="0">
                        <a:solidFill>
                          <a:srgbClr val="FF0000"/>
                        </a:solidFill>
                      </a:endParaRPr>
                    </a:p>
                  </a:txBody>
                  <a:tcPr>
                    <a:solidFill>
                      <a:schemeClr val="bg1"/>
                    </a:solidFill>
                  </a:tcPr>
                </a:tc>
                <a:tc>
                  <a:txBody>
                    <a:bodyPr/>
                    <a:lstStyle/>
                    <a:p>
                      <a:pPr rtl="1"/>
                      <a:r>
                        <a:rPr lang="ar-JO" sz="1700" b="1" dirty="0" smtClean="0"/>
                        <a:t>9820</a:t>
                      </a:r>
                      <a:endParaRPr lang="ar-JO" sz="1700" b="1" dirty="0"/>
                    </a:p>
                  </a:txBody>
                  <a:tcPr>
                    <a:solidFill>
                      <a:schemeClr val="bg1"/>
                    </a:solidFill>
                  </a:tcPr>
                </a:tc>
              </a:tr>
            </a:tbl>
          </a:graphicData>
        </a:graphic>
      </p:graphicFrame>
    </p:spTree>
    <p:extLst>
      <p:ext uri="{BB962C8B-B14F-4D97-AF65-F5344CB8AC3E}">
        <p14:creationId xmlns:p14="http://schemas.microsoft.com/office/powerpoint/2010/main" val="92858173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92</a:t>
            </a:fld>
            <a:endParaRPr lang="ar-SA"/>
          </a:p>
        </p:txBody>
      </p:sp>
      <p:sp>
        <p:nvSpPr>
          <p:cNvPr id="12" name="Content Placeholder 11"/>
          <p:cNvSpPr>
            <a:spLocks noGrp="1"/>
          </p:cNvSpPr>
          <p:nvPr>
            <p:ph sz="quarter" idx="1"/>
          </p:nvPr>
        </p:nvSpPr>
        <p:spPr>
          <a:xfrm>
            <a:off x="457200" y="1571612"/>
            <a:ext cx="8229600" cy="4593693"/>
          </a:xfrm>
        </p:spPr>
        <p:txBody>
          <a:bodyPr>
            <a:normAutofit/>
          </a:bodyPr>
          <a:lstStyle/>
          <a:p>
            <a:pPr algn="just">
              <a:buNone/>
            </a:pPr>
            <a:r>
              <a:rPr lang="ar-JO" dirty="0" smtClean="0">
                <a:solidFill>
                  <a:srgbClr val="FF0000"/>
                </a:solidFill>
              </a:rPr>
              <a:t>يتم إعداد التغيرات في المركز المالي بموجب 3 نماذج </a:t>
            </a:r>
            <a:endParaRPr lang="ar-SA" dirty="0" smtClean="0">
              <a:solidFill>
                <a:srgbClr val="FF0000"/>
              </a:solidFill>
            </a:endParaRPr>
          </a:p>
          <a:p>
            <a:pPr algn="just">
              <a:buNone/>
            </a:pPr>
            <a:endParaRPr lang="ar-JO" sz="1400" dirty="0" smtClean="0"/>
          </a:p>
          <a:p>
            <a:pPr algn="just">
              <a:buNone/>
            </a:pPr>
            <a:r>
              <a:rPr lang="ar-JO" dirty="0" smtClean="0">
                <a:solidFill>
                  <a:srgbClr val="FF0000"/>
                </a:solidFill>
              </a:rPr>
              <a:t>1- نموذج قائمة مصادر الأموال واستخداماتها </a:t>
            </a:r>
          </a:p>
          <a:p>
            <a:pPr algn="just">
              <a:buNone/>
            </a:pPr>
            <a:r>
              <a:rPr lang="ar-JO" dirty="0" smtClean="0"/>
              <a:t>هي تعبير عن العلاقة بين جميع مصادر الموارد المالية التي تتدفق إلى الوحدة المحاسبية ، والكيفية التي تم استخدام الموارد خلال فترة محاسبية معينة </a:t>
            </a:r>
            <a:r>
              <a:rPr lang="ar-JO" dirty="0" smtClean="0">
                <a:solidFill>
                  <a:srgbClr val="FF0000"/>
                </a:solidFill>
              </a:rPr>
              <a:t>على أن يكون طرفا هذه العلاقة (مصادر الموارد واستخداماتها ) متساويان </a:t>
            </a:r>
          </a:p>
        </p:txBody>
      </p:sp>
    </p:spTree>
    <p:extLst>
      <p:ext uri="{BB962C8B-B14F-4D97-AF65-F5344CB8AC3E}">
        <p14:creationId xmlns:p14="http://schemas.microsoft.com/office/powerpoint/2010/main" val="213429526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93</a:t>
            </a:fld>
            <a:endParaRPr lang="ar-SA"/>
          </a:p>
        </p:txBody>
      </p:sp>
      <p:sp>
        <p:nvSpPr>
          <p:cNvPr id="12" name="Content Placeholder 11"/>
          <p:cNvSpPr>
            <a:spLocks noGrp="1"/>
          </p:cNvSpPr>
          <p:nvPr>
            <p:ph sz="quarter" idx="1"/>
          </p:nvPr>
        </p:nvSpPr>
        <p:spPr>
          <a:xfrm>
            <a:off x="457200" y="1714489"/>
            <a:ext cx="8229600" cy="4450816"/>
          </a:xfrm>
        </p:spPr>
        <p:txBody>
          <a:bodyPr>
            <a:normAutofit/>
          </a:bodyPr>
          <a:lstStyle/>
          <a:p>
            <a:pPr algn="just">
              <a:buNone/>
            </a:pPr>
            <a:r>
              <a:rPr lang="ar-JO" dirty="0" smtClean="0">
                <a:solidFill>
                  <a:srgbClr val="FF0000"/>
                </a:solidFill>
              </a:rPr>
              <a:t>2- نموذج قائمة التغيرات في المركز المالي</a:t>
            </a:r>
            <a:endParaRPr lang="ar-SA" dirty="0" smtClean="0">
              <a:solidFill>
                <a:srgbClr val="FF0000"/>
              </a:solidFill>
            </a:endParaRPr>
          </a:p>
          <a:p>
            <a:pPr algn="just">
              <a:buNone/>
            </a:pPr>
            <a:r>
              <a:rPr lang="ar-JO" dirty="0" smtClean="0"/>
              <a:t> </a:t>
            </a:r>
          </a:p>
          <a:p>
            <a:pPr algn="just">
              <a:buNone/>
            </a:pPr>
            <a:r>
              <a:rPr lang="ar-SA" dirty="0" smtClean="0">
                <a:solidFill>
                  <a:srgbClr val="FF0000"/>
                </a:solidFill>
              </a:rPr>
              <a:t>هو </a:t>
            </a:r>
            <a:r>
              <a:rPr lang="ar-JO" dirty="0" smtClean="0">
                <a:solidFill>
                  <a:srgbClr val="FF0000"/>
                </a:solidFill>
              </a:rPr>
              <a:t>تعبير عن التغيرات التي تحصل لرأس المال العامل الأجمالي خلال تاريخين مختلفين في الفترة المحاسبية الواحدة </a:t>
            </a:r>
            <a:r>
              <a:rPr lang="ar-JO" dirty="0" smtClean="0"/>
              <a:t>وذلك حسب الصيغة التالية </a:t>
            </a:r>
          </a:p>
          <a:p>
            <a:pPr algn="just">
              <a:buNone/>
            </a:pPr>
            <a:r>
              <a:rPr lang="ar-JO" dirty="0" smtClean="0"/>
              <a:t>التغيرات في رأس المال العامل =</a:t>
            </a:r>
          </a:p>
          <a:p>
            <a:pPr algn="just">
              <a:buNone/>
            </a:pPr>
            <a:r>
              <a:rPr lang="ar-JO" dirty="0" smtClean="0"/>
              <a:t>مجموع مصادر رأس المال العامل – مجموع استخدامات رأس المال العامل </a:t>
            </a:r>
          </a:p>
        </p:txBody>
      </p:sp>
    </p:spTree>
    <p:extLst>
      <p:ext uri="{BB962C8B-B14F-4D97-AF65-F5344CB8AC3E}">
        <p14:creationId xmlns:p14="http://schemas.microsoft.com/office/powerpoint/2010/main" val="403574534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94</a:t>
            </a:fld>
            <a:endParaRPr lang="ar-SA"/>
          </a:p>
        </p:txBody>
      </p:sp>
      <p:sp>
        <p:nvSpPr>
          <p:cNvPr id="12" name="Content Placeholder 11"/>
          <p:cNvSpPr>
            <a:spLocks noGrp="1"/>
          </p:cNvSpPr>
          <p:nvPr>
            <p:ph sz="quarter" idx="1"/>
          </p:nvPr>
        </p:nvSpPr>
        <p:spPr>
          <a:xfrm>
            <a:off x="457200" y="1643051"/>
            <a:ext cx="8229600" cy="4522254"/>
          </a:xfrm>
        </p:spPr>
        <p:txBody>
          <a:bodyPr>
            <a:normAutofit/>
          </a:bodyPr>
          <a:lstStyle/>
          <a:p>
            <a:pPr algn="just">
              <a:buNone/>
            </a:pPr>
            <a:r>
              <a:rPr lang="ar-JO" dirty="0" smtClean="0">
                <a:solidFill>
                  <a:srgbClr val="FF0000"/>
                </a:solidFill>
              </a:rPr>
              <a:t>3- نموذج قائمة التدفق النقدي </a:t>
            </a:r>
            <a:endParaRPr lang="ar-SA" dirty="0" smtClean="0">
              <a:solidFill>
                <a:srgbClr val="FF0000"/>
              </a:solidFill>
            </a:endParaRPr>
          </a:p>
          <a:p>
            <a:pPr algn="just">
              <a:buNone/>
            </a:pPr>
            <a:endParaRPr lang="ar-JO" sz="2000" dirty="0" smtClean="0"/>
          </a:p>
          <a:p>
            <a:pPr algn="just">
              <a:buNone/>
            </a:pPr>
            <a:r>
              <a:rPr lang="ar-JO" dirty="0" smtClean="0"/>
              <a:t>تبين العلاقة بين المقبوضات النقدية والمدفوعات النقدية خلال الفترة التي تعطيها القائمة وذلك حسب الصيغة التالية :</a:t>
            </a:r>
          </a:p>
          <a:p>
            <a:pPr algn="just">
              <a:buNone/>
            </a:pPr>
            <a:r>
              <a:rPr lang="ar-JO" dirty="0" smtClean="0"/>
              <a:t>التغير في النقدية خلال فترة معينة = </a:t>
            </a:r>
          </a:p>
          <a:p>
            <a:pPr algn="just">
              <a:buNone/>
            </a:pPr>
            <a:r>
              <a:rPr lang="ar-JO" dirty="0" smtClean="0"/>
              <a:t>مجموع مصادر النقد – مجموع استخدامات النقد </a:t>
            </a:r>
          </a:p>
          <a:p>
            <a:pPr algn="just">
              <a:buNone/>
            </a:pPr>
            <a:endParaRPr lang="ar-JO" dirty="0" smtClean="0"/>
          </a:p>
        </p:txBody>
      </p:sp>
    </p:spTree>
    <p:extLst>
      <p:ext uri="{BB962C8B-B14F-4D97-AF65-F5344CB8AC3E}">
        <p14:creationId xmlns:p14="http://schemas.microsoft.com/office/powerpoint/2010/main" val="2118666674"/>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95</a:t>
            </a:fld>
            <a:endParaRPr lang="ar-SA"/>
          </a:p>
        </p:txBody>
      </p:sp>
      <p:sp>
        <p:nvSpPr>
          <p:cNvPr id="12" name="Content Placeholder 11"/>
          <p:cNvSpPr>
            <a:spLocks noGrp="1"/>
          </p:cNvSpPr>
          <p:nvPr>
            <p:ph sz="quarter" idx="1"/>
          </p:nvPr>
        </p:nvSpPr>
        <p:spPr>
          <a:xfrm>
            <a:off x="251520" y="1484784"/>
            <a:ext cx="8712968" cy="4968552"/>
          </a:xfrm>
        </p:spPr>
        <p:txBody>
          <a:bodyPr>
            <a:noAutofit/>
          </a:bodyPr>
          <a:lstStyle/>
          <a:p>
            <a:pPr algn="just">
              <a:buNone/>
            </a:pPr>
            <a:r>
              <a:rPr lang="ar-JO" sz="2400" b="1" u="sng" dirty="0" smtClean="0">
                <a:solidFill>
                  <a:srgbClr val="0000FF"/>
                </a:solidFill>
              </a:rPr>
              <a:t>أولا</a:t>
            </a:r>
            <a:r>
              <a:rPr lang="ar-JO" sz="2400" dirty="0" smtClean="0">
                <a:solidFill>
                  <a:srgbClr val="0000FF"/>
                </a:solidFill>
              </a:rPr>
              <a:t> : </a:t>
            </a:r>
            <a:r>
              <a:rPr lang="ar-SA" sz="2400" dirty="0" smtClean="0">
                <a:solidFill>
                  <a:srgbClr val="0000FF"/>
                </a:solidFill>
              </a:rPr>
              <a:t>يعتمد التحليل المالي على القوائم المالية ،قائمة المركز المالي وقائمة الدخل ولكن كل منهما يعاني بعض النقاط </a:t>
            </a:r>
            <a:endParaRPr lang="ar-JO" sz="2400" dirty="0" smtClean="0">
              <a:solidFill>
                <a:srgbClr val="0000FF"/>
              </a:solidFill>
            </a:endParaRPr>
          </a:p>
          <a:p>
            <a:pPr algn="just">
              <a:buNone/>
            </a:pPr>
            <a:r>
              <a:rPr lang="ar-SA" sz="2400" b="1" dirty="0" smtClean="0">
                <a:solidFill>
                  <a:srgbClr val="FF0000"/>
                </a:solidFill>
              </a:rPr>
              <a:t>ففي </a:t>
            </a:r>
            <a:r>
              <a:rPr lang="ar-SA" sz="2800" b="1" dirty="0" smtClean="0">
                <a:solidFill>
                  <a:srgbClr val="FF0000"/>
                </a:solidFill>
              </a:rPr>
              <a:t>قائمة  المركز المالي</a:t>
            </a:r>
          </a:p>
          <a:p>
            <a:pPr algn="just">
              <a:buNone/>
            </a:pPr>
            <a:r>
              <a:rPr lang="ar-SA" sz="2400" dirty="0" smtClean="0"/>
              <a:t>1- تعد قائمة المركز المالي على </a:t>
            </a:r>
            <a:r>
              <a:rPr lang="ar-JO" sz="2400" dirty="0" smtClean="0"/>
              <a:t>أ</a:t>
            </a:r>
            <a:r>
              <a:rPr lang="ar-SA" sz="2400" dirty="0" smtClean="0"/>
              <a:t>ساس القيم التاريخي</a:t>
            </a:r>
            <a:r>
              <a:rPr lang="ar-JO" sz="2400" dirty="0" smtClean="0"/>
              <a:t>ة</a:t>
            </a:r>
            <a:r>
              <a:rPr lang="ar-SA" sz="2400" dirty="0" smtClean="0"/>
              <a:t> لعناصر ال</a:t>
            </a:r>
            <a:r>
              <a:rPr lang="ar-JO" sz="2400" dirty="0" smtClean="0"/>
              <a:t>أ</a:t>
            </a:r>
            <a:r>
              <a:rPr lang="ar-SA" sz="2400" dirty="0" smtClean="0"/>
              <a:t>صول والخصوم وحقوق الملكيه وبالتالي </a:t>
            </a:r>
            <a:r>
              <a:rPr lang="ar-SA" sz="2400" dirty="0" smtClean="0">
                <a:solidFill>
                  <a:srgbClr val="FF0000"/>
                </a:solidFill>
              </a:rPr>
              <a:t>لا تعبر عن القيم</a:t>
            </a:r>
            <a:r>
              <a:rPr lang="ar-JO" sz="2400" dirty="0" smtClean="0">
                <a:solidFill>
                  <a:srgbClr val="FF0000"/>
                </a:solidFill>
              </a:rPr>
              <a:t>ة</a:t>
            </a:r>
            <a:r>
              <a:rPr lang="ar-SA" sz="2400" dirty="0" smtClean="0">
                <a:solidFill>
                  <a:srgbClr val="FF0000"/>
                </a:solidFill>
              </a:rPr>
              <a:t> الحالي</a:t>
            </a:r>
            <a:r>
              <a:rPr lang="ar-JO" sz="2400" dirty="0" smtClean="0">
                <a:solidFill>
                  <a:srgbClr val="FF0000"/>
                </a:solidFill>
              </a:rPr>
              <a:t>ة</a:t>
            </a:r>
            <a:r>
              <a:rPr lang="ar-SA" sz="2400" dirty="0" smtClean="0">
                <a:solidFill>
                  <a:srgbClr val="FF0000"/>
                </a:solidFill>
              </a:rPr>
              <a:t>.</a:t>
            </a:r>
          </a:p>
          <a:p>
            <a:pPr algn="just">
              <a:buNone/>
            </a:pPr>
            <a:r>
              <a:rPr lang="ar-SA" sz="2400" dirty="0" smtClean="0"/>
              <a:t>2- يتدخل عنصر </a:t>
            </a:r>
            <a:r>
              <a:rPr lang="ar-SA" sz="2400" dirty="0" smtClean="0">
                <a:solidFill>
                  <a:srgbClr val="FF0000"/>
                </a:solidFill>
              </a:rPr>
              <a:t>التقدير</a:t>
            </a:r>
            <a:r>
              <a:rPr lang="ar-SA" sz="2400" dirty="0" smtClean="0"/>
              <a:t> في تحديد قيم بعض عناصر ال</a:t>
            </a:r>
            <a:r>
              <a:rPr lang="ar-JO" sz="2400" dirty="0" smtClean="0"/>
              <a:t>أ</a:t>
            </a:r>
            <a:r>
              <a:rPr lang="ar-SA" sz="2400" dirty="0" smtClean="0"/>
              <a:t>صول.</a:t>
            </a:r>
          </a:p>
          <a:p>
            <a:pPr algn="just">
              <a:buNone/>
            </a:pPr>
            <a:r>
              <a:rPr lang="ar-SA" sz="2400" dirty="0" smtClean="0"/>
              <a:t>3- يدخل في تحديد قيمة ال</a:t>
            </a:r>
            <a:r>
              <a:rPr lang="ar-JO" sz="2400" dirty="0" smtClean="0"/>
              <a:t>أ</a:t>
            </a:r>
            <a:r>
              <a:rPr lang="ar-SA" sz="2400" dirty="0" smtClean="0"/>
              <a:t>صول الثابت</a:t>
            </a:r>
            <a:r>
              <a:rPr lang="ar-JO" sz="2400" dirty="0" smtClean="0"/>
              <a:t>ة</a:t>
            </a:r>
            <a:r>
              <a:rPr lang="ar-SA" sz="2400" dirty="0" smtClean="0"/>
              <a:t> عنصر ال</a:t>
            </a:r>
            <a:r>
              <a:rPr lang="ar-JO" sz="2400" dirty="0" smtClean="0"/>
              <a:t>إ</a:t>
            </a:r>
            <a:r>
              <a:rPr lang="ar-SA" sz="2400" dirty="0" smtClean="0"/>
              <a:t>ستهلاك</a:t>
            </a:r>
            <a:r>
              <a:rPr lang="ar-JO" sz="2400" dirty="0" smtClean="0"/>
              <a:t>،</a:t>
            </a:r>
            <a:r>
              <a:rPr lang="ar-SA" sz="2400" dirty="0" smtClean="0"/>
              <a:t> بعض ال</a:t>
            </a:r>
            <a:r>
              <a:rPr lang="ar-JO" sz="2400" dirty="0" smtClean="0"/>
              <a:t>أ</a:t>
            </a:r>
            <a:r>
              <a:rPr lang="ar-SA" sz="2400" dirty="0" smtClean="0"/>
              <a:t>صول تشهد زياد</a:t>
            </a:r>
            <a:r>
              <a:rPr lang="ar-JO" sz="2400" dirty="0" smtClean="0"/>
              <a:t>ة</a:t>
            </a:r>
            <a:r>
              <a:rPr lang="ar-SA" sz="2400" dirty="0" smtClean="0"/>
              <a:t> في قيمتها ولكن قائم</a:t>
            </a:r>
            <a:r>
              <a:rPr lang="ar-JO" sz="2400" dirty="0" smtClean="0"/>
              <a:t>ة</a:t>
            </a:r>
            <a:r>
              <a:rPr lang="ar-SA" sz="2400" dirty="0" smtClean="0"/>
              <a:t> المركز المالي بشكلها الراهن </a:t>
            </a:r>
            <a:r>
              <a:rPr lang="ar-SA" sz="2400" dirty="0" smtClean="0">
                <a:solidFill>
                  <a:srgbClr val="FF0000"/>
                </a:solidFill>
              </a:rPr>
              <a:t>لا تعكس هذه الزياد</a:t>
            </a:r>
            <a:r>
              <a:rPr lang="ar-JO" sz="2400" dirty="0" smtClean="0">
                <a:solidFill>
                  <a:srgbClr val="FF0000"/>
                </a:solidFill>
              </a:rPr>
              <a:t>ة</a:t>
            </a:r>
            <a:r>
              <a:rPr lang="ar-SA" sz="2400" dirty="0" smtClean="0">
                <a:solidFill>
                  <a:srgbClr val="FF0000"/>
                </a:solidFill>
              </a:rPr>
              <a:t>. </a:t>
            </a:r>
          </a:p>
          <a:p>
            <a:pPr algn="just">
              <a:buNone/>
            </a:pPr>
            <a:r>
              <a:rPr lang="ar-SA" sz="2400" dirty="0" smtClean="0"/>
              <a:t>4- تقضي بعض المباديء المحاسبي</a:t>
            </a:r>
            <a:r>
              <a:rPr lang="ar-JO" sz="2400" dirty="0" smtClean="0"/>
              <a:t>ة</a:t>
            </a:r>
            <a:r>
              <a:rPr lang="ar-SA" sz="2400" dirty="0" smtClean="0"/>
              <a:t> المتعارف عليها بعدم </a:t>
            </a:r>
            <a:r>
              <a:rPr lang="ar-JO" sz="2400" dirty="0" smtClean="0"/>
              <a:t>إ</a:t>
            </a:r>
            <a:r>
              <a:rPr lang="ar-SA" sz="2400" dirty="0" smtClean="0"/>
              <a:t>ظهار بعض الموجودات لصعوب</a:t>
            </a:r>
            <a:r>
              <a:rPr lang="ar-JO" sz="2400" dirty="0" smtClean="0"/>
              <a:t>ة</a:t>
            </a:r>
            <a:r>
              <a:rPr lang="ar-SA" sz="2400" dirty="0" smtClean="0"/>
              <a:t> تقييمها </a:t>
            </a:r>
            <a:r>
              <a:rPr lang="ar-JO" sz="2400" dirty="0" smtClean="0"/>
              <a:t>أ</a:t>
            </a:r>
            <a:r>
              <a:rPr lang="ar-SA" sz="2400" dirty="0" smtClean="0"/>
              <a:t>و قياسها مثل الشهره والعنصر البشري.</a:t>
            </a:r>
          </a:p>
          <a:p>
            <a:pPr algn="just">
              <a:buNone/>
            </a:pPr>
            <a:endParaRPr lang="ar-SA" sz="1600" b="1" dirty="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14" y="0"/>
            <a:ext cx="9143986" cy="1484784"/>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3600" dirty="0" smtClean="0">
                  <a:solidFill>
                    <a:srgbClr val="FF0000"/>
                  </a:solidFill>
                </a:rPr>
                <a:t>              واقع القوائم المالي</a:t>
              </a:r>
              <a:r>
                <a:rPr lang="ar-JO" sz="3600" dirty="0" smtClean="0">
                  <a:solidFill>
                    <a:srgbClr val="FF0000"/>
                  </a:solidFill>
                </a:rPr>
                <a:t>ة</a:t>
              </a:r>
              <a:r>
                <a:rPr lang="ar-SA" sz="3600" dirty="0" smtClean="0">
                  <a:solidFill>
                    <a:srgbClr val="FF0000"/>
                  </a:solidFill>
                </a:rPr>
                <a:t> و</a:t>
              </a:r>
              <a:r>
                <a:rPr lang="ar-JO" sz="3600" dirty="0" smtClean="0">
                  <a:solidFill>
                    <a:srgbClr val="FF0000"/>
                  </a:solidFill>
                </a:rPr>
                <a:t>أ</a:t>
              </a:r>
              <a:r>
                <a:rPr lang="ar-SA" sz="3600" dirty="0" smtClean="0">
                  <a:solidFill>
                    <a:srgbClr val="FF0000"/>
                  </a:solidFill>
                </a:rPr>
                <a:t>ثرها على التحليل المالي</a:t>
              </a:r>
              <a:endParaRPr lang="ar-SA" sz="36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418360888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3" name="Group 7"/>
          <p:cNvGrpSpPr/>
          <p:nvPr/>
        </p:nvGrpSpPr>
        <p:grpSpPr>
          <a:xfrm>
            <a:off x="7643834" y="0"/>
            <a:ext cx="1500166" cy="1183157"/>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sp>
        <p:nvSpPr>
          <p:cNvPr id="5" name="Slide Number Placeholder 4"/>
          <p:cNvSpPr>
            <a:spLocks noGrp="1"/>
          </p:cNvSpPr>
          <p:nvPr>
            <p:ph type="sldNum" sz="quarter" idx="12"/>
          </p:nvPr>
        </p:nvSpPr>
        <p:spPr/>
        <p:txBody>
          <a:bodyPr/>
          <a:lstStyle/>
          <a:p>
            <a:fld id="{6339CD7F-6548-46A8-9F66-5B44D68E6E3C}" type="slidenum">
              <a:rPr lang="ar-SA" smtClean="0"/>
              <a:pPr/>
              <a:t>96</a:t>
            </a:fld>
            <a:endParaRPr lang="ar-SA"/>
          </a:p>
        </p:txBody>
      </p:sp>
      <p:sp>
        <p:nvSpPr>
          <p:cNvPr id="12" name="Content Placeholder 11"/>
          <p:cNvSpPr>
            <a:spLocks noGrp="1"/>
          </p:cNvSpPr>
          <p:nvPr>
            <p:ph sz="quarter" idx="1"/>
          </p:nvPr>
        </p:nvSpPr>
        <p:spPr>
          <a:xfrm>
            <a:off x="251520" y="1214422"/>
            <a:ext cx="8712968" cy="5238914"/>
          </a:xfrm>
        </p:spPr>
        <p:txBody>
          <a:bodyPr>
            <a:noAutofit/>
          </a:bodyPr>
          <a:lstStyle/>
          <a:p>
            <a:pPr algn="just">
              <a:buNone/>
            </a:pPr>
            <a:r>
              <a:rPr lang="ar-SA" sz="1600" b="1" dirty="0" smtClean="0"/>
              <a:t>5- </a:t>
            </a:r>
            <a:r>
              <a:rPr lang="ar-SA" sz="2400" dirty="0" smtClean="0"/>
              <a:t>ينظر </a:t>
            </a:r>
            <a:r>
              <a:rPr lang="ar-JO" sz="2400" dirty="0" smtClean="0"/>
              <a:t>إ</a:t>
            </a:r>
            <a:r>
              <a:rPr lang="ar-SA" sz="2400" dirty="0" smtClean="0"/>
              <a:t>لى قائم</a:t>
            </a:r>
            <a:r>
              <a:rPr lang="ar-JO" sz="2400" dirty="0" smtClean="0"/>
              <a:t>ة</a:t>
            </a:r>
            <a:r>
              <a:rPr lang="ar-SA" sz="2400" dirty="0" smtClean="0"/>
              <a:t> المركز المالي على </a:t>
            </a:r>
            <a:r>
              <a:rPr lang="ar-JO" sz="2400" dirty="0" smtClean="0"/>
              <a:t>إ</a:t>
            </a:r>
            <a:r>
              <a:rPr lang="ar-SA" sz="2400" dirty="0" smtClean="0"/>
              <a:t>عتبار </a:t>
            </a:r>
            <a:r>
              <a:rPr lang="ar-JO" sz="2400" dirty="0" smtClean="0"/>
              <a:t>أ</a:t>
            </a:r>
            <a:r>
              <a:rPr lang="ar-SA" sz="2400" dirty="0" smtClean="0"/>
              <a:t>نها كشف تاريخي بال</a:t>
            </a:r>
            <a:r>
              <a:rPr lang="ar-JO" sz="2400" dirty="0" smtClean="0"/>
              <a:t>أ</a:t>
            </a:r>
            <a:r>
              <a:rPr lang="ar-SA" sz="2400" dirty="0" smtClean="0"/>
              <a:t>رصد</a:t>
            </a:r>
            <a:r>
              <a:rPr lang="ar-JO" sz="2400" dirty="0" smtClean="0"/>
              <a:t>ة</a:t>
            </a:r>
            <a:r>
              <a:rPr lang="ar-SA" sz="2400" dirty="0" smtClean="0"/>
              <a:t> الخاص</a:t>
            </a:r>
            <a:r>
              <a:rPr lang="ar-JO" sz="2400" dirty="0" smtClean="0"/>
              <a:t>ة</a:t>
            </a:r>
            <a:r>
              <a:rPr lang="ar-SA" sz="2400" dirty="0" smtClean="0"/>
              <a:t> لحسابات ال</a:t>
            </a:r>
            <a:r>
              <a:rPr lang="ar-JO" sz="2400" dirty="0" smtClean="0"/>
              <a:t>أ</a:t>
            </a:r>
            <a:r>
              <a:rPr lang="ar-SA" sz="2400" dirty="0" smtClean="0"/>
              <a:t>صول والخصوم وحقوق الملكيه وبالتالي </a:t>
            </a:r>
            <a:r>
              <a:rPr lang="ar-SA" sz="2400" dirty="0" smtClean="0">
                <a:solidFill>
                  <a:srgbClr val="FF0000"/>
                </a:solidFill>
              </a:rPr>
              <a:t>لا تعكس الصور</a:t>
            </a:r>
            <a:r>
              <a:rPr lang="ar-JO" sz="2400" dirty="0" smtClean="0">
                <a:solidFill>
                  <a:srgbClr val="FF0000"/>
                </a:solidFill>
              </a:rPr>
              <a:t>ة</a:t>
            </a:r>
            <a:r>
              <a:rPr lang="ar-SA" sz="2400" dirty="0" smtClean="0">
                <a:solidFill>
                  <a:srgbClr val="FF0000"/>
                </a:solidFill>
              </a:rPr>
              <a:t> الحقيقي</a:t>
            </a:r>
            <a:r>
              <a:rPr lang="ar-JO" sz="2400" dirty="0" smtClean="0">
                <a:solidFill>
                  <a:srgbClr val="FF0000"/>
                </a:solidFill>
              </a:rPr>
              <a:t>ة</a:t>
            </a:r>
            <a:r>
              <a:rPr lang="ar-SA" sz="2400" dirty="0" smtClean="0">
                <a:solidFill>
                  <a:srgbClr val="FF0000"/>
                </a:solidFill>
              </a:rPr>
              <a:t> لجميع ال</a:t>
            </a:r>
            <a:r>
              <a:rPr lang="ar-JO" sz="2400" dirty="0" smtClean="0">
                <a:solidFill>
                  <a:srgbClr val="FF0000"/>
                </a:solidFill>
              </a:rPr>
              <a:t>أ</a:t>
            </a:r>
            <a:r>
              <a:rPr lang="ar-SA" sz="2400" dirty="0" smtClean="0">
                <a:solidFill>
                  <a:srgbClr val="FF0000"/>
                </a:solidFill>
              </a:rPr>
              <a:t>حداث في المنشا</a:t>
            </a:r>
            <a:r>
              <a:rPr lang="ar-JO" sz="2400" dirty="0" smtClean="0">
                <a:solidFill>
                  <a:srgbClr val="FF0000"/>
                </a:solidFill>
              </a:rPr>
              <a:t>ة</a:t>
            </a:r>
            <a:r>
              <a:rPr lang="ar-SA" sz="2400" dirty="0" smtClean="0">
                <a:solidFill>
                  <a:srgbClr val="FF0000"/>
                </a:solidFill>
              </a:rPr>
              <a:t>.</a:t>
            </a:r>
          </a:p>
          <a:p>
            <a:pPr algn="just">
              <a:buNone/>
            </a:pPr>
            <a:r>
              <a:rPr lang="ar-SA" sz="2400" dirty="0" smtClean="0"/>
              <a:t>6- تعد قائم</a:t>
            </a:r>
            <a:r>
              <a:rPr lang="ar-JO" sz="2400" dirty="0" smtClean="0"/>
              <a:t>ة</a:t>
            </a:r>
            <a:r>
              <a:rPr lang="ar-SA" sz="2400" dirty="0" smtClean="0"/>
              <a:t> المركز المالي في تاريخ محدد من كل سن</a:t>
            </a:r>
            <a:r>
              <a:rPr lang="ar-JO" sz="2400" dirty="0" smtClean="0"/>
              <a:t>ة</a:t>
            </a:r>
            <a:r>
              <a:rPr lang="ar-SA" sz="2400" dirty="0" smtClean="0"/>
              <a:t> مالي</a:t>
            </a:r>
            <a:r>
              <a:rPr lang="ar-JO" sz="2400" dirty="0" smtClean="0"/>
              <a:t>ة</a:t>
            </a:r>
            <a:r>
              <a:rPr lang="ar-SA" sz="2400" dirty="0" smtClean="0"/>
              <a:t> وبالتالي لا </a:t>
            </a:r>
            <a:r>
              <a:rPr lang="ar-SA" sz="2400" dirty="0" smtClean="0">
                <a:solidFill>
                  <a:srgbClr val="FF0000"/>
                </a:solidFill>
              </a:rPr>
              <a:t>يظهر الوضع الطبيعي </a:t>
            </a:r>
            <a:r>
              <a:rPr lang="ar-JO" sz="2400" dirty="0" smtClean="0">
                <a:solidFill>
                  <a:srgbClr val="FF0000"/>
                </a:solidFill>
              </a:rPr>
              <a:t>أ</a:t>
            </a:r>
            <a:r>
              <a:rPr lang="ar-SA" sz="2400" dirty="0" smtClean="0">
                <a:solidFill>
                  <a:srgbClr val="FF0000"/>
                </a:solidFill>
              </a:rPr>
              <a:t>و الواقعي في الفترات ال</a:t>
            </a:r>
            <a:r>
              <a:rPr lang="ar-JO" sz="2400" dirty="0" smtClean="0">
                <a:solidFill>
                  <a:srgbClr val="FF0000"/>
                </a:solidFill>
              </a:rPr>
              <a:t>أ</a:t>
            </a:r>
            <a:r>
              <a:rPr lang="ar-SA" sz="2400" dirty="0" smtClean="0">
                <a:solidFill>
                  <a:srgbClr val="FF0000"/>
                </a:solidFill>
              </a:rPr>
              <a:t>خرى. </a:t>
            </a:r>
          </a:p>
          <a:p>
            <a:pPr algn="just">
              <a:buNone/>
            </a:pPr>
            <a:r>
              <a:rPr lang="ar-SA" sz="2400" dirty="0" smtClean="0"/>
              <a:t>7- هنا</a:t>
            </a:r>
            <a:r>
              <a:rPr lang="ar-SY" sz="2400" smtClean="0"/>
              <a:t>ك</a:t>
            </a:r>
            <a:r>
              <a:rPr lang="ar-SA" sz="2400" smtClean="0"/>
              <a:t> </a:t>
            </a:r>
            <a:r>
              <a:rPr lang="ar-SA" sz="2400" dirty="0" smtClean="0"/>
              <a:t>فارق عملي بين القيم</a:t>
            </a:r>
            <a:r>
              <a:rPr lang="ar-JO" sz="2400" dirty="0" smtClean="0"/>
              <a:t>ة</a:t>
            </a:r>
            <a:r>
              <a:rPr lang="ar-SA" sz="2400" dirty="0" smtClean="0"/>
              <a:t> الدفتري</a:t>
            </a:r>
            <a:r>
              <a:rPr lang="ar-JO" sz="2400" dirty="0" smtClean="0"/>
              <a:t>ة</a:t>
            </a:r>
            <a:r>
              <a:rPr lang="ar-SA" sz="2400" dirty="0" smtClean="0"/>
              <a:t> لبعض ال</a:t>
            </a:r>
            <a:r>
              <a:rPr lang="ar-JO" sz="2400" dirty="0" smtClean="0"/>
              <a:t>أ</a:t>
            </a:r>
            <a:r>
              <a:rPr lang="ar-SA" sz="2400" dirty="0" smtClean="0"/>
              <a:t>صول الثابت</a:t>
            </a:r>
            <a:r>
              <a:rPr lang="ar-JO" sz="2400" dirty="0" smtClean="0"/>
              <a:t>ة</a:t>
            </a:r>
            <a:r>
              <a:rPr lang="ar-SA" sz="2400" dirty="0" smtClean="0"/>
              <a:t> لتصل قيمتها </a:t>
            </a:r>
            <a:r>
              <a:rPr lang="ar-SA" sz="2400" dirty="0" smtClean="0">
                <a:solidFill>
                  <a:srgbClr val="FF0000"/>
                </a:solidFill>
              </a:rPr>
              <a:t>صفر</a:t>
            </a:r>
            <a:r>
              <a:rPr lang="ar-SA" sz="2400" dirty="0" smtClean="0"/>
              <a:t> </a:t>
            </a:r>
            <a:r>
              <a:rPr lang="ar-JO" sz="2400" dirty="0" smtClean="0"/>
              <a:t>أ</a:t>
            </a:r>
            <a:r>
              <a:rPr lang="ar-SA" sz="2400" dirty="0" smtClean="0"/>
              <a:t>و تسجل دفتريا </a:t>
            </a:r>
            <a:r>
              <a:rPr lang="ar-JO" sz="2400" dirty="0" smtClean="0"/>
              <a:t>ريال </a:t>
            </a:r>
            <a:r>
              <a:rPr lang="ar-SA" sz="2400" dirty="0" smtClean="0"/>
              <a:t>بينما تكون طاقتها ال</a:t>
            </a:r>
            <a:r>
              <a:rPr lang="ar-JO" sz="2400" dirty="0" smtClean="0"/>
              <a:t>إ</a:t>
            </a:r>
            <a:r>
              <a:rPr lang="ar-SA" sz="2400" dirty="0" smtClean="0"/>
              <a:t>نتاجيه </a:t>
            </a:r>
            <a:r>
              <a:rPr lang="ar-SA" sz="2400" dirty="0" smtClean="0">
                <a:solidFill>
                  <a:srgbClr val="FF0000"/>
                </a:solidFill>
              </a:rPr>
              <a:t>ما زالت </a:t>
            </a:r>
            <a:r>
              <a:rPr lang="ar-SA" sz="2400" dirty="0" smtClean="0"/>
              <a:t>مساهم</a:t>
            </a:r>
            <a:r>
              <a:rPr lang="ar-JO" sz="2400" dirty="0" smtClean="0"/>
              <a:t>ة</a:t>
            </a:r>
            <a:r>
              <a:rPr lang="ar-SA" sz="2400" dirty="0" smtClean="0"/>
              <a:t> في العملي</a:t>
            </a:r>
            <a:r>
              <a:rPr lang="ar-JO" sz="2400" dirty="0" smtClean="0"/>
              <a:t>ة</a:t>
            </a:r>
            <a:r>
              <a:rPr lang="ar-SA" sz="2400" dirty="0" smtClean="0"/>
              <a:t> ال</a:t>
            </a:r>
            <a:r>
              <a:rPr lang="ar-JO" sz="2400" dirty="0" smtClean="0"/>
              <a:t>إ</a:t>
            </a:r>
            <a:r>
              <a:rPr lang="ar-SA" sz="2400" dirty="0" smtClean="0"/>
              <a:t>نتاجي</a:t>
            </a:r>
            <a:r>
              <a:rPr lang="ar-JO" sz="2400" dirty="0" smtClean="0"/>
              <a:t>ة</a:t>
            </a:r>
            <a:r>
              <a:rPr lang="ar-SA" sz="2400" dirty="0" smtClean="0"/>
              <a:t>. </a:t>
            </a:r>
          </a:p>
          <a:p>
            <a:pPr algn="just">
              <a:buNone/>
            </a:pPr>
            <a:r>
              <a:rPr lang="ar-SA" sz="2400" dirty="0" smtClean="0"/>
              <a:t>8- و</a:t>
            </a:r>
            <a:r>
              <a:rPr lang="ar-JO" sz="2400" dirty="0" smtClean="0"/>
              <a:t>أ</a:t>
            </a:r>
            <a:r>
              <a:rPr lang="ar-SA" sz="2400" dirty="0" smtClean="0"/>
              <a:t>ن قائم</a:t>
            </a:r>
            <a:r>
              <a:rPr lang="ar-JO" sz="2400" dirty="0" smtClean="0"/>
              <a:t>ة</a:t>
            </a:r>
            <a:r>
              <a:rPr lang="ar-SA" sz="2400" dirty="0" smtClean="0"/>
              <a:t> المركز المالي التي تعد عاد</a:t>
            </a:r>
            <a:r>
              <a:rPr lang="ar-JO" sz="2400" dirty="0" smtClean="0"/>
              <a:t>ة</a:t>
            </a:r>
            <a:r>
              <a:rPr lang="ar-SA" sz="2400" dirty="0" smtClean="0"/>
              <a:t> في نهاي</a:t>
            </a:r>
            <a:r>
              <a:rPr lang="ar-JO" sz="2400" dirty="0" smtClean="0"/>
              <a:t>ة</a:t>
            </a:r>
            <a:r>
              <a:rPr lang="ar-SA" sz="2400" dirty="0" smtClean="0"/>
              <a:t> السن</a:t>
            </a:r>
            <a:r>
              <a:rPr lang="ar-JO" sz="2400" dirty="0" smtClean="0"/>
              <a:t>ة</a:t>
            </a:r>
            <a:r>
              <a:rPr lang="ar-SA" sz="2400" dirty="0" smtClean="0"/>
              <a:t> المالي</a:t>
            </a:r>
            <a:r>
              <a:rPr lang="ar-JO" sz="2400" dirty="0" smtClean="0"/>
              <a:t>ة</a:t>
            </a:r>
            <a:r>
              <a:rPr lang="ar-SA" sz="2400" dirty="0" smtClean="0"/>
              <a:t> لا </a:t>
            </a:r>
            <a:r>
              <a:rPr lang="ar-SA" sz="2400" dirty="0" smtClean="0">
                <a:solidFill>
                  <a:srgbClr val="FF0000"/>
                </a:solidFill>
              </a:rPr>
              <a:t>تعكس مرحل</a:t>
            </a:r>
            <a:r>
              <a:rPr lang="ar-JO" sz="2400" dirty="0" smtClean="0">
                <a:solidFill>
                  <a:srgbClr val="FF0000"/>
                </a:solidFill>
              </a:rPr>
              <a:t>ة</a:t>
            </a:r>
            <a:r>
              <a:rPr lang="ar-SA" sz="2400" dirty="0" smtClean="0">
                <a:solidFill>
                  <a:srgbClr val="FF0000"/>
                </a:solidFill>
              </a:rPr>
              <a:t> التغييرات التي تمت </a:t>
            </a:r>
            <a:r>
              <a:rPr lang="ar-JO" sz="2400" dirty="0" smtClean="0">
                <a:solidFill>
                  <a:srgbClr val="FF0000"/>
                </a:solidFill>
              </a:rPr>
              <a:t>على أصول وخصوم المشأة وحقوق الملاك فيها</a:t>
            </a:r>
            <a:r>
              <a:rPr lang="ar-SA" sz="2400" dirty="0" smtClean="0">
                <a:solidFill>
                  <a:srgbClr val="FF0000"/>
                </a:solidFill>
              </a:rPr>
              <a:t>.</a:t>
            </a:r>
            <a:r>
              <a:rPr lang="ar-JO" sz="2400" dirty="0" smtClean="0">
                <a:solidFill>
                  <a:srgbClr val="FF0000"/>
                </a:solidFill>
              </a:rPr>
              <a:t> </a:t>
            </a:r>
            <a:endParaRPr lang="ar-SA" sz="2400" dirty="0" smtClean="0">
              <a:solidFill>
                <a:srgbClr val="FF0000"/>
              </a:solidFill>
            </a:endParaRPr>
          </a:p>
          <a:p>
            <a:pPr algn="just">
              <a:buNone/>
            </a:pPr>
            <a:r>
              <a:rPr lang="ar-SA" sz="2400" dirty="0" smtClean="0"/>
              <a:t>9- قد تعمل المنشا</a:t>
            </a:r>
            <a:r>
              <a:rPr lang="ar-JO" sz="2400" dirty="0" smtClean="0"/>
              <a:t>ة</a:t>
            </a:r>
            <a:r>
              <a:rPr lang="ar-SA" sz="2400" dirty="0" smtClean="0"/>
              <a:t> على </a:t>
            </a:r>
            <a:r>
              <a:rPr lang="ar-JO" sz="2400" dirty="0" smtClean="0"/>
              <a:t>إ</a:t>
            </a:r>
            <a:r>
              <a:rPr lang="ar-SA" sz="2400" dirty="0" smtClean="0"/>
              <a:t>ظهار قائم</a:t>
            </a:r>
            <a:r>
              <a:rPr lang="ar-JO" sz="2400" dirty="0" smtClean="0"/>
              <a:t>ة</a:t>
            </a:r>
            <a:r>
              <a:rPr lang="ar-SA" sz="2400" dirty="0" smtClean="0"/>
              <a:t> المركز المالي بشكل محسن </a:t>
            </a:r>
            <a:r>
              <a:rPr lang="ar-SA" sz="2400" dirty="0" smtClean="0">
                <a:solidFill>
                  <a:srgbClr val="FF0000"/>
                </a:solidFill>
              </a:rPr>
              <a:t>ل</a:t>
            </a:r>
            <a:r>
              <a:rPr lang="ar-JO" sz="2400" dirty="0" smtClean="0">
                <a:solidFill>
                  <a:srgbClr val="FF0000"/>
                </a:solidFill>
              </a:rPr>
              <a:t>أ</a:t>
            </a:r>
            <a:r>
              <a:rPr lang="ar-SA" sz="2400" dirty="0" smtClean="0">
                <a:solidFill>
                  <a:srgbClr val="FF0000"/>
                </a:solidFill>
              </a:rPr>
              <a:t>سباب خاص</a:t>
            </a:r>
            <a:r>
              <a:rPr lang="ar-JO" sz="2400" dirty="0" smtClean="0"/>
              <a:t>ة</a:t>
            </a:r>
            <a:r>
              <a:rPr lang="ar-SA" sz="2400" dirty="0" smtClean="0"/>
              <a:t> يقدرها المسؤولون فيها. </a:t>
            </a:r>
          </a:p>
          <a:p>
            <a:pPr algn="just">
              <a:buNone/>
            </a:pPr>
            <a:r>
              <a:rPr lang="ar-SA" sz="2400" dirty="0" smtClean="0"/>
              <a:t>10- نقاط كثيره يصعب حصرها بدق</a:t>
            </a:r>
            <a:r>
              <a:rPr lang="ar-JO" sz="2400" dirty="0" smtClean="0"/>
              <a:t>ة</a:t>
            </a:r>
            <a:endParaRPr lang="ar-SA" sz="2400" dirty="0"/>
          </a:p>
        </p:txBody>
      </p:sp>
    </p:spTree>
    <p:extLst>
      <p:ext uri="{BB962C8B-B14F-4D97-AF65-F5344CB8AC3E}">
        <p14:creationId xmlns:p14="http://schemas.microsoft.com/office/powerpoint/2010/main" val="2381670906"/>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97</a:t>
            </a:fld>
            <a:endParaRPr lang="ar-SA"/>
          </a:p>
        </p:txBody>
      </p:sp>
      <p:sp>
        <p:nvSpPr>
          <p:cNvPr id="12" name="Content Placeholder 11"/>
          <p:cNvSpPr>
            <a:spLocks noGrp="1"/>
          </p:cNvSpPr>
          <p:nvPr>
            <p:ph sz="quarter" idx="1"/>
          </p:nvPr>
        </p:nvSpPr>
        <p:spPr>
          <a:xfrm>
            <a:off x="457200" y="1772816"/>
            <a:ext cx="8229600" cy="4536504"/>
          </a:xfrm>
        </p:spPr>
        <p:txBody>
          <a:bodyPr>
            <a:normAutofit fontScale="62500" lnSpcReduction="20000"/>
          </a:bodyPr>
          <a:lstStyle/>
          <a:p>
            <a:pPr algn="just">
              <a:buNone/>
            </a:pPr>
            <a:r>
              <a:rPr lang="ar-SA" sz="3800" b="1" dirty="0" smtClean="0">
                <a:solidFill>
                  <a:srgbClr val="FF0000"/>
                </a:solidFill>
              </a:rPr>
              <a:t>نقاط </a:t>
            </a:r>
            <a:r>
              <a:rPr lang="ar-JO" sz="3800" b="1" dirty="0" smtClean="0">
                <a:solidFill>
                  <a:srgbClr val="FF0000"/>
                </a:solidFill>
              </a:rPr>
              <a:t>الضعف في </a:t>
            </a:r>
            <a:r>
              <a:rPr lang="ar-SA" sz="3800" b="1" dirty="0" smtClean="0">
                <a:solidFill>
                  <a:srgbClr val="FF0000"/>
                </a:solidFill>
              </a:rPr>
              <a:t>قائمة الدخل </a:t>
            </a:r>
          </a:p>
          <a:p>
            <a:pPr algn="just">
              <a:buNone/>
            </a:pPr>
            <a:r>
              <a:rPr lang="ar-SA" sz="3800" dirty="0" smtClean="0"/>
              <a:t>1- تعد قائمة الدخل استنادا </a:t>
            </a:r>
            <a:r>
              <a:rPr lang="ar-JO" sz="3800" dirty="0" smtClean="0"/>
              <a:t>إ</a:t>
            </a:r>
            <a:r>
              <a:rPr lang="ar-SA" sz="3800" dirty="0" smtClean="0"/>
              <a:t>لى مبدأ </a:t>
            </a:r>
            <a:r>
              <a:rPr lang="ar-SA" sz="3800" dirty="0" smtClean="0">
                <a:solidFill>
                  <a:srgbClr val="FF0000"/>
                </a:solidFill>
              </a:rPr>
              <a:t>الاستحقاق.</a:t>
            </a:r>
          </a:p>
          <a:p>
            <a:pPr algn="just">
              <a:buNone/>
            </a:pPr>
            <a:r>
              <a:rPr lang="ar-SA" sz="3800" dirty="0" smtClean="0"/>
              <a:t>2-</a:t>
            </a:r>
            <a:r>
              <a:rPr lang="ar-JO" sz="3800" dirty="0" smtClean="0"/>
              <a:t> </a:t>
            </a:r>
            <a:r>
              <a:rPr lang="ar-SA" sz="3800" dirty="0" smtClean="0">
                <a:solidFill>
                  <a:srgbClr val="FF0000"/>
                </a:solidFill>
              </a:rPr>
              <a:t>لا يتطابق </a:t>
            </a:r>
            <a:r>
              <a:rPr lang="ar-SA" sz="3800" dirty="0" smtClean="0"/>
              <a:t>رصيد النقدي</a:t>
            </a:r>
            <a:r>
              <a:rPr lang="ar-JO" sz="3800" dirty="0" smtClean="0"/>
              <a:t>ة</a:t>
            </a:r>
            <a:r>
              <a:rPr lang="ar-SA" sz="3800" dirty="0" smtClean="0"/>
              <a:t> مع صافي الربح في المنشا</a:t>
            </a:r>
            <a:r>
              <a:rPr lang="ar-JO" sz="3800" dirty="0" smtClean="0"/>
              <a:t>ة</a:t>
            </a:r>
            <a:r>
              <a:rPr lang="ar-SA" sz="3800" dirty="0" smtClean="0"/>
              <a:t> وبشكل خاص الرصيد النقدي الذي تظهره قائم</a:t>
            </a:r>
            <a:r>
              <a:rPr lang="ar-JO" sz="3800" dirty="0" smtClean="0"/>
              <a:t>ة</a:t>
            </a:r>
            <a:r>
              <a:rPr lang="ar-SA" sz="3800" dirty="0" smtClean="0"/>
              <a:t> التدفق النقدي حيث تطبق قائم</a:t>
            </a:r>
            <a:r>
              <a:rPr lang="ar-JO" sz="3800" dirty="0" smtClean="0"/>
              <a:t>ة</a:t>
            </a:r>
            <a:r>
              <a:rPr lang="ar-SA" sz="3800" dirty="0" smtClean="0"/>
              <a:t> الدخل على </a:t>
            </a:r>
            <a:r>
              <a:rPr lang="ar-JO" sz="3800" dirty="0" smtClean="0"/>
              <a:t>أ</a:t>
            </a:r>
            <a:r>
              <a:rPr lang="ar-SA" sz="3800" dirty="0" smtClean="0"/>
              <a:t>ساس ال</a:t>
            </a:r>
            <a:r>
              <a:rPr lang="ar-JO" sz="3800" dirty="0" smtClean="0"/>
              <a:t>إ</a:t>
            </a:r>
            <a:r>
              <a:rPr lang="ar-SA" sz="3800" dirty="0" smtClean="0">
                <a:solidFill>
                  <a:srgbClr val="FF0000"/>
                </a:solidFill>
              </a:rPr>
              <a:t>ستحقاق</a:t>
            </a:r>
            <a:r>
              <a:rPr lang="ar-SA" sz="3800" dirty="0" smtClean="0"/>
              <a:t> بينما قائم</a:t>
            </a:r>
            <a:r>
              <a:rPr lang="ar-JO" sz="3800" dirty="0" smtClean="0"/>
              <a:t>ة</a:t>
            </a:r>
            <a:r>
              <a:rPr lang="ar-SA" sz="3800" dirty="0" smtClean="0"/>
              <a:t> التدفق النقدي ال</a:t>
            </a:r>
            <a:r>
              <a:rPr lang="ar-JO" sz="3800" dirty="0" smtClean="0"/>
              <a:t>أ</a:t>
            </a:r>
            <a:r>
              <a:rPr lang="ar-SA" sz="3800" dirty="0" smtClean="0"/>
              <a:t>ساس </a:t>
            </a:r>
            <a:r>
              <a:rPr lang="ar-JO" sz="3800" dirty="0" smtClean="0">
                <a:solidFill>
                  <a:srgbClr val="FF0000"/>
                </a:solidFill>
              </a:rPr>
              <a:t>النقدي</a:t>
            </a:r>
            <a:r>
              <a:rPr lang="ar-JO" sz="3800" dirty="0" smtClean="0"/>
              <a:t> </a:t>
            </a:r>
            <a:r>
              <a:rPr lang="ar-SA" sz="3800" dirty="0" smtClean="0"/>
              <a:t>في ال</a:t>
            </a:r>
            <a:r>
              <a:rPr lang="ar-JO" sz="3800" dirty="0" smtClean="0"/>
              <a:t>إ</a:t>
            </a:r>
            <a:r>
              <a:rPr lang="ar-SA" sz="3800" dirty="0" smtClean="0"/>
              <a:t>يرادات والمصروفات </a:t>
            </a:r>
          </a:p>
          <a:p>
            <a:pPr algn="just">
              <a:buNone/>
            </a:pPr>
            <a:r>
              <a:rPr lang="ar-SA" sz="3800" dirty="0" smtClean="0"/>
              <a:t>3- بسبب مبدأ ال</a:t>
            </a:r>
            <a:r>
              <a:rPr lang="ar-JO" sz="3800" dirty="0" smtClean="0"/>
              <a:t>إ</a:t>
            </a:r>
            <a:r>
              <a:rPr lang="ar-SA" sz="3800" dirty="0" smtClean="0"/>
              <a:t>ستحقاق في المصروفات وال</a:t>
            </a:r>
            <a:r>
              <a:rPr lang="ar-JO" sz="3800" dirty="0" smtClean="0"/>
              <a:t>إ</a:t>
            </a:r>
            <a:r>
              <a:rPr lang="ar-SA" sz="3800" dirty="0" smtClean="0"/>
              <a:t>يرادات يجعل ال</a:t>
            </a:r>
            <a:r>
              <a:rPr lang="ar-JO" sz="3800" dirty="0" smtClean="0"/>
              <a:t>أ</a:t>
            </a:r>
            <a:r>
              <a:rPr lang="ar-SA" sz="3800" dirty="0" smtClean="0"/>
              <a:t>رباح والخسائر حسابا بعيدا عن تقديرات </a:t>
            </a:r>
            <a:r>
              <a:rPr lang="ar-SA" sz="3800" dirty="0" smtClean="0">
                <a:solidFill>
                  <a:srgbClr val="FF0000"/>
                </a:solidFill>
              </a:rPr>
              <a:t>السيول</a:t>
            </a:r>
            <a:r>
              <a:rPr lang="ar-JO" sz="3800" dirty="0" smtClean="0"/>
              <a:t>ة</a:t>
            </a:r>
            <a:r>
              <a:rPr lang="ar-SA" sz="3800" dirty="0" smtClean="0"/>
              <a:t> للمنشأ</a:t>
            </a:r>
            <a:r>
              <a:rPr lang="ar-JO" sz="3800" dirty="0" smtClean="0"/>
              <a:t>ة</a:t>
            </a:r>
            <a:r>
              <a:rPr lang="ar-SA" sz="3800" dirty="0" smtClean="0"/>
              <a:t>.</a:t>
            </a:r>
          </a:p>
          <a:p>
            <a:pPr algn="just">
              <a:buNone/>
            </a:pPr>
            <a:r>
              <a:rPr lang="ar-SA" sz="3800" dirty="0" smtClean="0"/>
              <a:t>4- قائم</a:t>
            </a:r>
            <a:r>
              <a:rPr lang="ar-JO" sz="3800" dirty="0" smtClean="0"/>
              <a:t>ة</a:t>
            </a:r>
            <a:r>
              <a:rPr lang="ar-SA" sz="3800" dirty="0" smtClean="0"/>
              <a:t> الدخل ملخص ال</a:t>
            </a:r>
            <a:r>
              <a:rPr lang="ar-JO" sz="3800" dirty="0" smtClean="0"/>
              <a:t>أ</a:t>
            </a:r>
            <a:r>
              <a:rPr lang="ar-SA" sz="3800" dirty="0" smtClean="0"/>
              <a:t>عمال التي تمت خلال الفتر</a:t>
            </a:r>
            <a:r>
              <a:rPr lang="ar-JO" sz="3800" dirty="0" smtClean="0"/>
              <a:t>ة</a:t>
            </a:r>
            <a:r>
              <a:rPr lang="ar-SA" sz="3800" dirty="0" smtClean="0"/>
              <a:t> المحاسبي</a:t>
            </a:r>
            <a:r>
              <a:rPr lang="ar-JO" sz="3800" dirty="0" smtClean="0"/>
              <a:t>ة</a:t>
            </a:r>
            <a:r>
              <a:rPr lang="ar-SA" sz="3800" dirty="0" smtClean="0"/>
              <a:t> التي انتهت فيترجم على شكل صافي ربح </a:t>
            </a:r>
            <a:r>
              <a:rPr lang="ar-JO" sz="3800" dirty="0" smtClean="0"/>
              <a:t>أ</a:t>
            </a:r>
            <a:r>
              <a:rPr lang="ar-SA" sz="3800" dirty="0" smtClean="0"/>
              <a:t>وخسار</a:t>
            </a:r>
            <a:r>
              <a:rPr lang="ar-JO" sz="3800" dirty="0" smtClean="0"/>
              <a:t>ة</a:t>
            </a:r>
            <a:r>
              <a:rPr lang="ar-SA" sz="3800" dirty="0" smtClean="0"/>
              <a:t> ولكن </a:t>
            </a:r>
            <a:r>
              <a:rPr lang="ar-SA" sz="3800" dirty="0" smtClean="0">
                <a:solidFill>
                  <a:srgbClr val="FF0000"/>
                </a:solidFill>
              </a:rPr>
              <a:t>لا يترجم على قدر</a:t>
            </a:r>
            <a:r>
              <a:rPr lang="ar-JO" sz="3800" dirty="0" smtClean="0">
                <a:solidFill>
                  <a:srgbClr val="FF0000"/>
                </a:solidFill>
              </a:rPr>
              <a:t>ة</a:t>
            </a:r>
            <a:r>
              <a:rPr lang="ar-SA" sz="3800" dirty="0" smtClean="0">
                <a:solidFill>
                  <a:srgbClr val="FF0000"/>
                </a:solidFill>
              </a:rPr>
              <a:t> المشأة </a:t>
            </a:r>
            <a:r>
              <a:rPr lang="ar-JO" sz="3800" dirty="0" smtClean="0">
                <a:solidFill>
                  <a:srgbClr val="FF0000"/>
                </a:solidFill>
              </a:rPr>
              <a:t>على </a:t>
            </a:r>
            <a:r>
              <a:rPr lang="ar-SA" sz="3800" dirty="0" smtClean="0">
                <a:solidFill>
                  <a:srgbClr val="FF0000"/>
                </a:solidFill>
              </a:rPr>
              <a:t>دفع التزاماتها. </a:t>
            </a:r>
          </a:p>
          <a:p>
            <a:pPr algn="just">
              <a:buNone/>
            </a:pPr>
            <a:r>
              <a:rPr lang="ar-SA" sz="3800" dirty="0" smtClean="0"/>
              <a:t>5- بسبب عنصر </a:t>
            </a:r>
            <a:r>
              <a:rPr lang="ar-SA" sz="3800" dirty="0" smtClean="0">
                <a:solidFill>
                  <a:srgbClr val="FF0000"/>
                </a:solidFill>
              </a:rPr>
              <a:t>التقدير الشخصي </a:t>
            </a:r>
            <a:r>
              <a:rPr lang="ar-SA" sz="3800" dirty="0" smtClean="0"/>
              <a:t>في تقدير بعض المصروفات الحسابي</a:t>
            </a:r>
            <a:r>
              <a:rPr lang="ar-JO" sz="3800" dirty="0" smtClean="0"/>
              <a:t>ة</a:t>
            </a:r>
            <a:r>
              <a:rPr lang="ar-SA" sz="3800" dirty="0" smtClean="0"/>
              <a:t> وذلك نتيج</a:t>
            </a:r>
            <a:r>
              <a:rPr lang="ar-JO" sz="3800" dirty="0" smtClean="0"/>
              <a:t>ة</a:t>
            </a:r>
            <a:r>
              <a:rPr lang="ar-SA" sz="3800" dirty="0" smtClean="0"/>
              <a:t> لتطبيق بعض المباديء المحاسبي</a:t>
            </a:r>
            <a:r>
              <a:rPr lang="ar-JO" sz="3800" dirty="0" smtClean="0"/>
              <a:t>ة</a:t>
            </a:r>
            <a:r>
              <a:rPr lang="ar-SA" sz="3800" dirty="0" smtClean="0"/>
              <a:t> المتعارف عليها </a:t>
            </a:r>
            <a:r>
              <a:rPr lang="ar-JO" sz="3800" dirty="0" smtClean="0"/>
              <a:t>أ</a:t>
            </a:r>
            <a:r>
              <a:rPr lang="ar-SA" sz="3800" dirty="0" smtClean="0"/>
              <a:t>و نتيج</a:t>
            </a:r>
            <a:r>
              <a:rPr lang="ar-JO" sz="3800" dirty="0" smtClean="0"/>
              <a:t>ة</a:t>
            </a:r>
            <a:r>
              <a:rPr lang="ar-SA" sz="3800" dirty="0" smtClean="0"/>
              <a:t> تطبيق بعض السياسات المحاسبي</a:t>
            </a:r>
            <a:r>
              <a:rPr lang="ar-JO" sz="3800" dirty="0" smtClean="0"/>
              <a:t>ة</a:t>
            </a:r>
            <a:r>
              <a:rPr lang="ar-SA" sz="3800" dirty="0" smtClean="0"/>
              <a:t> وبالتالي يترتب على ذلك </a:t>
            </a:r>
            <a:r>
              <a:rPr lang="ar-SA" sz="3800" dirty="0" smtClean="0">
                <a:solidFill>
                  <a:srgbClr val="FF0000"/>
                </a:solidFill>
              </a:rPr>
              <a:t>عدم الدق</a:t>
            </a:r>
            <a:r>
              <a:rPr lang="ar-JO" sz="3800" dirty="0" smtClean="0">
                <a:solidFill>
                  <a:srgbClr val="FF0000"/>
                </a:solidFill>
              </a:rPr>
              <a:t>ة</a:t>
            </a:r>
            <a:r>
              <a:rPr lang="ar-SA" sz="3800" dirty="0" smtClean="0">
                <a:solidFill>
                  <a:srgbClr val="FF0000"/>
                </a:solidFill>
              </a:rPr>
              <a:t> في نتائج الاعمال.</a:t>
            </a:r>
            <a:endParaRPr lang="ar-SA" sz="3800" dirty="0">
              <a:solidFill>
                <a:srgbClr val="FF0000"/>
              </a:solidFill>
            </a:endParaRPr>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3600" dirty="0" smtClean="0">
                  <a:solidFill>
                    <a:schemeClr val="tx1"/>
                  </a:solidFill>
                </a:rPr>
                <a:t>              واقع القوائم المالي</a:t>
              </a:r>
              <a:r>
                <a:rPr lang="ar-JO" sz="3600" dirty="0" smtClean="0">
                  <a:solidFill>
                    <a:schemeClr val="tx1"/>
                  </a:solidFill>
                </a:rPr>
                <a:t>ة</a:t>
              </a:r>
              <a:r>
                <a:rPr lang="ar-SA" sz="3600" dirty="0" smtClean="0">
                  <a:solidFill>
                    <a:schemeClr val="tx1"/>
                  </a:solidFill>
                </a:rPr>
                <a:t> و</a:t>
              </a:r>
              <a:r>
                <a:rPr lang="ar-JO" sz="3600" dirty="0" smtClean="0">
                  <a:solidFill>
                    <a:schemeClr val="tx1"/>
                  </a:solidFill>
                </a:rPr>
                <a:t>أ</a:t>
              </a:r>
              <a:r>
                <a:rPr lang="ar-SA" sz="3600" dirty="0" smtClean="0">
                  <a:solidFill>
                    <a:schemeClr val="tx1"/>
                  </a:solidFill>
                </a:rPr>
                <a:t>ثرها على التحليل المالي</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418895414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98</a:t>
            </a:fld>
            <a:endParaRPr lang="ar-SA"/>
          </a:p>
        </p:txBody>
      </p:sp>
      <p:sp>
        <p:nvSpPr>
          <p:cNvPr id="12" name="Content Placeholder 11"/>
          <p:cNvSpPr>
            <a:spLocks noGrp="1"/>
          </p:cNvSpPr>
          <p:nvPr>
            <p:ph sz="quarter" idx="1"/>
          </p:nvPr>
        </p:nvSpPr>
        <p:spPr>
          <a:xfrm>
            <a:off x="457200" y="1772816"/>
            <a:ext cx="8363272" cy="4536504"/>
          </a:xfrm>
        </p:spPr>
        <p:txBody>
          <a:bodyPr>
            <a:normAutofit fontScale="85000" lnSpcReduction="20000"/>
          </a:bodyPr>
          <a:lstStyle/>
          <a:p>
            <a:pPr algn="just">
              <a:buNone/>
            </a:pPr>
            <a:r>
              <a:rPr lang="ar-JO" sz="3800" b="1" dirty="0" smtClean="0">
                <a:solidFill>
                  <a:srgbClr val="0000FF"/>
                </a:solidFill>
              </a:rPr>
              <a:t>بقائمة التدفق النقدي يمكن التغلب على النقاط السابقه وذلك من خلال : </a:t>
            </a:r>
            <a:endParaRPr lang="ar-SA" sz="3800" b="1" dirty="0" smtClean="0">
              <a:solidFill>
                <a:srgbClr val="0000FF"/>
              </a:solidFill>
            </a:endParaRPr>
          </a:p>
          <a:p>
            <a:pPr algn="just">
              <a:buNone/>
            </a:pPr>
            <a:r>
              <a:rPr lang="ar-SA" sz="3800" dirty="0" smtClean="0"/>
              <a:t>1- تجديد عناصر المصروفات غير النقدي</a:t>
            </a:r>
            <a:r>
              <a:rPr lang="ar-JO" sz="3800" dirty="0" smtClean="0"/>
              <a:t>ة</a:t>
            </a:r>
            <a:r>
              <a:rPr lang="ar-SA" sz="3800" dirty="0" smtClean="0"/>
              <a:t> (المحاسبي</a:t>
            </a:r>
            <a:r>
              <a:rPr lang="ar-JO" sz="3800" dirty="0" smtClean="0"/>
              <a:t>ة</a:t>
            </a:r>
            <a:r>
              <a:rPr lang="ar-SA" sz="3800" dirty="0" smtClean="0"/>
              <a:t> ) وبشكل خاص </a:t>
            </a:r>
            <a:r>
              <a:rPr lang="ar-SA" sz="3800" dirty="0" smtClean="0">
                <a:solidFill>
                  <a:srgbClr val="FF0000"/>
                </a:solidFill>
              </a:rPr>
              <a:t>ال</a:t>
            </a:r>
            <a:r>
              <a:rPr lang="ar-JO" sz="3800" dirty="0" smtClean="0">
                <a:solidFill>
                  <a:srgbClr val="FF0000"/>
                </a:solidFill>
              </a:rPr>
              <a:t>إ</a:t>
            </a:r>
            <a:r>
              <a:rPr lang="ar-SA" sz="3800" dirty="0" smtClean="0">
                <a:solidFill>
                  <a:srgbClr val="FF0000"/>
                </a:solidFill>
              </a:rPr>
              <a:t>ستهلاك وال</a:t>
            </a:r>
            <a:r>
              <a:rPr lang="ar-JO" sz="3800" dirty="0" smtClean="0">
                <a:solidFill>
                  <a:srgbClr val="FF0000"/>
                </a:solidFill>
              </a:rPr>
              <a:t>إ</a:t>
            </a:r>
            <a:r>
              <a:rPr lang="ar-SA" sz="3800" dirty="0" smtClean="0">
                <a:solidFill>
                  <a:srgbClr val="FF0000"/>
                </a:solidFill>
              </a:rPr>
              <a:t>طفاء </a:t>
            </a:r>
            <a:r>
              <a:rPr lang="ar-SA" sz="3800" dirty="0" smtClean="0"/>
              <a:t>لكاف</a:t>
            </a:r>
            <a:r>
              <a:rPr lang="ar-JO" sz="3800" dirty="0" smtClean="0"/>
              <a:t>ة</a:t>
            </a:r>
            <a:r>
              <a:rPr lang="ar-SA" sz="3800" dirty="0" smtClean="0"/>
              <a:t> ال</a:t>
            </a:r>
            <a:r>
              <a:rPr lang="ar-JO" sz="3800" dirty="0" smtClean="0"/>
              <a:t>أ</a:t>
            </a:r>
            <a:r>
              <a:rPr lang="ar-SA" sz="3800" dirty="0" smtClean="0"/>
              <a:t>صول ذات العلاق</a:t>
            </a:r>
            <a:r>
              <a:rPr lang="ar-JO" sz="3800" dirty="0" smtClean="0"/>
              <a:t>ة</a:t>
            </a:r>
            <a:r>
              <a:rPr lang="ar-SA" sz="3800" dirty="0" smtClean="0"/>
              <a:t>. </a:t>
            </a:r>
          </a:p>
          <a:p>
            <a:pPr algn="just">
              <a:buNone/>
            </a:pPr>
            <a:r>
              <a:rPr lang="ar-SA" sz="3800" dirty="0" smtClean="0"/>
              <a:t>2- </a:t>
            </a:r>
            <a:r>
              <a:rPr lang="ar-JO" sz="3800" dirty="0" smtClean="0"/>
              <a:t>إ</a:t>
            </a:r>
            <a:r>
              <a:rPr lang="ar-SA" sz="3800" dirty="0" smtClean="0"/>
              <a:t>ظهار العمليات النقدي</a:t>
            </a:r>
            <a:r>
              <a:rPr lang="ar-JO" sz="3800" dirty="0" smtClean="0"/>
              <a:t>ة</a:t>
            </a:r>
            <a:r>
              <a:rPr lang="ar-SA" sz="3800" dirty="0" smtClean="0"/>
              <a:t> لمختلف النشاطات التي تمت داخل المنش</a:t>
            </a:r>
            <a:r>
              <a:rPr lang="ar-JO" sz="3800" dirty="0" smtClean="0"/>
              <a:t>أة</a:t>
            </a:r>
            <a:r>
              <a:rPr lang="ar-SA" sz="3800" dirty="0" smtClean="0"/>
              <a:t> </a:t>
            </a:r>
            <a:r>
              <a:rPr lang="ar-SA" sz="3800" dirty="0" smtClean="0">
                <a:solidFill>
                  <a:srgbClr val="FF0000"/>
                </a:solidFill>
              </a:rPr>
              <a:t>وخلال السن</a:t>
            </a:r>
            <a:r>
              <a:rPr lang="ar-JO" sz="3800" dirty="0" smtClean="0">
                <a:solidFill>
                  <a:srgbClr val="FF0000"/>
                </a:solidFill>
              </a:rPr>
              <a:t>ة</a:t>
            </a:r>
            <a:r>
              <a:rPr lang="ar-SA" sz="3800" dirty="0" smtClean="0">
                <a:solidFill>
                  <a:srgbClr val="FF0000"/>
                </a:solidFill>
              </a:rPr>
              <a:t> المالي</a:t>
            </a:r>
            <a:r>
              <a:rPr lang="ar-JO" sz="3800" dirty="0" smtClean="0">
                <a:solidFill>
                  <a:srgbClr val="FF0000"/>
                </a:solidFill>
              </a:rPr>
              <a:t>ة</a:t>
            </a:r>
            <a:r>
              <a:rPr lang="ar-SA" sz="3800" dirty="0" smtClean="0">
                <a:solidFill>
                  <a:srgbClr val="FF0000"/>
                </a:solidFill>
              </a:rPr>
              <a:t> </a:t>
            </a:r>
            <a:r>
              <a:rPr lang="ar-SA" sz="3800" dirty="0" smtClean="0"/>
              <a:t>خلافا لما تظهر</a:t>
            </a:r>
            <a:r>
              <a:rPr lang="ar-JO" sz="3800" dirty="0" smtClean="0"/>
              <a:t>ة</a:t>
            </a:r>
            <a:r>
              <a:rPr lang="ar-SA" sz="3800" dirty="0" smtClean="0"/>
              <a:t> قائم</a:t>
            </a:r>
            <a:r>
              <a:rPr lang="ar-JO" sz="3800" dirty="0" smtClean="0"/>
              <a:t>ة</a:t>
            </a:r>
            <a:r>
              <a:rPr lang="ar-SA" sz="3800" dirty="0" smtClean="0"/>
              <a:t> المركز</a:t>
            </a:r>
            <a:r>
              <a:rPr lang="ar-JO" sz="3800" dirty="0" smtClean="0"/>
              <a:t> </a:t>
            </a:r>
            <a:r>
              <a:rPr lang="ar-SA" sz="3800" dirty="0" smtClean="0"/>
              <a:t>المالي </a:t>
            </a:r>
            <a:r>
              <a:rPr lang="ar-JO" sz="3800" dirty="0" smtClean="0"/>
              <a:t>أ</a:t>
            </a:r>
            <a:r>
              <a:rPr lang="ar-SA" sz="3800" dirty="0" smtClean="0"/>
              <a:t>و قائم</a:t>
            </a:r>
            <a:r>
              <a:rPr lang="ar-JO" sz="3800" dirty="0" smtClean="0"/>
              <a:t>ة</a:t>
            </a:r>
            <a:r>
              <a:rPr lang="ar-SA" sz="3800" dirty="0" smtClean="0"/>
              <a:t> الدخل والمتمثل في </a:t>
            </a:r>
            <a:r>
              <a:rPr lang="ar-JO" sz="3800" dirty="0" smtClean="0"/>
              <a:t>إ</a:t>
            </a:r>
            <a:r>
              <a:rPr lang="ar-SA" sz="3800" dirty="0" smtClean="0"/>
              <a:t>ظهار </a:t>
            </a:r>
            <a:r>
              <a:rPr lang="ar-SA" sz="3800" dirty="0" smtClean="0">
                <a:solidFill>
                  <a:srgbClr val="FF0000"/>
                </a:solidFill>
              </a:rPr>
              <a:t>ال</a:t>
            </a:r>
            <a:r>
              <a:rPr lang="ar-JO" sz="3800" dirty="0" smtClean="0">
                <a:solidFill>
                  <a:srgbClr val="FF0000"/>
                </a:solidFill>
              </a:rPr>
              <a:t>أر</a:t>
            </a:r>
            <a:r>
              <a:rPr lang="ar-SA" sz="3800" dirty="0" smtClean="0">
                <a:solidFill>
                  <a:srgbClr val="FF0000"/>
                </a:solidFill>
              </a:rPr>
              <a:t>صد</a:t>
            </a:r>
            <a:r>
              <a:rPr lang="ar-JO" sz="3800" dirty="0" smtClean="0">
                <a:solidFill>
                  <a:srgbClr val="FF0000"/>
                </a:solidFill>
              </a:rPr>
              <a:t>ة</a:t>
            </a:r>
            <a:r>
              <a:rPr lang="ar-SA" sz="3800" dirty="0" smtClean="0">
                <a:solidFill>
                  <a:srgbClr val="FF0000"/>
                </a:solidFill>
              </a:rPr>
              <a:t> </a:t>
            </a:r>
            <a:r>
              <a:rPr lang="ar-SA" sz="3800" dirty="0" smtClean="0"/>
              <a:t>فقط لهذه النشاطات. </a:t>
            </a:r>
          </a:p>
          <a:p>
            <a:pPr algn="just">
              <a:buNone/>
            </a:pPr>
            <a:r>
              <a:rPr lang="ar-SA" sz="3800" dirty="0" smtClean="0"/>
              <a:t>3- </a:t>
            </a:r>
            <a:r>
              <a:rPr lang="ar-JO" sz="3800" dirty="0" smtClean="0"/>
              <a:t>إ</a:t>
            </a:r>
            <a:r>
              <a:rPr lang="ar-SA" sz="3800" dirty="0" smtClean="0"/>
              <a:t>ظهار صافي التغير في النقد في بداي</a:t>
            </a:r>
            <a:r>
              <a:rPr lang="ar-JO" sz="3800" dirty="0" smtClean="0"/>
              <a:t>ة</a:t>
            </a:r>
            <a:r>
              <a:rPr lang="ar-SA" sz="3800" dirty="0" smtClean="0"/>
              <a:t> الفتر</a:t>
            </a:r>
            <a:r>
              <a:rPr lang="ar-JO" sz="3800" dirty="0" smtClean="0"/>
              <a:t>ة</a:t>
            </a:r>
            <a:r>
              <a:rPr lang="ar-SA" sz="3800" dirty="0" smtClean="0"/>
              <a:t> وفي نهايتها وتوزيع بنود التدفقات النقدي</a:t>
            </a:r>
            <a:r>
              <a:rPr lang="ar-JO" sz="3800" dirty="0" smtClean="0"/>
              <a:t>ة</a:t>
            </a:r>
            <a:r>
              <a:rPr lang="ar-SA" sz="3800" dirty="0" smtClean="0"/>
              <a:t> على مجموعات مترابط</a:t>
            </a:r>
            <a:r>
              <a:rPr lang="ar-JO" sz="3800" dirty="0" smtClean="0"/>
              <a:t>ة</a:t>
            </a:r>
            <a:r>
              <a:rPr lang="ar-SA" sz="3800" dirty="0" smtClean="0"/>
              <a:t>. </a:t>
            </a:r>
          </a:p>
          <a:p>
            <a:pPr>
              <a:buNone/>
            </a:pPr>
            <a:endParaRPr lang="ar-SA" sz="3800" dirty="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solidFill>
                    <a:srgbClr val="FF0000"/>
                  </a:solidFill>
                </a:rPr>
                <a:t>              دور قائم</a:t>
              </a:r>
              <a:r>
                <a:rPr lang="ar-JO" sz="3600" dirty="0" smtClean="0">
                  <a:solidFill>
                    <a:srgbClr val="FF0000"/>
                  </a:solidFill>
                </a:rPr>
                <a:t>ة</a:t>
              </a:r>
              <a:r>
                <a:rPr lang="ar-SA" sz="3600" dirty="0" smtClean="0">
                  <a:solidFill>
                    <a:srgbClr val="FF0000"/>
                  </a:solidFill>
                </a:rPr>
                <a:t> التدفق النقدي في التغلب على نقاط                    الضعف في القوائم المالية </a:t>
              </a:r>
              <a:endParaRPr lang="ar-SA" sz="3600" dirty="0">
                <a:solidFill>
                  <a:srgbClr val="FF0000"/>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229042862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ar-SA"/>
          </a:p>
        </p:txBody>
      </p:sp>
      <p:sp>
        <p:nvSpPr>
          <p:cNvPr id="5" name="Slide Number Placeholder 4"/>
          <p:cNvSpPr>
            <a:spLocks noGrp="1"/>
          </p:cNvSpPr>
          <p:nvPr>
            <p:ph type="sldNum" sz="quarter" idx="12"/>
          </p:nvPr>
        </p:nvSpPr>
        <p:spPr/>
        <p:txBody>
          <a:bodyPr/>
          <a:lstStyle/>
          <a:p>
            <a:fld id="{6339CD7F-6548-46A8-9F66-5B44D68E6E3C}" type="slidenum">
              <a:rPr lang="ar-SA" smtClean="0"/>
              <a:pPr/>
              <a:t>99</a:t>
            </a:fld>
            <a:endParaRPr lang="ar-SA"/>
          </a:p>
        </p:txBody>
      </p:sp>
      <p:sp>
        <p:nvSpPr>
          <p:cNvPr id="12" name="Content Placeholder 11"/>
          <p:cNvSpPr>
            <a:spLocks noGrp="1"/>
          </p:cNvSpPr>
          <p:nvPr>
            <p:ph sz="quarter" idx="1"/>
          </p:nvPr>
        </p:nvSpPr>
        <p:spPr>
          <a:xfrm>
            <a:off x="457200" y="1772816"/>
            <a:ext cx="8229600" cy="4536504"/>
          </a:xfrm>
        </p:spPr>
        <p:txBody>
          <a:bodyPr>
            <a:normAutofit fontScale="92500" lnSpcReduction="10000"/>
          </a:bodyPr>
          <a:lstStyle/>
          <a:p>
            <a:pPr algn="just">
              <a:buNone/>
            </a:pPr>
            <a:r>
              <a:rPr lang="ar-JO" sz="2400" b="1" u="sng" dirty="0" smtClean="0">
                <a:solidFill>
                  <a:srgbClr val="FF0000"/>
                </a:solidFill>
              </a:rPr>
              <a:t>ثانيا</a:t>
            </a:r>
            <a:r>
              <a:rPr lang="ar-JO" sz="2400" dirty="0" smtClean="0">
                <a:solidFill>
                  <a:srgbClr val="FF0000"/>
                </a:solidFill>
              </a:rPr>
              <a:t> : </a:t>
            </a:r>
            <a:r>
              <a:rPr lang="ar-SA" sz="2400" dirty="0" smtClean="0">
                <a:solidFill>
                  <a:srgbClr val="FF0000"/>
                </a:solidFill>
              </a:rPr>
              <a:t>محدودي</a:t>
            </a:r>
            <a:r>
              <a:rPr lang="ar-JO" sz="2400" dirty="0" smtClean="0">
                <a:solidFill>
                  <a:srgbClr val="FF0000"/>
                </a:solidFill>
              </a:rPr>
              <a:t>ة</a:t>
            </a:r>
            <a:r>
              <a:rPr lang="ar-SA" sz="2400" dirty="0" smtClean="0">
                <a:solidFill>
                  <a:srgbClr val="FF0000"/>
                </a:solidFill>
              </a:rPr>
              <a:t> المعلومات المتاح</a:t>
            </a:r>
            <a:r>
              <a:rPr lang="ar-JO" sz="2400" dirty="0" smtClean="0">
                <a:solidFill>
                  <a:srgbClr val="FF0000"/>
                </a:solidFill>
              </a:rPr>
              <a:t>ة</a:t>
            </a:r>
            <a:r>
              <a:rPr lang="ar-SA" sz="2400" dirty="0" smtClean="0">
                <a:solidFill>
                  <a:srgbClr val="FF0000"/>
                </a:solidFill>
              </a:rPr>
              <a:t> من القوائم المالية</a:t>
            </a:r>
          </a:p>
          <a:p>
            <a:pPr algn="just">
              <a:buNone/>
            </a:pPr>
            <a:r>
              <a:rPr lang="ar-SA" sz="2400" dirty="0" smtClean="0"/>
              <a:t> فعاد</a:t>
            </a:r>
            <a:r>
              <a:rPr lang="ar-JO" sz="2400" dirty="0" smtClean="0"/>
              <a:t>ة</a:t>
            </a:r>
            <a:r>
              <a:rPr lang="ar-SA" sz="2400" dirty="0" smtClean="0"/>
              <a:t> يكون المحلل شخص من خارج المنش</a:t>
            </a:r>
            <a:r>
              <a:rPr lang="ar-JO" sz="2400" dirty="0" smtClean="0"/>
              <a:t>أة</a:t>
            </a:r>
            <a:r>
              <a:rPr lang="ar-SA" sz="2400" dirty="0" smtClean="0"/>
              <a:t> فيعتمد على القوائم المالية المنشور</a:t>
            </a:r>
            <a:r>
              <a:rPr lang="ar-JO" sz="2400" dirty="0" smtClean="0"/>
              <a:t>ة</a:t>
            </a:r>
            <a:r>
              <a:rPr lang="ar-SA" sz="2400" dirty="0" smtClean="0"/>
              <a:t> </a:t>
            </a:r>
            <a:r>
              <a:rPr lang="ar-JO" sz="2400" dirty="0" smtClean="0"/>
              <a:t>أ</a:t>
            </a:r>
            <a:r>
              <a:rPr lang="ar-SA" sz="2400" dirty="0" smtClean="0"/>
              <a:t>والتي تقدم له فلا يسمح له بالتعمق </a:t>
            </a:r>
            <a:r>
              <a:rPr lang="ar-JO" sz="2400" dirty="0" smtClean="0"/>
              <a:t>أ</a:t>
            </a:r>
            <a:r>
              <a:rPr lang="ar-SA" sz="2400" dirty="0" smtClean="0"/>
              <a:t>والتوسع </a:t>
            </a:r>
            <a:r>
              <a:rPr lang="ar-JO" sz="2400" dirty="0" smtClean="0"/>
              <a:t>أ</a:t>
            </a:r>
            <a:r>
              <a:rPr lang="ar-SA" sz="2400" dirty="0" smtClean="0"/>
              <a:t>كثر في هذه المعلومات علما</a:t>
            </a:r>
            <a:r>
              <a:rPr lang="ar-JO" sz="2400" dirty="0" smtClean="0"/>
              <a:t>ً</a:t>
            </a:r>
            <a:r>
              <a:rPr lang="ar-SA" sz="2400" dirty="0" smtClean="0"/>
              <a:t> ب</a:t>
            </a:r>
            <a:r>
              <a:rPr lang="ar-JO" sz="2400" dirty="0" smtClean="0"/>
              <a:t>أ</a:t>
            </a:r>
            <a:r>
              <a:rPr lang="ar-SA" sz="2400" dirty="0" smtClean="0"/>
              <a:t>ن هناك معلومات </a:t>
            </a:r>
            <a:r>
              <a:rPr lang="ar-JO" sz="2400" dirty="0" smtClean="0"/>
              <a:t>إ</a:t>
            </a:r>
            <a:r>
              <a:rPr lang="ar-SA" sz="2400" dirty="0" smtClean="0"/>
              <a:t>ضافية ذات قيم</a:t>
            </a:r>
            <a:r>
              <a:rPr lang="ar-JO" sz="2400" dirty="0" smtClean="0"/>
              <a:t>ة</a:t>
            </a:r>
            <a:r>
              <a:rPr lang="ar-SA" sz="2400" dirty="0" smtClean="0"/>
              <a:t> و</a:t>
            </a:r>
            <a:r>
              <a:rPr lang="ar-JO" sz="2400" dirty="0" smtClean="0"/>
              <a:t>أ</a:t>
            </a:r>
            <a:r>
              <a:rPr lang="ar-SA" sz="2400" dirty="0" smtClean="0"/>
              <a:t>همي</a:t>
            </a:r>
            <a:r>
              <a:rPr lang="ar-JO" sz="2400" dirty="0" smtClean="0"/>
              <a:t>ة</a:t>
            </a:r>
            <a:r>
              <a:rPr lang="ar-SA" sz="2400" dirty="0" smtClean="0"/>
              <a:t> عالي</a:t>
            </a:r>
            <a:r>
              <a:rPr lang="ar-JO" sz="2400" dirty="0" smtClean="0"/>
              <a:t>ة</a:t>
            </a:r>
            <a:r>
              <a:rPr lang="ar-SA" sz="2400" dirty="0" smtClean="0"/>
              <a:t> للتحليل المالي لكنها من ال</a:t>
            </a:r>
            <a:r>
              <a:rPr lang="ar-JO" sz="2400" dirty="0" smtClean="0"/>
              <a:t>أ</a:t>
            </a:r>
            <a:r>
              <a:rPr lang="ar-SA" sz="2400" dirty="0" smtClean="0"/>
              <a:t>سرار الخاص</a:t>
            </a:r>
            <a:r>
              <a:rPr lang="ar-JO" sz="2400" dirty="0" smtClean="0"/>
              <a:t>ة</a:t>
            </a:r>
            <a:r>
              <a:rPr lang="ar-SA" sz="2400" dirty="0" smtClean="0"/>
              <a:t> بالمنش</a:t>
            </a:r>
            <a:r>
              <a:rPr lang="ar-JO" sz="2400" dirty="0" smtClean="0"/>
              <a:t>أة</a:t>
            </a:r>
            <a:r>
              <a:rPr lang="ar-SA" sz="2400" dirty="0" smtClean="0"/>
              <a:t> التي لا يتم نشرها ولا يطلع عليها غير المصرح لهم بها. </a:t>
            </a:r>
            <a:endParaRPr lang="ar-JO" sz="2400" dirty="0" smtClean="0"/>
          </a:p>
          <a:p>
            <a:pPr algn="just">
              <a:buNone/>
            </a:pPr>
            <a:r>
              <a:rPr lang="ar-JO" sz="2400" b="1" u="sng" dirty="0" smtClean="0">
                <a:solidFill>
                  <a:srgbClr val="FF0000"/>
                </a:solidFill>
              </a:rPr>
              <a:t>ثالثا</a:t>
            </a:r>
            <a:r>
              <a:rPr lang="ar-JO" sz="2400" dirty="0" smtClean="0">
                <a:solidFill>
                  <a:srgbClr val="FF0000"/>
                </a:solidFill>
              </a:rPr>
              <a:t> : إ</a:t>
            </a:r>
            <a:r>
              <a:rPr lang="ar-SA" sz="2400" dirty="0" smtClean="0">
                <a:solidFill>
                  <a:srgbClr val="FF0000"/>
                </a:solidFill>
              </a:rPr>
              <a:t>غفال القيم ال</a:t>
            </a:r>
            <a:r>
              <a:rPr lang="ar-JO" sz="2400" dirty="0" smtClean="0">
                <a:solidFill>
                  <a:srgbClr val="FF0000"/>
                </a:solidFill>
              </a:rPr>
              <a:t>إ</a:t>
            </a:r>
            <a:r>
              <a:rPr lang="ar-SA" sz="2400" dirty="0" smtClean="0">
                <a:solidFill>
                  <a:srgbClr val="FF0000"/>
                </a:solidFill>
              </a:rPr>
              <a:t>ستبدالي</a:t>
            </a:r>
            <a:r>
              <a:rPr lang="ar-JO" sz="2400" dirty="0" smtClean="0">
                <a:solidFill>
                  <a:srgbClr val="FF0000"/>
                </a:solidFill>
              </a:rPr>
              <a:t>ة</a:t>
            </a:r>
            <a:r>
              <a:rPr lang="ar-SA" sz="2400" dirty="0" smtClean="0">
                <a:solidFill>
                  <a:srgbClr val="FF0000"/>
                </a:solidFill>
              </a:rPr>
              <a:t> لل</a:t>
            </a:r>
            <a:r>
              <a:rPr lang="ar-JO" sz="2400" dirty="0" smtClean="0">
                <a:solidFill>
                  <a:srgbClr val="FF0000"/>
                </a:solidFill>
              </a:rPr>
              <a:t>أ</a:t>
            </a:r>
            <a:r>
              <a:rPr lang="ar-SA" sz="2400" dirty="0" smtClean="0">
                <a:solidFill>
                  <a:srgbClr val="FF0000"/>
                </a:solidFill>
              </a:rPr>
              <a:t>صول </a:t>
            </a:r>
          </a:p>
          <a:p>
            <a:pPr algn="just">
              <a:buNone/>
            </a:pPr>
            <a:r>
              <a:rPr lang="ar-SA" sz="2400" dirty="0" smtClean="0"/>
              <a:t>تظهر القيم في القوائم المالي</a:t>
            </a:r>
            <a:r>
              <a:rPr lang="ar-JO" sz="2400" dirty="0" smtClean="0"/>
              <a:t>ة</a:t>
            </a:r>
            <a:r>
              <a:rPr lang="ar-SA" sz="2400" dirty="0" smtClean="0"/>
              <a:t> بقيمتها الدفتري</a:t>
            </a:r>
            <a:r>
              <a:rPr lang="ar-JO" sz="2400" dirty="0" smtClean="0"/>
              <a:t>ة</a:t>
            </a:r>
            <a:r>
              <a:rPr lang="ar-SA" sz="2400" dirty="0" smtClean="0"/>
              <a:t> وذلك حسب المباديء المحاسبي</a:t>
            </a:r>
            <a:r>
              <a:rPr lang="ar-JO" sz="2400" dirty="0" smtClean="0"/>
              <a:t>ة</a:t>
            </a:r>
            <a:r>
              <a:rPr lang="ar-SA" sz="2400" dirty="0" smtClean="0"/>
              <a:t> وليس للقيم ال</a:t>
            </a:r>
            <a:r>
              <a:rPr lang="ar-JO" sz="2400" dirty="0" smtClean="0"/>
              <a:t>إ</a:t>
            </a:r>
            <a:r>
              <a:rPr lang="ar-SA" sz="2400" dirty="0" smtClean="0"/>
              <a:t>ستبدالي</a:t>
            </a:r>
            <a:r>
              <a:rPr lang="ar-JO" sz="2400" dirty="0" smtClean="0"/>
              <a:t>ة</a:t>
            </a:r>
            <a:r>
              <a:rPr lang="ar-SA" sz="2400" dirty="0" smtClean="0"/>
              <a:t> </a:t>
            </a:r>
            <a:r>
              <a:rPr lang="ar-JO" sz="2400" dirty="0" smtClean="0"/>
              <a:t>أ</a:t>
            </a:r>
            <a:r>
              <a:rPr lang="ar-SA" sz="2400" dirty="0" smtClean="0"/>
              <a:t>و ال</a:t>
            </a:r>
            <a:r>
              <a:rPr lang="ar-JO" sz="2400" dirty="0" smtClean="0"/>
              <a:t>إ</a:t>
            </a:r>
            <a:r>
              <a:rPr lang="ar-SA" sz="2400" dirty="0" smtClean="0"/>
              <a:t>حلالي</a:t>
            </a:r>
            <a:r>
              <a:rPr lang="ar-JO" sz="2400" dirty="0" smtClean="0"/>
              <a:t>ة</a:t>
            </a:r>
            <a:r>
              <a:rPr lang="ar-SA" sz="2400" dirty="0" smtClean="0"/>
              <a:t> وهذا مقبول في ضل الظروف ال</a:t>
            </a:r>
            <a:r>
              <a:rPr lang="ar-JO" sz="2400" dirty="0" smtClean="0"/>
              <a:t>إ</a:t>
            </a:r>
            <a:r>
              <a:rPr lang="ar-SA" sz="2400" dirty="0" smtClean="0"/>
              <a:t>قتصادي</a:t>
            </a:r>
            <a:r>
              <a:rPr lang="ar-JO" sz="2400" dirty="0" smtClean="0"/>
              <a:t>ة</a:t>
            </a:r>
            <a:r>
              <a:rPr lang="ar-SA" sz="2400" dirty="0" smtClean="0"/>
              <a:t> المستقر</a:t>
            </a:r>
            <a:r>
              <a:rPr lang="ar-JO" sz="2400" dirty="0" smtClean="0"/>
              <a:t>ة</a:t>
            </a:r>
            <a:r>
              <a:rPr lang="ar-SA" sz="2400" dirty="0" smtClean="0"/>
              <a:t> ولكن في حال</a:t>
            </a:r>
            <a:r>
              <a:rPr lang="ar-JO" sz="2400" dirty="0" smtClean="0"/>
              <a:t>ة</a:t>
            </a:r>
            <a:r>
              <a:rPr lang="ar-SA" sz="2400" dirty="0" smtClean="0"/>
              <a:t> التضخم يصبح هذا ال</a:t>
            </a:r>
            <a:r>
              <a:rPr lang="ar-JO" sz="2400" dirty="0" smtClean="0"/>
              <a:t>أ</a:t>
            </a:r>
            <a:r>
              <a:rPr lang="ar-SA" sz="2400" dirty="0" smtClean="0"/>
              <a:t>مر عديم الفائد</a:t>
            </a:r>
            <a:r>
              <a:rPr lang="ar-JO" sz="2400" dirty="0" smtClean="0"/>
              <a:t>ة</a:t>
            </a:r>
            <a:r>
              <a:rPr lang="ar-SA" sz="2400" dirty="0" smtClean="0"/>
              <a:t>.</a:t>
            </a:r>
            <a:endParaRPr lang="ar-JO" sz="2400" dirty="0" smtClean="0"/>
          </a:p>
          <a:p>
            <a:pPr algn="just">
              <a:buNone/>
            </a:pPr>
            <a:r>
              <a:rPr lang="ar-JO" sz="2400" b="1" u="sng" dirty="0" smtClean="0">
                <a:solidFill>
                  <a:srgbClr val="FF0000"/>
                </a:solidFill>
              </a:rPr>
              <a:t>رابعا</a:t>
            </a:r>
            <a:r>
              <a:rPr lang="ar-JO" sz="2400" dirty="0" smtClean="0">
                <a:solidFill>
                  <a:srgbClr val="FF0000"/>
                </a:solidFill>
              </a:rPr>
              <a:t> : </a:t>
            </a:r>
            <a:r>
              <a:rPr lang="ar-SA" sz="2400" dirty="0" smtClean="0">
                <a:solidFill>
                  <a:srgbClr val="FF0000"/>
                </a:solidFill>
              </a:rPr>
              <a:t> ارتباط التحليل المالي بلحظ</a:t>
            </a:r>
            <a:r>
              <a:rPr lang="ar-JO" sz="2400" dirty="0" smtClean="0">
                <a:solidFill>
                  <a:srgbClr val="FF0000"/>
                </a:solidFill>
              </a:rPr>
              <a:t>ة</a:t>
            </a:r>
            <a:r>
              <a:rPr lang="ar-SA" sz="2400" dirty="0" smtClean="0">
                <a:solidFill>
                  <a:srgbClr val="FF0000"/>
                </a:solidFill>
              </a:rPr>
              <a:t> </a:t>
            </a:r>
            <a:r>
              <a:rPr lang="ar-JO" sz="2400" dirty="0" smtClean="0">
                <a:solidFill>
                  <a:srgbClr val="FF0000"/>
                </a:solidFill>
              </a:rPr>
              <a:t>إ</a:t>
            </a:r>
            <a:r>
              <a:rPr lang="ar-SA" sz="2400" dirty="0" smtClean="0">
                <a:solidFill>
                  <a:srgbClr val="FF0000"/>
                </a:solidFill>
              </a:rPr>
              <a:t>عداد القوائم المالي</a:t>
            </a:r>
            <a:r>
              <a:rPr lang="ar-JO" sz="2400" dirty="0" smtClean="0">
                <a:solidFill>
                  <a:srgbClr val="FF0000"/>
                </a:solidFill>
              </a:rPr>
              <a:t>ة</a:t>
            </a:r>
            <a:r>
              <a:rPr lang="ar-SA" sz="2400" dirty="0" smtClean="0">
                <a:solidFill>
                  <a:srgbClr val="FF0000"/>
                </a:solidFill>
              </a:rPr>
              <a:t> </a:t>
            </a:r>
          </a:p>
          <a:p>
            <a:pPr algn="just">
              <a:buNone/>
            </a:pPr>
            <a:r>
              <a:rPr lang="ar-SA" sz="2400" dirty="0" smtClean="0"/>
              <a:t>فالقوائم تعد في تاريخ محدد ك</a:t>
            </a:r>
            <a:r>
              <a:rPr lang="ar-JO" sz="2400" dirty="0" smtClean="0"/>
              <a:t>أ</a:t>
            </a:r>
            <a:r>
              <a:rPr lang="ar-SA" sz="2400" dirty="0" smtClean="0"/>
              <a:t>ن المنش</a:t>
            </a:r>
            <a:r>
              <a:rPr lang="ar-JO" sz="2400" dirty="0" smtClean="0"/>
              <a:t>أة</a:t>
            </a:r>
            <a:r>
              <a:rPr lang="ar-SA" sz="2400" dirty="0" smtClean="0"/>
              <a:t> ستتوقف عن العمل وبالتالي يستفاد من التحليل بقياس كفاي</a:t>
            </a:r>
            <a:r>
              <a:rPr lang="ar-JO" sz="2400" dirty="0" smtClean="0"/>
              <a:t>ة</a:t>
            </a:r>
            <a:r>
              <a:rPr lang="ar-SA" sz="2400" dirty="0" smtClean="0"/>
              <a:t> وسيول</a:t>
            </a:r>
            <a:r>
              <a:rPr lang="ar-JO" sz="2400" dirty="0" smtClean="0"/>
              <a:t>ة</a:t>
            </a:r>
            <a:r>
              <a:rPr lang="ar-SA" sz="2400" dirty="0" smtClean="0"/>
              <a:t> وربحي</a:t>
            </a:r>
            <a:r>
              <a:rPr lang="ar-JO" sz="2400" dirty="0" smtClean="0"/>
              <a:t>ة</a:t>
            </a:r>
            <a:r>
              <a:rPr lang="ar-SA" sz="2400" dirty="0" smtClean="0"/>
              <a:t> وقدر</a:t>
            </a:r>
            <a:r>
              <a:rPr lang="ar-JO" sz="2400" dirty="0" smtClean="0"/>
              <a:t>ة</a:t>
            </a:r>
            <a:r>
              <a:rPr lang="ar-SA" sz="2400" dirty="0" smtClean="0"/>
              <a:t> ال</a:t>
            </a:r>
            <a:r>
              <a:rPr lang="ar-JO" sz="2400" dirty="0" smtClean="0"/>
              <a:t>م</a:t>
            </a:r>
            <a:r>
              <a:rPr lang="ar-SA" sz="2400" dirty="0" smtClean="0"/>
              <a:t>نش</a:t>
            </a:r>
            <a:r>
              <a:rPr lang="ar-JO" sz="2400" dirty="0" smtClean="0"/>
              <a:t>أة</a:t>
            </a:r>
            <a:r>
              <a:rPr lang="ar-SA" sz="2400" dirty="0" smtClean="0"/>
              <a:t> على السداد كما لو توقفت عن العمل </a:t>
            </a:r>
            <a:r>
              <a:rPr lang="ar-JO" sz="2400" dirty="0" smtClean="0"/>
              <a:t>أ</a:t>
            </a:r>
            <a:r>
              <a:rPr lang="ar-SA" sz="2400" dirty="0" smtClean="0"/>
              <a:t>و صفيت </a:t>
            </a:r>
            <a:r>
              <a:rPr lang="ar-JO" sz="2400" dirty="0" smtClean="0"/>
              <a:t>أ</a:t>
            </a:r>
            <a:r>
              <a:rPr lang="ar-SA" sz="2400" dirty="0" smtClean="0"/>
              <a:t>عمالها.</a:t>
            </a:r>
          </a:p>
          <a:p>
            <a:pPr algn="just">
              <a:buNone/>
            </a:pPr>
            <a:endParaRPr lang="ar-SA" sz="3800" dirty="0"/>
          </a:p>
        </p:txBody>
      </p:sp>
      <p:sp>
        <p:nvSpPr>
          <p:cNvPr id="16" name="TextBox 15"/>
          <p:cNvSpPr txBox="1"/>
          <p:nvPr/>
        </p:nvSpPr>
        <p:spPr>
          <a:xfrm>
            <a:off x="0" y="6429396"/>
            <a:ext cx="1786014" cy="276999"/>
          </a:xfrm>
          <a:prstGeom prst="rect">
            <a:avLst/>
          </a:prstGeom>
          <a:noFill/>
        </p:spPr>
        <p:txBody>
          <a:bodyPr wrap="square" rtlCol="1">
            <a:spAutoFit/>
          </a:bodyPr>
          <a:lstStyle/>
          <a:p>
            <a:endParaRPr lang="ar-SA" sz="1200" dirty="0">
              <a:solidFill>
                <a:srgbClr val="006800"/>
              </a:solidFill>
            </a:endParaRPr>
          </a:p>
        </p:txBody>
      </p:sp>
      <p:grpSp>
        <p:nvGrpSpPr>
          <p:cNvPr id="2" name="Group 8"/>
          <p:cNvGrpSpPr/>
          <p:nvPr/>
        </p:nvGrpSpPr>
        <p:grpSpPr>
          <a:xfrm>
            <a:off x="14" y="0"/>
            <a:ext cx="9143986" cy="1785926"/>
            <a:chOff x="14" y="0"/>
            <a:chExt cx="9143986" cy="1785926"/>
          </a:xfrm>
        </p:grpSpPr>
        <p:sp>
          <p:nvSpPr>
            <p:cNvPr id="4" name="Flowchart: Document 3"/>
            <p:cNvSpPr/>
            <p:nvPr/>
          </p:nvSpPr>
          <p:spPr>
            <a:xfrm>
              <a:off x="14" y="0"/>
              <a:ext cx="9143985" cy="1785926"/>
            </a:xfrm>
            <a:prstGeom prst="flowChartDocument">
              <a:avLst/>
            </a:prstGeom>
            <a:solidFill>
              <a:schemeClr val="bg1"/>
            </a:solidFill>
            <a:scene3d>
              <a:camera prst="orthographicFront"/>
              <a:lightRig rig="threePt" dir="t"/>
            </a:scene3d>
            <a:sp3d>
              <a:bevelT w="152400" h="50800" prst="softRound"/>
              <a:bevelB prst="angle"/>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600" dirty="0" smtClean="0">
                  <a:solidFill>
                    <a:schemeClr val="tx1"/>
                  </a:solidFill>
                </a:rPr>
                <a:t>       </a:t>
              </a:r>
              <a:r>
                <a:rPr lang="ar-SA" sz="3600" dirty="0" smtClean="0">
                  <a:solidFill>
                    <a:schemeClr val="tx1"/>
                  </a:solidFill>
                </a:rPr>
                <a:t>واقع القوائم المالي</a:t>
              </a:r>
              <a:r>
                <a:rPr lang="ar-JO" sz="3600" dirty="0" smtClean="0">
                  <a:solidFill>
                    <a:schemeClr val="tx1"/>
                  </a:solidFill>
                </a:rPr>
                <a:t>ة</a:t>
              </a:r>
              <a:r>
                <a:rPr lang="ar-SA" sz="3600" dirty="0" smtClean="0">
                  <a:solidFill>
                    <a:schemeClr val="tx1"/>
                  </a:solidFill>
                </a:rPr>
                <a:t> و</a:t>
              </a:r>
              <a:r>
                <a:rPr lang="ar-JO" sz="3600" dirty="0" smtClean="0">
                  <a:solidFill>
                    <a:schemeClr val="tx1"/>
                  </a:solidFill>
                </a:rPr>
                <a:t>أ</a:t>
              </a:r>
              <a:r>
                <a:rPr lang="ar-SA" sz="3600" dirty="0" smtClean="0">
                  <a:solidFill>
                    <a:schemeClr val="tx1"/>
                  </a:solidFill>
                </a:rPr>
                <a:t>ثرها على التحليل المالي</a:t>
              </a:r>
              <a:endParaRPr lang="ar-SA" sz="3600" dirty="0">
                <a:solidFill>
                  <a:schemeClr val="tx1"/>
                </a:solidFill>
              </a:endParaRPr>
            </a:p>
          </p:txBody>
        </p:sp>
        <p:grpSp>
          <p:nvGrpSpPr>
            <p:cNvPr id="3" name="Group 7"/>
            <p:cNvGrpSpPr/>
            <p:nvPr/>
          </p:nvGrpSpPr>
          <p:grpSpPr>
            <a:xfrm>
              <a:off x="7643834" y="0"/>
              <a:ext cx="1500166" cy="1357298"/>
              <a:chOff x="7643834" y="0"/>
              <a:chExt cx="1500166" cy="1357298"/>
            </a:xfrm>
          </p:grpSpPr>
          <p:sp>
            <p:nvSpPr>
              <p:cNvPr id="11" name="Teardrop 10"/>
              <p:cNvSpPr/>
              <p:nvPr/>
            </p:nvSpPr>
            <p:spPr>
              <a:xfrm>
                <a:off x="7643834" y="0"/>
                <a:ext cx="1500166" cy="1357298"/>
              </a:xfrm>
              <a:prstGeom prst="teardrop">
                <a:avLst/>
              </a:prstGeom>
              <a:solidFill>
                <a:schemeClr val="bg1"/>
              </a:solidFill>
              <a:ln>
                <a:solidFill>
                  <a:schemeClr val="bg1"/>
                </a:solidFill>
              </a:ln>
              <a:scene3d>
                <a:camera prst="orthographicFront"/>
                <a:lightRig rig="threePt" dir="t"/>
              </a:scene3d>
              <a:sp3d contourW="44450">
                <a:bevelT w="152400" h="50800" prst="softRound"/>
                <a:bevelB prst="angle"/>
                <a:contourClr>
                  <a:srgbClr val="FFFF00"/>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7" name="Picture 5"/>
              <p:cNvPicPr>
                <a:picLocks noChangeAspect="1" noChangeArrowheads="1"/>
              </p:cNvPicPr>
              <p:nvPr/>
            </p:nvPicPr>
            <p:blipFill>
              <a:blip r:embed="rId2" cstate="print"/>
              <a:srcRect/>
              <a:stretch>
                <a:fillRect/>
              </a:stretch>
            </p:blipFill>
            <p:spPr bwMode="auto">
              <a:xfrm>
                <a:off x="8001024" y="214290"/>
                <a:ext cx="965842" cy="928694"/>
              </a:xfrm>
              <a:prstGeom prst="rect">
                <a:avLst/>
              </a:prstGeom>
              <a:noFill/>
            </p:spPr>
          </p:pic>
        </p:grpSp>
      </p:grpSp>
    </p:spTree>
    <p:extLst>
      <p:ext uri="{BB962C8B-B14F-4D97-AF65-F5344CB8AC3E}">
        <p14:creationId xmlns:p14="http://schemas.microsoft.com/office/powerpoint/2010/main" val="34568810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5760</TotalTime>
  <Words>15128</Words>
  <Application>Microsoft Office PowerPoint</Application>
  <PresentationFormat>عرض على الشاشة (3:4)‏</PresentationFormat>
  <Paragraphs>2023</Paragraphs>
  <Slides>174</Slides>
  <Notes>13</Notes>
  <HiddenSlides>0</HiddenSlides>
  <MMClips>0</MMClips>
  <ScaleCrop>false</ScaleCrop>
  <HeadingPairs>
    <vt:vector size="4" baseType="variant">
      <vt:variant>
        <vt:lpstr>نسق</vt:lpstr>
      </vt:variant>
      <vt:variant>
        <vt:i4>1</vt:i4>
      </vt:variant>
      <vt:variant>
        <vt:lpstr>عناوين الشرائح</vt:lpstr>
      </vt:variant>
      <vt:variant>
        <vt:i4>174</vt:i4>
      </vt:variant>
    </vt:vector>
  </HeadingPairs>
  <TitlesOfParts>
    <vt:vector size="175" baseType="lpstr">
      <vt:lpstr>Equity</vt:lpstr>
      <vt:lpstr>مقدمة في الادارة المالية</vt:lpstr>
      <vt:lpstr>عرض تقديمي في PowerPoint</vt:lpstr>
      <vt:lpstr>عرض تقديمي في PowerPoint</vt:lpstr>
      <vt:lpstr>عرض تقديمي في PowerPoint</vt:lpstr>
      <vt:lpstr>علاقه الوظيفه الماليه مع العلوم الاقتصاديه </vt:lpstr>
      <vt:lpstr>علاقه الوظيفة المالية و وظيفة المحاسبه</vt:lpstr>
      <vt:lpstr>الأنشطة المالية في عملية التدفق النقدي (أنشطة الادارة المالية) </vt:lpstr>
      <vt:lpstr>عرض تقديمي في PowerPoint</vt:lpstr>
      <vt:lpstr>عرض تقديمي في PowerPoint</vt:lpstr>
      <vt:lpstr>عرض تقديمي في PowerPoint</vt:lpstr>
      <vt:lpstr>1- الأسهم </vt:lpstr>
      <vt:lpstr>أ - الأسهم الممتازة </vt:lpstr>
      <vt:lpstr>ب - الأسهم العادية</vt:lpstr>
      <vt:lpstr>2 - السندات</vt:lpstr>
      <vt:lpstr>عرض تقديمي في PowerPoint</vt:lpstr>
      <vt:lpstr>3– القروض بضمان</vt:lpstr>
      <vt:lpstr>عرض تقديمي في PowerPoint</vt:lpstr>
      <vt:lpstr>أ – الائتمان التجاري</vt:lpstr>
      <vt:lpstr>ب – الإقتراض من البنوك</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سياسات توزيع الأرباح</vt:lpstr>
      <vt:lpstr>أ - توزيعات الأرباح</vt:lpstr>
      <vt:lpstr>ب - إعادة استثمار الأرباح</vt:lpstr>
      <vt:lpstr>وظائف الادارة وعناصر النشاط الاداري</vt:lpstr>
      <vt:lpstr>عرض تقديمي في PowerPoint</vt:lpstr>
      <vt:lpstr>أهدف الادارة الماليه</vt:lpstr>
      <vt:lpstr>عرض تقديمي في PowerPoint</vt:lpstr>
      <vt:lpstr>عرض تقديمي في PowerPoint</vt:lpstr>
      <vt:lpstr>مقدمة في الادارة المالية</vt:lpstr>
      <vt:lpstr>عرض تقديمي في PowerPoint</vt:lpstr>
      <vt:lpstr>عرض تقديمي في PowerPoint</vt:lpstr>
      <vt:lpstr>عرض تقديمي في PowerPoint</vt:lpstr>
      <vt:lpstr>عرض تقديمي في PowerPoint</vt:lpstr>
      <vt:lpstr>الإطار الفكري للتخطيط المالي</vt:lpstr>
      <vt:lpstr>عرض تقديمي في PowerPoint</vt:lpstr>
      <vt:lpstr>عرض تقديمي في PowerPoint</vt:lpstr>
      <vt:lpstr>الميزانيات التقديرية </vt:lpstr>
      <vt:lpstr>الميزانية التقديرية للمبيعات </vt:lpstr>
      <vt:lpstr>الميزانية التقديرية للإنتاج</vt:lpstr>
      <vt:lpstr>القائمه التقديرية للأرباح والخسائر</vt:lpstr>
      <vt:lpstr>العلاقات بين الميزانيات التقديريه</vt:lpstr>
      <vt:lpstr>عرض تقديمي في PowerPoint</vt:lpstr>
      <vt:lpstr>عرض تقديمي في PowerPoint</vt:lpstr>
      <vt:lpstr>عرض تقديمي في PowerPoint</vt:lpstr>
      <vt:lpstr>عرض تقديمي في PowerPoint</vt:lpstr>
      <vt:lpstr>عرض تقديمي في PowerPoint</vt:lpstr>
      <vt:lpstr>مقدمة في الادارة المالية</vt:lpstr>
      <vt:lpstr>ju</vt:lpstr>
      <vt:lpstr>عرض تقديمي في PowerPoint</vt:lpstr>
      <vt:lpstr> </vt:lpstr>
      <vt:lpstr>حساب القيمة الزمنية للنقود </vt:lpstr>
      <vt:lpstr>(الفوائد )العوائد المركبه </vt:lpstr>
      <vt:lpstr>مثال </vt:lpstr>
      <vt:lpstr>عرض تقديمي في PowerPoint</vt:lpstr>
      <vt:lpstr>عرض تقديمي في PowerPoint</vt:lpstr>
      <vt:lpstr>في حاله التراكم خلال فتره تقل عن سنه  </vt:lpstr>
      <vt:lpstr>عرض تقديمي في PowerPoint</vt:lpstr>
      <vt:lpstr>عرض تقديمي في PowerPoint</vt:lpstr>
      <vt:lpstr>عرض تقديمي في PowerPoint</vt:lpstr>
      <vt:lpstr>مثال</vt:lpstr>
      <vt:lpstr>   </vt:lpstr>
      <vt:lpstr>   </vt:lpstr>
      <vt:lpstr>   </vt:lpstr>
      <vt:lpstr>   </vt:lpstr>
      <vt:lpstr>عرض تقديمي في PowerPoint</vt:lpstr>
      <vt:lpstr>   </vt:lpstr>
      <vt:lpstr>   </vt:lpstr>
      <vt:lpstr>عرض تقديمي في PowerPoint</vt:lpstr>
      <vt:lpstr>   </vt:lpstr>
      <vt:lpstr>   </vt:lpstr>
      <vt:lpstr>غير مطلوب</vt:lpstr>
      <vt:lpstr>   </vt:lpstr>
      <vt:lpstr>   </vt:lpstr>
      <vt:lpstr>مقدمة في الادارة المالية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مقدمة في الادارة المالية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استعمالات التحليل المالي</vt:lpstr>
      <vt:lpstr>عرض تقديمي في PowerPoint</vt:lpstr>
      <vt:lpstr>عرض تقديمي في PowerPoint</vt:lpstr>
      <vt:lpstr>أساليب التحليل المالي </vt:lpstr>
      <vt:lpstr>الجهات المستفيدة من التحليل المالي:</vt:lpstr>
      <vt:lpstr>عرض تقديمي في PowerPoint</vt:lpstr>
      <vt:lpstr>عرض تقديمي في PowerPoint</vt:lpstr>
      <vt:lpstr>أدوات التحليل المالي</vt:lpstr>
      <vt:lpstr>عرض تقديمي في PowerPoint</vt:lpstr>
      <vt:lpstr>من الذي يقوم بعملية التحليل المالي ؟ ولماذا؟</vt:lpstr>
      <vt:lpstr>مقدمة في الادارة المالية</vt:lpstr>
      <vt:lpstr>عرض تقديمي في PowerPoint</vt:lpstr>
      <vt:lpstr>عرض تقديمي في PowerPoint</vt:lpstr>
      <vt:lpstr>المعلومات الضروريه للتحليل المالي</vt:lpstr>
      <vt:lpstr> هذان النوعان من التحليل يكونان أساس التحليل المالي الحديث    </vt:lpstr>
      <vt:lpstr>عرض تقديمي في PowerPoint</vt:lpstr>
      <vt:lpstr>عرض تقديمي في PowerPoint</vt:lpstr>
      <vt:lpstr>عرض تقديمي في PowerPoint</vt:lpstr>
      <vt:lpstr>عرض تقديمي في PowerPoint</vt:lpstr>
      <vt:lpstr>اعداد قائمة المصادر والاستخدامات</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مقدمة في الادارة المالية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abc</dc:creator>
  <cp:lastModifiedBy>NSB_Dell</cp:lastModifiedBy>
  <cp:revision>306</cp:revision>
  <dcterms:created xsi:type="dcterms:W3CDTF">2011-01-26T12:09:51Z</dcterms:created>
  <dcterms:modified xsi:type="dcterms:W3CDTF">2020-03-31T06:24:35Z</dcterms:modified>
</cp:coreProperties>
</file>