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3" r:id="rId3"/>
    <p:sldId id="262" r:id="rId4"/>
    <p:sldId id="264" r:id="rId5"/>
    <p:sldId id="273" r:id="rId6"/>
    <p:sldId id="265" r:id="rId7"/>
    <p:sldId id="268" r:id="rId8"/>
    <p:sldId id="274" r:id="rId9"/>
    <p:sldId id="276" r:id="rId10"/>
    <p:sldId id="269" r:id="rId11"/>
    <p:sldId id="277" r:id="rId12"/>
    <p:sldId id="272" r:id="rId1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EEEE"/>
    <a:srgbClr val="EAEA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89081C-CD01-471B-8E31-B681B0B01D4A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B38DAA-0853-47BC-94EF-72D7CF509F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782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E7EEB7-7186-499B-A38B-1AAFFAA2C1F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6800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6367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5067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42296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17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7749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707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45611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2307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030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55930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18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BB54EE-DF0D-4FA1-B48F-C292469C25C4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427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8000">
              <a:srgbClr val="ECECEC"/>
            </a:gs>
            <a:gs pos="39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B54EE-DF0D-4FA1-B48F-C292469C25C4}" type="datetimeFigureOut">
              <a:rPr lang="en-US" smtClean="0"/>
              <a:t>2/16/2021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F20112-F681-4D23-BAD6-386DBC2EFD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650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6000">
              <a:schemeClr val="bg1"/>
            </a:gs>
            <a:gs pos="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23" t="25076" r="6723" b="21638"/>
          <a:stretch/>
        </p:blipFill>
        <p:spPr>
          <a:xfrm>
            <a:off x="2438400" y="381000"/>
            <a:ext cx="7941972" cy="1182210"/>
          </a:xfrm>
          <a:prstGeom prst="rect">
            <a:avLst/>
          </a:prstGeom>
        </p:spPr>
      </p:pic>
      <p:cxnSp>
        <p:nvCxnSpPr>
          <p:cNvPr id="3" name="Straight Connector 2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>
            <a:spLocks/>
          </p:cNvSpPr>
          <p:nvPr/>
        </p:nvSpPr>
        <p:spPr>
          <a:xfrm>
            <a:off x="8349483" y="6306207"/>
            <a:ext cx="3419475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1388957" y="1896988"/>
            <a:ext cx="8991415" cy="4143718"/>
          </a:xfrm>
          <a:prstGeom prst="roundRect">
            <a:avLst/>
          </a:prstGeom>
          <a:noFill/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درسٌ في مادّة اللّغةِ العربيّة –الفصلُ الدّراسيّ الثّاني</a:t>
            </a:r>
          </a:p>
          <a:p>
            <a:pPr algn="ctr"/>
            <a:r>
              <a:rPr lang="ar-BH" sz="40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القَواعِدُ النّحْويّةُ</a:t>
            </a:r>
          </a:p>
          <a:p>
            <a:pPr algn="ctr"/>
            <a:endParaRPr lang="ar-BH" sz="105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54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ضمائرُ الرّفعِ الـمُنْفصِلَة</a:t>
            </a:r>
          </a:p>
          <a:p>
            <a:pPr algn="ctr"/>
            <a:endParaRPr lang="ar-BH" sz="1050" b="1" dirty="0">
              <a:solidFill>
                <a:srgbClr val="FF000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  <a:p>
            <a:pPr algn="ctr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صفحة 22 (التّدريبات اللّغوية –ج2)</a:t>
            </a:r>
          </a:p>
          <a:p>
            <a:pPr algn="ctr"/>
            <a:r>
              <a:rPr lang="ar-BH" sz="4800" b="1" dirty="0">
                <a:solidFill>
                  <a:srgbClr val="7030A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الصفّ الرّابع الابتدائيّ</a:t>
            </a:r>
            <a:endParaRPr lang="en-US" sz="4800" b="1" dirty="0">
              <a:solidFill>
                <a:srgbClr val="7030A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255457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="" xmlns:a16="http://schemas.microsoft.com/office/drawing/2014/main" id="{81D613C6-5348-43A2-8C13-F90D4D1F72C6}"/>
              </a:ext>
            </a:extLst>
          </p:cNvPr>
          <p:cNvSpPr txBox="1">
            <a:spLocks/>
          </p:cNvSpPr>
          <p:nvPr/>
        </p:nvSpPr>
        <p:spPr>
          <a:xfrm>
            <a:off x="8531285" y="201101"/>
            <a:ext cx="1779901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أُطَبِّقُ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=""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393236" y="689304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9" name="Picture 5">
            <a:extLst>
              <a:ext uri="{FF2B5EF4-FFF2-40B4-BE49-F238E27FC236}">
                <a16:creationId xmlns=""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972" y="135662"/>
            <a:ext cx="1733994" cy="1268068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224710" y="6292728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/>
          </p:cNvSpPr>
          <p:nvPr/>
        </p:nvSpPr>
        <p:spPr>
          <a:xfrm>
            <a:off x="7949494" y="6334770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584614" y="1457848"/>
            <a:ext cx="111821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dirty="0">
                <a:solidFill>
                  <a:srgbClr val="0070C0"/>
                </a:solidFill>
                <a:cs typeface="Sakkal Majalla" panose="02000000000000000000"/>
              </a:rPr>
              <a:t>4- أَجْعَلُ الضَّميرَ في الجُمْلَةِ الآتِيَةِ للمُثَنّى الـمذكّرِ وللجَمْعِ بنَوْعيهِ، وأُغيِّرُ ما يَلْزَمُ.</a:t>
            </a:r>
            <a:endParaRPr lang="en-US" sz="3600" dirty="0">
              <a:solidFill>
                <a:srgbClr val="0070C0"/>
              </a:solidFill>
              <a:cs typeface="Sakkal Majalla" panose="02000000000000000000"/>
            </a:endParaRPr>
          </a:p>
        </p:txBody>
      </p:sp>
      <p:graphicFrame>
        <p:nvGraphicFramePr>
          <p:cNvPr id="15" name="Table 15">
            <a:extLst>
              <a:ext uri="{FF2B5EF4-FFF2-40B4-BE49-F238E27FC236}">
                <a16:creationId xmlns="" xmlns:a16="http://schemas.microsoft.com/office/drawing/2014/main" id="{3CB20039-5A33-4DFC-A724-2375829AA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8345675"/>
              </p:ext>
            </p:extLst>
          </p:nvPr>
        </p:nvGraphicFramePr>
        <p:xfrm>
          <a:off x="530063" y="2372522"/>
          <a:ext cx="11291301" cy="33697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291301">
                  <a:extLst>
                    <a:ext uri="{9D8B030D-6E8A-4147-A177-3AD203B41FA5}">
                      <a16:colId xmlns="" xmlns:a16="http://schemas.microsoft.com/office/drawing/2014/main" val="1460819093"/>
                    </a:ext>
                  </a:extLst>
                </a:gridCol>
              </a:tblGrid>
              <a:tr h="842440">
                <a:tc>
                  <a:txBody>
                    <a:bodyPr/>
                    <a:lstStyle/>
                    <a:p>
                      <a:pPr algn="ctr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أَنْتَ طَالِبٌ مُجْتَهِدٌ.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848042695"/>
                  </a:ext>
                </a:extLst>
              </a:tr>
              <a:tr h="842440">
                <a:tc>
                  <a:txBody>
                    <a:bodyPr/>
                    <a:lstStyle/>
                    <a:p>
                      <a:pPr algn="r" rtl="1"/>
                      <a:r>
                        <a:rPr lang="ar-BH" sz="4000" b="1" dirty="0">
                          <a:solidFill>
                            <a:srgbClr val="0070C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الـمُثَنَّى الـمُذَكَّرُ: </a:t>
                      </a:r>
                      <a:r>
                        <a:rPr lang="en-US" sz="4000" b="1" dirty="0">
                          <a:solidFill>
                            <a:srgbClr val="0070C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</a:t>
                      </a:r>
                      <a:r>
                        <a:rPr lang="ar-BH" sz="4000" b="1" dirty="0">
                          <a:solidFill>
                            <a:srgbClr val="0070C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</a:t>
                      </a:r>
                      <a:endParaRPr lang="en-US" sz="4000" b="1" dirty="0">
                        <a:solidFill>
                          <a:srgbClr val="0070C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63509657"/>
                  </a:ext>
                </a:extLst>
              </a:tr>
              <a:tr h="842440">
                <a:tc>
                  <a:txBody>
                    <a:bodyPr/>
                    <a:lstStyle/>
                    <a:p>
                      <a:pPr algn="r" rtl="1"/>
                      <a:r>
                        <a:rPr lang="ar-BH" sz="4000" b="1" dirty="0">
                          <a:solidFill>
                            <a:srgbClr val="0070C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الجَمْعُ الـمُذكّرُ</a:t>
                      </a:r>
                      <a:r>
                        <a:rPr lang="en-US" sz="4000" b="1" dirty="0">
                          <a:solidFill>
                            <a:srgbClr val="0070C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: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56319781"/>
                  </a:ext>
                </a:extLst>
              </a:tr>
              <a:tr h="842440">
                <a:tc>
                  <a:txBody>
                    <a:bodyPr/>
                    <a:lstStyle/>
                    <a:p>
                      <a:pPr algn="r" rtl="1"/>
                      <a:r>
                        <a:rPr lang="ar-BH" sz="4000" b="1" dirty="0">
                          <a:solidFill>
                            <a:srgbClr val="0070C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الجَمْعُ الـمؤنَّثُ:</a:t>
                      </a:r>
                      <a:endParaRPr lang="en-US" sz="4000" b="1" dirty="0">
                        <a:solidFill>
                          <a:srgbClr val="0070C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80713506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5336BA28-427D-4E30-894C-FA92FF33032D}"/>
              </a:ext>
            </a:extLst>
          </p:cNvPr>
          <p:cNvSpPr txBox="1"/>
          <p:nvPr/>
        </p:nvSpPr>
        <p:spPr>
          <a:xfrm>
            <a:off x="4519354" y="3257835"/>
            <a:ext cx="41475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أَنْتُما طالِبانِ مُجْتَهِدانِ.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8CA816B1-4ABA-4C62-AF3E-F224F0396072}"/>
              </a:ext>
            </a:extLst>
          </p:cNvPr>
          <p:cNvSpPr txBox="1"/>
          <p:nvPr/>
        </p:nvSpPr>
        <p:spPr>
          <a:xfrm>
            <a:off x="4566207" y="4099444"/>
            <a:ext cx="41475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أَنْتُمْ طُلَّابٌ مُجْتَهِدونَ.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5026A5D9-C6A4-44E3-BD74-05B30362339F}"/>
              </a:ext>
            </a:extLst>
          </p:cNvPr>
          <p:cNvSpPr txBox="1"/>
          <p:nvPr/>
        </p:nvSpPr>
        <p:spPr>
          <a:xfrm>
            <a:off x="4519354" y="4975155"/>
            <a:ext cx="41475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أَنْتُنَّ طالِباتٌ </a:t>
            </a:r>
            <a:r>
              <a:rPr lang="ar-BH" sz="4000" dirty="0" smtClean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مُجْتَهِداتٌ.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8" name="مستطيل 9">
            <a:extLst>
              <a:ext uri="{FF2B5EF4-FFF2-40B4-BE49-F238E27FC236}">
                <a16:creationId xmlns="" xmlns:a16="http://schemas.microsoft.com/office/drawing/2014/main" id="{0098FE8E-DDD9-4645-9D5D-7A7C1B9159FE}"/>
              </a:ext>
            </a:extLst>
          </p:cNvPr>
          <p:cNvSpPr/>
          <p:nvPr/>
        </p:nvSpPr>
        <p:spPr>
          <a:xfrm>
            <a:off x="134307" y="198631"/>
            <a:ext cx="4580507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ضمائرُ الرّفعِ المنفصلة– اللّغة العربيَة – الرّابع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1512693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/>
      <p:bldP spid="26" grpId="0"/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="" xmlns:a16="http://schemas.microsoft.com/office/drawing/2014/main" id="{81D613C6-5348-43A2-8C13-F90D4D1F72C6}"/>
              </a:ext>
            </a:extLst>
          </p:cNvPr>
          <p:cNvSpPr txBox="1">
            <a:spLocks/>
          </p:cNvSpPr>
          <p:nvPr/>
        </p:nvSpPr>
        <p:spPr>
          <a:xfrm>
            <a:off x="7764905" y="201101"/>
            <a:ext cx="2546281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نشاطٌ خِتامِيٌّ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=""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393236" y="689304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9" name="Picture 5">
            <a:extLst>
              <a:ext uri="{FF2B5EF4-FFF2-40B4-BE49-F238E27FC236}">
                <a16:creationId xmlns=""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972" y="135662"/>
            <a:ext cx="1733994" cy="1268068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224710" y="6292728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/>
          </p:cNvSpPr>
          <p:nvPr/>
        </p:nvSpPr>
        <p:spPr>
          <a:xfrm>
            <a:off x="7949494" y="6334770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3540860" y="1133264"/>
            <a:ext cx="629540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BH" sz="3600" dirty="0">
                <a:solidFill>
                  <a:srgbClr val="0070C0"/>
                </a:solidFill>
                <a:cs typeface="Sakkal Majalla" panose="02000000000000000000"/>
              </a:rPr>
              <a:t>5- أَضَعُ الضّميرَ الـمُناسِبَ في كلّ فراغٍ مِمّا يأتي.</a:t>
            </a:r>
            <a:endParaRPr lang="en-US" sz="3600" dirty="0">
              <a:solidFill>
                <a:srgbClr val="0070C0"/>
              </a:solidFill>
              <a:cs typeface="Sakkal Majalla" panose="02000000000000000000"/>
            </a:endParaRPr>
          </a:p>
        </p:txBody>
      </p:sp>
      <p:graphicFrame>
        <p:nvGraphicFramePr>
          <p:cNvPr id="15" name="Table 15">
            <a:extLst>
              <a:ext uri="{FF2B5EF4-FFF2-40B4-BE49-F238E27FC236}">
                <a16:creationId xmlns="" xmlns:a16="http://schemas.microsoft.com/office/drawing/2014/main" id="{3CB20039-5A33-4DFC-A724-2375829AA1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394881"/>
              </p:ext>
            </p:extLst>
          </p:nvPr>
        </p:nvGraphicFramePr>
        <p:xfrm>
          <a:off x="530063" y="1779595"/>
          <a:ext cx="11327157" cy="434706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27157">
                  <a:extLst>
                    <a:ext uri="{9D8B030D-6E8A-4147-A177-3AD203B41FA5}">
                      <a16:colId xmlns="" xmlns:a16="http://schemas.microsoft.com/office/drawing/2014/main" val="1460819093"/>
                    </a:ext>
                  </a:extLst>
                </a:gridCol>
              </a:tblGrid>
              <a:tr h="724510">
                <a:tc>
                  <a:txBody>
                    <a:bodyPr/>
                    <a:lstStyle/>
                    <a:p>
                      <a:pPr algn="ctr"/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848042695"/>
                  </a:ext>
                </a:extLst>
              </a:tr>
              <a:tr h="724510">
                <a:tc>
                  <a:txBody>
                    <a:bodyPr/>
                    <a:lstStyle/>
                    <a:p>
                      <a:pPr marL="571500" indent="-571500" algn="r" rtl="1">
                        <a:buFont typeface="Arial" panose="020B0604020202020204" pitchFamily="34" charset="0"/>
                        <a:buChar char="•"/>
                      </a:pPr>
                      <a:r>
                        <a:rPr lang="ar-BH" sz="40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القائِدُ          الّذِي افْتتحَ الـحَفْلَ.</a:t>
                      </a:r>
                      <a:endParaRPr lang="en-US" sz="40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215152198"/>
                  </a:ext>
                </a:extLst>
              </a:tr>
              <a:tr h="724510">
                <a:tc>
                  <a:txBody>
                    <a:bodyPr/>
                    <a:lstStyle/>
                    <a:p>
                      <a:pPr marL="571500" indent="-571500" algn="r" rtl="1">
                        <a:buFont typeface="Arial" panose="020B0604020202020204" pitchFamily="34" charset="0"/>
                        <a:buChar char="•"/>
                      </a:pPr>
                      <a:r>
                        <a:rPr lang="ar-BH" sz="40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كشَّافَةُ البَحْرينِ         الّذينَ فَازوا في مسَابقةِ السِّباحَةِ.</a:t>
                      </a:r>
                      <a:endParaRPr lang="en-US" sz="4000" b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4263509657"/>
                  </a:ext>
                </a:extLst>
              </a:tr>
              <a:tr h="724510">
                <a:tc>
                  <a:txBody>
                    <a:bodyPr/>
                    <a:lstStyle/>
                    <a:p>
                      <a:pPr marL="571500" indent="-571500" algn="r" rtl="1">
                        <a:buFont typeface="Arial" panose="020B0604020202020204" pitchFamily="34" charset="0"/>
                        <a:buChar char="•"/>
                      </a:pPr>
                      <a:r>
                        <a:rPr lang="ar-BH" sz="40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     زُرْنا الـمرضَى، وقَدَّمْنا إلِيْهم الهَدايَا.</a:t>
                      </a:r>
                      <a:endParaRPr lang="en-US" sz="4000" b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3852620305"/>
                  </a:ext>
                </a:extLst>
              </a:tr>
              <a:tr h="724510">
                <a:tc>
                  <a:txBody>
                    <a:bodyPr/>
                    <a:lstStyle/>
                    <a:p>
                      <a:pPr marL="571500" indent="-571500" algn="r" rtl="1">
                        <a:buFont typeface="Arial" panose="020B0604020202020204" pitchFamily="34" charset="0"/>
                        <a:buChar char="•"/>
                      </a:pPr>
                      <a:r>
                        <a:rPr lang="ar-BH" sz="40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الـمُرْشِداتُ          اللّاتي يَحْفَظْنَ النِّظامَ في الـمَدْرِسَةِ.</a:t>
                      </a: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="" xmlns:a16="http://schemas.microsoft.com/office/drawing/2014/main" val="256319781"/>
                  </a:ext>
                </a:extLst>
              </a:tr>
              <a:tr h="724510">
                <a:tc>
                  <a:txBody>
                    <a:bodyPr/>
                    <a:lstStyle/>
                    <a:p>
                      <a:pPr marL="571500" indent="-571500" algn="r" rtl="1">
                        <a:buFont typeface="Arial" panose="020B0604020202020204" pitchFamily="34" charset="0"/>
                        <a:buChar char="•"/>
                      </a:pPr>
                      <a:r>
                        <a:rPr lang="ar-BH" sz="40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يا أُمِّي،          تَعِبْتِ في تَرْبِيَتِي.</a:t>
                      </a:r>
                      <a:endParaRPr lang="en-US" sz="4000" b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  <a:alpha val="2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80713506"/>
                  </a:ext>
                </a:extLst>
              </a:tr>
            </a:tbl>
          </a:graphicData>
        </a:graphic>
      </p:graphicFrame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5336BA28-427D-4E30-894C-FA92FF33032D}"/>
              </a:ext>
            </a:extLst>
          </p:cNvPr>
          <p:cNvSpPr txBox="1"/>
          <p:nvPr/>
        </p:nvSpPr>
        <p:spPr>
          <a:xfrm>
            <a:off x="9934288" y="1834985"/>
            <a:ext cx="100694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هُم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8" name="مستطيل 9">
            <a:extLst>
              <a:ext uri="{FF2B5EF4-FFF2-40B4-BE49-F238E27FC236}">
                <a16:creationId xmlns="" xmlns:a16="http://schemas.microsoft.com/office/drawing/2014/main" id="{0098FE8E-DDD9-4645-9D5D-7A7C1B9159FE}"/>
              </a:ext>
            </a:extLst>
          </p:cNvPr>
          <p:cNvSpPr/>
          <p:nvPr/>
        </p:nvSpPr>
        <p:spPr>
          <a:xfrm>
            <a:off x="134307" y="198631"/>
            <a:ext cx="4580507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ضمائرُ الرّفعِ المنفصلة– اللّغة العربيَة – الرّابع الابتدائي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217F565F-730E-4111-877F-20F8B0520768}"/>
              </a:ext>
            </a:extLst>
          </p:cNvPr>
          <p:cNvSpPr txBox="1"/>
          <p:nvPr/>
        </p:nvSpPr>
        <p:spPr>
          <a:xfrm>
            <a:off x="8239133" y="1848492"/>
            <a:ext cx="100694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هُوَ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1AD79781-871C-4B58-BEDD-D7858FCA31E6}"/>
              </a:ext>
            </a:extLst>
          </p:cNvPr>
          <p:cNvSpPr txBox="1"/>
          <p:nvPr/>
        </p:nvSpPr>
        <p:spPr>
          <a:xfrm>
            <a:off x="6185086" y="1827693"/>
            <a:ext cx="100694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هُنَّ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B1D1375F-90DF-45ED-969E-BEF4199844BD}"/>
              </a:ext>
            </a:extLst>
          </p:cNvPr>
          <p:cNvSpPr txBox="1"/>
          <p:nvPr/>
        </p:nvSpPr>
        <p:spPr>
          <a:xfrm>
            <a:off x="4058301" y="1876487"/>
            <a:ext cx="100694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نَحْنُ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499FDC4C-BCEC-4E7B-94D1-AFA43C74713E}"/>
              </a:ext>
            </a:extLst>
          </p:cNvPr>
          <p:cNvSpPr txBox="1"/>
          <p:nvPr/>
        </p:nvSpPr>
        <p:spPr>
          <a:xfrm>
            <a:off x="1754238" y="1827693"/>
            <a:ext cx="1006948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أَنْتِ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4B62A791-924C-4542-A27B-8B01020CB912}"/>
              </a:ext>
            </a:extLst>
          </p:cNvPr>
          <p:cNvSpPr/>
          <p:nvPr/>
        </p:nvSpPr>
        <p:spPr>
          <a:xfrm>
            <a:off x="9447107" y="2716694"/>
            <a:ext cx="974361" cy="2998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</a:t>
            </a:r>
            <a:endParaRPr lang="en-US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="" xmlns:a16="http://schemas.microsoft.com/office/drawing/2014/main" id="{AEDA30BB-370F-494E-B6E3-F6B69190A4C3}"/>
              </a:ext>
            </a:extLst>
          </p:cNvPr>
          <p:cNvSpPr/>
          <p:nvPr/>
        </p:nvSpPr>
        <p:spPr>
          <a:xfrm>
            <a:off x="8113052" y="3437218"/>
            <a:ext cx="974361" cy="2998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</a:t>
            </a:r>
            <a:endParaRPr lang="en-US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="" xmlns:a16="http://schemas.microsoft.com/office/drawing/2014/main" id="{21F90A99-F0DF-4684-B797-89511FE50F6E}"/>
              </a:ext>
            </a:extLst>
          </p:cNvPr>
          <p:cNvSpPr/>
          <p:nvPr/>
        </p:nvSpPr>
        <p:spPr>
          <a:xfrm>
            <a:off x="10527185" y="4165228"/>
            <a:ext cx="974361" cy="2998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</a:t>
            </a:r>
            <a:endParaRPr lang="en-US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="" xmlns:a16="http://schemas.microsoft.com/office/drawing/2014/main" id="{91805CA2-D48F-43A7-B8CF-C8DEB8063B2C}"/>
              </a:ext>
            </a:extLst>
          </p:cNvPr>
          <p:cNvSpPr/>
          <p:nvPr/>
        </p:nvSpPr>
        <p:spPr>
          <a:xfrm>
            <a:off x="8804930" y="4935607"/>
            <a:ext cx="974361" cy="2998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....................</a:t>
            </a:r>
            <a:endParaRPr lang="en-US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="" xmlns:a16="http://schemas.microsoft.com/office/drawing/2014/main" id="{0CA96567-B229-40A4-8E88-4596A8DA9C52}"/>
              </a:ext>
            </a:extLst>
          </p:cNvPr>
          <p:cNvSpPr/>
          <p:nvPr/>
        </p:nvSpPr>
        <p:spPr>
          <a:xfrm>
            <a:off x="9380611" y="5617815"/>
            <a:ext cx="974361" cy="2998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BH" dirty="0" smtClean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..................</a:t>
            </a:r>
            <a:endParaRPr lang="en-US" dirty="0">
              <a:solidFill>
                <a:schemeClr val="tx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29700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25E-7 3.7037E-7 L 0.08971 0.08148 " pathEditMode="relative" rAng="0" ptsTypes="AA">
                                      <p:cBhvr>
                                        <p:cTn id="1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479" y="4074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08333E-6 3.7037E-7 L -0.15274 0.20093 " pathEditMode="relative" rAng="0" ptsTypes="AA">
                                      <p:cBhvr>
                                        <p:cTn id="19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643" y="10046"/>
                                    </p:animMotion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0.00417 L 0.54466 0.29699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227" y="1463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536 0.00208 L 0.21458 0.4162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961" y="20694"/>
                                    </p:animMotion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1132 -0.02709 L 0.63294 0.51574 " pathEditMode="relative" rAng="0" ptsTypes="AA">
                                      <p:cBhvr>
                                        <p:cTn id="3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081" y="27130"/>
                                    </p:animMotion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24" grpId="0"/>
      <p:bldP spid="14" grpId="0"/>
      <p:bldP spid="16" grpId="0"/>
      <p:bldP spid="17" grpId="0"/>
      <p:bldP spid="18" grpId="0"/>
      <p:bldP spid="2" grpId="0"/>
      <p:bldP spid="19" grpId="0"/>
      <p:bldP spid="20" grpId="0"/>
      <p:bldP spid="23" grpId="0"/>
      <p:bldP spid="2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5">
            <a:extLst>
              <a:ext uri="{FF2B5EF4-FFF2-40B4-BE49-F238E27FC236}">
                <a16:creationId xmlns=""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972" y="135662"/>
            <a:ext cx="1733994" cy="1268068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224710" y="6292728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/>
          </p:cNvSpPr>
          <p:nvPr/>
        </p:nvSpPr>
        <p:spPr>
          <a:xfrm>
            <a:off x="7949494" y="6334770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: Rounded Corners 1">
            <a:extLst>
              <a:ext uri="{FF2B5EF4-FFF2-40B4-BE49-F238E27FC236}">
                <a16:creationId xmlns="" xmlns:a16="http://schemas.microsoft.com/office/drawing/2014/main" id="{1225175F-A4D9-4F61-9439-91FBB9F66024}"/>
              </a:ext>
            </a:extLst>
          </p:cNvPr>
          <p:cNvSpPr/>
          <p:nvPr/>
        </p:nvSpPr>
        <p:spPr>
          <a:xfrm>
            <a:off x="3747754" y="2063513"/>
            <a:ext cx="5541760" cy="1619845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BH" sz="66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انْتَهى الدَّرْسُ</a:t>
            </a:r>
            <a:endParaRPr lang="en-US" sz="66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636275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="" xmlns:a16="http://schemas.microsoft.com/office/drawing/2014/main" id="{AC6FFC3F-B80E-4629-BC63-F1F9933D5B3B}"/>
              </a:ext>
            </a:extLst>
          </p:cNvPr>
          <p:cNvSpPr/>
          <p:nvPr/>
        </p:nvSpPr>
        <p:spPr>
          <a:xfrm>
            <a:off x="832338" y="2518089"/>
            <a:ext cx="10374924" cy="8062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Low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الهدفُ الأوَّلُ: </a:t>
            </a:r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تَعرُّفُ</a:t>
            </a:r>
            <a:r>
              <a:rPr kumimoji="0" lang="ar-BH" sz="3600" b="1" i="0" u="none" strike="noStrike" kern="1200" cap="none" spc="0" normalizeH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 ضمائرِ الرّفعِ الـمُنْفَصلَة</a:t>
            </a:r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.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="" xmlns:a16="http://schemas.microsoft.com/office/drawing/2014/main" id="{C5F0BFDC-230F-412E-B90F-C57409A305F9}"/>
              </a:ext>
            </a:extLst>
          </p:cNvPr>
          <p:cNvSpPr/>
          <p:nvPr/>
        </p:nvSpPr>
        <p:spPr>
          <a:xfrm>
            <a:off x="832338" y="3667027"/>
            <a:ext cx="10374924" cy="8062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Low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الهدَفُ الثّاني: </a:t>
            </a:r>
            <a:r>
              <a:rPr lang="ar-BH" sz="3600" b="1" dirty="0">
                <a:solidFill>
                  <a:srgbClr val="4472C4">
                    <a:lumMod val="50000"/>
                  </a:srgb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تَحْديدُ دلالةِ ضمائرِ الرّفعِ الـمُنْفَصِلة</a:t>
            </a:r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.</a:t>
            </a:r>
          </a:p>
        </p:txBody>
      </p:sp>
      <p:sp>
        <p:nvSpPr>
          <p:cNvPr id="3" name="Rectangle 2"/>
          <p:cNvSpPr/>
          <p:nvPr/>
        </p:nvSpPr>
        <p:spPr>
          <a:xfrm>
            <a:off x="4691074" y="1001584"/>
            <a:ext cx="3294530" cy="919981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48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أهْدافُ الدَّرْسِ</a:t>
            </a:r>
            <a:endParaRPr kumimoji="0" lang="en-US" sz="48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Sakkal Majalla" panose="02000000000000000000" pitchFamily="2" charset="-78"/>
              <a:ea typeface="+mn-ea"/>
              <a:cs typeface="Sakkal Majalla" panose="02000000000000000000" pitchFamily="2" charset="-78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C5F0BFDC-230F-412E-B90F-C57409A305F9}"/>
              </a:ext>
            </a:extLst>
          </p:cNvPr>
          <p:cNvSpPr/>
          <p:nvPr/>
        </p:nvSpPr>
        <p:spPr>
          <a:xfrm>
            <a:off x="832338" y="4698304"/>
            <a:ext cx="10374924" cy="8062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>
            <a:noFill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justLow" defTabSz="9144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الهدَفُ الثّالثُ:</a:t>
            </a:r>
            <a:r>
              <a:rPr lang="ar-BH" sz="36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6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تَكْوينُ جملٍ باستعمالِ ضمائِرِ الرّفعِ الـمُنْفصِلَةِ</a:t>
            </a:r>
            <a:r>
              <a:rPr kumimoji="0" lang="ar-BH" sz="36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Sakkal Majalla" panose="02000000000000000000" pitchFamily="2" charset="-78"/>
                <a:ea typeface="+mn-ea"/>
                <a:cs typeface="Sakkal Majalla" panose="02000000000000000000" pitchFamily="2" charset="-78"/>
              </a:rPr>
              <a:t>.</a:t>
            </a:r>
          </a:p>
        </p:txBody>
      </p:sp>
      <p:pic>
        <p:nvPicPr>
          <p:cNvPr id="7" name="Picture 5">
            <a:extLst>
              <a:ext uri="{FF2B5EF4-FFF2-40B4-BE49-F238E27FC236}">
                <a16:creationId xmlns=""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030" y="134238"/>
            <a:ext cx="1733994" cy="1268068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>
            <a:spLocks/>
          </p:cNvSpPr>
          <p:nvPr/>
        </p:nvSpPr>
        <p:spPr>
          <a:xfrm>
            <a:off x="7995425" y="6306207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مستطيل 9">
            <a:extLst>
              <a:ext uri="{FF2B5EF4-FFF2-40B4-BE49-F238E27FC236}">
                <a16:creationId xmlns="" xmlns:a16="http://schemas.microsoft.com/office/drawing/2014/main" id="{19668142-D4D4-4960-88F8-DAF4B8A4BAC1}"/>
              </a:ext>
            </a:extLst>
          </p:cNvPr>
          <p:cNvSpPr/>
          <p:nvPr/>
        </p:nvSpPr>
        <p:spPr>
          <a:xfrm>
            <a:off x="110567" y="337297"/>
            <a:ext cx="4580507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ضمائرُ الرّفعِ المنفصلة– اللّغة العربيَة – الرّابع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807582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ربع نص 1">
            <a:extLst>
              <a:ext uri="{FF2B5EF4-FFF2-40B4-BE49-F238E27FC236}">
                <a16:creationId xmlns="" xmlns:a16="http://schemas.microsoft.com/office/drawing/2014/main" id="{667C0FE7-4F25-4556-B021-CCA120C6168A}"/>
              </a:ext>
            </a:extLst>
          </p:cNvPr>
          <p:cNvSpPr txBox="1"/>
          <p:nvPr/>
        </p:nvSpPr>
        <p:spPr>
          <a:xfrm>
            <a:off x="10357985" y="2044005"/>
            <a:ext cx="1733994" cy="138499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ar-BH" sz="28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أقرَاُ النّصَّ، ثمَّ أجيبُ عمّا يليه مِنْ أسئِلَةٍ.</a:t>
            </a:r>
          </a:p>
        </p:txBody>
      </p:sp>
      <p:pic>
        <p:nvPicPr>
          <p:cNvPr id="11" name="Picture 5">
            <a:extLst>
              <a:ext uri="{FF2B5EF4-FFF2-40B4-BE49-F238E27FC236}">
                <a16:creationId xmlns=""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52315" y="-41144"/>
            <a:ext cx="1733994" cy="1268068"/>
          </a:xfrm>
          <a:prstGeom prst="rect">
            <a:avLst/>
          </a:prstGeom>
        </p:spPr>
      </p:pic>
      <p:cxnSp>
        <p:nvCxnSpPr>
          <p:cNvPr id="12" name="Straight Connector 11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/>
          </p:cNvSpPr>
          <p:nvPr/>
        </p:nvSpPr>
        <p:spPr>
          <a:xfrm>
            <a:off x="7995425" y="6306207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4" name="مستطيل 9">
            <a:extLst>
              <a:ext uri="{FF2B5EF4-FFF2-40B4-BE49-F238E27FC236}">
                <a16:creationId xmlns="" xmlns:a16="http://schemas.microsoft.com/office/drawing/2014/main" id="{6B405238-28D6-4960-BE7F-FDF68198ED7F}"/>
              </a:ext>
            </a:extLst>
          </p:cNvPr>
          <p:cNvSpPr/>
          <p:nvPr/>
        </p:nvSpPr>
        <p:spPr>
          <a:xfrm>
            <a:off x="100021" y="155189"/>
            <a:ext cx="4580507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ضمائرُ الرّفعِ المنفصلة– اللّغة العربيَة – الرّابع الابتدائي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="" xmlns:a16="http://schemas.microsoft.com/office/drawing/2014/main" id="{DC7A03A2-6FF7-41CA-89B6-B6FB366F768D}"/>
              </a:ext>
            </a:extLst>
          </p:cNvPr>
          <p:cNvSpPr/>
          <p:nvPr/>
        </p:nvSpPr>
        <p:spPr>
          <a:xfrm>
            <a:off x="100021" y="788066"/>
            <a:ext cx="10104153" cy="498624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BH" sz="4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      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أَنَا</a:t>
            </a: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طالبٌ مجتهدٌ أدْرسُ في الصَّفِّ الرّابعِ، وأصْدِقائي طلّابٌ مهذّبُونَ، و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نَحْنُ</a:t>
            </a: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نتعاونُ في إنجازِ الواجباتِ الـمَدْرسيّةِ. صديقي أحمدُ يهوى الـمطالعةَ، 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هُوَ</a:t>
            </a: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يقرأُ قِصَّتينِ على الأقلِّ كلَّ أسبوعِ، و ماجدٌ وجاسمٌ يحبّان الرياضةَ، 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هُمَا</a:t>
            </a: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يشاركانِ في كلّ الـمُسابقاتِ الرياضيّةِ. </a:t>
            </a:r>
          </a:p>
          <a:p>
            <a:pPr algn="r" rtl="1"/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    في الأسْبوعِ الـماضي قالَ لنا معلّمُ اللّغةِ العربيّةِ: "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أَنْتُمْ</a:t>
            </a:r>
            <a:r>
              <a:rPr lang="ar-BH" sz="4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طلّابٌ متفوّقُونَ؛ لذَلِك سَنكرّمكُم في الطّابورِ الصَّباحيِّ"، فقلتُ له: "شكرًا جزيلًا لكَ، </a:t>
            </a:r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BH" sz="4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أَنْتَ</a:t>
            </a:r>
            <a:r>
              <a:rPr lang="ar-BH" sz="40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تشجّعُنا دائمًا على مزيدِ الاجتهادِ".</a:t>
            </a:r>
          </a:p>
        </p:txBody>
      </p:sp>
      <p:sp>
        <p:nvSpPr>
          <p:cNvPr id="10" name="Title 1">
            <a:extLst>
              <a:ext uri="{FF2B5EF4-FFF2-40B4-BE49-F238E27FC236}">
                <a16:creationId xmlns="" xmlns:a16="http://schemas.microsoft.com/office/drawing/2014/main" id="{A50C1A3D-DB0E-4F41-829D-8D389B354DED}"/>
              </a:ext>
            </a:extLst>
          </p:cNvPr>
          <p:cNvSpPr txBox="1">
            <a:spLocks/>
          </p:cNvSpPr>
          <p:nvPr/>
        </p:nvSpPr>
        <p:spPr>
          <a:xfrm>
            <a:off x="9129348" y="123638"/>
            <a:ext cx="1522967" cy="72086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 lnSpcReduction="10000"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ك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ْ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ش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ف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5767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C3DBFD17-A38A-4577-AF4B-BCE2EAF6FC04}"/>
              </a:ext>
            </a:extLst>
          </p:cNvPr>
          <p:cNvSpPr txBox="1">
            <a:spLocks/>
          </p:cNvSpPr>
          <p:nvPr/>
        </p:nvSpPr>
        <p:spPr>
          <a:xfrm>
            <a:off x="8662415" y="313312"/>
            <a:ext cx="1219777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أُلاحِظُ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8" name="Picture 5">
            <a:extLst>
              <a:ext uri="{FF2B5EF4-FFF2-40B4-BE49-F238E27FC236}">
                <a16:creationId xmlns=""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030" y="134238"/>
            <a:ext cx="1733994" cy="1268068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>
            <a:spLocks/>
          </p:cNvSpPr>
          <p:nvPr/>
        </p:nvSpPr>
        <p:spPr>
          <a:xfrm>
            <a:off x="7995425" y="6306207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09661EF9-4ECD-43A1-AD37-C69488F31011}"/>
              </a:ext>
            </a:extLst>
          </p:cNvPr>
          <p:cNvSpPr txBox="1"/>
          <p:nvPr/>
        </p:nvSpPr>
        <p:spPr>
          <a:xfrm>
            <a:off x="6992774" y="1619750"/>
            <a:ext cx="4930250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أَنَا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طالبٌ مجتهدٌ أدْرسُ في الصَّفِّ الرّابعِ.</a:t>
            </a:r>
            <a:endParaRPr lang="en-US" sz="3200" dirty="0"/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8100941E-95D7-4657-B909-EDB7361FC354}"/>
              </a:ext>
            </a:extLst>
          </p:cNvPr>
          <p:cNvSpPr txBox="1"/>
          <p:nvPr/>
        </p:nvSpPr>
        <p:spPr>
          <a:xfrm>
            <a:off x="106015" y="1605019"/>
            <a:ext cx="6612835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BH" sz="32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تكلّمَ الطَّالبُ عن </a:t>
            </a:r>
            <a:r>
              <a:rPr lang="ar-BH" sz="32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نَفْسِهِ</a:t>
            </a:r>
            <a:r>
              <a:rPr lang="ar-BH" sz="32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فاستعملَ الضَّميرَ </a:t>
            </a:r>
            <a:r>
              <a:rPr lang="ar-BH" sz="32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أَنَا</a:t>
            </a:r>
            <a:r>
              <a:rPr lang="ar-BH" sz="32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".</a:t>
            </a:r>
            <a:endParaRPr lang="en-US" sz="3200" dirty="0"/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F577FE05-B265-4CCB-8056-A44675B1E6DC}"/>
              </a:ext>
            </a:extLst>
          </p:cNvPr>
          <p:cNvSpPr txBox="1"/>
          <p:nvPr/>
        </p:nvSpPr>
        <p:spPr>
          <a:xfrm>
            <a:off x="6992774" y="2306952"/>
            <a:ext cx="4930250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نَحْنُ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نتعاونُ في إنجازِ الواجباتِ الـمدْرسيّةِ.</a:t>
            </a:r>
            <a:endParaRPr lang="en-US" sz="3200" dirty="0"/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7C4CEC1-F1B0-4053-83C6-2B2AA9207CCA}"/>
              </a:ext>
            </a:extLst>
          </p:cNvPr>
          <p:cNvSpPr txBox="1"/>
          <p:nvPr/>
        </p:nvSpPr>
        <p:spPr>
          <a:xfrm>
            <a:off x="6992774" y="3089985"/>
            <a:ext cx="4930250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هُوَ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يقرأُ قِصَّتينِ على الأقلِّ كلَّ أسبوع.</a:t>
            </a:r>
            <a:endParaRPr lang="en-US" sz="3200" dirty="0"/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E2219E59-F413-4DB5-92A8-2A6DD75A68BA}"/>
              </a:ext>
            </a:extLst>
          </p:cNvPr>
          <p:cNvSpPr txBox="1"/>
          <p:nvPr/>
        </p:nvSpPr>
        <p:spPr>
          <a:xfrm>
            <a:off x="6992774" y="3850690"/>
            <a:ext cx="4930250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هُمَا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يشاركانِ في كلّ الـمُسابقاتِ الرياضيّةِ.</a:t>
            </a:r>
            <a:endParaRPr lang="en-US" sz="3200" dirty="0"/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9D028E87-60F1-4321-8508-5D3080594005}"/>
              </a:ext>
            </a:extLst>
          </p:cNvPr>
          <p:cNvSpPr txBox="1"/>
          <p:nvPr/>
        </p:nvSpPr>
        <p:spPr>
          <a:xfrm>
            <a:off x="6992774" y="4614868"/>
            <a:ext cx="4930250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أَنْتُمْ</a:t>
            </a:r>
            <a:r>
              <a:rPr lang="ar-BH" sz="32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طلّابٌ مُتفوِّقُونَ.</a:t>
            </a:r>
            <a:endParaRPr lang="en-US" sz="3200" dirty="0"/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FC0278F9-D474-4FB3-8625-5109496C08D4}"/>
              </a:ext>
            </a:extLst>
          </p:cNvPr>
          <p:cNvSpPr txBox="1"/>
          <p:nvPr/>
        </p:nvSpPr>
        <p:spPr>
          <a:xfrm>
            <a:off x="6992774" y="5353679"/>
            <a:ext cx="4930250" cy="584775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BH" sz="32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أَنْتَ</a:t>
            </a:r>
            <a:r>
              <a:rPr lang="ar-BH" sz="3200" dirty="0">
                <a:latin typeface="Sakkal Majalla" panose="02000000000000000000" pitchFamily="2" charset="-78"/>
                <a:cs typeface="Sakkal Majalla" panose="02000000000000000000" pitchFamily="2" charset="-78"/>
              </a:rPr>
              <a:t> تشجّعُنا دائمًا على مزيدِ الاجتهادِ.</a:t>
            </a:r>
            <a:endParaRPr lang="en-US" sz="3200" dirty="0"/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3D01D874-8424-4930-A996-D99E1377C09F}"/>
              </a:ext>
            </a:extLst>
          </p:cNvPr>
          <p:cNvSpPr txBox="1"/>
          <p:nvPr/>
        </p:nvSpPr>
        <p:spPr>
          <a:xfrm>
            <a:off x="106015" y="2328400"/>
            <a:ext cx="6612835" cy="52322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BH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تكلّمَ الطَّالبُ عن </a:t>
            </a:r>
            <a:r>
              <a:rPr lang="ar-BH" sz="28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نَفْسِه</a:t>
            </a:r>
            <a:r>
              <a:rPr lang="ar-BH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 وعنْ </a:t>
            </a:r>
            <a:r>
              <a:rPr lang="ar-BH" sz="28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أصدقائهِ</a:t>
            </a:r>
            <a:r>
              <a:rPr lang="ar-BH" sz="28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فاستعملَ الضَّميرَ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r>
              <a:rPr lang="ar-BH" sz="28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نَحْنُ</a:t>
            </a:r>
            <a:r>
              <a:rPr lang="ar-BH" sz="28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".</a:t>
            </a:r>
            <a:endParaRPr lang="en-US" sz="2800" dirty="0"/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A19726E5-CBD5-4568-BAD2-1CF7F0F71161}"/>
              </a:ext>
            </a:extLst>
          </p:cNvPr>
          <p:cNvSpPr txBox="1"/>
          <p:nvPr/>
        </p:nvSpPr>
        <p:spPr>
          <a:xfrm>
            <a:off x="106015" y="3089985"/>
            <a:ext cx="6612835" cy="5539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BH" sz="30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تكلّمَ الطَّالبُ عن </a:t>
            </a:r>
            <a:r>
              <a:rPr lang="ar-BH" sz="30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صديقهِ الغائِبِ</a:t>
            </a:r>
            <a:r>
              <a:rPr lang="ar-BH" sz="30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فاستعملَ الضَّميرَ </a:t>
            </a:r>
            <a:r>
              <a:rPr lang="ar-BH" sz="3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r>
              <a:rPr lang="ar-BH" sz="3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هُو</a:t>
            </a:r>
            <a:r>
              <a:rPr lang="ar-BH" sz="3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".</a:t>
            </a:r>
            <a:endParaRPr lang="en-US" sz="3000" dirty="0"/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02D51559-437E-43A3-8C4B-86C21CA3CB4D}"/>
              </a:ext>
            </a:extLst>
          </p:cNvPr>
          <p:cNvSpPr txBox="1"/>
          <p:nvPr/>
        </p:nvSpPr>
        <p:spPr>
          <a:xfrm>
            <a:off x="106014" y="3875057"/>
            <a:ext cx="6612835" cy="5539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BH" sz="30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تكلّمَ الطَّالبُ عن </a:t>
            </a:r>
            <a:r>
              <a:rPr lang="ar-BH" sz="30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صديقيْهِ الغائِبينِ</a:t>
            </a:r>
            <a:r>
              <a:rPr lang="ar-BH" sz="30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فاستعملَ الضَّميرَ </a:t>
            </a:r>
            <a:r>
              <a:rPr lang="ar-BH" sz="3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r>
              <a:rPr lang="ar-BH" sz="3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هُما</a:t>
            </a:r>
            <a:r>
              <a:rPr lang="ar-BH" sz="3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".</a:t>
            </a:r>
            <a:endParaRPr lang="en-US" sz="3000" dirty="0"/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6BE46EC3-E716-4E6B-A378-826A00C4D06B}"/>
              </a:ext>
            </a:extLst>
          </p:cNvPr>
          <p:cNvSpPr txBox="1"/>
          <p:nvPr/>
        </p:nvSpPr>
        <p:spPr>
          <a:xfrm>
            <a:off x="106013" y="4628636"/>
            <a:ext cx="6612835" cy="5539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BH" sz="30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خاطَب</a:t>
            </a:r>
            <a:r>
              <a:rPr lang="ar-BH" sz="30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 الـمُعلّمُ الطّلّابَ، فاستعملَ الضَّميرَ </a:t>
            </a:r>
            <a:r>
              <a:rPr lang="ar-BH" sz="3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r>
              <a:rPr lang="ar-BH" sz="3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أَنْتمْ</a:t>
            </a:r>
            <a:r>
              <a:rPr lang="ar-BH" sz="3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".</a:t>
            </a:r>
            <a:endParaRPr lang="en-US" sz="3000" dirty="0"/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81DD1799-792D-4D70-87A1-F8813464655D}"/>
              </a:ext>
            </a:extLst>
          </p:cNvPr>
          <p:cNvSpPr txBox="1"/>
          <p:nvPr/>
        </p:nvSpPr>
        <p:spPr>
          <a:xfrm>
            <a:off x="106013" y="5351702"/>
            <a:ext cx="6612835" cy="55399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r" rtl="1"/>
            <a:r>
              <a:rPr lang="ar-BH" sz="30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خاطَبَ</a:t>
            </a:r>
            <a:r>
              <a:rPr lang="ar-BH" sz="3000" dirty="0">
                <a:solidFill>
                  <a:schemeClr val="tx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الطّالبُ الـمعلِّمَ، فاستعملَ الضَّميرَ </a:t>
            </a:r>
            <a:r>
              <a:rPr lang="ar-BH" sz="3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</a:t>
            </a:r>
            <a:r>
              <a:rPr lang="ar-BH" sz="3000" b="1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أَنْتَ</a:t>
            </a:r>
            <a:r>
              <a:rPr lang="ar-BH" sz="3000" dirty="0">
                <a:solidFill>
                  <a:srgbClr val="FF000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".</a:t>
            </a:r>
            <a:endParaRPr lang="en-US" sz="3000" dirty="0"/>
          </a:p>
        </p:txBody>
      </p:sp>
      <p:sp>
        <p:nvSpPr>
          <p:cNvPr id="30" name="مستطيل 9">
            <a:extLst>
              <a:ext uri="{FF2B5EF4-FFF2-40B4-BE49-F238E27FC236}">
                <a16:creationId xmlns="" xmlns:a16="http://schemas.microsoft.com/office/drawing/2014/main" id="{404EFAD9-E9FE-4B95-B9C7-A455836A6ABE}"/>
              </a:ext>
            </a:extLst>
          </p:cNvPr>
          <p:cNvSpPr/>
          <p:nvPr/>
        </p:nvSpPr>
        <p:spPr>
          <a:xfrm>
            <a:off x="106013" y="116030"/>
            <a:ext cx="4580507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ضمائرُ الرّفعِ المنفصلة– اللّغة العربيَة – الرّابع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2792019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7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>
            <a:extLst>
              <a:ext uri="{FF2B5EF4-FFF2-40B4-BE49-F238E27FC236}">
                <a16:creationId xmlns="" xmlns:a16="http://schemas.microsoft.com/office/drawing/2014/main" id="{C3DBFD17-A38A-4577-AF4B-BCE2EAF6FC04}"/>
              </a:ext>
            </a:extLst>
          </p:cNvPr>
          <p:cNvSpPr txBox="1">
            <a:spLocks/>
          </p:cNvSpPr>
          <p:nvPr/>
        </p:nvSpPr>
        <p:spPr>
          <a:xfrm>
            <a:off x="8592763" y="215670"/>
            <a:ext cx="1283641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أُطَبِّقُ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8" name="Picture 5">
            <a:extLst>
              <a:ext uri="{FF2B5EF4-FFF2-40B4-BE49-F238E27FC236}">
                <a16:creationId xmlns=""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9030" y="134238"/>
            <a:ext cx="1733994" cy="1268068"/>
          </a:xfrm>
          <a:prstGeom prst="rect">
            <a:avLst/>
          </a:prstGeom>
        </p:spPr>
      </p:pic>
      <p:cxnSp>
        <p:nvCxnSpPr>
          <p:cNvPr id="19" name="Straight Connector 18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>
            <a:spLocks/>
          </p:cNvSpPr>
          <p:nvPr/>
        </p:nvSpPr>
        <p:spPr>
          <a:xfrm>
            <a:off x="7995425" y="6306207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="" xmlns:a16="http://schemas.microsoft.com/office/drawing/2014/main" id="{27B730C0-E3DC-4764-8B5E-8E381BFCAD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1482696"/>
              </p:ext>
            </p:extLst>
          </p:nvPr>
        </p:nvGraphicFramePr>
        <p:xfrm>
          <a:off x="268976" y="1207022"/>
          <a:ext cx="11499986" cy="48109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32180">
                  <a:extLst>
                    <a:ext uri="{9D8B030D-6E8A-4147-A177-3AD203B41FA5}">
                      <a16:colId xmlns="" xmlns:a16="http://schemas.microsoft.com/office/drawing/2014/main" val="3985453061"/>
                    </a:ext>
                  </a:extLst>
                </a:gridCol>
                <a:gridCol w="1532180">
                  <a:extLst>
                    <a:ext uri="{9D8B030D-6E8A-4147-A177-3AD203B41FA5}">
                      <a16:colId xmlns="" xmlns:a16="http://schemas.microsoft.com/office/drawing/2014/main" val="1398590963"/>
                    </a:ext>
                  </a:extLst>
                </a:gridCol>
                <a:gridCol w="1532180">
                  <a:extLst>
                    <a:ext uri="{9D8B030D-6E8A-4147-A177-3AD203B41FA5}">
                      <a16:colId xmlns="" xmlns:a16="http://schemas.microsoft.com/office/drawing/2014/main" val="1451625301"/>
                    </a:ext>
                  </a:extLst>
                </a:gridCol>
                <a:gridCol w="1532180">
                  <a:extLst>
                    <a:ext uri="{9D8B030D-6E8A-4147-A177-3AD203B41FA5}">
                      <a16:colId xmlns="" xmlns:a16="http://schemas.microsoft.com/office/drawing/2014/main" val="3087850084"/>
                    </a:ext>
                  </a:extLst>
                </a:gridCol>
                <a:gridCol w="1532180">
                  <a:extLst>
                    <a:ext uri="{9D8B030D-6E8A-4147-A177-3AD203B41FA5}">
                      <a16:colId xmlns="" xmlns:a16="http://schemas.microsoft.com/office/drawing/2014/main" val="3154603068"/>
                    </a:ext>
                  </a:extLst>
                </a:gridCol>
                <a:gridCol w="1532180">
                  <a:extLst>
                    <a:ext uri="{9D8B030D-6E8A-4147-A177-3AD203B41FA5}">
                      <a16:colId xmlns="" xmlns:a16="http://schemas.microsoft.com/office/drawing/2014/main" val="3302282214"/>
                    </a:ext>
                  </a:extLst>
                </a:gridCol>
                <a:gridCol w="2306906">
                  <a:extLst>
                    <a:ext uri="{9D8B030D-6E8A-4147-A177-3AD203B41FA5}">
                      <a16:colId xmlns="" xmlns:a16="http://schemas.microsoft.com/office/drawing/2014/main" val="524278051"/>
                    </a:ext>
                  </a:extLst>
                </a:gridCol>
              </a:tblGrid>
              <a:tr h="693803">
                <a:tc gridSpan="2">
                  <a:txBody>
                    <a:bodyPr/>
                    <a:lstStyle/>
                    <a:p>
                      <a:pPr algn="ctr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الغائبُ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الـمخاطَبُ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الـمُتَكَلِّمُ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2001908546"/>
                  </a:ext>
                </a:extLst>
              </a:tr>
              <a:tr h="644379">
                <a:tc>
                  <a:txBody>
                    <a:bodyPr/>
                    <a:lstStyle/>
                    <a:p>
                      <a:pPr algn="ctr"/>
                      <a:r>
                        <a:rPr lang="ar-BH" sz="3200" b="1" dirty="0">
                          <a:solidFill>
                            <a:srgbClr val="7030A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الـمُؤَنّثُ</a:t>
                      </a:r>
                      <a:endParaRPr lang="en-US" sz="3200" b="1" dirty="0">
                        <a:solidFill>
                          <a:srgbClr val="7030A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dirty="0">
                          <a:solidFill>
                            <a:srgbClr val="7030A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الـمذكَّرُ</a:t>
                      </a:r>
                      <a:endParaRPr lang="en-US" sz="3200" b="1" dirty="0">
                        <a:solidFill>
                          <a:srgbClr val="7030A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dirty="0">
                          <a:solidFill>
                            <a:srgbClr val="7030A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الـــمؤَنّثُ</a:t>
                      </a:r>
                      <a:endParaRPr lang="en-US" sz="3200" b="1" dirty="0">
                        <a:solidFill>
                          <a:srgbClr val="7030A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BH" sz="3200" b="1" dirty="0">
                          <a:solidFill>
                            <a:srgbClr val="7030A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الـمذكَّرُ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dirty="0">
                          <a:solidFill>
                            <a:srgbClr val="7030A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الـــمؤَنّثُ</a:t>
                      </a:r>
                      <a:endParaRPr lang="en-US" sz="3200" b="1" dirty="0">
                        <a:solidFill>
                          <a:srgbClr val="7030A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200" b="1" dirty="0">
                          <a:solidFill>
                            <a:srgbClr val="7030A0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الـمذكَّرُ</a:t>
                      </a:r>
                      <a:endParaRPr lang="en-US" sz="3200" b="1" dirty="0">
                        <a:solidFill>
                          <a:srgbClr val="7030A0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44983858"/>
                  </a:ext>
                </a:extLst>
              </a:tr>
              <a:tr h="11551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40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الـمُفْرَدُ</a:t>
                      </a:r>
                      <a:endParaRPr lang="en-US" sz="40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79092529"/>
                  </a:ext>
                </a:extLst>
              </a:tr>
              <a:tr h="11551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40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الـمُثَنَّى</a:t>
                      </a:r>
                      <a:endParaRPr lang="en-US" sz="40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469428293"/>
                  </a:ext>
                </a:extLst>
              </a:tr>
              <a:tr h="115518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4000" dirty="0">
                          <a:solidFill>
                            <a:schemeClr val="bg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الجَمْعُ</a:t>
                      </a:r>
                      <a:endParaRPr lang="en-US" sz="4000" dirty="0">
                        <a:solidFill>
                          <a:schemeClr val="bg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234317060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AC39A43A-B30B-400F-8F11-9398E051C30F}"/>
              </a:ext>
            </a:extLst>
          </p:cNvPr>
          <p:cNvSpPr txBox="1"/>
          <p:nvPr/>
        </p:nvSpPr>
        <p:spPr>
          <a:xfrm>
            <a:off x="8384619" y="2780979"/>
            <a:ext cx="72887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أَنَا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70783F1E-8EAE-4790-9FE6-1AE5E019AED5}"/>
              </a:ext>
            </a:extLst>
          </p:cNvPr>
          <p:cNvSpPr txBox="1"/>
          <p:nvPr/>
        </p:nvSpPr>
        <p:spPr>
          <a:xfrm>
            <a:off x="6608702" y="3873945"/>
            <a:ext cx="11233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نَحْنُ</a:t>
            </a:r>
            <a:endParaRPr lang="en-US" sz="4000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7288239E-4285-45A3-98E2-E1B030376DA3}"/>
              </a:ext>
            </a:extLst>
          </p:cNvPr>
          <p:cNvSpPr txBox="1"/>
          <p:nvPr/>
        </p:nvSpPr>
        <p:spPr>
          <a:xfrm>
            <a:off x="8072039" y="3869865"/>
            <a:ext cx="104145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نَحْنُ</a:t>
            </a:r>
            <a:endParaRPr lang="en-US" sz="4000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D6504F3D-F6E9-46F6-BD86-0233C8FC34DC}"/>
              </a:ext>
            </a:extLst>
          </p:cNvPr>
          <p:cNvSpPr txBox="1"/>
          <p:nvPr/>
        </p:nvSpPr>
        <p:spPr>
          <a:xfrm>
            <a:off x="6805935" y="2780979"/>
            <a:ext cx="72887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أَنَا</a:t>
            </a:r>
            <a:endParaRPr lang="en-US" sz="4000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9EF4C5F5-5C2A-45E5-A4BB-4EC6E989A9FE}"/>
              </a:ext>
            </a:extLst>
          </p:cNvPr>
          <p:cNvSpPr txBox="1"/>
          <p:nvPr/>
        </p:nvSpPr>
        <p:spPr>
          <a:xfrm>
            <a:off x="4969283" y="2780979"/>
            <a:ext cx="112333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أَنْتَ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F5CBEBBF-C886-45F0-9DBC-77759DF541D5}"/>
              </a:ext>
            </a:extLst>
          </p:cNvPr>
          <p:cNvSpPr txBox="1"/>
          <p:nvPr/>
        </p:nvSpPr>
        <p:spPr>
          <a:xfrm>
            <a:off x="3684414" y="2784003"/>
            <a:ext cx="100098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أَنْتِ</a:t>
            </a:r>
            <a:endParaRPr lang="en-US" sz="4000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179D4AA0-EC69-4416-A8F3-701EAC198CAF}"/>
              </a:ext>
            </a:extLst>
          </p:cNvPr>
          <p:cNvSpPr txBox="1"/>
          <p:nvPr/>
        </p:nvSpPr>
        <p:spPr>
          <a:xfrm>
            <a:off x="2187303" y="2780979"/>
            <a:ext cx="72887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هُوَ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EE27FD3E-8ED0-4EF0-A083-051C30576FCC}"/>
              </a:ext>
            </a:extLst>
          </p:cNvPr>
          <p:cNvSpPr txBox="1"/>
          <p:nvPr/>
        </p:nvSpPr>
        <p:spPr>
          <a:xfrm>
            <a:off x="689211" y="2766920"/>
            <a:ext cx="72887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هِيَ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6886E89A-70D8-4E1D-A40D-47C5A889914A}"/>
              </a:ext>
            </a:extLst>
          </p:cNvPr>
          <p:cNvSpPr txBox="1"/>
          <p:nvPr/>
        </p:nvSpPr>
        <p:spPr>
          <a:xfrm>
            <a:off x="5095134" y="3869865"/>
            <a:ext cx="99748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أَنْتُمَا</a:t>
            </a:r>
            <a:endParaRPr lang="en-US" sz="4000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="" xmlns:a16="http://schemas.microsoft.com/office/drawing/2014/main" id="{3D61BF04-6B4D-4BFC-A5A9-D8DEABEA4592}"/>
              </a:ext>
            </a:extLst>
          </p:cNvPr>
          <p:cNvSpPr txBox="1"/>
          <p:nvPr/>
        </p:nvSpPr>
        <p:spPr>
          <a:xfrm>
            <a:off x="3653920" y="3869865"/>
            <a:ext cx="99748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أَنْتُمَا</a:t>
            </a:r>
            <a:endParaRPr lang="en-US" sz="4000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5044BD8F-795C-4FF9-9DEE-5DCB16F5822B}"/>
              </a:ext>
            </a:extLst>
          </p:cNvPr>
          <p:cNvSpPr txBox="1"/>
          <p:nvPr/>
        </p:nvSpPr>
        <p:spPr>
          <a:xfrm>
            <a:off x="2207343" y="3874752"/>
            <a:ext cx="72887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هُمَا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4DBCD0CA-F214-42F6-A7F3-D5D0BB0DA02A}"/>
              </a:ext>
            </a:extLst>
          </p:cNvPr>
          <p:cNvSpPr txBox="1"/>
          <p:nvPr/>
        </p:nvSpPr>
        <p:spPr>
          <a:xfrm>
            <a:off x="715657" y="3873945"/>
            <a:ext cx="72887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هُمَا</a:t>
            </a:r>
            <a:endParaRPr lang="en-US" sz="4000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="" xmlns:a16="http://schemas.microsoft.com/office/drawing/2014/main" id="{B38554B8-FC24-46AF-9FE8-003A5DD2A625}"/>
              </a:ext>
            </a:extLst>
          </p:cNvPr>
          <p:cNvSpPr txBox="1"/>
          <p:nvPr/>
        </p:nvSpPr>
        <p:spPr>
          <a:xfrm>
            <a:off x="8033731" y="5075631"/>
            <a:ext cx="111806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نَحْنُ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="" xmlns:a16="http://schemas.microsoft.com/office/drawing/2014/main" id="{879CD2EF-F5C7-4887-BF48-64EEC54F05C4}"/>
              </a:ext>
            </a:extLst>
          </p:cNvPr>
          <p:cNvSpPr txBox="1"/>
          <p:nvPr/>
        </p:nvSpPr>
        <p:spPr>
          <a:xfrm>
            <a:off x="6624660" y="5075631"/>
            <a:ext cx="1091419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نَحْنُ</a:t>
            </a:r>
            <a:endParaRPr lang="en-US" sz="4000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="" xmlns:a16="http://schemas.microsoft.com/office/drawing/2014/main" id="{18B37733-95A1-41C1-A6CC-A5873C6F4869}"/>
              </a:ext>
            </a:extLst>
          </p:cNvPr>
          <p:cNvSpPr txBox="1"/>
          <p:nvPr/>
        </p:nvSpPr>
        <p:spPr>
          <a:xfrm>
            <a:off x="5085283" y="5075631"/>
            <a:ext cx="99748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أَنْتُمْ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="" xmlns:a16="http://schemas.microsoft.com/office/drawing/2014/main" id="{74A6B522-3751-4D79-AC02-7F70266054AC}"/>
              </a:ext>
            </a:extLst>
          </p:cNvPr>
          <p:cNvSpPr txBox="1"/>
          <p:nvPr/>
        </p:nvSpPr>
        <p:spPr>
          <a:xfrm>
            <a:off x="3700351" y="5063990"/>
            <a:ext cx="95961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أَنْتُنَّ</a:t>
            </a:r>
            <a:endParaRPr lang="en-US" sz="4000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="" xmlns:a16="http://schemas.microsoft.com/office/drawing/2014/main" id="{A6418B4D-AE21-4ABD-8195-CC8DE20B67B4}"/>
              </a:ext>
            </a:extLst>
          </p:cNvPr>
          <p:cNvSpPr txBox="1"/>
          <p:nvPr/>
        </p:nvSpPr>
        <p:spPr>
          <a:xfrm>
            <a:off x="2187303" y="5075631"/>
            <a:ext cx="72887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هُمْ</a:t>
            </a:r>
            <a:endParaRPr lang="en-US" sz="4000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="" xmlns:a16="http://schemas.microsoft.com/office/drawing/2014/main" id="{B4F0D5DA-CA78-43A4-876B-2368A729D921}"/>
              </a:ext>
            </a:extLst>
          </p:cNvPr>
          <p:cNvSpPr txBox="1"/>
          <p:nvPr/>
        </p:nvSpPr>
        <p:spPr>
          <a:xfrm>
            <a:off x="738910" y="5063990"/>
            <a:ext cx="72887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هُنَّ</a:t>
            </a:r>
            <a:endParaRPr lang="en-US" sz="4000" dirty="0">
              <a:solidFill>
                <a:srgbClr val="00206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36" name="مستطيل 9">
            <a:extLst>
              <a:ext uri="{FF2B5EF4-FFF2-40B4-BE49-F238E27FC236}">
                <a16:creationId xmlns="" xmlns:a16="http://schemas.microsoft.com/office/drawing/2014/main" id="{6F3EC63D-CDE2-4DF8-BB17-360CFDE3B11E}"/>
              </a:ext>
            </a:extLst>
          </p:cNvPr>
          <p:cNvSpPr/>
          <p:nvPr/>
        </p:nvSpPr>
        <p:spPr>
          <a:xfrm>
            <a:off x="79458" y="91914"/>
            <a:ext cx="4580507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ضمائرُ الرّفعِ المنفصلة– اللّغة العربيَة – الرّابع الابتدائي</a:t>
            </a:r>
          </a:p>
        </p:txBody>
      </p:sp>
      <p:sp>
        <p:nvSpPr>
          <p:cNvPr id="37" name="مستطيل 9">
            <a:extLst>
              <a:ext uri="{FF2B5EF4-FFF2-40B4-BE49-F238E27FC236}">
                <a16:creationId xmlns="" xmlns:a16="http://schemas.microsoft.com/office/drawing/2014/main" id="{30BC0D0C-43FD-41FB-927B-9EF3FC89D897}"/>
              </a:ext>
            </a:extLst>
          </p:cNvPr>
          <p:cNvSpPr/>
          <p:nvPr/>
        </p:nvSpPr>
        <p:spPr>
          <a:xfrm>
            <a:off x="5300870" y="255062"/>
            <a:ext cx="2873318" cy="64346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32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أُكْمِلُ الجَدْوَلَ الآتيَ:</a:t>
            </a:r>
          </a:p>
        </p:txBody>
      </p:sp>
    </p:spTree>
    <p:extLst>
      <p:ext uri="{BB962C8B-B14F-4D97-AF65-F5344CB8AC3E}">
        <p14:creationId xmlns:p14="http://schemas.microsoft.com/office/powerpoint/2010/main" val="2040050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22" grpId="0"/>
      <p:bldP spid="24" grpId="0"/>
      <p:bldP spid="25" grpId="0"/>
      <p:bldP spid="28" grpId="0"/>
      <p:bldP spid="30" grpId="0"/>
      <p:bldP spid="3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="" xmlns:a16="http://schemas.microsoft.com/office/drawing/2014/main" id="{EE7F7013-B270-4148-AA92-3434DE2191A8}"/>
              </a:ext>
            </a:extLst>
          </p:cNvPr>
          <p:cNvSpPr txBox="1">
            <a:spLocks/>
          </p:cNvSpPr>
          <p:nvPr/>
        </p:nvSpPr>
        <p:spPr>
          <a:xfrm>
            <a:off x="8902188" y="170793"/>
            <a:ext cx="1515361" cy="808857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t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</a:t>
            </a:r>
            <a:r>
              <a:rPr lang="ar-SA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َ</a:t>
            </a:r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سْتَنْتِجُ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12" name="Picture 5">
            <a:extLst>
              <a:ext uri="{FF2B5EF4-FFF2-40B4-BE49-F238E27FC236}">
                <a16:creationId xmlns=""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7549" y="0"/>
            <a:ext cx="1733994" cy="1268068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 flipV="1">
            <a:off x="270641" y="6264165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>
            <a:spLocks/>
          </p:cNvSpPr>
          <p:nvPr/>
        </p:nvSpPr>
        <p:spPr>
          <a:xfrm>
            <a:off x="7995425" y="6306207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944380" y="1293970"/>
            <a:ext cx="10717968" cy="4375240"/>
          </a:xfrm>
          <a:prstGeom prst="roundRect">
            <a:avLst/>
          </a:prstGeom>
          <a:ln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r" rtl="1"/>
            <a:r>
              <a:rPr lang="ar-BH" sz="4000" b="1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الضَّميرُ كَلِمَةٌ تَحلُّ مَحَلَّ الاسْمِ، وتَدُلُّ على الـمُتكلِّمِ والـمخاطَبِ والغائِبِ.</a:t>
            </a:r>
          </a:p>
          <a:p>
            <a:pPr algn="r" rtl="1"/>
            <a:r>
              <a:rPr lang="ar-BH" sz="4000" b="1" dirty="0">
                <a:solidFill>
                  <a:schemeClr val="accent2">
                    <a:lumMod val="75000"/>
                  </a:schemeClr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والضَّمائِرُ الـمُنْفَصِلَةُ هيَ: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BH" sz="40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ضَمائِرُ الـمتكلِّمِ </a:t>
            </a:r>
            <a:r>
              <a:rPr lang="ar-BH" sz="40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 </a:t>
            </a:r>
            <a:r>
              <a:rPr lang="ar-BH" sz="4000" b="1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أَنا</a:t>
            </a:r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نحْنُ.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BH" sz="40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ضَمائِرُ </a:t>
            </a:r>
            <a:r>
              <a:rPr lang="ar-BH" sz="40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الخِطاب</a:t>
            </a:r>
            <a:r>
              <a:rPr lang="ar-BH" sz="4000" b="1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ِ</a:t>
            </a:r>
            <a:r>
              <a:rPr lang="ar-BH" sz="40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:</a:t>
            </a:r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 </a:t>
            </a:r>
            <a:r>
              <a:rPr lang="ar-BH" sz="4000" b="1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أَنْتَ</a:t>
            </a:r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أَنْتِ، أَنْتُمَا، أَنْتُمْ، أَنْتُنَّ.</a:t>
            </a:r>
          </a:p>
          <a:p>
            <a:pPr marL="571500" indent="-571500" algn="r" rtl="1">
              <a:buFont typeface="Arial" panose="020B0604020202020204" pitchFamily="34" charset="0"/>
              <a:buChar char="•"/>
            </a:pPr>
            <a:r>
              <a:rPr lang="ar-BH" sz="4000" b="1" dirty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ضَمائِرُ </a:t>
            </a:r>
            <a:r>
              <a:rPr lang="ar-BH" sz="4000" b="1" dirty="0" smtClean="0">
                <a:solidFill>
                  <a:srgbClr val="00206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الغائِبِ: </a:t>
            </a:r>
            <a:r>
              <a:rPr lang="ar-BH" sz="4000" b="1" dirty="0" smtClean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هُوَ</a:t>
            </a:r>
            <a:r>
              <a:rPr lang="ar-BH" sz="4000" b="1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، هِي، هُمَا، هُمْ، هُنَّ.</a:t>
            </a:r>
            <a:endParaRPr lang="en-US" sz="4000" b="1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0" name="مستطيل 9">
            <a:extLst>
              <a:ext uri="{FF2B5EF4-FFF2-40B4-BE49-F238E27FC236}">
                <a16:creationId xmlns="" xmlns:a16="http://schemas.microsoft.com/office/drawing/2014/main" id="{832A7733-56B0-4E75-9E36-C0645E68D230}"/>
              </a:ext>
            </a:extLst>
          </p:cNvPr>
          <p:cNvSpPr/>
          <p:nvPr/>
        </p:nvSpPr>
        <p:spPr>
          <a:xfrm>
            <a:off x="270641" y="298694"/>
            <a:ext cx="4580507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ضمائرُ الرّفعِ المنفصلة– اللّغة العربيَة – الرّابع الابتدائي</a:t>
            </a:r>
          </a:p>
        </p:txBody>
      </p:sp>
    </p:spTree>
    <p:extLst>
      <p:ext uri="{BB962C8B-B14F-4D97-AF65-F5344CB8AC3E}">
        <p14:creationId xmlns:p14="http://schemas.microsoft.com/office/powerpoint/2010/main" val="12169963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="" xmlns:a16="http://schemas.microsoft.com/office/drawing/2014/main" id="{81D613C6-5348-43A2-8C13-F90D4D1F72C6}"/>
              </a:ext>
            </a:extLst>
          </p:cNvPr>
          <p:cNvSpPr txBox="1">
            <a:spLocks/>
          </p:cNvSpPr>
          <p:nvPr/>
        </p:nvSpPr>
        <p:spPr>
          <a:xfrm>
            <a:off x="9021224" y="279477"/>
            <a:ext cx="1249534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أُطَبِّقُ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=""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393236" y="614476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9" name="Picture 5">
            <a:extLst>
              <a:ext uri="{FF2B5EF4-FFF2-40B4-BE49-F238E27FC236}">
                <a16:creationId xmlns=""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972" y="135662"/>
            <a:ext cx="1733994" cy="1268068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224710" y="6292728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/>
          </p:cNvSpPr>
          <p:nvPr/>
        </p:nvSpPr>
        <p:spPr>
          <a:xfrm>
            <a:off x="7949494" y="6334770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68972" y="1374785"/>
            <a:ext cx="11254054" cy="707886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BH" sz="36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1- أَسْتَخْرِجُ كُلِّ ضَميرِ مُنْفَصِلٍ مِمَّا يَأْتي، وأُبَيِّنُ ما يدلُّ عليهِ. </a:t>
            </a:r>
            <a:endParaRPr lang="en-US" sz="3600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="" xmlns:a16="http://schemas.microsoft.com/office/drawing/2014/main" id="{266FED07-7542-4EC1-B578-F7DA137C42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551472"/>
              </p:ext>
            </p:extLst>
          </p:nvPr>
        </p:nvGraphicFramePr>
        <p:xfrm>
          <a:off x="468971" y="2297004"/>
          <a:ext cx="11254055" cy="3836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799732">
                  <a:extLst>
                    <a:ext uri="{9D8B030D-6E8A-4147-A177-3AD203B41FA5}">
                      <a16:colId xmlns="" xmlns:a16="http://schemas.microsoft.com/office/drawing/2014/main" val="1641489631"/>
                    </a:ext>
                  </a:extLst>
                </a:gridCol>
                <a:gridCol w="1671743">
                  <a:extLst>
                    <a:ext uri="{9D8B030D-6E8A-4147-A177-3AD203B41FA5}">
                      <a16:colId xmlns="" xmlns:a16="http://schemas.microsoft.com/office/drawing/2014/main" val="3406892352"/>
                    </a:ext>
                  </a:extLst>
                </a:gridCol>
                <a:gridCol w="4782580">
                  <a:extLst>
                    <a:ext uri="{9D8B030D-6E8A-4147-A177-3AD203B41FA5}">
                      <a16:colId xmlns="" xmlns:a16="http://schemas.microsoft.com/office/drawing/2014/main" val="3660036227"/>
                    </a:ext>
                  </a:extLst>
                </a:gridCol>
              </a:tblGrid>
              <a:tr h="566117">
                <a:tc>
                  <a:txBody>
                    <a:bodyPr/>
                    <a:lstStyle/>
                    <a:p>
                      <a:pPr algn="ctr"/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دَلالَتُه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الضّميرُ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الجُمْلَةُ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85500568"/>
                  </a:ext>
                </a:extLst>
              </a:tr>
              <a:tr h="7991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أَنْتَ كَشّافٌ نَشيطٌ.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82514830"/>
                  </a:ext>
                </a:extLst>
              </a:tr>
              <a:tr h="7991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هُوَ يُحبُّ الـمُطالَعَةَ.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8394028"/>
                  </a:ext>
                </a:extLst>
              </a:tr>
              <a:tr h="7991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نَحْنُ نُساعِدُ بَعْضَنا.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8961581"/>
                  </a:ext>
                </a:extLst>
              </a:tr>
              <a:tr h="799145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1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هُم يشارِكونَ في تحدّي القراءةِ.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45836465"/>
                  </a:ext>
                </a:extLst>
              </a:tr>
            </a:tbl>
          </a:graphicData>
        </a:graphic>
      </p:graphicFrame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769712D5-CE48-4EE2-8723-CB62E28FF74E}"/>
              </a:ext>
            </a:extLst>
          </p:cNvPr>
          <p:cNvSpPr txBox="1"/>
          <p:nvPr/>
        </p:nvSpPr>
        <p:spPr>
          <a:xfrm>
            <a:off x="5245776" y="2967851"/>
            <a:ext cx="14561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أَنْتَ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="" xmlns:a16="http://schemas.microsoft.com/office/drawing/2014/main" id="{2C03E7C3-F6DB-4279-AAB8-A9FD326545B4}"/>
              </a:ext>
            </a:extLst>
          </p:cNvPr>
          <p:cNvSpPr txBox="1"/>
          <p:nvPr/>
        </p:nvSpPr>
        <p:spPr>
          <a:xfrm>
            <a:off x="726843" y="2976124"/>
            <a:ext cx="41475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الـمخاطَبُ الـمُفرَدُ الـمُذكَّرُ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="" xmlns:a16="http://schemas.microsoft.com/office/drawing/2014/main" id="{342E7325-240D-4F91-A7BA-1EBE0C3D216B}"/>
              </a:ext>
            </a:extLst>
          </p:cNvPr>
          <p:cNvSpPr txBox="1"/>
          <p:nvPr/>
        </p:nvSpPr>
        <p:spPr>
          <a:xfrm>
            <a:off x="5367906" y="3735705"/>
            <a:ext cx="14561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هُوَ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="" xmlns:a16="http://schemas.microsoft.com/office/drawing/2014/main" id="{23A81B61-2DB5-45DD-B74D-54FC56C5F41B}"/>
              </a:ext>
            </a:extLst>
          </p:cNvPr>
          <p:cNvSpPr txBox="1"/>
          <p:nvPr/>
        </p:nvSpPr>
        <p:spPr>
          <a:xfrm>
            <a:off x="1056236" y="3815540"/>
            <a:ext cx="36022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الغائبُ الـمُفرَدُ الـمُذكَّرُ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="" xmlns:a16="http://schemas.microsoft.com/office/drawing/2014/main" id="{CCB3586D-6D02-490C-84D7-E6052D7205F7}"/>
              </a:ext>
            </a:extLst>
          </p:cNvPr>
          <p:cNvSpPr txBox="1"/>
          <p:nvPr/>
        </p:nvSpPr>
        <p:spPr>
          <a:xfrm>
            <a:off x="5367906" y="4598611"/>
            <a:ext cx="14561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نَحْنُ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="" xmlns:a16="http://schemas.microsoft.com/office/drawing/2014/main" id="{17FB9FA5-63F9-4BEC-B551-1B645370A621}"/>
              </a:ext>
            </a:extLst>
          </p:cNvPr>
          <p:cNvSpPr txBox="1"/>
          <p:nvPr/>
        </p:nvSpPr>
        <p:spPr>
          <a:xfrm>
            <a:off x="1056236" y="4550757"/>
            <a:ext cx="36022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الـمتكلّمُ الجَمْعُ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7" name="مستطيل 9">
            <a:extLst>
              <a:ext uri="{FF2B5EF4-FFF2-40B4-BE49-F238E27FC236}">
                <a16:creationId xmlns="" xmlns:a16="http://schemas.microsoft.com/office/drawing/2014/main" id="{573EE1B2-7EE4-4FF0-95A6-15896DE8F00F}"/>
              </a:ext>
            </a:extLst>
          </p:cNvPr>
          <p:cNvSpPr/>
          <p:nvPr/>
        </p:nvSpPr>
        <p:spPr>
          <a:xfrm>
            <a:off x="134307" y="135662"/>
            <a:ext cx="4580507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ضمائرُ الرّفعِ المنفصلة– اللّغة العربيَة – الرّابع الابتدائي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="" xmlns:a16="http://schemas.microsoft.com/office/drawing/2014/main" id="{4BDE7E0C-7A26-4441-80A5-01AEF57FE42E}"/>
              </a:ext>
            </a:extLst>
          </p:cNvPr>
          <p:cNvSpPr txBox="1"/>
          <p:nvPr/>
        </p:nvSpPr>
        <p:spPr>
          <a:xfrm>
            <a:off x="5358381" y="5393707"/>
            <a:ext cx="145618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هُم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="" xmlns:a16="http://schemas.microsoft.com/office/drawing/2014/main" id="{763B8B21-022B-4D58-B72B-50B025B507B6}"/>
              </a:ext>
            </a:extLst>
          </p:cNvPr>
          <p:cNvSpPr txBox="1"/>
          <p:nvPr/>
        </p:nvSpPr>
        <p:spPr>
          <a:xfrm>
            <a:off x="1112538" y="5394049"/>
            <a:ext cx="3602276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الغائبُ الجمعُ الـمُذكَّرُ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9367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8" grpId="0"/>
      <p:bldP spid="22" grpId="0"/>
      <p:bldP spid="23" grpId="0"/>
      <p:bldP spid="24" grpId="0"/>
      <p:bldP spid="25" grpId="0"/>
      <p:bldP spid="26" grpId="0"/>
      <p:bldP spid="28" grpId="0"/>
      <p:bldP spid="2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="" xmlns:a16="http://schemas.microsoft.com/office/drawing/2014/main" id="{81D613C6-5348-43A2-8C13-F90D4D1F72C6}"/>
              </a:ext>
            </a:extLst>
          </p:cNvPr>
          <p:cNvSpPr txBox="1">
            <a:spLocks/>
          </p:cNvSpPr>
          <p:nvPr/>
        </p:nvSpPr>
        <p:spPr>
          <a:xfrm>
            <a:off x="9021224" y="279477"/>
            <a:ext cx="1249534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أُطَبِّقُ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=""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393236" y="614476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9" name="Picture 5">
            <a:extLst>
              <a:ext uri="{FF2B5EF4-FFF2-40B4-BE49-F238E27FC236}">
                <a16:creationId xmlns=""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972" y="135662"/>
            <a:ext cx="1733994" cy="1268068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224710" y="6292728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/>
          </p:cNvSpPr>
          <p:nvPr/>
        </p:nvSpPr>
        <p:spPr>
          <a:xfrm>
            <a:off x="7949494" y="6334770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68972" y="1374785"/>
            <a:ext cx="11254054" cy="707886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BH" sz="36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2- أَصِلُ بِخَطٍّ كُلَّ ضَميرٍ بِالجُمْلَةِ الّتي تُناسِبُه:</a:t>
            </a:r>
            <a:endParaRPr lang="en-US" sz="3600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="" xmlns:a16="http://schemas.microsoft.com/office/drawing/2014/main" id="{266FED07-7542-4EC1-B578-F7DA137C42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6206814"/>
              </p:ext>
            </p:extLst>
          </p:nvPr>
        </p:nvGraphicFramePr>
        <p:xfrm>
          <a:off x="468971" y="2297004"/>
          <a:ext cx="11254055" cy="3836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711318">
                  <a:extLst>
                    <a:ext uri="{9D8B030D-6E8A-4147-A177-3AD203B41FA5}">
                      <a16:colId xmlns="" xmlns:a16="http://schemas.microsoft.com/office/drawing/2014/main" val="1641489631"/>
                    </a:ext>
                  </a:extLst>
                </a:gridCol>
                <a:gridCol w="2383436">
                  <a:extLst>
                    <a:ext uri="{9D8B030D-6E8A-4147-A177-3AD203B41FA5}">
                      <a16:colId xmlns="" xmlns:a16="http://schemas.microsoft.com/office/drawing/2014/main" val="3406892352"/>
                    </a:ext>
                  </a:extLst>
                </a:gridCol>
                <a:gridCol w="2159301">
                  <a:extLst>
                    <a:ext uri="{9D8B030D-6E8A-4147-A177-3AD203B41FA5}">
                      <a16:colId xmlns="" xmlns:a16="http://schemas.microsoft.com/office/drawing/2014/main" val="3660036227"/>
                    </a:ext>
                  </a:extLst>
                </a:gridCol>
              </a:tblGrid>
              <a:tr h="566117">
                <a:tc>
                  <a:txBody>
                    <a:bodyPr/>
                    <a:lstStyle/>
                    <a:p>
                      <a:pPr algn="ctr"/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الجُمْلةُ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ar-BH" sz="36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الضّميرُ</a:t>
                      </a:r>
                      <a:endParaRPr lang="en-US" sz="36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85500568"/>
                  </a:ext>
                </a:extLst>
              </a:tr>
              <a:tr h="799145">
                <a:tc>
                  <a:txBody>
                    <a:bodyPr/>
                    <a:lstStyle/>
                    <a:p>
                      <a:pPr algn="r" rtl="1"/>
                      <a:r>
                        <a:rPr lang="en-US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تَتَنَزَّهانِ في حديقةٍ جَميلَةٍ.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4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أَنْتِ</a:t>
                      </a:r>
                      <a:endParaRPr lang="en-US" sz="4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82514830"/>
                  </a:ext>
                </a:extLst>
              </a:tr>
              <a:tr h="799145">
                <a:tc>
                  <a:txBody>
                    <a:bodyPr/>
                    <a:lstStyle/>
                    <a:p>
                      <a:pPr algn="r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فُزْتُ بالجَائزةِ الأولى في مسابقةِ تِلاوَةِ القرآنِ.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4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أَنْتُمْ</a:t>
                      </a:r>
                      <a:endParaRPr lang="en-US" sz="4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458394028"/>
                  </a:ext>
                </a:extLst>
              </a:tr>
              <a:tr h="799145">
                <a:tc>
                  <a:txBody>
                    <a:bodyPr/>
                    <a:lstStyle/>
                    <a:p>
                      <a:pPr algn="r" rtl="1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تَرْسُمينَ رسومًا </a:t>
                      </a:r>
                      <a:r>
                        <a:rPr lang="ar-BH" sz="4000" dirty="0" smtClean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جميلةً.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4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أَنا</a:t>
                      </a:r>
                      <a:endParaRPr lang="en-US" sz="4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08961581"/>
                  </a:ext>
                </a:extLst>
              </a:tr>
              <a:tr h="799145">
                <a:tc>
                  <a:txBody>
                    <a:bodyPr/>
                    <a:lstStyle/>
                    <a:p>
                      <a:pPr algn="r"/>
                      <a:r>
                        <a:rPr lang="ar-BH" sz="400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اشْتَريتمْ كُتُبًا كثيرةً مِنْ معْرضِ الكِتابِ.</a:t>
                      </a:r>
                      <a:endParaRPr lang="en-US" sz="400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BH" sz="4400" b="1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أَنْتُما</a:t>
                      </a:r>
                      <a:endParaRPr lang="en-US" sz="4400" b="1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045836465"/>
                  </a:ext>
                </a:extLst>
              </a:tr>
            </a:tbl>
          </a:graphicData>
        </a:graphic>
      </p:graphicFrame>
      <p:sp>
        <p:nvSpPr>
          <p:cNvPr id="27" name="مستطيل 9">
            <a:extLst>
              <a:ext uri="{FF2B5EF4-FFF2-40B4-BE49-F238E27FC236}">
                <a16:creationId xmlns="" xmlns:a16="http://schemas.microsoft.com/office/drawing/2014/main" id="{573EE1B2-7EE4-4FF0-95A6-15896DE8F00F}"/>
              </a:ext>
            </a:extLst>
          </p:cNvPr>
          <p:cNvSpPr/>
          <p:nvPr/>
        </p:nvSpPr>
        <p:spPr>
          <a:xfrm>
            <a:off x="134307" y="135662"/>
            <a:ext cx="4580507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ضمائرُ الرّفعِ المنفصلة– اللّغة العربيَة – الرّابع الابتدائي</a:t>
            </a:r>
          </a:p>
        </p:txBody>
      </p:sp>
      <p:cxnSp>
        <p:nvCxnSpPr>
          <p:cNvPr id="4" name="Straight Connector 3">
            <a:extLst>
              <a:ext uri="{FF2B5EF4-FFF2-40B4-BE49-F238E27FC236}">
                <a16:creationId xmlns="" xmlns:a16="http://schemas.microsoft.com/office/drawing/2014/main" id="{DBDF2809-AA22-4AC3-8DCE-028908E291B6}"/>
              </a:ext>
            </a:extLst>
          </p:cNvPr>
          <p:cNvCxnSpPr>
            <a:cxnSpLocks/>
          </p:cNvCxnSpPr>
          <p:nvPr/>
        </p:nvCxnSpPr>
        <p:spPr>
          <a:xfrm flipH="1">
            <a:off x="7195280" y="3237875"/>
            <a:ext cx="2413415" cy="164891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="" xmlns:a16="http://schemas.microsoft.com/office/drawing/2014/main" id="{23FAA74C-51CB-4DD6-A593-FD1197DC88E9}"/>
              </a:ext>
            </a:extLst>
          </p:cNvPr>
          <p:cNvCxnSpPr>
            <a:cxnSpLocks/>
          </p:cNvCxnSpPr>
          <p:nvPr/>
        </p:nvCxnSpPr>
        <p:spPr>
          <a:xfrm flipH="1">
            <a:off x="7195279" y="4051893"/>
            <a:ext cx="2413415" cy="1648918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="" xmlns:a16="http://schemas.microsoft.com/office/drawing/2014/main" id="{01AE2767-023C-4369-8FDD-1C4DB226BB34}"/>
              </a:ext>
            </a:extLst>
          </p:cNvPr>
          <p:cNvCxnSpPr>
            <a:cxnSpLocks/>
          </p:cNvCxnSpPr>
          <p:nvPr/>
        </p:nvCxnSpPr>
        <p:spPr>
          <a:xfrm flipH="1" flipV="1">
            <a:off x="7195278" y="3314075"/>
            <a:ext cx="2413417" cy="2386736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="" xmlns:a16="http://schemas.microsoft.com/office/drawing/2014/main" id="{C67DA35A-2F2B-43A6-95A2-6DE5680CB909}"/>
              </a:ext>
            </a:extLst>
          </p:cNvPr>
          <p:cNvCxnSpPr>
            <a:cxnSpLocks/>
          </p:cNvCxnSpPr>
          <p:nvPr/>
        </p:nvCxnSpPr>
        <p:spPr>
          <a:xfrm flipH="1" flipV="1">
            <a:off x="7195277" y="4128579"/>
            <a:ext cx="2413418" cy="834414"/>
          </a:xfrm>
          <a:prstGeom prst="line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301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="" xmlns:a16="http://schemas.microsoft.com/office/drawing/2014/main" id="{81D613C6-5348-43A2-8C13-F90D4D1F72C6}"/>
              </a:ext>
            </a:extLst>
          </p:cNvPr>
          <p:cNvSpPr txBox="1">
            <a:spLocks/>
          </p:cNvSpPr>
          <p:nvPr/>
        </p:nvSpPr>
        <p:spPr>
          <a:xfrm>
            <a:off x="9021224" y="279477"/>
            <a:ext cx="1249534" cy="90992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457200" rtl="1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>
                    <a:lumMod val="75000"/>
                  </a:schemeClr>
                </a:solidFill>
                <a:latin typeface="+mj-lt"/>
                <a:ea typeface="+mj-ea"/>
                <a:cs typeface="+mj-cs"/>
              </a:defRPr>
            </a:lvl1pPr>
            <a:lvl2pPr rtl="1" eaLnBrk="1" hangingPunct="1">
              <a:defRPr>
                <a:solidFill>
                  <a:schemeClr val="tx2"/>
                </a:solidFill>
              </a:defRPr>
            </a:lvl2pPr>
            <a:lvl3pPr rtl="1" eaLnBrk="1" hangingPunct="1">
              <a:defRPr>
                <a:solidFill>
                  <a:schemeClr val="tx2"/>
                </a:solidFill>
              </a:defRPr>
            </a:lvl3pPr>
            <a:lvl4pPr rtl="1" eaLnBrk="1" hangingPunct="1">
              <a:defRPr>
                <a:solidFill>
                  <a:schemeClr val="tx2"/>
                </a:solidFill>
              </a:defRPr>
            </a:lvl4pPr>
            <a:lvl5pPr rtl="1" eaLnBrk="1" hangingPunct="1">
              <a:defRPr>
                <a:solidFill>
                  <a:schemeClr val="tx2"/>
                </a:solidFill>
              </a:defRPr>
            </a:lvl5pPr>
            <a:lvl6pPr rtl="1" eaLnBrk="1" hangingPunct="1">
              <a:defRPr>
                <a:solidFill>
                  <a:schemeClr val="tx2"/>
                </a:solidFill>
              </a:defRPr>
            </a:lvl6pPr>
            <a:lvl7pPr rtl="1" eaLnBrk="1" hangingPunct="1">
              <a:defRPr>
                <a:solidFill>
                  <a:schemeClr val="tx2"/>
                </a:solidFill>
              </a:defRPr>
            </a:lvl7pPr>
            <a:lvl8pPr rtl="1" eaLnBrk="1" hangingPunct="1">
              <a:defRPr>
                <a:solidFill>
                  <a:schemeClr val="tx2"/>
                </a:solidFill>
              </a:defRPr>
            </a:lvl8pPr>
            <a:lvl9pPr rtl="1"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ar-BH" sz="4400" b="1" dirty="0">
                <a:solidFill>
                  <a:schemeClr val="bg1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أُطَبِّقُ</a:t>
            </a:r>
            <a:endParaRPr lang="en-GB" sz="4400" b="1" dirty="0">
              <a:solidFill>
                <a:schemeClr val="bg1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="" xmlns:a16="http://schemas.microsoft.com/office/drawing/2014/main" id="{458715C3-6778-4277-948C-42A09248521A}"/>
              </a:ext>
            </a:extLst>
          </p:cNvPr>
          <p:cNvSpPr/>
          <p:nvPr/>
        </p:nvSpPr>
        <p:spPr>
          <a:xfrm>
            <a:off x="393236" y="614476"/>
            <a:ext cx="2031325" cy="707886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ar-BH" sz="4000" b="1" dirty="0">
                <a:latin typeface="Sakkal Majalla" panose="02000000000000000000" pitchFamily="2" charset="-78"/>
                <a:cs typeface="Sakkal Majalla" panose="02000000000000000000" pitchFamily="2" charset="-78"/>
              </a:rPr>
              <a:t>أُقيّمُ إِجَابَتِي </a:t>
            </a:r>
            <a:endParaRPr lang="en-US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pic>
        <p:nvPicPr>
          <p:cNvPr id="9" name="Picture 5">
            <a:extLst>
              <a:ext uri="{FF2B5EF4-FFF2-40B4-BE49-F238E27FC236}">
                <a16:creationId xmlns="" xmlns:a16="http://schemas.microsoft.com/office/drawing/2014/main" id="{210017C7-7EDF-4A55-924F-965684993A4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4972" y="135662"/>
            <a:ext cx="1733994" cy="1268068"/>
          </a:xfrm>
          <a:prstGeom prst="rect">
            <a:avLst/>
          </a:prstGeom>
        </p:spPr>
      </p:pic>
      <p:cxnSp>
        <p:nvCxnSpPr>
          <p:cNvPr id="11" name="Straight Connector 10"/>
          <p:cNvCxnSpPr/>
          <p:nvPr/>
        </p:nvCxnSpPr>
        <p:spPr>
          <a:xfrm flipV="1">
            <a:off x="224710" y="6292728"/>
            <a:ext cx="11498317" cy="42042"/>
          </a:xfrm>
          <a:prstGeom prst="line">
            <a:avLst/>
          </a:prstGeom>
          <a:ln w="3810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>
            <a:spLocks/>
          </p:cNvSpPr>
          <p:nvPr/>
        </p:nvSpPr>
        <p:spPr>
          <a:xfrm>
            <a:off x="7949494" y="6334770"/>
            <a:ext cx="3773534" cy="381000"/>
          </a:xfrm>
          <a:prstGeom prst="rect">
            <a:avLst/>
          </a:prstGeom>
          <a:noFill/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algn="r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</a:pPr>
            <a:r>
              <a:rPr lang="ar-BH" sz="1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Sakkal Majalla" panose="02000000000000000000" pitchFamily="2" charset="-78"/>
              </a:rPr>
              <a:t>وزارة التربية والتعليم –الفصل الدراسي الثاني 2020-2021م</a:t>
            </a:r>
            <a:endParaRPr lang="en-U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2" name="Rounded Rectangle 1"/>
          <p:cNvSpPr/>
          <p:nvPr/>
        </p:nvSpPr>
        <p:spPr>
          <a:xfrm>
            <a:off x="468971" y="1344235"/>
            <a:ext cx="11254054" cy="707886"/>
          </a:xfrm>
          <a:prstGeom prst="roundRect">
            <a:avLst/>
          </a:prstGeom>
          <a:noFill/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 rtl="1"/>
            <a:r>
              <a:rPr lang="ar-BH" sz="3600" dirty="0">
                <a:solidFill>
                  <a:srgbClr val="0070C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3- أُعَوِّضُ الضّميرَ في كلِّ جملةٍ مِمّا يَأتي، وأُغَيِّرُ ما يَلْزَمُ :</a:t>
            </a:r>
            <a:endParaRPr lang="en-US" sz="3600" dirty="0">
              <a:solidFill>
                <a:srgbClr val="0070C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graphicFrame>
        <p:nvGraphicFramePr>
          <p:cNvPr id="7" name="Table 7">
            <a:extLst>
              <a:ext uri="{FF2B5EF4-FFF2-40B4-BE49-F238E27FC236}">
                <a16:creationId xmlns="" xmlns:a16="http://schemas.microsoft.com/office/drawing/2014/main" id="{266FED07-7542-4EC1-B578-F7DA137C42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207448"/>
              </p:ext>
            </p:extLst>
          </p:nvPr>
        </p:nvGraphicFramePr>
        <p:xfrm>
          <a:off x="224708" y="2135094"/>
          <a:ext cx="11498318" cy="3885936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5749159">
                  <a:extLst>
                    <a:ext uri="{9D8B030D-6E8A-4147-A177-3AD203B41FA5}">
                      <a16:colId xmlns="" xmlns:a16="http://schemas.microsoft.com/office/drawing/2014/main" val="1641489631"/>
                    </a:ext>
                  </a:extLst>
                </a:gridCol>
                <a:gridCol w="5749159">
                  <a:extLst>
                    <a:ext uri="{9D8B030D-6E8A-4147-A177-3AD203B41FA5}">
                      <a16:colId xmlns="" xmlns:a16="http://schemas.microsoft.com/office/drawing/2014/main" val="2319747204"/>
                    </a:ext>
                  </a:extLst>
                </a:gridCol>
              </a:tblGrid>
              <a:tr h="643842">
                <a:tc>
                  <a:txBody>
                    <a:bodyPr/>
                    <a:lstStyle/>
                    <a:p>
                      <a:pPr marL="571500" indent="-571500" algn="r" rtl="1">
                        <a:buFont typeface="Arial" panose="020B0604020202020204" pitchFamily="34" charset="0"/>
                        <a:buChar char="•"/>
                      </a:pPr>
                      <a:r>
                        <a:rPr lang="ar-BH" sz="38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أَنْتُمْ </a:t>
                      </a:r>
                      <a:endParaRPr lang="en-US" sz="3800" b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0" indent="-571500" algn="r" rtl="1">
                        <a:buFont typeface="Arial" panose="020B0604020202020204" pitchFamily="34" charset="0"/>
                        <a:buChar char="•"/>
                      </a:pPr>
                      <a:r>
                        <a:rPr lang="ar-BH" sz="38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نَحْنُ نَتَعاوَنُ في إِنْجازِ الواجِباتِ.</a:t>
                      </a:r>
                      <a:endParaRPr lang="en-US" sz="38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685500568"/>
                  </a:ext>
                </a:extLst>
              </a:tr>
              <a:tr h="803844">
                <a:tc>
                  <a:txBody>
                    <a:bodyPr/>
                    <a:lstStyle/>
                    <a:p>
                      <a:pPr marL="571500" indent="-571500" algn="r" rtl="1">
                        <a:buFont typeface="Arial" panose="020B0604020202020204" pitchFamily="34" charset="0"/>
                        <a:buChar char="•"/>
                      </a:pPr>
                      <a:r>
                        <a:rPr lang="en-US" sz="38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r>
                        <a:rPr lang="ar-BH" sz="38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هِيَ</a:t>
                      </a:r>
                      <a:endParaRPr lang="en-US" sz="3800" b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0" indent="-571500" algn="r" rtl="1">
                        <a:buFont typeface="Arial" panose="020B0604020202020204" pitchFamily="34" charset="0"/>
                        <a:buChar char="•"/>
                      </a:pPr>
                      <a:r>
                        <a:rPr lang="ar-BH" sz="38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هُوَ يَزورُ أقارِبَهُ كُلَّ أُسْبوعٍ.</a:t>
                      </a:r>
                      <a:endParaRPr lang="en-US" sz="38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782514830"/>
                  </a:ext>
                </a:extLst>
              </a:tr>
              <a:tr h="803844">
                <a:tc>
                  <a:txBody>
                    <a:bodyPr/>
                    <a:lstStyle/>
                    <a:p>
                      <a:pPr marL="571500" indent="-571500" algn="r" rtl="1">
                        <a:buFont typeface="Arial" panose="020B0604020202020204" pitchFamily="34" charset="0"/>
                        <a:buChar char="•"/>
                      </a:pPr>
                      <a:r>
                        <a:rPr lang="ar-BH" sz="38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هُنَّ</a:t>
                      </a:r>
                      <a:r>
                        <a:rPr lang="ar-BH" sz="38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 </a:t>
                      </a:r>
                      <a:endParaRPr lang="en-US" sz="38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0" indent="-571500" algn="r" rtl="1">
                        <a:buFont typeface="Arial" panose="020B0604020202020204" pitchFamily="34" charset="0"/>
                        <a:buChar char="•"/>
                      </a:pPr>
                      <a:r>
                        <a:rPr lang="ar-BH" sz="38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هُمْ مُشْرِفونَ عَلى العَمَلِ التطوُّعي.</a:t>
                      </a:r>
                      <a:endParaRPr lang="en-US" sz="38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458394028"/>
                  </a:ext>
                </a:extLst>
              </a:tr>
              <a:tr h="803844">
                <a:tc>
                  <a:txBody>
                    <a:bodyPr/>
                    <a:lstStyle/>
                    <a:p>
                      <a:pPr marL="571500" indent="-571500" algn="r" rtl="1">
                        <a:buFont typeface="Arial" panose="020B0604020202020204" pitchFamily="34" charset="0"/>
                        <a:buChar char="•"/>
                      </a:pPr>
                      <a:r>
                        <a:rPr lang="ar-BH" sz="38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أَنْتِ</a:t>
                      </a:r>
                      <a:endParaRPr lang="en-US" sz="3800" b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0" indent="-571500" algn="r" rtl="1">
                        <a:buFont typeface="Arial" panose="020B0604020202020204" pitchFamily="34" charset="0"/>
                        <a:buChar char="•"/>
                      </a:pPr>
                      <a:r>
                        <a:rPr lang="ar-BH" sz="38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أَنْتَ تَقْرَأُ القِصَّةَ بِشَغَفٍ.</a:t>
                      </a:r>
                      <a:endParaRPr lang="en-US" sz="38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308961581"/>
                  </a:ext>
                </a:extLst>
              </a:tr>
              <a:tr h="803844">
                <a:tc>
                  <a:txBody>
                    <a:bodyPr/>
                    <a:lstStyle/>
                    <a:p>
                      <a:pPr marL="571500" indent="-571500" algn="r" rtl="1">
                        <a:buFont typeface="Arial" panose="020B0604020202020204" pitchFamily="34" charset="0"/>
                        <a:buChar char="•"/>
                      </a:pPr>
                      <a:r>
                        <a:rPr lang="ar-BH" sz="3800" b="0" dirty="0">
                          <a:solidFill>
                            <a:schemeClr val="tx1"/>
                          </a:solidFill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أَنْتُما</a:t>
                      </a:r>
                      <a:endParaRPr lang="en-US" sz="3800" b="0" dirty="0">
                        <a:solidFill>
                          <a:schemeClr val="tx1"/>
                        </a:solidFill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571500" indent="-571500" algn="r" rtl="1">
                        <a:buFont typeface="Arial" panose="020B0604020202020204" pitchFamily="34" charset="0"/>
                        <a:buChar char="•"/>
                      </a:pPr>
                      <a:r>
                        <a:rPr lang="ar-BH" sz="3800" b="0" dirty="0">
                          <a:latin typeface="Sakkal Majalla" panose="02000000000000000000" pitchFamily="2" charset="-78"/>
                          <a:cs typeface="Sakkal Majalla" panose="02000000000000000000" pitchFamily="2" charset="-78"/>
                        </a:rPr>
                        <a:t>هُما يُشاهِدانِ بَرْنامَجًا مفيدًا. </a:t>
                      </a:r>
                      <a:endParaRPr lang="en-US" sz="3800" b="0" dirty="0">
                        <a:latin typeface="Sakkal Majalla" panose="02000000000000000000" pitchFamily="2" charset="-78"/>
                        <a:cs typeface="Sakkal Majalla" panose="02000000000000000000" pitchFamily="2" charset="-7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2045836465"/>
                  </a:ext>
                </a:extLst>
              </a:tr>
            </a:tbl>
          </a:graphicData>
        </a:graphic>
      </p:graphicFrame>
      <p:sp>
        <p:nvSpPr>
          <p:cNvPr id="27" name="مستطيل 9">
            <a:extLst>
              <a:ext uri="{FF2B5EF4-FFF2-40B4-BE49-F238E27FC236}">
                <a16:creationId xmlns="" xmlns:a16="http://schemas.microsoft.com/office/drawing/2014/main" id="{573EE1B2-7EE4-4FF0-95A6-15896DE8F00F}"/>
              </a:ext>
            </a:extLst>
          </p:cNvPr>
          <p:cNvSpPr/>
          <p:nvPr/>
        </p:nvSpPr>
        <p:spPr>
          <a:xfrm>
            <a:off x="134307" y="135662"/>
            <a:ext cx="4580507" cy="400321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lvl="0" algn="ctr" rtl="1">
              <a:defRPr/>
            </a:pPr>
            <a:r>
              <a:rPr lang="ar-BH" sz="2000" b="1" dirty="0">
                <a:solidFill>
                  <a:prstClr val="white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ضمائرُ الرّفعِ المنفصلة– اللّغة العربيَة – الرّابع الابتدائي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6A2FC82D-C6ED-4A3F-9625-BA4065D9CAF9}"/>
              </a:ext>
            </a:extLst>
          </p:cNvPr>
          <p:cNvSpPr txBox="1"/>
          <p:nvPr/>
        </p:nvSpPr>
        <p:spPr>
          <a:xfrm>
            <a:off x="620119" y="2114315"/>
            <a:ext cx="41475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تَتَعاونُونَ في إِنْجازِ الواجِباتِ.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="" xmlns:a16="http://schemas.microsoft.com/office/drawing/2014/main" id="{3DDE670E-D661-423C-9D8C-DB1A3668D1D6}"/>
              </a:ext>
            </a:extLst>
          </p:cNvPr>
          <p:cNvSpPr txBox="1"/>
          <p:nvPr/>
        </p:nvSpPr>
        <p:spPr>
          <a:xfrm>
            <a:off x="1057333" y="2804887"/>
            <a:ext cx="41475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تَزُورُ أَقاربَـها كُلَّ أسْبُوعٍ.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="" xmlns:a16="http://schemas.microsoft.com/office/drawing/2014/main" id="{15CE06F7-6666-422F-AEFF-B54E5AA36C08}"/>
              </a:ext>
            </a:extLst>
          </p:cNvPr>
          <p:cNvSpPr txBox="1"/>
          <p:nvPr/>
        </p:nvSpPr>
        <p:spPr>
          <a:xfrm>
            <a:off x="460850" y="3629883"/>
            <a:ext cx="449608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مُشْرِفاتٌ عَلى العَملِ التَّطوّعيّ.</a:t>
            </a:r>
            <a:endParaRPr lang="en-US" sz="4000" dirty="0"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="" xmlns:a16="http://schemas.microsoft.com/office/drawing/2014/main" id="{57AB9144-27E1-48C2-8DDA-406A23D4E245}"/>
              </a:ext>
            </a:extLst>
          </p:cNvPr>
          <p:cNvSpPr txBox="1"/>
          <p:nvPr/>
        </p:nvSpPr>
        <p:spPr>
          <a:xfrm>
            <a:off x="1012364" y="4367441"/>
            <a:ext cx="41475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تَقْرَئينَ القِصَّةَ بِشَغَفٍ.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="" xmlns:a16="http://schemas.microsoft.com/office/drawing/2014/main" id="{BC96770F-3E88-4EC8-8D5F-50B386BF2C70}"/>
              </a:ext>
            </a:extLst>
          </p:cNvPr>
          <p:cNvSpPr txBox="1"/>
          <p:nvPr/>
        </p:nvSpPr>
        <p:spPr>
          <a:xfrm>
            <a:off x="809370" y="5170581"/>
            <a:ext cx="4147567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BH" sz="4000" dirty="0">
                <a:solidFill>
                  <a:srgbClr val="00B050"/>
                </a:solidFill>
                <a:latin typeface="Sakkal Majalla" panose="02000000000000000000" pitchFamily="2" charset="-78"/>
                <a:cs typeface="Sakkal Majalla" panose="02000000000000000000" pitchFamily="2" charset="-78"/>
              </a:rPr>
              <a:t>تُشاهِدانِ بَرْنامَجًا مُفيدًا.</a:t>
            </a:r>
            <a:endParaRPr lang="en-US" sz="4000" dirty="0">
              <a:solidFill>
                <a:srgbClr val="00B050"/>
              </a:solidFill>
              <a:latin typeface="Sakkal Majalla" panose="02000000000000000000" pitchFamily="2" charset="-78"/>
              <a:cs typeface="Sakkal Majalla" panose="020000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842971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14" grpId="0"/>
      <p:bldP spid="15" grpId="0"/>
      <p:bldP spid="16" grpId="0"/>
      <p:bldP spid="17" grpId="0"/>
      <p:bldP spid="1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4" id="{9B6F7093-7B83-4D0A-BC1F-683D122F6A48}" vid="{1FAA4335-E554-4125-ACCC-D1CCCAA2166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PPT TMPLT.potx</Template>
  <TotalTime>1252</TotalTime>
  <Words>812</Words>
  <Application>Microsoft Office PowerPoint</Application>
  <PresentationFormat>Widescreen</PresentationFormat>
  <Paragraphs>167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Sakkal Majalla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AYSHA ALTHABET</dc:creator>
  <cp:lastModifiedBy>Admin</cp:lastModifiedBy>
  <cp:revision>128</cp:revision>
  <cp:lastPrinted>2021-01-17T11:49:49Z</cp:lastPrinted>
  <dcterms:created xsi:type="dcterms:W3CDTF">2020-03-04T10:47:58Z</dcterms:created>
  <dcterms:modified xsi:type="dcterms:W3CDTF">2021-02-16T06:55:17Z</dcterms:modified>
</cp:coreProperties>
</file>