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2" r:id="rId4"/>
    <p:sldId id="264" r:id="rId5"/>
    <p:sldId id="273" r:id="rId6"/>
    <p:sldId id="265" r:id="rId7"/>
    <p:sldId id="268" r:id="rId8"/>
    <p:sldId id="274" r:id="rId9"/>
    <p:sldId id="276" r:id="rId10"/>
    <p:sldId id="269" r:id="rId11"/>
    <p:sldId id="277" r:id="rId12"/>
    <p:sldId id="272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9081C-CD01-471B-8E31-B681B0B01D4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8DAA-0853-47BC-94EF-72D7CF50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7EEB7-7186-499B-A38B-1AAFFAA2C1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0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941972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88957" y="1896988"/>
            <a:ext cx="8991415" cy="4143718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درسٌ في مادّة اللّغةِ العربيّة –الفصلُ الدّراسيّ الثّاني</a:t>
            </a:r>
          </a:p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القَواعِدُ النّحْويّةُ</a:t>
            </a:r>
          </a:p>
          <a:p>
            <a:pPr algn="ctr"/>
            <a:endParaRPr lang="ar-BH" sz="105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الـمُنْفصِلَة</a:t>
            </a:r>
          </a:p>
          <a:p>
            <a:pPr algn="ctr"/>
            <a:endParaRPr lang="ar-BH" sz="105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صفحة 22 (التّدريبات اللّغوية –ج2)</a:t>
            </a:r>
          </a:p>
          <a:p>
            <a:pPr algn="ctr"/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الصفّ الرّابع الابتدائيّ</a:t>
            </a:r>
            <a:endParaRPr lang="en-US" sz="4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8531285" y="201101"/>
            <a:ext cx="1779901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3236" y="689304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4614" y="1457848"/>
            <a:ext cx="1118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dirty="0">
                <a:solidFill>
                  <a:srgbClr val="0070C0"/>
                </a:solidFill>
                <a:cs typeface="Sakkal Majalla" panose="02000000000000000000"/>
              </a:rPr>
              <a:t>4- أَجْعَلُ الضَّميرَ في الجُمْلَةِ الآتِيَةِ للمُثَنّى الـمذكّرِ وللجَمْعِ بنَوْعيهِ، وأُغيِّرُ ما يَلْزَمُ.</a:t>
            </a:r>
            <a:endParaRPr lang="en-US" sz="3600" dirty="0">
              <a:solidFill>
                <a:srgbClr val="0070C0"/>
              </a:solidFill>
              <a:cs typeface="Sakkal Majalla" panose="02000000000000000000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="" xmlns:a16="http://schemas.microsoft.com/office/drawing/2014/main" id="{3CB20039-5A33-4DFC-A724-2375829AA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45675"/>
              </p:ext>
            </p:extLst>
          </p:nvPr>
        </p:nvGraphicFramePr>
        <p:xfrm>
          <a:off x="530063" y="2372522"/>
          <a:ext cx="11291301" cy="3369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291301">
                  <a:extLst>
                    <a:ext uri="{9D8B030D-6E8A-4147-A177-3AD203B41FA5}">
                      <a16:colId xmlns="" xmlns:a16="http://schemas.microsoft.com/office/drawing/2014/main" val="1460819093"/>
                    </a:ext>
                  </a:extLst>
                </a:gridCol>
              </a:tblGrid>
              <a:tr h="842440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أَنْتَ طَالِبٌ مُجْتَهِدٌ.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48042695"/>
                  </a:ext>
                </a:extLst>
              </a:tr>
              <a:tr h="842440">
                <a:tc>
                  <a:txBody>
                    <a:bodyPr/>
                    <a:lstStyle/>
                    <a:p>
                      <a:pPr algn="r" rtl="1"/>
                      <a:r>
                        <a:rPr lang="ar-BH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الـمُثَنَّى الـمُذَكَّرُ: </a:t>
                      </a:r>
                      <a:r>
                        <a:rPr lang="en-US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</a:t>
                      </a:r>
                      <a:r>
                        <a:rPr lang="ar-BH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3509657"/>
                  </a:ext>
                </a:extLst>
              </a:tr>
              <a:tr h="842440">
                <a:tc>
                  <a:txBody>
                    <a:bodyPr/>
                    <a:lstStyle/>
                    <a:p>
                      <a:pPr algn="r" rtl="1"/>
                      <a:r>
                        <a:rPr lang="ar-BH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الجَمْعُ الـمُذكّرُ</a:t>
                      </a:r>
                      <a:r>
                        <a:rPr lang="en-US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6319781"/>
                  </a:ext>
                </a:extLst>
              </a:tr>
              <a:tr h="842440">
                <a:tc>
                  <a:txBody>
                    <a:bodyPr/>
                    <a:lstStyle/>
                    <a:p>
                      <a:pPr algn="r" rtl="1"/>
                      <a:r>
                        <a:rPr lang="ar-BH" sz="40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الجَمْعُ الـمؤنَّثُ: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071350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336BA28-427D-4E30-894C-FA92FF33032D}"/>
              </a:ext>
            </a:extLst>
          </p:cNvPr>
          <p:cNvSpPr txBox="1"/>
          <p:nvPr/>
        </p:nvSpPr>
        <p:spPr>
          <a:xfrm>
            <a:off x="4519354" y="3257835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أَنْتُما طالِبانِ مُجْتَهِدانِ.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CA816B1-4ABA-4C62-AF3E-F224F0396072}"/>
              </a:ext>
            </a:extLst>
          </p:cNvPr>
          <p:cNvSpPr txBox="1"/>
          <p:nvPr/>
        </p:nvSpPr>
        <p:spPr>
          <a:xfrm>
            <a:off x="4566207" y="4099444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أَنْتُمْ طُلَّابٌ مُجْتَهِدونَ.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026A5D9-C6A4-44E3-BD74-05B30362339F}"/>
              </a:ext>
            </a:extLst>
          </p:cNvPr>
          <p:cNvSpPr txBox="1"/>
          <p:nvPr/>
        </p:nvSpPr>
        <p:spPr>
          <a:xfrm>
            <a:off x="4519354" y="4975155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أَنْتُنَّ طالِباتٌ </a:t>
            </a:r>
            <a:r>
              <a:rPr lang="ar-BH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مُجْتَهِداتٌ.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ستطيل 9">
            <a:extLst>
              <a:ext uri="{FF2B5EF4-FFF2-40B4-BE49-F238E27FC236}">
                <a16:creationId xmlns="" xmlns:a16="http://schemas.microsoft.com/office/drawing/2014/main" id="{0098FE8E-DDD9-4645-9D5D-7A7C1B9159FE}"/>
              </a:ext>
            </a:extLst>
          </p:cNvPr>
          <p:cNvSpPr/>
          <p:nvPr/>
        </p:nvSpPr>
        <p:spPr>
          <a:xfrm>
            <a:off x="134307" y="198631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15126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7764905" y="201101"/>
            <a:ext cx="2546281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نشاطٌ خِتامِيٌّ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3236" y="689304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0860" y="1133264"/>
            <a:ext cx="629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dirty="0">
                <a:solidFill>
                  <a:srgbClr val="0070C0"/>
                </a:solidFill>
                <a:cs typeface="Sakkal Majalla" panose="02000000000000000000"/>
              </a:rPr>
              <a:t>5- أَضَعُ الضّميرَ الـمُناسِبَ في كلّ فراغٍ مِمّا يأتي.</a:t>
            </a:r>
            <a:endParaRPr lang="en-US" sz="3600" dirty="0">
              <a:solidFill>
                <a:srgbClr val="0070C0"/>
              </a:solidFill>
              <a:cs typeface="Sakkal Majalla" panose="02000000000000000000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="" xmlns:a16="http://schemas.microsoft.com/office/drawing/2014/main" id="{3CB20039-5A33-4DFC-A724-2375829AA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94881"/>
              </p:ext>
            </p:extLst>
          </p:nvPr>
        </p:nvGraphicFramePr>
        <p:xfrm>
          <a:off x="530063" y="1779595"/>
          <a:ext cx="11327157" cy="43470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27157">
                  <a:extLst>
                    <a:ext uri="{9D8B030D-6E8A-4147-A177-3AD203B41FA5}">
                      <a16:colId xmlns="" xmlns:a16="http://schemas.microsoft.com/office/drawing/2014/main" val="1460819093"/>
                    </a:ext>
                  </a:extLst>
                </a:gridCol>
              </a:tblGrid>
              <a:tr h="72451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48042695"/>
                  </a:ext>
                </a:extLst>
              </a:tr>
              <a:tr h="724510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4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القائِدُ          الّذِي افْتتحَ الـحَفْلَ.</a:t>
                      </a:r>
                      <a:endParaRPr lang="en-US" sz="40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5152198"/>
                  </a:ext>
                </a:extLst>
              </a:tr>
              <a:tr h="724510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40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كشَّافَةُ البَحْرينِ         الّذينَ فَازوا في مسَابقةِ السِّباحَةِ.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3509657"/>
                  </a:ext>
                </a:extLst>
              </a:tr>
              <a:tr h="724510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40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زُرْنا الـمرضَى، وقَدَّمْنا إلِيْهم الهَدايَا.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2620305"/>
                  </a:ext>
                </a:extLst>
              </a:tr>
              <a:tr h="724510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40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الـمُرْشِداتُ          اللّاتي يَحْفَظْنَ النِّظامَ في الـمَدْرِسَةِ.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6319781"/>
                  </a:ext>
                </a:extLst>
              </a:tr>
              <a:tr h="724510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40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 أُمِّي،          تَعِبْتِ في تَرْبِيَتِي.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071350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336BA28-427D-4E30-894C-FA92FF33032D}"/>
              </a:ext>
            </a:extLst>
          </p:cNvPr>
          <p:cNvSpPr txBox="1"/>
          <p:nvPr/>
        </p:nvSpPr>
        <p:spPr>
          <a:xfrm>
            <a:off x="9934288" y="1834985"/>
            <a:ext cx="1006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ستطيل 9">
            <a:extLst>
              <a:ext uri="{FF2B5EF4-FFF2-40B4-BE49-F238E27FC236}">
                <a16:creationId xmlns="" xmlns:a16="http://schemas.microsoft.com/office/drawing/2014/main" id="{0098FE8E-DDD9-4645-9D5D-7A7C1B9159FE}"/>
              </a:ext>
            </a:extLst>
          </p:cNvPr>
          <p:cNvSpPr/>
          <p:nvPr/>
        </p:nvSpPr>
        <p:spPr>
          <a:xfrm>
            <a:off x="134307" y="198631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17F565F-730E-4111-877F-20F8B0520768}"/>
              </a:ext>
            </a:extLst>
          </p:cNvPr>
          <p:cNvSpPr txBox="1"/>
          <p:nvPr/>
        </p:nvSpPr>
        <p:spPr>
          <a:xfrm>
            <a:off x="8239133" y="1848492"/>
            <a:ext cx="1006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AD79781-871C-4B58-BEDD-D7858FCA31E6}"/>
              </a:ext>
            </a:extLst>
          </p:cNvPr>
          <p:cNvSpPr txBox="1"/>
          <p:nvPr/>
        </p:nvSpPr>
        <p:spPr>
          <a:xfrm>
            <a:off x="6185086" y="1827693"/>
            <a:ext cx="1006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هُنَّ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1D1375F-90DF-45ED-969E-BEF4199844BD}"/>
              </a:ext>
            </a:extLst>
          </p:cNvPr>
          <p:cNvSpPr txBox="1"/>
          <p:nvPr/>
        </p:nvSpPr>
        <p:spPr>
          <a:xfrm>
            <a:off x="4058301" y="1876487"/>
            <a:ext cx="1006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99FDC4C-BCEC-4E7B-94D1-AFA43C74713E}"/>
              </a:ext>
            </a:extLst>
          </p:cNvPr>
          <p:cNvSpPr txBox="1"/>
          <p:nvPr/>
        </p:nvSpPr>
        <p:spPr>
          <a:xfrm>
            <a:off x="1754238" y="1827693"/>
            <a:ext cx="1006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أَنْتِ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B62A791-924C-4542-A27B-8B01020CB912}"/>
              </a:ext>
            </a:extLst>
          </p:cNvPr>
          <p:cNvSpPr/>
          <p:nvPr/>
        </p:nvSpPr>
        <p:spPr>
          <a:xfrm>
            <a:off x="9447107" y="2716694"/>
            <a:ext cx="974361" cy="29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EDA30BB-370F-494E-B6E3-F6B69190A4C3}"/>
              </a:ext>
            </a:extLst>
          </p:cNvPr>
          <p:cNvSpPr/>
          <p:nvPr/>
        </p:nvSpPr>
        <p:spPr>
          <a:xfrm>
            <a:off x="8113052" y="3437218"/>
            <a:ext cx="974361" cy="29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1F90A99-F0DF-4684-B797-89511FE50F6E}"/>
              </a:ext>
            </a:extLst>
          </p:cNvPr>
          <p:cNvSpPr/>
          <p:nvPr/>
        </p:nvSpPr>
        <p:spPr>
          <a:xfrm>
            <a:off x="10527185" y="4165228"/>
            <a:ext cx="974361" cy="29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1805CA2-D48F-43A7-B8CF-C8DEB8063B2C}"/>
              </a:ext>
            </a:extLst>
          </p:cNvPr>
          <p:cNvSpPr/>
          <p:nvPr/>
        </p:nvSpPr>
        <p:spPr>
          <a:xfrm>
            <a:off x="8804930" y="4935607"/>
            <a:ext cx="974361" cy="29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0CA96567-B229-40A4-8E88-4596A8DA9C52}"/>
              </a:ext>
            </a:extLst>
          </p:cNvPr>
          <p:cNvSpPr/>
          <p:nvPr/>
        </p:nvSpPr>
        <p:spPr>
          <a:xfrm>
            <a:off x="9380611" y="5617815"/>
            <a:ext cx="974361" cy="29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70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8971 0.081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407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-0.15274 0.2009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3" y="1004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.00417 L 0.54466 0.296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27" y="1463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36 0.00208 L 0.21458 0.41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1" y="206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2 -0.02709 L 0.63294 0.5157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1" y="2713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14" grpId="0"/>
      <p:bldP spid="16" grpId="0"/>
      <p:bldP spid="17" grpId="0"/>
      <p:bldP spid="18" grpId="0"/>
      <p:bldP spid="2" grpId="0"/>
      <p:bldP spid="19" grpId="0"/>
      <p:bldP spid="20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">
            <a:extLst>
              <a:ext uri="{FF2B5EF4-FFF2-40B4-BE49-F238E27FC236}">
                <a16:creationId xmlns="" xmlns:a16="http://schemas.microsoft.com/office/drawing/2014/main" id="{1225175F-A4D9-4F61-9439-91FBB9F66024}"/>
              </a:ext>
            </a:extLst>
          </p:cNvPr>
          <p:cNvSpPr/>
          <p:nvPr/>
        </p:nvSpPr>
        <p:spPr>
          <a:xfrm>
            <a:off x="3747754" y="2063513"/>
            <a:ext cx="5541760" cy="16198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انْتَهى الدَّرْسُ</a:t>
            </a:r>
            <a:endParaRPr lang="en-US" sz="6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2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832338" y="2518089"/>
            <a:ext cx="10374924" cy="806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الهدفُ الأوَّلُ: 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تَعرُّفُ</a:t>
            </a:r>
            <a:r>
              <a:rPr kumimoji="0" lang="ar-BH" sz="36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ضمائرِ الرّفعِ الـمُنْفَصلَة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3667027"/>
            <a:ext cx="10374924" cy="806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rgbClr val="4472C4">
                    <a:lumMod val="50000"/>
                  </a:srgb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تَحْديدُ دلالةِ ضمائرِ الرّفعِ الـمُنْفَصِلة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أهْدافُ الدَّرْسِ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4698304"/>
            <a:ext cx="10374924" cy="806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Low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الهدَفُ الثّالثُ: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تَكْوينُ جملٍ باستعمالِ ضمائِرِ الرّفعِ الـمُنْفصِلَةِ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9">
            <a:extLst>
              <a:ext uri="{FF2B5EF4-FFF2-40B4-BE49-F238E27FC236}">
                <a16:creationId xmlns="" xmlns:a16="http://schemas.microsoft.com/office/drawing/2014/main" id="{19668142-D4D4-4960-88F8-DAF4B8A4BAC1}"/>
              </a:ext>
            </a:extLst>
          </p:cNvPr>
          <p:cNvSpPr/>
          <p:nvPr/>
        </p:nvSpPr>
        <p:spPr>
          <a:xfrm>
            <a:off x="110567" y="337297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8075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="" xmlns:a16="http://schemas.microsoft.com/office/drawing/2014/main" id="{667C0FE7-4F25-4556-B021-CCA120C6168A}"/>
              </a:ext>
            </a:extLst>
          </p:cNvPr>
          <p:cNvSpPr txBox="1"/>
          <p:nvPr/>
        </p:nvSpPr>
        <p:spPr>
          <a:xfrm>
            <a:off x="10357985" y="2044005"/>
            <a:ext cx="173399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أقرَاُ النّصَّ، ثمَّ أجيبُ عمّا يليه مِنْ أسئِلَةٍ.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315" y="-41144"/>
            <a:ext cx="1733994" cy="126806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9">
            <a:extLst>
              <a:ext uri="{FF2B5EF4-FFF2-40B4-BE49-F238E27FC236}">
                <a16:creationId xmlns="" xmlns:a16="http://schemas.microsoft.com/office/drawing/2014/main" id="{6B405238-28D6-4960-BE7F-FDF68198ED7F}"/>
              </a:ext>
            </a:extLst>
          </p:cNvPr>
          <p:cNvSpPr/>
          <p:nvPr/>
        </p:nvSpPr>
        <p:spPr>
          <a:xfrm>
            <a:off x="100021" y="155189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C7A03A2-6FF7-41CA-89B6-B6FB366F768D}"/>
              </a:ext>
            </a:extLst>
          </p:cNvPr>
          <p:cNvSpPr/>
          <p:nvPr/>
        </p:nvSpPr>
        <p:spPr>
          <a:xfrm>
            <a:off x="100021" y="788066"/>
            <a:ext cx="10104153" cy="49862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أَنَا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طالبٌ مجتهدٌ أدْرسُ في الصَّفِّ الرّابعِ، وأصْدِقائي طلّابٌ مهذّبُونَ، و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نتعاونُ في إنجازِ الواجباتِ الـمَدْرسيّةِ. صديقي أحمدُ يهوى الـمطالعةَ،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يقرأُ قِصَّتينِ على الأقلِّ كلَّ أسبوعِ، و ماجدٌ وجاسمٌ يحبّان الرياضةَ،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هُمَا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يشاركانِ في كلّ الـمُسابقاتِ الرياضيّةِ. </a:t>
            </a:r>
          </a:p>
          <a:p>
            <a:pPr algn="r" rtl="1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في الأسْبوعِ الـماضي قالَ لنا معلّمُ اللّغةِ العربيّةِ: "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أَنْتُمْ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طلّابٌ متفوّقُونَ؛ لذَلِك سَنكرّمكُم في الطّابورِ الصَّباحيِّ"، فقلتُ له: "شكرًا جزيلًا لكَ،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تشجّعُنا دائمًا على مزيدِ الاجتهادِ".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50C1A3D-DB0E-4F41-829D-8D389B354DED}"/>
              </a:ext>
            </a:extLst>
          </p:cNvPr>
          <p:cNvSpPr txBox="1">
            <a:spLocks/>
          </p:cNvSpPr>
          <p:nvPr/>
        </p:nvSpPr>
        <p:spPr>
          <a:xfrm>
            <a:off x="9129348" y="123638"/>
            <a:ext cx="1522967" cy="7208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6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C3DBFD17-A38A-4577-AF4B-BCE2EAF6FC04}"/>
              </a:ext>
            </a:extLst>
          </p:cNvPr>
          <p:cNvSpPr txBox="1">
            <a:spLocks/>
          </p:cNvSpPr>
          <p:nvPr/>
        </p:nvSpPr>
        <p:spPr>
          <a:xfrm>
            <a:off x="8662415" y="313312"/>
            <a:ext cx="1219777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9661EF9-4ECD-43A1-AD37-C69488F31011}"/>
              </a:ext>
            </a:extLst>
          </p:cNvPr>
          <p:cNvSpPr txBox="1"/>
          <p:nvPr/>
        </p:nvSpPr>
        <p:spPr>
          <a:xfrm>
            <a:off x="6992774" y="1619750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أَنَا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طالبٌ مجتهدٌ أدْرسُ في الصَّفِّ الرّابعِ.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100941E-95D7-4657-B909-EDB7361FC354}"/>
              </a:ext>
            </a:extLst>
          </p:cNvPr>
          <p:cNvSpPr txBox="1"/>
          <p:nvPr/>
        </p:nvSpPr>
        <p:spPr>
          <a:xfrm>
            <a:off x="106015" y="1605019"/>
            <a:ext cx="661283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تكلّمَ الطَّالبُ عن </a:t>
            </a:r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نَفْسِهِ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فاستعملَ الضَّميرَ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أَنَا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577FE05-B265-4CCB-8056-A44675B1E6DC}"/>
              </a:ext>
            </a:extLst>
          </p:cNvPr>
          <p:cNvSpPr txBox="1"/>
          <p:nvPr/>
        </p:nvSpPr>
        <p:spPr>
          <a:xfrm>
            <a:off x="6992774" y="2306952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نتعاونُ في إنجازِ الواجباتِ الـمدْرسيّةِ.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7C4CEC1-F1B0-4053-83C6-2B2AA9207CCA}"/>
              </a:ext>
            </a:extLst>
          </p:cNvPr>
          <p:cNvSpPr txBox="1"/>
          <p:nvPr/>
        </p:nvSpPr>
        <p:spPr>
          <a:xfrm>
            <a:off x="6992774" y="3089985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يقرأُ قِصَّتينِ على الأقلِّ كلَّ أسبوع.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2219E59-F413-4DB5-92A8-2A6DD75A68BA}"/>
              </a:ext>
            </a:extLst>
          </p:cNvPr>
          <p:cNvSpPr txBox="1"/>
          <p:nvPr/>
        </p:nvSpPr>
        <p:spPr>
          <a:xfrm>
            <a:off x="6992774" y="3850690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هُمَا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يشاركانِ في كلّ الـمُسابقاتِ الرياضيّةِ.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D028E87-60F1-4321-8508-5D3080594005}"/>
              </a:ext>
            </a:extLst>
          </p:cNvPr>
          <p:cNvSpPr txBox="1"/>
          <p:nvPr/>
        </p:nvSpPr>
        <p:spPr>
          <a:xfrm>
            <a:off x="6992774" y="4614868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أَنْتُمْ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طلّابٌ مُتفوِّقُونَ.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C0278F9-D474-4FB3-8625-5109496C08D4}"/>
              </a:ext>
            </a:extLst>
          </p:cNvPr>
          <p:cNvSpPr txBox="1"/>
          <p:nvPr/>
        </p:nvSpPr>
        <p:spPr>
          <a:xfrm>
            <a:off x="6992774" y="5353679"/>
            <a:ext cx="49302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تشجّعُنا دائمًا على مزيدِ الاجتهادِ.</a:t>
            </a:r>
            <a:endParaRPr lang="en-US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D01D874-8424-4930-A996-D99E1377C09F}"/>
              </a:ext>
            </a:extLst>
          </p:cNvPr>
          <p:cNvSpPr txBox="1"/>
          <p:nvPr/>
        </p:nvSpPr>
        <p:spPr>
          <a:xfrm>
            <a:off x="106015" y="2328400"/>
            <a:ext cx="66128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تكلّمَ الطَّالبُ عن </a:t>
            </a:r>
            <a:r>
              <a:rPr lang="ar-BH" sz="28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نَفْسِه</a:t>
            </a:r>
            <a:r>
              <a:rPr lang="ar-BH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 وعنْ </a:t>
            </a:r>
            <a:r>
              <a:rPr lang="ar-BH" sz="28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أصدقائهِ</a:t>
            </a:r>
            <a:r>
              <a:rPr lang="ar-BH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فاستعملَ الضَّميرَ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19726E5-CBD5-4568-BAD2-1CF7F0F71161}"/>
              </a:ext>
            </a:extLst>
          </p:cNvPr>
          <p:cNvSpPr txBox="1"/>
          <p:nvPr/>
        </p:nvSpPr>
        <p:spPr>
          <a:xfrm>
            <a:off x="106015" y="3089985"/>
            <a:ext cx="661283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تكلّمَ الطَّالبُ عن </a:t>
            </a:r>
            <a:r>
              <a:rPr lang="ar-BH" sz="3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صديقهِ الغائِبِ</a:t>
            </a:r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فاستعملَ الضَّميرَ 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3000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2D51559-437E-43A3-8C4B-86C21CA3CB4D}"/>
              </a:ext>
            </a:extLst>
          </p:cNvPr>
          <p:cNvSpPr txBox="1"/>
          <p:nvPr/>
        </p:nvSpPr>
        <p:spPr>
          <a:xfrm>
            <a:off x="106014" y="3875057"/>
            <a:ext cx="661283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تكلّمَ الطَّالبُ عن </a:t>
            </a:r>
            <a:r>
              <a:rPr lang="ar-BH" sz="3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صديقيْهِ الغائِبينِ</a:t>
            </a:r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فاستعملَ الضَّميرَ 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هُما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30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6BE46EC3-E716-4E6B-A378-826A00C4D06B}"/>
              </a:ext>
            </a:extLst>
          </p:cNvPr>
          <p:cNvSpPr txBox="1"/>
          <p:nvPr/>
        </p:nvSpPr>
        <p:spPr>
          <a:xfrm>
            <a:off x="106013" y="4628636"/>
            <a:ext cx="661283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خاطَب</a:t>
            </a:r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 الـمُعلّمُ الطّلّابَ، فاستعملَ الضَّميرَ 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أَنْتمْ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3000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81DD1799-792D-4D70-87A1-F8813464655D}"/>
              </a:ext>
            </a:extLst>
          </p:cNvPr>
          <p:cNvSpPr txBox="1"/>
          <p:nvPr/>
        </p:nvSpPr>
        <p:spPr>
          <a:xfrm>
            <a:off x="106013" y="5351702"/>
            <a:ext cx="6612835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30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خاطَبَ</a:t>
            </a:r>
            <a:r>
              <a:rPr lang="ar-BH" sz="3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الطّالبُ الـمعلِّمَ، فاستعملَ الضَّميرَ 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".</a:t>
            </a:r>
            <a:endParaRPr lang="en-US" sz="3000" dirty="0"/>
          </a:p>
        </p:txBody>
      </p:sp>
      <p:sp>
        <p:nvSpPr>
          <p:cNvPr id="30" name="مستطيل 9">
            <a:extLst>
              <a:ext uri="{FF2B5EF4-FFF2-40B4-BE49-F238E27FC236}">
                <a16:creationId xmlns="" xmlns:a16="http://schemas.microsoft.com/office/drawing/2014/main" id="{404EFAD9-E9FE-4B95-B9C7-A455836A6ABE}"/>
              </a:ext>
            </a:extLst>
          </p:cNvPr>
          <p:cNvSpPr/>
          <p:nvPr/>
        </p:nvSpPr>
        <p:spPr>
          <a:xfrm>
            <a:off x="106013" y="116030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7920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C3DBFD17-A38A-4577-AF4B-BCE2EAF6FC04}"/>
              </a:ext>
            </a:extLst>
          </p:cNvPr>
          <p:cNvSpPr txBox="1">
            <a:spLocks/>
          </p:cNvSpPr>
          <p:nvPr/>
        </p:nvSpPr>
        <p:spPr>
          <a:xfrm>
            <a:off x="8592763" y="215670"/>
            <a:ext cx="1283641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0" y="134238"/>
            <a:ext cx="1733994" cy="126806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7B730C0-E3DC-4764-8B5E-8E381BFCA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82696"/>
              </p:ext>
            </p:extLst>
          </p:nvPr>
        </p:nvGraphicFramePr>
        <p:xfrm>
          <a:off x="268976" y="1207022"/>
          <a:ext cx="11499986" cy="481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180">
                  <a:extLst>
                    <a:ext uri="{9D8B030D-6E8A-4147-A177-3AD203B41FA5}">
                      <a16:colId xmlns="" xmlns:a16="http://schemas.microsoft.com/office/drawing/2014/main" val="3985453061"/>
                    </a:ext>
                  </a:extLst>
                </a:gridCol>
                <a:gridCol w="1532180">
                  <a:extLst>
                    <a:ext uri="{9D8B030D-6E8A-4147-A177-3AD203B41FA5}">
                      <a16:colId xmlns="" xmlns:a16="http://schemas.microsoft.com/office/drawing/2014/main" val="1398590963"/>
                    </a:ext>
                  </a:extLst>
                </a:gridCol>
                <a:gridCol w="1532180">
                  <a:extLst>
                    <a:ext uri="{9D8B030D-6E8A-4147-A177-3AD203B41FA5}">
                      <a16:colId xmlns="" xmlns:a16="http://schemas.microsoft.com/office/drawing/2014/main" val="1451625301"/>
                    </a:ext>
                  </a:extLst>
                </a:gridCol>
                <a:gridCol w="1532180">
                  <a:extLst>
                    <a:ext uri="{9D8B030D-6E8A-4147-A177-3AD203B41FA5}">
                      <a16:colId xmlns="" xmlns:a16="http://schemas.microsoft.com/office/drawing/2014/main" val="3087850084"/>
                    </a:ext>
                  </a:extLst>
                </a:gridCol>
                <a:gridCol w="1532180">
                  <a:extLst>
                    <a:ext uri="{9D8B030D-6E8A-4147-A177-3AD203B41FA5}">
                      <a16:colId xmlns="" xmlns:a16="http://schemas.microsoft.com/office/drawing/2014/main" val="3154603068"/>
                    </a:ext>
                  </a:extLst>
                </a:gridCol>
                <a:gridCol w="1532180">
                  <a:extLst>
                    <a:ext uri="{9D8B030D-6E8A-4147-A177-3AD203B41FA5}">
                      <a16:colId xmlns="" xmlns:a16="http://schemas.microsoft.com/office/drawing/2014/main" val="3302282214"/>
                    </a:ext>
                  </a:extLst>
                </a:gridCol>
                <a:gridCol w="2306906">
                  <a:extLst>
                    <a:ext uri="{9D8B030D-6E8A-4147-A177-3AD203B41FA5}">
                      <a16:colId xmlns="" xmlns:a16="http://schemas.microsoft.com/office/drawing/2014/main" val="524278051"/>
                    </a:ext>
                  </a:extLst>
                </a:gridCol>
              </a:tblGrid>
              <a:tr h="693803">
                <a:tc gridSpan="2"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الغائبُ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الـمخاطَبُ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الـمُتَكَلِّمُ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01908546"/>
                  </a:ext>
                </a:extLst>
              </a:tr>
              <a:tr h="644379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الـمُؤَنّثُ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الـمذكَّرُ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الـــمؤَنّثُ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الـمذكَّرُ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الـــمؤَنّثُ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الـمذكَّرُ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4983858"/>
                  </a:ext>
                </a:extLst>
              </a:tr>
              <a:tr h="1155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الـمُفْرَدُ</a:t>
                      </a:r>
                      <a:endParaRPr lang="en-US" sz="40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9092529"/>
                  </a:ext>
                </a:extLst>
              </a:tr>
              <a:tr h="1155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الـمُثَنَّى</a:t>
                      </a:r>
                      <a:endParaRPr lang="en-US" sz="40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9428293"/>
                  </a:ext>
                </a:extLst>
              </a:tr>
              <a:tr h="1155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الجَمْعُ</a:t>
                      </a:r>
                      <a:endParaRPr lang="en-US" sz="40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31706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C39A43A-B30B-400F-8F11-9398E051C30F}"/>
              </a:ext>
            </a:extLst>
          </p:cNvPr>
          <p:cNvSpPr txBox="1"/>
          <p:nvPr/>
        </p:nvSpPr>
        <p:spPr>
          <a:xfrm>
            <a:off x="8384619" y="2780979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أَنَا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0783F1E-8EAE-4790-9FE6-1AE5E019AED5}"/>
              </a:ext>
            </a:extLst>
          </p:cNvPr>
          <p:cNvSpPr txBox="1"/>
          <p:nvPr/>
        </p:nvSpPr>
        <p:spPr>
          <a:xfrm>
            <a:off x="6608702" y="3873945"/>
            <a:ext cx="11233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288239E-4285-45A3-98E2-E1B030376DA3}"/>
              </a:ext>
            </a:extLst>
          </p:cNvPr>
          <p:cNvSpPr txBox="1"/>
          <p:nvPr/>
        </p:nvSpPr>
        <p:spPr>
          <a:xfrm>
            <a:off x="8072039" y="3869865"/>
            <a:ext cx="1041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6504F3D-F6E9-46F6-BD86-0233C8FC34DC}"/>
              </a:ext>
            </a:extLst>
          </p:cNvPr>
          <p:cNvSpPr txBox="1"/>
          <p:nvPr/>
        </p:nvSpPr>
        <p:spPr>
          <a:xfrm>
            <a:off x="6805935" y="2780979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أَنَا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EF4C5F5-5C2A-45E5-A4BB-4EC6E989A9FE}"/>
              </a:ext>
            </a:extLst>
          </p:cNvPr>
          <p:cNvSpPr txBox="1"/>
          <p:nvPr/>
        </p:nvSpPr>
        <p:spPr>
          <a:xfrm>
            <a:off x="4969283" y="2780979"/>
            <a:ext cx="11233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5CBEBBF-C886-45F0-9DBC-77759DF541D5}"/>
              </a:ext>
            </a:extLst>
          </p:cNvPr>
          <p:cNvSpPr txBox="1"/>
          <p:nvPr/>
        </p:nvSpPr>
        <p:spPr>
          <a:xfrm>
            <a:off x="3684414" y="2784003"/>
            <a:ext cx="10009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أَنْتِ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79D4AA0-EC69-4416-A8F3-701EAC198CAF}"/>
              </a:ext>
            </a:extLst>
          </p:cNvPr>
          <p:cNvSpPr txBox="1"/>
          <p:nvPr/>
        </p:nvSpPr>
        <p:spPr>
          <a:xfrm>
            <a:off x="2187303" y="2780979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E27FD3E-8ED0-4EF0-A083-051C30576FCC}"/>
              </a:ext>
            </a:extLst>
          </p:cNvPr>
          <p:cNvSpPr txBox="1"/>
          <p:nvPr/>
        </p:nvSpPr>
        <p:spPr>
          <a:xfrm>
            <a:off x="689211" y="2766920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هِيَ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886E89A-70D8-4E1D-A40D-47C5A889914A}"/>
              </a:ext>
            </a:extLst>
          </p:cNvPr>
          <p:cNvSpPr txBox="1"/>
          <p:nvPr/>
        </p:nvSpPr>
        <p:spPr>
          <a:xfrm>
            <a:off x="5095134" y="3869865"/>
            <a:ext cx="9974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أَنْتُمَا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D61BF04-6B4D-4BFC-A5A9-D8DEABEA4592}"/>
              </a:ext>
            </a:extLst>
          </p:cNvPr>
          <p:cNvSpPr txBox="1"/>
          <p:nvPr/>
        </p:nvSpPr>
        <p:spPr>
          <a:xfrm>
            <a:off x="3653920" y="3869865"/>
            <a:ext cx="9974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أَنْتُمَا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044BD8F-795C-4FF9-9DEE-5DCB16F5822B}"/>
              </a:ext>
            </a:extLst>
          </p:cNvPr>
          <p:cNvSpPr txBox="1"/>
          <p:nvPr/>
        </p:nvSpPr>
        <p:spPr>
          <a:xfrm>
            <a:off x="2207343" y="3874752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هُمَا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DBCD0CA-F214-42F6-A7F3-D5D0BB0DA02A}"/>
              </a:ext>
            </a:extLst>
          </p:cNvPr>
          <p:cNvSpPr txBox="1"/>
          <p:nvPr/>
        </p:nvSpPr>
        <p:spPr>
          <a:xfrm>
            <a:off x="715657" y="3873945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هُمَا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38554B8-FC24-46AF-9FE8-003A5DD2A625}"/>
              </a:ext>
            </a:extLst>
          </p:cNvPr>
          <p:cNvSpPr txBox="1"/>
          <p:nvPr/>
        </p:nvSpPr>
        <p:spPr>
          <a:xfrm>
            <a:off x="8033731" y="5075631"/>
            <a:ext cx="11180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879CD2EF-F5C7-4887-BF48-64EEC54F05C4}"/>
              </a:ext>
            </a:extLst>
          </p:cNvPr>
          <p:cNvSpPr txBox="1"/>
          <p:nvPr/>
        </p:nvSpPr>
        <p:spPr>
          <a:xfrm>
            <a:off x="6624660" y="5075631"/>
            <a:ext cx="10914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8B37733-95A1-41C1-A6CC-A5873C6F4869}"/>
              </a:ext>
            </a:extLst>
          </p:cNvPr>
          <p:cNvSpPr txBox="1"/>
          <p:nvPr/>
        </p:nvSpPr>
        <p:spPr>
          <a:xfrm>
            <a:off x="5085283" y="5075631"/>
            <a:ext cx="9974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أَنْتُمْ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74A6B522-3751-4D79-AC02-7F70266054AC}"/>
              </a:ext>
            </a:extLst>
          </p:cNvPr>
          <p:cNvSpPr txBox="1"/>
          <p:nvPr/>
        </p:nvSpPr>
        <p:spPr>
          <a:xfrm>
            <a:off x="3700351" y="5063990"/>
            <a:ext cx="959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أَنْتُنَّ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6418B4D-AE21-4ABD-8195-CC8DE20B67B4}"/>
              </a:ext>
            </a:extLst>
          </p:cNvPr>
          <p:cNvSpPr txBox="1"/>
          <p:nvPr/>
        </p:nvSpPr>
        <p:spPr>
          <a:xfrm>
            <a:off x="2187303" y="5075631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هُمْ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4F0D5DA-CA78-43A4-876B-2368A729D921}"/>
              </a:ext>
            </a:extLst>
          </p:cNvPr>
          <p:cNvSpPr txBox="1"/>
          <p:nvPr/>
        </p:nvSpPr>
        <p:spPr>
          <a:xfrm>
            <a:off x="738910" y="5063990"/>
            <a:ext cx="728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هُنَّ</a:t>
            </a:r>
            <a:endParaRPr lang="en-US" sz="40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ستطيل 9">
            <a:extLst>
              <a:ext uri="{FF2B5EF4-FFF2-40B4-BE49-F238E27FC236}">
                <a16:creationId xmlns="" xmlns:a16="http://schemas.microsoft.com/office/drawing/2014/main" id="{6F3EC63D-CDE2-4DF8-BB17-360CFDE3B11E}"/>
              </a:ext>
            </a:extLst>
          </p:cNvPr>
          <p:cNvSpPr/>
          <p:nvPr/>
        </p:nvSpPr>
        <p:spPr>
          <a:xfrm>
            <a:off x="79458" y="91914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sp>
        <p:nvSpPr>
          <p:cNvPr id="37" name="مستطيل 9">
            <a:extLst>
              <a:ext uri="{FF2B5EF4-FFF2-40B4-BE49-F238E27FC236}">
                <a16:creationId xmlns="" xmlns:a16="http://schemas.microsoft.com/office/drawing/2014/main" id="{30BC0D0C-43FD-41FB-927B-9EF3FC89D897}"/>
              </a:ext>
            </a:extLst>
          </p:cNvPr>
          <p:cNvSpPr/>
          <p:nvPr/>
        </p:nvSpPr>
        <p:spPr>
          <a:xfrm>
            <a:off x="5300870" y="255062"/>
            <a:ext cx="2873318" cy="64346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الجَدْوَلَ الآتيَ:</a:t>
            </a:r>
          </a:p>
        </p:txBody>
      </p:sp>
    </p:spTree>
    <p:extLst>
      <p:ext uri="{BB962C8B-B14F-4D97-AF65-F5344CB8AC3E}">
        <p14:creationId xmlns:p14="http://schemas.microsoft.com/office/powerpoint/2010/main" val="20400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4" grpId="0"/>
      <p:bldP spid="25" grpId="0"/>
      <p:bldP spid="28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EE7F7013-B270-4148-AA92-3434DE2191A8}"/>
              </a:ext>
            </a:extLst>
          </p:cNvPr>
          <p:cNvSpPr txBox="1">
            <a:spLocks/>
          </p:cNvSpPr>
          <p:nvPr/>
        </p:nvSpPr>
        <p:spPr>
          <a:xfrm>
            <a:off x="8902188" y="170793"/>
            <a:ext cx="1515361" cy="8088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سْتَنْتِجُ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549" y="0"/>
            <a:ext cx="1733994" cy="12680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/>
          </p:cNvSpPr>
          <p:nvPr/>
        </p:nvSpPr>
        <p:spPr>
          <a:xfrm>
            <a:off x="7995425" y="6306207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4380" y="1293970"/>
            <a:ext cx="10717968" cy="4375240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0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الضَّميرُ كَلِمَةٌ تَحلُّ مَحَلَّ الاسْمِ، وتَدُلُّ على الـمُتكلِّمِ والـمخاطَبِ والغائِبِ.</a:t>
            </a:r>
          </a:p>
          <a:p>
            <a:pPr algn="r" rtl="1"/>
            <a:r>
              <a:rPr lang="ar-BH" sz="40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والضَّمائِرُ الـمُنْفَصِلَةُ هيَ: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ضَمائِرُ الـمتكلِّمِ </a:t>
            </a:r>
            <a:r>
              <a:rPr lang="ar-BH" sz="4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40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أَنا</a:t>
            </a: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نحْنُ.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ضَمائِرُ </a:t>
            </a:r>
            <a:r>
              <a:rPr lang="ar-BH" sz="4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الخِطاب</a:t>
            </a:r>
            <a:r>
              <a:rPr lang="ar-BH" sz="40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أَنْتِ، أَنْتُمَا، أَنْتُمْ، أَنْتُنَّ.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4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ضَمائِرُ </a:t>
            </a:r>
            <a:r>
              <a:rPr lang="ar-BH" sz="4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الغائِبِ: </a:t>
            </a:r>
            <a:r>
              <a:rPr lang="ar-BH" sz="40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هِي، هُمَا، هُمْ، هُنَّ.</a:t>
            </a:r>
            <a:endParaRPr lang="en-US" sz="40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="" xmlns:a16="http://schemas.microsoft.com/office/drawing/2014/main" id="{832A7733-56B0-4E75-9E36-C0645E68D230}"/>
              </a:ext>
            </a:extLst>
          </p:cNvPr>
          <p:cNvSpPr/>
          <p:nvPr/>
        </p:nvSpPr>
        <p:spPr>
          <a:xfrm>
            <a:off x="270641" y="298694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12169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9021224" y="279477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3236" y="614476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8972" y="1374785"/>
            <a:ext cx="11254054" cy="70788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أَسْتَخْرِجُ كُلِّ ضَميرِ مُنْفَصِلٍ مِمَّا يَأْتي، وأُبَيِّنُ ما يدلُّ عليهِ. 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266FED07-7542-4EC1-B578-F7DA137C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51472"/>
              </p:ext>
            </p:extLst>
          </p:nvPr>
        </p:nvGraphicFramePr>
        <p:xfrm>
          <a:off x="468971" y="2297004"/>
          <a:ext cx="11254055" cy="383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732">
                  <a:extLst>
                    <a:ext uri="{9D8B030D-6E8A-4147-A177-3AD203B41FA5}">
                      <a16:colId xmlns="" xmlns:a16="http://schemas.microsoft.com/office/drawing/2014/main" val="1641489631"/>
                    </a:ext>
                  </a:extLst>
                </a:gridCol>
                <a:gridCol w="1671743">
                  <a:extLst>
                    <a:ext uri="{9D8B030D-6E8A-4147-A177-3AD203B41FA5}">
                      <a16:colId xmlns="" xmlns:a16="http://schemas.microsoft.com/office/drawing/2014/main" val="3406892352"/>
                    </a:ext>
                  </a:extLst>
                </a:gridCol>
                <a:gridCol w="4782580">
                  <a:extLst>
                    <a:ext uri="{9D8B030D-6E8A-4147-A177-3AD203B41FA5}">
                      <a16:colId xmlns="" xmlns:a16="http://schemas.microsoft.com/office/drawing/2014/main" val="3660036227"/>
                    </a:ext>
                  </a:extLst>
                </a:gridCol>
              </a:tblGrid>
              <a:tr h="566117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دَلالَتُه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الضّميرُ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500568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أَنْتَ كَشّافٌ نَشيطٌ.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2514830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هُوَ يُحبُّ الـمُطالَعَةَ.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8394028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نَحْنُ نُساعِدُ بَعْضَنا.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961581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هُم يشارِكونَ في تحدّي القراءةِ.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583646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69712D5-CE48-4EE2-8723-CB62E28FF74E}"/>
              </a:ext>
            </a:extLst>
          </p:cNvPr>
          <p:cNvSpPr txBox="1"/>
          <p:nvPr/>
        </p:nvSpPr>
        <p:spPr>
          <a:xfrm>
            <a:off x="5245776" y="2967851"/>
            <a:ext cx="1456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أَنْتَ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C03E7C3-F6DB-4279-AAB8-A9FD326545B4}"/>
              </a:ext>
            </a:extLst>
          </p:cNvPr>
          <p:cNvSpPr txBox="1"/>
          <p:nvPr/>
        </p:nvSpPr>
        <p:spPr>
          <a:xfrm>
            <a:off x="726843" y="2976124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الـمخاطَبُ الـمُفرَدُ الـمُذكَّرُ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42E7325-240D-4F91-A7BA-1EBE0C3D216B}"/>
              </a:ext>
            </a:extLst>
          </p:cNvPr>
          <p:cNvSpPr txBox="1"/>
          <p:nvPr/>
        </p:nvSpPr>
        <p:spPr>
          <a:xfrm>
            <a:off x="5367906" y="3735705"/>
            <a:ext cx="1456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هُوَ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3A81B61-2DB5-45DD-B74D-54FC56C5F41B}"/>
              </a:ext>
            </a:extLst>
          </p:cNvPr>
          <p:cNvSpPr txBox="1"/>
          <p:nvPr/>
        </p:nvSpPr>
        <p:spPr>
          <a:xfrm>
            <a:off x="1056236" y="3815540"/>
            <a:ext cx="36022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الغائبُ الـمُفرَدُ الـمُذكَّرُ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CB3586D-6D02-490C-84D7-E6052D7205F7}"/>
              </a:ext>
            </a:extLst>
          </p:cNvPr>
          <p:cNvSpPr txBox="1"/>
          <p:nvPr/>
        </p:nvSpPr>
        <p:spPr>
          <a:xfrm>
            <a:off x="5367906" y="4598611"/>
            <a:ext cx="1456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نَحْنُ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7FB9FA5-63F9-4BEC-B551-1B645370A621}"/>
              </a:ext>
            </a:extLst>
          </p:cNvPr>
          <p:cNvSpPr txBox="1"/>
          <p:nvPr/>
        </p:nvSpPr>
        <p:spPr>
          <a:xfrm>
            <a:off x="1056236" y="4550757"/>
            <a:ext cx="36022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الـمتكلّمُ الجَمْعُ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ستطيل 9">
            <a:extLst>
              <a:ext uri="{FF2B5EF4-FFF2-40B4-BE49-F238E27FC236}">
                <a16:creationId xmlns="" xmlns:a16="http://schemas.microsoft.com/office/drawing/2014/main" id="{573EE1B2-7EE4-4FF0-95A6-15896DE8F00F}"/>
              </a:ext>
            </a:extLst>
          </p:cNvPr>
          <p:cNvSpPr/>
          <p:nvPr/>
        </p:nvSpPr>
        <p:spPr>
          <a:xfrm>
            <a:off x="134307" y="135662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BDE7E0C-7A26-4441-80A5-01AEF57FE42E}"/>
              </a:ext>
            </a:extLst>
          </p:cNvPr>
          <p:cNvSpPr txBox="1"/>
          <p:nvPr/>
        </p:nvSpPr>
        <p:spPr>
          <a:xfrm>
            <a:off x="5358381" y="5393707"/>
            <a:ext cx="1456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هُم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63B8B21-022B-4D58-B72B-50B025B507B6}"/>
              </a:ext>
            </a:extLst>
          </p:cNvPr>
          <p:cNvSpPr txBox="1"/>
          <p:nvPr/>
        </p:nvSpPr>
        <p:spPr>
          <a:xfrm>
            <a:off x="1112538" y="5394049"/>
            <a:ext cx="36022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الغائبُ الجمعُ الـمُذكَّرُ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9021224" y="279477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3236" y="614476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8972" y="1374785"/>
            <a:ext cx="11254054" cy="70788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أَصِلُ بِخَطٍّ كُلَّ ضَميرٍ بِالجُمْلَةِ الّتي تُناسِبُه: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266FED07-7542-4EC1-B578-F7DA137C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06814"/>
              </p:ext>
            </p:extLst>
          </p:nvPr>
        </p:nvGraphicFramePr>
        <p:xfrm>
          <a:off x="468971" y="2297004"/>
          <a:ext cx="11254055" cy="383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318">
                  <a:extLst>
                    <a:ext uri="{9D8B030D-6E8A-4147-A177-3AD203B41FA5}">
                      <a16:colId xmlns="" xmlns:a16="http://schemas.microsoft.com/office/drawing/2014/main" val="1641489631"/>
                    </a:ext>
                  </a:extLst>
                </a:gridCol>
                <a:gridCol w="2383436">
                  <a:extLst>
                    <a:ext uri="{9D8B030D-6E8A-4147-A177-3AD203B41FA5}">
                      <a16:colId xmlns="" xmlns:a16="http://schemas.microsoft.com/office/drawing/2014/main" val="3406892352"/>
                    </a:ext>
                  </a:extLst>
                </a:gridCol>
                <a:gridCol w="2159301">
                  <a:extLst>
                    <a:ext uri="{9D8B030D-6E8A-4147-A177-3AD203B41FA5}">
                      <a16:colId xmlns="" xmlns:a16="http://schemas.microsoft.com/office/drawing/2014/main" val="3660036227"/>
                    </a:ext>
                  </a:extLst>
                </a:gridCol>
              </a:tblGrid>
              <a:tr h="566117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الجُمْلةُ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الضّميرُ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500568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pPr algn="r" rtl="1"/>
                      <a:r>
                        <a:rPr lang="en-US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تَتَنَزَّهانِ في حديقةٍ جَميلَةٍ.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أَنْتِ</a:t>
                      </a:r>
                      <a:endParaRPr lang="en-US" sz="4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2514830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pPr algn="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فُزْتُ بالجَائزةِ الأولى في مسابقةِ تِلاوَةِ القرآنِ.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أَنْتُمْ</a:t>
                      </a:r>
                      <a:endParaRPr lang="en-US" sz="4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8394028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pPr algn="r" rtl="1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تَرْسُمينَ رسومًا </a:t>
                      </a:r>
                      <a:r>
                        <a:rPr lang="ar-BH" sz="40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جميلةً.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أَنا</a:t>
                      </a:r>
                      <a:endParaRPr lang="en-US" sz="4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961581"/>
                  </a:ext>
                </a:extLst>
              </a:tr>
              <a:tr h="799145">
                <a:tc>
                  <a:txBody>
                    <a:bodyPr/>
                    <a:lstStyle/>
                    <a:p>
                      <a:pPr algn="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اشْتَريتمْ كُتُبًا كثيرةً مِنْ معْرضِ الكِتابِ.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أَنْتُما</a:t>
                      </a:r>
                      <a:endParaRPr lang="en-US" sz="4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5836465"/>
                  </a:ext>
                </a:extLst>
              </a:tr>
            </a:tbl>
          </a:graphicData>
        </a:graphic>
      </p:graphicFrame>
      <p:sp>
        <p:nvSpPr>
          <p:cNvPr id="27" name="مستطيل 9">
            <a:extLst>
              <a:ext uri="{FF2B5EF4-FFF2-40B4-BE49-F238E27FC236}">
                <a16:creationId xmlns="" xmlns:a16="http://schemas.microsoft.com/office/drawing/2014/main" id="{573EE1B2-7EE4-4FF0-95A6-15896DE8F00F}"/>
              </a:ext>
            </a:extLst>
          </p:cNvPr>
          <p:cNvSpPr/>
          <p:nvPr/>
        </p:nvSpPr>
        <p:spPr>
          <a:xfrm>
            <a:off x="134307" y="135662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BDF2809-AA22-4AC3-8DCE-028908E291B6}"/>
              </a:ext>
            </a:extLst>
          </p:cNvPr>
          <p:cNvCxnSpPr>
            <a:cxnSpLocks/>
          </p:cNvCxnSpPr>
          <p:nvPr/>
        </p:nvCxnSpPr>
        <p:spPr>
          <a:xfrm flipH="1">
            <a:off x="7195280" y="3237875"/>
            <a:ext cx="2413415" cy="1648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23FAA74C-51CB-4DD6-A593-FD1197DC88E9}"/>
              </a:ext>
            </a:extLst>
          </p:cNvPr>
          <p:cNvCxnSpPr>
            <a:cxnSpLocks/>
          </p:cNvCxnSpPr>
          <p:nvPr/>
        </p:nvCxnSpPr>
        <p:spPr>
          <a:xfrm flipH="1">
            <a:off x="7195279" y="4051893"/>
            <a:ext cx="2413415" cy="1648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01AE2767-023C-4369-8FDD-1C4DB226BB34}"/>
              </a:ext>
            </a:extLst>
          </p:cNvPr>
          <p:cNvCxnSpPr>
            <a:cxnSpLocks/>
          </p:cNvCxnSpPr>
          <p:nvPr/>
        </p:nvCxnSpPr>
        <p:spPr>
          <a:xfrm flipH="1" flipV="1">
            <a:off x="7195278" y="3314075"/>
            <a:ext cx="2413417" cy="238673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C67DA35A-2F2B-43A6-95A2-6DE5680CB909}"/>
              </a:ext>
            </a:extLst>
          </p:cNvPr>
          <p:cNvCxnSpPr>
            <a:cxnSpLocks/>
          </p:cNvCxnSpPr>
          <p:nvPr/>
        </p:nvCxnSpPr>
        <p:spPr>
          <a:xfrm flipH="1" flipV="1">
            <a:off x="7195277" y="4128579"/>
            <a:ext cx="2413418" cy="8344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3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="" xmlns:a16="http://schemas.microsoft.com/office/drawing/2014/main" id="{81D613C6-5348-43A2-8C13-F90D4D1F72C6}"/>
              </a:ext>
            </a:extLst>
          </p:cNvPr>
          <p:cNvSpPr txBox="1">
            <a:spLocks/>
          </p:cNvSpPr>
          <p:nvPr/>
        </p:nvSpPr>
        <p:spPr>
          <a:xfrm>
            <a:off x="9021224" y="279477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458715C3-6778-4277-948C-42A09248521A}"/>
              </a:ext>
            </a:extLst>
          </p:cNvPr>
          <p:cNvSpPr/>
          <p:nvPr/>
        </p:nvSpPr>
        <p:spPr>
          <a:xfrm>
            <a:off x="393236" y="614476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="" xmlns:a16="http://schemas.microsoft.com/office/drawing/2014/main" id="{210017C7-7EDF-4A55-924F-965684993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72" y="135662"/>
            <a:ext cx="1733994" cy="1268068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24710" y="6292728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/>
          </p:cNvSpPr>
          <p:nvPr/>
        </p:nvSpPr>
        <p:spPr>
          <a:xfrm>
            <a:off x="7949494" y="6334770"/>
            <a:ext cx="3773534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8971" y="1344235"/>
            <a:ext cx="11254054" cy="70788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أُعَوِّضُ الضّميرَ في كلِّ جملةٍ مِمّا يَأتي، وأُغَيِّرُ ما يَلْزَمُ :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266FED07-7542-4EC1-B578-F7DA137C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07448"/>
              </p:ext>
            </p:extLst>
          </p:nvPr>
        </p:nvGraphicFramePr>
        <p:xfrm>
          <a:off x="224708" y="2135094"/>
          <a:ext cx="11498318" cy="38859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49159">
                  <a:extLst>
                    <a:ext uri="{9D8B030D-6E8A-4147-A177-3AD203B41FA5}">
                      <a16:colId xmlns="" xmlns:a16="http://schemas.microsoft.com/office/drawing/2014/main" val="1641489631"/>
                    </a:ext>
                  </a:extLst>
                </a:gridCol>
                <a:gridCol w="5749159">
                  <a:extLst>
                    <a:ext uri="{9D8B030D-6E8A-4147-A177-3AD203B41FA5}">
                      <a16:colId xmlns="" xmlns:a16="http://schemas.microsoft.com/office/drawing/2014/main" val="2319747204"/>
                    </a:ext>
                  </a:extLst>
                </a:gridCol>
              </a:tblGrid>
              <a:tr h="643842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أَنْتُمْ </a:t>
                      </a:r>
                      <a:endParaRPr lang="en-US" sz="38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نَحْنُ نَتَعاوَنُ في إِنْجازِ الواجِباتِ.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5500568"/>
                  </a:ext>
                </a:extLst>
              </a:tr>
              <a:tr h="803844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en-US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هِيَ</a:t>
                      </a:r>
                      <a:endParaRPr lang="en-US" sz="38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هُوَ يَزورُ أقارِبَهُ كُلَّ أُسْبوعٍ.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2514830"/>
                  </a:ext>
                </a:extLst>
              </a:tr>
              <a:tr h="803844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هُنَّ</a:t>
                      </a: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هُمْ مُشْرِفونَ عَلى العَمَلِ التطوُّعي.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8394028"/>
                  </a:ext>
                </a:extLst>
              </a:tr>
              <a:tr h="803844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أَنْتِ</a:t>
                      </a:r>
                      <a:endParaRPr lang="en-US" sz="38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أَنْتَ تَقْرَأُ القِصَّةَ بِشَغَفٍ.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61581"/>
                  </a:ext>
                </a:extLst>
              </a:tr>
              <a:tr h="803844"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أَنْتُما</a:t>
                      </a:r>
                      <a:endParaRPr lang="en-US" sz="38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BH" sz="3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هُما يُشاهِدانِ بَرْنامَجًا مفيدًا. </a:t>
                      </a:r>
                      <a:endParaRPr lang="en-US" sz="3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5836465"/>
                  </a:ext>
                </a:extLst>
              </a:tr>
            </a:tbl>
          </a:graphicData>
        </a:graphic>
      </p:graphicFrame>
      <p:sp>
        <p:nvSpPr>
          <p:cNvPr id="27" name="مستطيل 9">
            <a:extLst>
              <a:ext uri="{FF2B5EF4-FFF2-40B4-BE49-F238E27FC236}">
                <a16:creationId xmlns="" xmlns:a16="http://schemas.microsoft.com/office/drawing/2014/main" id="{573EE1B2-7EE4-4FF0-95A6-15896DE8F00F}"/>
              </a:ext>
            </a:extLst>
          </p:cNvPr>
          <p:cNvSpPr/>
          <p:nvPr/>
        </p:nvSpPr>
        <p:spPr>
          <a:xfrm>
            <a:off x="134307" y="135662"/>
            <a:ext cx="4580507" cy="4003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2000" b="1" dirty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ضمائرُ الرّفعِ المنفصلة– اللّغة العربيَة – الرّابع الابتدائي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A2FC82D-C6ED-4A3F-9625-BA4065D9CAF9}"/>
              </a:ext>
            </a:extLst>
          </p:cNvPr>
          <p:cNvSpPr txBox="1"/>
          <p:nvPr/>
        </p:nvSpPr>
        <p:spPr>
          <a:xfrm>
            <a:off x="620119" y="2114315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تَتَعاونُونَ في إِنْجازِ الواجِباتِ.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DDE670E-D661-423C-9D8C-DB1A3668D1D6}"/>
              </a:ext>
            </a:extLst>
          </p:cNvPr>
          <p:cNvSpPr txBox="1"/>
          <p:nvPr/>
        </p:nvSpPr>
        <p:spPr>
          <a:xfrm>
            <a:off x="1057333" y="2804887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تَزُورُ أَقاربَـها كُلَّ أسْبُوعٍ.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5CE06F7-6666-422F-AEFF-B54E5AA36C08}"/>
              </a:ext>
            </a:extLst>
          </p:cNvPr>
          <p:cNvSpPr txBox="1"/>
          <p:nvPr/>
        </p:nvSpPr>
        <p:spPr>
          <a:xfrm>
            <a:off x="460850" y="3629883"/>
            <a:ext cx="44960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مُشْرِفاتٌ عَلى العَملِ التَّطوّعيّ.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7AB9144-27E1-48C2-8DDA-406A23D4E245}"/>
              </a:ext>
            </a:extLst>
          </p:cNvPr>
          <p:cNvSpPr txBox="1"/>
          <p:nvPr/>
        </p:nvSpPr>
        <p:spPr>
          <a:xfrm>
            <a:off x="1012364" y="4367441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تَقْرَئينَ القِصَّةَ بِشَغَفٍ.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C96770F-3E88-4EC8-8D5F-50B386BF2C70}"/>
              </a:ext>
            </a:extLst>
          </p:cNvPr>
          <p:cNvSpPr txBox="1"/>
          <p:nvPr/>
        </p:nvSpPr>
        <p:spPr>
          <a:xfrm>
            <a:off x="809370" y="5170581"/>
            <a:ext cx="4147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40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تُشاهِدانِ بَرْنامَجًا مُفيدًا.</a:t>
            </a:r>
            <a:endParaRPr lang="en-US" sz="40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2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1252</TotalTime>
  <Words>812</Words>
  <Application>Microsoft Office PowerPoint</Application>
  <PresentationFormat>Widescreen</PresentationFormat>
  <Paragraphs>167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Admin</cp:lastModifiedBy>
  <cp:revision>128</cp:revision>
  <cp:lastPrinted>2021-01-17T11:49:49Z</cp:lastPrinted>
  <dcterms:created xsi:type="dcterms:W3CDTF">2020-03-04T10:47:58Z</dcterms:created>
  <dcterms:modified xsi:type="dcterms:W3CDTF">2021-02-16T06:55:17Z</dcterms:modified>
</cp:coreProperties>
</file>