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38" r:id="rId2"/>
    <p:sldId id="463" r:id="rId3"/>
    <p:sldId id="439" r:id="rId4"/>
    <p:sldId id="458" r:id="rId5"/>
    <p:sldId id="470" r:id="rId6"/>
    <p:sldId id="454" r:id="rId7"/>
    <p:sldId id="473" r:id="rId8"/>
    <p:sldId id="469" r:id="rId9"/>
    <p:sldId id="474" r:id="rId10"/>
    <p:sldId id="475" r:id="rId11"/>
    <p:sldId id="476" r:id="rId12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8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72" y="-120"/>
      </p:cViewPr>
      <p:guideLst>
        <p:guide orient="horz" pos="1624"/>
        <p:guide pos="4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أُسُس المملكة العربية السعودية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:a16="http://schemas.microsoft.com/office/drawing/2014/main" xmlns="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xmlns="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xmlns="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90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1025769" y="252860"/>
            <a:ext cx="785521" cy="3182741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0" y="3543300"/>
            <a:ext cx="944416" cy="64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923246" y="202882"/>
            <a:ext cx="1020958" cy="2720564"/>
            <a:chOff x="1130424" y="57188"/>
            <a:chExt cx="1020958" cy="2720564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4" y="57188"/>
              <a:ext cx="461665" cy="268939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الهُوِيَّة الوطنيّة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89717" y="57188"/>
              <a:ext cx="461665" cy="272056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أُسُس المملكة العربية السعودية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4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599" y="887473"/>
            <a:ext cx="5523099" cy="698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4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3886200" y="4209859"/>
            <a:ext cx="7822774" cy="438804"/>
            <a:chOff x="6819482" y="2432396"/>
            <a:chExt cx="7822771" cy="438804"/>
          </a:xfrm>
        </p:grpSpPr>
        <p:sp>
          <p:nvSpPr>
            <p:cNvPr id="55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746309" y="-1024743"/>
              <a:ext cx="438804" cy="735308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402" y="2463763"/>
              <a:ext cx="72518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يصفُ الطلبة في فقرة موجزة أبرز مظاهر التطور في إحدى مدن المملكة العربية السعودية: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3771901" y="4940444"/>
            <a:ext cx="7674528" cy="11809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3771902" y="5054290"/>
            <a:ext cx="7674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>
                <a:latin typeface="Century Gothic" panose="020B0502020202020204" pitchFamily="34" charset="0"/>
              </a:rPr>
              <a:t>نمت </a:t>
            </a:r>
            <a:r>
              <a:rPr lang="ar-SY" b="1" dirty="0" smtClean="0">
                <a:latin typeface="Century Gothic" panose="020B0502020202020204" pitchFamily="34" charset="0"/>
              </a:rPr>
              <a:t>مدينة </a:t>
            </a:r>
            <a:r>
              <a:rPr lang="ar-SY" b="1" dirty="0">
                <a:latin typeface="Century Gothic" panose="020B0502020202020204" pitchFamily="34" charset="0"/>
              </a:rPr>
              <a:t>جدة بشكل سريع وشهدت خلال العقدين </a:t>
            </a:r>
            <a:r>
              <a:rPr lang="ar-SY" b="1" dirty="0" smtClean="0">
                <a:latin typeface="Century Gothic" panose="020B0502020202020204" pitchFamily="34" charset="0"/>
              </a:rPr>
              <a:t>الماضيين </a:t>
            </a:r>
            <a:r>
              <a:rPr lang="ar-SY" b="1" dirty="0">
                <a:latin typeface="Century Gothic" panose="020B0502020202020204" pitchFamily="34" charset="0"/>
              </a:rPr>
              <a:t>الكثير من المشاريع الاقتصادية التي قفزت بها خلال فترة قياسية </a:t>
            </a:r>
            <a:r>
              <a:rPr lang="ar-SY" b="1" dirty="0" smtClean="0">
                <a:latin typeface="Century Gothic" panose="020B0502020202020204" pitchFamily="34" charset="0"/>
              </a:rPr>
              <a:t>إلى </a:t>
            </a:r>
            <a:r>
              <a:rPr lang="ar-SY" b="1" dirty="0">
                <a:latin typeface="Century Gothic" panose="020B0502020202020204" pitchFamily="34" charset="0"/>
              </a:rPr>
              <a:t>مصاف المدن الأكثر تطوراً بالمملكة وخصوصاً في ظل ما تتسم به</a:t>
            </a:r>
          </a:p>
          <a:p>
            <a:pPr algn="ctr"/>
            <a:r>
              <a:rPr lang="ar-SY" b="1" dirty="0" smtClean="0">
                <a:latin typeface="Century Gothic" panose="020B0502020202020204" pitchFamily="34" charset="0"/>
              </a:rPr>
              <a:t>مدينة </a:t>
            </a:r>
            <a:r>
              <a:rPr lang="ar-SY" b="1" dirty="0">
                <a:latin typeface="Century Gothic" panose="020B0502020202020204" pitchFamily="34" charset="0"/>
              </a:rPr>
              <a:t>جدة من مقومات اقتصادية وسياحية عديدة ومتنوعة </a:t>
            </a:r>
            <a:r>
              <a:rPr lang="ar-SY" b="1" dirty="0" smtClean="0">
                <a:latin typeface="Century Gothic" panose="020B0502020202020204" pitchFamily="34" charset="0"/>
              </a:rPr>
              <a:t>قلَّما نجدُ </a:t>
            </a:r>
            <a:r>
              <a:rPr lang="ar-SY" b="1" dirty="0">
                <a:latin typeface="Century Gothic" panose="020B0502020202020204" pitchFamily="34" charset="0"/>
              </a:rPr>
              <a:t>لها مثيلاً في كثير من مدن </a:t>
            </a:r>
            <a:r>
              <a:rPr lang="ar-SY" b="1" dirty="0" smtClean="0">
                <a:latin typeface="Century Gothic" panose="020B0502020202020204" pitchFamily="34" charset="0"/>
              </a:rPr>
              <a:t>العالم</a:t>
            </a:r>
            <a:endParaRPr lang="ar-SY" b="1" dirty="0">
              <a:latin typeface="Century Gothic" panose="020B050202020202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2" b="100000" l="2039" r="100000">
                        <a14:foregroundMark x1="87360" y1="23041" x2="65851" y2="63364"/>
                        <a14:foregroundMark x1="88481" y1="69355" x2="65545" y2="86406"/>
                        <a14:foregroundMark x1="69419" y1="64055" x2="59837" y2="84101"/>
                        <a14:foregroundMark x1="57187" y1="42166" x2="57390" y2="72120"/>
                        <a14:backgroundMark x1="95311" y1="3456" x2="408" y2="1843"/>
                        <a14:backgroundMark x1="98675" y1="8295" x2="98879" y2="97235"/>
                        <a14:backgroundMark x1="95005" y1="97696" x2="38532" y2="97696"/>
                        <a14:backgroundMark x1="31498" y1="97696" x2="3772" y2="97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4" t="3478" r="1906" b="6948"/>
          <a:stretch/>
        </p:blipFill>
        <p:spPr bwMode="auto">
          <a:xfrm>
            <a:off x="5600700" y="1779308"/>
            <a:ext cx="5003800" cy="2084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93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8" grpId="0" animBg="1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انتهى الدرس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:a16="http://schemas.microsoft.com/office/drawing/2014/main" xmlns="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xmlns="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xmlns="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7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35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1019421" y="259208"/>
            <a:ext cx="785521" cy="3170046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8" y="3527487"/>
            <a:ext cx="914034" cy="62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90912" y="202885"/>
            <a:ext cx="1020962" cy="2720562"/>
            <a:chOff x="1130423" y="89522"/>
            <a:chExt cx="1020962" cy="2720562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3" y="158797"/>
              <a:ext cx="461665" cy="258778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الهُوِيَّة الوطنيّة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89720" y="89522"/>
              <a:ext cx="461665" cy="272056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أُسُس </a:t>
              </a:r>
              <a:r>
                <a:rPr lang="ar-SY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المملكة </a:t>
              </a:r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العربية السعودية</a:t>
              </a:r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4064000" y="217196"/>
            <a:ext cx="4171850" cy="887316"/>
            <a:chOff x="5203282" y="157026"/>
            <a:chExt cx="1822108" cy="1477980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5"/>
              <a:ext cx="1656522" cy="1384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4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أُسُس المملكة العربية السعودية</a:t>
              </a:r>
            </a:p>
          </p:txBody>
        </p:sp>
      </p:grpSp>
      <p:grpSp>
        <p:nvGrpSpPr>
          <p:cNvPr id="31" name="Group 22">
            <a:extLst>
              <a:ext uri="{FF2B5EF4-FFF2-40B4-BE49-F238E27FC236}">
                <a16:creationId xmlns="" xmlns:a16="http://schemas.microsoft.com/office/drawing/2014/main" id="{CB5453F7-CEF5-407A-97C4-CA1E091EE88C}"/>
              </a:ext>
            </a:extLst>
          </p:cNvPr>
          <p:cNvGrpSpPr/>
          <p:nvPr/>
        </p:nvGrpSpPr>
        <p:grpSpPr>
          <a:xfrm>
            <a:off x="5765799" y="1476069"/>
            <a:ext cx="6848979" cy="2678140"/>
            <a:chOff x="-76490" y="821635"/>
            <a:chExt cx="5358150" cy="4794607"/>
          </a:xfrm>
        </p:grpSpPr>
        <p:sp>
          <p:nvSpPr>
            <p:cNvPr id="32" name="Rectangle 10">
              <a:extLst>
                <a:ext uri="{FF2B5EF4-FFF2-40B4-BE49-F238E27FC236}">
                  <a16:creationId xmlns="" xmlns:a16="http://schemas.microsoft.com/office/drawing/2014/main" id="{389FE835-AF4C-4B60-852F-DE3A8D61F3DF}"/>
                </a:ext>
              </a:extLst>
            </p:cNvPr>
            <p:cNvSpPr/>
            <p:nvPr/>
          </p:nvSpPr>
          <p:spPr>
            <a:xfrm>
              <a:off x="4002155" y="1258959"/>
              <a:ext cx="1279505" cy="4357283"/>
            </a:xfrm>
            <a:custGeom>
              <a:avLst/>
              <a:gdLst>
                <a:gd name="connsiteX0" fmla="*/ 0 w 2002999"/>
                <a:gd name="connsiteY0" fmla="*/ 0 h 3843130"/>
                <a:gd name="connsiteX1" fmla="*/ 2002999 w 2002999"/>
                <a:gd name="connsiteY1" fmla="*/ 0 h 3843130"/>
                <a:gd name="connsiteX2" fmla="*/ 2002999 w 2002999"/>
                <a:gd name="connsiteY2" fmla="*/ 3843130 h 3843130"/>
                <a:gd name="connsiteX3" fmla="*/ 0 w 2002999"/>
                <a:gd name="connsiteY3" fmla="*/ 3843130 h 3843130"/>
                <a:gd name="connsiteX4" fmla="*/ 0 w 2002999"/>
                <a:gd name="connsiteY4" fmla="*/ 0 h 3843130"/>
                <a:gd name="connsiteX0" fmla="*/ 0 w 2002999"/>
                <a:gd name="connsiteY0" fmla="*/ 0 h 3913468"/>
                <a:gd name="connsiteX1" fmla="*/ 2002999 w 2002999"/>
                <a:gd name="connsiteY1" fmla="*/ 0 h 3913468"/>
                <a:gd name="connsiteX2" fmla="*/ 1988932 w 2002999"/>
                <a:gd name="connsiteY2" fmla="*/ 3913468 h 3913468"/>
                <a:gd name="connsiteX3" fmla="*/ 0 w 2002999"/>
                <a:gd name="connsiteY3" fmla="*/ 3843130 h 3913468"/>
                <a:gd name="connsiteX4" fmla="*/ 0 w 2002999"/>
                <a:gd name="connsiteY4" fmla="*/ 0 h 3913468"/>
                <a:gd name="connsiteX0" fmla="*/ 0 w 2002999"/>
                <a:gd name="connsiteY0" fmla="*/ 0 h 4011942"/>
                <a:gd name="connsiteX1" fmla="*/ 2002999 w 2002999"/>
                <a:gd name="connsiteY1" fmla="*/ 0 h 4011942"/>
                <a:gd name="connsiteX2" fmla="*/ 2001108 w 2002999"/>
                <a:gd name="connsiteY2" fmla="*/ 4011942 h 4011942"/>
                <a:gd name="connsiteX3" fmla="*/ 0 w 2002999"/>
                <a:gd name="connsiteY3" fmla="*/ 3843130 h 4011942"/>
                <a:gd name="connsiteX4" fmla="*/ 0 w 2002999"/>
                <a:gd name="connsiteY4" fmla="*/ 0 h 4011942"/>
                <a:gd name="connsiteX0" fmla="*/ 0 w 2002999"/>
                <a:gd name="connsiteY0" fmla="*/ 0 h 4357284"/>
                <a:gd name="connsiteX1" fmla="*/ 2002999 w 2002999"/>
                <a:gd name="connsiteY1" fmla="*/ 0 h 4357284"/>
                <a:gd name="connsiteX2" fmla="*/ 1987521 w 2002999"/>
                <a:gd name="connsiteY2" fmla="*/ 4357284 h 4357284"/>
                <a:gd name="connsiteX3" fmla="*/ 0 w 2002999"/>
                <a:gd name="connsiteY3" fmla="*/ 3843130 h 4357284"/>
                <a:gd name="connsiteX4" fmla="*/ 0 w 2002999"/>
                <a:gd name="connsiteY4" fmla="*/ 0 h 435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999" h="4357284">
                  <a:moveTo>
                    <a:pt x="0" y="0"/>
                  </a:moveTo>
                  <a:lnTo>
                    <a:pt x="2002999" y="0"/>
                  </a:lnTo>
                  <a:cubicBezTo>
                    <a:pt x="2002369" y="1337314"/>
                    <a:pt x="1988151" y="3019970"/>
                    <a:pt x="1987521" y="4357284"/>
                  </a:cubicBezTo>
                  <a:lnTo>
                    <a:pt x="0" y="384313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6000">
                  <a:schemeClr val="tx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4">
              <a:extLst>
                <a:ext uri="{FF2B5EF4-FFF2-40B4-BE49-F238E27FC236}">
                  <a16:creationId xmlns="" xmlns:a16="http://schemas.microsoft.com/office/drawing/2014/main" id="{D6AF2F14-9E30-4E44-898A-4765E9A179B9}"/>
                </a:ext>
              </a:extLst>
            </p:cNvPr>
            <p:cNvSpPr/>
            <p:nvPr/>
          </p:nvSpPr>
          <p:spPr>
            <a:xfrm>
              <a:off x="-76490" y="1258957"/>
              <a:ext cx="4078648" cy="3843130"/>
            </a:xfrm>
            <a:prstGeom prst="rect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66CC"/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5">
              <a:extLst>
                <a:ext uri="{FF2B5EF4-FFF2-40B4-BE49-F238E27FC236}">
                  <a16:creationId xmlns="" xmlns:a16="http://schemas.microsoft.com/office/drawing/2014/main" id="{2354639B-8B7D-4D8C-9ABF-02BF4937916C}"/>
                </a:ext>
              </a:extLst>
            </p:cNvPr>
            <p:cNvSpPr/>
            <p:nvPr/>
          </p:nvSpPr>
          <p:spPr>
            <a:xfrm>
              <a:off x="4002156" y="821635"/>
              <a:ext cx="837731" cy="4280451"/>
            </a:xfrm>
            <a:custGeom>
              <a:avLst/>
              <a:gdLst>
                <a:gd name="connsiteX0" fmla="*/ 1855305 w 1855306"/>
                <a:gd name="connsiteY0" fmla="*/ 0 h 4280452"/>
                <a:gd name="connsiteX1" fmla="*/ 1855305 w 1855306"/>
                <a:gd name="connsiteY1" fmla="*/ 437322 h 4280452"/>
                <a:gd name="connsiteX2" fmla="*/ 1855306 w 1855306"/>
                <a:gd name="connsiteY2" fmla="*/ 437322 h 4280452"/>
                <a:gd name="connsiteX3" fmla="*/ 1855306 w 1855306"/>
                <a:gd name="connsiteY3" fmla="*/ 4280452 h 4280452"/>
                <a:gd name="connsiteX4" fmla="*/ 1855304 w 1855306"/>
                <a:gd name="connsiteY4" fmla="*/ 4280452 h 4280452"/>
                <a:gd name="connsiteX5" fmla="*/ 1855304 w 1855306"/>
                <a:gd name="connsiteY5" fmla="*/ 3843130 h 4280452"/>
                <a:gd name="connsiteX6" fmla="*/ 2 w 1855306"/>
                <a:gd name="connsiteY6" fmla="*/ 4280452 h 4280452"/>
                <a:gd name="connsiteX7" fmla="*/ 2 w 1855306"/>
                <a:gd name="connsiteY7" fmla="*/ 437322 h 4280452"/>
                <a:gd name="connsiteX8" fmla="*/ 0 w 1855306"/>
                <a:gd name="connsiteY8" fmla="*/ 437322 h 428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5306" h="4280452">
                  <a:moveTo>
                    <a:pt x="1855305" y="0"/>
                  </a:moveTo>
                  <a:lnTo>
                    <a:pt x="1855305" y="437322"/>
                  </a:lnTo>
                  <a:lnTo>
                    <a:pt x="1855306" y="437322"/>
                  </a:lnTo>
                  <a:lnTo>
                    <a:pt x="1855306" y="4280452"/>
                  </a:lnTo>
                  <a:lnTo>
                    <a:pt x="1855304" y="4280452"/>
                  </a:lnTo>
                  <a:lnTo>
                    <a:pt x="1855304" y="3843130"/>
                  </a:lnTo>
                  <a:lnTo>
                    <a:pt x="2" y="4280452"/>
                  </a:lnTo>
                  <a:lnTo>
                    <a:pt x="2" y="437322"/>
                  </a:lnTo>
                  <a:lnTo>
                    <a:pt x="0" y="4373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CCFF"/>
                </a:gs>
                <a:gs pos="100000">
                  <a:srgbClr val="0066CC"/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TextBox 26">
              <a:extLst>
                <a:ext uri="{FF2B5EF4-FFF2-40B4-BE49-F238E27FC236}">
                  <a16:creationId xmlns="" xmlns:a16="http://schemas.microsoft.com/office/drawing/2014/main" id="{FFA68C36-76C4-4C32-9551-147826F05333}"/>
                </a:ext>
              </a:extLst>
            </p:cNvPr>
            <p:cNvSpPr txBox="1"/>
            <p:nvPr/>
          </p:nvSpPr>
          <p:spPr>
            <a:xfrm>
              <a:off x="4199234" y="2777540"/>
              <a:ext cx="529926" cy="13201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RightUp"/>
                <a:lightRig rig="threePt" dir="t"/>
              </a:scene3d>
            </a:bodyPr>
            <a:lstStyle/>
            <a:p>
              <a:endParaRPr lang="en-US" sz="54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27">
              <a:extLst>
                <a:ext uri="{FF2B5EF4-FFF2-40B4-BE49-F238E27FC236}">
                  <a16:creationId xmlns="" xmlns:a16="http://schemas.microsoft.com/office/drawing/2014/main" id="{ABC099E2-B07B-4C2E-A3B9-C08A4BDC74E1}"/>
                </a:ext>
              </a:extLst>
            </p:cNvPr>
            <p:cNvSpPr txBox="1"/>
            <p:nvPr/>
          </p:nvSpPr>
          <p:spPr>
            <a:xfrm>
              <a:off x="1488099" y="1258959"/>
              <a:ext cx="2271829" cy="43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TextBox 28">
              <a:extLst>
                <a:ext uri="{FF2B5EF4-FFF2-40B4-BE49-F238E27FC236}">
                  <a16:creationId xmlns="" xmlns:a16="http://schemas.microsoft.com/office/drawing/2014/main" id="{792F7205-3ACA-4EE4-9665-57C8A3DD0E18}"/>
                </a:ext>
              </a:extLst>
            </p:cNvPr>
            <p:cNvSpPr txBox="1"/>
            <p:nvPr/>
          </p:nvSpPr>
          <p:spPr>
            <a:xfrm>
              <a:off x="13902" y="1371334"/>
              <a:ext cx="3930125" cy="4132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الأساس الدِّيني :</a:t>
              </a:r>
            </a:p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من مصادر قوّة المملكة العربية السعودية أنها دولة إسلامية تحكم بالشريعة وفق القرآن الكريم و السّنة النّبوية الشريفة , و أنّها مهبط الوحي , و فيها بيت الله تعالى في مكّة المكرّمة أول بيت وضع للناس , و فيها المسجد النبوي , و مثوى النبي محمّد صلى الله عليه و سلّم, و هو شرفٌ تقومُ على رعايته الدولة قادةً و مواطنين. </a:t>
              </a:r>
              <a:endParaRPr lang="ar-SY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/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7062" y="117209"/>
            <a:ext cx="1694724" cy="1149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571" y1="14970" x2="18487" y2="14970"/>
                        <a14:foregroundMark x1="18487" y1="14970" x2="17529" y2="17665"/>
                        <a14:foregroundMark x1="17529" y1="17066" x2="17529" y2="36228"/>
                        <a14:foregroundMark x1="36877" y1="17066" x2="36877" y2="59281"/>
                        <a14:foregroundMark x1="36877" y1="61377" x2="35441" y2="64970"/>
                        <a14:foregroundMark x1="35441" y1="64970" x2="27203" y2="64970"/>
                        <a14:foregroundMark x1="27203" y1="64970" x2="27203" y2="70958"/>
                        <a14:foregroundMark x1="65230" y1="17066" x2="63793" y2="14072"/>
                        <a14:foregroundMark x1="65038" y1="15569" x2="86015" y2="14970"/>
                        <a14:foregroundMark x1="86303" y1="16467" x2="86973" y2="18563"/>
                        <a14:foregroundMark x1="86782" y1="19162" x2="86494" y2="37725"/>
                        <a14:foregroundMark x1="69253" y1="16467" x2="69061" y2="59281"/>
                        <a14:foregroundMark x1="69732" y1="62874" x2="75670" y2="65868"/>
                        <a14:foregroundMark x1="76820" y1="64970" x2="76820" y2="64970"/>
                        <a14:foregroundMark x1="77299" y1="66467" x2="77299" y2="72455"/>
                        <a14:foregroundMark x1="52203" y1="23653" x2="52682" y2="21557"/>
                        <a14:foregroundMark x1="52682" y1="22156" x2="52682" y2="36228"/>
                        <a14:foregroundMark x1="53161" y1="53293" x2="52490" y2="72455"/>
                        <a14:foregroundMark x1="22989" y1="45808" x2="11590" y2="46707"/>
                        <a14:foregroundMark x1="82471" y1="81437" x2="68295" y2="83533"/>
                        <a14:foregroundMark x1="55077" y1="84431" x2="50862" y2="84431"/>
                        <a14:foregroundMark x1="91954" y1="49701" x2="82471" y2="51796"/>
                        <a14:foregroundMark x1="52682" y1="58383" x2="52969" y2="76048"/>
                        <a14:backgroundMark x1="93582" y1="16467" x2="89847" y2="26647"/>
                        <a14:backgroundMark x1="87261" y1="2994" x2="23851" y2="5988"/>
                        <a14:backgroundMark x1="31226" y1="33234" x2="30747" y2="53892"/>
                        <a14:backgroundMark x1="81513" y1="26647" x2="74234" y2="38623"/>
                        <a14:backgroundMark x1="72605" y1="30240" x2="72318" y2="55389"/>
                        <a14:backgroundMark x1="71169" y1="27545" x2="71169" y2="48204"/>
                        <a14:backgroundMark x1="70402" y1="24551" x2="70402" y2="24551"/>
                        <a14:backgroundMark x1="70402" y1="23054" x2="70402" y2="23054"/>
                        <a14:backgroundMark x1="69923" y1="20659" x2="69923" y2="20659"/>
                        <a14:backgroundMark x1="66379" y1="26647" x2="63123" y2="74551"/>
                        <a14:backgroundMark x1="75192" y1="69461" x2="68582" y2="69461"/>
                        <a14:backgroundMark x1="70690" y1="56287" x2="70690" y2="56287"/>
                        <a14:backgroundMark x1="70211" y1="61377" x2="70211" y2="61377"/>
                        <a14:backgroundMark x1="69923" y1="17665" x2="69923" y2="17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6" t="4633" r="2937"/>
          <a:stretch/>
        </p:blipFill>
        <p:spPr bwMode="auto">
          <a:xfrm>
            <a:off x="4626197" y="4105129"/>
            <a:ext cx="6756221" cy="230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96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1076569" y="202060"/>
            <a:ext cx="785521" cy="3284341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8" y="3527487"/>
            <a:ext cx="914034" cy="62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1043895" y="69532"/>
            <a:ext cx="995561" cy="2961864"/>
            <a:chOff x="1130421" y="-171411"/>
            <a:chExt cx="995561" cy="2961864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1" y="82597"/>
              <a:ext cx="461665" cy="266398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الهُوِيَّة الوطنيّة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64317" y="-171411"/>
              <a:ext cx="461665" cy="296186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أُسُس المملكة العربية السعودية</a:t>
              </a: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7062" y="117209"/>
            <a:ext cx="1694724" cy="1149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15">
            <a:extLst>
              <a:ext uri="{FF2B5EF4-FFF2-40B4-BE49-F238E27FC236}">
                <a16:creationId xmlns="" xmlns:a16="http://schemas.microsoft.com/office/drawing/2014/main" id="{7031C221-11E6-4C8C-A509-8C896979C70A}"/>
              </a:ext>
            </a:extLst>
          </p:cNvPr>
          <p:cNvGrpSpPr/>
          <p:nvPr/>
        </p:nvGrpSpPr>
        <p:grpSpPr>
          <a:xfrm>
            <a:off x="4906972" y="1817412"/>
            <a:ext cx="6610958" cy="2510678"/>
            <a:chOff x="-76490" y="821635"/>
            <a:chExt cx="5223014" cy="4794607"/>
          </a:xfrm>
        </p:grpSpPr>
        <p:sp>
          <p:nvSpPr>
            <p:cNvPr id="26" name="Rectangle 10">
              <a:extLst>
                <a:ext uri="{FF2B5EF4-FFF2-40B4-BE49-F238E27FC236}">
                  <a16:creationId xmlns="" xmlns:a16="http://schemas.microsoft.com/office/drawing/2014/main" id="{9C0029FD-0CC3-4F5F-8E18-FB15182D71F7}"/>
                </a:ext>
              </a:extLst>
            </p:cNvPr>
            <p:cNvSpPr/>
            <p:nvPr/>
          </p:nvSpPr>
          <p:spPr>
            <a:xfrm>
              <a:off x="3989404" y="1258958"/>
              <a:ext cx="1157120" cy="4357284"/>
            </a:xfrm>
            <a:custGeom>
              <a:avLst/>
              <a:gdLst>
                <a:gd name="connsiteX0" fmla="*/ 0 w 2002999"/>
                <a:gd name="connsiteY0" fmla="*/ 0 h 3843130"/>
                <a:gd name="connsiteX1" fmla="*/ 2002999 w 2002999"/>
                <a:gd name="connsiteY1" fmla="*/ 0 h 3843130"/>
                <a:gd name="connsiteX2" fmla="*/ 2002999 w 2002999"/>
                <a:gd name="connsiteY2" fmla="*/ 3843130 h 3843130"/>
                <a:gd name="connsiteX3" fmla="*/ 0 w 2002999"/>
                <a:gd name="connsiteY3" fmla="*/ 3843130 h 3843130"/>
                <a:gd name="connsiteX4" fmla="*/ 0 w 2002999"/>
                <a:gd name="connsiteY4" fmla="*/ 0 h 3843130"/>
                <a:gd name="connsiteX0" fmla="*/ 0 w 2002999"/>
                <a:gd name="connsiteY0" fmla="*/ 0 h 3913468"/>
                <a:gd name="connsiteX1" fmla="*/ 2002999 w 2002999"/>
                <a:gd name="connsiteY1" fmla="*/ 0 h 3913468"/>
                <a:gd name="connsiteX2" fmla="*/ 1988932 w 2002999"/>
                <a:gd name="connsiteY2" fmla="*/ 3913468 h 3913468"/>
                <a:gd name="connsiteX3" fmla="*/ 0 w 2002999"/>
                <a:gd name="connsiteY3" fmla="*/ 3843130 h 3913468"/>
                <a:gd name="connsiteX4" fmla="*/ 0 w 2002999"/>
                <a:gd name="connsiteY4" fmla="*/ 0 h 3913468"/>
                <a:gd name="connsiteX0" fmla="*/ 0 w 2002999"/>
                <a:gd name="connsiteY0" fmla="*/ 0 h 4011942"/>
                <a:gd name="connsiteX1" fmla="*/ 2002999 w 2002999"/>
                <a:gd name="connsiteY1" fmla="*/ 0 h 4011942"/>
                <a:gd name="connsiteX2" fmla="*/ 2001108 w 2002999"/>
                <a:gd name="connsiteY2" fmla="*/ 4011942 h 4011942"/>
                <a:gd name="connsiteX3" fmla="*/ 0 w 2002999"/>
                <a:gd name="connsiteY3" fmla="*/ 3843130 h 4011942"/>
                <a:gd name="connsiteX4" fmla="*/ 0 w 2002999"/>
                <a:gd name="connsiteY4" fmla="*/ 0 h 4011942"/>
                <a:gd name="connsiteX0" fmla="*/ 0 w 2002999"/>
                <a:gd name="connsiteY0" fmla="*/ 0 h 4357284"/>
                <a:gd name="connsiteX1" fmla="*/ 2002999 w 2002999"/>
                <a:gd name="connsiteY1" fmla="*/ 0 h 4357284"/>
                <a:gd name="connsiteX2" fmla="*/ 1973936 w 2002999"/>
                <a:gd name="connsiteY2" fmla="*/ 4357284 h 4357284"/>
                <a:gd name="connsiteX3" fmla="*/ 0 w 2002999"/>
                <a:gd name="connsiteY3" fmla="*/ 3843130 h 4357284"/>
                <a:gd name="connsiteX4" fmla="*/ 0 w 2002999"/>
                <a:gd name="connsiteY4" fmla="*/ 0 h 435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999" h="4357284">
                  <a:moveTo>
                    <a:pt x="0" y="0"/>
                  </a:moveTo>
                  <a:lnTo>
                    <a:pt x="2002999" y="0"/>
                  </a:lnTo>
                  <a:cubicBezTo>
                    <a:pt x="2002369" y="1337314"/>
                    <a:pt x="1974566" y="3019970"/>
                    <a:pt x="1973936" y="4357284"/>
                  </a:cubicBezTo>
                  <a:lnTo>
                    <a:pt x="0" y="384313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6000">
                  <a:schemeClr val="tx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7">
              <a:extLst>
                <a:ext uri="{FF2B5EF4-FFF2-40B4-BE49-F238E27FC236}">
                  <a16:creationId xmlns="" xmlns:a16="http://schemas.microsoft.com/office/drawing/2014/main" id="{9D00C67C-6098-4400-A78B-4CAB27508D38}"/>
                </a:ext>
              </a:extLst>
            </p:cNvPr>
            <p:cNvSpPr/>
            <p:nvPr/>
          </p:nvSpPr>
          <p:spPr>
            <a:xfrm>
              <a:off x="-76490" y="1258957"/>
              <a:ext cx="4078648" cy="3843130"/>
            </a:xfrm>
            <a:prstGeom prst="rect">
              <a:avLst/>
            </a:prstGeom>
            <a:gradFill flip="none"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0" scaled="1"/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18">
              <a:extLst>
                <a:ext uri="{FF2B5EF4-FFF2-40B4-BE49-F238E27FC236}">
                  <a16:creationId xmlns="" xmlns:a16="http://schemas.microsoft.com/office/drawing/2014/main" id="{9F61A71D-A328-4A00-9655-D9A18045F2F1}"/>
                </a:ext>
              </a:extLst>
            </p:cNvPr>
            <p:cNvSpPr/>
            <p:nvPr/>
          </p:nvSpPr>
          <p:spPr>
            <a:xfrm>
              <a:off x="4002156" y="821635"/>
              <a:ext cx="877229" cy="4280452"/>
            </a:xfrm>
            <a:custGeom>
              <a:avLst/>
              <a:gdLst>
                <a:gd name="connsiteX0" fmla="*/ 1855305 w 1855306"/>
                <a:gd name="connsiteY0" fmla="*/ 0 h 4280452"/>
                <a:gd name="connsiteX1" fmla="*/ 1855305 w 1855306"/>
                <a:gd name="connsiteY1" fmla="*/ 437322 h 4280452"/>
                <a:gd name="connsiteX2" fmla="*/ 1855306 w 1855306"/>
                <a:gd name="connsiteY2" fmla="*/ 437322 h 4280452"/>
                <a:gd name="connsiteX3" fmla="*/ 1855306 w 1855306"/>
                <a:gd name="connsiteY3" fmla="*/ 4280452 h 4280452"/>
                <a:gd name="connsiteX4" fmla="*/ 1855304 w 1855306"/>
                <a:gd name="connsiteY4" fmla="*/ 4280452 h 4280452"/>
                <a:gd name="connsiteX5" fmla="*/ 1855304 w 1855306"/>
                <a:gd name="connsiteY5" fmla="*/ 3843130 h 4280452"/>
                <a:gd name="connsiteX6" fmla="*/ 2 w 1855306"/>
                <a:gd name="connsiteY6" fmla="*/ 4280452 h 4280452"/>
                <a:gd name="connsiteX7" fmla="*/ 2 w 1855306"/>
                <a:gd name="connsiteY7" fmla="*/ 437322 h 4280452"/>
                <a:gd name="connsiteX8" fmla="*/ 0 w 1855306"/>
                <a:gd name="connsiteY8" fmla="*/ 437322 h 428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5306" h="4280452">
                  <a:moveTo>
                    <a:pt x="1855305" y="0"/>
                  </a:moveTo>
                  <a:lnTo>
                    <a:pt x="1855305" y="437322"/>
                  </a:lnTo>
                  <a:lnTo>
                    <a:pt x="1855306" y="437322"/>
                  </a:lnTo>
                  <a:lnTo>
                    <a:pt x="1855306" y="4280452"/>
                  </a:lnTo>
                  <a:lnTo>
                    <a:pt x="1855304" y="4280452"/>
                  </a:lnTo>
                  <a:lnTo>
                    <a:pt x="1855304" y="3843130"/>
                  </a:lnTo>
                  <a:lnTo>
                    <a:pt x="2" y="4280452"/>
                  </a:lnTo>
                  <a:lnTo>
                    <a:pt x="2" y="437322"/>
                  </a:lnTo>
                  <a:lnTo>
                    <a:pt x="0" y="4373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0" scaled="1"/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TextBox 20">
              <a:extLst>
                <a:ext uri="{FF2B5EF4-FFF2-40B4-BE49-F238E27FC236}">
                  <a16:creationId xmlns="" xmlns:a16="http://schemas.microsoft.com/office/drawing/2014/main" id="{149A39D3-4917-49AF-AEC5-0D845C032861}"/>
                </a:ext>
              </a:extLst>
            </p:cNvPr>
            <p:cNvSpPr txBox="1"/>
            <p:nvPr/>
          </p:nvSpPr>
          <p:spPr>
            <a:xfrm>
              <a:off x="1466739" y="1439636"/>
              <a:ext cx="2271829" cy="3046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8" name="TextBox 21">
              <a:extLst>
                <a:ext uri="{FF2B5EF4-FFF2-40B4-BE49-F238E27FC236}">
                  <a16:creationId xmlns="" xmlns:a16="http://schemas.microsoft.com/office/drawing/2014/main" id="{67FBCD35-907C-493A-A76B-312722F77F31}"/>
                </a:ext>
              </a:extLst>
            </p:cNvPr>
            <p:cNvSpPr txBox="1"/>
            <p:nvPr/>
          </p:nvSpPr>
          <p:spPr>
            <a:xfrm>
              <a:off x="39829" y="1786174"/>
              <a:ext cx="3962329" cy="1939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و لهذا تخدم المملكة العربية السعودية الإسلام , و الحرمين الشريفين , و مصادر الشّريعة , و المسلمين في أنحاء الأرض, و هو دور عظيم لا يُماثله دور في أي دولة أُخرى</a:t>
              </a:r>
              <a:endParaRPr lang="ar-SY" sz="2000" b="1" dirty="0">
                <a:solidFill>
                  <a:srgbClr val="0070C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86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1101969" y="176660"/>
            <a:ext cx="785521" cy="3335141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0" y="3543300"/>
            <a:ext cx="944416" cy="64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961336" y="240978"/>
            <a:ext cx="982858" cy="2606266"/>
            <a:chOff x="1130424" y="95294"/>
            <a:chExt cx="982858" cy="2606266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الهُوِيَّة الوطنيّة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51617" y="95294"/>
              <a:ext cx="461665" cy="260626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أُسُس المملكة العربية السعودية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66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3543300" y="1451475"/>
            <a:ext cx="8253094" cy="574058"/>
            <a:chOff x="6819482" y="2432399"/>
            <a:chExt cx="8011871" cy="574058"/>
          </a:xfrm>
        </p:grpSpPr>
        <p:sp>
          <p:nvSpPr>
            <p:cNvPr id="67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773233" y="-1051663"/>
              <a:ext cx="574058" cy="754218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460699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35032" y="2514010"/>
              <a:ext cx="7268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تقوم المملكة العربية السعودية على الإسلام , ما أبرز الجوانب التي تدل على ذلك في إعمال الدولة ؟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6727669" y="2881555"/>
            <a:ext cx="4654734" cy="626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6919062" y="3018929"/>
            <a:ext cx="4471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توسعة الحرمين الشريفين وخدمة الحجاج</a:t>
            </a:r>
          </a:p>
        </p:txBody>
      </p:sp>
      <p:grpSp>
        <p:nvGrpSpPr>
          <p:cNvPr id="28" name="Group 7">
            <a:extLst>
              <a:ext uri="{FF2B5EF4-FFF2-40B4-BE49-F238E27FC236}">
                <a16:creationId xmlns="" xmlns:a16="http://schemas.microsoft.com/office/drawing/2014/main" id="{C35CFF30-E6BB-40EE-9DBC-C15FEF931456}"/>
              </a:ext>
            </a:extLst>
          </p:cNvPr>
          <p:cNvGrpSpPr/>
          <p:nvPr/>
        </p:nvGrpSpPr>
        <p:grpSpPr>
          <a:xfrm>
            <a:off x="11578149" y="2985932"/>
            <a:ext cx="374644" cy="372284"/>
            <a:chOff x="1433326" y="2965686"/>
            <a:chExt cx="1264925" cy="1256958"/>
          </a:xfrm>
        </p:grpSpPr>
        <p:grpSp>
          <p:nvGrpSpPr>
            <p:cNvPr id="29" name="Group 3">
              <a:extLst>
                <a:ext uri="{FF2B5EF4-FFF2-40B4-BE49-F238E27FC236}">
                  <a16:creationId xmlns="" xmlns:a16="http://schemas.microsoft.com/office/drawing/2014/main" id="{8CD9C61B-8758-4312-B733-2B7EAB7506D3}"/>
                </a:ext>
              </a:extLst>
            </p:cNvPr>
            <p:cNvGrpSpPr/>
            <p:nvPr/>
          </p:nvGrpSpPr>
          <p:grpSpPr>
            <a:xfrm>
              <a:off x="1442377" y="2975822"/>
              <a:ext cx="1246822" cy="1246822"/>
              <a:chOff x="1451429" y="2975822"/>
              <a:chExt cx="1246822" cy="1246822"/>
            </a:xfrm>
          </p:grpSpPr>
          <p:sp>
            <p:nvSpPr>
              <p:cNvPr id="31" name="Oval 1">
                <a:extLst>
                  <a:ext uri="{FF2B5EF4-FFF2-40B4-BE49-F238E27FC236}">
                    <a16:creationId xmlns="" xmlns:a16="http://schemas.microsoft.com/office/drawing/2014/main" id="{11D55903-7721-40F3-BB0B-8CB6FD06DBF7}"/>
                  </a:ext>
                </a:extLst>
              </p:cNvPr>
              <p:cNvSpPr/>
              <p:nvPr/>
            </p:nvSpPr>
            <p:spPr>
              <a:xfrm>
                <a:off x="1451429" y="2975822"/>
                <a:ext cx="1246822" cy="1246822"/>
              </a:xfrm>
              <a:prstGeom prst="ellipse">
                <a:avLst/>
              </a:prstGeom>
              <a:solidFill>
                <a:srgbClr val="FF990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Freeform: Shape 17">
                <a:extLst>
                  <a:ext uri="{FF2B5EF4-FFF2-40B4-BE49-F238E27FC236}">
                    <a16:creationId xmlns="" xmlns:a16="http://schemas.microsoft.com/office/drawing/2014/main" id="{54A443CD-9E28-45BA-AAE8-B40BC152ADEE}"/>
                  </a:ext>
                </a:extLst>
              </p:cNvPr>
              <p:cNvSpPr/>
              <p:nvPr/>
            </p:nvSpPr>
            <p:spPr>
              <a:xfrm>
                <a:off x="1465943" y="3179721"/>
                <a:ext cx="507131" cy="966106"/>
              </a:xfrm>
              <a:custGeom>
                <a:avLst/>
                <a:gdLst>
                  <a:gd name="connsiteX0" fmla="*/ 310619 w 507131"/>
                  <a:gd name="connsiteY0" fmla="*/ 0 h 1148042"/>
                  <a:gd name="connsiteX1" fmla="*/ 288695 w 507131"/>
                  <a:gd name="connsiteY1" fmla="*/ 48964 h 1148042"/>
                  <a:gd name="connsiteX2" fmla="*/ 219944 w 507131"/>
                  <a:gd name="connsiteY2" fmla="*/ 420689 h 1148042"/>
                  <a:gd name="connsiteX3" fmla="*/ 481113 w 507131"/>
                  <a:gd name="connsiteY3" fmla="*/ 1119600 h 1148042"/>
                  <a:gd name="connsiteX4" fmla="*/ 507131 w 507131"/>
                  <a:gd name="connsiteY4" fmla="*/ 1148042 h 1148042"/>
                  <a:gd name="connsiteX5" fmla="*/ 497772 w 507131"/>
                  <a:gd name="connsiteY5" fmla="*/ 1147099 h 1148042"/>
                  <a:gd name="connsiteX6" fmla="*/ 0 w 507131"/>
                  <a:gd name="connsiteY6" fmla="*/ 536353 h 1148042"/>
                  <a:gd name="connsiteX7" fmla="*/ 274856 w 507131"/>
                  <a:gd name="connsiteY7" fmla="*/ 19411 h 114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31" h="1148042">
                    <a:moveTo>
                      <a:pt x="310619" y="0"/>
                    </a:moveTo>
                    <a:lnTo>
                      <a:pt x="288695" y="48964"/>
                    </a:lnTo>
                    <a:cubicBezTo>
                      <a:pt x="244014" y="166392"/>
                      <a:pt x="219944" y="291243"/>
                      <a:pt x="219944" y="420689"/>
                    </a:cubicBezTo>
                    <a:cubicBezTo>
                      <a:pt x="219944" y="679582"/>
                      <a:pt x="316224" y="920092"/>
                      <a:pt x="481113" y="1119600"/>
                    </a:cubicBezTo>
                    <a:lnTo>
                      <a:pt x="507131" y="1148042"/>
                    </a:lnTo>
                    <a:lnTo>
                      <a:pt x="497772" y="1147099"/>
                    </a:lnTo>
                    <a:cubicBezTo>
                      <a:pt x="213695" y="1088968"/>
                      <a:pt x="0" y="837616"/>
                      <a:pt x="0" y="536353"/>
                    </a:cubicBezTo>
                    <a:cubicBezTo>
                      <a:pt x="0" y="321166"/>
                      <a:pt x="109028" y="131443"/>
                      <a:pt x="274856" y="19411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5">
              <a:extLst>
                <a:ext uri="{FF2B5EF4-FFF2-40B4-BE49-F238E27FC236}">
                  <a16:creationId xmlns="" xmlns:a16="http://schemas.microsoft.com/office/drawing/2014/main" id="{891FB8EA-5B71-4A2C-BAD9-EF5FD10144D5}"/>
                </a:ext>
              </a:extLst>
            </p:cNvPr>
            <p:cNvSpPr txBox="1"/>
            <p:nvPr/>
          </p:nvSpPr>
          <p:spPr>
            <a:xfrm>
              <a:off x="1433326" y="2965686"/>
              <a:ext cx="1264925" cy="1246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4" name="Group 19">
            <a:extLst>
              <a:ext uri="{FF2B5EF4-FFF2-40B4-BE49-F238E27FC236}">
                <a16:creationId xmlns="" xmlns:a16="http://schemas.microsoft.com/office/drawing/2014/main" id="{56ED9FBC-A7B0-42E3-A250-A6174434B84B}"/>
              </a:ext>
            </a:extLst>
          </p:cNvPr>
          <p:cNvGrpSpPr/>
          <p:nvPr/>
        </p:nvGrpSpPr>
        <p:grpSpPr>
          <a:xfrm>
            <a:off x="11634472" y="4017189"/>
            <a:ext cx="374644" cy="382434"/>
            <a:chOff x="1433326" y="2931416"/>
            <a:chExt cx="1264925" cy="1291228"/>
          </a:xfrm>
        </p:grpSpPr>
        <p:grpSp>
          <p:nvGrpSpPr>
            <p:cNvPr id="38" name="Group 20">
              <a:extLst>
                <a:ext uri="{FF2B5EF4-FFF2-40B4-BE49-F238E27FC236}">
                  <a16:creationId xmlns="" xmlns:a16="http://schemas.microsoft.com/office/drawing/2014/main" id="{B3EA4893-74DC-47D7-8164-C35671C67C64}"/>
                </a:ext>
              </a:extLst>
            </p:cNvPr>
            <p:cNvGrpSpPr/>
            <p:nvPr/>
          </p:nvGrpSpPr>
          <p:grpSpPr>
            <a:xfrm>
              <a:off x="1442377" y="2975822"/>
              <a:ext cx="1246822" cy="1246822"/>
              <a:chOff x="1451429" y="2975822"/>
              <a:chExt cx="1246822" cy="1246822"/>
            </a:xfrm>
          </p:grpSpPr>
          <p:sp>
            <p:nvSpPr>
              <p:cNvPr id="40" name="Oval 22">
                <a:extLst>
                  <a:ext uri="{FF2B5EF4-FFF2-40B4-BE49-F238E27FC236}">
                    <a16:creationId xmlns="" xmlns:a16="http://schemas.microsoft.com/office/drawing/2014/main" id="{4E3A3403-CE64-4101-BFBC-96FAF9FCF5AF}"/>
                  </a:ext>
                </a:extLst>
              </p:cNvPr>
              <p:cNvSpPr/>
              <p:nvPr/>
            </p:nvSpPr>
            <p:spPr>
              <a:xfrm>
                <a:off x="1451429" y="2975822"/>
                <a:ext cx="1246822" cy="1246822"/>
              </a:xfrm>
              <a:prstGeom prst="ellipse">
                <a:avLst/>
              </a:prstGeom>
              <a:solidFill>
                <a:srgbClr val="CC00C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23">
                <a:extLst>
                  <a:ext uri="{FF2B5EF4-FFF2-40B4-BE49-F238E27FC236}">
                    <a16:creationId xmlns="" xmlns:a16="http://schemas.microsoft.com/office/drawing/2014/main" id="{24454D8D-68E0-4D16-A337-D77B53A5E052}"/>
                  </a:ext>
                </a:extLst>
              </p:cNvPr>
              <p:cNvSpPr/>
              <p:nvPr/>
            </p:nvSpPr>
            <p:spPr>
              <a:xfrm>
                <a:off x="1465943" y="3179721"/>
                <a:ext cx="507131" cy="966106"/>
              </a:xfrm>
              <a:custGeom>
                <a:avLst/>
                <a:gdLst>
                  <a:gd name="connsiteX0" fmla="*/ 310619 w 507131"/>
                  <a:gd name="connsiteY0" fmla="*/ 0 h 1148042"/>
                  <a:gd name="connsiteX1" fmla="*/ 288695 w 507131"/>
                  <a:gd name="connsiteY1" fmla="*/ 48964 h 1148042"/>
                  <a:gd name="connsiteX2" fmla="*/ 219944 w 507131"/>
                  <a:gd name="connsiteY2" fmla="*/ 420689 h 1148042"/>
                  <a:gd name="connsiteX3" fmla="*/ 481113 w 507131"/>
                  <a:gd name="connsiteY3" fmla="*/ 1119600 h 1148042"/>
                  <a:gd name="connsiteX4" fmla="*/ 507131 w 507131"/>
                  <a:gd name="connsiteY4" fmla="*/ 1148042 h 1148042"/>
                  <a:gd name="connsiteX5" fmla="*/ 497772 w 507131"/>
                  <a:gd name="connsiteY5" fmla="*/ 1147099 h 1148042"/>
                  <a:gd name="connsiteX6" fmla="*/ 0 w 507131"/>
                  <a:gd name="connsiteY6" fmla="*/ 536353 h 1148042"/>
                  <a:gd name="connsiteX7" fmla="*/ 274856 w 507131"/>
                  <a:gd name="connsiteY7" fmla="*/ 19411 h 114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31" h="1148042">
                    <a:moveTo>
                      <a:pt x="310619" y="0"/>
                    </a:moveTo>
                    <a:lnTo>
                      <a:pt x="288695" y="48964"/>
                    </a:lnTo>
                    <a:cubicBezTo>
                      <a:pt x="244014" y="166392"/>
                      <a:pt x="219944" y="291243"/>
                      <a:pt x="219944" y="420689"/>
                    </a:cubicBezTo>
                    <a:cubicBezTo>
                      <a:pt x="219944" y="679582"/>
                      <a:pt x="316224" y="920092"/>
                      <a:pt x="481113" y="1119600"/>
                    </a:cubicBezTo>
                    <a:lnTo>
                      <a:pt x="507131" y="1148042"/>
                    </a:lnTo>
                    <a:lnTo>
                      <a:pt x="497772" y="1147099"/>
                    </a:lnTo>
                    <a:cubicBezTo>
                      <a:pt x="213695" y="1088968"/>
                      <a:pt x="0" y="837616"/>
                      <a:pt x="0" y="536353"/>
                    </a:cubicBezTo>
                    <a:cubicBezTo>
                      <a:pt x="0" y="321166"/>
                      <a:pt x="109028" y="131443"/>
                      <a:pt x="274856" y="19411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21">
              <a:extLst>
                <a:ext uri="{FF2B5EF4-FFF2-40B4-BE49-F238E27FC236}">
                  <a16:creationId xmlns="" xmlns:a16="http://schemas.microsoft.com/office/drawing/2014/main" id="{C789A931-B6A3-40BF-90B5-F60EA69F3286}"/>
                </a:ext>
              </a:extLst>
            </p:cNvPr>
            <p:cNvSpPr txBox="1"/>
            <p:nvPr/>
          </p:nvSpPr>
          <p:spPr>
            <a:xfrm>
              <a:off x="1433326" y="2931416"/>
              <a:ext cx="1264925" cy="1246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8" name="Group 24">
            <a:extLst>
              <a:ext uri="{FF2B5EF4-FFF2-40B4-BE49-F238E27FC236}">
                <a16:creationId xmlns="" xmlns:a16="http://schemas.microsoft.com/office/drawing/2014/main" id="{3ED54092-8FA3-4B50-92BD-0B6B55BC6139}"/>
              </a:ext>
            </a:extLst>
          </p:cNvPr>
          <p:cNvGrpSpPr/>
          <p:nvPr/>
        </p:nvGrpSpPr>
        <p:grpSpPr>
          <a:xfrm>
            <a:off x="11641894" y="4997532"/>
            <a:ext cx="393780" cy="379383"/>
            <a:chOff x="1442377" y="2941717"/>
            <a:chExt cx="1329536" cy="1280927"/>
          </a:xfrm>
        </p:grpSpPr>
        <p:grpSp>
          <p:nvGrpSpPr>
            <p:cNvPr id="49" name="Group 25">
              <a:extLst>
                <a:ext uri="{FF2B5EF4-FFF2-40B4-BE49-F238E27FC236}">
                  <a16:creationId xmlns="" xmlns:a16="http://schemas.microsoft.com/office/drawing/2014/main" id="{DF1ED484-4914-4940-9440-B33C35AF98FB}"/>
                </a:ext>
              </a:extLst>
            </p:cNvPr>
            <p:cNvGrpSpPr/>
            <p:nvPr/>
          </p:nvGrpSpPr>
          <p:grpSpPr>
            <a:xfrm>
              <a:off x="1442377" y="2975822"/>
              <a:ext cx="1246822" cy="1246822"/>
              <a:chOff x="1451429" y="2975822"/>
              <a:chExt cx="1246822" cy="1246822"/>
            </a:xfrm>
          </p:grpSpPr>
          <p:sp>
            <p:nvSpPr>
              <p:cNvPr id="51" name="Oval 27">
                <a:extLst>
                  <a:ext uri="{FF2B5EF4-FFF2-40B4-BE49-F238E27FC236}">
                    <a16:creationId xmlns="" xmlns:a16="http://schemas.microsoft.com/office/drawing/2014/main" id="{A5DDB3DC-AEF5-4B68-8454-4587439BFD4B}"/>
                  </a:ext>
                </a:extLst>
              </p:cNvPr>
              <p:cNvSpPr/>
              <p:nvPr/>
            </p:nvSpPr>
            <p:spPr>
              <a:xfrm>
                <a:off x="1451429" y="2975822"/>
                <a:ext cx="1246822" cy="1246822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reeform: Shape 28">
                <a:extLst>
                  <a:ext uri="{FF2B5EF4-FFF2-40B4-BE49-F238E27FC236}">
                    <a16:creationId xmlns="" xmlns:a16="http://schemas.microsoft.com/office/drawing/2014/main" id="{3F271ED0-C5DA-42DA-9B92-B00B894B8702}"/>
                  </a:ext>
                </a:extLst>
              </p:cNvPr>
              <p:cNvSpPr/>
              <p:nvPr/>
            </p:nvSpPr>
            <p:spPr>
              <a:xfrm>
                <a:off x="1465943" y="3179721"/>
                <a:ext cx="507131" cy="966106"/>
              </a:xfrm>
              <a:custGeom>
                <a:avLst/>
                <a:gdLst>
                  <a:gd name="connsiteX0" fmla="*/ 310619 w 507131"/>
                  <a:gd name="connsiteY0" fmla="*/ 0 h 1148042"/>
                  <a:gd name="connsiteX1" fmla="*/ 288695 w 507131"/>
                  <a:gd name="connsiteY1" fmla="*/ 48964 h 1148042"/>
                  <a:gd name="connsiteX2" fmla="*/ 219944 w 507131"/>
                  <a:gd name="connsiteY2" fmla="*/ 420689 h 1148042"/>
                  <a:gd name="connsiteX3" fmla="*/ 481113 w 507131"/>
                  <a:gd name="connsiteY3" fmla="*/ 1119600 h 1148042"/>
                  <a:gd name="connsiteX4" fmla="*/ 507131 w 507131"/>
                  <a:gd name="connsiteY4" fmla="*/ 1148042 h 1148042"/>
                  <a:gd name="connsiteX5" fmla="*/ 497772 w 507131"/>
                  <a:gd name="connsiteY5" fmla="*/ 1147099 h 1148042"/>
                  <a:gd name="connsiteX6" fmla="*/ 0 w 507131"/>
                  <a:gd name="connsiteY6" fmla="*/ 536353 h 1148042"/>
                  <a:gd name="connsiteX7" fmla="*/ 274856 w 507131"/>
                  <a:gd name="connsiteY7" fmla="*/ 19411 h 114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131" h="1148042">
                    <a:moveTo>
                      <a:pt x="310619" y="0"/>
                    </a:moveTo>
                    <a:lnTo>
                      <a:pt x="288695" y="48964"/>
                    </a:lnTo>
                    <a:cubicBezTo>
                      <a:pt x="244014" y="166392"/>
                      <a:pt x="219944" y="291243"/>
                      <a:pt x="219944" y="420689"/>
                    </a:cubicBezTo>
                    <a:cubicBezTo>
                      <a:pt x="219944" y="679582"/>
                      <a:pt x="316224" y="920092"/>
                      <a:pt x="481113" y="1119600"/>
                    </a:cubicBezTo>
                    <a:lnTo>
                      <a:pt x="507131" y="1148042"/>
                    </a:lnTo>
                    <a:lnTo>
                      <a:pt x="497772" y="1147099"/>
                    </a:lnTo>
                    <a:cubicBezTo>
                      <a:pt x="213695" y="1088968"/>
                      <a:pt x="0" y="837616"/>
                      <a:pt x="0" y="536353"/>
                    </a:cubicBezTo>
                    <a:cubicBezTo>
                      <a:pt x="0" y="321166"/>
                      <a:pt x="109028" y="131443"/>
                      <a:pt x="274856" y="19411"/>
                    </a:cubicBez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TextBox 26">
              <a:extLst>
                <a:ext uri="{FF2B5EF4-FFF2-40B4-BE49-F238E27FC236}">
                  <a16:creationId xmlns="" xmlns:a16="http://schemas.microsoft.com/office/drawing/2014/main" id="{BB6CAF42-AC40-4059-9753-959C91C34193}"/>
                </a:ext>
              </a:extLst>
            </p:cNvPr>
            <p:cNvSpPr txBox="1"/>
            <p:nvPr/>
          </p:nvSpPr>
          <p:spPr>
            <a:xfrm>
              <a:off x="1506987" y="2941717"/>
              <a:ext cx="1264926" cy="1246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9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6724819" y="3877460"/>
            <a:ext cx="4647364" cy="626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7823200" y="3999513"/>
            <a:ext cx="3356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بناء المساجد وتوفير احتياجاتها</a:t>
            </a:r>
          </a:p>
        </p:txBody>
      </p:sp>
      <p:sp>
        <p:nvSpPr>
          <p:cNvPr id="65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6731000" y="4883025"/>
            <a:ext cx="4663346" cy="6265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6919061" y="5020399"/>
            <a:ext cx="4260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تعليم أبناء المسلمين العلوم الشرعية ومتطلباتها</a:t>
            </a:r>
          </a:p>
        </p:txBody>
      </p:sp>
    </p:spTree>
    <p:extLst>
      <p:ext uri="{BB962C8B-B14F-4D97-AF65-F5344CB8AC3E}">
        <p14:creationId xmlns:p14="http://schemas.microsoft.com/office/powerpoint/2010/main" val="342377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6" grpId="0" animBg="1"/>
      <p:bldP spid="27" grpId="0"/>
      <p:bldP spid="59" grpId="0" animBg="1"/>
      <p:bldP spid="60" grpId="0"/>
      <p:bldP spid="65" grpId="0" animBg="1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1019421" y="259208"/>
            <a:ext cx="785521" cy="3170046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8" y="3527487"/>
            <a:ext cx="914034" cy="62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967112" y="190185"/>
            <a:ext cx="995562" cy="2720562"/>
            <a:chOff x="1130423" y="26022"/>
            <a:chExt cx="995562" cy="2720562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3" y="158797"/>
              <a:ext cx="461665" cy="258778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الهُوِيَّة الوطنيّة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64320" y="26022"/>
              <a:ext cx="461665" cy="272056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أُسُس </a:t>
              </a:r>
              <a:r>
                <a:rPr lang="ar-SY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المملكة </a:t>
              </a:r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العربية السعودية</a:t>
              </a:r>
            </a:p>
          </p:txBody>
        </p:sp>
      </p:grpSp>
      <p:grpSp>
        <p:nvGrpSpPr>
          <p:cNvPr id="31" name="Group 22">
            <a:extLst>
              <a:ext uri="{FF2B5EF4-FFF2-40B4-BE49-F238E27FC236}">
                <a16:creationId xmlns="" xmlns:a16="http://schemas.microsoft.com/office/drawing/2014/main" id="{CB5453F7-CEF5-407A-97C4-CA1E091EE88C}"/>
              </a:ext>
            </a:extLst>
          </p:cNvPr>
          <p:cNvGrpSpPr/>
          <p:nvPr/>
        </p:nvGrpSpPr>
        <p:grpSpPr>
          <a:xfrm>
            <a:off x="4923710" y="1304764"/>
            <a:ext cx="7721949" cy="3019495"/>
            <a:chOff x="-76490" y="821635"/>
            <a:chExt cx="5358150" cy="4794607"/>
          </a:xfrm>
        </p:grpSpPr>
        <p:sp>
          <p:nvSpPr>
            <p:cNvPr id="32" name="Rectangle 10">
              <a:extLst>
                <a:ext uri="{FF2B5EF4-FFF2-40B4-BE49-F238E27FC236}">
                  <a16:creationId xmlns="" xmlns:a16="http://schemas.microsoft.com/office/drawing/2014/main" id="{389FE835-AF4C-4B60-852F-DE3A8D61F3DF}"/>
                </a:ext>
              </a:extLst>
            </p:cNvPr>
            <p:cNvSpPr/>
            <p:nvPr/>
          </p:nvSpPr>
          <p:spPr>
            <a:xfrm>
              <a:off x="4002155" y="1258959"/>
              <a:ext cx="1279505" cy="4357283"/>
            </a:xfrm>
            <a:custGeom>
              <a:avLst/>
              <a:gdLst>
                <a:gd name="connsiteX0" fmla="*/ 0 w 2002999"/>
                <a:gd name="connsiteY0" fmla="*/ 0 h 3843130"/>
                <a:gd name="connsiteX1" fmla="*/ 2002999 w 2002999"/>
                <a:gd name="connsiteY1" fmla="*/ 0 h 3843130"/>
                <a:gd name="connsiteX2" fmla="*/ 2002999 w 2002999"/>
                <a:gd name="connsiteY2" fmla="*/ 3843130 h 3843130"/>
                <a:gd name="connsiteX3" fmla="*/ 0 w 2002999"/>
                <a:gd name="connsiteY3" fmla="*/ 3843130 h 3843130"/>
                <a:gd name="connsiteX4" fmla="*/ 0 w 2002999"/>
                <a:gd name="connsiteY4" fmla="*/ 0 h 3843130"/>
                <a:gd name="connsiteX0" fmla="*/ 0 w 2002999"/>
                <a:gd name="connsiteY0" fmla="*/ 0 h 3913468"/>
                <a:gd name="connsiteX1" fmla="*/ 2002999 w 2002999"/>
                <a:gd name="connsiteY1" fmla="*/ 0 h 3913468"/>
                <a:gd name="connsiteX2" fmla="*/ 1988932 w 2002999"/>
                <a:gd name="connsiteY2" fmla="*/ 3913468 h 3913468"/>
                <a:gd name="connsiteX3" fmla="*/ 0 w 2002999"/>
                <a:gd name="connsiteY3" fmla="*/ 3843130 h 3913468"/>
                <a:gd name="connsiteX4" fmla="*/ 0 w 2002999"/>
                <a:gd name="connsiteY4" fmla="*/ 0 h 3913468"/>
                <a:gd name="connsiteX0" fmla="*/ 0 w 2002999"/>
                <a:gd name="connsiteY0" fmla="*/ 0 h 4011942"/>
                <a:gd name="connsiteX1" fmla="*/ 2002999 w 2002999"/>
                <a:gd name="connsiteY1" fmla="*/ 0 h 4011942"/>
                <a:gd name="connsiteX2" fmla="*/ 2001108 w 2002999"/>
                <a:gd name="connsiteY2" fmla="*/ 4011942 h 4011942"/>
                <a:gd name="connsiteX3" fmla="*/ 0 w 2002999"/>
                <a:gd name="connsiteY3" fmla="*/ 3843130 h 4011942"/>
                <a:gd name="connsiteX4" fmla="*/ 0 w 2002999"/>
                <a:gd name="connsiteY4" fmla="*/ 0 h 4011942"/>
                <a:gd name="connsiteX0" fmla="*/ 0 w 2002999"/>
                <a:gd name="connsiteY0" fmla="*/ 0 h 4357284"/>
                <a:gd name="connsiteX1" fmla="*/ 2002999 w 2002999"/>
                <a:gd name="connsiteY1" fmla="*/ 0 h 4357284"/>
                <a:gd name="connsiteX2" fmla="*/ 1987521 w 2002999"/>
                <a:gd name="connsiteY2" fmla="*/ 4357284 h 4357284"/>
                <a:gd name="connsiteX3" fmla="*/ 0 w 2002999"/>
                <a:gd name="connsiteY3" fmla="*/ 3843130 h 4357284"/>
                <a:gd name="connsiteX4" fmla="*/ 0 w 2002999"/>
                <a:gd name="connsiteY4" fmla="*/ 0 h 435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999" h="4357284">
                  <a:moveTo>
                    <a:pt x="0" y="0"/>
                  </a:moveTo>
                  <a:lnTo>
                    <a:pt x="2002999" y="0"/>
                  </a:lnTo>
                  <a:cubicBezTo>
                    <a:pt x="2002369" y="1337314"/>
                    <a:pt x="1988151" y="3019970"/>
                    <a:pt x="1987521" y="4357284"/>
                  </a:cubicBezTo>
                  <a:lnTo>
                    <a:pt x="0" y="384313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6000">
                  <a:schemeClr val="tx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4">
              <a:extLst>
                <a:ext uri="{FF2B5EF4-FFF2-40B4-BE49-F238E27FC236}">
                  <a16:creationId xmlns="" xmlns:a16="http://schemas.microsoft.com/office/drawing/2014/main" id="{D6AF2F14-9E30-4E44-898A-4765E9A179B9}"/>
                </a:ext>
              </a:extLst>
            </p:cNvPr>
            <p:cNvSpPr/>
            <p:nvPr/>
          </p:nvSpPr>
          <p:spPr>
            <a:xfrm>
              <a:off x="-76490" y="1258957"/>
              <a:ext cx="4078648" cy="3843130"/>
            </a:xfrm>
            <a:prstGeom prst="rect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66CC"/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5">
              <a:extLst>
                <a:ext uri="{FF2B5EF4-FFF2-40B4-BE49-F238E27FC236}">
                  <a16:creationId xmlns="" xmlns:a16="http://schemas.microsoft.com/office/drawing/2014/main" id="{2354639B-8B7D-4D8C-9ABF-02BF4937916C}"/>
                </a:ext>
              </a:extLst>
            </p:cNvPr>
            <p:cNvSpPr/>
            <p:nvPr/>
          </p:nvSpPr>
          <p:spPr>
            <a:xfrm>
              <a:off x="4002156" y="821635"/>
              <a:ext cx="837731" cy="4280451"/>
            </a:xfrm>
            <a:custGeom>
              <a:avLst/>
              <a:gdLst>
                <a:gd name="connsiteX0" fmla="*/ 1855305 w 1855306"/>
                <a:gd name="connsiteY0" fmla="*/ 0 h 4280452"/>
                <a:gd name="connsiteX1" fmla="*/ 1855305 w 1855306"/>
                <a:gd name="connsiteY1" fmla="*/ 437322 h 4280452"/>
                <a:gd name="connsiteX2" fmla="*/ 1855306 w 1855306"/>
                <a:gd name="connsiteY2" fmla="*/ 437322 h 4280452"/>
                <a:gd name="connsiteX3" fmla="*/ 1855306 w 1855306"/>
                <a:gd name="connsiteY3" fmla="*/ 4280452 h 4280452"/>
                <a:gd name="connsiteX4" fmla="*/ 1855304 w 1855306"/>
                <a:gd name="connsiteY4" fmla="*/ 4280452 h 4280452"/>
                <a:gd name="connsiteX5" fmla="*/ 1855304 w 1855306"/>
                <a:gd name="connsiteY5" fmla="*/ 3843130 h 4280452"/>
                <a:gd name="connsiteX6" fmla="*/ 2 w 1855306"/>
                <a:gd name="connsiteY6" fmla="*/ 4280452 h 4280452"/>
                <a:gd name="connsiteX7" fmla="*/ 2 w 1855306"/>
                <a:gd name="connsiteY7" fmla="*/ 437322 h 4280452"/>
                <a:gd name="connsiteX8" fmla="*/ 0 w 1855306"/>
                <a:gd name="connsiteY8" fmla="*/ 437322 h 428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5306" h="4280452">
                  <a:moveTo>
                    <a:pt x="1855305" y="0"/>
                  </a:moveTo>
                  <a:lnTo>
                    <a:pt x="1855305" y="437322"/>
                  </a:lnTo>
                  <a:lnTo>
                    <a:pt x="1855306" y="437322"/>
                  </a:lnTo>
                  <a:lnTo>
                    <a:pt x="1855306" y="4280452"/>
                  </a:lnTo>
                  <a:lnTo>
                    <a:pt x="1855304" y="4280452"/>
                  </a:lnTo>
                  <a:lnTo>
                    <a:pt x="1855304" y="3843130"/>
                  </a:lnTo>
                  <a:lnTo>
                    <a:pt x="2" y="4280452"/>
                  </a:lnTo>
                  <a:lnTo>
                    <a:pt x="2" y="437322"/>
                  </a:lnTo>
                  <a:lnTo>
                    <a:pt x="0" y="4373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CCFF"/>
                </a:gs>
                <a:gs pos="100000">
                  <a:srgbClr val="0066CC"/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TextBox 26">
              <a:extLst>
                <a:ext uri="{FF2B5EF4-FFF2-40B4-BE49-F238E27FC236}">
                  <a16:creationId xmlns="" xmlns:a16="http://schemas.microsoft.com/office/drawing/2014/main" id="{FFA68C36-76C4-4C32-9551-147826F05333}"/>
                </a:ext>
              </a:extLst>
            </p:cNvPr>
            <p:cNvSpPr txBox="1"/>
            <p:nvPr/>
          </p:nvSpPr>
          <p:spPr>
            <a:xfrm>
              <a:off x="4199234" y="2777540"/>
              <a:ext cx="529926" cy="13201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RightUp"/>
                <a:lightRig rig="threePt" dir="t"/>
              </a:scene3d>
            </a:bodyPr>
            <a:lstStyle/>
            <a:p>
              <a:endParaRPr lang="en-US" sz="54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27">
              <a:extLst>
                <a:ext uri="{FF2B5EF4-FFF2-40B4-BE49-F238E27FC236}">
                  <a16:creationId xmlns="" xmlns:a16="http://schemas.microsoft.com/office/drawing/2014/main" id="{ABC099E2-B07B-4C2E-A3B9-C08A4BDC74E1}"/>
                </a:ext>
              </a:extLst>
            </p:cNvPr>
            <p:cNvSpPr txBox="1"/>
            <p:nvPr/>
          </p:nvSpPr>
          <p:spPr>
            <a:xfrm>
              <a:off x="1488099" y="1258959"/>
              <a:ext cx="2271829" cy="43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TextBox 28">
              <a:extLst>
                <a:ext uri="{FF2B5EF4-FFF2-40B4-BE49-F238E27FC236}">
                  <a16:creationId xmlns="" xmlns:a16="http://schemas.microsoft.com/office/drawing/2014/main" id="{792F7205-3ACA-4EE4-9665-57C8A3DD0E18}"/>
                </a:ext>
              </a:extLst>
            </p:cNvPr>
            <p:cNvSpPr txBox="1"/>
            <p:nvPr/>
          </p:nvSpPr>
          <p:spPr>
            <a:xfrm>
              <a:off x="13902" y="1371333"/>
              <a:ext cx="3930125" cy="3665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الأساس التاريخي:</a:t>
              </a:r>
            </a:p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تتميز المملكة العربية السعودية بإرث تاريخي عريق امتدت جذوره إلى أكثر من 590 سنة , منذ بدء بناء الدّرعيّة عاصمة الدولة السعودية الأولى , في عام 850هـ , و لقوة مبادئها و رسوخ أُسسها استمرت الدولة السعودية على الرغم من التحديات و هجوم الأعداء و الغزاة, فقد تأسست الدولة السعودية الأولى , ثم قامت بعدها الدولة السعودية الثانية , ثم أعاد توحيدها الملك عبد العزيز باسم المملكة العربية السعودية </a:t>
              </a:r>
              <a:endParaRPr lang="ar-SY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/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7062" y="117209"/>
            <a:ext cx="1694724" cy="1149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1" b="97006" l="4444" r="97391">
                        <a14:foregroundMark x1="50242" y1="34731" x2="50242" y2="57485"/>
                        <a14:foregroundMark x1="50338" y1="47006" x2="78164" y2="46407"/>
                        <a14:foregroundMark x1="78164" y1="46407" x2="79903" y2="48802"/>
                        <a14:foregroundMark x1="80097" y1="50599" x2="81063" y2="52695"/>
                        <a14:foregroundMark x1="81063" y1="52695" x2="81063" y2="56886"/>
                        <a14:foregroundMark x1="49855" y1="46407" x2="22222" y2="45808"/>
                        <a14:foregroundMark x1="22415" y1="46407" x2="20097" y2="49401"/>
                        <a14:foregroundMark x1="20097" y1="49401" x2="19324" y2="52695"/>
                        <a14:foregroundMark x1="19034" y1="52695" x2="19034" y2="57485"/>
                        <a14:foregroundMark x1="90821" y1="69760" x2="73140" y2="70359"/>
                        <a14:foregroundMark x1="60580" y1="72754" x2="41739" y2="71557"/>
                        <a14:foregroundMark x1="26473" y1="70359" x2="13720" y2="69162"/>
                        <a14:foregroundMark x1="79903" y1="49401" x2="79903" y2="49401"/>
                        <a14:backgroundMark x1="29565" y1="37725" x2="42705" y2="40719"/>
                        <a14:backgroundMark x1="62609" y1="56287" x2="52077" y2="53892"/>
                        <a14:backgroundMark x1="50725" y1="51796" x2="50725" y2="51796"/>
                        <a14:backgroundMark x1="50918" y1="47605" x2="50918" y2="47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1" t="7089" r="5652" b="16891"/>
          <a:stretch/>
        </p:blipFill>
        <p:spPr bwMode="auto">
          <a:xfrm>
            <a:off x="4923710" y="4000460"/>
            <a:ext cx="6031731" cy="165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94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962269" y="316360"/>
            <a:ext cx="785521" cy="3055741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0" y="3543300"/>
            <a:ext cx="944416" cy="64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986741" y="139382"/>
            <a:ext cx="982859" cy="2809463"/>
            <a:chOff x="1130423" y="-31707"/>
            <a:chExt cx="982859" cy="2809463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3" y="-31707"/>
              <a:ext cx="461665" cy="277828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الهُوِيَّة الوطنيّة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51617" y="44492"/>
              <a:ext cx="461665" cy="273326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أُسُس المملكة العربية السعودية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3131" y="1779309"/>
            <a:ext cx="7165660" cy="115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4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4089400" y="3506127"/>
            <a:ext cx="8014223" cy="438804"/>
            <a:chOff x="6819482" y="2432397"/>
            <a:chExt cx="8014220" cy="438804"/>
          </a:xfrm>
        </p:grpSpPr>
        <p:sp>
          <p:nvSpPr>
            <p:cNvPr id="55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842034" y="-1120467"/>
              <a:ext cx="438804" cy="7544531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400" y="2463763"/>
              <a:ext cx="7443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ماذا تعني عودة تأسيس الدولة السعودية و توحيدها على يد الملك عبد العزيز دولة قوية و راسخة؟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4813300" y="4495943"/>
            <a:ext cx="6719407" cy="8888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5321259" y="4599263"/>
            <a:ext cx="6045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يدل على قوة مبادئها ورسوخ أساسها وقد أسسها الملك عبد</a:t>
            </a:r>
          </a:p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العزيز رحمه </a:t>
            </a:r>
            <a:r>
              <a:rPr lang="ar-SY" sz="2000" b="1" dirty="0" smtClean="0">
                <a:latin typeface="Century Gothic" panose="020B0502020202020204" pitchFamily="34" charset="0"/>
              </a:rPr>
              <a:t>الله على </a:t>
            </a:r>
            <a:r>
              <a:rPr lang="ar-SY" sz="2000" b="1" dirty="0">
                <a:latin typeface="Century Gothic" panose="020B0502020202020204" pitchFamily="34" charset="0"/>
              </a:rPr>
              <a:t>أسس قوية وقويمة</a:t>
            </a:r>
          </a:p>
        </p:txBody>
      </p:sp>
    </p:spTree>
    <p:extLst>
      <p:ext uri="{BB962C8B-B14F-4D97-AF65-F5344CB8AC3E}">
        <p14:creationId xmlns:p14="http://schemas.microsoft.com/office/powerpoint/2010/main" val="316499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8" grpId="0" animBg="1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1019421" y="259208"/>
            <a:ext cx="785521" cy="3170046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8" y="3527487"/>
            <a:ext cx="914034" cy="62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967112" y="190185"/>
            <a:ext cx="995562" cy="2720562"/>
            <a:chOff x="1130423" y="26022"/>
            <a:chExt cx="995562" cy="2720562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3" y="158797"/>
              <a:ext cx="461665" cy="258778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الهُوِيَّة الوطنيّة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64320" y="26022"/>
              <a:ext cx="461665" cy="272056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أُسُس </a:t>
              </a:r>
              <a:r>
                <a:rPr lang="ar-SY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المملكة </a:t>
              </a:r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العربية السعودية</a:t>
              </a:r>
            </a:p>
          </p:txBody>
        </p:sp>
      </p:grpSp>
      <p:grpSp>
        <p:nvGrpSpPr>
          <p:cNvPr id="31" name="Group 22">
            <a:extLst>
              <a:ext uri="{FF2B5EF4-FFF2-40B4-BE49-F238E27FC236}">
                <a16:creationId xmlns="" xmlns:a16="http://schemas.microsoft.com/office/drawing/2014/main" id="{CB5453F7-CEF5-407A-97C4-CA1E091EE88C}"/>
              </a:ext>
            </a:extLst>
          </p:cNvPr>
          <p:cNvGrpSpPr/>
          <p:nvPr/>
        </p:nvGrpSpPr>
        <p:grpSpPr>
          <a:xfrm>
            <a:off x="4923710" y="1304764"/>
            <a:ext cx="7721949" cy="3019495"/>
            <a:chOff x="-76490" y="821635"/>
            <a:chExt cx="5358150" cy="4794607"/>
          </a:xfrm>
        </p:grpSpPr>
        <p:sp>
          <p:nvSpPr>
            <p:cNvPr id="32" name="Rectangle 10">
              <a:extLst>
                <a:ext uri="{FF2B5EF4-FFF2-40B4-BE49-F238E27FC236}">
                  <a16:creationId xmlns="" xmlns:a16="http://schemas.microsoft.com/office/drawing/2014/main" id="{389FE835-AF4C-4B60-852F-DE3A8D61F3DF}"/>
                </a:ext>
              </a:extLst>
            </p:cNvPr>
            <p:cNvSpPr/>
            <p:nvPr/>
          </p:nvSpPr>
          <p:spPr>
            <a:xfrm>
              <a:off x="4002155" y="1258959"/>
              <a:ext cx="1279505" cy="4357283"/>
            </a:xfrm>
            <a:custGeom>
              <a:avLst/>
              <a:gdLst>
                <a:gd name="connsiteX0" fmla="*/ 0 w 2002999"/>
                <a:gd name="connsiteY0" fmla="*/ 0 h 3843130"/>
                <a:gd name="connsiteX1" fmla="*/ 2002999 w 2002999"/>
                <a:gd name="connsiteY1" fmla="*/ 0 h 3843130"/>
                <a:gd name="connsiteX2" fmla="*/ 2002999 w 2002999"/>
                <a:gd name="connsiteY2" fmla="*/ 3843130 h 3843130"/>
                <a:gd name="connsiteX3" fmla="*/ 0 w 2002999"/>
                <a:gd name="connsiteY3" fmla="*/ 3843130 h 3843130"/>
                <a:gd name="connsiteX4" fmla="*/ 0 w 2002999"/>
                <a:gd name="connsiteY4" fmla="*/ 0 h 3843130"/>
                <a:gd name="connsiteX0" fmla="*/ 0 w 2002999"/>
                <a:gd name="connsiteY0" fmla="*/ 0 h 3913468"/>
                <a:gd name="connsiteX1" fmla="*/ 2002999 w 2002999"/>
                <a:gd name="connsiteY1" fmla="*/ 0 h 3913468"/>
                <a:gd name="connsiteX2" fmla="*/ 1988932 w 2002999"/>
                <a:gd name="connsiteY2" fmla="*/ 3913468 h 3913468"/>
                <a:gd name="connsiteX3" fmla="*/ 0 w 2002999"/>
                <a:gd name="connsiteY3" fmla="*/ 3843130 h 3913468"/>
                <a:gd name="connsiteX4" fmla="*/ 0 w 2002999"/>
                <a:gd name="connsiteY4" fmla="*/ 0 h 3913468"/>
                <a:gd name="connsiteX0" fmla="*/ 0 w 2002999"/>
                <a:gd name="connsiteY0" fmla="*/ 0 h 4011942"/>
                <a:gd name="connsiteX1" fmla="*/ 2002999 w 2002999"/>
                <a:gd name="connsiteY1" fmla="*/ 0 h 4011942"/>
                <a:gd name="connsiteX2" fmla="*/ 2001108 w 2002999"/>
                <a:gd name="connsiteY2" fmla="*/ 4011942 h 4011942"/>
                <a:gd name="connsiteX3" fmla="*/ 0 w 2002999"/>
                <a:gd name="connsiteY3" fmla="*/ 3843130 h 4011942"/>
                <a:gd name="connsiteX4" fmla="*/ 0 w 2002999"/>
                <a:gd name="connsiteY4" fmla="*/ 0 h 4011942"/>
                <a:gd name="connsiteX0" fmla="*/ 0 w 2002999"/>
                <a:gd name="connsiteY0" fmla="*/ 0 h 4357284"/>
                <a:gd name="connsiteX1" fmla="*/ 2002999 w 2002999"/>
                <a:gd name="connsiteY1" fmla="*/ 0 h 4357284"/>
                <a:gd name="connsiteX2" fmla="*/ 1987521 w 2002999"/>
                <a:gd name="connsiteY2" fmla="*/ 4357284 h 4357284"/>
                <a:gd name="connsiteX3" fmla="*/ 0 w 2002999"/>
                <a:gd name="connsiteY3" fmla="*/ 3843130 h 4357284"/>
                <a:gd name="connsiteX4" fmla="*/ 0 w 2002999"/>
                <a:gd name="connsiteY4" fmla="*/ 0 h 435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999" h="4357284">
                  <a:moveTo>
                    <a:pt x="0" y="0"/>
                  </a:moveTo>
                  <a:lnTo>
                    <a:pt x="2002999" y="0"/>
                  </a:lnTo>
                  <a:cubicBezTo>
                    <a:pt x="2002369" y="1337314"/>
                    <a:pt x="1988151" y="3019970"/>
                    <a:pt x="1987521" y="4357284"/>
                  </a:cubicBezTo>
                  <a:lnTo>
                    <a:pt x="0" y="384313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6000">
                  <a:schemeClr val="tx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4">
              <a:extLst>
                <a:ext uri="{FF2B5EF4-FFF2-40B4-BE49-F238E27FC236}">
                  <a16:creationId xmlns="" xmlns:a16="http://schemas.microsoft.com/office/drawing/2014/main" id="{D6AF2F14-9E30-4E44-898A-4765E9A179B9}"/>
                </a:ext>
              </a:extLst>
            </p:cNvPr>
            <p:cNvSpPr/>
            <p:nvPr/>
          </p:nvSpPr>
          <p:spPr>
            <a:xfrm>
              <a:off x="-76490" y="1258957"/>
              <a:ext cx="4078648" cy="3843130"/>
            </a:xfrm>
            <a:prstGeom prst="rect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66CC"/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5">
              <a:extLst>
                <a:ext uri="{FF2B5EF4-FFF2-40B4-BE49-F238E27FC236}">
                  <a16:creationId xmlns="" xmlns:a16="http://schemas.microsoft.com/office/drawing/2014/main" id="{2354639B-8B7D-4D8C-9ABF-02BF4937916C}"/>
                </a:ext>
              </a:extLst>
            </p:cNvPr>
            <p:cNvSpPr/>
            <p:nvPr/>
          </p:nvSpPr>
          <p:spPr>
            <a:xfrm>
              <a:off x="4002156" y="821635"/>
              <a:ext cx="837731" cy="4280451"/>
            </a:xfrm>
            <a:custGeom>
              <a:avLst/>
              <a:gdLst>
                <a:gd name="connsiteX0" fmla="*/ 1855305 w 1855306"/>
                <a:gd name="connsiteY0" fmla="*/ 0 h 4280452"/>
                <a:gd name="connsiteX1" fmla="*/ 1855305 w 1855306"/>
                <a:gd name="connsiteY1" fmla="*/ 437322 h 4280452"/>
                <a:gd name="connsiteX2" fmla="*/ 1855306 w 1855306"/>
                <a:gd name="connsiteY2" fmla="*/ 437322 h 4280452"/>
                <a:gd name="connsiteX3" fmla="*/ 1855306 w 1855306"/>
                <a:gd name="connsiteY3" fmla="*/ 4280452 h 4280452"/>
                <a:gd name="connsiteX4" fmla="*/ 1855304 w 1855306"/>
                <a:gd name="connsiteY4" fmla="*/ 4280452 h 4280452"/>
                <a:gd name="connsiteX5" fmla="*/ 1855304 w 1855306"/>
                <a:gd name="connsiteY5" fmla="*/ 3843130 h 4280452"/>
                <a:gd name="connsiteX6" fmla="*/ 2 w 1855306"/>
                <a:gd name="connsiteY6" fmla="*/ 4280452 h 4280452"/>
                <a:gd name="connsiteX7" fmla="*/ 2 w 1855306"/>
                <a:gd name="connsiteY7" fmla="*/ 437322 h 4280452"/>
                <a:gd name="connsiteX8" fmla="*/ 0 w 1855306"/>
                <a:gd name="connsiteY8" fmla="*/ 437322 h 428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5306" h="4280452">
                  <a:moveTo>
                    <a:pt x="1855305" y="0"/>
                  </a:moveTo>
                  <a:lnTo>
                    <a:pt x="1855305" y="437322"/>
                  </a:lnTo>
                  <a:lnTo>
                    <a:pt x="1855306" y="437322"/>
                  </a:lnTo>
                  <a:lnTo>
                    <a:pt x="1855306" y="4280452"/>
                  </a:lnTo>
                  <a:lnTo>
                    <a:pt x="1855304" y="4280452"/>
                  </a:lnTo>
                  <a:lnTo>
                    <a:pt x="1855304" y="3843130"/>
                  </a:lnTo>
                  <a:lnTo>
                    <a:pt x="2" y="4280452"/>
                  </a:lnTo>
                  <a:lnTo>
                    <a:pt x="2" y="437322"/>
                  </a:lnTo>
                  <a:lnTo>
                    <a:pt x="0" y="4373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CCFF"/>
                </a:gs>
                <a:gs pos="100000">
                  <a:srgbClr val="0066CC"/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TextBox 26">
              <a:extLst>
                <a:ext uri="{FF2B5EF4-FFF2-40B4-BE49-F238E27FC236}">
                  <a16:creationId xmlns="" xmlns:a16="http://schemas.microsoft.com/office/drawing/2014/main" id="{FFA68C36-76C4-4C32-9551-147826F05333}"/>
                </a:ext>
              </a:extLst>
            </p:cNvPr>
            <p:cNvSpPr txBox="1"/>
            <p:nvPr/>
          </p:nvSpPr>
          <p:spPr>
            <a:xfrm>
              <a:off x="4199234" y="2777540"/>
              <a:ext cx="529926" cy="13201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RightUp"/>
                <a:lightRig rig="threePt" dir="t"/>
              </a:scene3d>
            </a:bodyPr>
            <a:lstStyle/>
            <a:p>
              <a:endParaRPr lang="en-US" sz="54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27">
              <a:extLst>
                <a:ext uri="{FF2B5EF4-FFF2-40B4-BE49-F238E27FC236}">
                  <a16:creationId xmlns="" xmlns:a16="http://schemas.microsoft.com/office/drawing/2014/main" id="{ABC099E2-B07B-4C2E-A3B9-C08A4BDC74E1}"/>
                </a:ext>
              </a:extLst>
            </p:cNvPr>
            <p:cNvSpPr txBox="1"/>
            <p:nvPr/>
          </p:nvSpPr>
          <p:spPr>
            <a:xfrm>
              <a:off x="1488099" y="1258959"/>
              <a:ext cx="2271829" cy="43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TextBox 28">
              <a:extLst>
                <a:ext uri="{FF2B5EF4-FFF2-40B4-BE49-F238E27FC236}">
                  <a16:creationId xmlns="" xmlns:a16="http://schemas.microsoft.com/office/drawing/2014/main" id="{792F7205-3ACA-4EE4-9665-57C8A3DD0E18}"/>
                </a:ext>
              </a:extLst>
            </p:cNvPr>
            <p:cNvSpPr txBox="1"/>
            <p:nvPr/>
          </p:nvSpPr>
          <p:spPr>
            <a:xfrm>
              <a:off x="13902" y="1371333"/>
              <a:ext cx="3930125" cy="3225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الأساس التنموي:</a:t>
              </a:r>
            </a:p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إنّ قوة المملكة العربية السعودية في توظيف مواردها الطبيعية و إمكاناتها الاقتصادية لبناء الإنسان و المكان لا يُماثلها قوة بين دول امتلكت موارد و ثروات طبيعية أكبر, لأنّ المملكة سخّرتها في تنمية الوطن , و خدمة مواطنيها و رفاهيتهم , فقد شهدت على مرِّ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عقودها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السابقة منذ عهد الملك عبد العزيز حتى يومنا هذا إنجازات تنموية حقيقية ماثلة أمام الجميع</a:t>
              </a:r>
              <a:endParaRPr lang="ar-SY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r"/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7062" y="117209"/>
            <a:ext cx="1694724" cy="1149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46" b="100000" l="706" r="93851">
                        <a14:foregroundMark x1="90222" y1="51100" x2="77016" y2="51100"/>
                        <a14:foregroundMark x1="81956" y1="42298" x2="81956" y2="42298"/>
                        <a14:foregroundMark x1="81754" y1="40098" x2="81754" y2="40098"/>
                        <a14:foregroundMark x1="81048" y1="37897" x2="81048" y2="37897"/>
                        <a14:foregroundMark x1="79738" y1="36919" x2="79738" y2="36919"/>
                        <a14:foregroundMark x1="78125" y1="35208" x2="78125" y2="35208"/>
                        <a14:foregroundMark x1="78125" y1="35208" x2="14919" y2="34719"/>
                        <a14:foregroundMark x1="14516" y1="35697" x2="14516" y2="35697"/>
                        <a14:foregroundMark x1="13810" y1="37408" x2="13810" y2="37408"/>
                        <a14:foregroundMark x1="13105" y1="38631" x2="13105" y2="38631"/>
                        <a14:foregroundMark x1="12903" y1="41320" x2="12903" y2="41320"/>
                        <a14:foregroundMark x1="12903" y1="42787" x2="12903" y2="42787"/>
                        <a14:foregroundMark x1="49395" y1="28851" x2="48992" y2="42787"/>
                        <a14:foregroundMark x1="29738" y1="35697" x2="29234" y2="76039"/>
                        <a14:foregroundMark x1="66734" y1="36430" x2="66734" y2="75550"/>
                        <a14:foregroundMark x1="71169" y1="87531" x2="63105" y2="87531"/>
                        <a14:foregroundMark x1="40222" y1="81418" x2="29032" y2="85330"/>
                        <a14:foregroundMark x1="17137" y1="58191" x2="3730" y2="53301"/>
                        <a14:foregroundMark x1="77923" y1="83130" x2="60181" y2="90709"/>
                        <a14:foregroundMark x1="63105" y1="19560" x2="43347" y2="19560"/>
                        <a14:foregroundMark x1="79234" y1="36919" x2="79234" y2="36919"/>
                        <a14:foregroundMark x1="78831" y1="35208" x2="78831" y2="35208"/>
                        <a14:foregroundMark x1="81250" y1="36919" x2="81250" y2="36919"/>
                        <a14:backgroundMark x1="63306" y1="32518" x2="52117" y2="30318"/>
                        <a14:backgroundMark x1="51714" y1="32029" x2="51210" y2="33741"/>
                        <a14:backgroundMark x1="48286" y1="33741" x2="34375" y2="33741"/>
                        <a14:backgroundMark x1="64012" y1="38631" x2="51008" y2="39609"/>
                        <a14:backgroundMark x1="48085" y1="38631" x2="32359" y2="40098"/>
                        <a14:backgroundMark x1="28327" y1="40587" x2="24294" y2="68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09" r="6163"/>
          <a:stretch/>
        </p:blipFill>
        <p:spPr bwMode="auto">
          <a:xfrm>
            <a:off x="4651726" y="4205678"/>
            <a:ext cx="6146097" cy="233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40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1019421" y="259208"/>
            <a:ext cx="785521" cy="3170046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8" y="3527487"/>
            <a:ext cx="914034" cy="62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967112" y="190185"/>
            <a:ext cx="995562" cy="2720562"/>
            <a:chOff x="1130423" y="26022"/>
            <a:chExt cx="995562" cy="2720562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3" y="158797"/>
              <a:ext cx="461665" cy="258778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الهُوِيَّة الوطنيّة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64320" y="26022"/>
              <a:ext cx="461665" cy="272056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أُسُس </a:t>
              </a:r>
              <a:r>
                <a:rPr lang="ar-SY" b="1" dirty="0" smtClean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المملكة </a:t>
              </a:r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العربية السعودية</a:t>
              </a:r>
            </a:p>
          </p:txBody>
        </p:sp>
      </p:grpSp>
      <p:grpSp>
        <p:nvGrpSpPr>
          <p:cNvPr id="31" name="Group 22">
            <a:extLst>
              <a:ext uri="{FF2B5EF4-FFF2-40B4-BE49-F238E27FC236}">
                <a16:creationId xmlns="" xmlns:a16="http://schemas.microsoft.com/office/drawing/2014/main" id="{CB5453F7-CEF5-407A-97C4-CA1E091EE88C}"/>
              </a:ext>
            </a:extLst>
          </p:cNvPr>
          <p:cNvGrpSpPr/>
          <p:nvPr/>
        </p:nvGrpSpPr>
        <p:grpSpPr>
          <a:xfrm>
            <a:off x="4892227" y="1407870"/>
            <a:ext cx="7083874" cy="2460932"/>
            <a:chOff x="-76490" y="821635"/>
            <a:chExt cx="4915015" cy="4996409"/>
          </a:xfrm>
        </p:grpSpPr>
        <p:sp>
          <p:nvSpPr>
            <p:cNvPr id="32" name="Rectangle 10">
              <a:extLst>
                <a:ext uri="{FF2B5EF4-FFF2-40B4-BE49-F238E27FC236}">
                  <a16:creationId xmlns="" xmlns:a16="http://schemas.microsoft.com/office/drawing/2014/main" id="{389FE835-AF4C-4B60-852F-DE3A8D61F3DF}"/>
                </a:ext>
              </a:extLst>
            </p:cNvPr>
            <p:cNvSpPr/>
            <p:nvPr/>
          </p:nvSpPr>
          <p:spPr>
            <a:xfrm>
              <a:off x="4002156" y="1258960"/>
              <a:ext cx="836369" cy="4559084"/>
            </a:xfrm>
            <a:custGeom>
              <a:avLst/>
              <a:gdLst>
                <a:gd name="connsiteX0" fmla="*/ 0 w 2002999"/>
                <a:gd name="connsiteY0" fmla="*/ 0 h 3843130"/>
                <a:gd name="connsiteX1" fmla="*/ 2002999 w 2002999"/>
                <a:gd name="connsiteY1" fmla="*/ 0 h 3843130"/>
                <a:gd name="connsiteX2" fmla="*/ 2002999 w 2002999"/>
                <a:gd name="connsiteY2" fmla="*/ 3843130 h 3843130"/>
                <a:gd name="connsiteX3" fmla="*/ 0 w 2002999"/>
                <a:gd name="connsiteY3" fmla="*/ 3843130 h 3843130"/>
                <a:gd name="connsiteX4" fmla="*/ 0 w 2002999"/>
                <a:gd name="connsiteY4" fmla="*/ 0 h 3843130"/>
                <a:gd name="connsiteX0" fmla="*/ 0 w 2002999"/>
                <a:gd name="connsiteY0" fmla="*/ 0 h 3913468"/>
                <a:gd name="connsiteX1" fmla="*/ 2002999 w 2002999"/>
                <a:gd name="connsiteY1" fmla="*/ 0 h 3913468"/>
                <a:gd name="connsiteX2" fmla="*/ 1988932 w 2002999"/>
                <a:gd name="connsiteY2" fmla="*/ 3913468 h 3913468"/>
                <a:gd name="connsiteX3" fmla="*/ 0 w 2002999"/>
                <a:gd name="connsiteY3" fmla="*/ 3843130 h 3913468"/>
                <a:gd name="connsiteX4" fmla="*/ 0 w 2002999"/>
                <a:gd name="connsiteY4" fmla="*/ 0 h 3913468"/>
                <a:gd name="connsiteX0" fmla="*/ 0 w 2002999"/>
                <a:gd name="connsiteY0" fmla="*/ 0 h 4011942"/>
                <a:gd name="connsiteX1" fmla="*/ 2002999 w 2002999"/>
                <a:gd name="connsiteY1" fmla="*/ 0 h 4011942"/>
                <a:gd name="connsiteX2" fmla="*/ 2001108 w 2002999"/>
                <a:gd name="connsiteY2" fmla="*/ 4011942 h 4011942"/>
                <a:gd name="connsiteX3" fmla="*/ 0 w 2002999"/>
                <a:gd name="connsiteY3" fmla="*/ 3843130 h 4011942"/>
                <a:gd name="connsiteX4" fmla="*/ 0 w 2002999"/>
                <a:gd name="connsiteY4" fmla="*/ 0 h 4011942"/>
                <a:gd name="connsiteX0" fmla="*/ 0 w 2002999"/>
                <a:gd name="connsiteY0" fmla="*/ 0 h 4357284"/>
                <a:gd name="connsiteX1" fmla="*/ 2002999 w 2002999"/>
                <a:gd name="connsiteY1" fmla="*/ 0 h 4357284"/>
                <a:gd name="connsiteX2" fmla="*/ 1987521 w 2002999"/>
                <a:gd name="connsiteY2" fmla="*/ 4357284 h 4357284"/>
                <a:gd name="connsiteX3" fmla="*/ 0 w 2002999"/>
                <a:gd name="connsiteY3" fmla="*/ 3843130 h 4357284"/>
                <a:gd name="connsiteX4" fmla="*/ 0 w 2002999"/>
                <a:gd name="connsiteY4" fmla="*/ 0 h 4357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999" h="4357284">
                  <a:moveTo>
                    <a:pt x="0" y="0"/>
                  </a:moveTo>
                  <a:lnTo>
                    <a:pt x="2002999" y="0"/>
                  </a:lnTo>
                  <a:cubicBezTo>
                    <a:pt x="2002369" y="1337314"/>
                    <a:pt x="1988151" y="3019970"/>
                    <a:pt x="1987521" y="4357284"/>
                  </a:cubicBezTo>
                  <a:lnTo>
                    <a:pt x="0" y="384313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6000">
                  <a:schemeClr val="tx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4">
              <a:extLst>
                <a:ext uri="{FF2B5EF4-FFF2-40B4-BE49-F238E27FC236}">
                  <a16:creationId xmlns="" xmlns:a16="http://schemas.microsoft.com/office/drawing/2014/main" id="{D6AF2F14-9E30-4E44-898A-4765E9A179B9}"/>
                </a:ext>
              </a:extLst>
            </p:cNvPr>
            <p:cNvSpPr/>
            <p:nvPr/>
          </p:nvSpPr>
          <p:spPr>
            <a:xfrm>
              <a:off x="-76490" y="1258957"/>
              <a:ext cx="4078648" cy="3843130"/>
            </a:xfrm>
            <a:prstGeom prst="rect">
              <a:avLst/>
            </a:prstGeom>
            <a:gradFill flip="none" rotWithShape="1">
              <a:gsLst>
                <a:gs pos="0">
                  <a:srgbClr val="00CCFF"/>
                </a:gs>
                <a:gs pos="100000">
                  <a:srgbClr val="0066CC"/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25">
              <a:extLst>
                <a:ext uri="{FF2B5EF4-FFF2-40B4-BE49-F238E27FC236}">
                  <a16:creationId xmlns="" xmlns:a16="http://schemas.microsoft.com/office/drawing/2014/main" id="{2354639B-8B7D-4D8C-9ABF-02BF4937916C}"/>
                </a:ext>
              </a:extLst>
            </p:cNvPr>
            <p:cNvSpPr/>
            <p:nvPr/>
          </p:nvSpPr>
          <p:spPr>
            <a:xfrm>
              <a:off x="4002156" y="821635"/>
              <a:ext cx="572018" cy="4280450"/>
            </a:xfrm>
            <a:custGeom>
              <a:avLst/>
              <a:gdLst>
                <a:gd name="connsiteX0" fmla="*/ 1855305 w 1855306"/>
                <a:gd name="connsiteY0" fmla="*/ 0 h 4280452"/>
                <a:gd name="connsiteX1" fmla="*/ 1855305 w 1855306"/>
                <a:gd name="connsiteY1" fmla="*/ 437322 h 4280452"/>
                <a:gd name="connsiteX2" fmla="*/ 1855306 w 1855306"/>
                <a:gd name="connsiteY2" fmla="*/ 437322 h 4280452"/>
                <a:gd name="connsiteX3" fmla="*/ 1855306 w 1855306"/>
                <a:gd name="connsiteY3" fmla="*/ 4280452 h 4280452"/>
                <a:gd name="connsiteX4" fmla="*/ 1855304 w 1855306"/>
                <a:gd name="connsiteY4" fmla="*/ 4280452 h 4280452"/>
                <a:gd name="connsiteX5" fmla="*/ 1855304 w 1855306"/>
                <a:gd name="connsiteY5" fmla="*/ 3843130 h 4280452"/>
                <a:gd name="connsiteX6" fmla="*/ 2 w 1855306"/>
                <a:gd name="connsiteY6" fmla="*/ 4280452 h 4280452"/>
                <a:gd name="connsiteX7" fmla="*/ 2 w 1855306"/>
                <a:gd name="connsiteY7" fmla="*/ 437322 h 4280452"/>
                <a:gd name="connsiteX8" fmla="*/ 0 w 1855306"/>
                <a:gd name="connsiteY8" fmla="*/ 437322 h 428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5306" h="4280452">
                  <a:moveTo>
                    <a:pt x="1855305" y="0"/>
                  </a:moveTo>
                  <a:lnTo>
                    <a:pt x="1855305" y="437322"/>
                  </a:lnTo>
                  <a:lnTo>
                    <a:pt x="1855306" y="437322"/>
                  </a:lnTo>
                  <a:lnTo>
                    <a:pt x="1855306" y="4280452"/>
                  </a:lnTo>
                  <a:lnTo>
                    <a:pt x="1855304" y="4280452"/>
                  </a:lnTo>
                  <a:lnTo>
                    <a:pt x="1855304" y="3843130"/>
                  </a:lnTo>
                  <a:lnTo>
                    <a:pt x="2" y="4280452"/>
                  </a:lnTo>
                  <a:lnTo>
                    <a:pt x="2" y="437322"/>
                  </a:lnTo>
                  <a:lnTo>
                    <a:pt x="0" y="43732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CCFF"/>
                </a:gs>
                <a:gs pos="100000">
                  <a:srgbClr val="0066CC"/>
                </a:gs>
              </a:gsLst>
              <a:lin ang="0" scaled="1"/>
              <a:tileRect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TextBox 26">
              <a:extLst>
                <a:ext uri="{FF2B5EF4-FFF2-40B4-BE49-F238E27FC236}">
                  <a16:creationId xmlns="" xmlns:a16="http://schemas.microsoft.com/office/drawing/2014/main" id="{FFA68C36-76C4-4C32-9551-147826F05333}"/>
                </a:ext>
              </a:extLst>
            </p:cNvPr>
            <p:cNvSpPr txBox="1"/>
            <p:nvPr/>
          </p:nvSpPr>
          <p:spPr>
            <a:xfrm>
              <a:off x="4199234" y="2777540"/>
              <a:ext cx="529926" cy="13201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RightUp"/>
                <a:lightRig rig="threePt" dir="t"/>
              </a:scene3d>
            </a:bodyPr>
            <a:lstStyle/>
            <a:p>
              <a:endParaRPr lang="en-US" sz="54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27">
              <a:extLst>
                <a:ext uri="{FF2B5EF4-FFF2-40B4-BE49-F238E27FC236}">
                  <a16:creationId xmlns="" xmlns:a16="http://schemas.microsoft.com/office/drawing/2014/main" id="{ABC099E2-B07B-4C2E-A3B9-C08A4BDC74E1}"/>
                </a:ext>
              </a:extLst>
            </p:cNvPr>
            <p:cNvSpPr txBox="1"/>
            <p:nvPr/>
          </p:nvSpPr>
          <p:spPr>
            <a:xfrm>
              <a:off x="1488099" y="1258959"/>
              <a:ext cx="2271829" cy="43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TextBox 28">
              <a:extLst>
                <a:ext uri="{FF2B5EF4-FFF2-40B4-BE49-F238E27FC236}">
                  <a16:creationId xmlns="" xmlns:a16="http://schemas.microsoft.com/office/drawing/2014/main" id="{792F7205-3ACA-4EE4-9665-57C8A3DD0E18}"/>
                </a:ext>
              </a:extLst>
            </p:cNvPr>
            <p:cNvSpPr txBox="1"/>
            <p:nvPr/>
          </p:nvSpPr>
          <p:spPr>
            <a:xfrm>
              <a:off x="13902" y="1371334"/>
              <a:ext cx="3930125" cy="661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7062" y="117209"/>
            <a:ext cx="1694724" cy="1149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2506" y="1945487"/>
            <a:ext cx="5670474" cy="1255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342" l="1157" r="98738">
                        <a14:foregroundMark x1="57098" y1="7975" x2="50158" y2="27403"/>
                        <a14:foregroundMark x1="27129" y1="15133" x2="15563" y2="29857"/>
                        <a14:foregroundMark x1="29232" y1="44376" x2="14511" y2="39673"/>
                        <a14:foregroundMark x1="93270" y1="63804" x2="78864" y2="78528"/>
                        <a14:foregroundMark x1="87382" y1="62168" x2="72766" y2="68098"/>
                        <a14:foregroundMark x1="95478" y1="57873" x2="95268" y2="57873"/>
                        <a14:foregroundMark x1="95899" y1="56646" x2="88749" y2="52761"/>
                        <a14:foregroundMark x1="63197" y1="44376" x2="47739" y2="42945"/>
                        <a14:foregroundMark x1="63722" y1="65031" x2="46898" y2="72188"/>
                        <a14:foregroundMark x1="54574" y1="71779" x2="40799" y2="82004"/>
                        <a14:foregroundMark x1="28812" y1="57464" x2="16824" y2="88753"/>
                        <a14:foregroundMark x1="16193" y1="62577" x2="9674" y2="61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3" r="1478" b="-1028"/>
          <a:stretch/>
        </p:blipFill>
        <p:spPr bwMode="auto">
          <a:xfrm>
            <a:off x="5161530" y="3632200"/>
            <a:ext cx="5630256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54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1032119" y="246510"/>
            <a:ext cx="785521" cy="3195441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0" y="3543300"/>
            <a:ext cx="944416" cy="64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916889" y="234633"/>
            <a:ext cx="1020960" cy="2657064"/>
            <a:chOff x="1130424" y="95294"/>
            <a:chExt cx="1020960" cy="2657064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4" y="95294"/>
              <a:ext cx="461665" cy="26512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الهُوِيَّة الوطنيّة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89719" y="95294"/>
              <a:ext cx="461665" cy="265706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أُسُس المملكة العربية السعودية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3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599" y="970013"/>
            <a:ext cx="5523099" cy="1232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4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7015947" y="4887716"/>
            <a:ext cx="4908371" cy="438804"/>
            <a:chOff x="6819482" y="2432397"/>
            <a:chExt cx="4908369" cy="438804"/>
          </a:xfrm>
        </p:grpSpPr>
        <p:sp>
          <p:nvSpPr>
            <p:cNvPr id="55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289109" y="432459"/>
              <a:ext cx="438804" cy="443868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402" y="2463763"/>
              <a:ext cx="4210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يصفُ الطلبة تطور مدينة الرياض بتأَمُّل الصورتين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8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4089397" y="5588144"/>
            <a:ext cx="7443307" cy="8888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4089396" y="5678630"/>
            <a:ext cx="7443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>
                <a:latin typeface="Century Gothic" panose="020B0502020202020204" pitchFamily="34" charset="0"/>
              </a:rPr>
              <a:t>تطورت مدينة الرياض تطور عمراني كبير من ناحية التصاميم </a:t>
            </a:r>
            <a:r>
              <a:rPr lang="ar-SY" sz="2000" b="1" dirty="0" smtClean="0">
                <a:latin typeface="Century Gothic" panose="020B0502020202020204" pitchFamily="34" charset="0"/>
              </a:rPr>
              <a:t>ومواد </a:t>
            </a:r>
            <a:r>
              <a:rPr lang="ar-SY" sz="2000" b="1" dirty="0">
                <a:latin typeface="Century Gothic" panose="020B0502020202020204" pitchFamily="34" charset="0"/>
              </a:rPr>
              <a:t>البناء وأصبحت تضاهي </a:t>
            </a:r>
            <a:r>
              <a:rPr lang="ar-SY" sz="2000" b="1" dirty="0" smtClean="0">
                <a:latin typeface="Century Gothic" panose="020B0502020202020204" pitchFamily="34" charset="0"/>
              </a:rPr>
              <a:t>عواصم </a:t>
            </a:r>
            <a:r>
              <a:rPr lang="ar-SY" sz="2000" b="1" dirty="0">
                <a:latin typeface="Century Gothic" panose="020B0502020202020204" pitchFamily="34" charset="0"/>
              </a:rPr>
              <a:t>العالم المتقدم مع الحفاظ </a:t>
            </a:r>
            <a:r>
              <a:rPr lang="ar-SY" sz="2000" b="1" dirty="0" smtClean="0">
                <a:latin typeface="Century Gothic" panose="020B0502020202020204" pitchFamily="34" charset="0"/>
              </a:rPr>
              <a:t>على </a:t>
            </a:r>
            <a:r>
              <a:rPr lang="ar-SY" sz="2000" b="1" dirty="0">
                <a:latin typeface="Century Gothic" panose="020B0502020202020204" pitchFamily="34" charset="0"/>
              </a:rPr>
              <a:t>لمسات الطابع العمراني </a:t>
            </a:r>
            <a:r>
              <a:rPr lang="ar-SY" sz="2000" b="1" dirty="0" smtClean="0">
                <a:latin typeface="Century Gothic" panose="020B0502020202020204" pitchFamily="34" charset="0"/>
              </a:rPr>
              <a:t>التقليدي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863" r="99793">
                        <a14:foregroundMark x1="89441" y1="18673" x2="60973" y2="62899"/>
                        <a14:foregroundMark x1="89648" y1="5651" x2="67184" y2="14251"/>
                        <a14:foregroundMark x1="81159" y1="15971" x2="57246" y2="13759"/>
                        <a14:foregroundMark x1="86025" y1="26290" x2="65942" y2="88943"/>
                        <a14:foregroundMark x1="92029" y1="50860" x2="88095" y2="83538"/>
                        <a14:foregroundMark x1="92857" y1="87961" x2="84161" y2="87469"/>
                        <a14:foregroundMark x1="90787" y1="86978" x2="83747" y2="87469"/>
                        <a14:foregroundMark x1="92029" y1="90172" x2="86232" y2="89681"/>
                        <a14:foregroundMark x1="92650" y1="88452" x2="86232" y2="90172"/>
                        <a14:foregroundMark x1="34679" y1="23096" x2="38613" y2="51351"/>
                        <a14:foregroundMark x1="27847" y1="91892" x2="11284" y2="88943"/>
                        <a14:foregroundMark x1="22257" y1="94595" x2="9938" y2="91892"/>
                        <a14:foregroundMark x1="74224" y1="87469" x2="61180" y2="87469"/>
                        <a14:foregroundMark x1="75673" y1="90663" x2="56108" y2="92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599" y="2397815"/>
            <a:ext cx="5523098" cy="2327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18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8" grpId="0" animBg="1"/>
      <p:bldP spid="61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2871</TotalTime>
  <Words>500</Words>
  <Application>Microsoft Office PowerPoint</Application>
  <PresentationFormat>مخصص</PresentationFormat>
  <Paragraphs>65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1463</cp:revision>
  <dcterms:created xsi:type="dcterms:W3CDTF">2020-10-10T04:32:51Z</dcterms:created>
  <dcterms:modified xsi:type="dcterms:W3CDTF">2021-08-16T16:05:03Z</dcterms:modified>
</cp:coreProperties>
</file>