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1" r:id="rId3"/>
    <p:sldId id="282" r:id="rId4"/>
    <p:sldId id="283" r:id="rId5"/>
    <p:sldId id="286" r:id="rId6"/>
    <p:sldId id="284" r:id="rId7"/>
    <p:sldId id="285" r:id="rId8"/>
    <p:sldId id="280" r:id="rId9"/>
    <p:sldId id="259" r:id="rId10"/>
    <p:sldId id="288" r:id="rId11"/>
    <p:sldId id="262" r:id="rId12"/>
    <p:sldId id="273" r:id="rId13"/>
    <p:sldId id="263" r:id="rId14"/>
    <p:sldId id="265" r:id="rId15"/>
    <p:sldId id="275" r:id="rId16"/>
    <p:sldId id="266" r:id="rId17"/>
    <p:sldId id="269" r:id="rId18"/>
    <p:sldId id="287" r:id="rId19"/>
    <p:sldId id="267" r:id="rId20"/>
    <p:sldId id="270" r:id="rId21"/>
    <p:sldId id="268" r:id="rId22"/>
    <p:sldId id="27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303"/>
    <a:srgbClr val="CCECFF"/>
    <a:srgbClr val="FFFF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1C5AF-E93D-42E0-B603-A9589FBD60C6}" type="datetimeFigureOut">
              <a:rPr lang="ar-SA" smtClean="0"/>
              <a:pPr/>
              <a:t>20/01/1437</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01C5AF-E93D-42E0-B603-A9589FBD60C6}" type="datetimeFigureOut">
              <a:rPr lang="ar-SA" smtClean="0"/>
              <a:pPr/>
              <a:t>20/01/1437</a:t>
            </a:fld>
            <a:endParaRPr lang="ar-S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6C8549-E56E-451C-B198-55D08341A4D4}"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rgbClr val="FF0000"/>
                </a:solidFill>
                <a:effectLst>
                  <a:outerShdw blurRad="38100" dist="38100" dir="2700000" algn="tl">
                    <a:srgbClr val="000000">
                      <a:alpha val="43137"/>
                    </a:srgbClr>
                  </a:outerShdw>
                </a:effectLst>
              </a:rPr>
              <a:t>ZOO 103 </a:t>
            </a:r>
            <a:br>
              <a:rPr lang="en-US" sz="6000" b="1" dirty="0" smtClean="0">
                <a:solidFill>
                  <a:srgbClr val="FF0000"/>
                </a:solidFill>
                <a:effectLst>
                  <a:outerShdw blurRad="38100" dist="38100" dir="2700000" algn="tl">
                    <a:srgbClr val="000000">
                      <a:alpha val="43137"/>
                    </a:srgbClr>
                  </a:outerShdw>
                </a:effectLst>
              </a:rPr>
            </a:br>
            <a:r>
              <a:rPr lang="en-US" sz="6000" b="1" dirty="0" smtClean="0">
                <a:solidFill>
                  <a:srgbClr val="FF0000"/>
                </a:solidFill>
                <a:effectLst>
                  <a:outerShdw blurRad="38100" dist="38100" dir="2700000" algn="tl">
                    <a:srgbClr val="000000">
                      <a:alpha val="43137"/>
                    </a:srgbClr>
                  </a:outerShdw>
                </a:effectLst>
              </a:rPr>
              <a:t>Lecture 9</a:t>
            </a:r>
            <a:endParaRPr lang="ar-SA" sz="6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l" rtl="0" fontAlgn="base">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female openings </a:t>
            </a:r>
            <a:r>
              <a:rPr lang="en-US" sz="2000" dirty="0">
                <a:solidFill>
                  <a:prstClr val="black">
                    <a:lumMod val="95000"/>
                    <a:lumOff val="5000"/>
                  </a:prstClr>
                </a:solidFill>
                <a:latin typeface="Arial" pitchFamily="34" charset="0"/>
                <a:ea typeface="Calibri" pitchFamily="34" charset="0"/>
                <a:cs typeface="Arial" pitchFamily="34" charset="0"/>
              </a:rPr>
              <a:t>are two small openings which lie </a:t>
            </a:r>
            <a:r>
              <a:rPr lang="en-US" sz="2000" dirty="0" err="1">
                <a:solidFill>
                  <a:prstClr val="black">
                    <a:lumMod val="95000"/>
                    <a:lumOff val="5000"/>
                  </a:prstClr>
                </a:solidFill>
                <a:latin typeface="Arial" pitchFamily="34" charset="0"/>
                <a:ea typeface="Calibri" pitchFamily="34" charset="0"/>
                <a:cs typeface="Arial" pitchFamily="34" charset="0"/>
              </a:rPr>
              <a:t>ventrolaterally</a:t>
            </a:r>
            <a:r>
              <a:rPr lang="en-US" sz="2000" dirty="0">
                <a:solidFill>
                  <a:prstClr val="black">
                    <a:lumMod val="95000"/>
                    <a:lumOff val="5000"/>
                  </a:prstClr>
                </a:solidFill>
                <a:latin typeface="Arial" pitchFamily="34" charset="0"/>
                <a:ea typeface="Calibri" pitchFamily="34" charset="0"/>
                <a:cs typeface="Arial" pitchFamily="34" charset="0"/>
              </a:rPr>
              <a:t> on </a:t>
            </a:r>
            <a:r>
              <a:rPr lang="en-US" sz="2000" dirty="0" err="1">
                <a:solidFill>
                  <a:prstClr val="black">
                    <a:lumMod val="95000"/>
                    <a:lumOff val="5000"/>
                  </a:prstClr>
                </a:solidFill>
                <a:latin typeface="Arial" pitchFamily="34" charset="0"/>
                <a:ea typeface="Calibri" pitchFamily="34" charset="0"/>
                <a:cs typeface="Arial" pitchFamily="34" charset="0"/>
              </a:rPr>
              <a:t>segement</a:t>
            </a:r>
            <a:r>
              <a:rPr lang="en-US" sz="2000" dirty="0">
                <a:solidFill>
                  <a:prstClr val="black">
                    <a:lumMod val="95000"/>
                    <a:lumOff val="5000"/>
                  </a:prstClr>
                </a:solidFill>
                <a:latin typeface="Arial" pitchFamily="34" charset="0"/>
                <a:ea typeface="Calibri" pitchFamily="34" charset="0"/>
                <a:cs typeface="Arial" pitchFamily="34" charset="0"/>
              </a:rPr>
              <a:t> 14</a:t>
            </a:r>
            <a:r>
              <a:rPr lang="en-US" sz="2000" dirty="0" smtClean="0">
                <a:solidFill>
                  <a:prstClr val="black">
                    <a:lumMod val="95000"/>
                    <a:lumOff val="5000"/>
                  </a:prstClr>
                </a:solidFill>
                <a:latin typeface="Arial" pitchFamily="34" charset="0"/>
                <a:ea typeface="Calibri" pitchFamily="34" charset="0"/>
                <a:cs typeface="Arial" pitchFamily="34" charset="0"/>
              </a:rPr>
              <a:t>.</a:t>
            </a:r>
          </a:p>
          <a:p>
            <a:pPr marL="0" lvl="0" indent="0" algn="l" rtl="0" fontAlgn="base">
              <a:spcBef>
                <a:spcPct val="0"/>
              </a:spcBef>
              <a:spcAft>
                <a:spcPct val="0"/>
              </a:spcAft>
              <a:buFont typeface="Wingdings" pitchFamily="2" charset="2"/>
              <a:buChar char="q"/>
            </a:pPr>
            <a:endParaRPr lang="en-US" sz="2000" dirty="0">
              <a:solidFill>
                <a:prstClr val="black">
                  <a:lumMod val="95000"/>
                  <a:lumOff val="5000"/>
                </a:prstClr>
              </a:solidFill>
              <a:latin typeface="Arial" pitchFamily="34" charset="0"/>
              <a:cs typeface="Arial" pitchFamily="34" charset="0"/>
            </a:endParaRPr>
          </a:p>
          <a:p>
            <a:pPr marL="0" lvl="0" indent="0" algn="l" rtl="0" fontAlgn="base">
              <a:spcBef>
                <a:spcPct val="0"/>
              </a:spcBef>
              <a:spcAft>
                <a:spcPct val="0"/>
              </a:spcAft>
              <a:buFont typeface="Wingdings" pitchFamily="2" charset="2"/>
              <a:buChar char="q"/>
            </a:pPr>
            <a:endParaRPr lang="en-US" sz="2000" dirty="0" smtClean="0">
              <a:solidFill>
                <a:prstClr val="black">
                  <a:lumMod val="95000"/>
                  <a:lumOff val="5000"/>
                </a:prstClr>
              </a:solidFill>
              <a:latin typeface="Arial" pitchFamily="34" charset="0"/>
              <a:cs typeface="Arial" pitchFamily="34" charset="0"/>
            </a:endParaRPr>
          </a:p>
          <a:p>
            <a:pPr marL="0" lvl="0" indent="0" algn="l" rtl="0" fontAlgn="base">
              <a:spcBef>
                <a:spcPct val="0"/>
              </a:spcBef>
              <a:spcAft>
                <a:spcPct val="0"/>
              </a:spcAft>
              <a:buFont typeface="Wingdings" pitchFamily="2" charset="2"/>
              <a:buChar char="q"/>
            </a:pPr>
            <a:endParaRPr lang="en-US" sz="2000" dirty="0">
              <a:solidFill>
                <a:prstClr val="black">
                  <a:lumMod val="95000"/>
                  <a:lumOff val="5000"/>
                </a:prstClr>
              </a:solidFill>
              <a:latin typeface="Arial" pitchFamily="34" charset="0"/>
              <a:cs typeface="Arial" pitchFamily="34" charset="0"/>
            </a:endParaRPr>
          </a:p>
          <a:p>
            <a:pPr marL="0" lvl="0" indent="0" algn="l" rtl="0" fontAlgn="base">
              <a:spcBef>
                <a:spcPct val="0"/>
              </a:spcBef>
              <a:spcAft>
                <a:spcPct val="0"/>
              </a:spcAft>
              <a:buFont typeface="Wingdings" pitchFamily="2" charset="2"/>
              <a:buChar char="q"/>
            </a:pPr>
            <a:r>
              <a:rPr lang="en-US" sz="2000" dirty="0">
                <a:solidFill>
                  <a:prstClr val="black">
                    <a:lumMod val="95000"/>
                    <a:lumOff val="5000"/>
                  </a:prstClr>
                </a:solidFill>
                <a:latin typeface="Arial" pitchFamily="34" charset="0"/>
                <a:ea typeface="Calibri" pitchFamily="34" charset="0"/>
                <a:cs typeface="Arial" pitchFamily="34" charset="0"/>
              </a:rPr>
              <a:t>The </a:t>
            </a:r>
            <a:r>
              <a:rPr lang="en-US" sz="2000" dirty="0">
                <a:solidFill>
                  <a:srgbClr val="FF0000"/>
                </a:solidFill>
                <a:latin typeface="Arial" pitchFamily="34" charset="0"/>
                <a:ea typeface="Calibri" pitchFamily="34" charset="0"/>
                <a:cs typeface="Arial" pitchFamily="34" charset="0"/>
              </a:rPr>
              <a:t>male openings </a:t>
            </a:r>
            <a:r>
              <a:rPr lang="en-US" sz="2000" dirty="0">
                <a:solidFill>
                  <a:prstClr val="black">
                    <a:lumMod val="95000"/>
                    <a:lumOff val="5000"/>
                  </a:prstClr>
                </a:solidFill>
                <a:latin typeface="Arial" pitchFamily="34" charset="0"/>
                <a:ea typeface="Calibri" pitchFamily="34" charset="0"/>
                <a:cs typeface="Arial" pitchFamily="34" charset="0"/>
              </a:rPr>
              <a:t>are two slit-like apertures with thickened lips. They lie on the </a:t>
            </a:r>
            <a:r>
              <a:rPr lang="en-US" sz="2000" dirty="0" err="1">
                <a:solidFill>
                  <a:prstClr val="black">
                    <a:lumMod val="95000"/>
                    <a:lumOff val="5000"/>
                  </a:prstClr>
                </a:solidFill>
                <a:latin typeface="Arial" pitchFamily="34" charset="0"/>
                <a:ea typeface="Calibri" pitchFamily="34" charset="0"/>
                <a:cs typeface="Arial" pitchFamily="34" charset="0"/>
              </a:rPr>
              <a:t>ventrolateral</a:t>
            </a:r>
            <a:r>
              <a:rPr lang="en-US" sz="2000" dirty="0">
                <a:solidFill>
                  <a:prstClr val="black">
                    <a:lumMod val="95000"/>
                    <a:lumOff val="5000"/>
                  </a:prstClr>
                </a:solidFill>
                <a:latin typeface="Arial" pitchFamily="34" charset="0"/>
                <a:ea typeface="Calibri" pitchFamily="34" charset="0"/>
                <a:cs typeface="Arial" pitchFamily="34" charset="0"/>
              </a:rPr>
              <a:t> sides of </a:t>
            </a:r>
            <a:r>
              <a:rPr lang="en-US" sz="2000" dirty="0" err="1">
                <a:solidFill>
                  <a:prstClr val="black">
                    <a:lumMod val="95000"/>
                    <a:lumOff val="5000"/>
                  </a:prstClr>
                </a:solidFill>
                <a:latin typeface="Arial" pitchFamily="34" charset="0"/>
                <a:ea typeface="Calibri" pitchFamily="34" charset="0"/>
                <a:cs typeface="Arial" pitchFamily="34" charset="0"/>
              </a:rPr>
              <a:t>segemnt</a:t>
            </a:r>
            <a:r>
              <a:rPr lang="en-US" sz="2000" dirty="0">
                <a:solidFill>
                  <a:prstClr val="black">
                    <a:lumMod val="95000"/>
                    <a:lumOff val="5000"/>
                  </a:prstClr>
                </a:solidFill>
                <a:latin typeface="Arial" pitchFamily="34" charset="0"/>
                <a:ea typeface="Calibri" pitchFamily="34" charset="0"/>
                <a:cs typeface="Arial" pitchFamily="34" charset="0"/>
              </a:rPr>
              <a:t> 15.</a:t>
            </a:r>
          </a:p>
          <a:p>
            <a:endParaRPr lang="en-US" dirty="0"/>
          </a:p>
        </p:txBody>
      </p:sp>
    </p:spTree>
    <p:extLst>
      <p:ext uri="{BB962C8B-B14F-4D97-AF65-F5344CB8AC3E}">
        <p14:creationId xmlns:p14="http://schemas.microsoft.com/office/powerpoint/2010/main" val="302834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3دودة الارض 3.png"/>
          <p:cNvPicPr/>
          <p:nvPr/>
        </p:nvPicPr>
        <p:blipFill>
          <a:blip r:embed="rId2" cstate="print"/>
          <a:srcRect/>
          <a:stretch>
            <a:fillRect/>
          </a:stretch>
        </p:blipFill>
        <p:spPr bwMode="auto">
          <a:xfrm>
            <a:off x="1285852" y="357166"/>
            <a:ext cx="5857916"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pdl.purdue.edu/ppdl/images/earthworm_on_sidewalk.jpeg"/>
          <p:cNvPicPr>
            <a:picLocks noChangeAspect="1" noChangeArrowheads="1"/>
          </p:cNvPicPr>
          <p:nvPr/>
        </p:nvPicPr>
        <p:blipFill>
          <a:blip r:embed="rId2"/>
          <a:srcRect/>
          <a:stretch>
            <a:fillRect/>
          </a:stretch>
        </p:blipFill>
        <p:spPr bwMode="auto">
          <a:xfrm>
            <a:off x="1500166" y="1142984"/>
            <a:ext cx="5715000" cy="421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580112" y="764704"/>
            <a:ext cx="3224212" cy="3235800"/>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Hirudinea (leeches)</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Hirudo</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Species:</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 medicinalis</a:t>
            </a:r>
            <a:endPar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Hirudo</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medicinalis</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6512" y="662682"/>
            <a:ext cx="583264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Body form and colour, dorsoventrally flattened (not rounded) with a greenish-brown colour, paler below than above. </a:t>
            </a:r>
          </a:p>
          <a:p>
            <a:pPr algn="l" rtl="0" eaLnBrk="0" fontAlgn="base" hangingPunct="0">
              <a:spcBef>
                <a:spcPct val="0"/>
              </a:spcBef>
              <a:spcAft>
                <a:spcPct val="0"/>
              </a:spcAft>
              <a:buFont typeface="Wingdings" pitchFamily="2" charset="2"/>
              <a:buChar char="q"/>
            </a:pPr>
            <a:r>
              <a:rPr lang="en-US" sz="2000" dirty="0" smtClean="0">
                <a:solidFill>
                  <a:schemeClr val="tx1">
                    <a:lumMod val="95000"/>
                    <a:lumOff val="5000"/>
                  </a:schemeClr>
                </a:solidFill>
                <a:latin typeface="Arial" pitchFamily="34" charset="0"/>
                <a:ea typeface="Calibri" pitchFamily="34" charset="0"/>
                <a:cs typeface="Arial" pitchFamily="34" charset="0"/>
              </a:rPr>
              <a:t>The dorsal surface is marked with yellowish longitudinal bands spotted with black pigment, while the ventral </a:t>
            </a:r>
            <a:r>
              <a:rPr lang="en-US" sz="2000" dirty="0" smtClean="0">
                <a:latin typeface="Arial" pitchFamily="34" charset="0"/>
                <a:ea typeface="Calibri" pitchFamily="34" charset="0"/>
                <a:cs typeface="Arial" pitchFamily="34" charset="0"/>
              </a:rPr>
              <a:t>surface is irregularly mottled.</a:t>
            </a:r>
          </a:p>
          <a:p>
            <a:pPr algn="l" rtl="0" eaLnBrk="0" fontAlgn="base" hangingPunct="0">
              <a:spcBef>
                <a:spcPct val="0"/>
              </a:spcBef>
              <a:spcAft>
                <a:spcPct val="0"/>
              </a:spcAft>
              <a:buFont typeface="Wingdings" pitchFamily="2" charset="2"/>
              <a:buChar char="q"/>
            </a:pPr>
            <a:r>
              <a:rPr lang="en-US" sz="2000" dirty="0" smtClean="0">
                <a:latin typeface="Arial" pitchFamily="34" charset="0"/>
                <a:ea typeface="Calibri" pitchFamily="34" charset="0"/>
                <a:cs typeface="Arial" pitchFamily="34" charset="0"/>
              </a:rPr>
              <a:t>The suckers: a cup-shaped anterior sucker with the mouth opening in its middle, and a larger imperforated disc-like posterior sucker, both are ventrally directed.</a:t>
            </a:r>
          </a:p>
          <a:p>
            <a:pPr lvl="0" algn="l" rtl="0" eaLnBrk="0" fontAlgn="base" hangingPunct="0">
              <a:spcBef>
                <a:spcPct val="0"/>
              </a:spcBef>
              <a:spcAft>
                <a:spcPct val="0"/>
              </a:spcAft>
              <a:buFont typeface="Wingdings" pitchFamily="2" charset="2"/>
              <a:buChar char="q"/>
            </a:pPr>
            <a:r>
              <a:rPr lang="en-US" sz="2000" dirty="0">
                <a:latin typeface="Arial" pitchFamily="34" charset="0"/>
                <a:ea typeface="Calibri" pitchFamily="34" charset="0"/>
                <a:cs typeface="Arial" pitchFamily="34" charset="0"/>
              </a:rPr>
              <a:t>The anus opens </a:t>
            </a:r>
            <a:r>
              <a:rPr lang="en-US" sz="2000" dirty="0">
                <a:solidFill>
                  <a:schemeClr val="tx1">
                    <a:lumMod val="95000"/>
                    <a:lumOff val="5000"/>
                  </a:schemeClr>
                </a:solidFill>
                <a:latin typeface="Arial" pitchFamily="34" charset="0"/>
                <a:ea typeface="Calibri" pitchFamily="34" charset="0"/>
                <a:cs typeface="Arial" pitchFamily="34" charset="0"/>
              </a:rPr>
              <a:t>mid dorsally at the point of junction between segment 26 and the posterior </a:t>
            </a:r>
            <a:r>
              <a:rPr lang="en-US" sz="2000" dirty="0" smtClean="0">
                <a:solidFill>
                  <a:schemeClr val="tx1">
                    <a:lumMod val="95000"/>
                    <a:lumOff val="5000"/>
                  </a:schemeClr>
                </a:solidFill>
                <a:latin typeface="Arial" pitchFamily="34" charset="0"/>
                <a:ea typeface="Calibri" pitchFamily="34" charset="0"/>
                <a:cs typeface="Arial" pitchFamily="34" charset="0"/>
              </a:rPr>
              <a:t>sucker.</a:t>
            </a:r>
            <a:endParaRPr lang="en-US" sz="2000" dirty="0">
              <a:solidFill>
                <a:schemeClr val="tx1">
                  <a:lumMod val="95000"/>
                  <a:lumOff val="5000"/>
                </a:schemeClr>
              </a:solidFill>
              <a:latin typeface="Arial" pitchFamily="34" charset="0"/>
              <a:cs typeface="Arial" pitchFamily="34" charset="0"/>
            </a:endParaRPr>
          </a:p>
          <a:p>
            <a:pPr algn="l" rtl="0" eaLnBrk="0" fontAlgn="base" hangingPunct="0">
              <a:spcBef>
                <a:spcPct val="0"/>
              </a:spcBef>
              <a:spcAft>
                <a:spcPct val="0"/>
              </a:spcAft>
              <a:buFont typeface="Wingdings" pitchFamily="2" charset="2"/>
              <a:buChar char="q"/>
            </a:pPr>
            <a:endParaRPr lang="en-US" sz="2400" dirty="0" smtClean="0">
              <a:solidFill>
                <a:schemeClr val="tx1">
                  <a:lumMod val="95000"/>
                  <a:lumOff val="5000"/>
                </a:schemeClr>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dirty="0"/>
          </a:p>
        </p:txBody>
      </p:sp>
      <p:sp>
        <p:nvSpPr>
          <p:cNvPr id="1031" name="Rectangle 7"/>
          <p:cNvSpPr>
            <a:spLocks noChangeArrowheads="1"/>
          </p:cNvSpPr>
          <p:nvPr/>
        </p:nvSpPr>
        <p:spPr bwMode="auto">
          <a:xfrm>
            <a:off x="3643306" y="0"/>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sng" strike="noStrike" cap="none" normalizeH="0" baseline="0" dirty="0" err="1" smtClean="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Hirudo</a:t>
            </a:r>
            <a:endParaRPr kumimoji="0" lang="en-US" sz="3600" b="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t="8725"/>
          <a:stretch>
            <a:fillRect/>
          </a:stretch>
        </p:blipFill>
        <p:spPr bwMode="auto">
          <a:xfrm>
            <a:off x="1691680" y="404664"/>
            <a:ext cx="5619750" cy="5758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sf.gov/news/mmg/media/images/leeches_f.jpg"/>
          <p:cNvPicPr>
            <a:picLocks noChangeAspect="1" noChangeArrowheads="1"/>
          </p:cNvPicPr>
          <p:nvPr/>
        </p:nvPicPr>
        <p:blipFill>
          <a:blip r:embed="rId2"/>
          <a:srcRect/>
          <a:stretch>
            <a:fillRect/>
          </a:stretch>
        </p:blipFill>
        <p:spPr bwMode="auto">
          <a:xfrm rot="16200000">
            <a:off x="1731325" y="1285860"/>
            <a:ext cx="5879375"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43042" y="0"/>
            <a:ext cx="450056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accent1">
                    <a:lumMod val="60000"/>
                    <a:lumOff val="40000"/>
                  </a:schemeClr>
                </a:solidFill>
                <a:effectLst/>
                <a:latin typeface="Arial" pitchFamily="34" charset="0"/>
                <a:ea typeface="Calibri" pitchFamily="34" charset="0"/>
                <a:cs typeface="Arial" pitchFamily="34" charset="0"/>
              </a:rPr>
              <a:t>The cuttlefish – Sepia:</a:t>
            </a:r>
            <a:endParaRPr kumimoji="0" lang="en-US" sz="28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23554" name="AutoShape 2"/>
          <p:cNvSpPr>
            <a:spLocks noChangeArrowheads="1"/>
          </p:cNvSpPr>
          <p:nvPr/>
        </p:nvSpPr>
        <p:spPr bwMode="auto">
          <a:xfrm>
            <a:off x="5924550" y="476672"/>
            <a:ext cx="2933730" cy="3166642"/>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Mollusca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Cephalopoda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Sepia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Species: savignyi</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Sepia</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savignyi</a:t>
            </a:r>
            <a:endParaRPr kumimoji="0" lang="en-US" sz="1400" b="1" i="1" u="sng"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285720" y="1500174"/>
            <a:ext cx="5143536"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 body </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is mainly divided into a distinct head and a conical visceral hump</a:t>
            </a:r>
            <a:r>
              <a:rPr kumimoji="0" lang="ar-SA"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حدبة </a:t>
            </a:r>
            <a:r>
              <a:rPr kumimoji="0" lang="ar-SA" sz="2000" b="0" i="0" u="none" strike="noStrike" cap="none" normalizeH="0" baseline="0" dirty="0" err="1" smtClean="0">
                <a:ln>
                  <a:noFill/>
                </a:ln>
                <a:solidFill>
                  <a:schemeClr val="tx1">
                    <a:lumMod val="95000"/>
                    <a:lumOff val="5000"/>
                  </a:schemeClr>
                </a:solidFill>
                <a:effectLst/>
                <a:latin typeface="Arial" pitchFamily="34" charset="0"/>
                <a:ea typeface="Calibri" pitchFamily="34" charset="0"/>
                <a:cs typeface="Arial" pitchFamily="34" charset="0"/>
              </a:rPr>
              <a:t>حشوية</a:t>
            </a:r>
            <a:r>
              <a:rPr kumimoji="0" lang="ar-SA"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separated from one another by a short neck.</a:t>
            </a:r>
            <a:endParaRPr lang="en-US" sz="2000" dirty="0" smtClean="0">
              <a:solidFill>
                <a:schemeClr val="tx1">
                  <a:lumMod val="95000"/>
                  <a:lumOff val="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 head </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carries 2 large eyes, similar to those of vertebrates. It bears anteriorly the mouth opening surrounded by a prominent circular lip, and 2 large horny jaws project from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256"/>
            <a:ext cx="5364088" cy="1569660"/>
          </a:xfrm>
          <a:prstGeom prst="rect">
            <a:avLst/>
          </a:prstGeom>
        </p:spPr>
        <p:txBody>
          <a:bodyPr wrap="square">
            <a:spAutoFit/>
          </a:bodyPr>
          <a:lstStyle/>
          <a:p>
            <a:pPr algn="l" rtl="0" eaLnBrk="0" fontAlgn="base" hangingPunct="0">
              <a:spcBef>
                <a:spcPct val="0"/>
              </a:spcBef>
              <a:spcAft>
                <a:spcPct val="0"/>
              </a:spcAft>
              <a:buFont typeface="Wingdings" pitchFamily="2" charset="2"/>
              <a:buChar char="q"/>
            </a:pPr>
            <a:r>
              <a:rPr lang="en-US" sz="2400" dirty="0" smtClean="0">
                <a:solidFill>
                  <a:schemeClr val="tx1">
                    <a:lumMod val="95000"/>
                    <a:lumOff val="5000"/>
                  </a:schemeClr>
                </a:solidFill>
                <a:latin typeface="Arial" pitchFamily="34" charset="0"/>
                <a:ea typeface="Calibri" pitchFamily="34" charset="0"/>
                <a:cs typeface="Arial" pitchFamily="34" charset="0"/>
              </a:rPr>
              <a:t>The arms and tentacles probably represent the highly modified anterior part of the foot, and hence the name </a:t>
            </a:r>
            <a:r>
              <a:rPr lang="en-US" sz="2400" dirty="0" err="1" smtClean="0">
                <a:solidFill>
                  <a:srgbClr val="FF0000"/>
                </a:solidFill>
                <a:latin typeface="Arial" pitchFamily="34" charset="0"/>
                <a:ea typeface="Calibri" pitchFamily="34" charset="0"/>
                <a:cs typeface="Arial" pitchFamily="34" charset="0"/>
              </a:rPr>
              <a:t>Cephalopoda</a:t>
            </a:r>
            <a:r>
              <a:rPr lang="en-US" sz="2400" dirty="0" smtClean="0">
                <a:solidFill>
                  <a:schemeClr val="tx1">
                    <a:lumMod val="95000"/>
                    <a:lumOff val="5000"/>
                  </a:schemeClr>
                </a:solidFill>
                <a:latin typeface="Arial" pitchFamily="34" charset="0"/>
                <a:ea typeface="Calibri" pitchFamily="34" charset="0"/>
                <a:cs typeface="Arial" pitchFamily="34" charset="0"/>
              </a:rPr>
              <a:t>.</a:t>
            </a:r>
          </a:p>
        </p:txBody>
      </p:sp>
      <p:sp>
        <p:nvSpPr>
          <p:cNvPr id="5" name="Rectangle 4"/>
          <p:cNvSpPr/>
          <p:nvPr/>
        </p:nvSpPr>
        <p:spPr>
          <a:xfrm>
            <a:off x="0" y="500042"/>
            <a:ext cx="5364088" cy="3416320"/>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sz="2400" dirty="0" smtClean="0">
                <a:solidFill>
                  <a:srgbClr val="FF0000"/>
                </a:solidFill>
                <a:latin typeface="Arial" pitchFamily="34" charset="0"/>
                <a:ea typeface="Calibri" pitchFamily="34" charset="0"/>
                <a:cs typeface="Arial" pitchFamily="34" charset="0"/>
              </a:rPr>
              <a:t>Eight pointed arms</a:t>
            </a:r>
            <a:r>
              <a:rPr lang="en-US" sz="2400" dirty="0" smtClean="0">
                <a:solidFill>
                  <a:schemeClr val="tx1">
                    <a:lumMod val="95000"/>
                    <a:lumOff val="5000"/>
                  </a:schemeClr>
                </a:solidFill>
                <a:latin typeface="Arial" pitchFamily="34" charset="0"/>
                <a:ea typeface="Calibri" pitchFamily="34" charset="0"/>
                <a:cs typeface="Arial" pitchFamily="34" charset="0"/>
              </a:rPr>
              <a:t>,each provided with 4 rows of suckers on its inner surface, and 2 much longer tentacles, carrying suckers only at their expanded tips, arise at the anterior end of the head, around the mouth opening (the tentacles are used in catching the prey and the arms for holding it while it is being devoured). </a:t>
            </a:r>
          </a:p>
        </p:txBody>
      </p:sp>
      <p:pic>
        <p:nvPicPr>
          <p:cNvPr id="7" name="Picture 2" descr="http://t3.gstatic.com/images?q=tbn:ANd9GcShmPGgno3a0kCUsHeMvW_MJB7EiszsIfs2pfOFT9fCSwx5Bz3a"/>
          <p:cNvPicPr>
            <a:picLocks noChangeAspect="1" noChangeArrowheads="1"/>
          </p:cNvPicPr>
          <p:nvPr/>
        </p:nvPicPr>
        <p:blipFill>
          <a:blip r:embed="rId2"/>
          <a:srcRect/>
          <a:stretch>
            <a:fillRect/>
          </a:stretch>
        </p:blipFill>
        <p:spPr bwMode="auto">
          <a:xfrm>
            <a:off x="5429256" y="1857364"/>
            <a:ext cx="3512533" cy="2665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00200"/>
            <a:ext cx="4429124" cy="4525963"/>
          </a:xfrm>
        </p:spPr>
        <p:txBody>
          <a:bodyPr>
            <a:normAutofit/>
          </a:bodyPr>
          <a:lstStyle/>
          <a:p>
            <a:pPr algn="l" rtl="0">
              <a:buFont typeface="Wingdings" pitchFamily="2" charset="2"/>
              <a:buChar char="q"/>
            </a:pPr>
            <a:r>
              <a:rPr lang="en-US" sz="2600" dirty="0" smtClean="0">
                <a:solidFill>
                  <a:schemeClr val="tx1">
                    <a:lumMod val="95000"/>
                    <a:lumOff val="5000"/>
                  </a:schemeClr>
                </a:solidFill>
                <a:latin typeface="Arial" pitchFamily="34" charset="0"/>
                <a:ea typeface="Calibri" pitchFamily="34" charset="0"/>
                <a:cs typeface="Arial" pitchFamily="34" charset="0"/>
              </a:rPr>
              <a:t>The posterior part of the foot is modified to form the large muscular </a:t>
            </a:r>
            <a:r>
              <a:rPr lang="en-US" sz="2600" dirty="0" smtClean="0">
                <a:solidFill>
                  <a:srgbClr val="FF0000"/>
                </a:solidFill>
                <a:latin typeface="Arial" pitchFamily="34" charset="0"/>
                <a:ea typeface="Calibri" pitchFamily="34" charset="0"/>
                <a:cs typeface="Arial" pitchFamily="34" charset="0"/>
              </a:rPr>
              <a:t>funnel</a:t>
            </a:r>
            <a:r>
              <a:rPr lang="en-US" sz="2600" dirty="0" smtClean="0">
                <a:solidFill>
                  <a:schemeClr val="tx1">
                    <a:lumMod val="95000"/>
                    <a:lumOff val="5000"/>
                  </a:schemeClr>
                </a:solidFill>
                <a:latin typeface="Arial" pitchFamily="34" charset="0"/>
                <a:ea typeface="Calibri" pitchFamily="34" charset="0"/>
                <a:cs typeface="Arial" pitchFamily="34" charset="0"/>
              </a:rPr>
              <a:t> </a:t>
            </a:r>
            <a:r>
              <a:rPr lang="ar-SA" sz="2600" dirty="0" smtClean="0">
                <a:solidFill>
                  <a:schemeClr val="tx1">
                    <a:lumMod val="95000"/>
                    <a:lumOff val="5000"/>
                  </a:schemeClr>
                </a:solidFill>
                <a:latin typeface="Arial" pitchFamily="34" charset="0"/>
                <a:ea typeface="Calibri" pitchFamily="34" charset="0"/>
                <a:cs typeface="Arial" pitchFamily="34" charset="0"/>
              </a:rPr>
              <a:t>قمع</a:t>
            </a:r>
            <a:r>
              <a:rPr lang="en-US" sz="2600" dirty="0" smtClean="0">
                <a:solidFill>
                  <a:schemeClr val="tx1">
                    <a:lumMod val="95000"/>
                    <a:lumOff val="5000"/>
                  </a:schemeClr>
                </a:solidFill>
                <a:latin typeface="Arial" pitchFamily="34" charset="0"/>
                <a:ea typeface="Calibri" pitchFamily="34" charset="0"/>
                <a:cs typeface="Arial" pitchFamily="34" charset="0"/>
              </a:rPr>
              <a:t> which you see on the ventral side of the head (through which water is forced out of the mantle cavity, causing the animal to jerk quickly backwards</a:t>
            </a:r>
          </a:p>
          <a:p>
            <a:endParaRPr lang="ar-SA" dirty="0"/>
          </a:p>
        </p:txBody>
      </p:sp>
      <p:pic>
        <p:nvPicPr>
          <p:cNvPr id="1026" name="Picture 9" descr="G:\17-17.bmp"/>
          <p:cNvPicPr>
            <a:picLocks noChangeAspect="1" noChangeArrowheads="1"/>
          </p:cNvPicPr>
          <p:nvPr/>
        </p:nvPicPr>
        <p:blipFill>
          <a:blip r:embed="rId2"/>
          <a:srcRect r="3461" b="51512"/>
          <a:stretch>
            <a:fillRect/>
          </a:stretch>
        </p:blipFill>
        <p:spPr bwMode="auto">
          <a:xfrm>
            <a:off x="4572000" y="1643050"/>
            <a:ext cx="4399568" cy="337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796136" y="642918"/>
            <a:ext cx="3146748" cy="3500462"/>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Echinodermata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Asteroidea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Astropecten</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Species: relitaris</a:t>
            </a: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Astropecten</a:t>
            </a: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relitaris</a:t>
            </a: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(Sea star).</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3143240" y="214290"/>
            <a:ext cx="250033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298575" algn="l"/>
              </a:tabLst>
            </a:pPr>
            <a:r>
              <a:rPr kumimoji="0" lang="en-US" sz="2800" b="1" i="0"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Starfish</a:t>
            </a:r>
            <a:endParaRPr kumimoji="0" lang="en-US" sz="2800" b="0" i="0"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24580" name="Rectangle 4"/>
          <p:cNvSpPr>
            <a:spLocks noChangeArrowheads="1"/>
          </p:cNvSpPr>
          <p:nvPr/>
        </p:nvSpPr>
        <p:spPr bwMode="auto">
          <a:xfrm>
            <a:off x="0" y="970460"/>
            <a:ext cx="5929322" cy="54630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The body is star-shaped consisting of a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central disc  </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prolonged radially into 5 felxible triangular arms with tapering tips.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The body is markedly flattened, with two distinct surfaces, a lower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oral surface</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and an upper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aboral surface</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a:t>
            </a:r>
            <a:endParaRPr lang="en-US" sz="2400" dirty="0" smtClean="0">
              <a:solidFill>
                <a:schemeClr val="tx1">
                  <a:lumMod val="95000"/>
                  <a:lumOff val="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On the oral surface, note the mouth opening in the centre, surrounded by-a soft membranous area, the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peristome</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a:t>
            </a:r>
          </a:p>
          <a:p>
            <a:pPr lvl="0" algn="l" rtl="0" eaLnBrk="0" fontAlgn="base" hangingPunct="0">
              <a:spcBef>
                <a:spcPct val="0"/>
              </a:spcBef>
              <a:spcAft>
                <a:spcPct val="0"/>
              </a:spcAft>
              <a:buFont typeface="Wingdings" pitchFamily="2" charset="2"/>
              <a:buChar char="q"/>
            </a:pP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Five broadly open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ambulacra</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grooves</a:t>
            </a:r>
            <a:r>
              <a:rPr kumimoji="0" lang="en-US" sz="2400" b="0" i="0" u="none" strike="noStrike" cap="none" normalizeH="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ar-SA" sz="2400" b="0" i="0" u="none" strike="noStrike" cap="none" normalizeH="0" dirty="0" err="1" smtClean="0">
                <a:ln>
                  <a:noFill/>
                </a:ln>
                <a:solidFill>
                  <a:schemeClr val="tx1">
                    <a:lumMod val="95000"/>
                    <a:lumOff val="5000"/>
                  </a:schemeClr>
                </a:solidFill>
                <a:effectLst/>
                <a:latin typeface="Arial" pitchFamily="34" charset="0"/>
                <a:ea typeface="Calibri" pitchFamily="34" charset="0"/>
                <a:cs typeface="Arial" pitchFamily="34" charset="0"/>
              </a:rPr>
              <a:t>ميازيب</a:t>
            </a:r>
            <a:r>
              <a:rPr kumimoji="0" lang="ar-SA" sz="2400" b="0" i="0" u="none" strike="noStrike" cap="none" normalizeH="0" dirty="0" smtClean="0">
                <a:ln>
                  <a:noFill/>
                </a:ln>
                <a:solidFill>
                  <a:schemeClr val="tx1">
                    <a:lumMod val="95000"/>
                    <a:lumOff val="5000"/>
                  </a:schemeClr>
                </a:solidFill>
                <a:effectLst/>
                <a:latin typeface="Arial" pitchFamily="34" charset="0"/>
                <a:ea typeface="Calibri" pitchFamily="34" charset="0"/>
                <a:cs typeface="Arial" pitchFamily="34" charset="0"/>
              </a:rPr>
              <a:t> حركية</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lang="en-US" sz="2400" dirty="0" smtClean="0">
                <a:solidFill>
                  <a:schemeClr val="tx1">
                    <a:lumMod val="95000"/>
                    <a:lumOff val="5000"/>
                  </a:schemeClr>
                </a:solidFill>
                <a:latin typeface="Arial" pitchFamily="34" charset="0"/>
                <a:ea typeface="Calibri" pitchFamily="34" charset="0"/>
                <a:cs typeface="Arial" pitchFamily="34" charset="0"/>
              </a:rPr>
              <a:t>pass extend </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out from the mouth and each along the entire length of one of the arms.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p:spPr>
        <p:txBody>
          <a:bodyPr>
            <a:normAutofit/>
          </a:bodyPr>
          <a:lstStyle/>
          <a:p>
            <a:r>
              <a:rPr lang="en-US" sz="48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Ascaris</a:t>
            </a:r>
            <a:endParaRPr lang="ar-SA" sz="48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AutoShape 2"/>
          <p:cNvSpPr>
            <a:spLocks noGrp="1" noChangeArrowheads="1"/>
          </p:cNvSpPr>
          <p:nvPr>
            <p:ph idx="1"/>
          </p:nvPr>
        </p:nvSpPr>
        <p:spPr bwMode="auto">
          <a:xfrm>
            <a:off x="4929190" y="1600200"/>
            <a:ext cx="4214810" cy="4525963"/>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lvl="0" indent="0" algn="l" rtl="0" eaLnBrk="1" fontAlgn="base" latinLnBrk="0" hangingPunct="1">
              <a:lnSpc>
                <a:spcPct val="140000"/>
              </a:lnSpc>
              <a:spcBef>
                <a:spcPts val="425"/>
              </a:spcBef>
              <a:spcAft>
                <a:spcPct val="0"/>
              </a:spcAft>
              <a:buNone/>
              <a:tabLst/>
            </a:pPr>
            <a:r>
              <a:rPr kumimoji="0" lang="en-US" sz="1400"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r>
              <a:rPr lang="en-US" sz="1400" b="1" dirty="0" smtClean="0">
                <a:solidFill>
                  <a:srgbClr val="000000"/>
                </a:solidFill>
                <a:latin typeface="Arial" pitchFamily="34" charset="0"/>
                <a:ea typeface="Arial" pitchFamily="34" charset="0"/>
                <a:cs typeface="Arial" pitchFamily="34" charset="0"/>
              </a:rPr>
              <a:t>,</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lang="en-US" sz="1400" b="1" dirty="0">
                <a:solidFill>
                  <a:srgbClr val="000000"/>
                </a:solidFill>
                <a:latin typeface="Arial" pitchFamily="34" charset="0"/>
                <a:ea typeface="Arial" pitchFamily="34" charset="0"/>
                <a:cs typeface="Arial" pitchFamily="34" charset="0"/>
              </a:rPr>
              <a:t>P</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hylum; </a:t>
            </a:r>
            <a:r>
              <a:rPr kumimoji="0" lang="en-US" sz="1400" b="1" i="0" u="none" strike="noStrike" cap="none" normalizeH="0" baseline="0" dirty="0" err="1" smtClean="0">
                <a:ln>
                  <a:noFill/>
                </a:ln>
                <a:solidFill>
                  <a:srgbClr val="000000"/>
                </a:solidFill>
                <a:effectLst/>
                <a:latin typeface="Arial" pitchFamily="34" charset="0"/>
                <a:ea typeface="Arial" pitchFamily="34" charset="0"/>
                <a:cs typeface="Arial" pitchFamily="34" charset="0"/>
              </a:rPr>
              <a:t>Nematoda</a:t>
            </a: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(Roundworms)</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Class: Rhalditea</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Order: Ascariida</a:t>
            </a:r>
            <a:endParaRPr lang="en-US" sz="1400" b="1" dirty="0">
              <a:solidFill>
                <a:srgbClr val="000000"/>
              </a:solidFill>
              <a:latin typeface="Arial" pitchFamily="34" charset="0"/>
              <a:ea typeface="Arial" pitchFamily="34" charset="0"/>
              <a:cs typeface="Arial" pitchFamily="34" charset="0"/>
            </a:endParaRP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Family: Ascariidae</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Genus: </a:t>
            </a:r>
            <a:r>
              <a:rPr kumimoji="0" lang="en-US" sz="1400" b="1" i="1" u="none" strike="noStrike" cap="none" normalizeH="0" baseline="0" dirty="0" smtClean="0">
                <a:ln>
                  <a:noFill/>
                </a:ln>
                <a:solidFill>
                  <a:srgbClr val="000000"/>
                </a:solidFill>
                <a:effectLst/>
                <a:latin typeface="Arial" pitchFamily="34" charset="0"/>
                <a:ea typeface="Arial" pitchFamily="34" charset="0"/>
                <a:cs typeface="Arial" pitchFamily="34" charset="0"/>
              </a:rPr>
              <a:t>Ascaris</a:t>
            </a:r>
            <a:endPar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457200" lvl="1" indent="-457200" algn="l" rtl="0" fontAlgn="base">
              <a:lnSpc>
                <a:spcPct val="140000"/>
              </a:lnSpc>
              <a:spcBef>
                <a:spcPts val="425"/>
              </a:spcBef>
              <a:spcAft>
                <a:spcPct val="0"/>
              </a:spcAft>
              <a:buNone/>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Species:</a:t>
            </a:r>
            <a:r>
              <a:rPr lang="en-US" sz="1400" b="1" i="1" dirty="0" smtClean="0">
                <a:solidFill>
                  <a:srgbClr val="000000"/>
                </a:solidFill>
                <a:latin typeface="Arial" pitchFamily="34" charset="0"/>
                <a:ea typeface="Arial" pitchFamily="34" charset="0"/>
                <a:cs typeface="Arial" pitchFamily="34" charset="0"/>
              </a:rPr>
              <a:t> </a:t>
            </a:r>
            <a:r>
              <a:rPr lang="en-US" sz="1400" b="1" i="1" u="sng" dirty="0" err="1" smtClean="0">
                <a:solidFill>
                  <a:srgbClr val="000000"/>
                </a:solidFill>
                <a:latin typeface="Arial" pitchFamily="34" charset="0"/>
                <a:ea typeface="Arial" pitchFamily="34" charset="0"/>
                <a:cs typeface="Arial" pitchFamily="34" charset="0"/>
              </a:rPr>
              <a:t>Ascaris</a:t>
            </a:r>
            <a:r>
              <a:rPr lang="en-US" sz="1400" b="1" i="1" dirty="0" smtClean="0">
                <a:solidFill>
                  <a:srgbClr val="000000"/>
                </a:solidFill>
                <a:latin typeface="Arial" pitchFamily="34" charset="0"/>
                <a:ea typeface="Arial" pitchFamily="34" charset="0"/>
                <a:cs typeface="Arial" pitchFamily="34" charset="0"/>
              </a:rPr>
              <a:t> </a:t>
            </a:r>
            <a:r>
              <a:rPr lang="en-US" sz="1400" b="1" i="1" u="sng" dirty="0" err="1" smtClean="0">
                <a:solidFill>
                  <a:srgbClr val="000000"/>
                </a:solidFill>
                <a:latin typeface="Arial" pitchFamily="34" charset="0"/>
                <a:ea typeface="Arial" pitchFamily="34" charset="0"/>
                <a:cs typeface="Arial" pitchFamily="34" charset="0"/>
              </a:rPr>
              <a:t>lumbricoides</a:t>
            </a:r>
            <a:r>
              <a:rPr lang="en-US" sz="1400" b="1" i="1" u="sng" dirty="0" smtClean="0">
                <a:solidFill>
                  <a:srgbClr val="000000"/>
                </a:solidFill>
                <a:latin typeface="Arial" pitchFamily="34" charset="0"/>
                <a:ea typeface="Arial" pitchFamily="34" charset="0"/>
                <a:cs typeface="Arial" pitchFamily="34" charset="0"/>
              </a:rPr>
              <a:t> </a:t>
            </a:r>
            <a:endPar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285720" y="2214554"/>
            <a:ext cx="4857784" cy="4031873"/>
          </a:xfrm>
          <a:prstGeom prst="rect">
            <a:avLst/>
          </a:prstGeom>
        </p:spPr>
        <p:txBody>
          <a:bodyPr wrap="square">
            <a:spAutoFit/>
          </a:bodyPr>
          <a:lstStyle/>
          <a:p>
            <a:pPr lvl="0" algn="l" rtl="0" fontAlgn="base">
              <a:spcBef>
                <a:spcPct val="0"/>
              </a:spcBef>
              <a:spcAft>
                <a:spcPct val="0"/>
              </a:spcAft>
              <a:buFont typeface="Wingdings" pitchFamily="2" charset="2"/>
              <a:buChar char="Ø"/>
            </a:pPr>
            <a:r>
              <a:rPr lang="en-US" sz="3200" dirty="0" smtClean="0"/>
              <a:t>The body form, is cylindrical, long (length varies according to species).</a:t>
            </a:r>
          </a:p>
          <a:p>
            <a:pPr lvl="0" algn="l" rtl="0" fontAlgn="base">
              <a:spcBef>
                <a:spcPct val="0"/>
              </a:spcBef>
              <a:spcAft>
                <a:spcPct val="0"/>
              </a:spcAft>
              <a:buFont typeface="Wingdings" pitchFamily="2" charset="2"/>
              <a:buChar char="Ø"/>
            </a:pPr>
            <a:endParaRPr lang="en-US" sz="3200" dirty="0" smtClean="0"/>
          </a:p>
          <a:p>
            <a:pPr lvl="0" algn="l" rtl="0" fontAlgn="base">
              <a:spcBef>
                <a:spcPct val="0"/>
              </a:spcBef>
              <a:spcAft>
                <a:spcPct val="0"/>
              </a:spcAft>
              <a:buFont typeface="Wingdings" pitchFamily="2" charset="2"/>
              <a:buChar char="Ø"/>
            </a:pPr>
            <a:r>
              <a:rPr lang="en-US" sz="3200" dirty="0" smtClean="0"/>
              <a:t> Size in </a:t>
            </a:r>
            <a:r>
              <a:rPr lang="en-US" sz="3200" i="1" u="sng" dirty="0" smtClean="0"/>
              <a:t>A</a:t>
            </a:r>
            <a:r>
              <a:rPr lang="en-US" sz="3200" dirty="0" smtClean="0"/>
              <a:t>. </a:t>
            </a:r>
            <a:r>
              <a:rPr lang="en-US" sz="3200" i="1" u="sng" dirty="0" err="1" smtClean="0"/>
              <a:t>vitulorum</a:t>
            </a:r>
            <a:r>
              <a:rPr lang="en-US" sz="3200" dirty="0" smtClean="0"/>
              <a:t> (15-26 cm in the </a:t>
            </a:r>
            <a:r>
              <a:rPr lang="en-US" sz="3200" dirty="0" smtClean="0">
                <a:solidFill>
                  <a:srgbClr val="FF0000"/>
                </a:solidFill>
              </a:rPr>
              <a:t>male</a:t>
            </a:r>
            <a:r>
              <a:rPr lang="en-US" sz="3200" dirty="0" smtClean="0"/>
              <a:t> and 22-30 cm in the </a:t>
            </a:r>
            <a:r>
              <a:rPr lang="en-US" sz="3200" dirty="0" smtClean="0">
                <a:solidFill>
                  <a:srgbClr val="FF0000"/>
                </a:solidFill>
              </a:rPr>
              <a:t>female</a:t>
            </a:r>
            <a:r>
              <a:rPr lang="en-US" sz="3200" dirty="0" smtClean="0"/>
              <a:t>) and tapering at both ends.</a:t>
            </a:r>
          </a:p>
        </p:txBody>
      </p:sp>
      <p:sp>
        <p:nvSpPr>
          <p:cNvPr id="6" name="Rectangle 3"/>
          <p:cNvSpPr>
            <a:spLocks noChangeArrowheads="1"/>
          </p:cNvSpPr>
          <p:nvPr/>
        </p:nvSpPr>
        <p:spPr bwMode="auto">
          <a:xfrm>
            <a:off x="285720" y="1285860"/>
            <a:ext cx="3714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External Features:</a:t>
            </a:r>
            <a:endParaRPr kumimoji="0" lang="en-US" sz="2800" b="0" i="0" u="none" strike="noStrike" cap="none" normalizeH="0" baseline="0" dirty="0" smtClean="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428736"/>
            <a:ext cx="8001056" cy="2985433"/>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sz="2400" dirty="0">
                <a:solidFill>
                  <a:prstClr val="black">
                    <a:lumMod val="95000"/>
                    <a:lumOff val="5000"/>
                  </a:prstClr>
                </a:solidFill>
                <a:latin typeface="Arial" pitchFamily="34" charset="0"/>
                <a:ea typeface="Calibri" pitchFamily="34" charset="0"/>
                <a:cs typeface="Arial" pitchFamily="34" charset="0"/>
              </a:rPr>
              <a:t>Five broadly open </a:t>
            </a:r>
            <a:r>
              <a:rPr lang="en-US" sz="2400" dirty="0">
                <a:solidFill>
                  <a:srgbClr val="FF0000"/>
                </a:solidFill>
                <a:latin typeface="Arial" pitchFamily="34" charset="0"/>
                <a:ea typeface="Calibri" pitchFamily="34" charset="0"/>
                <a:cs typeface="Arial" pitchFamily="34" charset="0"/>
              </a:rPr>
              <a:t>ambulacra</a:t>
            </a:r>
            <a:r>
              <a:rPr lang="en-US" sz="2400" dirty="0">
                <a:solidFill>
                  <a:prstClr val="black">
                    <a:lumMod val="95000"/>
                    <a:lumOff val="5000"/>
                  </a:prstClr>
                </a:solidFill>
                <a:latin typeface="Arial" pitchFamily="34" charset="0"/>
                <a:ea typeface="Calibri" pitchFamily="34" charset="0"/>
                <a:cs typeface="Arial" pitchFamily="34" charset="0"/>
              </a:rPr>
              <a:t>  </a:t>
            </a:r>
            <a:r>
              <a:rPr lang="en-US" sz="2400" dirty="0">
                <a:solidFill>
                  <a:srgbClr val="FF0000"/>
                </a:solidFill>
                <a:latin typeface="Arial" pitchFamily="34" charset="0"/>
                <a:ea typeface="Calibri" pitchFamily="34" charset="0"/>
                <a:cs typeface="Arial" pitchFamily="34" charset="0"/>
              </a:rPr>
              <a:t>grooves</a:t>
            </a:r>
            <a:r>
              <a:rPr lang="en-US" sz="2400" dirty="0">
                <a:solidFill>
                  <a:prstClr val="black">
                    <a:lumMod val="95000"/>
                    <a:lumOff val="5000"/>
                  </a:prstClr>
                </a:solidFill>
                <a:latin typeface="Arial" pitchFamily="34" charset="0"/>
                <a:ea typeface="Calibri" pitchFamily="34" charset="0"/>
                <a:cs typeface="Arial" pitchFamily="34" charset="0"/>
              </a:rPr>
              <a:t> </a:t>
            </a:r>
            <a:r>
              <a:rPr lang="ar-SA" sz="2400" dirty="0">
                <a:solidFill>
                  <a:prstClr val="black">
                    <a:lumMod val="95000"/>
                    <a:lumOff val="5000"/>
                  </a:prstClr>
                </a:solidFill>
                <a:latin typeface="Arial" pitchFamily="34" charset="0"/>
                <a:ea typeface="Calibri" pitchFamily="34" charset="0"/>
              </a:rPr>
              <a:t>ميازيب حركية</a:t>
            </a:r>
            <a:r>
              <a:rPr lang="en-US" sz="2400" dirty="0">
                <a:solidFill>
                  <a:prstClr val="black">
                    <a:lumMod val="95000"/>
                    <a:lumOff val="5000"/>
                  </a:prstClr>
                </a:solidFill>
                <a:latin typeface="Arial" pitchFamily="34" charset="0"/>
                <a:ea typeface="Calibri" pitchFamily="34" charset="0"/>
                <a:cs typeface="Arial" pitchFamily="34" charset="0"/>
              </a:rPr>
              <a:t> pass extend out from the mouth and each along the entire length of one of the arms.</a:t>
            </a:r>
          </a:p>
          <a:p>
            <a:pPr lvl="0" algn="l" rtl="0" eaLnBrk="0" fontAlgn="base" hangingPunct="0">
              <a:spcBef>
                <a:spcPct val="0"/>
              </a:spcBef>
              <a:spcAft>
                <a:spcPct val="0"/>
              </a:spcAft>
            </a:pPr>
            <a:endParaRPr lang="en-US" sz="2400" dirty="0" smtClean="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400" dirty="0" smtClean="0">
                <a:solidFill>
                  <a:schemeClr val="tx1">
                    <a:lumMod val="95000"/>
                    <a:lumOff val="5000"/>
                  </a:schemeClr>
                </a:solidFill>
                <a:latin typeface="Arial" pitchFamily="34" charset="0"/>
                <a:ea typeface="Calibri" pitchFamily="34" charset="0"/>
                <a:cs typeface="Arial" pitchFamily="34" charset="0"/>
              </a:rPr>
              <a:t>The terminal tube foot or tentacle, which stands at the tip of each arm, has a pigmented spot, </a:t>
            </a:r>
            <a:r>
              <a:rPr lang="en-US" sz="2400" dirty="0" smtClean="0">
                <a:solidFill>
                  <a:srgbClr val="FF0000"/>
                </a:solidFill>
                <a:latin typeface="Arial" pitchFamily="34" charset="0"/>
                <a:ea typeface="Calibri" pitchFamily="34" charset="0"/>
                <a:cs typeface="Arial" pitchFamily="34" charset="0"/>
              </a:rPr>
              <a:t>the eye</a:t>
            </a:r>
            <a:r>
              <a:rPr lang="en-US" sz="2400" dirty="0" smtClean="0">
                <a:solidFill>
                  <a:schemeClr val="tx1">
                    <a:lumMod val="95000"/>
                    <a:lumOff val="5000"/>
                  </a:schemeClr>
                </a:solidFill>
                <a:latin typeface="Arial" pitchFamily="34" charset="0"/>
                <a:ea typeface="Calibri" pitchFamily="34" charset="0"/>
                <a:cs typeface="Arial" pitchFamily="34" charset="0"/>
              </a:rPr>
              <a:t>, at its base (light sensitive).</a:t>
            </a:r>
          </a:p>
          <a:p>
            <a:pPr lvl="0" algn="l" rtl="0" eaLnBrk="0" fontAlgn="base" hangingPunct="0">
              <a:spcBef>
                <a:spcPct val="0"/>
              </a:spcBef>
              <a:spcAft>
                <a:spcPct val="0"/>
              </a:spcAft>
            </a:pPr>
            <a:endParaRPr lang="en-US" sz="2000" dirty="0" smtClean="0">
              <a:solidFill>
                <a:schemeClr val="tx1">
                  <a:lumMod val="95000"/>
                  <a:lumOff val="5000"/>
                </a:schemeClr>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21"/>
          <p:cNvPicPr/>
          <p:nvPr/>
        </p:nvPicPr>
        <p:blipFill>
          <a:blip r:embed="rId2" cstate="print"/>
          <a:srcRect/>
          <a:stretch>
            <a:fillRect/>
          </a:stretch>
        </p:blipFill>
        <p:spPr bwMode="auto">
          <a:xfrm>
            <a:off x="4143372" y="357167"/>
            <a:ext cx="4691057"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t3.gstatic.com/images?q=tbn:ANd9GcRu-MoFrzn0zKg4osnKOQrfCC7PzvMZi-k6BSHgSNIwR-SHrv2big"/>
          <p:cNvPicPr>
            <a:picLocks noChangeAspect="1" noChangeArrowheads="1"/>
          </p:cNvPicPr>
          <p:nvPr/>
        </p:nvPicPr>
        <p:blipFill>
          <a:blip r:embed="rId3"/>
          <a:srcRect/>
          <a:stretch>
            <a:fillRect/>
          </a:stretch>
        </p:blipFill>
        <p:spPr bwMode="auto">
          <a:xfrm>
            <a:off x="214282" y="2143116"/>
            <a:ext cx="371477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28868"/>
            <a:ext cx="9144000" cy="1600438"/>
          </a:xfrm>
          <a:prstGeom prst="rect">
            <a:avLst/>
          </a:prstGeom>
          <a:noFill/>
        </p:spPr>
        <p:txBody>
          <a:bodyPr wrap="square" rtlCol="0">
            <a:spAutoFit/>
          </a:bodyPr>
          <a:lstStyle/>
          <a:p>
            <a:pPr algn="ctr"/>
            <a:r>
              <a:rPr lang="en-US" sz="8000" dirty="0" smtClean="0">
                <a:solidFill>
                  <a:schemeClr val="accent2">
                    <a:lumMod val="60000"/>
                    <a:lumOff val="40000"/>
                  </a:schemeClr>
                </a:solidFill>
                <a:effectLst>
                  <a:outerShdw blurRad="38100" dist="38100" dir="2700000" algn="tl">
                    <a:srgbClr val="000000">
                      <a:alpha val="43137"/>
                    </a:srgbClr>
                  </a:outerShdw>
                </a:effectLst>
              </a:rPr>
              <a:t>Thank you </a:t>
            </a:r>
          </a:p>
          <a:p>
            <a:pPr algn="ctr"/>
            <a:endParaRPr lang="en-US"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Arial" pitchFamily="34" charset="0"/>
                <a:ea typeface="Times New Roman" pitchFamily="18" charset="0"/>
                <a:cs typeface="Arial" pitchFamily="34" charset="0"/>
              </a:rPr>
              <a:t>External Features:</a:t>
            </a:r>
            <a:endParaRPr lang="ar-SA"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214282" y="1285860"/>
            <a:ext cx="4071966" cy="5286412"/>
          </a:xfrm>
        </p:spPr>
        <p:txBody>
          <a:bodyPr>
            <a:normAutofit/>
          </a:bodyPr>
          <a:lstStyle/>
          <a:p>
            <a:pPr marL="0" lvl="0" indent="0" algn="l" rtl="0" fontAlgn="base">
              <a:spcBef>
                <a:spcPct val="0"/>
              </a:spcBef>
              <a:spcAft>
                <a:spcPct val="0"/>
              </a:spcAft>
              <a:buFont typeface="Wingdings" pitchFamily="2" charset="2"/>
              <a:buChar char="Ø"/>
            </a:pPr>
            <a:r>
              <a:rPr lang="en-US" dirty="0" smtClean="0">
                <a:solidFill>
                  <a:schemeClr val="tx1">
                    <a:lumMod val="95000"/>
                    <a:lumOff val="5000"/>
                  </a:schemeClr>
                </a:solidFill>
                <a:latin typeface="Arial" pitchFamily="34" charset="0"/>
                <a:ea typeface="Times New Roman" pitchFamily="18" charset="0"/>
                <a:cs typeface="Arial" pitchFamily="34" charset="0"/>
              </a:rPr>
              <a:t>The sexes are separate, the </a:t>
            </a:r>
            <a:r>
              <a:rPr lang="en-US" dirty="0" smtClean="0">
                <a:solidFill>
                  <a:srgbClr val="FF0000"/>
                </a:solidFill>
                <a:latin typeface="Arial" pitchFamily="34" charset="0"/>
                <a:ea typeface="Times New Roman" pitchFamily="18" charset="0"/>
                <a:cs typeface="Arial" pitchFamily="34" charset="0"/>
              </a:rPr>
              <a:t>female</a:t>
            </a:r>
            <a:r>
              <a:rPr lang="en-US" dirty="0" smtClean="0">
                <a:solidFill>
                  <a:schemeClr val="tx1">
                    <a:lumMod val="95000"/>
                    <a:lumOff val="5000"/>
                  </a:schemeClr>
                </a:solidFill>
                <a:latin typeface="Arial" pitchFamily="34" charset="0"/>
                <a:ea typeface="Times New Roman" pitchFamily="18" charset="0"/>
                <a:cs typeface="Arial" pitchFamily="34" charset="0"/>
              </a:rPr>
              <a:t> is the larger and has a straight posterior end.</a:t>
            </a:r>
          </a:p>
          <a:p>
            <a:pPr marL="0" lvl="0" indent="0" algn="l" rtl="0" fontAlgn="base">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a:t>
            </a:r>
            <a:r>
              <a:rPr lang="en-US" dirty="0" smtClean="0">
                <a:solidFill>
                  <a:schemeClr val="tx1">
                    <a:lumMod val="95000"/>
                    <a:lumOff val="5000"/>
                  </a:schemeClr>
                </a:solidFill>
                <a:latin typeface="Arial" pitchFamily="34" charset="0"/>
                <a:ea typeface="Times New Roman" pitchFamily="18" charset="0"/>
                <a:cs typeface="Arial" pitchFamily="34" charset="0"/>
              </a:rPr>
              <a:t>he </a:t>
            </a:r>
            <a:r>
              <a:rPr lang="en-US" dirty="0" smtClean="0">
                <a:solidFill>
                  <a:srgbClr val="FF0000"/>
                </a:solidFill>
                <a:latin typeface="Arial" pitchFamily="34" charset="0"/>
                <a:ea typeface="Times New Roman" pitchFamily="18" charset="0"/>
                <a:cs typeface="Arial" pitchFamily="34" charset="0"/>
              </a:rPr>
              <a:t>male</a:t>
            </a:r>
            <a:r>
              <a:rPr lang="en-US" dirty="0" smtClean="0">
                <a:solidFill>
                  <a:schemeClr val="tx1">
                    <a:lumMod val="95000"/>
                    <a:lumOff val="5000"/>
                  </a:schemeClr>
                </a:solidFill>
                <a:latin typeface="Arial" pitchFamily="34" charset="0"/>
                <a:ea typeface="Times New Roman" pitchFamily="18" charset="0"/>
                <a:cs typeface="Arial" pitchFamily="34" charset="0"/>
              </a:rPr>
              <a:t> is more slender and has its posterior end sharply curled ventrally.</a:t>
            </a:r>
            <a:endParaRPr lang="en-US" sz="1400" dirty="0" smtClean="0">
              <a:solidFill>
                <a:schemeClr val="tx1">
                  <a:lumMod val="95000"/>
                  <a:lumOff val="5000"/>
                </a:schemeClr>
              </a:solidFill>
              <a:latin typeface="Arial" pitchFamily="34" charset="0"/>
              <a:cs typeface="Arial" pitchFamily="34" charset="0"/>
            </a:endParaRPr>
          </a:p>
          <a:p>
            <a:pPr>
              <a:buNone/>
            </a:pPr>
            <a:endParaRPr lang="ar-SA" dirty="0">
              <a:solidFill>
                <a:srgbClr val="FF0000"/>
              </a:solidFill>
            </a:endParaRPr>
          </a:p>
        </p:txBody>
      </p:sp>
      <p:pic>
        <p:nvPicPr>
          <p:cNvPr id="4" name="Picture 2" descr="http://www.almokhtbr.com/wp-content/uploads/2011/04/alumbmf.jpg"/>
          <p:cNvPicPr>
            <a:picLocks noChangeAspect="1" noChangeArrowheads="1"/>
          </p:cNvPicPr>
          <p:nvPr/>
        </p:nvPicPr>
        <p:blipFill>
          <a:blip r:embed="rId2"/>
          <a:srcRect b="26744"/>
          <a:stretch>
            <a:fillRect/>
          </a:stretch>
        </p:blipFill>
        <p:spPr bwMode="auto">
          <a:xfrm>
            <a:off x="4286248" y="1500174"/>
            <a:ext cx="4644572"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SULTAN\Pictures\DSCN1098.jpg"/>
          <p:cNvPicPr>
            <a:picLocks noChangeAspect="1" noChangeArrowheads="1"/>
          </p:cNvPicPr>
          <p:nvPr/>
        </p:nvPicPr>
        <p:blipFill>
          <a:blip r:embed="rId3"/>
          <a:srcRect/>
          <a:stretch>
            <a:fillRect/>
          </a:stretch>
        </p:blipFill>
        <p:spPr bwMode="auto">
          <a:xfrm>
            <a:off x="4929190" y="4000500"/>
            <a:ext cx="3357586" cy="2518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6143636" y="5072074"/>
            <a:ext cx="500066" cy="369332"/>
          </a:xfrm>
          <a:prstGeom prst="rect">
            <a:avLst/>
          </a:prstGeom>
          <a:noFill/>
        </p:spPr>
        <p:txBody>
          <a:bodyPr wrap="square" rtlCol="1">
            <a:spAutoFit/>
          </a:bodyPr>
          <a:lstStyle/>
          <a:p>
            <a:endParaRPr lang="ar-SA"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00042"/>
            <a:ext cx="5341476" cy="6072230"/>
          </a:xfrm>
        </p:spPr>
        <p:txBody>
          <a:bodyPr>
            <a:normAutofit/>
          </a:bodyPr>
          <a:lstStyle/>
          <a:p>
            <a:pPr marL="0" lvl="0" indent="0" algn="l" rtl="0" fontAlgn="base">
              <a:spcBef>
                <a:spcPct val="0"/>
              </a:spcBef>
              <a:spcAft>
                <a:spcPct val="0"/>
              </a:spcAft>
              <a:buFont typeface="Wingdings" pitchFamily="2" charset="2"/>
              <a:buChar char="Ø"/>
            </a:pPr>
            <a:r>
              <a:rPr lang="en-US" dirty="0" smtClean="0">
                <a:solidFill>
                  <a:schemeClr val="tx1">
                    <a:lumMod val="95000"/>
                    <a:lumOff val="5000"/>
                  </a:schemeClr>
                </a:solidFill>
                <a:latin typeface="Arial" pitchFamily="34" charset="0"/>
                <a:ea typeface="Times New Roman" pitchFamily="18" charset="0"/>
                <a:cs typeface="Arial" pitchFamily="34" charset="0"/>
              </a:rPr>
              <a:t>Four longitudinal streaks run the entire length of the body, 2 thin white dorsal and ventral lines, and 2 broader and darker lateral lines. </a:t>
            </a:r>
          </a:p>
          <a:p>
            <a:pPr marL="0" lvl="0" indent="0" algn="l" rtl="0" fontAlgn="base">
              <a:spcBef>
                <a:spcPct val="0"/>
              </a:spcBef>
              <a:spcAft>
                <a:spcPct val="0"/>
              </a:spcAft>
              <a:buNone/>
            </a:pPr>
            <a:endParaRPr lang="en-US" sz="1800" dirty="0" smtClean="0">
              <a:solidFill>
                <a:schemeClr val="tx1">
                  <a:lumMod val="95000"/>
                  <a:lumOff val="5000"/>
                </a:schemeClr>
              </a:solidFill>
              <a:latin typeface="Arial" pitchFamily="34" charset="0"/>
              <a:cs typeface="Arial" pitchFamily="34" charset="0"/>
            </a:endParaRPr>
          </a:p>
          <a:p>
            <a:pPr marL="0" lvl="0" indent="0" algn="l" rtl="0" fontAlgn="base">
              <a:spcBef>
                <a:spcPct val="0"/>
              </a:spcBef>
              <a:spcAft>
                <a:spcPct val="0"/>
              </a:spcAft>
              <a:buFont typeface="Wingdings" pitchFamily="2" charset="2"/>
              <a:buChar char="Ø"/>
            </a:pPr>
            <a:r>
              <a:rPr lang="en-US" dirty="0" smtClean="0">
                <a:solidFill>
                  <a:schemeClr val="tx1">
                    <a:lumMod val="95000"/>
                    <a:lumOff val="5000"/>
                  </a:schemeClr>
                </a:solidFill>
                <a:latin typeface="Arial" pitchFamily="34" charset="0"/>
                <a:ea typeface="Times New Roman" pitchFamily="18" charset="0"/>
                <a:cs typeface="Arial" pitchFamily="34" charset="0"/>
              </a:rPr>
              <a:t>The mouth lies at the anterior end of the body and is guarded by three finely </a:t>
            </a:r>
            <a:r>
              <a:rPr lang="en-US" dirty="0" err="1" smtClean="0">
                <a:solidFill>
                  <a:schemeClr val="tx1">
                    <a:lumMod val="95000"/>
                    <a:lumOff val="5000"/>
                  </a:schemeClr>
                </a:solidFill>
                <a:latin typeface="Arial" pitchFamily="34" charset="0"/>
                <a:ea typeface="Times New Roman" pitchFamily="18" charset="0"/>
                <a:cs typeface="Arial" pitchFamily="34" charset="0"/>
              </a:rPr>
              <a:t>papillated</a:t>
            </a:r>
            <a:r>
              <a:rPr lang="en-US" dirty="0" smtClean="0">
                <a:solidFill>
                  <a:schemeClr val="tx1">
                    <a:lumMod val="95000"/>
                    <a:lumOff val="5000"/>
                  </a:schemeClr>
                </a:solidFill>
                <a:latin typeface="Arial" pitchFamily="34" charset="0"/>
                <a:ea typeface="Times New Roman" pitchFamily="18" charset="0"/>
                <a:cs typeface="Arial" pitchFamily="34" charset="0"/>
              </a:rPr>
              <a:t> lips, one dorsal and two </a:t>
            </a:r>
            <a:r>
              <a:rPr lang="en-US" dirty="0" err="1" smtClean="0">
                <a:solidFill>
                  <a:schemeClr val="tx1">
                    <a:lumMod val="95000"/>
                    <a:lumOff val="5000"/>
                  </a:schemeClr>
                </a:solidFill>
                <a:latin typeface="Arial" pitchFamily="34" charset="0"/>
                <a:ea typeface="Times New Roman" pitchFamily="18" charset="0"/>
                <a:cs typeface="Arial" pitchFamily="34" charset="0"/>
              </a:rPr>
              <a:t>ventro</a:t>
            </a:r>
            <a:r>
              <a:rPr lang="en-US" dirty="0" smtClean="0">
                <a:solidFill>
                  <a:schemeClr val="tx1">
                    <a:lumMod val="95000"/>
                    <a:lumOff val="5000"/>
                  </a:schemeClr>
                </a:solidFill>
                <a:latin typeface="Arial" pitchFamily="34" charset="0"/>
                <a:ea typeface="Times New Roman" pitchFamily="18" charset="0"/>
                <a:cs typeface="Arial" pitchFamily="34" charset="0"/>
              </a:rPr>
              <a:t>-lateral. </a:t>
            </a:r>
          </a:p>
          <a:p>
            <a:endParaRPr lang="ar-SA" dirty="0"/>
          </a:p>
        </p:txBody>
      </p:sp>
      <p:pic>
        <p:nvPicPr>
          <p:cNvPr id="1026" name="Picture 2" descr="C:\Users\SULTAN\Pictures\The_anterior_end_of_Ascaris.jpg"/>
          <p:cNvPicPr>
            <a:picLocks noChangeAspect="1" noChangeArrowheads="1"/>
          </p:cNvPicPr>
          <p:nvPr/>
        </p:nvPicPr>
        <p:blipFill>
          <a:blip r:embed="rId2"/>
          <a:srcRect/>
          <a:stretch>
            <a:fillRect/>
          </a:stretch>
        </p:blipFill>
        <p:spPr bwMode="auto">
          <a:xfrm>
            <a:off x="5786446" y="3929066"/>
            <a:ext cx="2857500" cy="2540000"/>
          </a:xfrm>
          <a:prstGeom prst="rect">
            <a:avLst/>
          </a:prstGeom>
          <a:noFill/>
        </p:spPr>
      </p:pic>
      <p:pic>
        <p:nvPicPr>
          <p:cNvPr id="1027" name="Picture 3" descr="C:\Users\SULTAN\Pictures\imagesCAKGB4Q4.jpg"/>
          <p:cNvPicPr>
            <a:picLocks noChangeAspect="1" noChangeArrowheads="1"/>
          </p:cNvPicPr>
          <p:nvPr/>
        </p:nvPicPr>
        <p:blipFill>
          <a:blip r:embed="rId3"/>
          <a:srcRect/>
          <a:stretch>
            <a:fillRect/>
          </a:stretch>
        </p:blipFill>
        <p:spPr bwMode="auto">
          <a:xfrm>
            <a:off x="5341476" y="1214422"/>
            <a:ext cx="3307237" cy="2171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LTAN\Pictures\ascaris_whole_label.jpg"/>
          <p:cNvPicPr>
            <a:picLocks noGrp="1" noChangeAspect="1" noChangeArrowheads="1"/>
          </p:cNvPicPr>
          <p:nvPr>
            <p:ph idx="1"/>
          </p:nvPr>
        </p:nvPicPr>
        <p:blipFill>
          <a:blip r:embed="rId2"/>
          <a:srcRect/>
          <a:stretch>
            <a:fillRect/>
          </a:stretch>
        </p:blipFill>
        <p:spPr bwMode="auto">
          <a:xfrm>
            <a:off x="0" y="1844824"/>
            <a:ext cx="9140912"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4714876" cy="6357982"/>
          </a:xfrm>
        </p:spPr>
        <p:txBody>
          <a:bodyPr>
            <a:normAutofit fontScale="92500"/>
          </a:bodyPr>
          <a:lstStyle/>
          <a:p>
            <a:pPr marL="0" indent="0" algn="l" rtl="0" fontAlgn="base">
              <a:lnSpc>
                <a:spcPct val="110000"/>
              </a:lnSpc>
              <a:spcBef>
                <a:spcPct val="0"/>
              </a:spcBef>
              <a:spcAft>
                <a:spcPct val="0"/>
              </a:spcAft>
              <a:buFont typeface="Wingdings" pitchFamily="2" charset="2"/>
              <a:buChar char="Ø"/>
            </a:pPr>
            <a:r>
              <a:rPr lang="en-US" dirty="0" smtClean="0">
                <a:solidFill>
                  <a:schemeClr val="tx1">
                    <a:lumMod val="95000"/>
                    <a:lumOff val="5000"/>
                  </a:schemeClr>
                </a:solidFill>
                <a:latin typeface="Arial" pitchFamily="34" charset="0"/>
                <a:ea typeface="Times New Roman" pitchFamily="18" charset="0"/>
                <a:cs typeface="Arial" pitchFamily="34" charset="0"/>
              </a:rPr>
              <a:t>The minute excretory pore lies on the ventral side, 2 mm behind the mouth.</a:t>
            </a:r>
          </a:p>
          <a:p>
            <a:pPr marL="0" indent="0" algn="l" rtl="0" fontAlgn="base">
              <a:lnSpc>
                <a:spcPct val="110000"/>
              </a:lnSpc>
              <a:spcBef>
                <a:spcPct val="0"/>
              </a:spcBef>
              <a:spcAft>
                <a:spcPct val="0"/>
              </a:spcAft>
              <a:buNone/>
            </a:pPr>
            <a:r>
              <a:rPr lang="en-US" dirty="0" smtClean="0">
                <a:solidFill>
                  <a:schemeClr val="tx1">
                    <a:lumMod val="95000"/>
                    <a:lumOff val="5000"/>
                  </a:schemeClr>
                </a:solidFill>
                <a:latin typeface="Arial" pitchFamily="34" charset="0"/>
                <a:ea typeface="Times New Roman" pitchFamily="18" charset="0"/>
                <a:cs typeface="Arial" pitchFamily="34" charset="0"/>
              </a:rPr>
              <a:t> </a:t>
            </a:r>
          </a:p>
          <a:p>
            <a:pPr marL="0" indent="0" algn="l" rtl="0" fontAlgn="base">
              <a:lnSpc>
                <a:spcPct val="110000"/>
              </a:lnSpc>
              <a:spcBef>
                <a:spcPct val="0"/>
              </a:spcBef>
              <a:spcAft>
                <a:spcPct val="0"/>
              </a:spcAft>
              <a:buFont typeface="Wingdings" pitchFamily="2" charset="2"/>
              <a:buChar char="Ø"/>
            </a:pPr>
            <a:r>
              <a:rPr lang="en-US" dirty="0" smtClean="0">
                <a:solidFill>
                  <a:schemeClr val="tx1">
                    <a:lumMod val="95000"/>
                    <a:lumOff val="5000"/>
                  </a:schemeClr>
                </a:solidFill>
                <a:latin typeface="Arial" pitchFamily="34" charset="0"/>
                <a:ea typeface="Times New Roman" pitchFamily="18" charset="0"/>
                <a:cs typeface="Arial" pitchFamily="34" charset="0"/>
              </a:rPr>
              <a:t>The genital aperture in the female is situated on the ventral side some distance from the anterior end (at about one third the length of the body in </a:t>
            </a:r>
            <a:r>
              <a:rPr lang="en-US" i="1" u="sng" dirty="0" smtClean="0">
                <a:solidFill>
                  <a:schemeClr val="tx1">
                    <a:lumMod val="95000"/>
                    <a:lumOff val="5000"/>
                  </a:schemeClr>
                </a:solidFill>
                <a:latin typeface="Arial" pitchFamily="34" charset="0"/>
                <a:ea typeface="Times New Roman" pitchFamily="18" charset="0"/>
                <a:cs typeface="Arial" pitchFamily="34" charset="0"/>
              </a:rPr>
              <a:t>A</a:t>
            </a:r>
            <a:r>
              <a:rPr lang="en-US" i="1" dirty="0" smtClean="0">
                <a:solidFill>
                  <a:schemeClr val="tx1">
                    <a:lumMod val="95000"/>
                    <a:lumOff val="5000"/>
                  </a:schemeClr>
                </a:solidFill>
                <a:latin typeface="Arial" pitchFamily="34" charset="0"/>
                <a:ea typeface="Times New Roman" pitchFamily="18" charset="0"/>
                <a:cs typeface="Arial" pitchFamily="34" charset="0"/>
              </a:rPr>
              <a:t>. </a:t>
            </a:r>
            <a:r>
              <a:rPr lang="en-US" i="1" u="sng" dirty="0" err="1" smtClean="0">
                <a:solidFill>
                  <a:schemeClr val="tx1">
                    <a:lumMod val="95000"/>
                    <a:lumOff val="5000"/>
                  </a:schemeClr>
                </a:solidFill>
                <a:latin typeface="Arial" pitchFamily="34" charset="0"/>
                <a:ea typeface="Times New Roman" pitchFamily="18" charset="0"/>
                <a:cs typeface="Arial" pitchFamily="34" charset="0"/>
              </a:rPr>
              <a:t>lumbricoides</a:t>
            </a:r>
            <a:r>
              <a:rPr lang="en-US" dirty="0" smtClean="0">
                <a:solidFill>
                  <a:schemeClr val="tx1">
                    <a:lumMod val="95000"/>
                    <a:lumOff val="5000"/>
                  </a:schemeClr>
                </a:solidFill>
                <a:latin typeface="Arial" pitchFamily="34" charset="0"/>
                <a:ea typeface="Times New Roman" pitchFamily="18" charset="0"/>
                <a:cs typeface="Arial" pitchFamily="34" charset="0"/>
              </a:rPr>
              <a:t>).</a:t>
            </a:r>
          </a:p>
        </p:txBody>
      </p:sp>
      <p:pic>
        <p:nvPicPr>
          <p:cNvPr id="2050" name="Picture 2" descr="C:\Users\SULTAN\Pictures\untitled33.jpg"/>
          <p:cNvPicPr>
            <a:picLocks noChangeAspect="1" noChangeArrowheads="1"/>
          </p:cNvPicPr>
          <p:nvPr/>
        </p:nvPicPr>
        <p:blipFill>
          <a:blip r:embed="rId2"/>
          <a:srcRect/>
          <a:stretch>
            <a:fillRect/>
          </a:stretch>
        </p:blipFill>
        <p:spPr bwMode="auto">
          <a:xfrm>
            <a:off x="4636453" y="357167"/>
            <a:ext cx="4302753" cy="6072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7572396" y="2143116"/>
            <a:ext cx="1000132" cy="369332"/>
          </a:xfrm>
          <a:prstGeom prst="rect">
            <a:avLst/>
          </a:prstGeom>
          <a:noFill/>
          <a:ln>
            <a:solidFill>
              <a:schemeClr val="accent6">
                <a:lumMod val="75000"/>
              </a:schemeClr>
            </a:solidFill>
          </a:ln>
        </p:spPr>
        <p:txBody>
          <a:bodyPr wrap="square" rtlCol="1">
            <a:spAutoFit/>
          </a:bodyPr>
          <a:lstStyle/>
          <a:p>
            <a:endPar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500826" y="1142984"/>
            <a:ext cx="1000132" cy="369332"/>
          </a:xfrm>
          <a:prstGeom prst="rect">
            <a:avLst/>
          </a:prstGeom>
          <a:noFill/>
          <a:ln>
            <a:solidFill>
              <a:schemeClr val="accent6">
                <a:lumMod val="75000"/>
              </a:schemeClr>
            </a:solidFill>
          </a:ln>
        </p:spPr>
        <p:txBody>
          <a:bodyPr wrap="square" rtlCol="1">
            <a:spAutoFit/>
          </a:bodyPr>
          <a:lstStyle/>
          <a:p>
            <a:endPar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4071966" cy="6286544"/>
          </a:xfrm>
        </p:spPr>
        <p:txBody>
          <a:bodyPr>
            <a:normAutofit fontScale="92500" lnSpcReduction="10000"/>
          </a:bodyPr>
          <a:lstStyle/>
          <a:p>
            <a:pPr marL="0" indent="0" algn="l" rtl="0" fontAlgn="base">
              <a:lnSpc>
                <a:spcPct val="110000"/>
              </a:lnSpc>
              <a:spcBef>
                <a:spcPct val="0"/>
              </a:spcBef>
              <a:spcAft>
                <a:spcPct val="0"/>
              </a:spcAft>
              <a:buFont typeface="Wingdings" pitchFamily="2" charset="2"/>
              <a:buChar char="Ø"/>
            </a:pPr>
            <a:r>
              <a:rPr lang="en-US" dirty="0" smtClean="0">
                <a:solidFill>
                  <a:srgbClr val="FF0000"/>
                </a:solidFill>
                <a:latin typeface="Arial" pitchFamily="34" charset="0"/>
                <a:ea typeface="Times New Roman" pitchFamily="18" charset="0"/>
                <a:cs typeface="Arial" pitchFamily="34" charset="0"/>
              </a:rPr>
              <a:t>In the male</a:t>
            </a:r>
            <a:r>
              <a:rPr lang="en-US" dirty="0" smtClean="0">
                <a:solidFill>
                  <a:schemeClr val="tx1">
                    <a:lumMod val="95000"/>
                    <a:lumOff val="5000"/>
                  </a:schemeClr>
                </a:solidFill>
                <a:latin typeface="Arial" pitchFamily="34" charset="0"/>
                <a:ea typeface="Times New Roman" pitchFamily="18" charset="0"/>
                <a:cs typeface="Arial" pitchFamily="34" charset="0"/>
              </a:rPr>
              <a:t>, the genital duct joins the hind gut and both open by a common </a:t>
            </a:r>
            <a:r>
              <a:rPr lang="en-US" dirty="0" err="1" smtClean="0">
                <a:solidFill>
                  <a:schemeClr val="tx1">
                    <a:lumMod val="95000"/>
                    <a:lumOff val="5000"/>
                  </a:schemeClr>
                </a:solidFill>
                <a:latin typeface="Arial" pitchFamily="34" charset="0"/>
                <a:ea typeface="Times New Roman" pitchFamily="18" charset="0"/>
                <a:cs typeface="Arial" pitchFamily="34" charset="0"/>
              </a:rPr>
              <a:t>cloaca</a:t>
            </a:r>
            <a:r>
              <a:rPr lang="en-US" dirty="0" smtClean="0">
                <a:solidFill>
                  <a:schemeClr val="tx1">
                    <a:lumMod val="95000"/>
                    <a:lumOff val="5000"/>
                  </a:schemeClr>
                </a:solidFill>
                <a:latin typeface="Arial" pitchFamily="34" charset="0"/>
                <a:ea typeface="Times New Roman" pitchFamily="18" charset="0"/>
                <a:cs typeface="Arial" pitchFamily="34" charset="0"/>
              </a:rPr>
              <a:t> a short distance from the posterior end. </a:t>
            </a:r>
          </a:p>
          <a:p>
            <a:pPr marL="0" indent="0" algn="l" rtl="0" fontAlgn="base">
              <a:lnSpc>
                <a:spcPct val="110000"/>
              </a:lnSpc>
              <a:spcBef>
                <a:spcPct val="0"/>
              </a:spcBef>
              <a:spcAft>
                <a:spcPct val="0"/>
              </a:spcAft>
              <a:buNone/>
            </a:pPr>
            <a:r>
              <a:rPr lang="en-US" dirty="0" smtClean="0">
                <a:solidFill>
                  <a:schemeClr val="tx1">
                    <a:lumMod val="95000"/>
                    <a:lumOff val="5000"/>
                  </a:schemeClr>
                </a:solidFill>
                <a:latin typeface="Arial" pitchFamily="34" charset="0"/>
                <a:ea typeface="Times New Roman" pitchFamily="18" charset="0"/>
                <a:cs typeface="Arial" pitchFamily="34" charset="0"/>
              </a:rPr>
              <a:t>- A pair of minute </a:t>
            </a:r>
            <a:r>
              <a:rPr lang="en-US" dirty="0" err="1" smtClean="0">
                <a:solidFill>
                  <a:schemeClr val="tx1">
                    <a:lumMod val="95000"/>
                    <a:lumOff val="5000"/>
                  </a:schemeClr>
                </a:solidFill>
                <a:latin typeface="Arial" pitchFamily="34" charset="0"/>
                <a:ea typeface="Times New Roman" pitchFamily="18" charset="0"/>
                <a:cs typeface="Arial" pitchFamily="34" charset="0"/>
              </a:rPr>
              <a:t>copulatory</a:t>
            </a:r>
            <a:r>
              <a:rPr lang="en-US" dirty="0" smtClean="0">
                <a:solidFill>
                  <a:schemeClr val="tx1">
                    <a:lumMod val="95000"/>
                    <a:lumOff val="5000"/>
                  </a:schemeClr>
                </a:solidFill>
                <a:latin typeface="Arial" pitchFamily="34" charset="0"/>
                <a:ea typeface="Times New Roman" pitchFamily="18" charset="0"/>
                <a:cs typeface="Arial" pitchFamily="34" charset="0"/>
              </a:rPr>
              <a:t> </a:t>
            </a:r>
            <a:r>
              <a:rPr lang="en-US" dirty="0" err="1" smtClean="0">
                <a:solidFill>
                  <a:schemeClr val="tx1">
                    <a:lumMod val="95000"/>
                    <a:lumOff val="5000"/>
                  </a:schemeClr>
                </a:solidFill>
                <a:latin typeface="Arial" pitchFamily="34" charset="0"/>
                <a:ea typeface="Times New Roman" pitchFamily="18" charset="0"/>
                <a:cs typeface="Arial" pitchFamily="34" charset="0"/>
              </a:rPr>
              <a:t>spicules</a:t>
            </a:r>
            <a:r>
              <a:rPr lang="en-US" dirty="0" smtClean="0">
                <a:solidFill>
                  <a:schemeClr val="tx1">
                    <a:lumMod val="95000"/>
                    <a:lumOff val="5000"/>
                  </a:schemeClr>
                </a:solidFill>
                <a:latin typeface="Arial" pitchFamily="34" charset="0"/>
                <a:ea typeface="Times New Roman" pitchFamily="18" charset="0"/>
                <a:cs typeface="Arial" pitchFamily="34" charset="0"/>
              </a:rPr>
              <a:t> project from the latter aperture. </a:t>
            </a:r>
          </a:p>
          <a:p>
            <a:pPr marL="0" indent="0" algn="l" rtl="0" fontAlgn="base">
              <a:lnSpc>
                <a:spcPct val="110000"/>
              </a:lnSpc>
              <a:spcBef>
                <a:spcPct val="0"/>
              </a:spcBef>
              <a:spcAft>
                <a:spcPct val="0"/>
              </a:spcAft>
              <a:buFont typeface="Wingdings" pitchFamily="2" charset="2"/>
              <a:buChar char="Ø"/>
            </a:pPr>
            <a:r>
              <a:rPr lang="en-US" dirty="0" smtClean="0">
                <a:solidFill>
                  <a:srgbClr val="FF0000"/>
                </a:solidFill>
                <a:latin typeface="Arial" pitchFamily="34" charset="0"/>
                <a:ea typeface="Times New Roman" pitchFamily="18" charset="0"/>
                <a:cs typeface="Arial" pitchFamily="34" charset="0"/>
              </a:rPr>
              <a:t>The female </a:t>
            </a:r>
            <a:r>
              <a:rPr lang="en-US" dirty="0" smtClean="0">
                <a:solidFill>
                  <a:schemeClr val="tx1">
                    <a:lumMod val="95000"/>
                    <a:lumOff val="5000"/>
                  </a:schemeClr>
                </a:solidFill>
                <a:latin typeface="Arial" pitchFamily="34" charset="0"/>
                <a:ea typeface="Times New Roman" pitchFamily="18" charset="0"/>
                <a:cs typeface="Arial" pitchFamily="34" charset="0"/>
              </a:rPr>
              <a:t>has a separate slit-like anus.</a:t>
            </a:r>
          </a:p>
          <a:p>
            <a:endParaRPr lang="ar-SA" dirty="0"/>
          </a:p>
        </p:txBody>
      </p:sp>
      <p:pic>
        <p:nvPicPr>
          <p:cNvPr id="3074" name="Picture 2" descr="C:\Users\SULTAN\Pictures\ascaris.jpg"/>
          <p:cNvPicPr>
            <a:picLocks noChangeAspect="1" noChangeArrowheads="1"/>
          </p:cNvPicPr>
          <p:nvPr/>
        </p:nvPicPr>
        <p:blipFill>
          <a:blip r:embed="rId2"/>
          <a:srcRect/>
          <a:stretch>
            <a:fillRect/>
          </a:stretch>
        </p:blipFill>
        <p:spPr bwMode="auto">
          <a:xfrm>
            <a:off x="4000496" y="571480"/>
            <a:ext cx="4929222" cy="546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l="1862" t="2890"/>
          <a:stretch>
            <a:fillRect/>
          </a:stretch>
        </p:blipFill>
        <p:spPr bwMode="auto">
          <a:xfrm>
            <a:off x="1000100" y="285728"/>
            <a:ext cx="7358114" cy="5857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5572132" y="764704"/>
            <a:ext cx="3378118" cy="3312368"/>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Class: Oligochaeta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Genus: Allolobophora (Earthworm)</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Species: caliginosa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Allolobophora</a:t>
            </a:r>
            <a:r>
              <a:rPr kumimoji="0" lang="en-US" sz="1400" b="1"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smtClean="0">
                <a:ln>
                  <a:noFill/>
                </a:ln>
                <a:solidFill>
                  <a:srgbClr val="000000"/>
                </a:solidFill>
                <a:effectLst/>
                <a:latin typeface="Arial" pitchFamily="34" charset="0"/>
                <a:ea typeface="Arial" pitchFamily="34" charset="0"/>
                <a:cs typeface="Arial" pitchFamily="34" charset="0"/>
              </a:rPr>
              <a:t>caliginosa</a:t>
            </a: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0" y="857232"/>
            <a:ext cx="5572132" cy="5547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The body form is cylindrical  pointed anteriorly and dorso-ventrally flattened posteriorly.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The </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dorsal surface </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is somewhat darker in colour.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The mouth and anus </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open</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terminally at the anterior and posterior ends respectively.</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The body is divided into a great number of </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segments</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separated by conspicuous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intersegmental</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grooves</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 clitellum </a:t>
            </a:r>
            <a:r>
              <a:rPr kumimoji="0" lang="en-US" sz="20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(secretes the cocoon) is the thickened skin of segments 26-34, and lies on the dorsal and lateral sides concealing the segments</a:t>
            </a:r>
            <a:r>
              <a:rPr kumimoji="0" lang="en-US" sz="2000" b="0" i="0" u="none" strike="noStrike" cap="none" normalizeH="0" baseline="0" dirty="0" smtClean="0">
                <a:ln>
                  <a:noFill/>
                </a:ln>
                <a:solidFill>
                  <a:schemeClr val="tx1">
                    <a:lumMod val="95000"/>
                    <a:lumOff val="5000"/>
                  </a:schemeClr>
                </a:solidFill>
                <a:effectLst/>
                <a:latin typeface="Arial" pitchFamily="34" charset="0"/>
                <a:cs typeface="Arial" pitchFamily="34" charset="0"/>
              </a:rPr>
              <a:t> </a:t>
            </a:r>
            <a:r>
              <a:rPr kumimoji="0" lang="en-US" sz="800" b="0" i="0" u="none" strike="noStrike" cap="none" normalizeH="0" baseline="0" dirty="0" smtClean="0">
                <a:ln>
                  <a:noFill/>
                </a:ln>
                <a:solidFill>
                  <a:schemeClr val="tx1">
                    <a:lumMod val="95000"/>
                    <a:lumOff val="5000"/>
                  </a:schemeClr>
                </a:solidFill>
                <a:effectLst/>
                <a:latin typeface="Arial" pitchFamily="34" charset="0"/>
                <a:cs typeface="Arial" pitchFamily="34" charset="0"/>
              </a:rPr>
              <a:t>.</a:t>
            </a:r>
            <a:endParaRPr kumimoji="0" lang="en-US" sz="18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0" name="Rectangle 4"/>
          <p:cNvSpPr>
            <a:spLocks noChangeArrowheads="1"/>
          </p:cNvSpPr>
          <p:nvPr/>
        </p:nvSpPr>
        <p:spPr bwMode="auto">
          <a:xfrm>
            <a:off x="1357290" y="214290"/>
            <a:ext cx="652210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Earthworm – Allolobophora:</a:t>
            </a:r>
            <a:endParaRPr kumimoji="0" lang="en-US" sz="3200" b="0"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580</TotalTime>
  <Words>905</Words>
  <Application>Microsoft Office PowerPoint</Application>
  <PresentationFormat>On-screen Show (4:3)</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ZOO 103  Lecture 9</vt:lpstr>
      <vt:lpstr>Ascaris</vt:lpstr>
      <vt:lpstr>External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Packard bell</dc:creator>
  <cp:lastModifiedBy>muzzammil iqbal siddiqui</cp:lastModifiedBy>
  <cp:revision>39</cp:revision>
  <dcterms:created xsi:type="dcterms:W3CDTF">2013-03-29T13:26:48Z</dcterms:created>
  <dcterms:modified xsi:type="dcterms:W3CDTF">2015-11-02T08:14:21Z</dcterms:modified>
</cp:coreProperties>
</file>