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5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9" r:id="rId3"/>
    <p:sldId id="261" r:id="rId4"/>
    <p:sldId id="296" r:id="rId5"/>
    <p:sldId id="308" r:id="rId6"/>
    <p:sldId id="309" r:id="rId7"/>
    <p:sldId id="312" r:id="rId8"/>
    <p:sldId id="315" r:id="rId9"/>
    <p:sldId id="313" r:id="rId10"/>
    <p:sldId id="316" r:id="rId11"/>
    <p:sldId id="301" r:id="rId12"/>
    <p:sldId id="317" r:id="rId13"/>
    <p:sldId id="318" r:id="rId1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FFFFFF"/>
    <a:srgbClr val="860473"/>
    <a:srgbClr val="D606B8"/>
    <a:srgbClr val="D09E00"/>
    <a:srgbClr val="E6AF00"/>
    <a:srgbClr val="8FE2FF"/>
    <a:srgbClr val="47CFFF"/>
    <a:srgbClr val="FDF58D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985" autoAdjust="0"/>
    <p:restoredTop sz="94660"/>
  </p:normalViewPr>
  <p:slideViewPr>
    <p:cSldViewPr>
      <p:cViewPr varScale="1">
        <p:scale>
          <a:sx n="109" d="100"/>
          <a:sy n="109" d="100"/>
        </p:scale>
        <p:origin x="99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1036AF-71C2-44C2-9EF6-6CB4A45FB8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6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8F3574-E815-41EB-BEC0-87B81D36E1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13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3574-E815-41EB-BEC0-87B81D36E10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4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8A559-8E82-445F-8EB9-DBAF670F1A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24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2615-D402-4384-8AD6-466DA0997A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2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6C5FF-84ED-441D-A8B9-EA06757884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0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39"/>
            <a:ext cx="8229600" cy="927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B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6FFA178-271B-4700-89CD-4FF7F85645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7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0C1A4-A7CC-4AB6-92BF-991F7C417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A1695-41E7-43C2-ABE8-16E3F4F9B8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59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FE49B-83AD-4052-84E7-4A0339DBE7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5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2FAA0-0363-4C5F-857A-4B0F43816E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47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86C9C-5098-48FF-8C29-D0D52D5D0F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5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CCFA-A5A7-478F-8823-5CBE8F5C08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6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063E5-38C0-45C0-974E-E9202C5969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4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C6589-7352-4C34-B4D0-8C943DF603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9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8D540-5E43-44EB-A90F-D783B8EBDC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2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938329" y="2276872"/>
            <a:ext cx="7200800" cy="2880320"/>
          </a:xfrm>
        </p:spPr>
        <p:txBody>
          <a:bodyPr>
            <a:normAutofit fontScale="90000"/>
          </a:bodyPr>
          <a:lstStyle/>
          <a:p>
            <a:r>
              <a:rPr lang="ar-SA" sz="7200" b="1" dirty="0" smtClean="0">
                <a:solidFill>
                  <a:srgbClr val="FF0000"/>
                </a:solidFill>
              </a:rPr>
              <a:t>كيف أصل</a:t>
            </a:r>
            <a:r>
              <a:rPr lang="ar-BH" sz="7200" b="1" dirty="0" smtClean="0">
                <a:solidFill>
                  <a:srgbClr val="FF0000"/>
                </a:solidFill>
              </a:rPr>
              <a:t>ّ</a:t>
            </a:r>
            <a:r>
              <a:rPr lang="ar-SA" sz="7200" b="1" dirty="0" smtClean="0">
                <a:solidFill>
                  <a:srgbClr val="FF0000"/>
                </a:solidFill>
              </a:rPr>
              <a:t>ي</a:t>
            </a:r>
            <a:r>
              <a:rPr lang="ar-BH" sz="7200" b="1" dirty="0" smtClean="0">
                <a:solidFill>
                  <a:srgbClr val="FF0000"/>
                </a:solidFill>
              </a:rPr>
              <a:t/>
            </a:r>
            <a:br>
              <a:rPr lang="ar-BH" sz="7200" b="1" dirty="0" smtClean="0">
                <a:solidFill>
                  <a:srgbClr val="FF0000"/>
                </a:solidFill>
              </a:rPr>
            </a:br>
            <a:r>
              <a:rPr lang="ar-BH" sz="4400" dirty="0" smtClean="0">
                <a:solidFill>
                  <a:srgbClr val="002060"/>
                </a:solidFill>
              </a:rPr>
              <a:t/>
            </a:r>
            <a:br>
              <a:rPr lang="ar-BH" sz="4400" dirty="0" smtClean="0">
                <a:solidFill>
                  <a:srgbClr val="002060"/>
                </a:solidFill>
              </a:rPr>
            </a:br>
            <a:r>
              <a:rPr lang="ar-BH" sz="4400" dirty="0" smtClean="0">
                <a:solidFill>
                  <a:srgbClr val="002060"/>
                </a:solidFill>
              </a:rPr>
              <a:t>التربية الإسلامية</a:t>
            </a:r>
            <a:r>
              <a:rPr lang="ar-SA" sz="4400" smtClean="0">
                <a:solidFill>
                  <a:srgbClr val="002060"/>
                </a:solidFill>
              </a:rPr>
              <a:t/>
            </a:r>
            <a:br>
              <a:rPr lang="ar-SA" sz="4400" smtClean="0">
                <a:solidFill>
                  <a:srgbClr val="002060"/>
                </a:solidFill>
              </a:rPr>
            </a:br>
            <a:r>
              <a:rPr lang="ar-SA" smtClean="0">
                <a:solidFill>
                  <a:srgbClr val="002060"/>
                </a:solidFill>
              </a:rPr>
              <a:t>الأول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ar-BH" dirty="0" smtClean="0">
                <a:solidFill>
                  <a:srgbClr val="002060"/>
                </a:solidFill>
              </a:rPr>
              <a:t>الإبتدائي</a:t>
            </a:r>
            <a:endParaRPr lang="en-US" sz="60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542285" y="227038"/>
            <a:ext cx="7992888" cy="118221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31250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736" y="1284357"/>
            <a:ext cx="5590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ألتفت يمينًا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السلام عليكم ورحمة الله</a:t>
            </a:r>
            <a:r>
              <a:rPr lang="ar-BH" sz="3300" b="1" dirty="0" smtClean="0"/>
              <a:t>.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3968" y="4697268"/>
            <a:ext cx="4824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itchFamily="2" charset="2"/>
              <a:buChar char="v"/>
            </a:pPr>
            <a:r>
              <a:rPr lang="ar-SA" sz="3300" b="1" dirty="0"/>
              <a:t>ألتفت </a:t>
            </a:r>
            <a:r>
              <a:rPr lang="ar-SA" sz="3300" b="1" dirty="0" smtClean="0"/>
              <a:t>شمالًا</a:t>
            </a:r>
            <a:endParaRPr lang="ar-SA" sz="3300" b="1" dirty="0"/>
          </a:p>
          <a:p>
            <a:pPr marL="457200" indent="-457200" algn="r" rtl="1">
              <a:buFont typeface="Wingdings" pitchFamily="2" charset="2"/>
              <a:buChar char="v"/>
            </a:pPr>
            <a:r>
              <a:rPr lang="ar-SA" sz="3300" b="1" dirty="0"/>
              <a:t>أقول: السلام عليكم ورحمة </a:t>
            </a:r>
            <a:r>
              <a:rPr lang="ar-SA" sz="3300" b="1" dirty="0" smtClean="0"/>
              <a:t>الله</a:t>
            </a:r>
            <a:r>
              <a:rPr lang="ar-BH" sz="3300" b="1" dirty="0" smtClean="0"/>
              <a:t>.</a:t>
            </a:r>
            <a:endParaRPr lang="en-US" sz="3300" b="1" dirty="0"/>
          </a:p>
        </p:txBody>
      </p:sp>
      <p:sp>
        <p:nvSpPr>
          <p:cNvPr id="9" name="Right Arrow 8"/>
          <p:cNvSpPr/>
          <p:nvPr/>
        </p:nvSpPr>
        <p:spPr bwMode="auto">
          <a:xfrm>
            <a:off x="3941224" y="4596368"/>
            <a:ext cx="918808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7" t="46150" r="26353" b="41371"/>
          <a:stretch/>
        </p:blipFill>
        <p:spPr>
          <a:xfrm>
            <a:off x="6426912" y="1254819"/>
            <a:ext cx="2249544" cy="347072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10800000">
            <a:off x="5743809" y="1340769"/>
            <a:ext cx="772407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7" t="63228" r="26353" b="25064"/>
          <a:stretch/>
        </p:blipFill>
        <p:spPr>
          <a:xfrm>
            <a:off x="991032" y="2595384"/>
            <a:ext cx="2880320" cy="4168876"/>
          </a:xfrm>
          <a:prstGeom prst="rect">
            <a:avLst/>
          </a:prstGeom>
        </p:spPr>
      </p:pic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4305" y="251938"/>
            <a:ext cx="495224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rtl="1"/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ِ</a:t>
            </a:r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</a:t>
            </a:r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ْ</a:t>
            </a:r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 صورة بما يناسبها: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3212976"/>
            <a:ext cx="5590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ألتفت يمينًا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السلام عليكم ورحمة الله</a:t>
            </a:r>
            <a:endParaRPr lang="en-US" sz="33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6" t="46150" r="26353" b="41371"/>
          <a:stretch/>
        </p:blipFill>
        <p:spPr>
          <a:xfrm>
            <a:off x="7264681" y="1319064"/>
            <a:ext cx="1396534" cy="20615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04" y="5197549"/>
            <a:ext cx="55904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 «الله أكبر»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أسجد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سبحان ربي الأعلى (3 مرات)</a:t>
            </a:r>
            <a:endParaRPr lang="en-US" sz="33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2" t="67526" r="19237" b="22936"/>
          <a:stretch/>
        </p:blipFill>
        <p:spPr>
          <a:xfrm>
            <a:off x="6660232" y="3472748"/>
            <a:ext cx="2426630" cy="15030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1520" y="1021085"/>
            <a:ext cx="54726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 «الله أكبر»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أركع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سبحان ربي العظيم (3 مرات)</a:t>
            </a:r>
            <a:endParaRPr lang="en-US" sz="33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6" t="29750" r="19237" b="58873"/>
          <a:stretch/>
        </p:blipFill>
        <p:spPr>
          <a:xfrm>
            <a:off x="7164287" y="5013176"/>
            <a:ext cx="1620179" cy="1743454"/>
          </a:xfrm>
          <a:prstGeom prst="rect">
            <a:avLst/>
          </a:prstGeom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4305" y="251938"/>
            <a:ext cx="495224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rtl="1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ِ</a:t>
            </a:r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ْ</a:t>
            </a:r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كل صورة بما يناسبها: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4218033" y="2060848"/>
            <a:ext cx="2870055" cy="17373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4139953" y="4005064"/>
            <a:ext cx="2607955" cy="175744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4917943" y="1628801"/>
            <a:ext cx="2170145" cy="431951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504" y="3212976"/>
            <a:ext cx="5590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ألتفت يمينًا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السلام عليكم ورحمة الله</a:t>
            </a:r>
            <a:endParaRPr lang="en-US" sz="33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6" t="46150" r="26353" b="41371"/>
          <a:stretch/>
        </p:blipFill>
        <p:spPr>
          <a:xfrm>
            <a:off x="7088088" y="1176183"/>
            <a:ext cx="1512167" cy="22322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04" y="5197549"/>
            <a:ext cx="55904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>
                <a:solidFill>
                  <a:srgbClr val="860473"/>
                </a:solidFill>
              </a:rPr>
              <a:t>أقول «الله أكبر»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>
                <a:solidFill>
                  <a:srgbClr val="860473"/>
                </a:solidFill>
              </a:rPr>
              <a:t>أسجد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>
                <a:solidFill>
                  <a:srgbClr val="860473"/>
                </a:solidFill>
              </a:rPr>
              <a:t>أقول: سبحان ربي الأعلى (3 مرات)</a:t>
            </a:r>
            <a:endParaRPr lang="en-US" sz="3300" b="1" dirty="0">
              <a:solidFill>
                <a:srgbClr val="860473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2" t="67526" r="19237" b="22936"/>
          <a:stretch/>
        </p:blipFill>
        <p:spPr>
          <a:xfrm>
            <a:off x="6747908" y="3456646"/>
            <a:ext cx="2280399" cy="14125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1520" y="1021085"/>
            <a:ext cx="54726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>
                <a:solidFill>
                  <a:srgbClr val="002060"/>
                </a:solidFill>
              </a:rPr>
              <a:t>أقول «الله أكبر»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>
                <a:solidFill>
                  <a:srgbClr val="002060"/>
                </a:solidFill>
              </a:rPr>
              <a:t>أركع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>
                <a:solidFill>
                  <a:srgbClr val="002060"/>
                </a:solidFill>
              </a:rPr>
              <a:t>أقول: سبحان ربي العظيم (3 مرات)</a:t>
            </a:r>
            <a:endParaRPr lang="en-US" sz="3300" b="1" dirty="0">
              <a:solidFill>
                <a:srgbClr val="00206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6" t="29750" r="19237" b="58873"/>
          <a:stretch/>
        </p:blipFill>
        <p:spPr>
          <a:xfrm>
            <a:off x="7056275" y="4923211"/>
            <a:ext cx="1728192" cy="1859685"/>
          </a:xfrm>
          <a:prstGeom prst="rect">
            <a:avLst/>
          </a:prstGeom>
        </p:spPr>
      </p:pic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2591193"/>
            <a:ext cx="73794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400" b="1" dirty="0" smtClean="0"/>
              <a:t>أ</a:t>
            </a:r>
            <a:r>
              <a:rPr lang="ar-SA" sz="3400" b="1" dirty="0" smtClean="0"/>
              <a:t>رفع رأسي من الركوع وأقول: سبحان ربي الأعلى</a:t>
            </a:r>
            <a:r>
              <a:rPr lang="ar-BH" sz="3400" b="1" dirty="0" smtClean="0"/>
              <a:t>.</a:t>
            </a:r>
            <a:endParaRPr lang="ar-BH" sz="3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3573017"/>
            <a:ext cx="690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dirty="0" smtClean="0"/>
              <a:t>أقرأ الفاتحة وبعض آيات القرآن.</a:t>
            </a:r>
            <a:endParaRPr lang="ar-BH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68681" y="4520169"/>
            <a:ext cx="690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dirty="0" smtClean="0"/>
              <a:t>عند السلام ألتفت يمينًا أولًا</a:t>
            </a:r>
            <a:r>
              <a:rPr lang="ar-BH" sz="3600" b="1" dirty="0" smtClean="0"/>
              <a:t>.</a:t>
            </a:r>
            <a:endParaRPr lang="ar-BH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40045" y="5513041"/>
            <a:ext cx="690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dirty="0" smtClean="0"/>
              <a:t>أقو</a:t>
            </a:r>
            <a:r>
              <a:rPr lang="ar-BH" sz="3600" b="1" dirty="0" smtClean="0"/>
              <a:t>ل</a:t>
            </a:r>
            <a:r>
              <a:rPr lang="ar-SA" sz="3600" b="1" dirty="0" smtClean="0"/>
              <a:t> في السجود سمع الله لمن حمده</a:t>
            </a:r>
            <a:r>
              <a:rPr lang="ar-BH" sz="3600" b="1" dirty="0" smtClean="0"/>
              <a:t>.</a:t>
            </a:r>
            <a:endParaRPr lang="ar-BH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045" y="1628801"/>
            <a:ext cx="690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600" b="1" dirty="0" smtClean="0">
                <a:solidFill>
                  <a:srgbClr val="002060"/>
                </a:solidFill>
              </a:rPr>
              <a:t>أقول في الركوع: سبحان ربي العظيم</a:t>
            </a:r>
            <a:r>
              <a:rPr lang="ar-BH" sz="3600" b="1" dirty="0" smtClean="0">
                <a:solidFill>
                  <a:srgbClr val="002060"/>
                </a:solidFill>
              </a:rPr>
              <a:t>.</a:t>
            </a:r>
            <a:r>
              <a:rPr lang="ar-SA" sz="3600" b="1" dirty="0" smtClean="0">
                <a:solidFill>
                  <a:srgbClr val="002060"/>
                </a:solidFill>
              </a:rPr>
              <a:t>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96978" y="1546864"/>
            <a:ext cx="793103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96978" y="2504260"/>
            <a:ext cx="793103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21401" y="3468634"/>
            <a:ext cx="793103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813483" y="4456080"/>
            <a:ext cx="793103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821401" y="5456049"/>
            <a:ext cx="793103" cy="75569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8067" y="269035"/>
            <a:ext cx="443653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just" rtl="1"/>
            <a:r>
              <a:rPr lang="ar-BH" sz="28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النشاط الختامي بإستخدام</a:t>
            </a:r>
          </a:p>
          <a:p>
            <a:pPr algn="just" rtl="1"/>
            <a:r>
              <a:rPr lang="ar-BH" sz="2800" b="0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500" b="0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5569" t="31187" r="32544" b="32094"/>
          <a:stretch/>
        </p:blipFill>
        <p:spPr>
          <a:xfrm>
            <a:off x="896653" y="357964"/>
            <a:ext cx="1155067" cy="766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918740" y="1491428"/>
            <a:ext cx="552108" cy="890384"/>
            <a:chOff x="4655663" y="2729333"/>
            <a:chExt cx="552108" cy="89038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54953" t="31187" r="32544" b="32094"/>
            <a:stretch/>
          </p:blipFill>
          <p:spPr>
            <a:xfrm>
              <a:off x="4754880" y="2852936"/>
              <a:ext cx="452891" cy="76678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64227" t="31187" r="32544" b="32094"/>
            <a:stretch/>
          </p:blipFill>
          <p:spPr>
            <a:xfrm rot="10800000">
              <a:off x="4655663" y="2729333"/>
              <a:ext cx="116944" cy="76678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892752" y="3413760"/>
            <a:ext cx="552108" cy="890384"/>
            <a:chOff x="4655663" y="2729333"/>
            <a:chExt cx="552108" cy="89038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54953" t="31187" r="32544" b="32094"/>
            <a:stretch/>
          </p:blipFill>
          <p:spPr>
            <a:xfrm>
              <a:off x="4754880" y="2852936"/>
              <a:ext cx="452891" cy="76678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l="64227" t="31187" r="32544" b="32094"/>
            <a:stretch/>
          </p:blipFill>
          <p:spPr>
            <a:xfrm rot="10800000">
              <a:off x="4655663" y="2729333"/>
              <a:ext cx="116944" cy="76678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7933980" y="4388728"/>
            <a:ext cx="552108" cy="890384"/>
            <a:chOff x="4655663" y="2729333"/>
            <a:chExt cx="552108" cy="890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54953" t="31187" r="32544" b="32094"/>
            <a:stretch/>
          </p:blipFill>
          <p:spPr>
            <a:xfrm>
              <a:off x="4754880" y="2852936"/>
              <a:ext cx="452891" cy="76678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64227" t="31187" r="32544" b="32094"/>
            <a:stretch/>
          </p:blipFill>
          <p:spPr>
            <a:xfrm rot="10800000">
              <a:off x="4655663" y="2729333"/>
              <a:ext cx="116944" cy="76678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801648" y="2473464"/>
            <a:ext cx="780704" cy="831108"/>
            <a:chOff x="3063241" y="2919771"/>
            <a:chExt cx="780704" cy="83110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5743" t="31187" r="44062" b="32094"/>
            <a:stretch/>
          </p:blipFill>
          <p:spPr>
            <a:xfrm rot="708780">
              <a:off x="3063241" y="2919771"/>
              <a:ext cx="731519" cy="766781"/>
            </a:xfrm>
            <a:prstGeom prst="snip1Rect">
              <a:avLst>
                <a:gd name="adj" fmla="val 27084"/>
              </a:avLst>
            </a:prstGeom>
          </p:spPr>
        </p:pic>
        <p:sp>
          <p:nvSpPr>
            <p:cNvPr id="26" name="Rectangle 25"/>
            <p:cNvSpPr/>
            <p:nvPr/>
          </p:nvSpPr>
          <p:spPr bwMode="auto">
            <a:xfrm rot="21395118">
              <a:off x="3740648" y="3023955"/>
              <a:ext cx="103297" cy="72692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CFC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62608" y="5440876"/>
            <a:ext cx="780704" cy="831108"/>
            <a:chOff x="3063241" y="2919771"/>
            <a:chExt cx="780704" cy="83110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/>
            <a:srcRect l="35743" t="31187" r="44062" b="32094"/>
            <a:stretch/>
          </p:blipFill>
          <p:spPr>
            <a:xfrm rot="708780">
              <a:off x="3063241" y="2919771"/>
              <a:ext cx="731519" cy="766781"/>
            </a:xfrm>
            <a:prstGeom prst="snip1Rect">
              <a:avLst>
                <a:gd name="adj" fmla="val 27084"/>
              </a:avLst>
            </a:prstGeom>
          </p:spPr>
        </p:pic>
        <p:sp>
          <p:nvSpPr>
            <p:cNvPr id="32" name="Rectangle 31"/>
            <p:cNvSpPr/>
            <p:nvPr/>
          </p:nvSpPr>
          <p:spPr bwMode="auto">
            <a:xfrm rot="21395118">
              <a:off x="3740648" y="3023955"/>
              <a:ext cx="103297" cy="72692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CFCF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2"/>
          <p:cNvSpPr>
            <a:spLocks noEditPoints="1"/>
          </p:cNvSpPr>
          <p:nvPr/>
        </p:nvSpPr>
        <p:spPr bwMode="auto">
          <a:xfrm>
            <a:off x="928688" y="2482748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0" name="Freeform 13"/>
          <p:cNvSpPr>
            <a:spLocks noEditPoints="1"/>
          </p:cNvSpPr>
          <p:nvPr/>
        </p:nvSpPr>
        <p:spPr bwMode="auto">
          <a:xfrm>
            <a:off x="928688" y="2482748"/>
            <a:ext cx="203597" cy="146447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2" name="Freeform 15"/>
          <p:cNvSpPr>
            <a:spLocks/>
          </p:cNvSpPr>
          <p:nvPr/>
        </p:nvSpPr>
        <p:spPr bwMode="auto">
          <a:xfrm>
            <a:off x="3149205" y="2614907"/>
            <a:ext cx="22623" cy="28575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5" name="Freeform 18"/>
          <p:cNvSpPr>
            <a:spLocks noEditPoints="1"/>
          </p:cNvSpPr>
          <p:nvPr/>
        </p:nvSpPr>
        <p:spPr bwMode="auto">
          <a:xfrm>
            <a:off x="504825" y="2772070"/>
            <a:ext cx="152400" cy="88106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8" name="Freeform 21"/>
          <p:cNvSpPr>
            <a:spLocks noEditPoints="1"/>
          </p:cNvSpPr>
          <p:nvPr/>
        </p:nvSpPr>
        <p:spPr bwMode="auto">
          <a:xfrm>
            <a:off x="1003698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29" name="Freeform 22"/>
          <p:cNvSpPr>
            <a:spLocks noEditPoints="1"/>
          </p:cNvSpPr>
          <p:nvPr/>
        </p:nvSpPr>
        <p:spPr bwMode="auto">
          <a:xfrm>
            <a:off x="1003698" y="5283096"/>
            <a:ext cx="248841" cy="178594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2" name="Freeform 25"/>
          <p:cNvSpPr>
            <a:spLocks/>
          </p:cNvSpPr>
          <p:nvPr/>
        </p:nvSpPr>
        <p:spPr bwMode="auto">
          <a:xfrm>
            <a:off x="3070625" y="5281907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33" name="Freeform 26"/>
          <p:cNvSpPr>
            <a:spLocks/>
          </p:cNvSpPr>
          <p:nvPr/>
        </p:nvSpPr>
        <p:spPr bwMode="auto">
          <a:xfrm>
            <a:off x="3070625" y="5281907"/>
            <a:ext cx="27385" cy="54769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26" name="Oval 108"/>
          <p:cNvSpPr>
            <a:spLocks noChangeArrowheads="1"/>
          </p:cNvSpPr>
          <p:nvPr/>
        </p:nvSpPr>
        <p:spPr bwMode="auto">
          <a:xfrm>
            <a:off x="1994299" y="3935309"/>
            <a:ext cx="116681" cy="115491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4" name="Freeform 116"/>
          <p:cNvSpPr>
            <a:spLocks/>
          </p:cNvSpPr>
          <p:nvPr/>
        </p:nvSpPr>
        <p:spPr bwMode="auto">
          <a:xfrm>
            <a:off x="3580212" y="2853031"/>
            <a:ext cx="13097" cy="22622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BF3D0A1A-EA1E-405D-9484-5BA375AE932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1" r="15269" b="20263"/>
          <a:stretch/>
        </p:blipFill>
        <p:spPr>
          <a:xfrm rot="16200000">
            <a:off x="2252044" y="1170470"/>
            <a:ext cx="5317281" cy="5248449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1" y="4234004"/>
            <a:ext cx="2143377" cy="1942612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3" t="46690" r="22915" b="40826"/>
          <a:stretch/>
        </p:blipFill>
        <p:spPr>
          <a:xfrm>
            <a:off x="7589706" y="1580945"/>
            <a:ext cx="1229338" cy="2291415"/>
          </a:xfrm>
          <a:prstGeom prst="rect">
            <a:avLst/>
          </a:prstGeom>
        </p:spPr>
      </p:pic>
      <p:sp>
        <p:nvSpPr>
          <p:cNvPr id="146" name="Right Arrow 145"/>
          <p:cNvSpPr/>
          <p:nvPr/>
        </p:nvSpPr>
        <p:spPr bwMode="auto">
          <a:xfrm rot="10800000">
            <a:off x="7214054" y="2183801"/>
            <a:ext cx="590936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246139" y="271485"/>
            <a:ext cx="663011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rtl="1"/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كيف تساعد عامر</a:t>
            </a:r>
            <a:r>
              <a:rPr lang="ar-BH" sz="28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</a:t>
            </a:r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ar-BH" sz="280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على ا</a:t>
            </a:r>
            <a:r>
              <a:rPr lang="ar-SA" sz="2800" b="0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لوصول إلى المسجد عبر المتاهة 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8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6" grpId="0" animBg="1"/>
      <p:bldP spid="1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7" t="-175" b="7852"/>
          <a:stretch/>
        </p:blipFill>
        <p:spPr>
          <a:xfrm>
            <a:off x="5967949" y="1268760"/>
            <a:ext cx="286022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35496" y="2589872"/>
            <a:ext cx="7001962" cy="16312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  <a:sp3d>
            <a:bevelT h="355600"/>
            <a:bevelB w="88900" h="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SA" sz="10000" dirty="0" smtClean="0">
                <a:solidFill>
                  <a:srgbClr val="002060"/>
                </a:solidFill>
              </a:rPr>
              <a:t>كيف </a:t>
            </a:r>
            <a:r>
              <a:rPr lang="ar-SA" sz="10000" dirty="0">
                <a:solidFill>
                  <a:srgbClr val="002060"/>
                </a:solidFill>
              </a:rPr>
              <a:t>أصلي</a:t>
            </a:r>
            <a:endParaRPr lang="en-US" sz="10000" dirty="0">
              <a:solidFill>
                <a:srgbClr val="002060"/>
              </a:solidFill>
            </a:endParaRPr>
          </a:p>
        </p:txBody>
      </p:sp>
      <p:pic>
        <p:nvPicPr>
          <p:cNvPr id="2" name="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3333" y="1542185"/>
            <a:ext cx="3960440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ar-SA" sz="6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</a:t>
            </a:r>
            <a:r>
              <a:rPr lang="ar-BH" sz="6000" b="1" cap="none" spc="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تعلم </a:t>
            </a:r>
            <a:r>
              <a:rPr lang="ar-BH" sz="6000" b="1" cap="none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اليوم 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2484652"/>
            <a:ext cx="8250141" cy="1808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SA" sz="6600" b="1" dirty="0" smtClean="0">
                <a:solidFill>
                  <a:srgbClr val="FF0000"/>
                </a:solidFill>
              </a:rPr>
              <a:t>تأدية الصلاة أداءً صحيحًا.</a:t>
            </a:r>
            <a:endParaRPr lang="ar-BH" sz="6600" b="1" dirty="0">
              <a:solidFill>
                <a:srgbClr val="FF0000"/>
              </a:solidFill>
            </a:endParaRPr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50574" r="34610" b="37438"/>
          <a:stretch/>
        </p:blipFill>
        <p:spPr>
          <a:xfrm>
            <a:off x="5189439" y="1224315"/>
            <a:ext cx="2508771" cy="3390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222" y="1015500"/>
            <a:ext cx="48245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أستقبل القبلة قائمًا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أنوي الصلاة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الله أكبر</a:t>
            </a:r>
            <a:endParaRPr lang="en-US" sz="33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6" t="66289" r="34543" b="20917"/>
          <a:stretch/>
        </p:blipFill>
        <p:spPr>
          <a:xfrm>
            <a:off x="1350961" y="3071883"/>
            <a:ext cx="2624457" cy="3672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9273" y="4912440"/>
            <a:ext cx="4824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أقرأ الفاتحة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وبعض آيات القرآن</a:t>
            </a:r>
            <a:endParaRPr lang="en-US" sz="3300" b="1" dirty="0"/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4397350" y="1534579"/>
            <a:ext cx="772407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051619" y="5143271"/>
            <a:ext cx="918808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7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260" y="1389585"/>
            <a:ext cx="54726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 «الله أكبر»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أركع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سبحان ربي العظيم (3 مرات)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3968" y="4514805"/>
            <a:ext cx="48245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أرفع رأسي من الركوع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اقول: (سمع الله لمن حمده، ربنا ولك الحمد).</a:t>
            </a:r>
            <a:endParaRPr lang="en-US" sz="3300" b="1" dirty="0"/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5289517" y="2108260"/>
            <a:ext cx="772407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635896" y="4852316"/>
            <a:ext cx="918808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6" t="29750" r="19237" b="58873"/>
          <a:stretch/>
        </p:blipFill>
        <p:spPr>
          <a:xfrm>
            <a:off x="6384142" y="1244163"/>
            <a:ext cx="2342078" cy="2520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2" t="46692" r="21929" b="41370"/>
          <a:stretch/>
        </p:blipFill>
        <p:spPr>
          <a:xfrm>
            <a:off x="971600" y="3284984"/>
            <a:ext cx="2376264" cy="3428430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040" y="1309117"/>
            <a:ext cx="55904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 «الله أكبر»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أسجد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سبحان ربي الأعلى (3 مرات)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531" y="4005064"/>
            <a:ext cx="4824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أرفع رأسي من السجود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BH" sz="3300" b="1" dirty="0"/>
              <a:t>أ</a:t>
            </a:r>
            <a:r>
              <a:rPr lang="ar-SA" sz="3300" b="1" dirty="0" smtClean="0"/>
              <a:t>قول: (الله اكبر)،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BH" sz="3300" b="1" dirty="0"/>
              <a:t>أ</a:t>
            </a:r>
            <a:r>
              <a:rPr lang="ar-SA" sz="3300" b="1" dirty="0" err="1" smtClean="0"/>
              <a:t>ستوي</a:t>
            </a:r>
            <a:r>
              <a:rPr lang="ar-SA" sz="3300" b="1" dirty="0" smtClean="0"/>
              <a:t> جالسًا.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(ربِّ اغفر لي).</a:t>
            </a:r>
            <a:endParaRPr lang="en-US" sz="33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2" t="67526" r="19237" b="22936"/>
          <a:stretch/>
        </p:blipFill>
        <p:spPr>
          <a:xfrm>
            <a:off x="5938624" y="1197973"/>
            <a:ext cx="3148238" cy="1950066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 rot="10800000">
            <a:off x="4572000" y="1627196"/>
            <a:ext cx="1224136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2" t="28965" r="23610" b="59195"/>
          <a:stretch/>
        </p:blipFill>
        <p:spPr>
          <a:xfrm>
            <a:off x="5748382" y="3269790"/>
            <a:ext cx="2881409" cy="347157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 rot="10800000">
            <a:off x="4283967" y="4778059"/>
            <a:ext cx="1346951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040" y="1165101"/>
            <a:ext cx="55904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 «الله أكبر»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أسجد السجدة الثانية</a:t>
            </a:r>
          </a:p>
          <a:p>
            <a:pPr marL="457200" indent="-457200" rtl="1">
              <a:buFont typeface="Wingdings" pitchFamily="2" charset="2"/>
              <a:buChar char="v"/>
            </a:pPr>
            <a:r>
              <a:rPr lang="ar-SA" sz="3300" b="1" dirty="0" smtClean="0"/>
              <a:t>أقول: سبحان ربي الأعلى (3 مرات)</a:t>
            </a:r>
            <a:endParaRPr lang="en-US" sz="3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3968" y="4005064"/>
            <a:ext cx="4824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Wingdings" pitchFamily="2" charset="2"/>
              <a:buChar char="v"/>
            </a:pPr>
            <a:r>
              <a:rPr lang="ar-BH" sz="3300" b="1" dirty="0"/>
              <a:t>أ</a:t>
            </a:r>
            <a:r>
              <a:rPr lang="ar-SA" sz="3300" b="1" dirty="0" smtClean="0"/>
              <a:t>قول: (الله </a:t>
            </a:r>
            <a:r>
              <a:rPr lang="ar-BH" sz="3300" b="1" dirty="0" smtClean="0"/>
              <a:t>أ</a:t>
            </a:r>
            <a:r>
              <a:rPr lang="ar-SA" sz="3300" b="1" dirty="0" smtClean="0"/>
              <a:t>كبر)</a:t>
            </a:r>
            <a:r>
              <a:rPr lang="ar-BH" sz="3300" b="1" dirty="0" smtClean="0"/>
              <a:t>.</a:t>
            </a:r>
            <a:endParaRPr lang="ar-SA" sz="3300" b="1" dirty="0" smtClean="0"/>
          </a:p>
          <a:p>
            <a:pPr marL="457200" indent="-457200" algn="r" rtl="1">
              <a:buFont typeface="Wingdings" pitchFamily="2" charset="2"/>
              <a:buChar char="v"/>
            </a:pPr>
            <a:r>
              <a:rPr lang="ar-SA" sz="3300" b="1" dirty="0" smtClean="0"/>
              <a:t>أقوم للركعة الثانية.</a:t>
            </a:r>
          </a:p>
          <a:p>
            <a:pPr marL="457200" indent="-457200" algn="r" rtl="1">
              <a:buFont typeface="Wingdings" pitchFamily="2" charset="2"/>
              <a:buChar char="v"/>
            </a:pPr>
            <a:r>
              <a:rPr lang="ar-SA" sz="3300" b="1" dirty="0" smtClean="0"/>
              <a:t>أصلي الركعة الثانية كما صليت الركعة الأولى.</a:t>
            </a:r>
            <a:endParaRPr lang="en-US" sz="3300" b="1" dirty="0"/>
          </a:p>
        </p:txBody>
      </p:sp>
      <p:sp>
        <p:nvSpPr>
          <p:cNvPr id="8" name="Right Arrow 7"/>
          <p:cNvSpPr/>
          <p:nvPr/>
        </p:nvSpPr>
        <p:spPr bwMode="auto">
          <a:xfrm rot="10800000">
            <a:off x="5166217" y="1699204"/>
            <a:ext cx="772407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507120" y="4596368"/>
            <a:ext cx="918808" cy="5776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0" t="47673" r="24053" b="41198"/>
          <a:stretch/>
        </p:blipFill>
        <p:spPr>
          <a:xfrm>
            <a:off x="6084167" y="1300082"/>
            <a:ext cx="2975955" cy="20569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5" t="64437" r="27924" b="23060"/>
          <a:stretch/>
        </p:blipFill>
        <p:spPr>
          <a:xfrm>
            <a:off x="1478280" y="3002280"/>
            <a:ext cx="2066176" cy="3656032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8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07848" y="2440827"/>
            <a:ext cx="4703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1">
              <a:buFont typeface="Wingdings" pitchFamily="2" charset="2"/>
              <a:buChar char="v"/>
            </a:pPr>
            <a:r>
              <a:rPr lang="ar-SA" sz="3300" b="1" dirty="0" smtClean="0"/>
              <a:t>لا أقوم بعد السجدة الثانية، من الركعة الثانية.</a:t>
            </a:r>
          </a:p>
          <a:p>
            <a:pPr marL="457200" indent="-457200" algn="just" rtl="1">
              <a:buFont typeface="Wingdings" pitchFamily="2" charset="2"/>
              <a:buChar char="v"/>
            </a:pPr>
            <a:r>
              <a:rPr lang="ar-SA" sz="3300" b="1" dirty="0" smtClean="0"/>
              <a:t>أجلس وأقرأ التشهد.</a:t>
            </a:r>
          </a:p>
          <a:p>
            <a:pPr marL="457200" indent="-457200" algn="just" rtl="1">
              <a:buFont typeface="Wingdings" pitchFamily="2" charset="2"/>
              <a:buChar char="v"/>
            </a:pPr>
            <a:r>
              <a:rPr lang="ar-SA" sz="3300" b="1" dirty="0" smtClean="0"/>
              <a:t>أصلي على النبي </a:t>
            </a:r>
            <a:r>
              <a:rPr lang="ar-SA" sz="3300" b="1" dirty="0" smtClean="0">
                <a:sym typeface="AGA Arabesque" panose="05010101010101010101" pitchFamily="2" charset="2"/>
              </a:rPr>
              <a:t></a:t>
            </a:r>
            <a:r>
              <a:rPr lang="ar-SA" sz="3300" b="1" dirty="0" smtClean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8" t="29048" r="30443" b="59397"/>
          <a:stretch/>
        </p:blipFill>
        <p:spPr>
          <a:xfrm>
            <a:off x="323528" y="591537"/>
            <a:ext cx="4084320" cy="5089143"/>
          </a:xfrm>
          <a:prstGeom prst="rect">
            <a:avLst/>
          </a:prstGeom>
        </p:spPr>
      </p:pic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2724" y="4208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2231</TotalTime>
  <Words>321</Words>
  <Application>Microsoft Office PowerPoint</Application>
  <PresentationFormat>On-screen Show (4:3)</PresentationFormat>
  <Paragraphs>61</Paragraphs>
  <Slides>13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AGA Arabesque</vt:lpstr>
      <vt:lpstr>Arial</vt:lpstr>
      <vt:lpstr>Calibri</vt:lpstr>
      <vt:lpstr>Calibri Light</vt:lpstr>
      <vt:lpstr>Times New Roman</vt:lpstr>
      <vt:lpstr>Wingdings</vt:lpstr>
      <vt:lpstr>قالب الدروس</vt:lpstr>
      <vt:lpstr>كيف أصلّي  التربية الإسلامية الأول الإبتدائي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Mostafa</dc:creator>
  <cp:lastModifiedBy>talaat  emam mohammed</cp:lastModifiedBy>
  <cp:revision>310</cp:revision>
  <dcterms:created xsi:type="dcterms:W3CDTF">2012-06-23T13:34:36Z</dcterms:created>
  <dcterms:modified xsi:type="dcterms:W3CDTF">2020-03-10T10:28:24Z</dcterms:modified>
</cp:coreProperties>
</file>