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04800"/>
            <a:ext cx="7772400" cy="1470025"/>
          </a:xfrm>
        </p:spPr>
        <p:txBody>
          <a:bodyPr/>
          <a:lstStyle/>
          <a:p>
            <a:r>
              <a:rPr lang="ar-EG" dirty="0" smtClean="0"/>
              <a:t>عناصر العملية الاتصالية </a:t>
            </a:r>
            <a:r>
              <a:rPr lang="en-US" dirty="0" smtClean="0"/>
              <a:t/>
            </a:r>
            <a:br>
              <a:rPr lang="en-US" dirty="0" smtClean="0"/>
            </a:br>
            <a:endParaRPr lang="en-US" dirty="0"/>
          </a:p>
        </p:txBody>
      </p:sp>
      <p:sp>
        <p:nvSpPr>
          <p:cNvPr id="3" name="Subtitle 2"/>
          <p:cNvSpPr>
            <a:spLocks noGrp="1"/>
          </p:cNvSpPr>
          <p:nvPr>
            <p:ph type="subTitle" idx="1"/>
          </p:nvPr>
        </p:nvSpPr>
        <p:spPr>
          <a:xfrm>
            <a:off x="381000" y="2133600"/>
            <a:ext cx="8382000" cy="4419600"/>
          </a:xfrm>
        </p:spPr>
        <p:txBody>
          <a:bodyPr>
            <a:normAutofit/>
          </a:bodyPr>
          <a:lstStyle/>
          <a:p>
            <a:pPr rtl="1"/>
            <a:r>
              <a:rPr lang="ar-EG" b="1" dirty="0" smtClean="0"/>
              <a:t>  </a:t>
            </a:r>
            <a:endParaRPr lang="en-US" dirty="0" smtClean="0"/>
          </a:p>
          <a:p>
            <a:pPr lvl="0" algn="r" rtl="1"/>
            <a:r>
              <a:rPr lang="ar-EG" dirty="0" smtClean="0">
                <a:solidFill>
                  <a:schemeClr val="tx1"/>
                </a:solidFill>
              </a:rPr>
              <a:t>أولاً : المرســـــــل.</a:t>
            </a:r>
            <a:endParaRPr lang="en-US" dirty="0" smtClean="0">
              <a:solidFill>
                <a:schemeClr val="tx1"/>
              </a:solidFill>
            </a:endParaRPr>
          </a:p>
          <a:p>
            <a:pPr lvl="0" algn="r" rtl="1"/>
            <a:r>
              <a:rPr lang="ar-EG" dirty="0" smtClean="0">
                <a:solidFill>
                  <a:schemeClr val="tx1"/>
                </a:solidFill>
              </a:rPr>
              <a:t>ثانياً : الرسالة.</a:t>
            </a:r>
            <a:endParaRPr lang="en-US" dirty="0" smtClean="0">
              <a:solidFill>
                <a:schemeClr val="tx1"/>
              </a:solidFill>
            </a:endParaRPr>
          </a:p>
          <a:p>
            <a:pPr lvl="0" algn="r" rtl="1"/>
            <a:r>
              <a:rPr lang="ar-EG" dirty="0" smtClean="0">
                <a:solidFill>
                  <a:schemeClr val="tx1"/>
                </a:solidFill>
              </a:rPr>
              <a:t>ثالثاً : الوسيلـة.</a:t>
            </a:r>
            <a:endParaRPr lang="en-US" dirty="0" smtClean="0">
              <a:solidFill>
                <a:schemeClr val="tx1"/>
              </a:solidFill>
            </a:endParaRPr>
          </a:p>
          <a:p>
            <a:pPr lvl="0" algn="r" rtl="1"/>
            <a:r>
              <a:rPr lang="ar-EG" dirty="0" smtClean="0">
                <a:solidFill>
                  <a:schemeClr val="tx1"/>
                </a:solidFill>
              </a:rPr>
              <a:t>رابعاً : المستقبل.</a:t>
            </a:r>
            <a:endParaRPr lang="en-US" dirty="0" smtClean="0">
              <a:solidFill>
                <a:schemeClr val="tx1"/>
              </a:solidFill>
            </a:endParaRPr>
          </a:p>
          <a:p>
            <a:pPr lvl="0" algn="r" rtl="1"/>
            <a:r>
              <a:rPr lang="ar-EG" dirty="0" smtClean="0">
                <a:solidFill>
                  <a:schemeClr val="tx1"/>
                </a:solidFill>
              </a:rPr>
              <a:t>خامساً : رجع الصدى.</a:t>
            </a:r>
            <a:endParaRPr lang="en-US" dirty="0" smtClean="0">
              <a:solidFill>
                <a:schemeClr val="tx1"/>
              </a:solidFill>
            </a:endParaRPr>
          </a:p>
          <a:p>
            <a:pPr algn="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 عناصر عملية الاتصال: رجع الصدى</a:t>
            </a:r>
            <a:endParaRPr lang="en-US" dirty="0"/>
          </a:p>
        </p:txBody>
      </p:sp>
      <p:sp>
        <p:nvSpPr>
          <p:cNvPr id="3" name="Content Placeholder 2"/>
          <p:cNvSpPr>
            <a:spLocks noGrp="1"/>
          </p:cNvSpPr>
          <p:nvPr>
            <p:ph idx="1"/>
          </p:nvPr>
        </p:nvSpPr>
        <p:spPr/>
        <p:txBody>
          <a:bodyPr/>
          <a:lstStyle/>
          <a:p>
            <a:pPr algn="r"/>
            <a:r>
              <a:rPr lang="ar-SA" dirty="0" smtClean="0"/>
              <a:t>أما في الاتصال الجماهيري فمن الصعوبة التعرف على رجع الصدى حيث يكون بسيطاً بالمقارنة بالاتصال المباشر، ويمكن الاستدلال عليه ولكن ليس بطريقة فورية عن طريق معدل توزيع الصحيفة أو الكتاب، أو عن طريق رسائل القراء والمستمعين والمشاهدين، أو عن طريق النزول إلى الميدان والتعرف من خلال الاستبيانات على آراء الجماهير فيما يقدم إليهم.</a:t>
            </a:r>
            <a:endParaRPr lang="en-US" dirty="0" smtClean="0"/>
          </a:p>
          <a:p>
            <a:pPr algn="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عناصر العملية الاتصالية</a:t>
            </a:r>
            <a:endParaRPr lang="en-US" dirty="0"/>
          </a:p>
        </p:txBody>
      </p:sp>
      <p:sp>
        <p:nvSpPr>
          <p:cNvPr id="3" name="Content Placeholder 2"/>
          <p:cNvSpPr>
            <a:spLocks noGrp="1"/>
          </p:cNvSpPr>
          <p:nvPr>
            <p:ph idx="1"/>
          </p:nvPr>
        </p:nvSpPr>
        <p:spPr/>
        <p:txBody>
          <a:bodyPr/>
          <a:lstStyle/>
          <a:p>
            <a:pPr algn="r" rtl="1"/>
            <a:r>
              <a:rPr lang="ar-SA" b="1" dirty="0" smtClean="0"/>
              <a:t>رابعاً : المستقبل :</a:t>
            </a:r>
            <a:endParaRPr lang="en-US" dirty="0" smtClean="0"/>
          </a:p>
          <a:p>
            <a:pPr algn="r" rtl="1"/>
            <a:r>
              <a:rPr lang="ar-SA" dirty="0" smtClean="0"/>
              <a:t>المستقبل أو المتلقي عنصر هام من عناصر الاتصال، وهو الذي يتلقى الرسالة ويقوم بفك رموزها ويحللها ويتفاعل معها ويتأثر بمضمونها، والمتلقي قد يكون فرداً كما في الاتصال الشخصي، والاتصال الذاتي الذي يكون فيه مرسلاً ومستقبلاً في آن واحد، كما أن المتلقي قد يكون أكثر من فرد كما في الاتصال الجماعي والاتصال الجماهيري.</a:t>
            </a:r>
            <a:endParaRPr lang="en-US" dirty="0" smtClean="0"/>
          </a:p>
          <a:p>
            <a:pPr algn="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عناصر العملية الاتصالية: المستقبل</a:t>
            </a:r>
            <a:endParaRPr lang="en-US" dirty="0"/>
          </a:p>
        </p:txBody>
      </p:sp>
      <p:sp>
        <p:nvSpPr>
          <p:cNvPr id="3" name="Content Placeholder 2"/>
          <p:cNvSpPr>
            <a:spLocks noGrp="1"/>
          </p:cNvSpPr>
          <p:nvPr>
            <p:ph idx="1"/>
          </p:nvPr>
        </p:nvSpPr>
        <p:spPr/>
        <p:txBody>
          <a:bodyPr>
            <a:normAutofit fontScale="77500" lnSpcReduction="20000"/>
          </a:bodyPr>
          <a:lstStyle/>
          <a:p>
            <a:pPr algn="r" rtl="1"/>
            <a:r>
              <a:rPr lang="ar-SA" b="1" dirty="0" smtClean="0"/>
              <a:t>وهناك أربعة احتمالات نتوقعها من المستقبل للرسالة</a:t>
            </a:r>
            <a:r>
              <a:rPr lang="ar-SA" baseline="30000" dirty="0" smtClean="0"/>
              <a:t>()</a:t>
            </a:r>
            <a:r>
              <a:rPr lang="ar-SA" b="1" dirty="0" smtClean="0"/>
              <a:t>:</a:t>
            </a:r>
            <a:endParaRPr lang="en-US" dirty="0" smtClean="0"/>
          </a:p>
          <a:p>
            <a:pPr lvl="0" algn="r" rtl="1"/>
            <a:r>
              <a:rPr lang="ar-SA" dirty="0" smtClean="0"/>
              <a:t>فهم الرسالة فهماً كاملاً، بمعنى مشاركة المستقبل للمرسل في الأفكار والإحساسات التي تنقلها.</a:t>
            </a:r>
            <a:endParaRPr lang="en-US" dirty="0" smtClean="0"/>
          </a:p>
          <a:p>
            <a:pPr lvl="0" algn="r" rtl="1"/>
            <a:r>
              <a:rPr lang="ar-SA" dirty="0" smtClean="0"/>
              <a:t>فهم الرسالة فهماً غير كامل، كأن يفهم أجزاء منها دون الأخرى، كالمستمع الذي يفهم بعض النقاط من محاضرة.</a:t>
            </a:r>
            <a:endParaRPr lang="en-US" dirty="0" smtClean="0"/>
          </a:p>
          <a:p>
            <a:pPr lvl="0" algn="r" rtl="1"/>
            <a:r>
              <a:rPr lang="ar-SA" dirty="0" smtClean="0"/>
              <a:t>فهم الرسالة فهماً خاطئاً، بسبب تفسير المستقبل للرموز المستخدمة في ضوء خبراته غير المشابهة لخبرات المرسل، ومثال ذلك الأفكار الخاطئة التي يخرج بها بعض المشاهدين لأفلام سينمائية تختصر زمن حدوث الأشياء، فيفهمون أن الأحداث قد وقعت في وقت مماثل لذلك الوقت الذي استغرقته في أثناء عرض الفيلم.</a:t>
            </a:r>
            <a:endParaRPr lang="en-US" dirty="0" smtClean="0"/>
          </a:p>
          <a:p>
            <a:pPr lvl="0" algn="r" rtl="1"/>
            <a:r>
              <a:rPr lang="ar-SA" dirty="0" smtClean="0"/>
              <a:t>عدم فهم الرسالة البتة، بسبب استخدام المرسل لرموز غير مألوفة للمستقبل، كأن يستخدم المرسل كلمات صعبة فوق المستوى اللغوي للمستقبل.</a:t>
            </a:r>
            <a:endParaRPr lang="en-US" dirty="0" smtClean="0"/>
          </a:p>
          <a:p>
            <a:pPr algn="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عناصر العملية الاتصالية : المستقبل</a:t>
            </a:r>
            <a:endParaRPr lang="en-US" dirty="0"/>
          </a:p>
        </p:txBody>
      </p:sp>
      <p:sp>
        <p:nvSpPr>
          <p:cNvPr id="3" name="Content Placeholder 2"/>
          <p:cNvSpPr>
            <a:spLocks noGrp="1"/>
          </p:cNvSpPr>
          <p:nvPr>
            <p:ph idx="1"/>
          </p:nvPr>
        </p:nvSpPr>
        <p:spPr/>
        <p:txBody>
          <a:bodyPr/>
          <a:lstStyle/>
          <a:p>
            <a:pPr algn="r"/>
            <a:r>
              <a:rPr lang="ar-SA" dirty="0" smtClean="0"/>
              <a:t>ويميز علماء الاجتماع بين الحشد </a:t>
            </a:r>
            <a:r>
              <a:rPr lang="en-US" dirty="0" smtClean="0"/>
              <a:t>Crowd</a:t>
            </a:r>
            <a:r>
              <a:rPr lang="ar-EG" dirty="0" smtClean="0"/>
              <a:t> والجمهور </a:t>
            </a:r>
            <a:r>
              <a:rPr lang="en-US" dirty="0" smtClean="0"/>
              <a:t>Mass</a:t>
            </a:r>
            <a:r>
              <a:rPr lang="ar-EG" dirty="0" smtClean="0"/>
              <a:t> فالحشد هو مجموعة من الأفراد يجمعهم موقف أو حادث معين، وهناك الحشد العارض والذي يتمثل في تجمع عدد من الأفراد لمشاهدة عرض داخل فاترينة محل تجاري وهذا الحشد العارض لا يجمعه أي تنظيم وليس بين أفراده أي ارتباط، كما أن هناك الحشد النظامي وهو أكثر تنظيماً من الحشد العارض مثل المشاهدين لمباراة كرة قدم.</a:t>
            </a:r>
            <a:endParaRPr lang="en-US" dirty="0" smtClean="0"/>
          </a:p>
          <a:p>
            <a:pPr algn="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عناصر العملية الاتصالية: المستقبل</a:t>
            </a:r>
            <a:endParaRPr lang="en-US" dirty="0"/>
          </a:p>
        </p:txBody>
      </p:sp>
      <p:sp>
        <p:nvSpPr>
          <p:cNvPr id="3" name="Content Placeholder 2"/>
          <p:cNvSpPr>
            <a:spLocks noGrp="1"/>
          </p:cNvSpPr>
          <p:nvPr>
            <p:ph idx="1"/>
          </p:nvPr>
        </p:nvSpPr>
        <p:spPr/>
        <p:txBody>
          <a:bodyPr/>
          <a:lstStyle/>
          <a:p>
            <a:pPr algn="r"/>
            <a:r>
              <a:rPr lang="ar-EG" dirty="0" smtClean="0"/>
              <a:t>أما الجمهور فهو وإن كان يشبه الحشد في جوانب عديدة إلا أنه يختلف عنه في جوانب أخرى، فأفراده يسلكون سلوكاً جماهيرياً مثل قراءة حدث في صحيفة أو مشاهدة برنامجاً تليفزيونياً، وأهم ما يميز الجمهور عن الحشد أن أفراده عادة متفرقون ولا يوجد بين أفراده أي تنظيم، كما أن أفراد الجمهور يتعرفون "كأفراد" ويغلب عليهم الشعور بالذات بعكس أفراد الحشد.</a:t>
            </a:r>
            <a:endParaRPr lang="en-US" dirty="0" smtClean="0"/>
          </a:p>
          <a:p>
            <a:pPr algn="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عناصر العملية الاتصالية :المستقبل</a:t>
            </a:r>
            <a:endParaRPr lang="en-US" dirty="0"/>
          </a:p>
        </p:txBody>
      </p:sp>
      <p:sp>
        <p:nvSpPr>
          <p:cNvPr id="3" name="Content Placeholder 2"/>
          <p:cNvSpPr>
            <a:spLocks noGrp="1"/>
          </p:cNvSpPr>
          <p:nvPr>
            <p:ph idx="1"/>
          </p:nvPr>
        </p:nvSpPr>
        <p:spPr/>
        <p:txBody>
          <a:bodyPr>
            <a:normAutofit fontScale="85000" lnSpcReduction="10000"/>
          </a:bodyPr>
          <a:lstStyle/>
          <a:p>
            <a:pPr algn="r" rtl="1"/>
            <a:r>
              <a:rPr lang="ar-EG" b="1" dirty="0" smtClean="0"/>
              <a:t>ويمكن تقسيم جمهور وسائل الإعلام إلى ثلاث أنواع</a:t>
            </a:r>
            <a:r>
              <a:rPr lang="ar-SA" baseline="30000" dirty="0" smtClean="0"/>
              <a:t>()</a:t>
            </a:r>
            <a:r>
              <a:rPr lang="ar-EG" b="1" dirty="0" smtClean="0"/>
              <a:t>:</a:t>
            </a:r>
            <a:endParaRPr lang="en-US" dirty="0" smtClean="0"/>
          </a:p>
          <a:p>
            <a:pPr lvl="0" algn="r" rtl="1"/>
            <a:r>
              <a:rPr lang="ar-EG" dirty="0" smtClean="0"/>
              <a:t>تقسيم الجمهور على أساس خصائصه الأولية الموضوعية مثل الجنس والسن والتعليم والدخل، وهذه المتغيرات متصلة ببعضها البعض.</a:t>
            </a:r>
            <a:endParaRPr lang="en-US" dirty="0" smtClean="0"/>
          </a:p>
          <a:p>
            <a:pPr lvl="0" algn="r" rtl="1"/>
            <a:r>
              <a:rPr lang="ar-EG" dirty="0" smtClean="0"/>
              <a:t>تقسيم الجمهور على أساس خصائصه السيكولوجية، أي دراسة شخصية أفراد الجمهور بواسطة الاختبارات الشخصية، أو قياس الاتجاهات في محاولة لتبرير اختلاف تأثر الأفراد الذين يتعرضون لرسالة معينة.</a:t>
            </a:r>
            <a:endParaRPr lang="en-US" dirty="0" smtClean="0"/>
          </a:p>
          <a:p>
            <a:pPr lvl="0" algn="r" rtl="1"/>
            <a:r>
              <a:rPr lang="ar-EG" dirty="0" smtClean="0"/>
              <a:t>تقسيم الجمهور على أساس احتياجه للمعلومات والأساليب التي يحصل بمقتضاها على المعلومات، ودرجة غموض الاتصال بالنسبة له.</a:t>
            </a:r>
            <a:endParaRPr lang="en-US" dirty="0" smtClean="0"/>
          </a:p>
          <a:p>
            <a:pPr algn="r" rtl="1"/>
            <a:r>
              <a:rPr lang="ar-SA" dirty="0" smtClean="0"/>
              <a:t>ويجب على القائم بالاتصال أن يحدد جيداً الجمهور الذي يستهدفه </a:t>
            </a:r>
            <a:r>
              <a:rPr lang="ar-EG" dirty="0" smtClean="0"/>
              <a:t>وخصائصه</a:t>
            </a:r>
            <a:r>
              <a:rPr lang="ar-SA" dirty="0" smtClean="0"/>
              <a:t> الأولية والسيكولوجية.</a:t>
            </a:r>
            <a:endParaRPr lang="en-US" dirty="0" smtClean="0"/>
          </a:p>
          <a:p>
            <a:pPr algn="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smtClean="0"/>
              <a:t>خامسا:ــ رجع الصدى</a:t>
            </a:r>
            <a:endParaRPr lang="en-US" dirty="0"/>
          </a:p>
        </p:txBody>
      </p:sp>
      <p:sp>
        <p:nvSpPr>
          <p:cNvPr id="3" name="Content Placeholder 2"/>
          <p:cNvSpPr>
            <a:spLocks noGrp="1"/>
          </p:cNvSpPr>
          <p:nvPr>
            <p:ph idx="1"/>
          </p:nvPr>
        </p:nvSpPr>
        <p:spPr/>
        <p:txBody>
          <a:bodyPr/>
          <a:lstStyle/>
          <a:p>
            <a:pPr algn="r"/>
            <a:r>
              <a:rPr lang="ar-SA" dirty="0" smtClean="0"/>
              <a:t>رجع الصدى عنصر هام من عناصر الاتصال، فهو الذي يحقق دائرية الاتصال، حيث يصبح المتلقي مرسلاً، ولذلك يسميه البعض "التغذية المرتدة"، كما يسميه البعض الآخر "رد الفعل"، وأياً كانت التسمية فالمقصود برجع الصدى أي شئ يصدر عن المتلقي نتيجة لتعرضه للرسالة، وقد يكون هذا الشئ معلومات أو تعبيرات حركية.</a:t>
            </a:r>
            <a:endParaRPr lang="en-US" dirty="0" smtClean="0"/>
          </a:p>
          <a:p>
            <a:pPr algn="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 عناصر العملية الاتصالية: رجع الصدى</a:t>
            </a:r>
            <a:endParaRPr lang="en-US" dirty="0"/>
          </a:p>
        </p:txBody>
      </p:sp>
      <p:sp>
        <p:nvSpPr>
          <p:cNvPr id="3" name="Content Placeholder 2"/>
          <p:cNvSpPr>
            <a:spLocks noGrp="1"/>
          </p:cNvSpPr>
          <p:nvPr>
            <p:ph idx="1"/>
          </p:nvPr>
        </p:nvSpPr>
        <p:spPr/>
        <p:txBody>
          <a:bodyPr>
            <a:normAutofit lnSpcReduction="10000"/>
          </a:bodyPr>
          <a:lstStyle/>
          <a:p>
            <a:pPr algn="r" rtl="1"/>
            <a:r>
              <a:rPr lang="ar-SA" dirty="0" smtClean="0"/>
              <a:t>ويجب أن نفرق بين التأثير ورجع الصدى، فالتأثير يتمثل في النتائج المترتبة على الاتصال، وهل أدى إلى تحقيق الهدف منه أم لا؟</a:t>
            </a:r>
            <a:endParaRPr lang="en-US" dirty="0" smtClean="0"/>
          </a:p>
          <a:p>
            <a:pPr algn="r" rtl="1"/>
            <a:r>
              <a:rPr lang="ar-SA" dirty="0" smtClean="0"/>
              <a:t>بمعنى أن هناك حملة إعلامية انتخابية لصالح مرشح ما، فيقاس الأثر هنا بمدى نجاح الحملة في تحقيق هدفها، وهل أدت الحملة إلى انتخاب هذا المرشح أم لا؟</a:t>
            </a:r>
            <a:endParaRPr lang="en-US" dirty="0" smtClean="0"/>
          </a:p>
          <a:p>
            <a:pPr algn="r"/>
            <a:r>
              <a:rPr lang="ar-SA" dirty="0" smtClean="0"/>
              <a:t>أما رجع الصدى فيتعلق بمضمون هذه الحملة ومدى               استجابة الجماهير واقتناعهم بمضمون الحملة وهل وصلت الاستجابة للمرسل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تابع عناصر عملية الاتصال: رجع الصدى</a:t>
            </a:r>
            <a:endParaRPr lang="en-US"/>
          </a:p>
        </p:txBody>
      </p:sp>
      <p:sp>
        <p:nvSpPr>
          <p:cNvPr id="3" name="Content Placeholder 2"/>
          <p:cNvSpPr>
            <a:spLocks noGrp="1"/>
          </p:cNvSpPr>
          <p:nvPr>
            <p:ph idx="1"/>
          </p:nvPr>
        </p:nvSpPr>
        <p:spPr/>
        <p:txBody>
          <a:bodyPr>
            <a:normAutofit/>
          </a:bodyPr>
          <a:lstStyle/>
          <a:p>
            <a:pPr algn="r"/>
            <a:r>
              <a:rPr lang="ar-SA" dirty="0" smtClean="0"/>
              <a:t>ويمكن التعرف على رجع الصدى بسهولة في الاتصال </a:t>
            </a:r>
            <a:endParaRPr lang="ar-SA" dirty="0" smtClean="0"/>
          </a:p>
          <a:p>
            <a:pPr algn="r"/>
            <a:r>
              <a:rPr lang="ar-SA" dirty="0" smtClean="0"/>
              <a:t>المباشر </a:t>
            </a:r>
            <a:r>
              <a:rPr lang="ar-SA" dirty="0" smtClean="0"/>
              <a:t>حيث يكون الجمهور أمام القائم بالاتصال </a:t>
            </a:r>
            <a:r>
              <a:rPr lang="ar-SA" dirty="0" smtClean="0"/>
              <a:t>الذي</a:t>
            </a:r>
          </a:p>
          <a:p>
            <a:pPr algn="r"/>
            <a:r>
              <a:rPr lang="ar-SA" dirty="0" smtClean="0"/>
              <a:t> </a:t>
            </a:r>
            <a:r>
              <a:rPr lang="ar-SA" dirty="0" smtClean="0"/>
              <a:t>يستطيع التعرف </a:t>
            </a:r>
            <a:r>
              <a:rPr lang="ar-SA" dirty="0" smtClean="0"/>
              <a:t>على </a:t>
            </a:r>
            <a:r>
              <a:rPr lang="ar-SA" dirty="0" smtClean="0"/>
              <a:t>رد فعل الجمهور عن طريق توجيه </a:t>
            </a:r>
            <a:endParaRPr lang="ar-SA" dirty="0" smtClean="0"/>
          </a:p>
          <a:p>
            <a:pPr algn="r"/>
            <a:r>
              <a:rPr lang="ar-SA" dirty="0" smtClean="0"/>
              <a:t>أسئلة </a:t>
            </a:r>
            <a:r>
              <a:rPr lang="ar-SA" dirty="0" smtClean="0"/>
              <a:t>للجمهور أو التعرف على </a:t>
            </a:r>
            <a:r>
              <a:rPr lang="ar-SA" dirty="0" smtClean="0"/>
              <a:t>تعبيرات </a:t>
            </a:r>
            <a:r>
              <a:rPr lang="ar-SA" dirty="0" smtClean="0"/>
              <a:t>وجهه وغيرها،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680</Words>
  <Application>Microsoft Office PowerPoint</Application>
  <PresentationFormat>On-screen Show (4:3)</PresentationFormat>
  <Paragraphs>39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عناصر العملية الاتصالية  </vt:lpstr>
      <vt:lpstr>تابع عناصر العملية الاتصالية</vt:lpstr>
      <vt:lpstr>تابع عناصر العملية الاتصالية: المستقبل</vt:lpstr>
      <vt:lpstr>تابع عناصر العملية الاتصالية : المستقبل</vt:lpstr>
      <vt:lpstr>تابع عناصر العملية الاتصالية: المستقبل</vt:lpstr>
      <vt:lpstr>تابع عناصر العملية الاتصالية :المستقبل</vt:lpstr>
      <vt:lpstr>خامسا:ــ رجع الصدى</vt:lpstr>
      <vt:lpstr>تابع : عناصر العملية الاتصالية: رجع الصدى</vt:lpstr>
      <vt:lpstr>تابع عناصر عملية الاتصال: رجع الصدى</vt:lpstr>
      <vt:lpstr>تابع : عناصر عملية الاتصال: رجع الصدى</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عناصر العملية الاتصالية  </dc:title>
  <dc:creator>hi</dc:creator>
  <cp:lastModifiedBy>hi</cp:lastModifiedBy>
  <cp:revision>5</cp:revision>
  <dcterms:created xsi:type="dcterms:W3CDTF">2006-08-16T00:00:00Z</dcterms:created>
  <dcterms:modified xsi:type="dcterms:W3CDTF">2020-03-23T11:54:51Z</dcterms:modified>
</cp:coreProperties>
</file>