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24" r:id="rId2"/>
    <p:sldId id="327" r:id="rId3"/>
    <p:sldId id="353" r:id="rId4"/>
    <p:sldId id="354" r:id="rId5"/>
    <p:sldId id="329" r:id="rId6"/>
    <p:sldId id="330" r:id="rId7"/>
    <p:sldId id="331" r:id="rId8"/>
    <p:sldId id="332" r:id="rId9"/>
    <p:sldId id="333" r:id="rId10"/>
    <p:sldId id="342" r:id="rId11"/>
    <p:sldId id="343" r:id="rId12"/>
    <p:sldId id="346" r:id="rId13"/>
    <p:sldId id="348" r:id="rId14"/>
    <p:sldId id="349" r:id="rId15"/>
    <p:sldId id="366" r:id="rId16"/>
    <p:sldId id="351" r:id="rId17"/>
    <p:sldId id="362" r:id="rId18"/>
    <p:sldId id="3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BF1"/>
    <a:srgbClr val="EE4277"/>
    <a:srgbClr val="99FF66"/>
    <a:srgbClr val="FF9933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6" autoAdjust="0"/>
    <p:restoredTop sz="75224" autoAdjust="0"/>
  </p:normalViewPr>
  <p:slideViewPr>
    <p:cSldViewPr snapToGrid="0">
      <p:cViewPr varScale="1">
        <p:scale>
          <a:sx n="67" d="100"/>
          <a:sy n="67" d="100"/>
        </p:scale>
        <p:origin x="102" y="2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C07ACDC-28F0-44E4-B58C-6AB2374512E4}" type="datetimeFigureOut">
              <a:rPr lang="ar-BH" smtClean="0"/>
              <a:pPr/>
              <a:t>21/07/1441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B731266-02C8-4977-8ED2-CCFF6241E552}" type="slidenum">
              <a:rPr lang="ar-BH" smtClean="0"/>
              <a:pPr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016558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9265F-6E2F-4F6C-9616-B9E204B3009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35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A89B4-43C9-489F-AC51-AB409B7A932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324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ar-BH" dirty="0"/>
              <a:t>حل تمارين كتاب التّدريبات</a:t>
            </a:r>
            <a:r>
              <a:rPr lang="ar-BH" baseline="0" dirty="0"/>
              <a:t> </a:t>
            </a:r>
            <a:r>
              <a:rPr lang="ar-BH" dirty="0"/>
              <a:t>في الصّفحة رقم 27</a:t>
            </a:r>
            <a:r>
              <a:rPr lang="ar-BH" baseline="0" dirty="0"/>
              <a:t> </a:t>
            </a: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086C-CCD8-4344-86A7-F2B3C27EC43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48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9265F-6E2F-4F6C-9616-B9E204B3009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12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9265F-6E2F-4F6C-9616-B9E204B3009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858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ar-BH" dirty="0"/>
              <a:t>الأسئلة</a:t>
            </a:r>
            <a:r>
              <a:rPr lang="ar-BH" baseline="0" dirty="0"/>
              <a:t>:</a:t>
            </a:r>
          </a:p>
          <a:p>
            <a:pPr algn="r"/>
            <a:r>
              <a:rPr lang="ar-BH" baseline="0" dirty="0"/>
              <a:t>1- ماذا سمع غسّان في الصّباح؟</a:t>
            </a:r>
            <a:endParaRPr lang="ar-SA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سَمِعَ</a:t>
            </a:r>
            <a:r>
              <a:rPr lang="ar-SA" sz="1200" baseline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الْمُذيعَ </a:t>
            </a:r>
            <a:r>
              <a:rPr lang="ar-SA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في التِّلْفازِ يَتَحَدَّثُ عَنِ التَّلَوُّثِ وَخَطَرِهِ عَلى حَياةِ الْأنْسانِ وَالحَيَوانِ وَالنَّباتِ.</a:t>
            </a:r>
            <a:endParaRPr lang="ar-BH" baseline="0" dirty="0"/>
          </a:p>
          <a:p>
            <a:pPr algn="r"/>
            <a:endParaRPr lang="ar-BH" baseline="0" dirty="0"/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9265F-6E2F-4F6C-9616-B9E204B3009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87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ar-BH" dirty="0"/>
              <a:t>الأسئلة:</a:t>
            </a:r>
          </a:p>
          <a:p>
            <a:pPr algn="r"/>
            <a:r>
              <a:rPr lang="ar-BH" dirty="0"/>
              <a:t>1-</a:t>
            </a:r>
            <a:r>
              <a:rPr lang="ar-BH" baseline="0" dirty="0"/>
              <a:t> بعد مرور سيارة بالقرب من غسّان بماذا امتلأ المكان؟</a:t>
            </a:r>
            <a:endParaRPr lang="ar-SA" baseline="0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امتْلَأَ الْمَكانُ دُخانًا أَسْوَدَ كَثيفًا.</a:t>
            </a:r>
            <a:endParaRPr lang="ar-BH" dirty="0"/>
          </a:p>
          <a:p>
            <a:pPr algn="r"/>
            <a:r>
              <a:rPr lang="ar-BH" dirty="0"/>
              <a:t>2- لماذا أمسكت الأم غسّان وسحبته بعيدًا؟</a:t>
            </a:r>
            <a:endParaRPr lang="ar-SA" dirty="0"/>
          </a:p>
          <a:p>
            <a:pPr algn="r"/>
            <a:r>
              <a:rPr lang="ar-SA" dirty="0"/>
              <a:t>لكي لا يتضرر من دخان التّلَوُّث.</a:t>
            </a:r>
            <a:endParaRPr lang="ar-BH" dirty="0"/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9265F-6E2F-4F6C-9616-B9E204B3009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378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ar-BH" dirty="0"/>
              <a:t>الأسئلة</a:t>
            </a:r>
            <a:r>
              <a:rPr lang="ar-BH" baseline="0" dirty="0"/>
              <a:t>:</a:t>
            </a:r>
          </a:p>
          <a:p>
            <a:pPr algn="r"/>
            <a:r>
              <a:rPr lang="ar-BH" baseline="0" dirty="0"/>
              <a:t>1- كيف عرف غسَّان معنى ” التلوث ”؟</a:t>
            </a:r>
            <a:endParaRPr lang="ar-SA" baseline="0" dirty="0"/>
          </a:p>
          <a:p>
            <a:pPr algn="r"/>
            <a:r>
              <a:rPr lang="ar-BH" baseline="0" dirty="0"/>
              <a:t>عندما </a:t>
            </a:r>
            <a:r>
              <a:rPr lang="ar-SA" baseline="0" dirty="0"/>
              <a:t>تَوَقَّفَ الْجَميعُ جانبًا، وَراحوا يَنْظُرونَ إِلى الدُّخانِ الْأسْوَدِ الّذي كانَ يَخْرُجُ مِنَ السَّيَّارَةِ، فَقالَ الْولِدُ وَهُوَ يُشيرُ إِلى الدُّخانِ: هَذا هُوَ التَّلَوُّثُ يا غَسَّانُ.</a:t>
            </a:r>
            <a:endParaRPr lang="ar-BH" baseline="0" dirty="0"/>
          </a:p>
          <a:p>
            <a:pPr algn="r"/>
            <a:r>
              <a:rPr lang="ar-BH" baseline="0" dirty="0"/>
              <a:t>2- لماذا وضعت الأم يدها على أنفها؟</a:t>
            </a:r>
            <a:endParaRPr lang="ar-SA" baseline="0" dirty="0"/>
          </a:p>
          <a:p>
            <a:pPr algn="r"/>
            <a:r>
              <a:rPr lang="ar-BH" baseline="0" dirty="0"/>
              <a:t>كي تمنع دخول </a:t>
            </a:r>
            <a:r>
              <a:rPr lang="ar-SA" baseline="0" dirty="0"/>
              <a:t>الدُّخان في أنفها.</a:t>
            </a:r>
            <a:endParaRPr lang="ar-BH" baseline="0" dirty="0"/>
          </a:p>
          <a:p>
            <a:pPr algn="r"/>
            <a:endParaRPr lang="ar-BH" baseline="0" dirty="0"/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9265F-6E2F-4F6C-9616-B9E204B3009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38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ar-BH" dirty="0"/>
              <a:t>الأسئلة</a:t>
            </a:r>
            <a:r>
              <a:rPr lang="ar-BH" baseline="0" dirty="0"/>
              <a:t>:</a:t>
            </a:r>
          </a:p>
          <a:p>
            <a:pPr algn="r"/>
            <a:r>
              <a:rPr lang="ar-BH" baseline="0" dirty="0"/>
              <a:t>1- ماذا قال غسّان عن التَّلوُّث؟</a:t>
            </a:r>
            <a:endParaRPr lang="ar-SA" baseline="0" dirty="0"/>
          </a:p>
          <a:p>
            <a:pPr algn="r"/>
            <a:r>
              <a:rPr lang="ar-BH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التَّلَوُّثُ بَشِعٌ، أَنا لا أُحِبُّهُ.</a:t>
            </a:r>
            <a:r>
              <a:rPr lang="ar-SA" sz="12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ar-BH" baseline="0" dirty="0"/>
          </a:p>
          <a:p>
            <a:pPr algn="r"/>
            <a:r>
              <a:rPr lang="ar-BH" baseline="0" dirty="0"/>
              <a:t>2- ما أخطر أنواع التَّلوُّث؟</a:t>
            </a:r>
          </a:p>
          <a:p>
            <a:pPr algn="r"/>
            <a:r>
              <a:rPr lang="ar-BH" baseline="0" dirty="0"/>
              <a:t> </a:t>
            </a:r>
            <a:r>
              <a:rPr lang="ar-SA" baseline="0" dirty="0"/>
              <a:t>اقْتَرَبَ الْوالِدانِ وَابْنُهُما مِنَ شاطِئِ الْبَحْرِ فَشاهَدوا الْأَوْراقَ وَأَكْياسَ (الْبلاستيك) وَالْعُلَبَ وَالزُّجاجات الْفارِغَةَ تَطْفو عَلى سَطْحِ الْماءِ، فَأَشارَ غَسَّانُ إِلَيْها قائِلًا: يا أَبي، الْبَحْرُ قَدِرٌ! فَقالَ وَالِدُهُ: وَهَذا أَخْطَرُ أَنْواعِ التَّلَوُّث.</a:t>
            </a:r>
            <a:endParaRPr lang="ar-BH" baseline="0" dirty="0"/>
          </a:p>
          <a:p>
            <a:pPr algn="r"/>
            <a:endParaRPr lang="ar-BH" baseline="0" dirty="0"/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9265F-6E2F-4F6C-9616-B9E204B3009C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670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r"/>
            <a:r>
              <a:rPr lang="ar-BH" baseline="0" dirty="0"/>
              <a:t>الأسئلة:</a:t>
            </a:r>
          </a:p>
          <a:p>
            <a:pPr algn="r"/>
            <a:r>
              <a:rPr lang="ar-BH" baseline="0" dirty="0"/>
              <a:t>1- ماذا فعل غسّان حين عاد إلى البيت؟</a:t>
            </a:r>
            <a:endParaRPr lang="ar-SA" baseline="0" dirty="0"/>
          </a:p>
          <a:p>
            <a:pPr algn="r"/>
            <a:r>
              <a:rPr lang="ar-BH" sz="1200" dirty="0">
                <a:latin typeface="Calibri" panose="020F0502020204030204" pitchFamily="34" charset="0"/>
                <a:ea typeface="Calibri" panose="020F0502020204030204" pitchFamily="34" charset="0"/>
              </a:rPr>
              <a:t>وَفي الْمَساءِ جَلَسَ غَسَّانُ لِيَرْسُمَ كَعادَتِهِ</a:t>
            </a:r>
            <a:r>
              <a:rPr lang="ar-SA" sz="1200" dirty="0"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ar-BH" baseline="0" dirty="0"/>
          </a:p>
          <a:p>
            <a:pPr algn="r"/>
            <a:r>
              <a:rPr lang="ar-BH" baseline="0" dirty="0"/>
              <a:t>2- ما أنواع التّلوث الّتي ذُكِرت في النّصّ؟</a:t>
            </a:r>
            <a:endParaRPr lang="ar-SA" baseline="0" dirty="0"/>
          </a:p>
          <a:p>
            <a:pPr algn="r"/>
            <a:r>
              <a:rPr lang="ar-SA" baseline="0" dirty="0"/>
              <a:t>1- تلوُّث الهواء</a:t>
            </a:r>
          </a:p>
          <a:p>
            <a:pPr algn="r"/>
            <a:r>
              <a:rPr lang="ar-SA" baseline="0" dirty="0"/>
              <a:t>2- نلوُّث البحر</a:t>
            </a:r>
            <a:endParaRPr lang="ar-BH" baseline="0" dirty="0"/>
          </a:p>
          <a:p>
            <a:pPr algn="r"/>
            <a:r>
              <a:rPr lang="ar-BH" baseline="0" dirty="0"/>
              <a:t>3- كيف نساعد في الحد من التّلوث؟</a:t>
            </a:r>
            <a:endParaRPr lang="ar-SA" baseline="0" dirty="0"/>
          </a:p>
          <a:p>
            <a:pPr algn="r"/>
            <a:r>
              <a:rPr lang="ar-SA" baseline="0" dirty="0"/>
              <a:t>1- نقلل من استخدام السّيّارات.</a:t>
            </a:r>
          </a:p>
          <a:p>
            <a:pPr algn="r"/>
            <a:r>
              <a:rPr lang="ar-SA" baseline="0" dirty="0"/>
              <a:t>2- نقلل من استخدام الأشياء الصادرة للدخان مثل المصانع، الحرائق. </a:t>
            </a:r>
            <a:endParaRPr lang="ar-BH" baseline="0" dirty="0"/>
          </a:p>
          <a:p>
            <a:pPr algn="r"/>
            <a:r>
              <a:rPr lang="ar-BH" baseline="0" dirty="0"/>
              <a:t>4- ما هو واجبنا تجاه البيئة؟</a:t>
            </a:r>
            <a:endParaRPr lang="ar-SA" baseline="0" dirty="0"/>
          </a:p>
          <a:p>
            <a:pPr algn="r"/>
            <a:r>
              <a:rPr lang="ar-SA" baseline="0" dirty="0"/>
              <a:t>الحفاظ عليها والاهتمام بنظافتها.</a:t>
            </a:r>
            <a:endParaRPr lang="ar-BH" baseline="0" dirty="0"/>
          </a:p>
          <a:p>
            <a:pPr algn="r"/>
            <a:r>
              <a:rPr lang="ar-BH" baseline="0" dirty="0"/>
              <a:t>5- ما هي الآثار السّلبية للتلوث؟ </a:t>
            </a:r>
            <a:endParaRPr lang="ar-SA" baseline="0" dirty="0"/>
          </a:p>
          <a:p>
            <a:pPr algn="r"/>
            <a:r>
              <a:rPr lang="ar-SA" baseline="0" dirty="0"/>
              <a:t>على الإنسان:</a:t>
            </a:r>
          </a:p>
          <a:p>
            <a:pPr algn="r"/>
            <a:r>
              <a:rPr lang="ar-SA" baseline="0" dirty="0"/>
              <a:t>1- ضعف التّنفس</a:t>
            </a:r>
          </a:p>
          <a:p>
            <a:pPr algn="r"/>
            <a:r>
              <a:rPr lang="ar-SA" baseline="0" dirty="0"/>
              <a:t>2- صعوبة الرؤية</a:t>
            </a:r>
          </a:p>
          <a:p>
            <a:pPr algn="r"/>
            <a:r>
              <a:rPr lang="ar-SA" baseline="0" dirty="0"/>
              <a:t>على البيئة: </a:t>
            </a:r>
          </a:p>
          <a:p>
            <a:pPr algn="r"/>
            <a:r>
              <a:rPr lang="ar-SA" baseline="0" dirty="0"/>
              <a:t>1- تدهور سلامتها.</a:t>
            </a:r>
          </a:p>
          <a:p>
            <a:pPr algn="r"/>
            <a:r>
              <a:rPr lang="ar-SA" baseline="0" dirty="0"/>
              <a:t>2 خسارة جوّها الجميل.  </a:t>
            </a:r>
            <a:endParaRPr lang="ar-BH" baseline="0" dirty="0"/>
          </a:p>
          <a:p>
            <a:pPr algn="r"/>
            <a:r>
              <a:rPr lang="ar-BH" baseline="0" dirty="0"/>
              <a:t>6- ما هي أسباب تلوث البيئة؟</a:t>
            </a:r>
          </a:p>
          <a:p>
            <a:pPr algn="r"/>
            <a:r>
              <a:rPr lang="ar-SA" baseline="0" dirty="0"/>
              <a:t>1- دخان السّيّارات </a:t>
            </a:r>
          </a:p>
          <a:p>
            <a:pPr algn="r"/>
            <a:r>
              <a:rPr lang="ar-SA" baseline="0" dirty="0"/>
              <a:t>2- دخان المصانع</a:t>
            </a:r>
          </a:p>
          <a:p>
            <a:pPr algn="r"/>
            <a:r>
              <a:rPr lang="ar-SA" baseline="0" dirty="0"/>
              <a:t>3-  قطع الأشّجار</a:t>
            </a:r>
            <a:endParaRPr lang="ar-BH" baseline="0" dirty="0"/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9265F-6E2F-4F6C-9616-B9E204B3009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657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A9086C-CCD8-4344-86A7-F2B3C27EC43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1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55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819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53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79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0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75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65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31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83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34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48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pPr/>
              <a:t>3/15/2020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7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6.wav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jpeg"/><Relationship Id="rId5" Type="http://schemas.openxmlformats.org/officeDocument/2006/relationships/audio" Target="../media/audio7.wav"/><Relationship Id="rId4" Type="http://schemas.openxmlformats.org/officeDocument/2006/relationships/audio" Target="../media/audio9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.png"/><Relationship Id="rId5" Type="http://schemas.openxmlformats.org/officeDocument/2006/relationships/slide" Target="slide17.xml"/><Relationship Id="rId4" Type="http://schemas.openxmlformats.org/officeDocument/2006/relationships/slide" Target="slide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slide" Target="slide17.xml"/><Relationship Id="rId5" Type="http://schemas.openxmlformats.org/officeDocument/2006/relationships/slide" Target="slide18.xml"/><Relationship Id="rId4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3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slide" Target="slide15.xml"/><Relationship Id="rId5" Type="http://schemas.openxmlformats.org/officeDocument/2006/relationships/slide" Target="slide13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jp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slide" Target="slide15.xml"/><Relationship Id="rId5" Type="http://schemas.openxmlformats.org/officeDocument/2006/relationships/slide" Target="slide1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9700" y="2895600"/>
            <a:ext cx="922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غَسّانُ يَعْرِفُ مَا هُوَ التّلَوُّثُ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518401" y="1772205"/>
            <a:ext cx="1104899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BH" dirty="0"/>
              <a:t>الدرس 24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98223" y="1772205"/>
            <a:ext cx="1267178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ar-BH" dirty="0"/>
              <a:t>صفحة 24</a:t>
            </a:r>
            <a:endParaRPr lang="en-US" dirty="0"/>
          </a:p>
        </p:txBody>
      </p:sp>
      <p:pic>
        <p:nvPicPr>
          <p:cNvPr id="7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55512" y="20771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6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676583" y="174832"/>
            <a:ext cx="8032993" cy="862371"/>
          </a:xfrm>
          <a:ln>
            <a:solidFill>
              <a:schemeClr val="accent1"/>
            </a:solidFill>
          </a:ln>
        </p:spPr>
        <p:txBody>
          <a:bodyPr>
            <a:normAutofit fontScale="90000"/>
          </a:bodyPr>
          <a:lstStyle/>
          <a:p>
            <a:r>
              <a:rPr lang="ar-BH" sz="4800" dirty="0"/>
              <a:t>أُوظفُ الكلماتِ التاليةِ  في جملٍ توضحُ معناها </a:t>
            </a:r>
            <a:endParaRPr lang="en-US" sz="4800" dirty="0"/>
          </a:p>
        </p:txBody>
      </p:sp>
      <p:sp>
        <p:nvSpPr>
          <p:cNvPr id="3" name="مربع نص 2"/>
          <p:cNvSpPr txBox="1"/>
          <p:nvPr/>
        </p:nvSpPr>
        <p:spPr>
          <a:xfrm>
            <a:off x="1186465" y="1251995"/>
            <a:ext cx="8523111" cy="5016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ar-BH" sz="4000" dirty="0"/>
              <a:t>1- </a:t>
            </a:r>
            <a:r>
              <a:rPr lang="ar-BH" sz="4000" b="1" dirty="0"/>
              <a:t>.......</a:t>
            </a:r>
            <a:r>
              <a:rPr lang="ar-BH" sz="4000" dirty="0"/>
              <a:t> الطّائرةُ على الإقلاعِ.</a:t>
            </a:r>
          </a:p>
          <a:p>
            <a:pPr algn="r"/>
            <a:r>
              <a:rPr lang="ar-BH" sz="4000" dirty="0"/>
              <a:t>2- الهواءُ الملوُّثُ .......</a:t>
            </a:r>
          </a:p>
          <a:p>
            <a:pPr algn="r"/>
            <a:r>
              <a:rPr lang="ar-BH" sz="4000" dirty="0"/>
              <a:t>3- الجماهير ......... بمناسبةِ فوزِ فريقِهم.</a:t>
            </a:r>
          </a:p>
          <a:p>
            <a:pPr algn="r"/>
            <a:r>
              <a:rPr lang="ar-BH" sz="4000" dirty="0"/>
              <a:t>4- ............ في حيّنِا أصواتٌ ليلًا.</a:t>
            </a:r>
          </a:p>
          <a:p>
            <a:pPr algn="r"/>
            <a:r>
              <a:rPr lang="ar-BH" sz="4000" dirty="0"/>
              <a:t>5- ............ فاطمةُ اللوحةَ في غرفتِها.</a:t>
            </a:r>
          </a:p>
          <a:p>
            <a:pPr algn="r"/>
            <a:r>
              <a:rPr lang="ar-BH" sz="4000" dirty="0"/>
              <a:t>6- ............ الكثيرةُ خطيرةٌ على صحةِ الإنسانِ. </a:t>
            </a:r>
          </a:p>
          <a:p>
            <a:pPr algn="r"/>
            <a:r>
              <a:rPr lang="ar-BH" sz="4000" dirty="0"/>
              <a:t>7-..........</a:t>
            </a:r>
            <a:r>
              <a:rPr lang="ar-SA" sz="4000" dirty="0"/>
              <a:t>.</a:t>
            </a:r>
            <a:r>
              <a:rPr lang="ar-BH" sz="4000" dirty="0"/>
              <a:t>.. مضرةٌ بالبيئةِ.</a:t>
            </a:r>
          </a:p>
          <a:p>
            <a:pPr algn="r"/>
            <a:r>
              <a:rPr lang="ar-BH" sz="4000" dirty="0"/>
              <a:t>8-الأعمال</a:t>
            </a:r>
            <a:r>
              <a:rPr lang="ar-BH" sz="4000" b="1" dirty="0"/>
              <a:t> </a:t>
            </a:r>
            <a:r>
              <a:rPr lang="ar-BH" sz="4000" dirty="0"/>
              <a:t>............. صعبةُ الإنجازِ.  </a:t>
            </a:r>
            <a:endParaRPr lang="en-US" sz="4000" dirty="0"/>
          </a:p>
        </p:txBody>
      </p:sp>
      <p:sp>
        <p:nvSpPr>
          <p:cNvPr id="5" name="مربع نص 4"/>
          <p:cNvSpPr txBox="1"/>
          <p:nvPr/>
        </p:nvSpPr>
        <p:spPr>
          <a:xfrm>
            <a:off x="7889900" y="1325373"/>
            <a:ext cx="1241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solidFill>
                  <a:srgbClr val="FF0000"/>
                </a:solidFill>
              </a:rPr>
              <a:t> أوشَكتْ </a:t>
            </a:r>
          </a:p>
        </p:txBody>
      </p:sp>
      <p:sp>
        <p:nvSpPr>
          <p:cNvPr id="6" name="مربع نص 5"/>
          <p:cNvSpPr txBox="1"/>
          <p:nvPr/>
        </p:nvSpPr>
        <p:spPr>
          <a:xfrm>
            <a:off x="5843205" y="1906312"/>
            <a:ext cx="7506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>
                <a:solidFill>
                  <a:srgbClr val="FF0000"/>
                </a:solidFill>
              </a:rPr>
              <a:t>بَشِعٌ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6263586" y="2469708"/>
            <a:ext cx="1050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solidFill>
                  <a:srgbClr val="FF0000"/>
                </a:solidFill>
              </a:rPr>
              <a:t>يَهْتِفونَ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979374" y="1007118"/>
            <a:ext cx="1343380" cy="5266544"/>
            <a:chOff x="9979374" y="1007118"/>
            <a:chExt cx="1343380" cy="5266544"/>
          </a:xfrm>
        </p:grpSpPr>
        <p:sp>
          <p:nvSpPr>
            <p:cNvPr id="4" name="TextBox 3"/>
            <p:cNvSpPr txBox="1"/>
            <p:nvPr/>
          </p:nvSpPr>
          <p:spPr>
            <a:xfrm>
              <a:off x="9979377" y="1007118"/>
              <a:ext cx="1343377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ar-BH" sz="2800" dirty="0"/>
                <a:t>أوشَكتْ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979377" y="1658123"/>
              <a:ext cx="1343377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ar-BH" sz="2800" dirty="0"/>
                <a:t>المُتراكِمَةُ 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979376" y="2309128"/>
              <a:ext cx="1343377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ar-BH" sz="2800" dirty="0"/>
                <a:t>بَشِعٌ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979376" y="2960133"/>
              <a:ext cx="1343377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ar-BH" sz="2800" dirty="0"/>
                <a:t>الْنُّفاياتُ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979375" y="3692810"/>
              <a:ext cx="1343377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ar-BH" sz="2800" dirty="0"/>
                <a:t>عَلَّقَت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979375" y="4401721"/>
              <a:ext cx="1343377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ar-BH" sz="2800" dirty="0"/>
                <a:t>الأكْوامُ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979374" y="5099437"/>
              <a:ext cx="1343377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ar-BH" sz="2800" dirty="0"/>
                <a:t>تَنْبَعِثُ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979374" y="5750442"/>
              <a:ext cx="1343377" cy="523220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ar-BH" sz="2800" dirty="0"/>
                <a:t>يَهْتِفونَ</a:t>
              </a:r>
            </a:p>
          </p:txBody>
        </p:sp>
      </p:grpSp>
      <p:sp>
        <p:nvSpPr>
          <p:cNvPr id="20" name="مربع نص 6"/>
          <p:cNvSpPr txBox="1"/>
          <p:nvPr/>
        </p:nvSpPr>
        <p:spPr>
          <a:xfrm>
            <a:off x="7529749" y="3125665"/>
            <a:ext cx="1050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solidFill>
                  <a:srgbClr val="FF0000"/>
                </a:solidFill>
              </a:rPr>
              <a:t>تَنْبَعِثُ </a:t>
            </a:r>
          </a:p>
        </p:txBody>
      </p:sp>
      <p:sp>
        <p:nvSpPr>
          <p:cNvPr id="21" name="مربع نص 6"/>
          <p:cNvSpPr txBox="1"/>
          <p:nvPr/>
        </p:nvSpPr>
        <p:spPr>
          <a:xfrm>
            <a:off x="7664738" y="3750642"/>
            <a:ext cx="1050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solidFill>
                  <a:srgbClr val="FF0000"/>
                </a:solidFill>
              </a:rPr>
              <a:t>عَلَّقَت </a:t>
            </a: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2" name="مربع نص 6"/>
          <p:cNvSpPr txBox="1"/>
          <p:nvPr/>
        </p:nvSpPr>
        <p:spPr>
          <a:xfrm>
            <a:off x="7596187" y="4329452"/>
            <a:ext cx="1050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solidFill>
                  <a:srgbClr val="FF0000"/>
                </a:solidFill>
              </a:rPr>
              <a:t>الأكْوامُ </a:t>
            </a:r>
          </a:p>
        </p:txBody>
      </p:sp>
      <p:sp>
        <p:nvSpPr>
          <p:cNvPr id="23" name="مربع نص 6"/>
          <p:cNvSpPr txBox="1"/>
          <p:nvPr/>
        </p:nvSpPr>
        <p:spPr>
          <a:xfrm>
            <a:off x="7556008" y="4999335"/>
            <a:ext cx="1228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solidFill>
                  <a:srgbClr val="FF0000"/>
                </a:solidFill>
              </a:rPr>
              <a:t>الْنُّفاياتُ</a:t>
            </a:r>
          </a:p>
        </p:txBody>
      </p:sp>
      <p:sp>
        <p:nvSpPr>
          <p:cNvPr id="24" name="مربع نص 6"/>
          <p:cNvSpPr txBox="1"/>
          <p:nvPr/>
        </p:nvSpPr>
        <p:spPr>
          <a:xfrm>
            <a:off x="6291362" y="5559523"/>
            <a:ext cx="12283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solidFill>
                  <a:srgbClr val="FF0000"/>
                </a:solidFill>
              </a:rPr>
              <a:t>المُتراكِمَةُ</a:t>
            </a:r>
            <a:r>
              <a:rPr lang="ar-BH" sz="2800" dirty="0"/>
              <a:t> </a:t>
            </a:r>
          </a:p>
        </p:txBody>
      </p:sp>
      <p:pic>
        <p:nvPicPr>
          <p:cNvPr id="8" name="Q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D8421F98-2C30-437C-A245-5C1168BD4C3F}"/>
              </a:ext>
            </a:extLst>
          </p:cNvPr>
          <p:cNvSpPr/>
          <p:nvPr/>
        </p:nvSpPr>
        <p:spPr>
          <a:xfrm>
            <a:off x="225287" y="174832"/>
            <a:ext cx="1338470" cy="832286"/>
          </a:xfrm>
          <a:prstGeom prst="roundRect">
            <a:avLst/>
          </a:prstGeom>
          <a:solidFill>
            <a:srgbClr val="8E6B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dirty="0">
                <a:solidFill>
                  <a:schemeClr val="tx1"/>
                </a:solidFill>
              </a:rPr>
              <a:t>تدريب</a:t>
            </a:r>
          </a:p>
          <a:p>
            <a:pPr algn="ctr"/>
            <a:r>
              <a:rPr lang="ar-BH" sz="2000" dirty="0">
                <a:solidFill>
                  <a:schemeClr val="tx1"/>
                </a:solidFill>
              </a:rPr>
              <a:t>1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34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5" grpId="0"/>
      <p:bldP spid="6" grpId="0"/>
      <p:bldP spid="7" grpId="0"/>
      <p:bldP spid="20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6"/>
          <p:cNvSpPr/>
          <p:nvPr/>
        </p:nvSpPr>
        <p:spPr>
          <a:xfrm>
            <a:off x="1765054" y="378953"/>
            <a:ext cx="80345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Low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BH" alt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لِنُكْمِلَ الْخَريطَةِ الْمَعْرِفِيَّةِ بالْاسْتِعانَةِ بِدَرْسِ</a:t>
            </a:r>
            <a:r>
              <a:rPr lang="ar-SA" alt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ص</a:t>
            </a:r>
            <a:r>
              <a:rPr lang="ar-BH" alt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َ</a:t>
            </a:r>
            <a:r>
              <a:rPr lang="ar-SA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ديق</a:t>
            </a:r>
            <a:r>
              <a:rPr lang="ar-BH" alt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ِ</a:t>
            </a:r>
            <a:r>
              <a:rPr lang="ar-SA" altLang="en-US" sz="3200" b="1" dirty="0" err="1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نا</a:t>
            </a:r>
            <a:r>
              <a:rPr lang="ar-BH" altLang="en-US" sz="3200" b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ar-BH" altLang="en-US" sz="3200" b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غَسّان :</a:t>
            </a:r>
            <a:endParaRPr lang="ar-BH" altLang="en-US" sz="3200" dirty="0">
              <a:latin typeface="Arial" panose="020B0604020202020204" pitchFamily="34" charset="0"/>
            </a:endParaRPr>
          </a:p>
        </p:txBody>
      </p:sp>
      <p:grpSp>
        <p:nvGrpSpPr>
          <p:cNvPr id="30" name="مجموعة 29"/>
          <p:cNvGrpSpPr/>
          <p:nvPr/>
        </p:nvGrpSpPr>
        <p:grpSpPr>
          <a:xfrm>
            <a:off x="1501254" y="1117687"/>
            <a:ext cx="9044563" cy="5267909"/>
            <a:chOff x="1541549" y="1337931"/>
            <a:chExt cx="9044563" cy="5267909"/>
          </a:xfrm>
        </p:grpSpPr>
        <p:sp>
          <p:nvSpPr>
            <p:cNvPr id="10" name="Rounded Rectangle 17"/>
            <p:cNvSpPr/>
            <p:nvPr/>
          </p:nvSpPr>
          <p:spPr>
            <a:xfrm>
              <a:off x="4679692" y="1337931"/>
              <a:ext cx="3254558" cy="141557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BH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الْعُنْوان:</a:t>
              </a:r>
            </a:p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8"/>
            <p:cNvSpPr/>
            <p:nvPr/>
          </p:nvSpPr>
          <p:spPr>
            <a:xfrm>
              <a:off x="1605886" y="2998914"/>
              <a:ext cx="3254558" cy="141557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BH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الشَّخْصِيَّات:</a:t>
              </a:r>
            </a:p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12" name="Rounded Rectangle 19"/>
            <p:cNvSpPr/>
            <p:nvPr/>
          </p:nvSpPr>
          <p:spPr>
            <a:xfrm>
              <a:off x="7934250" y="2985455"/>
              <a:ext cx="2651862" cy="141557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BH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الْمَكان:</a:t>
              </a:r>
            </a:p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13" name="Rounded Rectangle 20"/>
            <p:cNvSpPr/>
            <p:nvPr/>
          </p:nvSpPr>
          <p:spPr>
            <a:xfrm>
              <a:off x="1541549" y="4603087"/>
              <a:ext cx="4584556" cy="200275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BH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الْحَل:</a:t>
              </a:r>
            </a:p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sp>
          <p:nvSpPr>
            <p:cNvPr id="14" name="Rounded Rectangle 21"/>
            <p:cNvSpPr/>
            <p:nvPr/>
          </p:nvSpPr>
          <p:spPr>
            <a:xfrm>
              <a:off x="6306971" y="4583796"/>
              <a:ext cx="3254558" cy="1838962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BH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الْمُشْكِلَة</a:t>
              </a:r>
              <a:r>
                <a:rPr lang="ar-BH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:</a:t>
              </a:r>
            </a:p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endParaRPr lang="en-US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  <p:cxnSp>
          <p:nvCxnSpPr>
            <p:cNvPr id="16" name="Straight Arrow Connector 23"/>
            <p:cNvCxnSpPr/>
            <p:nvPr/>
          </p:nvCxnSpPr>
          <p:spPr>
            <a:xfrm>
              <a:off x="7934250" y="2045720"/>
              <a:ext cx="1325931" cy="939735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24"/>
            <p:cNvCxnSpPr/>
            <p:nvPr/>
          </p:nvCxnSpPr>
          <p:spPr>
            <a:xfrm rot="10800000" flipV="1">
              <a:off x="3233165" y="2045720"/>
              <a:ext cx="1446527" cy="953195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25"/>
            <p:cNvCxnSpPr/>
            <p:nvPr/>
          </p:nvCxnSpPr>
          <p:spPr>
            <a:xfrm flipH="1">
              <a:off x="9561529" y="4401031"/>
              <a:ext cx="735733" cy="890554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26"/>
            <p:cNvCxnSpPr/>
            <p:nvPr/>
          </p:nvCxnSpPr>
          <p:spPr>
            <a:xfrm>
              <a:off x="1907291" y="4414490"/>
              <a:ext cx="964257" cy="896387"/>
            </a:xfrm>
            <a:prstGeom prst="straightConnector1">
              <a:avLst/>
            </a:prstGeom>
            <a:ln w="19050">
              <a:solidFill>
                <a:schemeClr val="tx1">
                  <a:lumMod val="50000"/>
                  <a:lumOff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ounded Rectangle 31"/>
            <p:cNvSpPr/>
            <p:nvPr/>
          </p:nvSpPr>
          <p:spPr>
            <a:xfrm>
              <a:off x="5041310" y="3004589"/>
              <a:ext cx="2651862" cy="141557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ar-BH" sz="28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الزَّمان:</a:t>
              </a:r>
            </a:p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endParaRPr lang="en-US" sz="28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 rtl="1">
                <a:lnSpc>
                  <a:spcPct val="107000"/>
                </a:lnSpc>
                <a:spcAft>
                  <a:spcPts val="800"/>
                </a:spcAft>
              </a:pPr>
              <a:r>
                <a:rPr lang="en-US" sz="1100" dirty="0"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H="1">
            <a:off x="6535422" y="6176503"/>
            <a:ext cx="2806478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مربع نص 7"/>
          <p:cNvSpPr txBox="1"/>
          <p:nvPr/>
        </p:nvSpPr>
        <p:spPr>
          <a:xfrm>
            <a:off x="-573342" y="5147440"/>
            <a:ext cx="6481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2400" dirty="0">
                <a:solidFill>
                  <a:srgbClr val="FF0000"/>
                </a:solidFill>
              </a:rPr>
              <a:t>- نَشْرُ إِرشاداتٍ تَوْعَويةٍ للحَد من الْتَّلوث.</a:t>
            </a:r>
          </a:p>
          <a:p>
            <a:pPr lvl="6" algn="r"/>
            <a:r>
              <a:rPr lang="ar-BH" sz="2400" dirty="0">
                <a:solidFill>
                  <a:srgbClr val="FF0000"/>
                </a:solidFill>
              </a:rPr>
              <a:t>- حَثُّ الْطَلَبَةِ على تَدويرِالْمُخلَفاتِ</a:t>
            </a:r>
          </a:p>
        </p:txBody>
      </p:sp>
      <p:sp>
        <p:nvSpPr>
          <p:cNvPr id="31" name="مربع نص 1">
            <a:extLst>
              <a:ext uri="{FF2B5EF4-FFF2-40B4-BE49-F238E27FC236}">
                <a16:creationId xmlns:a16="http://schemas.microsoft.com/office/drawing/2014/main" xmlns="" id="{E485715D-444D-4182-BD0E-D9F6CEABF891}"/>
              </a:ext>
            </a:extLst>
          </p:cNvPr>
          <p:cNvSpPr txBox="1"/>
          <p:nvPr/>
        </p:nvSpPr>
        <p:spPr>
          <a:xfrm>
            <a:off x="5439792" y="1710412"/>
            <a:ext cx="18577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alt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غسّانُ يعرفُ</a:t>
            </a:r>
          </a:p>
          <a:p>
            <a:pPr algn="ctr"/>
            <a:r>
              <a:rPr lang="ar-BH" alt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ما هو التَّلوُّث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2" name="مربع نص 5">
            <a:extLst>
              <a:ext uri="{FF2B5EF4-FFF2-40B4-BE49-F238E27FC236}">
                <a16:creationId xmlns:a16="http://schemas.microsoft.com/office/drawing/2014/main" xmlns="" id="{E916F176-B584-4B93-A797-5326B9384B81}"/>
              </a:ext>
            </a:extLst>
          </p:cNvPr>
          <p:cNvSpPr txBox="1"/>
          <p:nvPr/>
        </p:nvSpPr>
        <p:spPr>
          <a:xfrm>
            <a:off x="6171712" y="5036763"/>
            <a:ext cx="33529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انتشار</a:t>
            </a:r>
            <a:r>
              <a:rPr lang="ar-BH" sz="2400" dirty="0">
                <a:solidFill>
                  <a:srgbClr val="FF0000"/>
                </a:solidFill>
              </a:rPr>
              <a:t>ُ</a:t>
            </a:r>
            <a:r>
              <a:rPr lang="ar-SA" sz="2400" dirty="0">
                <a:solidFill>
                  <a:srgbClr val="FF0000"/>
                </a:solidFill>
              </a:rPr>
              <a:t> التّلَوّث</a:t>
            </a:r>
            <a:r>
              <a:rPr lang="ar-BH" sz="2400" dirty="0">
                <a:solidFill>
                  <a:srgbClr val="FF0000"/>
                </a:solidFill>
              </a:rPr>
              <a:t>ُ</a:t>
            </a:r>
            <a:r>
              <a:rPr lang="ar-SA" sz="2400" dirty="0">
                <a:solidFill>
                  <a:srgbClr val="FF0000"/>
                </a:solidFill>
              </a:rPr>
              <a:t> في مناطق</a:t>
            </a:r>
            <a:r>
              <a:rPr lang="ar-BH" sz="2400" dirty="0">
                <a:solidFill>
                  <a:srgbClr val="FF0000"/>
                </a:solidFill>
              </a:rPr>
              <a:t>ٍ</a:t>
            </a:r>
            <a:r>
              <a:rPr lang="ar-SA" sz="2400" dirty="0">
                <a:solidFill>
                  <a:srgbClr val="FF0000"/>
                </a:solidFill>
              </a:rPr>
              <a:t> كثيرة</a:t>
            </a:r>
            <a:r>
              <a:rPr lang="ar-BH" sz="2400" dirty="0">
                <a:solidFill>
                  <a:srgbClr val="FF0000"/>
                </a:solidFill>
              </a:rPr>
              <a:t>ٍ</a:t>
            </a:r>
            <a:r>
              <a:rPr lang="ar-SA" sz="2400" dirty="0">
                <a:solidFill>
                  <a:srgbClr val="FF0000"/>
                </a:solidFill>
              </a:rPr>
              <a:t> في البلاد</a:t>
            </a:r>
            <a:r>
              <a:rPr lang="ar-BH" sz="2400" dirty="0">
                <a:solidFill>
                  <a:srgbClr val="FF0000"/>
                </a:solidFill>
              </a:rPr>
              <a:t>ِ</a:t>
            </a:r>
            <a:r>
              <a:rPr lang="ar-SA" sz="2400" dirty="0">
                <a:solidFill>
                  <a:srgbClr val="FF0000"/>
                </a:solidFill>
              </a:rPr>
              <a:t>، ممّا سبب</a:t>
            </a:r>
            <a:r>
              <a:rPr lang="ar-BH" sz="2400" dirty="0">
                <a:solidFill>
                  <a:srgbClr val="FF0000"/>
                </a:solidFill>
              </a:rPr>
              <a:t>َ</a:t>
            </a:r>
            <a:r>
              <a:rPr lang="ar-SA" sz="2400" dirty="0">
                <a:solidFill>
                  <a:srgbClr val="FF0000"/>
                </a:solidFill>
              </a:rPr>
              <a:t> ضر</a:t>
            </a:r>
            <a:r>
              <a:rPr lang="ar-BH" sz="2400" dirty="0">
                <a:solidFill>
                  <a:srgbClr val="FF0000"/>
                </a:solidFill>
              </a:rPr>
              <a:t>رٌ</a:t>
            </a:r>
            <a:r>
              <a:rPr lang="ar-SA" sz="2400" dirty="0">
                <a:solidFill>
                  <a:srgbClr val="FF0000"/>
                </a:solidFill>
              </a:rPr>
              <a:t> كبير</a:t>
            </a:r>
            <a:r>
              <a:rPr lang="ar-BH" sz="2400" dirty="0">
                <a:solidFill>
                  <a:srgbClr val="FF0000"/>
                </a:solidFill>
              </a:rPr>
              <a:t>ٌ</a:t>
            </a:r>
            <a:r>
              <a:rPr lang="ar-SA" sz="2400" dirty="0">
                <a:solidFill>
                  <a:srgbClr val="FF0000"/>
                </a:solidFill>
              </a:rPr>
              <a:t> في البيئة</a:t>
            </a:r>
            <a:r>
              <a:rPr lang="ar-BH" sz="2400" dirty="0">
                <a:solidFill>
                  <a:srgbClr val="FF0000"/>
                </a:solidFill>
              </a:rPr>
              <a:t>ِ</a:t>
            </a:r>
            <a:r>
              <a:rPr lang="ar-SA" sz="2400" dirty="0">
                <a:solidFill>
                  <a:srgbClr val="FF0000"/>
                </a:solidFill>
              </a:rPr>
              <a:t> (بر</a:t>
            </a:r>
            <a:r>
              <a:rPr lang="ar-BH" sz="2400" dirty="0">
                <a:solidFill>
                  <a:srgbClr val="FF0000"/>
                </a:solidFill>
              </a:rPr>
              <a:t>ُّ</a:t>
            </a:r>
            <a:r>
              <a:rPr lang="ar-SA" sz="2400" dirty="0">
                <a:solidFill>
                  <a:srgbClr val="FF0000"/>
                </a:solidFill>
              </a:rPr>
              <a:t>، جو</a:t>
            </a:r>
            <a:r>
              <a:rPr lang="ar-BH" sz="2400" dirty="0">
                <a:solidFill>
                  <a:srgbClr val="FF0000"/>
                </a:solidFill>
              </a:rPr>
              <a:t>ُّ</a:t>
            </a:r>
            <a:r>
              <a:rPr lang="ar-SA" sz="2400" dirty="0">
                <a:solidFill>
                  <a:srgbClr val="FF0000"/>
                </a:solidFill>
              </a:rPr>
              <a:t>، بحر</a:t>
            </a:r>
            <a:r>
              <a:rPr lang="ar-BH" sz="2400" dirty="0">
                <a:solidFill>
                  <a:srgbClr val="FF0000"/>
                </a:solidFill>
              </a:rPr>
              <a:t>ٌ</a:t>
            </a:r>
            <a:r>
              <a:rPr lang="ar-SA" sz="2400" dirty="0">
                <a:solidFill>
                  <a:srgbClr val="FF0000"/>
                </a:solidFill>
              </a:rPr>
              <a:t>).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مربع نص 3">
            <a:extLst>
              <a:ext uri="{FF2B5EF4-FFF2-40B4-BE49-F238E27FC236}">
                <a16:creationId xmlns:a16="http://schemas.microsoft.com/office/drawing/2014/main" xmlns="" id="{D02D5448-CFCB-4D98-B184-2C5D3D1ADA70}"/>
              </a:ext>
            </a:extLst>
          </p:cNvPr>
          <p:cNvSpPr txBox="1"/>
          <p:nvPr/>
        </p:nvSpPr>
        <p:spPr>
          <a:xfrm>
            <a:off x="8556920" y="3355239"/>
            <a:ext cx="14973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solidFill>
                  <a:srgbClr val="FF0000"/>
                </a:solidFill>
              </a:rPr>
              <a:t>شاطئ</a:t>
            </a:r>
            <a:r>
              <a:rPr lang="ar-BH" sz="2400" dirty="0">
                <a:solidFill>
                  <a:srgbClr val="FF0000"/>
                </a:solidFill>
              </a:rPr>
              <a:t>ُ</a:t>
            </a:r>
            <a:r>
              <a:rPr lang="ar-SA" sz="2400" dirty="0">
                <a:solidFill>
                  <a:srgbClr val="FF0000"/>
                </a:solidFill>
              </a:rPr>
              <a:t> البحر</a:t>
            </a:r>
            <a:r>
              <a:rPr lang="ar-BH" sz="2400" dirty="0">
                <a:solidFill>
                  <a:srgbClr val="FF0000"/>
                </a:solidFill>
              </a:rPr>
              <a:t>ِ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4" name="مربع نص 4">
            <a:extLst>
              <a:ext uri="{FF2B5EF4-FFF2-40B4-BE49-F238E27FC236}">
                <a16:creationId xmlns:a16="http://schemas.microsoft.com/office/drawing/2014/main" xmlns="" id="{DB2C6D5E-0434-439C-88AE-6EF80586742D}"/>
              </a:ext>
            </a:extLst>
          </p:cNvPr>
          <p:cNvSpPr txBox="1"/>
          <p:nvPr/>
        </p:nvSpPr>
        <p:spPr>
          <a:xfrm>
            <a:off x="2320407" y="3369862"/>
            <a:ext cx="2106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solidFill>
                  <a:srgbClr val="FF0000"/>
                </a:solidFill>
              </a:rPr>
              <a:t>غسّان</a:t>
            </a:r>
            <a:r>
              <a:rPr lang="ar-BH" sz="2400" dirty="0">
                <a:solidFill>
                  <a:srgbClr val="FF0000"/>
                </a:solidFill>
              </a:rPr>
              <a:t>ُ</a:t>
            </a:r>
            <a:r>
              <a:rPr lang="ar-SA" sz="2400" dirty="0">
                <a:solidFill>
                  <a:srgbClr val="FF0000"/>
                </a:solidFill>
              </a:rPr>
              <a:t>، الأم</a:t>
            </a:r>
            <a:r>
              <a:rPr lang="ar-BH" sz="2400" dirty="0">
                <a:solidFill>
                  <a:srgbClr val="FF0000"/>
                </a:solidFill>
              </a:rPr>
              <a:t>ُ</a:t>
            </a:r>
            <a:r>
              <a:rPr lang="ar-SA" sz="2400" dirty="0">
                <a:solidFill>
                  <a:srgbClr val="FF0000"/>
                </a:solidFill>
              </a:rPr>
              <a:t>، الأب</a:t>
            </a:r>
            <a:r>
              <a:rPr lang="ar-BH" sz="2400" dirty="0">
                <a:solidFill>
                  <a:srgbClr val="FF0000"/>
                </a:solidFill>
              </a:rPr>
              <a:t>ُ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5" name="مربع نص 2">
            <a:extLst>
              <a:ext uri="{FF2B5EF4-FFF2-40B4-BE49-F238E27FC236}">
                <a16:creationId xmlns:a16="http://schemas.microsoft.com/office/drawing/2014/main" xmlns="" id="{7D773D80-3DE2-4CE0-B4BB-ADAAC3818966}"/>
              </a:ext>
            </a:extLst>
          </p:cNvPr>
          <p:cNvSpPr txBox="1"/>
          <p:nvPr/>
        </p:nvSpPr>
        <p:spPr>
          <a:xfrm>
            <a:off x="5526483" y="3185195"/>
            <a:ext cx="16009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في الصّباحِ،</a:t>
            </a:r>
            <a:endParaRPr lang="ar-BH" sz="2400" dirty="0">
              <a:solidFill>
                <a:srgbClr val="FF0000"/>
              </a:solidFill>
            </a:endParaRPr>
          </a:p>
          <a:p>
            <a:pPr algn="ctr"/>
            <a:r>
              <a:rPr lang="ar-SA" sz="2400" dirty="0">
                <a:solidFill>
                  <a:srgbClr val="FF0000"/>
                </a:solidFill>
              </a:rPr>
              <a:t> في المساء</a:t>
            </a:r>
            <a:r>
              <a:rPr lang="ar-BH" sz="2400" dirty="0">
                <a:solidFill>
                  <a:srgbClr val="FF0000"/>
                </a:solidFill>
              </a:rPr>
              <a:t>ِ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" name="Q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F123FA1A-CC2A-417B-A785-11B5C858BB68}"/>
              </a:ext>
            </a:extLst>
          </p:cNvPr>
          <p:cNvSpPr/>
          <p:nvPr/>
        </p:nvSpPr>
        <p:spPr>
          <a:xfrm>
            <a:off x="225287" y="174832"/>
            <a:ext cx="1338470" cy="83228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dirty="0">
                <a:solidFill>
                  <a:schemeClr val="tx1"/>
                </a:solidFill>
              </a:rPr>
              <a:t>تدريب</a:t>
            </a:r>
          </a:p>
          <a:p>
            <a:pPr algn="ctr"/>
            <a:r>
              <a:rPr lang="ar-BH" sz="2000" dirty="0">
                <a:solidFill>
                  <a:schemeClr val="tx1"/>
                </a:solidFill>
              </a:rPr>
              <a:t>2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  <p:bldP spid="31" grpId="0"/>
      <p:bldP spid="32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ctrTitle"/>
          </p:nvPr>
        </p:nvSpPr>
        <p:spPr>
          <a:xfrm>
            <a:off x="1828800" y="357783"/>
            <a:ext cx="9144000" cy="696035"/>
          </a:xfrm>
        </p:spPr>
        <p:txBody>
          <a:bodyPr>
            <a:normAutofit fontScale="90000"/>
          </a:bodyPr>
          <a:lstStyle/>
          <a:p>
            <a:r>
              <a:rPr lang="ar-BH" sz="4400" dirty="0"/>
              <a:t>هيَّا نحولُ المؤنثَ إلى مذكرٍ، والعكس في الجملِ التّاليةِ:</a:t>
            </a:r>
            <a:endParaRPr lang="en-US" sz="4400" dirty="0"/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149550"/>
              </p:ext>
            </p:extLst>
          </p:nvPr>
        </p:nvGraphicFramePr>
        <p:xfrm>
          <a:off x="1933433" y="1135384"/>
          <a:ext cx="9039367" cy="4889400"/>
        </p:xfrm>
        <a:graphic>
          <a:graphicData uri="http://schemas.openxmlformats.org/drawingml/2006/table">
            <a:tbl>
              <a:tblPr firstRow="1" firstCol="1" bandRow="1"/>
              <a:tblGrid>
                <a:gridCol w="45271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121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5711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ar-BH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 المُذكرُ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ar-BH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+mn-cs"/>
                        </a:rPr>
                        <a:t>المؤنَثُ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861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r-BH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ar-BH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BH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861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r-BH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BH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BH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737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r-BH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ar-BH" sz="2800" baseline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861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ar-BH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ar-BH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096" y="1793807"/>
            <a:ext cx="736713" cy="972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77"/>
          <a:stretch/>
        </p:blipFill>
        <p:spPr>
          <a:xfrm>
            <a:off x="3775810" y="1793806"/>
            <a:ext cx="655816" cy="972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BAA64D1-5AD8-4D9F-95C4-58F2D8AFDBF8}"/>
              </a:ext>
            </a:extLst>
          </p:cNvPr>
          <p:cNvSpPr txBox="1"/>
          <p:nvPr/>
        </p:nvSpPr>
        <p:spPr>
          <a:xfrm>
            <a:off x="7760374" y="3190584"/>
            <a:ext cx="1669774" cy="46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ar-BH" sz="2400" dirty="0">
                <a:latin typeface="Calibri" panose="020F0502020204030204" pitchFamily="34" charset="0"/>
                <a:ea typeface="Calibri" panose="020F0502020204030204" pitchFamily="34" charset="0"/>
              </a:rPr>
              <a:t>الطّالبةُ </a:t>
            </a:r>
            <a:r>
              <a:rPr lang="ar-SA" sz="2400" dirty="0">
                <a:solidFill>
                  <a:srgbClr val="FF0000"/>
                </a:solidFill>
              </a:rPr>
              <a:t>مجتهدةٌ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2A1771-5780-430F-B62B-4FE957110693}"/>
              </a:ext>
            </a:extLst>
          </p:cNvPr>
          <p:cNvSpPr txBox="1"/>
          <p:nvPr/>
        </p:nvSpPr>
        <p:spPr>
          <a:xfrm>
            <a:off x="3268831" y="3190583"/>
            <a:ext cx="1669774" cy="46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ar-BH" sz="2400" dirty="0">
                <a:latin typeface="Calibri" panose="020F0502020204030204" pitchFamily="34" charset="0"/>
                <a:ea typeface="Calibri" panose="020F0502020204030204" pitchFamily="34" charset="0"/>
              </a:rPr>
              <a:t>الطّالبُ </a:t>
            </a:r>
            <a:r>
              <a:rPr lang="ar-BH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مجتهدٌ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FDF420-3C14-40A7-AD66-15DBB5179107}"/>
              </a:ext>
            </a:extLst>
          </p:cNvPr>
          <p:cNvSpPr txBox="1"/>
          <p:nvPr/>
        </p:nvSpPr>
        <p:spPr>
          <a:xfrm>
            <a:off x="7821533" y="4220134"/>
            <a:ext cx="1547456" cy="45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ar-BH" sz="2400" dirty="0">
                <a:latin typeface="Calibri" panose="020F0502020204030204" pitchFamily="34" charset="0"/>
                <a:ea typeface="Calibri" panose="020F0502020204030204" pitchFamily="34" charset="0"/>
              </a:rPr>
              <a:t>المُعَلمَةُ </a:t>
            </a:r>
            <a:r>
              <a:rPr lang="ar-BH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منظمةٌ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F9FDE8F-52B8-4588-B823-A3DAB633D3C8}"/>
              </a:ext>
            </a:extLst>
          </p:cNvPr>
          <p:cNvSpPr txBox="1"/>
          <p:nvPr/>
        </p:nvSpPr>
        <p:spPr>
          <a:xfrm>
            <a:off x="3440418" y="4200470"/>
            <a:ext cx="1452340" cy="45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1">
              <a:lnSpc>
                <a:spcPct val="107000"/>
              </a:lnSpc>
              <a:defRPr/>
            </a:pPr>
            <a:r>
              <a:rPr lang="ar-BH" sz="2400" dirty="0">
                <a:latin typeface="Calibri" panose="020F0502020204030204" pitchFamily="34" charset="0"/>
                <a:ea typeface="Calibri" panose="020F0502020204030204" pitchFamily="34" charset="0"/>
              </a:rPr>
              <a:t>المُعلمُ </a:t>
            </a:r>
            <a:r>
              <a:rPr lang="ar-BH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منظمٌ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3F99739-10E4-49BA-8286-C6B7A2372612}"/>
              </a:ext>
            </a:extLst>
          </p:cNvPr>
          <p:cNvSpPr txBox="1"/>
          <p:nvPr/>
        </p:nvSpPr>
        <p:spPr>
          <a:xfrm>
            <a:off x="7500731" y="5254987"/>
            <a:ext cx="2570922" cy="46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defRPr/>
            </a:pPr>
            <a:r>
              <a:rPr lang="ar-SA" sz="2400" dirty="0"/>
              <a:t>الطّبيبةُ</a:t>
            </a:r>
            <a:r>
              <a:rPr lang="ar-SA" sz="2400" dirty="0">
                <a:solidFill>
                  <a:srgbClr val="FF0000"/>
                </a:solidFill>
              </a:rPr>
              <a:t> ماهرةٌ </a:t>
            </a:r>
            <a:r>
              <a:rPr lang="ar-SA" sz="2400" dirty="0"/>
              <a:t>في عمل</a:t>
            </a:r>
            <a:r>
              <a:rPr lang="ar-BH" sz="2400" dirty="0"/>
              <a:t>ِ</a:t>
            </a:r>
            <a:r>
              <a:rPr lang="ar-SA" sz="2400" dirty="0"/>
              <a:t>ها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9F6919D-B78E-483E-AA94-8660D6A48698}"/>
              </a:ext>
            </a:extLst>
          </p:cNvPr>
          <p:cNvSpPr txBox="1"/>
          <p:nvPr/>
        </p:nvSpPr>
        <p:spPr>
          <a:xfrm>
            <a:off x="3040147" y="5254987"/>
            <a:ext cx="2570922" cy="467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  <a:defRPr/>
            </a:pPr>
            <a:r>
              <a:rPr lang="ar-BH" sz="2400" dirty="0">
                <a:latin typeface="Calibri" panose="020F0502020204030204" pitchFamily="34" charset="0"/>
                <a:ea typeface="Calibri" panose="020F0502020204030204" pitchFamily="34" charset="0"/>
              </a:rPr>
              <a:t>الطّبيبُ </a:t>
            </a:r>
            <a:r>
              <a:rPr lang="ar-BH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ماهرٌ</a:t>
            </a:r>
            <a:r>
              <a:rPr lang="ar-BH" sz="2400" dirty="0">
                <a:latin typeface="Calibri" panose="020F0502020204030204" pitchFamily="34" charset="0"/>
                <a:ea typeface="Calibri" panose="020F0502020204030204" pitchFamily="34" charset="0"/>
              </a:rPr>
              <a:t> في عملهِ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ar-BH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Q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047B37C3-B765-4B34-8F28-5E1478DDE6E4}"/>
              </a:ext>
            </a:extLst>
          </p:cNvPr>
          <p:cNvSpPr/>
          <p:nvPr/>
        </p:nvSpPr>
        <p:spPr>
          <a:xfrm>
            <a:off x="225287" y="174832"/>
            <a:ext cx="1338470" cy="832286"/>
          </a:xfrm>
          <a:prstGeom prst="roundRect">
            <a:avLst/>
          </a:prstGeom>
          <a:solidFill>
            <a:srgbClr val="EE427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dirty="0">
                <a:solidFill>
                  <a:schemeClr val="tx1"/>
                </a:solidFill>
              </a:rPr>
              <a:t>تدريب</a:t>
            </a:r>
          </a:p>
          <a:p>
            <a:pPr algn="ctr"/>
            <a:r>
              <a:rPr lang="ar-BH" sz="2000" dirty="0">
                <a:solidFill>
                  <a:schemeClr val="tx1"/>
                </a:solidFill>
              </a:rPr>
              <a:t>3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16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8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  <p:bldP spid="2" grpId="0"/>
      <p:bldP spid="3" grpId="0"/>
      <p:bldP spid="7" grpId="0"/>
      <p:bldP spid="8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>
          <a:xfrm>
            <a:off x="614665" y="720461"/>
            <a:ext cx="10515600" cy="1074405"/>
          </a:xfrm>
        </p:spPr>
        <p:txBody>
          <a:bodyPr>
            <a:normAutofit/>
          </a:bodyPr>
          <a:lstStyle/>
          <a:p>
            <a:pPr algn="ctr"/>
            <a:r>
              <a:rPr lang="ar-BH" dirty="0"/>
              <a:t>هَيَّا لنَخْتارَ (ه</a:t>
            </a:r>
            <a:r>
              <a:rPr lang="ar-BH" dirty="0">
                <a:solidFill>
                  <a:prstClr val="black"/>
                </a:solidFill>
              </a:rPr>
              <a:t>ُوَ – أَنا) :</a:t>
            </a:r>
            <a:endParaRPr lang="en-US" dirty="0"/>
          </a:p>
        </p:txBody>
      </p:sp>
      <p:sp>
        <p:nvSpPr>
          <p:cNvPr id="9" name="مستطيل 8"/>
          <p:cNvSpPr/>
          <p:nvPr/>
        </p:nvSpPr>
        <p:spPr>
          <a:xfrm>
            <a:off x="6267374" y="2018686"/>
            <a:ext cx="5667793" cy="393055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10" name="مستطيل 9"/>
          <p:cNvSpPr/>
          <p:nvPr/>
        </p:nvSpPr>
        <p:spPr>
          <a:xfrm>
            <a:off x="187290" y="2018687"/>
            <a:ext cx="5584967" cy="39305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BH" sz="3200" dirty="0"/>
          </a:p>
          <a:p>
            <a:pPr algn="ctr"/>
            <a:endParaRPr lang="ar-BH" sz="3200" dirty="0"/>
          </a:p>
          <a:p>
            <a:pPr algn="ctr"/>
            <a:endParaRPr lang="ar-BH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FCD99E6-E876-4AE4-B1BB-94197F04CE82}"/>
              </a:ext>
            </a:extLst>
          </p:cNvPr>
          <p:cNvSpPr txBox="1"/>
          <p:nvPr/>
        </p:nvSpPr>
        <p:spPr>
          <a:xfrm>
            <a:off x="8811655" y="2152175"/>
            <a:ext cx="2650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200" dirty="0">
                <a:solidFill>
                  <a:prstClr val="black"/>
                </a:solidFill>
              </a:rPr>
              <a:t>أُحِبُّ وَطَني.</a:t>
            </a:r>
            <a:r>
              <a:rPr lang="en-US" sz="3200" dirty="0"/>
              <a:t> </a:t>
            </a:r>
            <a:r>
              <a:rPr lang="ar-BH" sz="3200" dirty="0"/>
              <a:t>......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2183D3-E3CA-46DC-8420-0D51E21A4D4A}"/>
              </a:ext>
            </a:extLst>
          </p:cNvPr>
          <p:cNvSpPr txBox="1"/>
          <p:nvPr/>
        </p:nvSpPr>
        <p:spPr>
          <a:xfrm>
            <a:off x="8904422" y="3122489"/>
            <a:ext cx="2557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200" dirty="0">
                <a:solidFill>
                  <a:prstClr val="black"/>
                </a:solidFill>
              </a:rPr>
              <a:t>..... يُساعِدُ أُمَّهُ.</a:t>
            </a:r>
            <a:endParaRPr lang="ar-BH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A9D2FD-846E-4375-82F0-193E249A43EE}"/>
              </a:ext>
            </a:extLst>
          </p:cNvPr>
          <p:cNvSpPr txBox="1"/>
          <p:nvPr/>
        </p:nvSpPr>
        <p:spPr>
          <a:xfrm>
            <a:off x="9055610" y="3983964"/>
            <a:ext cx="24064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200" dirty="0"/>
              <a:t>..... أُساعِدُ أُمّي.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AD994FD-AFC7-4D64-A98A-ABB7740409FA}"/>
              </a:ext>
            </a:extLst>
          </p:cNvPr>
          <p:cNvSpPr txBox="1"/>
          <p:nvPr/>
        </p:nvSpPr>
        <p:spPr>
          <a:xfrm>
            <a:off x="8114933" y="4978928"/>
            <a:ext cx="3486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200" dirty="0"/>
              <a:t>..... أُحافِظُ عَلى صِحَتي.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ACE983-99A8-44D8-A6FB-43EAFCBA8E6C}"/>
              </a:ext>
            </a:extLst>
          </p:cNvPr>
          <p:cNvSpPr txBox="1"/>
          <p:nvPr/>
        </p:nvSpPr>
        <p:spPr>
          <a:xfrm>
            <a:off x="3098061" y="2242951"/>
            <a:ext cx="2642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200" dirty="0"/>
              <a:t>...... يُحِبُ وَطَنَهِ.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C124D8-7285-4B95-AE81-F4B2845B5899}"/>
              </a:ext>
            </a:extLst>
          </p:cNvPr>
          <p:cNvSpPr txBox="1"/>
          <p:nvPr/>
        </p:nvSpPr>
        <p:spPr>
          <a:xfrm>
            <a:off x="1657397" y="3085738"/>
            <a:ext cx="4128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200" dirty="0"/>
              <a:t>...... يُحسنُ التَّعامُلَ مَعَ النّاسِ.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0A408F4-393F-46AD-AC93-A7B75D3A3D0F}"/>
              </a:ext>
            </a:extLst>
          </p:cNvPr>
          <p:cNvSpPr txBox="1"/>
          <p:nvPr/>
        </p:nvSpPr>
        <p:spPr>
          <a:xfrm>
            <a:off x="2134850" y="4058612"/>
            <a:ext cx="3592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BH" sz="3200" dirty="0"/>
              <a:t>....... يُحافِظُ عَلى صِحَتِهِ.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FFFAF89-6A29-4A76-98BC-A8D6DF2D71A0}"/>
              </a:ext>
            </a:extLst>
          </p:cNvPr>
          <p:cNvSpPr txBox="1"/>
          <p:nvPr/>
        </p:nvSpPr>
        <p:spPr>
          <a:xfrm>
            <a:off x="1574572" y="5031486"/>
            <a:ext cx="4128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dirty="0"/>
              <a:t>..... أُحْسِنُ التَّعامُلَ مَعَ النَّاسِ.</a:t>
            </a:r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xmlns="" id="{621300F4-C17A-48D3-B84E-EE5F923B4E4E}"/>
              </a:ext>
            </a:extLst>
          </p:cNvPr>
          <p:cNvSpPr txBox="1"/>
          <p:nvPr/>
        </p:nvSpPr>
        <p:spPr>
          <a:xfrm>
            <a:off x="7281933" y="2228032"/>
            <a:ext cx="74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solidFill>
                  <a:schemeClr val="accent1">
                    <a:lumMod val="75000"/>
                  </a:schemeClr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هُوَ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>
            <a:hlinkClick r:id="rId4" action="ppaction://hlinksldjump"/>
            <a:extLst>
              <a:ext uri="{FF2B5EF4-FFF2-40B4-BE49-F238E27FC236}">
                <a16:creationId xmlns:a16="http://schemas.microsoft.com/office/drawing/2014/main" xmlns="" id="{B8048E2F-A852-4E64-A8C8-F177D905694F}"/>
              </a:ext>
            </a:extLst>
          </p:cNvPr>
          <p:cNvSpPr txBox="1"/>
          <p:nvPr/>
        </p:nvSpPr>
        <p:spPr>
          <a:xfrm>
            <a:off x="6254546" y="2242950"/>
            <a:ext cx="74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solidFill>
                  <a:schemeClr val="accent1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أَنا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>
            <a:hlinkClick r:id="rId4" action="ppaction://hlinksldjump"/>
            <a:extLst>
              <a:ext uri="{FF2B5EF4-FFF2-40B4-BE49-F238E27FC236}">
                <a16:creationId xmlns:a16="http://schemas.microsoft.com/office/drawing/2014/main" xmlns="" id="{765EC037-4950-4147-88B0-C34ABC0E4A35}"/>
              </a:ext>
            </a:extLst>
          </p:cNvPr>
          <p:cNvSpPr txBox="1"/>
          <p:nvPr/>
        </p:nvSpPr>
        <p:spPr>
          <a:xfrm>
            <a:off x="7258573" y="3157635"/>
            <a:ext cx="74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solidFill>
                  <a:schemeClr val="accent1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هُوَ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TextBox 20">
            <a:hlinkClick r:id="" action="ppaction://noaction"/>
            <a:extLst>
              <a:ext uri="{FF2B5EF4-FFF2-40B4-BE49-F238E27FC236}">
                <a16:creationId xmlns:a16="http://schemas.microsoft.com/office/drawing/2014/main" xmlns="" id="{9782AE0D-9AA7-472E-86A0-EC0472257551}"/>
              </a:ext>
            </a:extLst>
          </p:cNvPr>
          <p:cNvSpPr txBox="1"/>
          <p:nvPr/>
        </p:nvSpPr>
        <p:spPr>
          <a:xfrm>
            <a:off x="7258573" y="4074063"/>
            <a:ext cx="74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solidFill>
                  <a:schemeClr val="accent1">
                    <a:lumMod val="75000"/>
                  </a:schemeClr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هُوَ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>
            <a:hlinkClick r:id="" action="ppaction://noaction"/>
            <a:extLst>
              <a:ext uri="{FF2B5EF4-FFF2-40B4-BE49-F238E27FC236}">
                <a16:creationId xmlns:a16="http://schemas.microsoft.com/office/drawing/2014/main" xmlns="" id="{F5D9BE16-7704-48DE-BC3D-3C2C4F88DA5C}"/>
              </a:ext>
            </a:extLst>
          </p:cNvPr>
          <p:cNvSpPr txBox="1"/>
          <p:nvPr/>
        </p:nvSpPr>
        <p:spPr>
          <a:xfrm>
            <a:off x="7263951" y="5063135"/>
            <a:ext cx="74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solidFill>
                  <a:schemeClr val="accent1">
                    <a:lumMod val="75000"/>
                  </a:schemeClr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هُوَ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4" name="TextBox 23">
            <a:hlinkClick r:id="rId4" action="ppaction://hlinksldjump"/>
            <a:extLst>
              <a:ext uri="{FF2B5EF4-FFF2-40B4-BE49-F238E27FC236}">
                <a16:creationId xmlns:a16="http://schemas.microsoft.com/office/drawing/2014/main" xmlns="" id="{1639BBA1-DE8A-4F9E-AFB2-9E05D11060D2}"/>
              </a:ext>
            </a:extLst>
          </p:cNvPr>
          <p:cNvSpPr txBox="1"/>
          <p:nvPr/>
        </p:nvSpPr>
        <p:spPr>
          <a:xfrm>
            <a:off x="6268337" y="3204256"/>
            <a:ext cx="74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solidFill>
                  <a:schemeClr val="accent1">
                    <a:lumMod val="75000"/>
                  </a:schemeClr>
                </a:solidFill>
                <a:hlinkClick r:id="rId4" action="ppaction://hlinksldjump"/>
              </a:rPr>
              <a:t>أَنا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TextBox 24">
            <a:hlinkClick r:id="rId4" action="ppaction://hlinksldjump"/>
            <a:extLst>
              <a:ext uri="{FF2B5EF4-FFF2-40B4-BE49-F238E27FC236}">
                <a16:creationId xmlns:a16="http://schemas.microsoft.com/office/drawing/2014/main" xmlns="" id="{803ABECF-BF4D-42D8-8D28-48FD5FE92C24}"/>
              </a:ext>
            </a:extLst>
          </p:cNvPr>
          <p:cNvSpPr txBox="1"/>
          <p:nvPr/>
        </p:nvSpPr>
        <p:spPr>
          <a:xfrm>
            <a:off x="6304078" y="4101513"/>
            <a:ext cx="74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solidFill>
                  <a:schemeClr val="accent1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أَنا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Box 25">
            <a:hlinkClick r:id="" action="ppaction://noaction"/>
            <a:extLst>
              <a:ext uri="{FF2B5EF4-FFF2-40B4-BE49-F238E27FC236}">
                <a16:creationId xmlns:a16="http://schemas.microsoft.com/office/drawing/2014/main" xmlns="" id="{9CA41333-79D7-4C44-AEE3-A4685991C5F0}"/>
              </a:ext>
            </a:extLst>
          </p:cNvPr>
          <p:cNvSpPr txBox="1"/>
          <p:nvPr/>
        </p:nvSpPr>
        <p:spPr>
          <a:xfrm>
            <a:off x="6323022" y="5063135"/>
            <a:ext cx="74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solidFill>
                  <a:schemeClr val="accent1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أَنا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>
            <a:hlinkClick r:id="" action="ppaction://noaction"/>
            <a:extLst>
              <a:ext uri="{FF2B5EF4-FFF2-40B4-BE49-F238E27FC236}">
                <a16:creationId xmlns:a16="http://schemas.microsoft.com/office/drawing/2014/main" xmlns="" id="{2F3277DC-9B7C-4939-AD96-29FFC125DEC5}"/>
              </a:ext>
            </a:extLst>
          </p:cNvPr>
          <p:cNvSpPr txBox="1"/>
          <p:nvPr/>
        </p:nvSpPr>
        <p:spPr>
          <a:xfrm>
            <a:off x="397028" y="2282447"/>
            <a:ext cx="74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solidFill>
                  <a:schemeClr val="accent1">
                    <a:lumMod val="75000"/>
                  </a:schemeClr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أَنا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>
            <a:hlinkClick r:id="" action="ppaction://noaction"/>
            <a:extLst>
              <a:ext uri="{FF2B5EF4-FFF2-40B4-BE49-F238E27FC236}">
                <a16:creationId xmlns:a16="http://schemas.microsoft.com/office/drawing/2014/main" xmlns="" id="{E5CABE83-461B-4C31-A973-FE07B064F83D}"/>
              </a:ext>
            </a:extLst>
          </p:cNvPr>
          <p:cNvSpPr txBox="1"/>
          <p:nvPr/>
        </p:nvSpPr>
        <p:spPr>
          <a:xfrm>
            <a:off x="384315" y="5137816"/>
            <a:ext cx="74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solidFill>
                  <a:schemeClr val="accent1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أَنا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TextBox 28">
            <a:hlinkClick r:id="" action="ppaction://noaction"/>
            <a:extLst>
              <a:ext uri="{FF2B5EF4-FFF2-40B4-BE49-F238E27FC236}">
                <a16:creationId xmlns:a16="http://schemas.microsoft.com/office/drawing/2014/main" xmlns="" id="{BEC24648-5671-4EC6-863A-8982F2500B66}"/>
              </a:ext>
            </a:extLst>
          </p:cNvPr>
          <p:cNvSpPr txBox="1"/>
          <p:nvPr/>
        </p:nvSpPr>
        <p:spPr>
          <a:xfrm>
            <a:off x="369008" y="4134052"/>
            <a:ext cx="74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solidFill>
                  <a:schemeClr val="accent1">
                    <a:lumMod val="75000"/>
                  </a:schemeClr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أَنا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0" name="TextBox 29">
            <a:hlinkClick r:id="" action="ppaction://noaction"/>
            <a:extLst>
              <a:ext uri="{FF2B5EF4-FFF2-40B4-BE49-F238E27FC236}">
                <a16:creationId xmlns:a16="http://schemas.microsoft.com/office/drawing/2014/main" xmlns="" id="{880D88B5-7050-4B47-9658-5BB53B1667BF}"/>
              </a:ext>
            </a:extLst>
          </p:cNvPr>
          <p:cNvSpPr txBox="1"/>
          <p:nvPr/>
        </p:nvSpPr>
        <p:spPr>
          <a:xfrm>
            <a:off x="397877" y="3097304"/>
            <a:ext cx="74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solidFill>
                  <a:schemeClr val="accent1">
                    <a:lumMod val="75000"/>
                  </a:schemeClr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أَنا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" name="TextBox 30">
            <a:hlinkClick r:id="" action="ppaction://noaction"/>
            <a:extLst>
              <a:ext uri="{FF2B5EF4-FFF2-40B4-BE49-F238E27FC236}">
                <a16:creationId xmlns:a16="http://schemas.microsoft.com/office/drawing/2014/main" xmlns="" id="{E3B3074D-AA36-490A-9D51-7BB41C8D78B4}"/>
              </a:ext>
            </a:extLst>
          </p:cNvPr>
          <p:cNvSpPr txBox="1"/>
          <p:nvPr/>
        </p:nvSpPr>
        <p:spPr>
          <a:xfrm>
            <a:off x="1091770" y="5108283"/>
            <a:ext cx="74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solidFill>
                  <a:schemeClr val="accent1">
                    <a:lumMod val="75000"/>
                  </a:schemeClr>
                </a:solid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هُوَ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TextBox 31">
            <a:hlinkClick r:id="" action="ppaction://noaction"/>
            <a:extLst>
              <a:ext uri="{FF2B5EF4-FFF2-40B4-BE49-F238E27FC236}">
                <a16:creationId xmlns:a16="http://schemas.microsoft.com/office/drawing/2014/main" xmlns="" id="{D7ABC358-DA21-4356-9101-E0604672F854}"/>
              </a:ext>
            </a:extLst>
          </p:cNvPr>
          <p:cNvSpPr txBox="1"/>
          <p:nvPr/>
        </p:nvSpPr>
        <p:spPr>
          <a:xfrm>
            <a:off x="1093247" y="3075044"/>
            <a:ext cx="74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solidFill>
                  <a:schemeClr val="accent1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هُوَ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TextBox 32">
            <a:hlinkClick r:id="" action="ppaction://noaction"/>
            <a:extLst>
              <a:ext uri="{FF2B5EF4-FFF2-40B4-BE49-F238E27FC236}">
                <a16:creationId xmlns:a16="http://schemas.microsoft.com/office/drawing/2014/main" xmlns="" id="{6A41BE8E-56AD-4369-B960-8FE69F57DC43}"/>
              </a:ext>
            </a:extLst>
          </p:cNvPr>
          <p:cNvSpPr txBox="1"/>
          <p:nvPr/>
        </p:nvSpPr>
        <p:spPr>
          <a:xfrm>
            <a:off x="1111129" y="4102496"/>
            <a:ext cx="74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u="sng" dirty="0">
                <a:solidFill>
                  <a:srgbClr val="0070C0"/>
                </a:solidFill>
                <a:hlinkClick r:id="rId5" action="ppaction://hlinksldjump"/>
              </a:rPr>
              <a:t>هُوَ</a:t>
            </a:r>
            <a:endParaRPr lang="en-US" sz="3200" b="1" u="sng" dirty="0">
              <a:solidFill>
                <a:srgbClr val="0070C0"/>
              </a:solidFill>
            </a:endParaRPr>
          </a:p>
        </p:txBody>
      </p:sp>
      <p:sp>
        <p:nvSpPr>
          <p:cNvPr id="34" name="TextBox 33">
            <a:hlinkClick r:id="" action="ppaction://noaction"/>
            <a:extLst>
              <a:ext uri="{FF2B5EF4-FFF2-40B4-BE49-F238E27FC236}">
                <a16:creationId xmlns:a16="http://schemas.microsoft.com/office/drawing/2014/main" xmlns="" id="{F1EE88F7-CBA1-4C6C-94CB-03B2AFD88EB7}"/>
              </a:ext>
            </a:extLst>
          </p:cNvPr>
          <p:cNvSpPr txBox="1"/>
          <p:nvPr/>
        </p:nvSpPr>
        <p:spPr>
          <a:xfrm>
            <a:off x="1161889" y="2266448"/>
            <a:ext cx="7421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200" b="1" dirty="0">
                <a:solidFill>
                  <a:schemeClr val="accent1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هُوَ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himOr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748D2364-7C39-48B1-9B74-CC9FABBA874B}"/>
              </a:ext>
            </a:extLst>
          </p:cNvPr>
          <p:cNvSpPr/>
          <p:nvPr/>
        </p:nvSpPr>
        <p:spPr>
          <a:xfrm>
            <a:off x="225287" y="174832"/>
            <a:ext cx="1338470" cy="832286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dirty="0">
                <a:solidFill>
                  <a:schemeClr val="tx1"/>
                </a:solidFill>
              </a:rPr>
              <a:t>تدريب</a:t>
            </a:r>
          </a:p>
          <a:p>
            <a:pPr algn="ctr"/>
            <a:r>
              <a:rPr lang="ar-BH" sz="2000" dirty="0">
                <a:solidFill>
                  <a:schemeClr val="tx1"/>
                </a:solidFill>
              </a:rPr>
              <a:t>4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26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9" grpId="0" animBg="1"/>
      <p:bldP spid="10" grpId="0" animBg="1"/>
      <p:bldP spid="2" grpId="0"/>
      <p:bldP spid="5" grpId="0"/>
      <p:bldP spid="6" grpId="0"/>
      <p:bldP spid="7" grpId="0"/>
      <p:bldP spid="12" grpId="0"/>
      <p:bldP spid="17" grpId="0"/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897A8A86-0E1D-496E-A2EC-4E79C280390A}"/>
              </a:ext>
            </a:extLst>
          </p:cNvPr>
          <p:cNvSpPr/>
          <p:nvPr/>
        </p:nvSpPr>
        <p:spPr>
          <a:xfrm>
            <a:off x="8598661" y="5185976"/>
            <a:ext cx="3217186" cy="9978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BH" sz="2800" dirty="0">
                <a:solidFill>
                  <a:prstClr val="black"/>
                </a:solidFill>
              </a:rPr>
              <a:t>هُوَ طالبٌ مجتهدٌ.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344B863-F0B9-4D66-BF11-21566845FFE1}"/>
              </a:ext>
            </a:extLst>
          </p:cNvPr>
          <p:cNvSpPr/>
          <p:nvPr/>
        </p:nvSpPr>
        <p:spPr>
          <a:xfrm>
            <a:off x="4590226" y="5276505"/>
            <a:ext cx="3347244" cy="9978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BH" sz="2800" dirty="0">
                <a:solidFill>
                  <a:prstClr val="black"/>
                </a:solidFill>
              </a:rPr>
              <a:t>هُما طالبانِ مجتهدانِ.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8500D79-AF2B-481A-9F28-242A27A62C5D}"/>
              </a:ext>
            </a:extLst>
          </p:cNvPr>
          <p:cNvSpPr/>
          <p:nvPr/>
        </p:nvSpPr>
        <p:spPr>
          <a:xfrm>
            <a:off x="581790" y="5276505"/>
            <a:ext cx="3347244" cy="9978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BH" sz="2800" dirty="0">
                <a:solidFill>
                  <a:prstClr val="black"/>
                </a:solidFill>
              </a:rPr>
              <a:t>هُمْ طلابٌ مجتهدون.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7C6AC92-23E5-4DA9-BA04-7A272C69C96C}"/>
              </a:ext>
            </a:extLst>
          </p:cNvPr>
          <p:cNvSpPr/>
          <p:nvPr/>
        </p:nvSpPr>
        <p:spPr>
          <a:xfrm>
            <a:off x="9487662" y="3481699"/>
            <a:ext cx="1693404" cy="12191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BH" sz="4400" dirty="0">
                <a:solidFill>
                  <a:prstClr val="black"/>
                </a:solidFill>
              </a:rPr>
              <a:t> هُوَ 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1A0AB3F-3F24-4698-9054-AB8B1828B0EE}"/>
              </a:ext>
            </a:extLst>
          </p:cNvPr>
          <p:cNvSpPr/>
          <p:nvPr/>
        </p:nvSpPr>
        <p:spPr>
          <a:xfrm>
            <a:off x="5574705" y="3355177"/>
            <a:ext cx="1693405" cy="12191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BH" sz="4400" dirty="0">
                <a:solidFill>
                  <a:prstClr val="black"/>
                </a:solidFill>
              </a:rPr>
              <a:t>هُما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F74D844-A723-4345-AA6A-863CF84BB53E}"/>
              </a:ext>
            </a:extLst>
          </p:cNvPr>
          <p:cNvSpPr/>
          <p:nvPr/>
        </p:nvSpPr>
        <p:spPr>
          <a:xfrm>
            <a:off x="1408710" y="3355177"/>
            <a:ext cx="1693405" cy="1219199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ar-BH" sz="4400" dirty="0">
                <a:solidFill>
                  <a:prstClr val="black"/>
                </a:solidFill>
              </a:rPr>
              <a:t> هُمْ </a:t>
            </a:r>
            <a:endParaRPr lang="en-US" sz="4400" dirty="0">
              <a:solidFill>
                <a:prstClr val="black"/>
              </a:solidFill>
            </a:endParaRPr>
          </a:p>
        </p:txBody>
      </p:sp>
      <p:grpSp>
        <p:nvGrpSpPr>
          <p:cNvPr id="11" name="مجموعة 20"/>
          <p:cNvGrpSpPr/>
          <p:nvPr/>
        </p:nvGrpSpPr>
        <p:grpSpPr>
          <a:xfrm>
            <a:off x="404841" y="807013"/>
            <a:ext cx="3886225" cy="2103437"/>
            <a:chOff x="404841" y="807013"/>
            <a:chExt cx="3886225" cy="2103437"/>
          </a:xfrm>
        </p:grpSpPr>
        <p:pic>
          <p:nvPicPr>
            <p:cNvPr id="21" name="صورة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932" y="977890"/>
              <a:ext cx="1651989" cy="1932560"/>
            </a:xfrm>
            <a:prstGeom prst="rect">
              <a:avLst/>
            </a:prstGeom>
          </p:spPr>
        </p:pic>
        <p:pic>
          <p:nvPicPr>
            <p:cNvPr id="22" name="صورة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41" y="807013"/>
              <a:ext cx="1588848" cy="2103437"/>
            </a:xfrm>
            <a:prstGeom prst="rect">
              <a:avLst/>
            </a:prstGeom>
          </p:spPr>
        </p:pic>
        <p:pic>
          <p:nvPicPr>
            <p:cNvPr id="23" name="صورة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3921" y="894743"/>
              <a:ext cx="1267145" cy="1863041"/>
            </a:xfrm>
            <a:prstGeom prst="rect">
              <a:avLst/>
            </a:prstGeom>
          </p:spPr>
        </p:pic>
      </p:grpSp>
      <p:pic>
        <p:nvPicPr>
          <p:cNvPr id="24" name="صورة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6188" y="894743"/>
            <a:ext cx="2451099" cy="2085176"/>
          </a:xfrm>
          <a:prstGeom prst="rect">
            <a:avLst/>
          </a:prstGeom>
        </p:spPr>
      </p:pic>
      <p:pic>
        <p:nvPicPr>
          <p:cNvPr id="25" name="صورة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709" y="807013"/>
            <a:ext cx="2333090" cy="22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6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00147" y="-44913"/>
            <a:ext cx="9622335" cy="1401952"/>
          </a:xfrm>
        </p:spPr>
        <p:txBody>
          <a:bodyPr>
            <a:normAutofit fontScale="90000"/>
          </a:bodyPr>
          <a:lstStyle/>
          <a:p>
            <a:pPr algn="ctr"/>
            <a:r>
              <a:rPr lang="ar-BH" dirty="0"/>
              <a:t>هَيَّا نَخْتار (هُوَ – هُمَا </a:t>
            </a:r>
            <a:r>
              <a:rPr lang="ar-BH"/>
              <a:t>– </a:t>
            </a:r>
            <a:r>
              <a:rPr lang="ar-BH" smtClean="0"/>
              <a:t>هُمْ) </a:t>
            </a:r>
            <a:r>
              <a:rPr lang="ar-BH" dirty="0"/>
              <a:t>كَما في الْمِثال:</a:t>
            </a:r>
            <a:endParaRPr lang="en-US" dirty="0"/>
          </a:p>
        </p:txBody>
      </p:sp>
      <p:sp>
        <p:nvSpPr>
          <p:cNvPr id="4" name="وسيلة شرح بيضاوية 3"/>
          <p:cNvSpPr/>
          <p:nvPr/>
        </p:nvSpPr>
        <p:spPr>
          <a:xfrm>
            <a:off x="8131995" y="4094922"/>
            <a:ext cx="3507475" cy="1911121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وسيلة شرح بيضاوية 4"/>
          <p:cNvSpPr/>
          <p:nvPr/>
        </p:nvSpPr>
        <p:spPr>
          <a:xfrm>
            <a:off x="4222839" y="4043714"/>
            <a:ext cx="3411941" cy="1911120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وسيلة شرح بيضاوية 5"/>
          <p:cNvSpPr/>
          <p:nvPr/>
        </p:nvSpPr>
        <p:spPr>
          <a:xfrm>
            <a:off x="218149" y="3981300"/>
            <a:ext cx="3507475" cy="2035949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0" name="وسيلة شرح بيضاوية 9"/>
          <p:cNvSpPr/>
          <p:nvPr/>
        </p:nvSpPr>
        <p:spPr>
          <a:xfrm>
            <a:off x="356139" y="1447018"/>
            <a:ext cx="3411941" cy="2141269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5674303-8895-4FBC-BD5C-728B4FF47B00}"/>
              </a:ext>
            </a:extLst>
          </p:cNvPr>
          <p:cNvSpPr txBox="1"/>
          <p:nvPr/>
        </p:nvSpPr>
        <p:spPr>
          <a:xfrm>
            <a:off x="510685" y="1988229"/>
            <a:ext cx="3017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800" b="1" dirty="0"/>
              <a:t>.....</a:t>
            </a:r>
            <a:r>
              <a:rPr lang="ar-BH" sz="2800" dirty="0"/>
              <a:t> </a:t>
            </a:r>
            <a:r>
              <a:rPr lang="ar-SA" sz="2800" dirty="0"/>
              <a:t>ي</a:t>
            </a:r>
            <a:r>
              <a:rPr lang="ar-BH" sz="2800" dirty="0"/>
              <a:t>َ</a:t>
            </a:r>
            <a:r>
              <a:rPr lang="ar-SA" sz="2800" dirty="0"/>
              <a:t>نظرون في السماء</a:t>
            </a:r>
            <a:r>
              <a:rPr lang="ar-BH" sz="2800" dirty="0"/>
              <a:t>ِ.</a:t>
            </a:r>
            <a:endParaRPr lang="en-US" sz="2800" dirty="0"/>
          </a:p>
        </p:txBody>
      </p:sp>
      <p:sp>
        <p:nvSpPr>
          <p:cNvPr id="18" name="TextBox 17">
            <a:hlinkClick r:id="" action="ppaction://noaction"/>
            <a:extLst>
              <a:ext uri="{FF2B5EF4-FFF2-40B4-BE49-F238E27FC236}">
                <a16:creationId xmlns:a16="http://schemas.microsoft.com/office/drawing/2014/main" xmlns="" id="{5E4B1AD0-EF93-49C0-9D01-5603ECDF8A5C}"/>
              </a:ext>
            </a:extLst>
          </p:cNvPr>
          <p:cNvSpPr txBox="1"/>
          <p:nvPr/>
        </p:nvSpPr>
        <p:spPr>
          <a:xfrm>
            <a:off x="2759897" y="2716048"/>
            <a:ext cx="5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هُوَ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>
            <a:hlinkClick r:id="" action="ppaction://noaction"/>
            <a:extLst>
              <a:ext uri="{FF2B5EF4-FFF2-40B4-BE49-F238E27FC236}">
                <a16:creationId xmlns:a16="http://schemas.microsoft.com/office/drawing/2014/main" xmlns="" id="{70958297-3763-4EBA-B139-4F4A62243889}"/>
              </a:ext>
            </a:extLst>
          </p:cNvPr>
          <p:cNvSpPr txBox="1"/>
          <p:nvPr/>
        </p:nvSpPr>
        <p:spPr>
          <a:xfrm>
            <a:off x="1788144" y="2728155"/>
            <a:ext cx="5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هُمَا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>
            <a:hlinkClick r:id="" action="ppaction://noaction"/>
            <a:extLst>
              <a:ext uri="{FF2B5EF4-FFF2-40B4-BE49-F238E27FC236}">
                <a16:creationId xmlns:a16="http://schemas.microsoft.com/office/drawing/2014/main" xmlns="" id="{1E8ED79A-B7DE-4D6B-BF6A-AE1A85735102}"/>
              </a:ext>
            </a:extLst>
          </p:cNvPr>
          <p:cNvSpPr txBox="1"/>
          <p:nvPr/>
        </p:nvSpPr>
        <p:spPr>
          <a:xfrm>
            <a:off x="816340" y="2728155"/>
            <a:ext cx="5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هُم</a:t>
            </a:r>
            <a:r>
              <a:rPr lang="ar-BH" sz="2400" b="1" dirty="0">
                <a:solidFill>
                  <a:schemeClr val="accent1">
                    <a:lumMod val="75000"/>
                  </a:schemeClr>
                </a:solidFill>
              </a:rPr>
              <a:t>ْ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وسيلة شرح بيضاوية 8"/>
          <p:cNvSpPr/>
          <p:nvPr/>
        </p:nvSpPr>
        <p:spPr>
          <a:xfrm>
            <a:off x="4203115" y="1561638"/>
            <a:ext cx="3411941" cy="2141269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98913EB-93B4-496C-9E17-875927704003}"/>
              </a:ext>
            </a:extLst>
          </p:cNvPr>
          <p:cNvSpPr txBox="1"/>
          <p:nvPr/>
        </p:nvSpPr>
        <p:spPr>
          <a:xfrm>
            <a:off x="4328915" y="2076020"/>
            <a:ext cx="2941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800" b="1" dirty="0"/>
              <a:t>.....</a:t>
            </a:r>
            <a:r>
              <a:rPr lang="ar-BH" sz="2800" dirty="0"/>
              <a:t> </a:t>
            </a:r>
            <a:r>
              <a:rPr lang="ar-SA" sz="2800" dirty="0"/>
              <a:t>ي</a:t>
            </a:r>
            <a:r>
              <a:rPr lang="ar-BH" sz="2800" dirty="0"/>
              <a:t>َ</a:t>
            </a:r>
            <a:r>
              <a:rPr lang="ar-SA" sz="2800" dirty="0"/>
              <a:t>نظران في السماء</a:t>
            </a:r>
            <a:r>
              <a:rPr lang="ar-BH" sz="2800" dirty="0"/>
              <a:t>ِ.</a:t>
            </a:r>
            <a:endParaRPr lang="en-US" sz="2800" dirty="0"/>
          </a:p>
        </p:txBody>
      </p:sp>
      <p:sp>
        <p:nvSpPr>
          <p:cNvPr id="8" name="وسيلة شرح بيضاوية 7"/>
          <p:cNvSpPr/>
          <p:nvPr/>
        </p:nvSpPr>
        <p:spPr>
          <a:xfrm>
            <a:off x="8120029" y="1561638"/>
            <a:ext cx="3507475" cy="2141269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E543E57-E2DB-4B28-90B0-9D8ED04B22ED}"/>
              </a:ext>
            </a:extLst>
          </p:cNvPr>
          <p:cNvSpPr txBox="1"/>
          <p:nvPr/>
        </p:nvSpPr>
        <p:spPr>
          <a:xfrm>
            <a:off x="8650616" y="2060730"/>
            <a:ext cx="2674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800" b="1" dirty="0"/>
              <a:t>.....</a:t>
            </a:r>
            <a:r>
              <a:rPr lang="ar-BH" sz="2800" dirty="0"/>
              <a:t> يَنظرُ في السماءِ.</a:t>
            </a:r>
            <a:endParaRPr lang="en-US" sz="2800" dirty="0"/>
          </a:p>
        </p:txBody>
      </p:sp>
      <p:sp>
        <p:nvSpPr>
          <p:cNvPr id="15" name="TextBox 14">
            <a:hlinkClick r:id="" action="ppaction://noaction"/>
            <a:extLst>
              <a:ext uri="{FF2B5EF4-FFF2-40B4-BE49-F238E27FC236}">
                <a16:creationId xmlns:a16="http://schemas.microsoft.com/office/drawing/2014/main" xmlns="" id="{3F9BEB68-76FB-42D3-83DF-73BEAD497A1D}"/>
              </a:ext>
            </a:extLst>
          </p:cNvPr>
          <p:cNvSpPr txBox="1"/>
          <p:nvPr/>
        </p:nvSpPr>
        <p:spPr>
          <a:xfrm>
            <a:off x="10592443" y="2802626"/>
            <a:ext cx="5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هُوَ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>
            <a:hlinkClick r:id="" action="ppaction://noaction"/>
            <a:extLst>
              <a:ext uri="{FF2B5EF4-FFF2-40B4-BE49-F238E27FC236}">
                <a16:creationId xmlns:a16="http://schemas.microsoft.com/office/drawing/2014/main" xmlns="" id="{331821F8-43B4-4610-BC72-3A312AAAD7B3}"/>
              </a:ext>
            </a:extLst>
          </p:cNvPr>
          <p:cNvSpPr txBox="1"/>
          <p:nvPr/>
        </p:nvSpPr>
        <p:spPr>
          <a:xfrm>
            <a:off x="9620690" y="2802626"/>
            <a:ext cx="5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هُمَا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:a16="http://schemas.microsoft.com/office/drawing/2014/main" xmlns="" id="{C1BD0704-3E7D-4C77-93DA-96FBC1723B23}"/>
              </a:ext>
            </a:extLst>
          </p:cNvPr>
          <p:cNvSpPr txBox="1"/>
          <p:nvPr/>
        </p:nvSpPr>
        <p:spPr>
          <a:xfrm>
            <a:off x="8650616" y="2802626"/>
            <a:ext cx="5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هُم</a:t>
            </a:r>
            <a:r>
              <a:rPr lang="ar-BH" sz="2400" b="1" dirty="0">
                <a:solidFill>
                  <a:schemeClr val="accent1">
                    <a:lumMod val="75000"/>
                  </a:schemeClr>
                </a:solidFill>
              </a:rPr>
              <a:t>ْ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TextBox 18">
            <a:hlinkClick r:id="" action="ppaction://noaction"/>
            <a:extLst>
              <a:ext uri="{FF2B5EF4-FFF2-40B4-BE49-F238E27FC236}">
                <a16:creationId xmlns:a16="http://schemas.microsoft.com/office/drawing/2014/main" xmlns="" id="{D964EC26-079D-4585-B9BE-AE30EFD880FD}"/>
              </a:ext>
            </a:extLst>
          </p:cNvPr>
          <p:cNvSpPr txBox="1"/>
          <p:nvPr/>
        </p:nvSpPr>
        <p:spPr>
          <a:xfrm>
            <a:off x="6542829" y="2801056"/>
            <a:ext cx="5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هُوَ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TextBox 20">
            <a:hlinkClick r:id="" action="ppaction://noaction"/>
            <a:extLst>
              <a:ext uri="{FF2B5EF4-FFF2-40B4-BE49-F238E27FC236}">
                <a16:creationId xmlns:a16="http://schemas.microsoft.com/office/drawing/2014/main" xmlns="" id="{246D3DEE-6B04-49D1-8949-75A73C50D9BF}"/>
              </a:ext>
            </a:extLst>
          </p:cNvPr>
          <p:cNvSpPr txBox="1"/>
          <p:nvPr/>
        </p:nvSpPr>
        <p:spPr>
          <a:xfrm>
            <a:off x="5671499" y="2836871"/>
            <a:ext cx="5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هُمَا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TextBox 22">
            <a:hlinkClick r:id="" action="ppaction://noaction"/>
            <a:extLst>
              <a:ext uri="{FF2B5EF4-FFF2-40B4-BE49-F238E27FC236}">
                <a16:creationId xmlns:a16="http://schemas.microsoft.com/office/drawing/2014/main" xmlns="" id="{566E3EEA-FC19-48F2-80D9-E9E751FF36EB}"/>
              </a:ext>
            </a:extLst>
          </p:cNvPr>
          <p:cNvSpPr txBox="1"/>
          <p:nvPr/>
        </p:nvSpPr>
        <p:spPr>
          <a:xfrm>
            <a:off x="4730886" y="2818732"/>
            <a:ext cx="5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هُم</a:t>
            </a:r>
            <a:r>
              <a:rPr lang="ar-BH" sz="2400" b="1" dirty="0">
                <a:solidFill>
                  <a:schemeClr val="accent1">
                    <a:lumMod val="75000"/>
                  </a:schemeClr>
                </a:solidFill>
              </a:rPr>
              <a:t>ْ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4D44FF6-7C44-4DAB-9C24-1B32E5268F36}"/>
              </a:ext>
            </a:extLst>
          </p:cNvPr>
          <p:cNvSpPr txBox="1"/>
          <p:nvPr/>
        </p:nvSpPr>
        <p:spPr>
          <a:xfrm>
            <a:off x="8751144" y="4476055"/>
            <a:ext cx="2269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800" b="1" dirty="0"/>
              <a:t>.....</a:t>
            </a:r>
            <a:r>
              <a:rPr lang="ar-BH" sz="2800" dirty="0"/>
              <a:t> يَسْقي النَّبات.</a:t>
            </a:r>
            <a:endParaRPr lang="en-US" sz="28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533FAF8-33DA-4908-A014-D3A968FD71A0}"/>
              </a:ext>
            </a:extLst>
          </p:cNvPr>
          <p:cNvSpPr txBox="1"/>
          <p:nvPr/>
        </p:nvSpPr>
        <p:spPr>
          <a:xfrm>
            <a:off x="4730886" y="4476055"/>
            <a:ext cx="2580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800" b="1" dirty="0"/>
              <a:t>.....</a:t>
            </a:r>
            <a:r>
              <a:rPr lang="ar-BH" sz="2800" dirty="0"/>
              <a:t> يَسْقيان النَّبات.</a:t>
            </a:r>
            <a:endParaRPr lang="en-US" sz="2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1F3245E0-A80F-4BA4-98F0-569D57217A3C}"/>
              </a:ext>
            </a:extLst>
          </p:cNvPr>
          <p:cNvSpPr txBox="1"/>
          <p:nvPr/>
        </p:nvSpPr>
        <p:spPr>
          <a:xfrm>
            <a:off x="830912" y="4476054"/>
            <a:ext cx="244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800" b="1" dirty="0"/>
              <a:t>.....</a:t>
            </a:r>
            <a:r>
              <a:rPr lang="ar-BH" sz="2800" dirty="0"/>
              <a:t> يَسْقون النَّبات.</a:t>
            </a:r>
            <a:endParaRPr lang="en-US" sz="2800" dirty="0"/>
          </a:p>
        </p:txBody>
      </p:sp>
      <p:sp>
        <p:nvSpPr>
          <p:cNvPr id="31" name="TextBox 30">
            <a:hlinkClick r:id="" action="ppaction://noaction"/>
            <a:extLst>
              <a:ext uri="{FF2B5EF4-FFF2-40B4-BE49-F238E27FC236}">
                <a16:creationId xmlns:a16="http://schemas.microsoft.com/office/drawing/2014/main" xmlns="" id="{095D34DC-FEB8-46BE-B4BF-C0DCF42C100C}"/>
              </a:ext>
            </a:extLst>
          </p:cNvPr>
          <p:cNvSpPr txBox="1"/>
          <p:nvPr/>
        </p:nvSpPr>
        <p:spPr>
          <a:xfrm>
            <a:off x="2878603" y="5149574"/>
            <a:ext cx="5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هُوَ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TextBox 31">
            <a:hlinkClick r:id="" action="ppaction://noaction"/>
            <a:extLst>
              <a:ext uri="{FF2B5EF4-FFF2-40B4-BE49-F238E27FC236}">
                <a16:creationId xmlns:a16="http://schemas.microsoft.com/office/drawing/2014/main" xmlns="" id="{C0583FA0-DF5F-4E5E-9436-7500B19B07A9}"/>
              </a:ext>
            </a:extLst>
          </p:cNvPr>
          <p:cNvSpPr txBox="1"/>
          <p:nvPr/>
        </p:nvSpPr>
        <p:spPr>
          <a:xfrm>
            <a:off x="6807872" y="5066939"/>
            <a:ext cx="5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هُوَ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3" name="TextBox 32">
            <a:hlinkClick r:id="" action="ppaction://noaction"/>
            <a:extLst>
              <a:ext uri="{FF2B5EF4-FFF2-40B4-BE49-F238E27FC236}">
                <a16:creationId xmlns:a16="http://schemas.microsoft.com/office/drawing/2014/main" xmlns="" id="{E4DC8CA4-483D-4ADB-8D32-969AC23004CB}"/>
              </a:ext>
            </a:extLst>
          </p:cNvPr>
          <p:cNvSpPr txBox="1"/>
          <p:nvPr/>
        </p:nvSpPr>
        <p:spPr>
          <a:xfrm>
            <a:off x="10755275" y="5149575"/>
            <a:ext cx="5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هُوَ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4" name="TextBox 33">
            <a:hlinkClick r:id="" action="ppaction://noaction"/>
            <a:extLst>
              <a:ext uri="{FF2B5EF4-FFF2-40B4-BE49-F238E27FC236}">
                <a16:creationId xmlns:a16="http://schemas.microsoft.com/office/drawing/2014/main" xmlns="" id="{C8C0E146-9348-49CD-A569-D7082CF566A0}"/>
              </a:ext>
            </a:extLst>
          </p:cNvPr>
          <p:cNvSpPr txBox="1"/>
          <p:nvPr/>
        </p:nvSpPr>
        <p:spPr>
          <a:xfrm>
            <a:off x="1819059" y="5149572"/>
            <a:ext cx="5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هُمَا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5" name="TextBox 34">
            <a:hlinkClick r:id="" action="ppaction://noaction"/>
            <a:extLst>
              <a:ext uri="{FF2B5EF4-FFF2-40B4-BE49-F238E27FC236}">
                <a16:creationId xmlns:a16="http://schemas.microsoft.com/office/drawing/2014/main" xmlns="" id="{9836EED8-C8E9-4677-BC8A-BDC8E8477896}"/>
              </a:ext>
            </a:extLst>
          </p:cNvPr>
          <p:cNvSpPr txBox="1"/>
          <p:nvPr/>
        </p:nvSpPr>
        <p:spPr>
          <a:xfrm>
            <a:off x="5830956" y="5149573"/>
            <a:ext cx="5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هُمَا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Box 35">
            <a:hlinkClick r:id="" action="ppaction://noaction"/>
            <a:extLst>
              <a:ext uri="{FF2B5EF4-FFF2-40B4-BE49-F238E27FC236}">
                <a16:creationId xmlns:a16="http://schemas.microsoft.com/office/drawing/2014/main" xmlns="" id="{23367BF6-F051-4764-A19B-F615C506A623}"/>
              </a:ext>
            </a:extLst>
          </p:cNvPr>
          <p:cNvSpPr txBox="1"/>
          <p:nvPr/>
        </p:nvSpPr>
        <p:spPr>
          <a:xfrm>
            <a:off x="9800874" y="5160457"/>
            <a:ext cx="5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هُمَا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7" name="TextBox 36">
            <a:hlinkClick r:id="" action="ppaction://noaction"/>
            <a:extLst>
              <a:ext uri="{FF2B5EF4-FFF2-40B4-BE49-F238E27FC236}">
                <a16:creationId xmlns:a16="http://schemas.microsoft.com/office/drawing/2014/main" xmlns="" id="{ED3961BC-DA3E-42F1-A103-38D1089665EB}"/>
              </a:ext>
            </a:extLst>
          </p:cNvPr>
          <p:cNvSpPr txBox="1"/>
          <p:nvPr/>
        </p:nvSpPr>
        <p:spPr>
          <a:xfrm>
            <a:off x="4823669" y="5109250"/>
            <a:ext cx="5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هُم</a:t>
            </a:r>
            <a:r>
              <a:rPr lang="ar-BH" sz="2400" b="1" dirty="0">
                <a:solidFill>
                  <a:schemeClr val="accent1">
                    <a:lumMod val="75000"/>
                  </a:schemeClr>
                </a:solidFill>
              </a:rPr>
              <a:t>ْ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TextBox 37">
            <a:hlinkClick r:id="" action="ppaction://noaction"/>
            <a:extLst>
              <a:ext uri="{FF2B5EF4-FFF2-40B4-BE49-F238E27FC236}">
                <a16:creationId xmlns:a16="http://schemas.microsoft.com/office/drawing/2014/main" xmlns="" id="{121BA852-42BB-4089-80C8-7C80F9299E52}"/>
              </a:ext>
            </a:extLst>
          </p:cNvPr>
          <p:cNvSpPr txBox="1"/>
          <p:nvPr/>
        </p:nvSpPr>
        <p:spPr>
          <a:xfrm>
            <a:off x="830912" y="5149570"/>
            <a:ext cx="5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هُم</a:t>
            </a:r>
            <a:r>
              <a:rPr lang="ar-BH" sz="2400" b="1" dirty="0">
                <a:solidFill>
                  <a:schemeClr val="accent1">
                    <a:lumMod val="75000"/>
                  </a:schemeClr>
                </a:solidFill>
              </a:rPr>
              <a:t>ْ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TextBox 38">
            <a:hlinkClick r:id="" action="ppaction://noaction"/>
            <a:extLst>
              <a:ext uri="{FF2B5EF4-FFF2-40B4-BE49-F238E27FC236}">
                <a16:creationId xmlns:a16="http://schemas.microsoft.com/office/drawing/2014/main" xmlns="" id="{1B0E91DA-418A-4097-91F7-66EADD113677}"/>
              </a:ext>
            </a:extLst>
          </p:cNvPr>
          <p:cNvSpPr txBox="1"/>
          <p:nvPr/>
        </p:nvSpPr>
        <p:spPr>
          <a:xfrm>
            <a:off x="8921897" y="5149571"/>
            <a:ext cx="5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2400" b="1" dirty="0">
                <a:solidFill>
                  <a:schemeClr val="accent1">
                    <a:lumMod val="75000"/>
                  </a:schemeClr>
                </a:solid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هُم</a:t>
            </a:r>
            <a:r>
              <a:rPr lang="ar-BH" sz="2400" b="1" dirty="0">
                <a:solidFill>
                  <a:schemeClr val="accent1">
                    <a:lumMod val="75000"/>
                  </a:schemeClr>
                </a:solidFill>
              </a:rPr>
              <a:t>ْ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1" name="la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45864545-A673-4729-9275-AB7080FC3E26}"/>
              </a:ext>
            </a:extLst>
          </p:cNvPr>
          <p:cNvSpPr/>
          <p:nvPr/>
        </p:nvSpPr>
        <p:spPr>
          <a:xfrm>
            <a:off x="225287" y="174832"/>
            <a:ext cx="1338470" cy="832286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dirty="0">
                <a:solidFill>
                  <a:schemeClr val="tx1"/>
                </a:solidFill>
              </a:rPr>
              <a:t>تدريب</a:t>
            </a:r>
          </a:p>
          <a:p>
            <a:pPr algn="ctr"/>
            <a:r>
              <a:rPr lang="ar-BH" sz="2000" dirty="0">
                <a:solidFill>
                  <a:schemeClr val="tx1"/>
                </a:solidFill>
              </a:rPr>
              <a:t>5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227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10" grpId="0" animBg="1"/>
      <p:bldP spid="14" grpId="0"/>
      <p:bldP spid="18" grpId="0"/>
      <p:bldP spid="20" grpId="0"/>
      <p:bldP spid="22" grpId="0"/>
      <p:bldP spid="9" grpId="0" animBg="1"/>
      <p:bldP spid="7" grpId="0"/>
      <p:bldP spid="8" grpId="0" animBg="1"/>
      <p:bldP spid="3" grpId="0"/>
      <p:bldP spid="15" grpId="0"/>
      <p:bldP spid="16" grpId="0"/>
      <p:bldP spid="17" grpId="0"/>
      <p:bldP spid="19" grpId="0"/>
      <p:bldP spid="21" grpId="0"/>
      <p:bldP spid="23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0970" y="2304489"/>
            <a:ext cx="9144000" cy="3658427"/>
          </a:xfrm>
        </p:spPr>
        <p:txBody>
          <a:bodyPr>
            <a:noAutofit/>
          </a:bodyPr>
          <a:lstStyle/>
          <a:p>
            <a:pPr algn="ctr"/>
            <a:r>
              <a:rPr lang="ar-BH" sz="16600" b="1" dirty="0">
                <a:solidFill>
                  <a:schemeClr val="tx2"/>
                </a:solidFill>
              </a:rPr>
              <a:t>وفَّقَكَ الله</a:t>
            </a:r>
          </a:p>
        </p:txBody>
      </p:sp>
    </p:spTree>
    <p:extLst>
      <p:ext uri="{BB962C8B-B14F-4D97-AF65-F5344CB8AC3E}">
        <p14:creationId xmlns:p14="http://schemas.microsoft.com/office/powerpoint/2010/main" val="398039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91408" y="4067503"/>
            <a:ext cx="7441324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11500" b="1" dirty="0">
                <a:solidFill>
                  <a:srgbClr val="FF0000"/>
                </a:solidFill>
              </a:rPr>
              <a:t>أَحْسَنْت</a:t>
            </a:r>
          </a:p>
        </p:txBody>
      </p:sp>
      <p:pic>
        <p:nvPicPr>
          <p:cNvPr id="3" name="goo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Rectangle: Rounded Corners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36662C75-8D9A-4324-A7EB-AAE7C227971C}"/>
              </a:ext>
            </a:extLst>
          </p:cNvPr>
          <p:cNvSpPr/>
          <p:nvPr/>
        </p:nvSpPr>
        <p:spPr>
          <a:xfrm>
            <a:off x="9780104" y="2425148"/>
            <a:ext cx="1364974" cy="1003852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hlinkClick r:id="rId5" action="ppaction://hlinksldjump"/>
              </a:rPr>
              <a:t>العودة لتدريب</a:t>
            </a:r>
          </a:p>
          <a:p>
            <a:pPr algn="ctr"/>
            <a:r>
              <a:rPr lang="ar-BH" sz="2000" b="1" dirty="0">
                <a:solidFill>
                  <a:schemeClr val="tx1"/>
                </a:solidFill>
                <a:hlinkClick r:id="rId5" action="ppaction://hlinksldjump"/>
              </a:rPr>
              <a:t>4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CF082352-83E4-4D9B-98C2-4E69642458A1}"/>
              </a:ext>
            </a:extLst>
          </p:cNvPr>
          <p:cNvSpPr/>
          <p:nvPr/>
        </p:nvSpPr>
        <p:spPr>
          <a:xfrm>
            <a:off x="1046922" y="2425148"/>
            <a:ext cx="1338470" cy="1003852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hlinkClick r:id="rId6" action="ppaction://hlinksldjump"/>
              </a:rPr>
              <a:t>العودة لتدريب</a:t>
            </a:r>
          </a:p>
          <a:p>
            <a:pPr algn="ctr"/>
            <a:r>
              <a:rPr lang="ar-BH" sz="2000" b="1" dirty="0">
                <a:solidFill>
                  <a:schemeClr val="tx1"/>
                </a:solidFill>
                <a:hlinkClick r:id="rId6" action="ppaction://hlinksldjump"/>
              </a:rPr>
              <a:t>5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689002-5C0B-4EC3-AFCF-8788C6269D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646" y="162740"/>
            <a:ext cx="4286848" cy="306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4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607" y="4101552"/>
            <a:ext cx="10515600" cy="1325563"/>
          </a:xfrm>
        </p:spPr>
        <p:txBody>
          <a:bodyPr>
            <a:noAutofit/>
          </a:bodyPr>
          <a:lstStyle/>
          <a:p>
            <a:pPr algn="ctr" rtl="0"/>
            <a:r>
              <a:rPr lang="ar-BH" sz="11500" b="1" dirty="0">
                <a:solidFill>
                  <a:srgbClr val="FF0000"/>
                </a:solidFill>
              </a:rPr>
              <a:t>حَاوِلْ مَرّةً أُخْرى</a:t>
            </a:r>
          </a:p>
        </p:txBody>
      </p:sp>
      <p:pic>
        <p:nvPicPr>
          <p:cNvPr id="5" name="tryA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54CF023A-D620-43B5-8298-7790557591F2}"/>
              </a:ext>
            </a:extLst>
          </p:cNvPr>
          <p:cNvSpPr/>
          <p:nvPr/>
        </p:nvSpPr>
        <p:spPr>
          <a:xfrm>
            <a:off x="9780104" y="2425148"/>
            <a:ext cx="1364974" cy="1003852"/>
          </a:xfrm>
          <a:prstGeom prst="round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hlinkClick r:id="rId5" action="ppaction://hlinksldjump"/>
              </a:rPr>
              <a:t>العودة لتدريب</a:t>
            </a:r>
          </a:p>
          <a:p>
            <a:pPr algn="ctr"/>
            <a:r>
              <a:rPr lang="ar-BH" sz="2000" b="1" dirty="0">
                <a:solidFill>
                  <a:schemeClr val="tx1"/>
                </a:solidFill>
                <a:hlinkClick r:id="rId5" action="ppaction://hlinksldjump"/>
              </a:rPr>
              <a:t>4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7B43871D-0E16-4478-951D-C15134F5E0EB}"/>
              </a:ext>
            </a:extLst>
          </p:cNvPr>
          <p:cNvSpPr/>
          <p:nvPr/>
        </p:nvSpPr>
        <p:spPr>
          <a:xfrm>
            <a:off x="1046922" y="2425148"/>
            <a:ext cx="1338470" cy="1003852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hlinkClick r:id="rId6" action="ppaction://hlinksldjump"/>
              </a:rPr>
              <a:t>العودة لتدريب</a:t>
            </a:r>
          </a:p>
          <a:p>
            <a:pPr algn="ctr"/>
            <a:r>
              <a:rPr lang="ar-BH" sz="2000" b="1" dirty="0">
                <a:solidFill>
                  <a:schemeClr val="tx1"/>
                </a:solidFill>
                <a:hlinkClick r:id="rId6" action="ppaction://hlinksldjump"/>
              </a:rPr>
              <a:t>5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A193DD9-20C8-4660-AB19-EE917196AF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037" y="66675"/>
            <a:ext cx="3971925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5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341191" y="2967335"/>
            <a:ext cx="4849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ar-BH" sz="2400" dirty="0">
                <a:solidFill>
                  <a:srgbClr val="FF0000"/>
                </a:solidFill>
              </a:rPr>
              <a:t>دخانٌ أسودٌ يخرجُ من السيارةٍ.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318685" y="3498693"/>
            <a:ext cx="2006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400" dirty="0">
                <a:solidFill>
                  <a:srgbClr val="FF0000"/>
                </a:solidFill>
              </a:rPr>
              <a:t>نعم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0" y="4042201"/>
            <a:ext cx="5397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ar-SA" sz="2400" dirty="0">
                <a:solidFill>
                  <a:srgbClr val="FF0000"/>
                </a:solidFill>
              </a:rPr>
              <a:t>1- دخان</a:t>
            </a:r>
            <a:r>
              <a:rPr lang="ar-BH" sz="2400" dirty="0">
                <a:solidFill>
                  <a:srgbClr val="FF0000"/>
                </a:solidFill>
              </a:rPr>
              <a:t>ُ</a:t>
            </a:r>
            <a:r>
              <a:rPr lang="ar-SA" sz="2400" dirty="0">
                <a:solidFill>
                  <a:srgbClr val="FF0000"/>
                </a:solidFill>
              </a:rPr>
              <a:t> المصانع</a:t>
            </a:r>
            <a:r>
              <a:rPr lang="ar-BH" sz="2400" dirty="0">
                <a:solidFill>
                  <a:srgbClr val="FF0000"/>
                </a:solidFill>
              </a:rPr>
              <a:t>ِ.</a:t>
            </a:r>
            <a:r>
              <a:rPr lang="ar-SA" sz="2400" dirty="0">
                <a:solidFill>
                  <a:srgbClr val="FF0000"/>
                </a:solidFill>
              </a:rPr>
              <a:t> </a:t>
            </a:r>
            <a:r>
              <a:rPr lang="ar-BH" sz="2400" dirty="0">
                <a:solidFill>
                  <a:srgbClr val="FF0000"/>
                </a:solidFill>
              </a:rPr>
              <a:t>2</a:t>
            </a:r>
            <a:r>
              <a:rPr lang="ar-SA" sz="2400" dirty="0">
                <a:solidFill>
                  <a:srgbClr val="FF0000"/>
                </a:solidFill>
              </a:rPr>
              <a:t>- محطة</a:t>
            </a:r>
            <a:r>
              <a:rPr lang="ar-BH" sz="2400" dirty="0">
                <a:solidFill>
                  <a:srgbClr val="FF0000"/>
                </a:solidFill>
              </a:rPr>
              <a:t>ُ</a:t>
            </a:r>
            <a:r>
              <a:rPr lang="ar-SA" sz="2400" dirty="0">
                <a:solidFill>
                  <a:srgbClr val="FF0000"/>
                </a:solidFill>
              </a:rPr>
              <a:t> توليد</a:t>
            </a:r>
            <a:r>
              <a:rPr lang="ar-BH" sz="2400" dirty="0">
                <a:solidFill>
                  <a:srgbClr val="FF0000"/>
                </a:solidFill>
              </a:rPr>
              <a:t>ِ</a:t>
            </a:r>
            <a:r>
              <a:rPr lang="ar-SA" sz="2400" dirty="0">
                <a:solidFill>
                  <a:srgbClr val="FF0000"/>
                </a:solidFill>
              </a:rPr>
              <a:t> الطّاقة</a:t>
            </a:r>
            <a:r>
              <a:rPr lang="ar-BH" sz="2400" dirty="0">
                <a:solidFill>
                  <a:srgbClr val="FF0000"/>
                </a:solidFill>
              </a:rPr>
              <a:t>ِ. 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1317" y="4982949"/>
            <a:ext cx="4858603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r>
              <a:rPr lang="ar-BH" sz="2400" dirty="0">
                <a:solidFill>
                  <a:srgbClr val="FF0000"/>
                </a:solidFill>
              </a:rPr>
              <a:t>-أُحافظُ على بيئتي من التلوثِ بتجنبِ حرقِ النُّفاياتِ </a:t>
            </a:r>
          </a:p>
          <a:p>
            <a:pPr lvl="0" algn="r" rtl="1"/>
            <a:r>
              <a:rPr lang="ar-BH" sz="2400" dirty="0">
                <a:solidFill>
                  <a:srgbClr val="FF0000"/>
                </a:solidFill>
              </a:rPr>
              <a:t>-التخلصُ من القُمامةِ بطرقٍ سليمةٍ </a:t>
            </a:r>
          </a:p>
          <a:p>
            <a:pPr lvl="0" algn="r" rtl="1"/>
            <a:r>
              <a:rPr lang="ar-BH" sz="2400" dirty="0">
                <a:solidFill>
                  <a:srgbClr val="FF0000"/>
                </a:solidFill>
              </a:rPr>
              <a:t>وَ زراعةِ الأشجارِ وَ النباتات. 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3" name="رابط كسهم مستقيم 12"/>
          <p:cNvCxnSpPr/>
          <p:nvPr/>
        </p:nvCxnSpPr>
        <p:spPr>
          <a:xfrm>
            <a:off x="5459105" y="3809654"/>
            <a:ext cx="2815794" cy="319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>
            <a:off x="5367357" y="4362882"/>
            <a:ext cx="2882375" cy="408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/>
          <p:cNvCxnSpPr/>
          <p:nvPr/>
        </p:nvCxnSpPr>
        <p:spPr>
          <a:xfrm>
            <a:off x="5459105" y="5416005"/>
            <a:ext cx="1099739" cy="18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405910" y="2876334"/>
            <a:ext cx="350503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SA" sz="2400" dirty="0"/>
              <a:t>أُعَبِّرُ عَمَّا أُشَاهِدُ فِـي الصُّورَةِ</a:t>
            </a:r>
            <a:r>
              <a:rPr lang="ar-BH" sz="2400" dirty="0"/>
              <a:t>. </a:t>
            </a:r>
          </a:p>
        </p:txBody>
      </p:sp>
      <p:cxnSp>
        <p:nvCxnSpPr>
          <p:cNvPr id="8" name="رابط كسهم مستقيم 7"/>
          <p:cNvCxnSpPr/>
          <p:nvPr/>
        </p:nvCxnSpPr>
        <p:spPr>
          <a:xfrm>
            <a:off x="5459105" y="3199853"/>
            <a:ext cx="28534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385305" y="3476568"/>
            <a:ext cx="350503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BH" sz="2800" dirty="0">
                <a:solidFill>
                  <a:prstClr val="black"/>
                </a:solidFill>
              </a:rPr>
              <a:t>هل الهواءُ يتلوث؟</a:t>
            </a:r>
            <a:endParaRPr lang="ar-BH" dirty="0"/>
          </a:p>
        </p:txBody>
      </p:sp>
      <p:sp>
        <p:nvSpPr>
          <p:cNvPr id="18" name="TextBox 17"/>
          <p:cNvSpPr txBox="1"/>
          <p:nvPr/>
        </p:nvSpPr>
        <p:spPr>
          <a:xfrm>
            <a:off x="8385305" y="4116432"/>
            <a:ext cx="350503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 rtl="1">
              <a:buFont typeface="Wingdings" pitchFamily="2" charset="2"/>
              <a:buChar char="Ø"/>
            </a:pPr>
            <a:r>
              <a:rPr lang="ar-BH" sz="2800" dirty="0">
                <a:solidFill>
                  <a:prstClr val="black"/>
                </a:solidFill>
              </a:rPr>
              <a:t>أُعدِّدُ أسبابَ تلوثِ الهواءِ.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52011" y="5154395"/>
            <a:ext cx="539002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 rtl="1">
              <a:buFont typeface="Wingdings" pitchFamily="2" charset="2"/>
              <a:buChar char="Ø"/>
            </a:pPr>
            <a:r>
              <a:rPr lang="ar-BH" sz="2800" dirty="0">
                <a:solidFill>
                  <a:prstClr val="black"/>
                </a:solidFill>
              </a:rPr>
              <a:t>كيف نحافظُ على بيئتِنا من التلوثِ ؟</a:t>
            </a:r>
            <a:endParaRPr lang="ar-BH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2CD5EEE-F6FA-4A18-B86D-C85C530BA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391" y="218096"/>
            <a:ext cx="5987166" cy="250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6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22" grpId="0"/>
      <p:bldP spid="9" grpId="0" animBg="1"/>
      <p:bldP spid="17" grpId="0" animBg="1"/>
      <p:bldP spid="18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341191" y="2967335"/>
            <a:ext cx="5008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م</a:t>
            </a:r>
            <a:r>
              <a:rPr lang="ar-BH" sz="2400" dirty="0">
                <a:solidFill>
                  <a:schemeClr val="accent1">
                    <a:lumMod val="75000"/>
                  </a:schemeClr>
                </a:solidFill>
              </a:rPr>
              <a:t>َ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ج</a:t>
            </a:r>
            <a:r>
              <a:rPr lang="ar-BH" sz="2400" dirty="0">
                <a:solidFill>
                  <a:schemeClr val="accent1">
                    <a:lumMod val="75000"/>
                  </a:schemeClr>
                </a:solidFill>
              </a:rPr>
              <a:t>ْ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موع</a:t>
            </a:r>
            <a:r>
              <a:rPr lang="ar-BH" sz="2400" dirty="0">
                <a:solidFill>
                  <a:schemeClr val="accent1">
                    <a:lumMod val="75000"/>
                  </a:schemeClr>
                </a:solidFill>
              </a:rPr>
              <a:t>َ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ة </a:t>
            </a:r>
            <a:r>
              <a:rPr lang="ar-BH" sz="2400" dirty="0">
                <a:solidFill>
                  <a:schemeClr val="accent1">
                    <a:lumMod val="75000"/>
                  </a:schemeClr>
                </a:solidFill>
              </a:rPr>
              <a:t>ٌ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من النُّفايات</a:t>
            </a:r>
            <a:r>
              <a:rPr lang="ar-BH" sz="2400" dirty="0">
                <a:solidFill>
                  <a:schemeClr val="accent1">
                    <a:lumMod val="75000"/>
                  </a:schemeClr>
                </a:solidFill>
              </a:rPr>
              <a:t>ِ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 المُتراكمة</a:t>
            </a:r>
            <a:r>
              <a:rPr lang="ar-BH" sz="2400" dirty="0">
                <a:solidFill>
                  <a:schemeClr val="accent1">
                    <a:lumMod val="75000"/>
                  </a:schemeClr>
                </a:solidFill>
              </a:rPr>
              <a:t>ِ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 على</a:t>
            </a:r>
            <a:r>
              <a:rPr lang="ar-BH" sz="2400" dirty="0">
                <a:solidFill>
                  <a:schemeClr val="accent1">
                    <a:lumMod val="75000"/>
                  </a:schemeClr>
                </a:solidFill>
              </a:rPr>
              <a:t> الشاطئ.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3209500" y="3488035"/>
            <a:ext cx="20062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في سلة</a:t>
            </a:r>
            <a:r>
              <a:rPr lang="ar-BH" sz="2400" dirty="0">
                <a:solidFill>
                  <a:schemeClr val="accent1">
                    <a:lumMod val="75000"/>
                  </a:schemeClr>
                </a:solidFill>
              </a:rPr>
              <a:t>ِ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 المُهملات.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0" y="4042201"/>
            <a:ext cx="5397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تضرر</a:t>
            </a:r>
            <a:r>
              <a:rPr lang="ar-BH" sz="2400" dirty="0">
                <a:solidFill>
                  <a:schemeClr val="accent1">
                    <a:lumMod val="75000"/>
                  </a:schemeClr>
                </a:solidFill>
              </a:rPr>
              <a:t>ُ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ar-BH" sz="2400" dirty="0">
                <a:solidFill>
                  <a:schemeClr val="accent1">
                    <a:lumMod val="75000"/>
                  </a:schemeClr>
                </a:solidFill>
              </a:rPr>
              <a:t>الكائناتِ الحيةِ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 الّذي قد يكون</a:t>
            </a:r>
            <a:r>
              <a:rPr lang="ar-BH" sz="2400" dirty="0">
                <a:solidFill>
                  <a:schemeClr val="accent1">
                    <a:lumMod val="75000"/>
                  </a:schemeClr>
                </a:solidFill>
              </a:rPr>
              <a:t>ُ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 فيما بعد غذاء</a:t>
            </a:r>
            <a:r>
              <a:rPr lang="ar-BH" sz="2400" dirty="0">
                <a:solidFill>
                  <a:schemeClr val="accent1">
                    <a:lumMod val="75000"/>
                  </a:schemeClr>
                </a:solidFill>
              </a:rPr>
              <a:t>ٍ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 لنا، </a:t>
            </a:r>
            <a:r>
              <a:rPr lang="ar-BH" sz="2400" dirty="0">
                <a:solidFill>
                  <a:schemeClr val="accent1">
                    <a:lumMod val="75000"/>
                  </a:schemeClr>
                </a:solidFill>
              </a:rPr>
              <a:t>مما 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يُسبب</a:t>
            </a:r>
            <a:r>
              <a:rPr lang="ar-BH" sz="2400" dirty="0">
                <a:solidFill>
                  <a:schemeClr val="accent1">
                    <a:lumMod val="75000"/>
                  </a:schemeClr>
                </a:solidFill>
              </a:rPr>
              <a:t>ُ حدوثَ 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 تسمم</a:t>
            </a:r>
            <a:r>
              <a:rPr lang="ar-BH" sz="2400" dirty="0">
                <a:solidFill>
                  <a:schemeClr val="accent1">
                    <a:lumMod val="75000"/>
                  </a:schemeClr>
                </a:solidFill>
              </a:rPr>
              <a:t>ٍ</a:t>
            </a:r>
            <a:r>
              <a:rPr lang="ar-SA" sz="2400" dirty="0">
                <a:solidFill>
                  <a:schemeClr val="accent1">
                    <a:lumMod val="75000"/>
                  </a:schemeClr>
                </a:solidFill>
              </a:rPr>
              <a:t> للإنسان.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1317" y="4982949"/>
            <a:ext cx="485860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2400" dirty="0">
                <a:solidFill>
                  <a:schemeClr val="accent1">
                    <a:lumMod val="75000"/>
                  </a:schemeClr>
                </a:solidFill>
              </a:rPr>
              <a:t>- تجنبْ رمي مُخَلفاتِ الْمَصَانِعِ في البحرِ</a:t>
            </a:r>
          </a:p>
          <a:p>
            <a:pPr algn="r" rtl="1"/>
            <a:r>
              <a:rPr lang="ar-BH" sz="2400" dirty="0">
                <a:solidFill>
                  <a:schemeClr val="accent1">
                    <a:lumMod val="75000"/>
                  </a:schemeClr>
                </a:solidFill>
              </a:rPr>
              <a:t> - تقديمُ المحاضراتِ و الندواتِ التثقيفيةِ حولَ المحافظةِ على البيئةِ.</a:t>
            </a:r>
          </a:p>
        </p:txBody>
      </p:sp>
      <p:cxnSp>
        <p:nvCxnSpPr>
          <p:cNvPr id="13" name="رابط كسهم مستقيم 12"/>
          <p:cNvCxnSpPr/>
          <p:nvPr/>
        </p:nvCxnSpPr>
        <p:spPr>
          <a:xfrm>
            <a:off x="5324906" y="3795026"/>
            <a:ext cx="2926200" cy="9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>
            <a:off x="5542844" y="4470400"/>
            <a:ext cx="27082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/>
          <p:cNvCxnSpPr/>
          <p:nvPr/>
        </p:nvCxnSpPr>
        <p:spPr>
          <a:xfrm flipV="1">
            <a:off x="5459105" y="5463822"/>
            <a:ext cx="952984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385305" y="2967335"/>
            <a:ext cx="350503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SA" sz="2400" dirty="0"/>
              <a:t>أُعَبِّرُ عَمَّا أُشَاهِدُ فِـي الصُّورَةِ</a:t>
            </a:r>
            <a:r>
              <a:rPr lang="ar-BH" sz="2400" dirty="0"/>
              <a:t>. </a:t>
            </a:r>
          </a:p>
        </p:txBody>
      </p:sp>
      <p:cxnSp>
        <p:nvCxnSpPr>
          <p:cNvPr id="8" name="رابط كسهم مستقيم 7"/>
          <p:cNvCxnSpPr/>
          <p:nvPr/>
        </p:nvCxnSpPr>
        <p:spPr>
          <a:xfrm>
            <a:off x="5397690" y="3275464"/>
            <a:ext cx="2853416" cy="208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385305" y="3606993"/>
            <a:ext cx="350503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BH" sz="2800" dirty="0">
                <a:solidFill>
                  <a:prstClr val="black"/>
                </a:solidFill>
              </a:rPr>
              <a:t>أين يجبُ وضعَ المخلفاتِ ؟</a:t>
            </a:r>
            <a:endParaRPr lang="ar-BH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8385305" y="4252700"/>
            <a:ext cx="350503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BH" sz="2800" dirty="0">
                <a:solidFill>
                  <a:prstClr val="black"/>
                </a:solidFill>
              </a:rPr>
              <a:t>ما أضرار تلوثُ الهواء؟</a:t>
            </a:r>
            <a:endParaRPr lang="ar-BH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6500315" y="5129866"/>
            <a:ext cx="5390029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BH" sz="2800" dirty="0">
                <a:solidFill>
                  <a:prstClr val="black"/>
                </a:solidFill>
              </a:rPr>
              <a:t>اقترح حلولًا مناسبةً للمحافظةِ على نظافةِ السواحلِ؟</a:t>
            </a:r>
            <a:endParaRPr lang="ar-BH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80932EA-5B0E-4C1A-A932-59C452BB60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94" y="243020"/>
            <a:ext cx="5852406" cy="235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0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22" grpId="0"/>
      <p:bldP spid="9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316177" y="2801347"/>
            <a:ext cx="5008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2000" dirty="0">
                <a:solidFill>
                  <a:srgbClr val="FF0000"/>
                </a:solidFill>
              </a:rPr>
              <a:t>هو خليطٌ متنافرٌ من الأصواتِ المختلفةِ غيرِ المرغوبِ فيها</a:t>
            </a:r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166001" y="3343892"/>
            <a:ext cx="496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ar-BH" sz="2000" dirty="0">
                <a:solidFill>
                  <a:srgbClr val="FF0000"/>
                </a:solidFill>
              </a:rPr>
              <a:t>وَسائلُ النقلِ المختلفةِ وَعملياتُ البناءِ وَ صوتُ التلفازِ</a:t>
            </a:r>
          </a:p>
          <a:p>
            <a:pPr lvl="0" algn="r" rtl="1"/>
            <a:r>
              <a:rPr lang="ar-BH" sz="2000" dirty="0">
                <a:solidFill>
                  <a:srgbClr val="FF0000"/>
                </a:solidFill>
              </a:rPr>
              <a:t> وَ المذياعِ ،،، الخ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7" name="مربع نص 6"/>
          <p:cNvSpPr txBox="1"/>
          <p:nvPr/>
        </p:nvSpPr>
        <p:spPr>
          <a:xfrm>
            <a:off x="-158045" y="4209091"/>
            <a:ext cx="53976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/>
            <a:r>
              <a:rPr lang="ar-BH" sz="2000" dirty="0">
                <a:solidFill>
                  <a:srgbClr val="FF0000"/>
                </a:solidFill>
              </a:rPr>
              <a:t>يؤثرُ التلوثُ الضوضائي على السَّمْعِ وَ القلبِ وَ اضطراباتٍ في النومِ 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1317" y="4982949"/>
            <a:ext cx="4858603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r>
              <a:rPr lang="ar-BH" sz="2000" dirty="0">
                <a:solidFill>
                  <a:srgbClr val="FF0000"/>
                </a:solidFill>
              </a:rPr>
              <a:t>-إيقافُ تشغيلِ الأجهزةِ الإلكترونيةِ غيرِ المستخدمةِ</a:t>
            </a:r>
          </a:p>
          <a:p>
            <a:pPr lvl="0" algn="r" rtl="1"/>
            <a:r>
              <a:rPr lang="ar-BH" sz="2000" dirty="0">
                <a:solidFill>
                  <a:srgbClr val="FF0000"/>
                </a:solidFill>
              </a:rPr>
              <a:t>-الانتقالُ إلى المناطقِ السكنيةِ البعيدةِ عن مصادرِ الضوضاءِ</a:t>
            </a:r>
          </a:p>
          <a:p>
            <a:pPr lvl="0" algn="r" rtl="1"/>
            <a:r>
              <a:rPr lang="ar-BH" sz="2000" dirty="0">
                <a:solidFill>
                  <a:srgbClr val="FF0000"/>
                </a:solidFill>
              </a:rPr>
              <a:t>-  إغلاقُ النوافذِ في المنزلِ.</a:t>
            </a:r>
          </a:p>
        </p:txBody>
      </p:sp>
      <p:cxnSp>
        <p:nvCxnSpPr>
          <p:cNvPr id="13" name="رابط كسهم مستقيم 12"/>
          <p:cNvCxnSpPr/>
          <p:nvPr/>
        </p:nvCxnSpPr>
        <p:spPr>
          <a:xfrm>
            <a:off x="5349920" y="3660867"/>
            <a:ext cx="2828402" cy="36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/>
          <p:cNvCxnSpPr/>
          <p:nvPr/>
        </p:nvCxnSpPr>
        <p:spPr>
          <a:xfrm flipV="1">
            <a:off x="5349920" y="4459111"/>
            <a:ext cx="2828402" cy="112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كسهم مستقيم 23"/>
          <p:cNvCxnSpPr/>
          <p:nvPr/>
        </p:nvCxnSpPr>
        <p:spPr>
          <a:xfrm flipV="1">
            <a:off x="5512186" y="5660114"/>
            <a:ext cx="1077162" cy="69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8251106" y="2675747"/>
            <a:ext cx="3768582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 rtl="1">
              <a:buFont typeface="Wingdings" pitchFamily="2" charset="2"/>
              <a:buChar char="Ø"/>
            </a:pPr>
            <a:r>
              <a:rPr lang="ar-BH" sz="2400" dirty="0">
                <a:solidFill>
                  <a:prstClr val="black"/>
                </a:solidFill>
              </a:rPr>
              <a:t>ما هو التلوث الضوضائي؟</a:t>
            </a:r>
          </a:p>
        </p:txBody>
      </p:sp>
      <p:cxnSp>
        <p:nvCxnSpPr>
          <p:cNvPr id="8" name="رابط كسهم مستقيم 7"/>
          <p:cNvCxnSpPr/>
          <p:nvPr/>
        </p:nvCxnSpPr>
        <p:spPr>
          <a:xfrm>
            <a:off x="5324906" y="2983352"/>
            <a:ext cx="2853416" cy="18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265532" y="3406396"/>
            <a:ext cx="375415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r" rtl="1">
              <a:buFont typeface="Wingdings" pitchFamily="2" charset="2"/>
              <a:buChar char="Ø"/>
            </a:pPr>
            <a:r>
              <a:rPr lang="ar-BH" sz="2400" dirty="0">
                <a:solidFill>
                  <a:schemeClr val="tx1"/>
                </a:solidFill>
              </a:rPr>
              <a:t>ما مصادرُ التلوثِ في الصورةِ السابقةِ؟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51106" y="4301424"/>
            <a:ext cx="3768582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BH" sz="2800" dirty="0">
                <a:solidFill>
                  <a:prstClr val="black"/>
                </a:solidFill>
              </a:rPr>
              <a:t>ما أثرُ التلوثِ الضوضائي على الإنسانِ؟</a:t>
            </a:r>
            <a:endParaRPr lang="ar-BH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6751614" y="5319562"/>
            <a:ext cx="5390029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>
              <a:buFont typeface="Wingdings" pitchFamily="2" charset="2"/>
              <a:buChar char="Ø"/>
            </a:pPr>
            <a:r>
              <a:rPr lang="ar-BH" sz="2800" dirty="0">
                <a:solidFill>
                  <a:prstClr val="black"/>
                </a:solidFill>
              </a:rPr>
              <a:t>اقترحُ حلولًا مناسبةً للمحافظةِ على نظافةِ السواحلِ؟</a:t>
            </a:r>
            <a:endParaRPr lang="ar-BH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C840513-CD66-401D-951E-48C1486114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541" y="377535"/>
            <a:ext cx="6372192" cy="192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2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22" grpId="0"/>
      <p:bldP spid="9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074461" y="1674286"/>
            <a:ext cx="8366076" cy="3158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في الصَّباحِ، سَمِعَ غَسَّانُ الْمُذيعَ في التِّلْفازِ يَتَحَدَّثُ عَنِ التَّلَوُّثِ وَخَطَرِهِ عَلى حَياةِ الْأنْسانِ وَالحَيَوانِ وَالنَّباتِ.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وَبَعْدَ الظُّهْرِ رافَقَ غَسَّانُ أُمَّهُ وَأَباهُ في نُزْهَةٍ سَيْرًا عَلى الْأقْدام، فَلاحَظَ والِدَهُ يَتَأَفَّفُ قائِلًا: أُفٍّ، أُفٍّ، أُفٍّ! الْهَواءُ مُلَوَّثٌ الْيَوْمَ.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3781770" y="461010"/>
            <a:ext cx="4464685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غَسَّانُ يَعْرِفُ مَا هُوَ التَّلَوُّثُ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9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169994" y="1501254"/>
            <a:ext cx="8693624" cy="4549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ar-BH" sz="36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</a:t>
            </a:r>
            <a:r>
              <a:rPr lang="ar-BH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سَألَ غَسّان والِدَيْهِ : أَبي ، </a:t>
            </a:r>
            <a:r>
              <a:rPr lang="ar-BH" sz="3600" dirty="0" err="1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اُمّي</a:t>
            </a:r>
            <a:r>
              <a:rPr lang="ar-BH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، ماذا يَعْني التَّلَوُّثُ ؟ و</a:t>
            </a:r>
            <a:r>
              <a:rPr lang="ar-SA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َقَبْلَ أَنْ يَسْمَعَ جَوابَ سُؤالِهِ، مَرَّتْ بِالْقُرْبِ مِنْهُم سَيَّارَةٌ لَها صَوْتٌ غَريبٌ مُزْعِجٌ: (</a:t>
            </a:r>
            <a:r>
              <a:rPr lang="ar-SA" sz="36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فوو</a:t>
            </a:r>
            <a:r>
              <a:rPr lang="ar-BH" sz="3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3600" dirty="0" err="1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فوو</a:t>
            </a:r>
            <a:r>
              <a:rPr lang="ar-SA" sz="3600" dirty="0" smtClean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ar-SA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فوو)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وَامتْلَأَ الْمَكانُ دُخانًا أَسْوَدَ كَثيفًا.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أَمْسَكَتِ الْأُمُّ يَدَ غَسَّانَ وَسَحبَتْهُ بَعيدًا وَهِيَ تَسْعُلُ، فَنَظَرَ إِلَيْها وَأَخَذَ يَسْعُلُ وَيَسْعُلُ، وقَدْ أَوْشَكَ أَنْ يَخْتَنِقَ.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781770" y="461010"/>
            <a:ext cx="4464685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غَسَّانُ يَعْرِفُ مَا هُوَ التَّلَوُّثُ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4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514901" y="988875"/>
            <a:ext cx="9539786" cy="4549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SA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تَوَقَّفَ الْجَميعُ جانِبًا، وَراحوا يَنْظُرونَ إِلى الدُّخانِ الْأسْوَدِ الّذي كانَ يَخْرُجُ مِنَ السَّيَّارَةِ، فَقالَ الْوالِدُ وَهُ</a:t>
            </a:r>
            <a:r>
              <a:rPr lang="ar-BH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وَ يُشيرُ إِلى الدُّخانِ: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BH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هَذا هُوَ التَّلَوُّثُ يا غَسَّانُ.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BH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ظَلَّ غَسَّانُ يَسْعُلُ، لَكِنَّهُ ابْتَسَمَ؛ لِأَنَّهُ عَرَفَ ما هُوَ التَّلَوُّثُ.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BH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وَبَيْنَما كانَ غَسَّانُ وَوالِداهُ يُواصِلونَ طَريقَهُم مَرُّوا بِأَرْضٍ تَتكاثَرُ فيها أَكوامُ النُّفاياتِ الّتي تَنْبَعِثُ مِنْها رائِحَةٌ كَريهَةٌ قَوِيَّةٌ، فوَضَعَتِ الْأُمُّ يَدَها عَلى أَنْفِها فَقَلَّدَها غَسَّانُ وَوَضَعَ يَدهُ عَلى أَنْفِهِ.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4000135" y="109315"/>
            <a:ext cx="4464685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غَسَّانُ يَعْرِفُ مَا هُوَ التَّلَوُّثُ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03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437564" y="922431"/>
            <a:ext cx="9125803" cy="5735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BH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وَعِنْدَما ابْتَعَدوا أَدارَتِ الْأُمُّ رَأْسَها، وَأَشارَتْ إِلى أَكوامِ النُّفاياتِ الْمُتَراكِمَةِ وَقالَتْ: وَهذا أَيْضًا هُوَ التَّلَوُّثُ. فَقالَ غَسَّانُ ويَدُهُ لا تَزالُ عَلى أَنْفِهِ: التَّلَوُّثُ بَشِعٌ، أَنا لا أُحِبُّهُ.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BH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اقْتَرَبَ الْوالِدانِ وَابْنُهُما مِنْ شاطِئِ الْبَحْرِ فَشاهَدوا الْأَوْراقَ وَأَكْياسَ (الْبلاستيك) وَالْعُلَبَ وَالزُّجاجات الْفارِغَةَ تَطْفو عَلى سَطْحِ الْماءِ، فَأَشارَ غَسَّانُ إِلَيْها قائِلًا: يا أَبي، الْبَحْرُ قَذِرٌ! فَقالَ وَالِدُهُ: وَهَذا أَخْطَرُ أَنْواعِ التَّلَوُّث. 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BH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فَصاحَ غَسَّانُ وَهُوَ يَقولُ: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BH" sz="36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التَّلَوُّثُ قَبيحٌ، أَنا لا أُحِبُّهُ.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928802" y="109315"/>
            <a:ext cx="4607352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غَسَّانُ يَعْرِفُ مَا هُوَ التَّلَوُّثُ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Sound 5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8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1362757" y="827076"/>
            <a:ext cx="9470734" cy="5837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BH" sz="3600" dirty="0">
                <a:latin typeface="Calibri" panose="020F0502020204030204" pitchFamily="34" charset="0"/>
                <a:ea typeface="Calibri" panose="020F0502020204030204" pitchFamily="34" charset="0"/>
              </a:rPr>
              <a:t>وَفي الْمَساءِ جَلَسَ غَسَّانُ لِيَرْسُمَ كَعادَتِهِ. رَسَمَ بِسُرْعَةٍ هَذِهِ الْمَرَّةَ وَأَسْرَعَ إِلى أَبيهِ وَأُمِّهِ؛ لِيُشاهِدا ما رَسَمَهُ.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BH" sz="3600" dirty="0">
                <a:latin typeface="Calibri" panose="020F0502020204030204" pitchFamily="34" charset="0"/>
                <a:ea typeface="Calibri" panose="020F0502020204030204" pitchFamily="34" charset="0"/>
              </a:rPr>
              <a:t>نَظَرَ الْأَبُ إِلى الرَّسْمِ وَقالَ لِغَسَّانَ: كَمْ هُوَ جَميلٌ رَسْمُكَ يا بُنَيَّ!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BH" sz="3600" dirty="0">
                <a:latin typeface="Calibri" panose="020F0502020204030204" pitchFamily="34" charset="0"/>
                <a:ea typeface="Calibri" panose="020F0502020204030204" pitchFamily="34" charset="0"/>
              </a:rPr>
              <a:t>وَقالَتِ الْأُمُّ: حَقًّا ما أرْوَعَ هَذِهِ اللَّوْحَةَ!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BH" sz="3600" dirty="0">
                <a:latin typeface="Calibri" panose="020F0502020204030204" pitchFamily="34" charset="0"/>
                <a:ea typeface="Calibri" panose="020F0502020204030204" pitchFamily="34" charset="0"/>
              </a:rPr>
              <a:t>عَلَّقَتِ الْأُمُّ اللوَّحَةَ عَلى سَبّورَةِ غَسَّانَ الصَّغيرَةِ.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 rtl="1">
              <a:lnSpc>
                <a:spcPct val="107000"/>
              </a:lnSpc>
              <a:spcAft>
                <a:spcPts val="800"/>
              </a:spcAft>
            </a:pPr>
            <a:r>
              <a:rPr lang="ar-BH" sz="3600" dirty="0">
                <a:latin typeface="Calibri" panose="020F0502020204030204" pitchFamily="34" charset="0"/>
                <a:ea typeface="Calibri" panose="020F0502020204030204" pitchFamily="34" charset="0"/>
              </a:rPr>
              <a:t>وَفي الْيَوْمِ التّالي صارَ أَفْرادُ الْأُسْرَةِ يَنْظُرونَ إلَيْها فَيَرَوْن: بَحْرًا أَزْرَقَ صافِيًا، وَأَرْضًا خَضْراءَ، وَشَمْسًا ذَهَبِيَّةً مُشْرِقَةً وعَصافيرَ تَطيرُ، وَشَوارِعَ نَظيفةً تَسيرُ فيها سَيَّاراتٌ مِنْ غَيْرِ دُخانٍ، وَيَهْتِفونَ بِإِعْجابٍ: ما أَجْمَلَ رَسْمَكَ يا غَسَّانُ!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3928802" y="109315"/>
            <a:ext cx="4607352" cy="7177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ar-SA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غَسَّانُ يَعْرِفُ مَا هُوَ التَّلَوُّثُ</a:t>
            </a:r>
            <a:endParaRPr lang="en-US" sz="4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6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قالب الدروس</Template>
  <TotalTime>1199</TotalTime>
  <Words>1299</Words>
  <Application>Microsoft Office PowerPoint</Application>
  <PresentationFormat>Widescreen</PresentationFormat>
  <Paragraphs>252</Paragraphs>
  <Slides>18</Slides>
  <Notes>11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Wingdings</vt:lpstr>
      <vt:lpstr>قالب الدروس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أُوظفُ الكلماتِ التاليةِ  في جملٍ توضحُ معناها </vt:lpstr>
      <vt:lpstr>PowerPoint Presentation</vt:lpstr>
      <vt:lpstr>هيَّا نحولُ المؤنثَ إلى مذكرٍ، والعكس في الجملِ التّاليةِ:</vt:lpstr>
      <vt:lpstr>هَيَّا لنَخْتارَ (هُوَ – أَنا) :</vt:lpstr>
      <vt:lpstr>PowerPoint Presentation</vt:lpstr>
      <vt:lpstr>هَيَّا نَخْتار (هُوَ – هُمَا – هُمْ) كَما في الْمِثال:</vt:lpstr>
      <vt:lpstr>PowerPoint Presentation</vt:lpstr>
      <vt:lpstr>PowerPoint Presentation</vt:lpstr>
      <vt:lpstr>حَاوِلْ مَرّةً أُخْرى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151</cp:revision>
  <dcterms:created xsi:type="dcterms:W3CDTF">2020-03-04T09:39:20Z</dcterms:created>
  <dcterms:modified xsi:type="dcterms:W3CDTF">2020-03-15T13:28:35Z</dcterms:modified>
</cp:coreProperties>
</file>