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12.xml" ContentType="application/vnd.openxmlformats-officedocument.presentationml.slide+xml"/>
  <Override PartName="/ppt/slides/slide16.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1.xml" ContentType="application/vnd.openxmlformats-officedocument.presentationml.slide+xml"/>
  <Override PartName="/ppt/slides/slide9.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Masters/slideMaster1.xml" ContentType="application/vnd.openxmlformats-officedocument.presentationml.slideMaster+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Slides/notesSlide1.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notesMasterIdLst>
    <p:notesMasterId r:id="rId23"/>
  </p:notesMasterIdLst>
  <p:sldIdLst>
    <p:sldId id="256" r:id="rId2"/>
    <p:sldId id="257" r:id="rId3"/>
    <p:sldId id="258" r:id="rId4"/>
    <p:sldId id="287" r:id="rId5"/>
    <p:sldId id="318" r:id="rId6"/>
    <p:sldId id="288" r:id="rId7"/>
    <p:sldId id="289" r:id="rId8"/>
    <p:sldId id="319" r:id="rId9"/>
    <p:sldId id="320" r:id="rId10"/>
    <p:sldId id="321" r:id="rId11"/>
    <p:sldId id="322" r:id="rId12"/>
    <p:sldId id="323" r:id="rId13"/>
    <p:sldId id="324" r:id="rId14"/>
    <p:sldId id="325" r:id="rId15"/>
    <p:sldId id="326" r:id="rId16"/>
    <p:sldId id="327" r:id="rId17"/>
    <p:sldId id="328" r:id="rId18"/>
    <p:sldId id="329" r:id="rId19"/>
    <p:sldId id="330" r:id="rId20"/>
    <p:sldId id="331" r:id="rId21"/>
    <p:sldId id="286" r:id="rId22"/>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00"/>
    <a:srgbClr val="006800"/>
    <a:srgbClr val="FF6600"/>
    <a:srgbClr val="4BFF4B"/>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autoAdjust="0"/>
    <p:restoredTop sz="94576" autoAdjust="0"/>
  </p:normalViewPr>
  <p:slideViewPr>
    <p:cSldViewPr>
      <p:cViewPr varScale="1">
        <p:scale>
          <a:sx n="65" d="100"/>
          <a:sy n="65" d="100"/>
        </p:scale>
        <p:origin x="-1452"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 Id="rId30"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52900EDC-9B4F-4686-90E1-6523CEC4E41E}" type="datetimeFigureOut">
              <a:rPr lang="ar-SA" smtClean="0"/>
              <a:pPr/>
              <a:t>10/01/36</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AD066FA4-C37A-42D4-9EB1-3F2769D08737}" type="slidenum">
              <a:rPr lang="ar-SA" smtClean="0"/>
              <a:pPr/>
              <a:t>‹#›</a:t>
            </a:fld>
            <a:endParaRPr lang="ar-SA"/>
          </a:p>
        </p:txBody>
      </p:sp>
    </p:spTree>
    <p:extLst>
      <p:ext uri="{BB962C8B-B14F-4D97-AF65-F5344CB8AC3E}">
        <p14:creationId xmlns="" xmlns:p14="http://schemas.microsoft.com/office/powerpoint/2010/main" val="23970354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4" name="عنصر نائب لرقم الشريحة 3"/>
          <p:cNvSpPr>
            <a:spLocks noGrp="1"/>
          </p:cNvSpPr>
          <p:nvPr>
            <p:ph type="sldNum" sz="quarter" idx="10"/>
          </p:nvPr>
        </p:nvSpPr>
        <p:spPr/>
        <p:txBody>
          <a:bodyPr/>
          <a:lstStyle/>
          <a:p>
            <a:fld id="{AD066FA4-C37A-42D4-9EB1-3F2769D08737}" type="slidenum">
              <a:rPr lang="ar-SA" smtClean="0"/>
              <a:pPr/>
              <a:t>1</a:t>
            </a:fld>
            <a:endParaRPr lang="ar-SA"/>
          </a:p>
        </p:txBody>
      </p:sp>
    </p:spTree>
    <p:extLst>
      <p:ext uri="{BB962C8B-B14F-4D97-AF65-F5344CB8AC3E}">
        <p14:creationId xmlns="" xmlns:p14="http://schemas.microsoft.com/office/powerpoint/2010/main" val="3857733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10/01/36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10/01/36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10/01/36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10/01/36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10/01/36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4769E3BA-8773-4233-B3A8-6F442663C130}" type="datetimeFigureOut">
              <a:rPr lang="ar-SA" smtClean="0"/>
              <a:pPr/>
              <a:t>10/01/36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4769E3BA-8773-4233-B3A8-6F442663C130}" type="datetimeFigureOut">
              <a:rPr lang="ar-SA" smtClean="0"/>
              <a:pPr/>
              <a:t>10/01/36</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4769E3BA-8773-4233-B3A8-6F442663C130}" type="datetimeFigureOut">
              <a:rPr lang="ar-SA" smtClean="0"/>
              <a:pPr/>
              <a:t>10/01/36</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4769E3BA-8773-4233-B3A8-6F442663C130}" type="datetimeFigureOut">
              <a:rPr lang="ar-SA" smtClean="0"/>
              <a:pPr/>
              <a:t>10/01/36</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4769E3BA-8773-4233-B3A8-6F442663C130}" type="datetimeFigureOut">
              <a:rPr lang="ar-SA" smtClean="0"/>
              <a:pPr/>
              <a:t>10/01/36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الرمز لإضافة صورة</a:t>
            </a:r>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4769E3BA-8773-4233-B3A8-6F442663C130}" type="datetimeFigureOut">
              <a:rPr lang="ar-SA" smtClean="0"/>
              <a:pPr/>
              <a:t>10/01/36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4769E3BA-8773-4233-B3A8-6F442663C130}" type="datetimeFigureOut">
              <a:rPr lang="ar-SA" smtClean="0"/>
              <a:pPr/>
              <a:t>10/01/36</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339CD7F-6548-46A8-9F66-5B44D68E6E3C}"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ar-SA" dirty="0"/>
          </a:p>
        </p:txBody>
      </p:sp>
      <p:sp>
        <p:nvSpPr>
          <p:cNvPr id="3" name="Subtitle 2"/>
          <p:cNvSpPr>
            <a:spLocks noGrp="1"/>
          </p:cNvSpPr>
          <p:nvPr>
            <p:ph type="subTitle" idx="1"/>
          </p:nvPr>
        </p:nvSpPr>
        <p:spPr>
          <a:xfrm>
            <a:off x="1428728" y="4143380"/>
            <a:ext cx="6400800" cy="1752600"/>
          </a:xfrm>
        </p:spPr>
        <p:txBody>
          <a:bodyPr>
            <a:normAutofit fontScale="70000" lnSpcReduction="20000"/>
          </a:bodyPr>
          <a:lstStyle/>
          <a:p>
            <a:endParaRPr lang="ar-SA" sz="4400" b="1" dirty="0" smtClean="0">
              <a:solidFill>
                <a:schemeClr val="bg1"/>
              </a:solidFill>
            </a:endParaRPr>
          </a:p>
          <a:p>
            <a:r>
              <a:rPr lang="ar-SA" sz="4400" b="1" dirty="0" smtClean="0">
                <a:solidFill>
                  <a:schemeClr val="bg1"/>
                </a:solidFill>
              </a:rPr>
              <a:t>الفصل الثالث</a:t>
            </a:r>
          </a:p>
          <a:p>
            <a:r>
              <a:rPr lang="ar-SA" sz="6200" b="1" dirty="0" smtClean="0">
                <a:solidFill>
                  <a:schemeClr val="bg1"/>
                </a:solidFill>
              </a:rPr>
              <a:t>مهارات الاتصال</a:t>
            </a:r>
            <a:r>
              <a:rPr lang="ar-EG" sz="6200" b="1" dirty="0" smtClean="0">
                <a:solidFill>
                  <a:schemeClr val="bg1"/>
                </a:solidFill>
              </a:rPr>
              <a:t> غير اللفظي</a:t>
            </a:r>
            <a:endParaRPr lang="ar-SA" sz="6200" b="1" dirty="0" smtClean="0">
              <a:solidFill>
                <a:schemeClr val="bg1"/>
              </a:solidFill>
            </a:endParaRPr>
          </a:p>
          <a:p>
            <a:endParaRPr lang="ar-SA" b="1" dirty="0" smtClean="0">
              <a:solidFill>
                <a:schemeClr val="bg1"/>
              </a:solidFill>
            </a:endParaRPr>
          </a:p>
          <a:p>
            <a:endParaRPr lang="ar-SA" dirty="0"/>
          </a:p>
        </p:txBody>
      </p:sp>
      <p:sp>
        <p:nvSpPr>
          <p:cNvPr id="9" name="Rectangle 8"/>
          <p:cNvSpPr/>
          <p:nvPr/>
        </p:nvSpPr>
        <p:spPr>
          <a:xfrm>
            <a:off x="0" y="1844824"/>
            <a:ext cx="9144000" cy="2232248"/>
          </a:xfrm>
          <a:prstGeom prst="rect">
            <a:avLst/>
          </a:prstGeom>
          <a:solidFill>
            <a:schemeClr val="bg1"/>
          </a:solidFill>
          <a:ln>
            <a:solidFill>
              <a:schemeClr val="bg1"/>
            </a:solidFill>
          </a:ln>
          <a:scene3d>
            <a:camera prst="orthographicFront"/>
            <a:lightRig rig="threePt" dir="t"/>
          </a:scene3d>
          <a:sp3d contourW="6350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Rectangle 12"/>
          <p:cNvSpPr/>
          <p:nvPr/>
        </p:nvSpPr>
        <p:spPr>
          <a:xfrm>
            <a:off x="2843808" y="6505599"/>
            <a:ext cx="2925801" cy="307777"/>
          </a:xfrm>
          <a:prstGeom prst="rect">
            <a:avLst/>
          </a:prstGeom>
        </p:spPr>
        <p:txBody>
          <a:bodyPr wrap="none">
            <a:spAutoFit/>
          </a:bodyPr>
          <a:lstStyle/>
          <a:p>
            <a:r>
              <a:rPr lang="ar-SA" sz="1400" b="1" dirty="0" smtClean="0">
                <a:solidFill>
                  <a:schemeClr val="bg1"/>
                </a:solidFill>
              </a:rPr>
              <a:t>عمادة السنة التحضيرية والدراسات المساندة  </a:t>
            </a:r>
            <a:endParaRPr lang="ar-SA" sz="1400" dirty="0">
              <a:solidFill>
                <a:schemeClr val="bg1"/>
              </a:solidFill>
            </a:endParaRPr>
          </a:p>
        </p:txBody>
      </p:sp>
      <p:sp>
        <p:nvSpPr>
          <p:cNvPr id="17" name="Teardrop 16"/>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8" name="Picture 5"/>
          <p:cNvPicPr>
            <a:picLocks noChangeAspect="1" noChangeArrowheads="1"/>
          </p:cNvPicPr>
          <p:nvPr/>
        </p:nvPicPr>
        <p:blipFill>
          <a:blip r:embed="rId3" cstate="print"/>
          <a:stretch>
            <a:fillRect/>
          </a:stretch>
        </p:blipFill>
        <p:spPr bwMode="auto">
          <a:xfrm>
            <a:off x="7929586" y="312355"/>
            <a:ext cx="965842" cy="732566"/>
          </a:xfrm>
          <a:prstGeom prst="rect">
            <a:avLst/>
          </a:prstGeom>
          <a:noFill/>
        </p:spPr>
      </p:pic>
      <p:sp>
        <p:nvSpPr>
          <p:cNvPr id="10" name="TextBox 9"/>
          <p:cNvSpPr txBox="1"/>
          <p:nvPr/>
        </p:nvSpPr>
        <p:spPr>
          <a:xfrm>
            <a:off x="1259632" y="1916832"/>
            <a:ext cx="7215238" cy="1323439"/>
          </a:xfrm>
          <a:prstGeom prst="rect">
            <a:avLst/>
          </a:prstGeom>
          <a:noFill/>
        </p:spPr>
        <p:txBody>
          <a:bodyPr wrap="square" rtlCol="1">
            <a:spAutoFit/>
          </a:bodyPr>
          <a:lstStyle/>
          <a:p>
            <a:pPr algn="ctr"/>
            <a:r>
              <a:rPr lang="ar-SA" sz="8000" b="1" dirty="0" smtClean="0">
                <a:solidFill>
                  <a:schemeClr val="accent5">
                    <a:lumMod val="50000"/>
                  </a:schemeClr>
                </a:solidFill>
              </a:rPr>
              <a:t>مهارات الاتصال</a:t>
            </a:r>
            <a:endParaRPr lang="ar-SA" sz="8000" b="1" dirty="0">
              <a:solidFill>
                <a:schemeClr val="accent5">
                  <a:lumMod val="50000"/>
                </a:schemeClr>
              </a:solidFill>
            </a:endParaRPr>
          </a:p>
        </p:txBody>
      </p:sp>
      <p:sp>
        <p:nvSpPr>
          <p:cNvPr id="14" name="TextBox 9"/>
          <p:cNvSpPr txBox="1"/>
          <p:nvPr/>
        </p:nvSpPr>
        <p:spPr>
          <a:xfrm>
            <a:off x="1259632" y="3068960"/>
            <a:ext cx="7215238" cy="923330"/>
          </a:xfrm>
          <a:prstGeom prst="rect">
            <a:avLst/>
          </a:prstGeom>
          <a:noFill/>
        </p:spPr>
        <p:txBody>
          <a:bodyPr wrap="square" rtlCol="1">
            <a:spAutoFit/>
          </a:bodyPr>
          <a:lstStyle/>
          <a:p>
            <a:pPr algn="ctr"/>
            <a:r>
              <a:rPr lang="en-US" sz="5400" b="1" dirty="0" smtClean="0">
                <a:solidFill>
                  <a:srgbClr val="FF0000"/>
                </a:solidFill>
                <a:cs typeface="+mj-cs"/>
              </a:rPr>
              <a:t>Communication Skills</a:t>
            </a:r>
            <a:endParaRPr lang="ar-SA" sz="5400" b="1" dirty="0">
              <a:solidFill>
                <a:srgbClr val="FF0000"/>
              </a:solidFill>
              <a:cs typeface="+mj-cs"/>
            </a:endParaRPr>
          </a:p>
        </p:txBody>
      </p:sp>
      <p:sp>
        <p:nvSpPr>
          <p:cNvPr id="11" name="Rectangle 12"/>
          <p:cNvSpPr/>
          <p:nvPr/>
        </p:nvSpPr>
        <p:spPr>
          <a:xfrm>
            <a:off x="2483768" y="6217567"/>
            <a:ext cx="3720890" cy="307777"/>
          </a:xfrm>
          <a:prstGeom prst="rect">
            <a:avLst/>
          </a:prstGeom>
        </p:spPr>
        <p:txBody>
          <a:bodyPr wrap="none">
            <a:spAutoFit/>
          </a:bodyPr>
          <a:lstStyle/>
          <a:p>
            <a:r>
              <a:rPr lang="ar-SA" sz="1400" b="1" dirty="0" smtClean="0">
                <a:solidFill>
                  <a:schemeClr val="bg1"/>
                </a:solidFill>
              </a:rPr>
              <a:t>اعداد د/ هشام سعد </a:t>
            </a:r>
            <a:r>
              <a:rPr lang="ar-SA" sz="1400" b="1" dirty="0" err="1" smtClean="0">
                <a:solidFill>
                  <a:schemeClr val="bg1"/>
                </a:solidFill>
              </a:rPr>
              <a:t>زغلول </a:t>
            </a:r>
            <a:r>
              <a:rPr lang="ar-SA" sz="1400" b="1" dirty="0" smtClean="0">
                <a:solidFill>
                  <a:schemeClr val="bg1"/>
                </a:solidFill>
              </a:rPr>
              <a:t>– رئيس قسم مهارات تطوير الذات</a:t>
            </a:r>
            <a:endParaRPr lang="ar-SA" sz="1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nodeType="clickEffect">
                                  <p:stCondLst>
                                    <p:cond delay="0"/>
                                  </p:stCondLst>
                                  <p:iterate type="lt">
                                    <p:tmPct val="10000"/>
                                  </p:iterate>
                                  <p:childTnLst>
                                    <p:set>
                                      <p:cBhvr>
                                        <p:cTn id="6" dur="1" fill="hold">
                                          <p:stCondLst>
                                            <p:cond delay="0"/>
                                          </p:stCondLst>
                                        </p:cTn>
                                        <p:tgtEl>
                                          <p:spTgt spid="10">
                                            <p:txEl>
                                              <p:pRg st="0" end="0"/>
                                            </p:txEl>
                                          </p:spTgt>
                                        </p:tgtEl>
                                        <p:attrNameLst>
                                          <p:attrName>style.visibility</p:attrName>
                                        </p:attrNameLst>
                                      </p:cBhvr>
                                      <p:to>
                                        <p:strVal val="visible"/>
                                      </p:to>
                                    </p:set>
                                    <p:anim by="(-#ppt_w*2)" calcmode="lin" valueType="num">
                                      <p:cBhvr rctx="PPT">
                                        <p:cTn id="7" dur="250" autoRev="1" fill="hold">
                                          <p:stCondLst>
                                            <p:cond delay="0"/>
                                          </p:stCondLst>
                                        </p:cTn>
                                        <p:tgtEl>
                                          <p:spTgt spid="10">
                                            <p:txEl>
                                              <p:pRg st="0" end="0"/>
                                            </p:txEl>
                                          </p:spTgt>
                                        </p:tgtEl>
                                        <p:attrNameLst>
                                          <p:attrName>ppt_w</p:attrName>
                                        </p:attrNameLst>
                                      </p:cBhvr>
                                    </p:anim>
                                    <p:anim by="(#ppt_w*0.50)" calcmode="lin" valueType="num">
                                      <p:cBhvr>
                                        <p:cTn id="8" dur="250" decel="50000" autoRev="1" fill="hold">
                                          <p:stCondLst>
                                            <p:cond delay="0"/>
                                          </p:stCondLst>
                                        </p:cTn>
                                        <p:tgtEl>
                                          <p:spTgt spid="10">
                                            <p:txEl>
                                              <p:pRg st="0" end="0"/>
                                            </p:txEl>
                                          </p:spTgt>
                                        </p:tgtEl>
                                        <p:attrNameLst>
                                          <p:attrName>ppt_x</p:attrName>
                                        </p:attrNameLst>
                                      </p:cBhvr>
                                    </p:anim>
                                    <p:anim from="(-#ppt_h/2)" to="(#ppt_y)" calcmode="lin" valueType="num">
                                      <p:cBhvr>
                                        <p:cTn id="9" dur="500" fill="hold">
                                          <p:stCondLst>
                                            <p:cond delay="0"/>
                                          </p:stCondLst>
                                        </p:cTn>
                                        <p:tgtEl>
                                          <p:spTgt spid="10">
                                            <p:txEl>
                                              <p:pRg st="0" end="0"/>
                                            </p:txEl>
                                          </p:spTgt>
                                        </p:tgtEl>
                                        <p:attrNameLst>
                                          <p:attrName>ppt_y</p:attrName>
                                        </p:attrNameLst>
                                      </p:cBhvr>
                                    </p:anim>
                                    <p:animRot by="21600000">
                                      <p:cBhvr>
                                        <p:cTn id="10" dur="500" fill="hold">
                                          <p:stCondLst>
                                            <p:cond delay="0"/>
                                          </p:stCondLst>
                                        </p:cTn>
                                        <p:tgtEl>
                                          <p:spTgt spid="10">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4" presetClass="entr" presetSubtype="0" accel="10000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strVal val="#ppt_w*0.05"/>
                                          </p:val>
                                        </p:tav>
                                        <p:tav tm="100000">
                                          <p:val>
                                            <p:strVal val="#ppt_w"/>
                                          </p:val>
                                        </p:tav>
                                      </p:tavLst>
                                    </p:anim>
                                    <p:anim calcmode="lin" valueType="num">
                                      <p:cBhvr>
                                        <p:cTn id="16" dur="500" fill="hold"/>
                                        <p:tgtEl>
                                          <p:spTgt spid="14"/>
                                        </p:tgtEl>
                                        <p:attrNameLst>
                                          <p:attrName>ppt_h</p:attrName>
                                        </p:attrNameLst>
                                      </p:cBhvr>
                                      <p:tavLst>
                                        <p:tav tm="0">
                                          <p:val>
                                            <p:strVal val="#ppt_h"/>
                                          </p:val>
                                        </p:tav>
                                        <p:tav tm="100000">
                                          <p:val>
                                            <p:strVal val="#ppt_h"/>
                                          </p:val>
                                        </p:tav>
                                      </p:tavLst>
                                    </p:anim>
                                    <p:anim calcmode="lin" valueType="num">
                                      <p:cBhvr>
                                        <p:cTn id="17" dur="500" fill="hold"/>
                                        <p:tgtEl>
                                          <p:spTgt spid="14"/>
                                        </p:tgtEl>
                                        <p:attrNameLst>
                                          <p:attrName>ppt_x</p:attrName>
                                        </p:attrNameLst>
                                      </p:cBhvr>
                                      <p:tavLst>
                                        <p:tav tm="0">
                                          <p:val>
                                            <p:strVal val="#ppt_x-.2"/>
                                          </p:val>
                                        </p:tav>
                                        <p:tav tm="100000">
                                          <p:val>
                                            <p:strVal val="#ppt_x"/>
                                          </p:val>
                                        </p:tav>
                                      </p:tavLst>
                                    </p:anim>
                                    <p:anim calcmode="lin" valueType="num">
                                      <p:cBhvr>
                                        <p:cTn id="18" dur="500" fill="hold"/>
                                        <p:tgtEl>
                                          <p:spTgt spid="14"/>
                                        </p:tgtEl>
                                        <p:attrNameLst>
                                          <p:attrName>ppt_y</p:attrName>
                                        </p:attrNameLst>
                                      </p:cBhvr>
                                      <p:tavLst>
                                        <p:tav tm="0">
                                          <p:val>
                                            <p:strVal val="#ppt_y"/>
                                          </p:val>
                                        </p:tav>
                                        <p:tav tm="100000">
                                          <p:val>
                                            <p:strVal val="#ppt_y"/>
                                          </p:val>
                                        </p:tav>
                                      </p:tavLst>
                                    </p:anim>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35" presetClass="entr" presetSubtype="0" fill="hold"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1000"/>
                                        <p:tgtEl>
                                          <p:spTgt spid="3">
                                            <p:txEl>
                                              <p:pRg st="1" end="1"/>
                                            </p:txEl>
                                          </p:spTgt>
                                        </p:tgtEl>
                                      </p:cBhvr>
                                    </p:animEffect>
                                    <p:anim calcmode="lin" valueType="num">
                                      <p:cBhvr>
                                        <p:cTn id="25" dur="1000" fill="hold"/>
                                        <p:tgtEl>
                                          <p:spTgt spid="3">
                                            <p:txEl>
                                              <p:pRg st="1" end="1"/>
                                            </p:txEl>
                                          </p:spTgt>
                                        </p:tgtEl>
                                        <p:attrNameLst>
                                          <p:attrName>style.rotation</p:attrName>
                                        </p:attrNameLst>
                                      </p:cBhvr>
                                      <p:tavLst>
                                        <p:tav tm="0">
                                          <p:val>
                                            <p:fltVal val="720"/>
                                          </p:val>
                                        </p:tav>
                                        <p:tav tm="100000">
                                          <p:val>
                                            <p:fltVal val="0"/>
                                          </p:val>
                                        </p:tav>
                                      </p:tavLst>
                                    </p:anim>
                                    <p:anim calcmode="lin" valueType="num">
                                      <p:cBhvr>
                                        <p:cTn id="2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1" end="1"/>
                                            </p:txEl>
                                          </p:spTgt>
                                        </p:tgtEl>
                                        <p:attrNameLst>
                                          <p:attrName>ppt_w</p:attrName>
                                        </p:attrNameLst>
                                      </p:cBhvr>
                                      <p:tavLst>
                                        <p:tav tm="0">
                                          <p:val>
                                            <p:fltVal val="0"/>
                                          </p:val>
                                        </p:tav>
                                        <p:tav tm="100000">
                                          <p:val>
                                            <p:strVal val="#ppt_w"/>
                                          </p:val>
                                        </p:tav>
                                      </p:tavLst>
                                    </p:anim>
                                  </p:childTnLst>
                                </p:cTn>
                              </p:par>
                              <p:par>
                                <p:cTn id="28" presetID="35" presetClass="entr" presetSubtype="0" fill="hold" nodeType="with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fade">
                                      <p:cBhvr>
                                        <p:cTn id="30" dur="1000"/>
                                        <p:tgtEl>
                                          <p:spTgt spid="3">
                                            <p:txEl>
                                              <p:pRg st="2" end="2"/>
                                            </p:txEl>
                                          </p:spTgt>
                                        </p:tgtEl>
                                      </p:cBhvr>
                                    </p:animEffect>
                                    <p:anim calcmode="lin" valueType="num">
                                      <p:cBhvr>
                                        <p:cTn id="31" dur="1000" fill="hold"/>
                                        <p:tgtEl>
                                          <p:spTgt spid="3">
                                            <p:txEl>
                                              <p:pRg st="2" end="2"/>
                                            </p:txEl>
                                          </p:spTgt>
                                        </p:tgtEl>
                                        <p:attrNameLst>
                                          <p:attrName>style.rotation</p:attrName>
                                        </p:attrNameLst>
                                      </p:cBhvr>
                                      <p:tavLst>
                                        <p:tav tm="0">
                                          <p:val>
                                            <p:fltVal val="720"/>
                                          </p:val>
                                        </p:tav>
                                        <p:tav tm="100000">
                                          <p:val>
                                            <p:fltVal val="0"/>
                                          </p:val>
                                        </p:tav>
                                      </p:tavLst>
                                    </p:anim>
                                    <p:anim calcmode="lin" valueType="num">
                                      <p:cBhvr>
                                        <p:cTn id="32"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2" end="2"/>
                                            </p:txEl>
                                          </p:spTgt>
                                        </p:tgtEl>
                                        <p:attrNameLst>
                                          <p:attrName>ppt_w</p:attrName>
                                        </p:attrNameLst>
                                      </p:cBhvr>
                                      <p:tavLst>
                                        <p:tav tm="0">
                                          <p:val>
                                            <p:fltVal val="0"/>
                                          </p:val>
                                        </p:tav>
                                        <p:tav tm="100000">
                                          <p:val>
                                            <p:strVal val="#ppt_w"/>
                                          </p:val>
                                        </p:tav>
                                      </p:tavLst>
                                    </p:anim>
                                  </p:childTnLst>
                                </p:cTn>
                              </p:par>
                            </p:childTnLst>
                          </p:cTn>
                        </p:par>
                      </p:childTnLst>
                    </p:cTn>
                  </p:par>
                  <p:par>
                    <p:cTn id="34" fill="hold">
                      <p:stCondLst>
                        <p:cond delay="indefinite"/>
                      </p:stCondLst>
                      <p:childTnLst>
                        <p:par>
                          <p:cTn id="35" fill="hold">
                            <p:stCondLst>
                              <p:cond delay="0"/>
                            </p:stCondLst>
                            <p:childTnLst>
                              <p:par>
                                <p:cTn id="36" presetID="27" presetClass="entr" presetSubtype="0" fill="hold" grpId="0" nodeType="clickEffect">
                                  <p:stCondLst>
                                    <p:cond delay="0"/>
                                  </p:stCondLst>
                                  <p:iterate type="lt">
                                    <p:tmPct val="50000"/>
                                  </p:iterate>
                                  <p:childTnLst>
                                    <p:set>
                                      <p:cBhvr>
                                        <p:cTn id="37" dur="1" fill="hold">
                                          <p:stCondLst>
                                            <p:cond delay="0"/>
                                          </p:stCondLst>
                                        </p:cTn>
                                        <p:tgtEl>
                                          <p:spTgt spid="11"/>
                                        </p:tgtEl>
                                        <p:attrNameLst>
                                          <p:attrName>style.visibility</p:attrName>
                                        </p:attrNameLst>
                                      </p:cBhvr>
                                      <p:to>
                                        <p:strVal val="visible"/>
                                      </p:to>
                                    </p:set>
                                    <p:anim calcmode="discrete" valueType="clr">
                                      <p:cBhvr override="childStyle">
                                        <p:cTn id="38"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39" dur="80"/>
                                        <p:tgtEl>
                                          <p:spTgt spid="11"/>
                                        </p:tgtEl>
                                        <p:attrNameLst>
                                          <p:attrName>fillcolor</p:attrName>
                                        </p:attrNameLst>
                                      </p:cBhvr>
                                      <p:tavLst>
                                        <p:tav tm="0">
                                          <p:val>
                                            <p:clrVal>
                                              <a:schemeClr val="accent2"/>
                                            </p:clrVal>
                                          </p:val>
                                        </p:tav>
                                        <p:tav tm="50000">
                                          <p:val>
                                            <p:clrVal>
                                              <a:schemeClr val="hlink"/>
                                            </p:clrVal>
                                          </p:val>
                                        </p:tav>
                                      </p:tavLst>
                                    </p:anim>
                                    <p:set>
                                      <p:cBhvr>
                                        <p:cTn id="40" dur="80"/>
                                        <p:tgtEl>
                                          <p:spTgt spid="11"/>
                                        </p:tgtEl>
                                        <p:attrNameLst>
                                          <p:attrName>fill.type</p:attrName>
                                        </p:attrNameLst>
                                      </p:cBhvr>
                                      <p:to>
                                        <p:strVal val="solid"/>
                                      </p:to>
                                    </p:set>
                                  </p:childTnLst>
                                </p:cTn>
                              </p:par>
                              <p:par>
                                <p:cTn id="41" presetID="27" presetClass="entr" presetSubtype="0" fill="hold" grpId="0" nodeType="withEffect">
                                  <p:stCondLst>
                                    <p:cond delay="0"/>
                                  </p:stCondLst>
                                  <p:iterate type="lt">
                                    <p:tmPct val="50000"/>
                                  </p:iterate>
                                  <p:childTnLst>
                                    <p:set>
                                      <p:cBhvr>
                                        <p:cTn id="42" dur="1" fill="hold">
                                          <p:stCondLst>
                                            <p:cond delay="0"/>
                                          </p:stCondLst>
                                        </p:cTn>
                                        <p:tgtEl>
                                          <p:spTgt spid="13"/>
                                        </p:tgtEl>
                                        <p:attrNameLst>
                                          <p:attrName>style.visibility</p:attrName>
                                        </p:attrNameLst>
                                      </p:cBhvr>
                                      <p:to>
                                        <p:strVal val="visible"/>
                                      </p:to>
                                    </p:set>
                                    <p:anim calcmode="discrete" valueType="clr">
                                      <p:cBhvr override="childStyle">
                                        <p:cTn id="43" dur="80"/>
                                        <p:tgtEl>
                                          <p:spTgt spid="13"/>
                                        </p:tgtEl>
                                        <p:attrNameLst>
                                          <p:attrName>style.color</p:attrName>
                                        </p:attrNameLst>
                                      </p:cBhvr>
                                      <p:tavLst>
                                        <p:tav tm="0">
                                          <p:val>
                                            <p:clrVal>
                                              <a:schemeClr val="accent2"/>
                                            </p:clrVal>
                                          </p:val>
                                        </p:tav>
                                        <p:tav tm="50000">
                                          <p:val>
                                            <p:clrVal>
                                              <a:schemeClr val="hlink"/>
                                            </p:clrVal>
                                          </p:val>
                                        </p:tav>
                                      </p:tavLst>
                                    </p:anim>
                                    <p:anim calcmode="discrete" valueType="clr">
                                      <p:cBhvr>
                                        <p:cTn id="44" dur="80"/>
                                        <p:tgtEl>
                                          <p:spTgt spid="13"/>
                                        </p:tgtEl>
                                        <p:attrNameLst>
                                          <p:attrName>fillcolor</p:attrName>
                                        </p:attrNameLst>
                                      </p:cBhvr>
                                      <p:tavLst>
                                        <p:tav tm="0">
                                          <p:val>
                                            <p:clrVal>
                                              <a:schemeClr val="accent2"/>
                                            </p:clrVal>
                                          </p:val>
                                        </p:tav>
                                        <p:tav tm="50000">
                                          <p:val>
                                            <p:clrVal>
                                              <a:schemeClr val="hlink"/>
                                            </p:clrVal>
                                          </p:val>
                                        </p:tav>
                                      </p:tavLst>
                                    </p:anim>
                                    <p:set>
                                      <p:cBhvr>
                                        <p:cTn id="45" dur="80"/>
                                        <p:tgtEl>
                                          <p:spTgt spid="1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أدوات الاتصال</a:t>
            </a:r>
            <a:r>
              <a:rPr lang="ar-SA" sz="5400" b="1" dirty="0" smtClean="0">
                <a:solidFill>
                  <a:schemeClr val="bg1"/>
                </a:solidFill>
              </a:rPr>
              <a:t> </a:t>
            </a:r>
            <a:r>
              <a:rPr lang="ar-EG" sz="5400" b="1" dirty="0" smtClean="0">
                <a:solidFill>
                  <a:schemeClr val="bg1"/>
                </a:solidFill>
              </a:rPr>
              <a:t>غير اللفظي</a:t>
            </a:r>
            <a:endParaRPr lang="en-US"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3" name="Content Placeholder 2"/>
          <p:cNvSpPr>
            <a:spLocks noGrp="1"/>
          </p:cNvSpPr>
          <p:nvPr>
            <p:ph idx="1"/>
          </p:nvPr>
        </p:nvSpPr>
        <p:spPr>
          <a:xfrm>
            <a:off x="323527" y="1772816"/>
            <a:ext cx="8568953" cy="4525963"/>
          </a:xfrm>
        </p:spPr>
        <p:txBody>
          <a:bodyPr>
            <a:normAutofit fontScale="92500"/>
          </a:bodyPr>
          <a:lstStyle/>
          <a:p>
            <a:pPr marL="0" indent="0">
              <a:buNone/>
            </a:pPr>
            <a:r>
              <a:rPr lang="ar-EG" sz="3600" b="1" dirty="0" smtClean="0">
                <a:solidFill>
                  <a:srgbClr val="FF0000"/>
                </a:solidFill>
              </a:rPr>
              <a:t>2</a:t>
            </a:r>
            <a:r>
              <a:rPr lang="ar-SA" sz="3600" b="1" dirty="0" smtClean="0">
                <a:solidFill>
                  <a:srgbClr val="FF0000"/>
                </a:solidFill>
              </a:rPr>
              <a:t>-تعبيرات </a:t>
            </a:r>
            <a:r>
              <a:rPr lang="ar-EG" sz="3600" b="1" dirty="0" smtClean="0">
                <a:solidFill>
                  <a:srgbClr val="FF0000"/>
                </a:solidFill>
              </a:rPr>
              <a:t>الوجه</a:t>
            </a:r>
            <a:r>
              <a:rPr lang="ar-SA" sz="3600" b="1" dirty="0" smtClean="0">
                <a:solidFill>
                  <a:srgbClr val="FF0000"/>
                </a:solidFill>
              </a:rPr>
              <a:t>: </a:t>
            </a:r>
            <a:endParaRPr lang="en-US" sz="3600" dirty="0">
              <a:solidFill>
                <a:srgbClr val="FF0000"/>
              </a:solidFill>
            </a:endParaRPr>
          </a:p>
          <a:p>
            <a:pPr marL="0" lvl="0" indent="0" algn="just">
              <a:buNone/>
            </a:pPr>
            <a:r>
              <a:rPr lang="ar-EG" b="1" dirty="0" smtClean="0">
                <a:solidFill>
                  <a:schemeClr val="accent4">
                    <a:lumMod val="75000"/>
                  </a:schemeClr>
                </a:solidFill>
              </a:rPr>
              <a:t>وهي </a:t>
            </a:r>
            <a:r>
              <a:rPr lang="ar-EG" b="1" dirty="0">
                <a:solidFill>
                  <a:schemeClr val="accent4">
                    <a:lumMod val="75000"/>
                  </a:schemeClr>
                </a:solidFill>
              </a:rPr>
              <a:t>التعبيرات التي تصدر عن الوجه بأكمله أو بعض أجزاء منه للدلالة على المشاعر المصاحبة للرسالة مثل: (القبول-الرفض-الخزن-الفرح-الغضب-الدهشة-الخوف-الإرهاق-التوتر-الاشمئزاز</a:t>
            </a:r>
            <a:r>
              <a:rPr lang="ar-EG" b="1" dirty="0" smtClean="0">
                <a:solidFill>
                  <a:schemeClr val="accent4">
                    <a:lumMod val="75000"/>
                  </a:schemeClr>
                </a:solidFill>
              </a:rPr>
              <a:t>).</a:t>
            </a:r>
            <a:endParaRPr lang="en-US" b="1" dirty="0">
              <a:solidFill>
                <a:schemeClr val="accent4">
                  <a:lumMod val="75000"/>
                </a:schemeClr>
              </a:solidFill>
            </a:endParaRPr>
          </a:p>
          <a:p>
            <a:pPr marL="0" lvl="0" indent="0" algn="just">
              <a:buNone/>
            </a:pPr>
            <a:r>
              <a:rPr lang="ar-EG" b="1" dirty="0">
                <a:solidFill>
                  <a:srgbClr val="FF0000"/>
                </a:solidFill>
              </a:rPr>
              <a:t>ويمكن تقسيم أوجه الأفراد بناء على عملية الاتصال </a:t>
            </a:r>
            <a:r>
              <a:rPr lang="ar-EG" b="1" dirty="0" smtClean="0">
                <a:solidFill>
                  <a:srgbClr val="FF0000"/>
                </a:solidFill>
              </a:rPr>
              <a:t>إلي:</a:t>
            </a:r>
            <a:endParaRPr lang="ar-EG" b="1" dirty="0">
              <a:solidFill>
                <a:srgbClr val="FF0000"/>
              </a:solidFill>
            </a:endParaRPr>
          </a:p>
          <a:p>
            <a:pPr lvl="0" algn="just">
              <a:buFont typeface="Wingdings" panose="05000000000000000000" pitchFamily="2" charset="2"/>
              <a:buChar char="Ø"/>
            </a:pPr>
            <a:r>
              <a:rPr lang="ar-EG" b="1" dirty="0">
                <a:solidFill>
                  <a:srgbClr val="0070C0"/>
                </a:solidFill>
              </a:rPr>
              <a:t>وجوه منفتحة</a:t>
            </a:r>
            <a:r>
              <a:rPr lang="ar-EG" b="1" dirty="0" smtClean="0">
                <a:solidFill>
                  <a:srgbClr val="0070C0"/>
                </a:solidFill>
              </a:rPr>
              <a:t>.</a:t>
            </a:r>
          </a:p>
          <a:p>
            <a:pPr lvl="0" algn="just">
              <a:buFont typeface="Wingdings" panose="05000000000000000000" pitchFamily="2" charset="2"/>
              <a:buChar char="Ø"/>
            </a:pPr>
            <a:r>
              <a:rPr lang="ar-EG" b="1" dirty="0">
                <a:solidFill>
                  <a:srgbClr val="00B050"/>
                </a:solidFill>
              </a:rPr>
              <a:t>وجوه محايدة</a:t>
            </a:r>
            <a:r>
              <a:rPr lang="ar-EG" b="1" dirty="0" smtClean="0">
                <a:solidFill>
                  <a:srgbClr val="00B050"/>
                </a:solidFill>
              </a:rPr>
              <a:t>.</a:t>
            </a:r>
          </a:p>
          <a:p>
            <a:pPr lvl="0" algn="just">
              <a:buFont typeface="Wingdings" panose="05000000000000000000" pitchFamily="2" charset="2"/>
              <a:buChar char="Ø"/>
            </a:pPr>
            <a:r>
              <a:rPr lang="ar-EG" b="1" dirty="0">
                <a:solidFill>
                  <a:srgbClr val="002060"/>
                </a:solidFill>
              </a:rPr>
              <a:t>وجوه جادة</a:t>
            </a:r>
            <a:r>
              <a:rPr lang="ar-EG" b="1" dirty="0" smtClean="0">
                <a:solidFill>
                  <a:srgbClr val="002060"/>
                </a:solidFill>
              </a:rPr>
              <a:t>.</a:t>
            </a:r>
            <a:endParaRPr lang="en-US" b="1" dirty="0">
              <a:solidFill>
                <a:srgbClr val="002060"/>
              </a:solidFill>
            </a:endParaRPr>
          </a:p>
        </p:txBody>
      </p:sp>
      <p:pic>
        <p:nvPicPr>
          <p:cNvPr id="1026" name="Picture 2" descr="1"/>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519624" y="4797152"/>
            <a:ext cx="1564543" cy="154281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27" name="Picture 3" descr="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607196" y="4796358"/>
            <a:ext cx="1604764" cy="15849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28" name="Picture 4" descr="3"/>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706953" y="4795564"/>
            <a:ext cx="1678493" cy="16577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1765129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i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أدوات الاتصال</a:t>
            </a:r>
            <a:r>
              <a:rPr lang="ar-SA" sz="5400" b="1" dirty="0" smtClean="0">
                <a:solidFill>
                  <a:schemeClr val="bg1"/>
                </a:solidFill>
              </a:rPr>
              <a:t> </a:t>
            </a:r>
            <a:r>
              <a:rPr lang="ar-EG" sz="5400" b="1" dirty="0" smtClean="0">
                <a:solidFill>
                  <a:schemeClr val="bg1"/>
                </a:solidFill>
              </a:rPr>
              <a:t>غير اللفظي</a:t>
            </a:r>
            <a:endParaRPr lang="en-US"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3" name="Content Placeholder 2"/>
          <p:cNvSpPr>
            <a:spLocks noGrp="1"/>
          </p:cNvSpPr>
          <p:nvPr>
            <p:ph idx="1"/>
          </p:nvPr>
        </p:nvSpPr>
        <p:spPr>
          <a:xfrm>
            <a:off x="323527" y="1772816"/>
            <a:ext cx="8568953" cy="4525963"/>
          </a:xfrm>
        </p:spPr>
        <p:txBody>
          <a:bodyPr>
            <a:normAutofit/>
          </a:bodyPr>
          <a:lstStyle/>
          <a:p>
            <a:pPr marL="0" indent="0">
              <a:buNone/>
            </a:pPr>
            <a:r>
              <a:rPr lang="ar-EG" sz="3600" b="1" dirty="0" smtClean="0">
                <a:solidFill>
                  <a:srgbClr val="FF0000"/>
                </a:solidFill>
              </a:rPr>
              <a:t>تابع </a:t>
            </a:r>
            <a:r>
              <a:rPr lang="ar-SA" sz="3600" b="1" dirty="0" smtClean="0">
                <a:solidFill>
                  <a:srgbClr val="FF0000"/>
                </a:solidFill>
              </a:rPr>
              <a:t>تعبيرات </a:t>
            </a:r>
            <a:r>
              <a:rPr lang="ar-EG" sz="3600" b="1" dirty="0" smtClean="0">
                <a:solidFill>
                  <a:srgbClr val="FF0000"/>
                </a:solidFill>
              </a:rPr>
              <a:t>الوجه</a:t>
            </a:r>
            <a:r>
              <a:rPr lang="ar-SA" sz="3600" b="1" dirty="0" smtClean="0">
                <a:solidFill>
                  <a:srgbClr val="FF0000"/>
                </a:solidFill>
              </a:rPr>
              <a:t>: </a:t>
            </a:r>
            <a:endParaRPr lang="en-US" b="1" dirty="0">
              <a:solidFill>
                <a:schemeClr val="accent4">
                  <a:lumMod val="75000"/>
                </a:schemeClr>
              </a:solidFill>
            </a:endParaRPr>
          </a:p>
          <a:p>
            <a:pPr marL="0" lvl="0" indent="0" algn="just">
              <a:buNone/>
            </a:pPr>
            <a:r>
              <a:rPr lang="ar-EG" b="1" dirty="0" smtClean="0">
                <a:solidFill>
                  <a:srgbClr val="FF0000"/>
                </a:solidFill>
              </a:rPr>
              <a:t>وتشتمل </a:t>
            </a:r>
            <a:r>
              <a:rPr lang="ar-EG" b="1" dirty="0">
                <a:solidFill>
                  <a:srgbClr val="FF0000"/>
                </a:solidFill>
              </a:rPr>
              <a:t>تعبيرات الوجه </a:t>
            </a:r>
            <a:r>
              <a:rPr lang="ar-EG" b="1" dirty="0" smtClean="0">
                <a:solidFill>
                  <a:srgbClr val="FF0000"/>
                </a:solidFill>
              </a:rPr>
              <a:t>علي ما </a:t>
            </a:r>
            <a:r>
              <a:rPr lang="ar-EG" b="1" dirty="0">
                <a:solidFill>
                  <a:srgbClr val="FF0000"/>
                </a:solidFill>
              </a:rPr>
              <a:t>يلي:</a:t>
            </a:r>
          </a:p>
          <a:p>
            <a:pPr marL="914400" lvl="1" indent="-514350">
              <a:buFont typeface="+mj-cs"/>
              <a:buAutoNum type="arabic2Minus"/>
            </a:pPr>
            <a:r>
              <a:rPr lang="ar-EG" sz="3200" b="1" dirty="0" smtClean="0">
                <a:solidFill>
                  <a:srgbClr val="002060"/>
                </a:solidFill>
              </a:rPr>
              <a:t>الأنف والأذنان.</a:t>
            </a:r>
            <a:endParaRPr lang="en-US" sz="3200" b="1" dirty="0">
              <a:solidFill>
                <a:srgbClr val="002060"/>
              </a:solidFill>
            </a:endParaRPr>
          </a:p>
          <a:p>
            <a:pPr marL="914400" lvl="1" indent="-514350">
              <a:buFont typeface="+mj-cs"/>
              <a:buAutoNum type="arabic2Minus"/>
            </a:pPr>
            <a:r>
              <a:rPr lang="ar-EG" sz="3200" b="1" dirty="0" smtClean="0">
                <a:solidFill>
                  <a:srgbClr val="00B050"/>
                </a:solidFill>
              </a:rPr>
              <a:t>جبين الشخص.</a:t>
            </a:r>
            <a:endParaRPr lang="en-US" sz="3200" b="1" dirty="0">
              <a:solidFill>
                <a:srgbClr val="00B050"/>
              </a:solidFill>
            </a:endParaRPr>
          </a:p>
          <a:p>
            <a:pPr marL="914400" lvl="1" indent="-514350">
              <a:buFont typeface="+mj-cs"/>
              <a:buAutoNum type="arabic2Minus"/>
            </a:pPr>
            <a:r>
              <a:rPr lang="ar-EG" sz="3200" b="1" dirty="0" smtClean="0">
                <a:solidFill>
                  <a:srgbClr val="002060"/>
                </a:solidFill>
              </a:rPr>
              <a:t>حركات الحواجب.</a:t>
            </a:r>
          </a:p>
          <a:p>
            <a:pPr marL="914400" lvl="1" indent="-514350">
              <a:buFont typeface="+mj-cs"/>
              <a:buAutoNum type="arabic2Minus"/>
            </a:pPr>
            <a:r>
              <a:rPr lang="ar-EG" sz="3200" b="1" dirty="0" smtClean="0">
                <a:solidFill>
                  <a:srgbClr val="C00000"/>
                </a:solidFill>
              </a:rPr>
              <a:t>حركة ووضع الشفاه.</a:t>
            </a:r>
          </a:p>
          <a:p>
            <a:pPr marL="914400" lvl="1" indent="-514350">
              <a:buFont typeface="+mj-cs"/>
              <a:buAutoNum type="arabic2Minus"/>
            </a:pPr>
            <a:r>
              <a:rPr lang="ar-EG" sz="3200" b="1" dirty="0" smtClean="0">
                <a:solidFill>
                  <a:srgbClr val="003300"/>
                </a:solidFill>
              </a:rPr>
              <a:t>إيماءات الرأس.</a:t>
            </a:r>
            <a:endParaRPr lang="en-US" sz="3200" b="1" dirty="0">
              <a:solidFill>
                <a:srgbClr val="003300"/>
              </a:solidFill>
            </a:endParaRPr>
          </a:p>
        </p:txBody>
      </p:sp>
    </p:spTree>
    <p:extLst>
      <p:ext uri="{BB962C8B-B14F-4D97-AF65-F5344CB8AC3E}">
        <p14:creationId xmlns="" xmlns:p14="http://schemas.microsoft.com/office/powerpoint/2010/main" val="2694358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i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1000"/>
                                        <p:tgtEl>
                                          <p:spTgt spid="3">
                                            <p:txEl>
                                              <p:pRg st="2" end="2"/>
                                            </p:txEl>
                                          </p:spTgt>
                                        </p:tgtEl>
                                      </p:cBhvr>
                                    </p:animEffect>
                                    <p:anim calcmode="lin" valueType="num">
                                      <p:cBhvr>
                                        <p:cTn id="2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1000"/>
                                        <p:tgtEl>
                                          <p:spTgt spid="3">
                                            <p:txEl>
                                              <p:pRg st="3" end="3"/>
                                            </p:txEl>
                                          </p:spTgt>
                                        </p:tgtEl>
                                      </p:cBhvr>
                                    </p:animEffect>
                                    <p:anim calcmode="lin" valueType="num">
                                      <p:cBhvr>
                                        <p:cTn id="3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Effect transition="in" filter="fade">
                                      <p:cBhvr>
                                        <p:cTn id="36" dur="1000"/>
                                        <p:tgtEl>
                                          <p:spTgt spid="3">
                                            <p:txEl>
                                              <p:pRg st="4" end="4"/>
                                            </p:txEl>
                                          </p:spTgt>
                                        </p:tgtEl>
                                      </p:cBhvr>
                                    </p:animEffect>
                                    <p:anim calcmode="lin" valueType="num">
                                      <p:cBhvr>
                                        <p:cTn id="3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Effect transition="in" filter="fade">
                                      <p:cBhvr>
                                        <p:cTn id="43" dur="1000"/>
                                        <p:tgtEl>
                                          <p:spTgt spid="3">
                                            <p:txEl>
                                              <p:pRg st="5" end="5"/>
                                            </p:txEl>
                                          </p:spTgt>
                                        </p:tgtEl>
                                      </p:cBhvr>
                                    </p:animEffect>
                                    <p:anim calcmode="lin" valueType="num">
                                      <p:cBhvr>
                                        <p:cTn id="44"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Effect transition="in" filter="fade">
                                      <p:cBhvr>
                                        <p:cTn id="50" dur="1000"/>
                                        <p:tgtEl>
                                          <p:spTgt spid="3">
                                            <p:txEl>
                                              <p:pRg st="6" end="6"/>
                                            </p:txEl>
                                          </p:spTgt>
                                        </p:tgtEl>
                                      </p:cBhvr>
                                    </p:animEffect>
                                    <p:anim calcmode="lin" valueType="num">
                                      <p:cBhvr>
                                        <p:cTn id="51"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2"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أدوات الاتصال</a:t>
            </a:r>
            <a:r>
              <a:rPr lang="ar-SA" sz="5400" b="1" dirty="0" smtClean="0">
                <a:solidFill>
                  <a:schemeClr val="bg1"/>
                </a:solidFill>
              </a:rPr>
              <a:t> </a:t>
            </a:r>
            <a:r>
              <a:rPr lang="ar-EG" sz="5400" b="1" dirty="0" smtClean="0">
                <a:solidFill>
                  <a:schemeClr val="bg1"/>
                </a:solidFill>
              </a:rPr>
              <a:t>غير اللفظي</a:t>
            </a:r>
            <a:endParaRPr lang="en-US"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3" name="Content Placeholder 2"/>
          <p:cNvSpPr>
            <a:spLocks noGrp="1"/>
          </p:cNvSpPr>
          <p:nvPr>
            <p:ph idx="1"/>
          </p:nvPr>
        </p:nvSpPr>
        <p:spPr>
          <a:xfrm>
            <a:off x="323527" y="1772816"/>
            <a:ext cx="8568953" cy="4680520"/>
          </a:xfrm>
        </p:spPr>
        <p:txBody>
          <a:bodyPr>
            <a:normAutofit fontScale="92500" lnSpcReduction="10000"/>
          </a:bodyPr>
          <a:lstStyle/>
          <a:p>
            <a:pPr marL="0" indent="0">
              <a:buNone/>
            </a:pPr>
            <a:r>
              <a:rPr lang="ar-EG" sz="3900" b="1" dirty="0" smtClean="0">
                <a:solidFill>
                  <a:srgbClr val="FF0000"/>
                </a:solidFill>
              </a:rPr>
              <a:t>3-نبرات الصوت</a:t>
            </a:r>
            <a:r>
              <a:rPr lang="ar-SA" sz="3900" b="1" dirty="0" smtClean="0">
                <a:solidFill>
                  <a:srgbClr val="FF0000"/>
                </a:solidFill>
              </a:rPr>
              <a:t>: </a:t>
            </a:r>
            <a:endParaRPr lang="en-US" sz="3900" dirty="0">
              <a:solidFill>
                <a:srgbClr val="FF0000"/>
              </a:solidFill>
            </a:endParaRPr>
          </a:p>
          <a:p>
            <a:pPr marL="0" lvl="0" indent="0" algn="just">
              <a:buNone/>
            </a:pPr>
            <a:r>
              <a:rPr lang="ar-EG" b="1" dirty="0" smtClean="0">
                <a:solidFill>
                  <a:srgbClr val="FF0000"/>
                </a:solidFill>
              </a:rPr>
              <a:t>يمكن </a:t>
            </a:r>
            <a:r>
              <a:rPr lang="ar-EG" b="1" dirty="0">
                <a:solidFill>
                  <a:srgbClr val="FF0000"/>
                </a:solidFill>
              </a:rPr>
              <a:t>تحديد طبيعة الصوت كما </a:t>
            </a:r>
            <a:r>
              <a:rPr lang="ar-EG" b="1" dirty="0" smtClean="0">
                <a:solidFill>
                  <a:srgbClr val="FF0000"/>
                </a:solidFill>
              </a:rPr>
              <a:t>يلي:</a:t>
            </a:r>
            <a:endParaRPr lang="ar-EG" b="1" dirty="0">
              <a:solidFill>
                <a:srgbClr val="FF0000"/>
              </a:solidFill>
            </a:endParaRPr>
          </a:p>
          <a:p>
            <a:pPr lvl="0" algn="just">
              <a:buFont typeface="Wingdings" panose="05000000000000000000" pitchFamily="2" charset="2"/>
              <a:buChar char="§"/>
            </a:pPr>
            <a:r>
              <a:rPr lang="ar-EG" b="1" dirty="0">
                <a:solidFill>
                  <a:srgbClr val="0070C0"/>
                </a:solidFill>
              </a:rPr>
              <a:t>الصوت ذو النبرة </a:t>
            </a:r>
            <a:r>
              <a:rPr lang="ar-EG" b="1" dirty="0" smtClean="0">
                <a:solidFill>
                  <a:srgbClr val="0070C0"/>
                </a:solidFill>
              </a:rPr>
              <a:t>العميقة</a:t>
            </a:r>
            <a:r>
              <a:rPr lang="ar-SA" b="1" dirty="0" smtClean="0">
                <a:solidFill>
                  <a:srgbClr val="0070C0"/>
                </a:solidFill>
              </a:rPr>
              <a:t> </a:t>
            </a:r>
            <a:r>
              <a:rPr lang="ar-EG" b="1" dirty="0" smtClean="0">
                <a:solidFill>
                  <a:srgbClr val="0070C0"/>
                </a:solidFill>
              </a:rPr>
              <a:t>والمتحمسة</a:t>
            </a:r>
            <a:r>
              <a:rPr lang="ar-EG" b="1" dirty="0">
                <a:solidFill>
                  <a:srgbClr val="0070C0"/>
                </a:solidFill>
              </a:rPr>
              <a:t>: </a:t>
            </a:r>
            <a:r>
              <a:rPr lang="ar-EG" b="1" dirty="0"/>
              <a:t>وفيها يقدم للمستمع نوعاً من الأمان العاطفي الجذاب المليء بالخبرة.</a:t>
            </a:r>
            <a:endParaRPr lang="en-US" b="1" dirty="0"/>
          </a:p>
          <a:p>
            <a:pPr lvl="0" algn="just">
              <a:buFont typeface="Wingdings" panose="05000000000000000000" pitchFamily="2" charset="2"/>
              <a:buChar char="§"/>
            </a:pPr>
            <a:r>
              <a:rPr lang="ar-EG" b="1" dirty="0">
                <a:solidFill>
                  <a:srgbClr val="0070C0"/>
                </a:solidFill>
              </a:rPr>
              <a:t>الصوت ذو النبرة العالية: </a:t>
            </a:r>
            <a:r>
              <a:rPr lang="ar-EG" b="1" dirty="0"/>
              <a:t>ويدل على عدم النضج وعدم الشعور بالأمان أو دليل على الضعف، وإشارة إلى الغضب.</a:t>
            </a:r>
            <a:endParaRPr lang="en-US" b="1" dirty="0"/>
          </a:p>
          <a:p>
            <a:pPr algn="just">
              <a:buFont typeface="Wingdings" panose="05000000000000000000" pitchFamily="2" charset="2"/>
              <a:buChar char="§"/>
            </a:pPr>
            <a:r>
              <a:rPr lang="ar-EG" b="1" dirty="0">
                <a:solidFill>
                  <a:srgbClr val="0070C0"/>
                </a:solidFill>
              </a:rPr>
              <a:t>الصوت ذو النبرة المنخفضة الهادئة: </a:t>
            </a:r>
            <a:r>
              <a:rPr lang="ar-EG" b="1" dirty="0"/>
              <a:t>وهو دليل على الخلق المهذب، والاحترام والتقدير</a:t>
            </a:r>
            <a:r>
              <a:rPr lang="ar-EG" b="1" dirty="0" smtClean="0"/>
              <a:t>.</a:t>
            </a:r>
          </a:p>
          <a:p>
            <a:pPr algn="just">
              <a:buFont typeface="Wingdings" panose="05000000000000000000" pitchFamily="2" charset="2"/>
              <a:buChar char="§"/>
            </a:pPr>
            <a:r>
              <a:rPr lang="ar-EG" b="1" dirty="0">
                <a:solidFill>
                  <a:srgbClr val="0070C0"/>
                </a:solidFill>
              </a:rPr>
              <a:t>الصوت المرتعش:</a:t>
            </a:r>
            <a:r>
              <a:rPr lang="ar-EG" b="1" dirty="0"/>
              <a:t> وهو دليل على القلق والضيق والعصبية.</a:t>
            </a:r>
            <a:endParaRPr lang="en-US" b="1" dirty="0">
              <a:solidFill>
                <a:srgbClr val="002060"/>
              </a:solidFill>
            </a:endParaRPr>
          </a:p>
        </p:txBody>
      </p:sp>
    </p:spTree>
    <p:extLst>
      <p:ext uri="{BB962C8B-B14F-4D97-AF65-F5344CB8AC3E}">
        <p14:creationId xmlns="" xmlns:p14="http://schemas.microsoft.com/office/powerpoint/2010/main" val="3693265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i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أدوات الاتصال</a:t>
            </a:r>
            <a:r>
              <a:rPr lang="ar-SA" sz="5400" b="1" dirty="0" smtClean="0">
                <a:solidFill>
                  <a:schemeClr val="bg1"/>
                </a:solidFill>
              </a:rPr>
              <a:t> </a:t>
            </a:r>
            <a:r>
              <a:rPr lang="ar-EG" sz="5400" b="1" dirty="0" smtClean="0">
                <a:solidFill>
                  <a:schemeClr val="bg1"/>
                </a:solidFill>
              </a:rPr>
              <a:t>غير اللفظي</a:t>
            </a:r>
            <a:endParaRPr lang="en-US"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3" name="Content Placeholder 2"/>
          <p:cNvSpPr>
            <a:spLocks noGrp="1"/>
          </p:cNvSpPr>
          <p:nvPr>
            <p:ph idx="1"/>
          </p:nvPr>
        </p:nvSpPr>
        <p:spPr>
          <a:xfrm>
            <a:off x="323527" y="2276872"/>
            <a:ext cx="8568953" cy="2736304"/>
          </a:xfrm>
        </p:spPr>
        <p:txBody>
          <a:bodyPr>
            <a:normAutofit/>
          </a:bodyPr>
          <a:lstStyle/>
          <a:p>
            <a:pPr marL="0" indent="0">
              <a:buNone/>
            </a:pPr>
            <a:r>
              <a:rPr lang="ar-EG" sz="3900" b="1" dirty="0" smtClean="0">
                <a:solidFill>
                  <a:srgbClr val="FF0000"/>
                </a:solidFill>
              </a:rPr>
              <a:t>4- لُغة الجَسَد</a:t>
            </a:r>
            <a:r>
              <a:rPr lang="ar-SA" sz="3900" b="1" dirty="0" smtClean="0">
                <a:solidFill>
                  <a:srgbClr val="FF0000"/>
                </a:solidFill>
              </a:rPr>
              <a:t>: </a:t>
            </a:r>
            <a:endParaRPr lang="en-US" sz="3900" dirty="0">
              <a:solidFill>
                <a:srgbClr val="FF0000"/>
              </a:solidFill>
            </a:endParaRPr>
          </a:p>
          <a:p>
            <a:pPr marL="0" lvl="0" indent="0" algn="just">
              <a:buNone/>
            </a:pPr>
            <a:r>
              <a:rPr lang="ar-EG" b="1" dirty="0" smtClean="0">
                <a:solidFill>
                  <a:srgbClr val="0070C0"/>
                </a:solidFill>
              </a:rPr>
              <a:t>     وتعرف </a:t>
            </a:r>
            <a:r>
              <a:rPr lang="ar-EG" b="1" dirty="0">
                <a:solidFill>
                  <a:srgbClr val="0070C0"/>
                </a:solidFill>
              </a:rPr>
              <a:t>بأنها الحركات التي يقوم بها الأفراد مستخدمين أيديهم، أو تعبيرات الوجه، أو أقدامهم، أو نبرات صوتهم، أو هز الكتف، أو الرأس؛ ليفهم المخاطب بشكل أفضل المعلومة التي يريد أن تصل.</a:t>
            </a:r>
            <a:endParaRPr lang="en-US" b="1" dirty="0">
              <a:solidFill>
                <a:srgbClr val="0070C0"/>
              </a:solidFill>
            </a:endParaRPr>
          </a:p>
        </p:txBody>
      </p:sp>
    </p:spTree>
    <p:extLst>
      <p:ext uri="{BB962C8B-B14F-4D97-AF65-F5344CB8AC3E}">
        <p14:creationId xmlns="" xmlns:p14="http://schemas.microsoft.com/office/powerpoint/2010/main" val="889451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i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أدوات الاتصال</a:t>
            </a:r>
            <a:r>
              <a:rPr lang="ar-SA" sz="5400" b="1" dirty="0" smtClean="0">
                <a:solidFill>
                  <a:schemeClr val="bg1"/>
                </a:solidFill>
              </a:rPr>
              <a:t> </a:t>
            </a:r>
            <a:r>
              <a:rPr lang="ar-EG" sz="5400" b="1" dirty="0" smtClean="0">
                <a:solidFill>
                  <a:schemeClr val="bg1"/>
                </a:solidFill>
              </a:rPr>
              <a:t>غير اللفظي</a:t>
            </a:r>
            <a:endParaRPr lang="en-US"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3" name="Content Placeholder 2"/>
          <p:cNvSpPr>
            <a:spLocks noGrp="1"/>
          </p:cNvSpPr>
          <p:nvPr>
            <p:ph idx="1"/>
          </p:nvPr>
        </p:nvSpPr>
        <p:spPr>
          <a:xfrm>
            <a:off x="323527" y="2276872"/>
            <a:ext cx="8568953" cy="3888432"/>
          </a:xfrm>
        </p:spPr>
        <p:txBody>
          <a:bodyPr>
            <a:normAutofit/>
          </a:bodyPr>
          <a:lstStyle/>
          <a:p>
            <a:pPr marL="0" indent="0">
              <a:buNone/>
            </a:pPr>
            <a:r>
              <a:rPr lang="ar-EG" sz="3900" b="1" u="sng" dirty="0" smtClean="0">
                <a:solidFill>
                  <a:srgbClr val="FF0000"/>
                </a:solidFill>
              </a:rPr>
              <a:t>وظائف لُغة الجَسَد</a:t>
            </a:r>
            <a:r>
              <a:rPr lang="ar-SA" sz="3900" b="1" u="sng" dirty="0" smtClean="0">
                <a:solidFill>
                  <a:srgbClr val="FF0000"/>
                </a:solidFill>
              </a:rPr>
              <a:t>: </a:t>
            </a:r>
            <a:endParaRPr lang="ar-EG" sz="3900" u="sng" dirty="0">
              <a:solidFill>
                <a:srgbClr val="FF0000"/>
              </a:solidFill>
            </a:endParaRPr>
          </a:p>
          <a:p>
            <a:pPr>
              <a:buFont typeface="Wingdings" panose="05000000000000000000" pitchFamily="2" charset="2"/>
              <a:buChar char="Ø"/>
            </a:pPr>
            <a:r>
              <a:rPr lang="ar-EG" b="1" dirty="0" smtClean="0">
                <a:solidFill>
                  <a:srgbClr val="0070C0"/>
                </a:solidFill>
              </a:rPr>
              <a:t>تنظيم </a:t>
            </a:r>
            <a:r>
              <a:rPr lang="ar-EG" b="1" dirty="0">
                <a:solidFill>
                  <a:srgbClr val="0070C0"/>
                </a:solidFill>
              </a:rPr>
              <a:t>التفاعل مع </a:t>
            </a:r>
            <a:r>
              <a:rPr lang="ar-EG" b="1" dirty="0" smtClean="0">
                <a:solidFill>
                  <a:srgbClr val="0070C0"/>
                </a:solidFill>
              </a:rPr>
              <a:t>الآخرين.</a:t>
            </a:r>
          </a:p>
          <a:p>
            <a:pPr>
              <a:buFont typeface="Wingdings" panose="05000000000000000000" pitchFamily="2" charset="2"/>
              <a:buChar char="Ø"/>
            </a:pPr>
            <a:r>
              <a:rPr lang="ar-EG" b="1" dirty="0">
                <a:solidFill>
                  <a:srgbClr val="00B050"/>
                </a:solidFill>
              </a:rPr>
              <a:t>تبادل </a:t>
            </a:r>
            <a:r>
              <a:rPr lang="ar-EG" b="1" dirty="0" smtClean="0">
                <a:solidFill>
                  <a:srgbClr val="00B050"/>
                </a:solidFill>
              </a:rPr>
              <a:t>المعلومات.</a:t>
            </a:r>
          </a:p>
          <a:p>
            <a:pPr>
              <a:buFont typeface="Wingdings" panose="05000000000000000000" pitchFamily="2" charset="2"/>
              <a:buChar char="Ø"/>
            </a:pPr>
            <a:r>
              <a:rPr lang="ar-EG" b="1" dirty="0">
                <a:solidFill>
                  <a:srgbClr val="C00000"/>
                </a:solidFill>
              </a:rPr>
              <a:t>التعبير عن </a:t>
            </a:r>
            <a:r>
              <a:rPr lang="ar-EG" b="1" dirty="0" smtClean="0">
                <a:solidFill>
                  <a:srgbClr val="C00000"/>
                </a:solidFill>
              </a:rPr>
              <a:t>الوجدان.</a:t>
            </a:r>
          </a:p>
          <a:p>
            <a:pPr>
              <a:buFont typeface="Wingdings" panose="05000000000000000000" pitchFamily="2" charset="2"/>
              <a:buChar char="Ø"/>
            </a:pPr>
            <a:r>
              <a:rPr lang="ar-EG" b="1" dirty="0">
                <a:solidFill>
                  <a:srgbClr val="002060"/>
                </a:solidFill>
              </a:rPr>
              <a:t>ضبط السلوك الاجتماعي </a:t>
            </a:r>
            <a:r>
              <a:rPr lang="ar-EG" b="1" dirty="0" smtClean="0">
                <a:solidFill>
                  <a:srgbClr val="002060"/>
                </a:solidFill>
              </a:rPr>
              <a:t>للآخرين.</a:t>
            </a:r>
            <a:endParaRPr lang="en-US" b="1" dirty="0">
              <a:solidFill>
                <a:srgbClr val="002060"/>
              </a:solidFill>
            </a:endParaRPr>
          </a:p>
        </p:txBody>
      </p:sp>
    </p:spTree>
    <p:extLst>
      <p:ext uri="{BB962C8B-B14F-4D97-AF65-F5344CB8AC3E}">
        <p14:creationId xmlns="" xmlns:p14="http://schemas.microsoft.com/office/powerpoint/2010/main" val="1902788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i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0"/>
                                        <p:tgtEl>
                                          <p:spTgt spid="3">
                                            <p:txEl>
                                              <p:pRg st="1" end="1"/>
                                            </p:txEl>
                                          </p:spTgt>
                                        </p:tgtEl>
                                      </p:cBhvr>
                                    </p:animEffect>
                                    <p:anim calcmode="lin" valueType="num">
                                      <p:cBhvr>
                                        <p:cTn id="1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0"/>
                                        <p:tgtEl>
                                          <p:spTgt spid="3">
                                            <p:txEl>
                                              <p:pRg st="2" end="2"/>
                                            </p:txEl>
                                          </p:spTgt>
                                        </p:tgtEl>
                                      </p:cBhvr>
                                    </p:animEffect>
                                    <p:anim calcmode="lin" valueType="num">
                                      <p:cBhvr>
                                        <p:cTn id="2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1000"/>
                                        <p:tgtEl>
                                          <p:spTgt spid="3">
                                            <p:txEl>
                                              <p:pRg st="3" end="3"/>
                                            </p:txEl>
                                          </p:spTgt>
                                        </p:tgtEl>
                                      </p:cBhvr>
                                    </p:animEffect>
                                    <p:anim calcmode="lin" valueType="num">
                                      <p:cBhvr>
                                        <p:cTn id="3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1000"/>
                                        <p:tgtEl>
                                          <p:spTgt spid="3">
                                            <p:txEl>
                                              <p:pRg st="4" end="4"/>
                                            </p:txEl>
                                          </p:spTgt>
                                        </p:tgtEl>
                                      </p:cBhvr>
                                    </p:animEffect>
                                    <p:anim calcmode="lin" valueType="num">
                                      <p:cBhvr>
                                        <p:cTn id="3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أدوات الاتصال</a:t>
            </a:r>
            <a:r>
              <a:rPr lang="ar-SA" sz="5400" b="1" dirty="0" smtClean="0">
                <a:solidFill>
                  <a:schemeClr val="bg1"/>
                </a:solidFill>
              </a:rPr>
              <a:t> </a:t>
            </a:r>
            <a:r>
              <a:rPr lang="ar-EG" sz="5400" b="1" dirty="0" smtClean="0">
                <a:solidFill>
                  <a:schemeClr val="bg1"/>
                </a:solidFill>
              </a:rPr>
              <a:t>غير اللفظي</a:t>
            </a:r>
            <a:endParaRPr lang="en-US"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3" name="Content Placeholder 2"/>
          <p:cNvSpPr>
            <a:spLocks noGrp="1"/>
          </p:cNvSpPr>
          <p:nvPr>
            <p:ph idx="1"/>
          </p:nvPr>
        </p:nvSpPr>
        <p:spPr>
          <a:xfrm>
            <a:off x="323528" y="1899870"/>
            <a:ext cx="8568953" cy="4337441"/>
          </a:xfrm>
        </p:spPr>
        <p:txBody>
          <a:bodyPr>
            <a:normAutofit lnSpcReduction="10000"/>
          </a:bodyPr>
          <a:lstStyle/>
          <a:p>
            <a:pPr marL="0" indent="0">
              <a:buNone/>
            </a:pPr>
            <a:r>
              <a:rPr lang="ar-EG" sz="3900" b="1" u="sng" dirty="0" smtClean="0">
                <a:solidFill>
                  <a:srgbClr val="FF0000"/>
                </a:solidFill>
              </a:rPr>
              <a:t>قواعد قراءة لُغة الجَسَد</a:t>
            </a:r>
            <a:r>
              <a:rPr lang="ar-SA" sz="3900" b="1" u="sng" dirty="0" smtClean="0">
                <a:solidFill>
                  <a:srgbClr val="FF0000"/>
                </a:solidFill>
              </a:rPr>
              <a:t>: </a:t>
            </a:r>
            <a:endParaRPr lang="ar-EG" sz="3900" b="1" u="sng" dirty="0" smtClean="0">
              <a:solidFill>
                <a:srgbClr val="FF0000"/>
              </a:solidFill>
            </a:endParaRPr>
          </a:p>
          <a:p>
            <a:pPr marL="0" indent="0">
              <a:buNone/>
            </a:pPr>
            <a:endParaRPr lang="ar-EG" sz="2000" u="sng" dirty="0">
              <a:solidFill>
                <a:srgbClr val="FF0000"/>
              </a:solidFill>
            </a:endParaRPr>
          </a:p>
          <a:p>
            <a:pPr>
              <a:buFont typeface="Wingdings" panose="05000000000000000000" pitchFamily="2" charset="2"/>
              <a:buChar char="Ø"/>
            </a:pPr>
            <a:r>
              <a:rPr lang="ar-EG" b="1" dirty="0" smtClean="0">
                <a:solidFill>
                  <a:srgbClr val="0070C0"/>
                </a:solidFill>
              </a:rPr>
              <a:t>فهم </a:t>
            </a:r>
            <a:r>
              <a:rPr lang="ar-EG" b="1" dirty="0">
                <a:solidFill>
                  <a:srgbClr val="0070C0"/>
                </a:solidFill>
              </a:rPr>
              <a:t>طبيعة الثقافة والبيئة التي يعيش فيها مَن </a:t>
            </a:r>
            <a:r>
              <a:rPr lang="ar-EG" b="1" dirty="0" smtClean="0">
                <a:solidFill>
                  <a:srgbClr val="0070C0"/>
                </a:solidFill>
              </a:rPr>
              <a:t>تلاحظه.</a:t>
            </a:r>
            <a:endParaRPr lang="ar-EG" b="1" dirty="0">
              <a:solidFill>
                <a:srgbClr val="0070C0"/>
              </a:solidFill>
            </a:endParaRPr>
          </a:p>
          <a:p>
            <a:pPr>
              <a:buFont typeface="Wingdings" panose="05000000000000000000" pitchFamily="2" charset="2"/>
              <a:buChar char="Ø"/>
            </a:pPr>
            <a:r>
              <a:rPr lang="ar-EG" b="1" dirty="0" smtClean="0">
                <a:solidFill>
                  <a:srgbClr val="00B050"/>
                </a:solidFill>
              </a:rPr>
              <a:t>ملاحظة </a:t>
            </a:r>
            <a:r>
              <a:rPr lang="ar-EG" b="1" dirty="0">
                <a:solidFill>
                  <a:srgbClr val="00B050"/>
                </a:solidFill>
              </a:rPr>
              <a:t>وفهم سياق </a:t>
            </a:r>
            <a:r>
              <a:rPr lang="ar-EG" b="1" dirty="0" smtClean="0">
                <a:solidFill>
                  <a:srgbClr val="00B050"/>
                </a:solidFill>
              </a:rPr>
              <a:t>الإيماءات.</a:t>
            </a:r>
          </a:p>
          <a:p>
            <a:pPr>
              <a:buFont typeface="Wingdings" panose="05000000000000000000" pitchFamily="2" charset="2"/>
              <a:buChar char="Ø"/>
            </a:pPr>
            <a:r>
              <a:rPr lang="ar-EG" b="1" dirty="0" smtClean="0">
                <a:solidFill>
                  <a:srgbClr val="C00000"/>
                </a:solidFill>
              </a:rPr>
              <a:t>ملاحظة </a:t>
            </a:r>
            <a:r>
              <a:rPr lang="ar-EG" b="1" dirty="0">
                <a:solidFill>
                  <a:srgbClr val="C00000"/>
                </a:solidFill>
              </a:rPr>
              <a:t>لُغة الجسد الخاصة بالفرد </a:t>
            </a:r>
            <a:r>
              <a:rPr lang="ar-EG" b="1" dirty="0" smtClean="0">
                <a:solidFill>
                  <a:srgbClr val="C00000"/>
                </a:solidFill>
              </a:rPr>
              <a:t>.</a:t>
            </a:r>
          </a:p>
          <a:p>
            <a:pPr>
              <a:buFont typeface="Wingdings" panose="05000000000000000000" pitchFamily="2" charset="2"/>
              <a:buChar char="Ø"/>
            </a:pPr>
            <a:r>
              <a:rPr lang="ar-EG" b="1" dirty="0" smtClean="0">
                <a:solidFill>
                  <a:srgbClr val="002060"/>
                </a:solidFill>
              </a:rPr>
              <a:t>معرفة </a:t>
            </a:r>
            <a:r>
              <a:rPr lang="ar-EG" b="1" dirty="0">
                <a:solidFill>
                  <a:srgbClr val="002060"/>
                </a:solidFill>
              </a:rPr>
              <a:t>الطابع الخاص بالفرد الذي تقرأ لُغة جسده</a:t>
            </a:r>
            <a:r>
              <a:rPr lang="ar-EG" b="1" dirty="0" smtClean="0">
                <a:solidFill>
                  <a:srgbClr val="002060"/>
                </a:solidFill>
              </a:rPr>
              <a:t>.</a:t>
            </a:r>
          </a:p>
          <a:p>
            <a:pPr>
              <a:buFont typeface="Wingdings" panose="05000000000000000000" pitchFamily="2" charset="2"/>
              <a:buChar char="Ø"/>
            </a:pPr>
            <a:r>
              <a:rPr lang="ar-EG" b="1" dirty="0">
                <a:solidFill>
                  <a:srgbClr val="00B050"/>
                </a:solidFill>
              </a:rPr>
              <a:t>تجميع </a:t>
            </a:r>
            <a:r>
              <a:rPr lang="ar-EG" b="1" dirty="0" smtClean="0">
                <a:solidFill>
                  <a:srgbClr val="00B050"/>
                </a:solidFill>
              </a:rPr>
              <a:t>الملاحظات </a:t>
            </a:r>
            <a:r>
              <a:rPr lang="ar-EG" b="1" dirty="0">
                <a:solidFill>
                  <a:srgbClr val="00B050"/>
                </a:solidFill>
              </a:rPr>
              <a:t>في مواقف متفرقة </a:t>
            </a:r>
            <a:r>
              <a:rPr lang="ar-EG" b="1" dirty="0" smtClean="0">
                <a:solidFill>
                  <a:srgbClr val="00B050"/>
                </a:solidFill>
              </a:rPr>
              <a:t>للحكم علي الفرد.</a:t>
            </a:r>
          </a:p>
          <a:p>
            <a:pPr>
              <a:buFont typeface="Wingdings" panose="05000000000000000000" pitchFamily="2" charset="2"/>
              <a:buChar char="Ø"/>
            </a:pPr>
            <a:r>
              <a:rPr lang="ar-EG" b="1" dirty="0"/>
              <a:t>التمييز بين حالات الراحة والإجهاد التي يكون عليها </a:t>
            </a:r>
            <a:r>
              <a:rPr lang="ar-EG" b="1" dirty="0" smtClean="0"/>
              <a:t>الفرد.</a:t>
            </a:r>
            <a:endParaRPr lang="en-US" b="1" dirty="0">
              <a:solidFill>
                <a:srgbClr val="00B050"/>
              </a:solidFill>
            </a:endParaRPr>
          </a:p>
        </p:txBody>
      </p:sp>
    </p:spTree>
    <p:extLst>
      <p:ext uri="{BB962C8B-B14F-4D97-AF65-F5344CB8AC3E}">
        <p14:creationId xmlns="" xmlns:p14="http://schemas.microsoft.com/office/powerpoint/2010/main" val="736706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i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 calcmode="lin" valueType="num">
                                      <p:cBhvr additive="base">
                                        <p:cTn id="3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 calcmode="lin" valueType="num">
                                      <p:cBhvr additive="base">
                                        <p:cTn id="36"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additive="base">
                                        <p:cTn id="42"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 calcmode="lin" valueType="num">
                                      <p:cBhvr additive="base">
                                        <p:cTn id="48"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أدوات الاتصال</a:t>
            </a:r>
            <a:r>
              <a:rPr lang="ar-SA" sz="5400" b="1" dirty="0" smtClean="0">
                <a:solidFill>
                  <a:schemeClr val="bg1"/>
                </a:solidFill>
              </a:rPr>
              <a:t> </a:t>
            </a:r>
            <a:r>
              <a:rPr lang="ar-EG" sz="5400" b="1" dirty="0" smtClean="0">
                <a:solidFill>
                  <a:schemeClr val="bg1"/>
                </a:solidFill>
              </a:rPr>
              <a:t>غير اللفظي</a:t>
            </a:r>
            <a:endParaRPr lang="en-US"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3" name="Content Placeholder 2"/>
          <p:cNvSpPr>
            <a:spLocks noGrp="1"/>
          </p:cNvSpPr>
          <p:nvPr>
            <p:ph idx="1"/>
          </p:nvPr>
        </p:nvSpPr>
        <p:spPr>
          <a:xfrm>
            <a:off x="323528" y="1899870"/>
            <a:ext cx="8568953" cy="4769490"/>
          </a:xfrm>
        </p:spPr>
        <p:txBody>
          <a:bodyPr>
            <a:normAutofit fontScale="92500" lnSpcReduction="10000"/>
          </a:bodyPr>
          <a:lstStyle/>
          <a:p>
            <a:pPr marL="0" indent="0">
              <a:buNone/>
            </a:pPr>
            <a:r>
              <a:rPr lang="ar-EG" sz="3900" b="1" u="sng" dirty="0" smtClean="0">
                <a:solidFill>
                  <a:srgbClr val="FF0000"/>
                </a:solidFill>
              </a:rPr>
              <a:t>الإيماءات والإشارات الجَسَدية</a:t>
            </a:r>
            <a:r>
              <a:rPr lang="ar-SA" sz="3900" b="1" u="sng" dirty="0" smtClean="0">
                <a:solidFill>
                  <a:srgbClr val="FF0000"/>
                </a:solidFill>
              </a:rPr>
              <a:t>: </a:t>
            </a:r>
            <a:endParaRPr lang="ar-EG" sz="3900" b="1" u="sng" dirty="0" smtClean="0">
              <a:solidFill>
                <a:srgbClr val="FF0000"/>
              </a:solidFill>
            </a:endParaRPr>
          </a:p>
          <a:p>
            <a:pPr marL="0" indent="0">
              <a:buNone/>
            </a:pPr>
            <a:endParaRPr lang="ar-EG" sz="2000" u="sng" dirty="0">
              <a:solidFill>
                <a:srgbClr val="FF0000"/>
              </a:solidFill>
            </a:endParaRPr>
          </a:p>
          <a:p>
            <a:pPr marL="0" indent="0" algn="just">
              <a:buNone/>
            </a:pPr>
            <a:r>
              <a:rPr lang="ar-SA" sz="3500" b="1" dirty="0">
                <a:solidFill>
                  <a:srgbClr val="0070C0"/>
                </a:solidFill>
              </a:rPr>
              <a:t>أ-حركة ووضع الذراعين واليدين أو </a:t>
            </a:r>
            <a:r>
              <a:rPr lang="ar-SA" sz="3500" b="1" dirty="0" smtClean="0">
                <a:solidFill>
                  <a:srgbClr val="0070C0"/>
                </a:solidFill>
              </a:rPr>
              <a:t>الكفين</a:t>
            </a:r>
            <a:r>
              <a:rPr lang="ar-EG" b="1" dirty="0" smtClean="0"/>
              <a:t>: </a:t>
            </a:r>
            <a:r>
              <a:rPr lang="ar-EG" dirty="0"/>
              <a:t>وهي الإيماءات أو العادات الحركية التي تصدر عن الذراعين واليدين أو الكفين أثناء عملية الاتصال، وهي تصدر من الفرد أثناء الحديث مع </a:t>
            </a:r>
            <a:r>
              <a:rPr lang="ar-EG" dirty="0" smtClean="0"/>
              <a:t>الآخرين.</a:t>
            </a:r>
            <a:endParaRPr lang="en-US" dirty="0"/>
          </a:p>
          <a:p>
            <a:pPr marL="0" indent="0" algn="just">
              <a:buNone/>
            </a:pPr>
            <a:r>
              <a:rPr lang="ar-SA" sz="3500" b="1" dirty="0">
                <a:solidFill>
                  <a:srgbClr val="0070C0"/>
                </a:solidFill>
              </a:rPr>
              <a:t>ب-حركة ووضع الساقين والقدمين</a:t>
            </a:r>
            <a:r>
              <a:rPr lang="ar-EG" sz="3500" b="1" dirty="0">
                <a:solidFill>
                  <a:srgbClr val="0070C0"/>
                </a:solidFill>
              </a:rPr>
              <a:t>: </a:t>
            </a:r>
            <a:r>
              <a:rPr lang="ar-EG" dirty="0"/>
              <a:t>هي الإيماءات الناتجة عن حركة ووضع الساقين أو </a:t>
            </a:r>
            <a:r>
              <a:rPr lang="ar-EG" dirty="0" smtClean="0"/>
              <a:t>القدمين.</a:t>
            </a:r>
            <a:endParaRPr lang="ar-EG" b="1" dirty="0" smtClean="0"/>
          </a:p>
          <a:p>
            <a:pPr marL="0" indent="0" algn="just">
              <a:buNone/>
            </a:pPr>
            <a:r>
              <a:rPr lang="ar-EG" sz="3500" b="1" dirty="0">
                <a:solidFill>
                  <a:srgbClr val="0070C0"/>
                </a:solidFill>
              </a:rPr>
              <a:t>ج</a:t>
            </a:r>
            <a:r>
              <a:rPr lang="ar-SA" sz="3500" b="1" dirty="0">
                <a:solidFill>
                  <a:srgbClr val="0070C0"/>
                </a:solidFill>
              </a:rPr>
              <a:t>-وضع الجسم والحركة</a:t>
            </a:r>
            <a:r>
              <a:rPr lang="ar-EG" sz="3500" b="1" dirty="0">
                <a:solidFill>
                  <a:srgbClr val="0070C0"/>
                </a:solidFill>
              </a:rPr>
              <a:t>: </a:t>
            </a:r>
            <a:r>
              <a:rPr lang="ar-EG" dirty="0"/>
              <a:t>هي الإيماءات أو العادات الحركية التي تصدر نتيجة حركة الجسم ووضعه العام أثناء التواصل، وهي تدل على ومدى الثقة بالنفس التي يتمتع بها </a:t>
            </a:r>
            <a:r>
              <a:rPr lang="ar-EG" dirty="0" smtClean="0"/>
              <a:t>الفرد.</a:t>
            </a:r>
            <a:endParaRPr lang="en-US" b="1" dirty="0">
              <a:solidFill>
                <a:srgbClr val="00B050"/>
              </a:solidFill>
            </a:endParaRPr>
          </a:p>
        </p:txBody>
      </p:sp>
    </p:spTree>
    <p:extLst>
      <p:ext uri="{BB962C8B-B14F-4D97-AF65-F5344CB8AC3E}">
        <p14:creationId xmlns="" xmlns:p14="http://schemas.microsoft.com/office/powerpoint/2010/main" val="1897116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i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أدوات الاتصال</a:t>
            </a:r>
            <a:r>
              <a:rPr lang="ar-SA" sz="5400" b="1" dirty="0" smtClean="0">
                <a:solidFill>
                  <a:schemeClr val="bg1"/>
                </a:solidFill>
              </a:rPr>
              <a:t> </a:t>
            </a:r>
            <a:r>
              <a:rPr lang="ar-EG" sz="5400" b="1" dirty="0" smtClean="0">
                <a:solidFill>
                  <a:schemeClr val="bg1"/>
                </a:solidFill>
              </a:rPr>
              <a:t>غير اللفظي</a:t>
            </a:r>
            <a:endParaRPr lang="en-US"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3" name="Content Placeholder 2"/>
          <p:cNvSpPr>
            <a:spLocks noGrp="1"/>
          </p:cNvSpPr>
          <p:nvPr>
            <p:ph idx="1"/>
          </p:nvPr>
        </p:nvSpPr>
        <p:spPr>
          <a:xfrm>
            <a:off x="323528" y="1902174"/>
            <a:ext cx="8568953" cy="4695177"/>
          </a:xfrm>
        </p:spPr>
        <p:txBody>
          <a:bodyPr>
            <a:normAutofit fontScale="92500" lnSpcReduction="20000"/>
          </a:bodyPr>
          <a:lstStyle/>
          <a:p>
            <a:pPr marL="0" indent="0">
              <a:buNone/>
            </a:pPr>
            <a:r>
              <a:rPr lang="ar-EG" sz="3900" b="1" dirty="0" smtClean="0">
                <a:solidFill>
                  <a:srgbClr val="FF0000"/>
                </a:solidFill>
              </a:rPr>
              <a:t>5- لُغة </a:t>
            </a:r>
            <a:r>
              <a:rPr lang="ar-SA" sz="3900" b="1" smtClean="0">
                <a:solidFill>
                  <a:srgbClr val="FF0000"/>
                </a:solidFill>
              </a:rPr>
              <a:t>الأشياء</a:t>
            </a:r>
            <a:r>
              <a:rPr lang="ar-SA" sz="3900" b="1" smtClean="0">
                <a:solidFill>
                  <a:srgbClr val="FF0000"/>
                </a:solidFill>
              </a:rPr>
              <a:t>:</a:t>
            </a:r>
            <a:r>
              <a:rPr lang="ar-SA" sz="3900" b="1" dirty="0" smtClean="0">
                <a:solidFill>
                  <a:srgbClr val="FF0000"/>
                </a:solidFill>
              </a:rPr>
              <a:t> </a:t>
            </a:r>
            <a:endParaRPr lang="en-US" sz="3900" dirty="0">
              <a:solidFill>
                <a:srgbClr val="FF0000"/>
              </a:solidFill>
            </a:endParaRPr>
          </a:p>
          <a:p>
            <a:pPr marL="0" indent="0" algn="just">
              <a:buNone/>
            </a:pPr>
            <a:r>
              <a:rPr lang="ar-EG" b="1" dirty="0" smtClean="0">
                <a:solidFill>
                  <a:srgbClr val="0070C0"/>
                </a:solidFill>
              </a:rPr>
              <a:t>  ويقصد </a:t>
            </a:r>
            <a:r>
              <a:rPr lang="ar-EG" b="1" dirty="0">
                <a:solidFill>
                  <a:srgbClr val="0070C0"/>
                </a:solidFill>
              </a:rPr>
              <a:t>بها الملابس والروائح والأدوات التي يتم استخدامها، ويمكن سردها كما يلي</a:t>
            </a:r>
            <a:r>
              <a:rPr lang="ar-EG" b="1" dirty="0" smtClean="0">
                <a:solidFill>
                  <a:srgbClr val="0070C0"/>
                </a:solidFill>
              </a:rPr>
              <a:t>:</a:t>
            </a:r>
          </a:p>
          <a:p>
            <a:pPr marL="0" indent="0" algn="just">
              <a:buNone/>
            </a:pPr>
            <a:r>
              <a:rPr lang="ar-EG" b="1" dirty="0" smtClean="0">
                <a:solidFill>
                  <a:srgbClr val="FF0000"/>
                </a:solidFill>
              </a:rPr>
              <a:t>أ-</a:t>
            </a:r>
            <a:r>
              <a:rPr lang="ar-SA" b="1" dirty="0" smtClean="0">
                <a:solidFill>
                  <a:srgbClr val="FF0000"/>
                </a:solidFill>
              </a:rPr>
              <a:t>الملابس </a:t>
            </a:r>
            <a:r>
              <a:rPr lang="ar-SA" b="1" dirty="0">
                <a:solidFill>
                  <a:srgbClr val="FF0000"/>
                </a:solidFill>
              </a:rPr>
              <a:t>والمظهر الخارجي</a:t>
            </a:r>
            <a:r>
              <a:rPr lang="ar-SA" b="1" dirty="0"/>
              <a:t>: </a:t>
            </a:r>
            <a:r>
              <a:rPr lang="ar-EG" dirty="0"/>
              <a:t>تعتبر الملابس والمظهر الخارجي أداة للتعبير عن الشخصية وهي أيضاً إحدى أدوات لغة </a:t>
            </a:r>
            <a:r>
              <a:rPr lang="ar-EG" dirty="0" smtClean="0"/>
              <a:t>الجسد.</a:t>
            </a:r>
          </a:p>
          <a:p>
            <a:pPr marL="0" indent="0" algn="just">
              <a:buNone/>
            </a:pPr>
            <a:r>
              <a:rPr lang="ar-EG" b="1" dirty="0" smtClean="0">
                <a:solidFill>
                  <a:srgbClr val="FF0000"/>
                </a:solidFill>
              </a:rPr>
              <a:t>ب-</a:t>
            </a:r>
            <a:r>
              <a:rPr lang="ar-SA" b="1" dirty="0" smtClean="0">
                <a:solidFill>
                  <a:srgbClr val="FF0000"/>
                </a:solidFill>
              </a:rPr>
              <a:t>الروائح</a:t>
            </a:r>
            <a:r>
              <a:rPr lang="ar-EG" b="1" dirty="0" smtClean="0">
                <a:solidFill>
                  <a:srgbClr val="FF0000"/>
                </a:solidFill>
              </a:rPr>
              <a:t>: </a:t>
            </a:r>
            <a:r>
              <a:rPr lang="ar-EG" dirty="0"/>
              <a:t>تعتبر الروائح من المصادر الأساسية للرسائل غير اللفظية في بعض </a:t>
            </a:r>
            <a:r>
              <a:rPr lang="ar-EG" dirty="0" smtClean="0"/>
              <a:t>المواقف.</a:t>
            </a:r>
          </a:p>
          <a:p>
            <a:pPr marL="0" indent="0" algn="just">
              <a:buNone/>
            </a:pPr>
            <a:r>
              <a:rPr lang="ar-EG" b="1" dirty="0" smtClean="0">
                <a:solidFill>
                  <a:srgbClr val="FF0000"/>
                </a:solidFill>
              </a:rPr>
              <a:t>ج- </a:t>
            </a:r>
            <a:r>
              <a:rPr lang="ar-SA" b="1" dirty="0">
                <a:solidFill>
                  <a:srgbClr val="FF0000"/>
                </a:solidFill>
              </a:rPr>
              <a:t>الأثاث </a:t>
            </a:r>
            <a:r>
              <a:rPr lang="ar-SA" b="1" dirty="0" smtClean="0">
                <a:solidFill>
                  <a:srgbClr val="FF0000"/>
                </a:solidFill>
              </a:rPr>
              <a:t>والديكور</a:t>
            </a:r>
            <a:r>
              <a:rPr lang="ar-EG" b="1" dirty="0" smtClean="0"/>
              <a:t>.</a:t>
            </a:r>
          </a:p>
          <a:p>
            <a:pPr marL="0" lvl="0" indent="0" algn="just">
              <a:buNone/>
            </a:pPr>
            <a:r>
              <a:rPr lang="ar-EG" b="1" dirty="0" smtClean="0">
                <a:solidFill>
                  <a:srgbClr val="FF0000"/>
                </a:solidFill>
              </a:rPr>
              <a:t>د- </a:t>
            </a:r>
            <a:r>
              <a:rPr lang="ar-SA" b="1" dirty="0">
                <a:solidFill>
                  <a:srgbClr val="FF0000"/>
                </a:solidFill>
              </a:rPr>
              <a:t>المقتنيات الشخصية</a:t>
            </a:r>
            <a:r>
              <a:rPr lang="ar-SA" b="1" dirty="0" smtClean="0">
                <a:solidFill>
                  <a:srgbClr val="FF0000"/>
                </a:solidFill>
              </a:rPr>
              <a:t>:</a:t>
            </a:r>
            <a:r>
              <a:rPr lang="ar-EG" b="1" dirty="0">
                <a:solidFill>
                  <a:srgbClr val="FF0000"/>
                </a:solidFill>
              </a:rPr>
              <a:t> </a:t>
            </a:r>
            <a:r>
              <a:rPr lang="ar-EG" dirty="0"/>
              <a:t>كالجوال والقلم والنظارة والمسبحة للرجال أو الجواهر والحلي وغيرها للنساء، حيث تدل على الخلفية الثقافية والعلمية والمكانة الاجتماعية للأشخاص </a:t>
            </a:r>
            <a:r>
              <a:rPr lang="ar-EG" dirty="0" smtClean="0"/>
              <a:t>.</a:t>
            </a:r>
            <a:endParaRPr lang="en-US" dirty="0"/>
          </a:p>
        </p:txBody>
      </p:sp>
    </p:spTree>
    <p:extLst>
      <p:ext uri="{BB962C8B-B14F-4D97-AF65-F5344CB8AC3E}">
        <p14:creationId xmlns="" xmlns:p14="http://schemas.microsoft.com/office/powerpoint/2010/main" val="898324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i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 calcmode="lin" valueType="num">
                                      <p:cBhvr additive="base">
                                        <p:cTn id="4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أدوات الاتصال</a:t>
            </a:r>
            <a:r>
              <a:rPr lang="ar-SA" sz="5400" b="1" dirty="0" smtClean="0">
                <a:solidFill>
                  <a:schemeClr val="bg1"/>
                </a:solidFill>
              </a:rPr>
              <a:t> </a:t>
            </a:r>
            <a:r>
              <a:rPr lang="ar-EG" sz="5400" b="1" dirty="0" smtClean="0">
                <a:solidFill>
                  <a:schemeClr val="bg1"/>
                </a:solidFill>
              </a:rPr>
              <a:t>غير اللفظي</a:t>
            </a:r>
            <a:endParaRPr lang="en-US"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3" name="Content Placeholder 2"/>
          <p:cNvSpPr>
            <a:spLocks noGrp="1"/>
          </p:cNvSpPr>
          <p:nvPr>
            <p:ph idx="1"/>
          </p:nvPr>
        </p:nvSpPr>
        <p:spPr>
          <a:xfrm>
            <a:off x="323528" y="1628800"/>
            <a:ext cx="8568953" cy="2043985"/>
          </a:xfrm>
        </p:spPr>
        <p:txBody>
          <a:bodyPr>
            <a:normAutofit lnSpcReduction="10000"/>
          </a:bodyPr>
          <a:lstStyle/>
          <a:p>
            <a:pPr marL="0" indent="0">
              <a:buNone/>
            </a:pPr>
            <a:r>
              <a:rPr lang="ar-EG" sz="3900" b="1" dirty="0" smtClean="0">
                <a:solidFill>
                  <a:srgbClr val="FF0000"/>
                </a:solidFill>
              </a:rPr>
              <a:t>6- المسافات بين الأفراد</a:t>
            </a:r>
            <a:r>
              <a:rPr lang="ar-SA" sz="3900" b="1" dirty="0" smtClean="0">
                <a:solidFill>
                  <a:srgbClr val="FF0000"/>
                </a:solidFill>
              </a:rPr>
              <a:t>: </a:t>
            </a:r>
            <a:endParaRPr lang="en-US" sz="3900" dirty="0">
              <a:solidFill>
                <a:srgbClr val="FF0000"/>
              </a:solidFill>
            </a:endParaRPr>
          </a:p>
          <a:p>
            <a:pPr marL="0" indent="0" algn="just">
              <a:buNone/>
            </a:pPr>
            <a:r>
              <a:rPr lang="ar-EG" b="1" dirty="0" smtClean="0">
                <a:solidFill>
                  <a:srgbClr val="0070C0"/>
                </a:solidFill>
              </a:rPr>
              <a:t>  وهي المساحة </a:t>
            </a:r>
            <a:r>
              <a:rPr lang="ar-EG" b="1" dirty="0">
                <a:solidFill>
                  <a:srgbClr val="0070C0"/>
                </a:solidFill>
              </a:rPr>
              <a:t>أو المسافة التي تحيط بالشخص والتي يمكن اعتبارها من ضمن تكوينه الشخصي أو امتداداً لتكوينه الجسدي، وهي تسمى بالحيز الشخصي للفرد.</a:t>
            </a:r>
            <a:endParaRPr lang="en-US" b="1" dirty="0">
              <a:solidFill>
                <a:srgbClr val="0070C0"/>
              </a:solidFill>
            </a:endParaRPr>
          </a:p>
        </p:txBody>
      </p:sp>
      <p:pic>
        <p:nvPicPr>
          <p:cNvPr id="2050" name="Picture 2" descr="earia"/>
          <p:cNvPicPr>
            <a:picLocks noChangeAspect="1" noChangeArrowheads="1"/>
          </p:cNvPicPr>
          <p:nvPr/>
        </p:nvPicPr>
        <p:blipFill>
          <a:blip r:embed="rId3" cstate="print">
            <a:extLst>
              <a:ext uri="{28A0092B-C50C-407E-A947-70E740481C1C}">
                <a14:useLocalDpi xmlns="" xmlns:a14="http://schemas.microsoft.com/office/drawing/2010/main" val="0"/>
              </a:ext>
            </a:extLst>
          </a:blip>
          <a:srcRect t="1897"/>
          <a:stretch>
            <a:fillRect/>
          </a:stretch>
        </p:blipFill>
        <p:spPr bwMode="auto">
          <a:xfrm>
            <a:off x="1979712" y="3672784"/>
            <a:ext cx="4896544" cy="31852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85026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i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arn(inVertical)">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أدوات الاتصال</a:t>
            </a:r>
            <a:r>
              <a:rPr lang="ar-SA" sz="5400" b="1" dirty="0" smtClean="0">
                <a:solidFill>
                  <a:schemeClr val="bg1"/>
                </a:solidFill>
              </a:rPr>
              <a:t> </a:t>
            </a:r>
            <a:r>
              <a:rPr lang="ar-EG" sz="5400" b="1" dirty="0" smtClean="0">
                <a:solidFill>
                  <a:schemeClr val="bg1"/>
                </a:solidFill>
              </a:rPr>
              <a:t>غير اللفظي</a:t>
            </a:r>
            <a:endParaRPr lang="en-US"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3" name="Content Placeholder 2"/>
          <p:cNvSpPr>
            <a:spLocks noGrp="1"/>
          </p:cNvSpPr>
          <p:nvPr>
            <p:ph idx="1"/>
          </p:nvPr>
        </p:nvSpPr>
        <p:spPr>
          <a:xfrm>
            <a:off x="323528" y="1628800"/>
            <a:ext cx="8568953" cy="4824536"/>
          </a:xfrm>
        </p:spPr>
        <p:txBody>
          <a:bodyPr>
            <a:normAutofit fontScale="92500" lnSpcReduction="20000"/>
          </a:bodyPr>
          <a:lstStyle/>
          <a:p>
            <a:pPr marL="0" indent="0" algn="just">
              <a:buNone/>
            </a:pPr>
            <a:r>
              <a:rPr lang="ar-EG" sz="3900" b="1" u="sng" dirty="0" smtClean="0">
                <a:solidFill>
                  <a:srgbClr val="FF0000"/>
                </a:solidFill>
              </a:rPr>
              <a:t>أنواع المسافات بين الأفراد</a:t>
            </a:r>
            <a:r>
              <a:rPr lang="ar-SA" sz="3900" b="1" u="sng" dirty="0" smtClean="0">
                <a:solidFill>
                  <a:srgbClr val="FF0000"/>
                </a:solidFill>
              </a:rPr>
              <a:t>: </a:t>
            </a:r>
            <a:endParaRPr lang="en-US" sz="3900" u="sng" dirty="0">
              <a:solidFill>
                <a:srgbClr val="FF0000"/>
              </a:solidFill>
            </a:endParaRPr>
          </a:p>
          <a:p>
            <a:pPr marL="0" lvl="0" indent="0" algn="just">
              <a:buNone/>
            </a:pPr>
            <a:r>
              <a:rPr lang="ar-EG" b="1" dirty="0" smtClean="0">
                <a:solidFill>
                  <a:schemeClr val="tx2">
                    <a:lumMod val="60000"/>
                    <a:lumOff val="40000"/>
                  </a:schemeClr>
                </a:solidFill>
              </a:rPr>
              <a:t>أ- </a:t>
            </a:r>
            <a:r>
              <a:rPr lang="ar-SA" b="1" dirty="0" smtClean="0">
                <a:solidFill>
                  <a:schemeClr val="tx2">
                    <a:lumMod val="60000"/>
                    <a:lumOff val="40000"/>
                  </a:schemeClr>
                </a:solidFill>
              </a:rPr>
              <a:t>المنطقة </a:t>
            </a:r>
            <a:r>
              <a:rPr lang="ar-SA" b="1" dirty="0">
                <a:solidFill>
                  <a:schemeClr val="tx2">
                    <a:lumMod val="60000"/>
                    <a:lumOff val="40000"/>
                  </a:schemeClr>
                </a:solidFill>
              </a:rPr>
              <a:t>الحميمية:</a:t>
            </a:r>
            <a:r>
              <a:rPr lang="ar-SA" dirty="0">
                <a:solidFill>
                  <a:schemeClr val="tx2">
                    <a:lumMod val="60000"/>
                    <a:lumOff val="40000"/>
                  </a:schemeClr>
                </a:solidFill>
              </a:rPr>
              <a:t> </a:t>
            </a:r>
            <a:endParaRPr lang="en-US" dirty="0">
              <a:solidFill>
                <a:schemeClr val="tx2">
                  <a:lumMod val="60000"/>
                  <a:lumOff val="40000"/>
                </a:schemeClr>
              </a:solidFill>
            </a:endParaRPr>
          </a:p>
          <a:p>
            <a:pPr marL="0" indent="0" algn="just">
              <a:buNone/>
            </a:pPr>
            <a:r>
              <a:rPr lang="ar-EG" dirty="0"/>
              <a:t> </a:t>
            </a:r>
            <a:r>
              <a:rPr lang="ar-EG" dirty="0" smtClean="0"/>
              <a:t>   وهي </a:t>
            </a:r>
            <a:r>
              <a:rPr lang="ar-EG" dirty="0"/>
              <a:t>المنطقة المكانية القريبة والملاصقة للفرد، </a:t>
            </a:r>
            <a:r>
              <a:rPr lang="ar-EG" dirty="0" smtClean="0"/>
              <a:t>ويعتبرها لكية خاصة </a:t>
            </a:r>
            <a:r>
              <a:rPr lang="ar-EG" dirty="0"/>
              <a:t>له، </a:t>
            </a:r>
            <a:r>
              <a:rPr lang="ar-EG" dirty="0" smtClean="0"/>
              <a:t>ولا </a:t>
            </a:r>
            <a:r>
              <a:rPr lang="ar-EG" dirty="0"/>
              <a:t>يسمح بالدخول إليها إلا للمقربين جدا منه كالوالدين والأبناء والزوج أو الزوجة. </a:t>
            </a:r>
            <a:endParaRPr lang="ar-EG" dirty="0" smtClean="0"/>
          </a:p>
          <a:p>
            <a:pPr marL="0" indent="0" algn="just">
              <a:buNone/>
            </a:pPr>
            <a:r>
              <a:rPr lang="ar-EG" b="1" dirty="0" smtClean="0">
                <a:solidFill>
                  <a:schemeClr val="tx2">
                    <a:lumMod val="60000"/>
                    <a:lumOff val="40000"/>
                  </a:schemeClr>
                </a:solidFill>
              </a:rPr>
              <a:t>ب- </a:t>
            </a:r>
            <a:r>
              <a:rPr lang="ar-SA" b="1" dirty="0" smtClean="0">
                <a:solidFill>
                  <a:schemeClr val="tx2">
                    <a:lumMod val="60000"/>
                    <a:lumOff val="40000"/>
                  </a:schemeClr>
                </a:solidFill>
              </a:rPr>
              <a:t>المنطقة </a:t>
            </a:r>
            <a:r>
              <a:rPr lang="ar-SA" b="1" dirty="0">
                <a:solidFill>
                  <a:schemeClr val="tx2">
                    <a:lumMod val="60000"/>
                    <a:lumOff val="40000"/>
                  </a:schemeClr>
                </a:solidFill>
              </a:rPr>
              <a:t>الشخصية: </a:t>
            </a:r>
            <a:endParaRPr lang="en-US" dirty="0">
              <a:solidFill>
                <a:schemeClr val="tx2">
                  <a:lumMod val="60000"/>
                  <a:lumOff val="40000"/>
                </a:schemeClr>
              </a:solidFill>
            </a:endParaRPr>
          </a:p>
          <a:p>
            <a:pPr marL="0" indent="0" algn="just">
              <a:buNone/>
            </a:pPr>
            <a:r>
              <a:rPr lang="ar-SA" dirty="0" smtClean="0"/>
              <a:t>  </a:t>
            </a:r>
            <a:r>
              <a:rPr lang="ar-EG" dirty="0"/>
              <a:t>وهي المنطقة المكانية القريبة من الانسان وتلي المنطقة الحميمية، والتي نسمح فيها بتواجد أشخاص مقربين وعلى علاقة كبيرة معهم وتربطنا بهم علاقات اجتماعية قوية مثل الأقارب كالأعمام والعمات، والأصدقاء المقربين، وهي تكون أيضا في حالات الواجب الاجتماعي كالعزاء والأفراح. </a:t>
            </a:r>
            <a:endParaRPr lang="en-US" dirty="0"/>
          </a:p>
        </p:txBody>
      </p:sp>
    </p:spTree>
    <p:extLst>
      <p:ext uri="{BB962C8B-B14F-4D97-AF65-F5344CB8AC3E}">
        <p14:creationId xmlns="" xmlns:p14="http://schemas.microsoft.com/office/powerpoint/2010/main" val="8490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i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arn(inVertic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12" name="عنصر نائب للمحتوى 11"/>
          <p:cNvSpPr>
            <a:spLocks noGrp="1"/>
          </p:cNvSpPr>
          <p:nvPr>
            <p:ph idx="1"/>
          </p:nvPr>
        </p:nvSpPr>
        <p:spPr/>
        <p:txBody>
          <a:bodyPr/>
          <a:lstStyle/>
          <a:p>
            <a:r>
              <a:rPr lang="ar-SA" b="1" u="sng" dirty="0" smtClean="0">
                <a:solidFill>
                  <a:srgbClr val="0070C0"/>
                </a:solidFill>
              </a:rPr>
              <a:t>موضوعات المحاضرة: </a:t>
            </a:r>
            <a:endParaRPr lang="ar-SA" b="1" u="sng" dirty="0">
              <a:solidFill>
                <a:srgbClr val="0070C0"/>
              </a:solidFill>
            </a:endParaRPr>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7668344" cy="769441"/>
          </a:xfrm>
          <a:prstGeom prst="rect">
            <a:avLst/>
          </a:prstGeom>
          <a:noFill/>
        </p:spPr>
        <p:txBody>
          <a:bodyPr wrap="square" rtlCol="1">
            <a:spAutoFit/>
          </a:bodyPr>
          <a:lstStyle/>
          <a:p>
            <a:pPr algn="ctr"/>
            <a:r>
              <a:rPr lang="ar-SA" sz="4400" b="1" dirty="0" smtClean="0">
                <a:solidFill>
                  <a:schemeClr val="bg1"/>
                </a:solidFill>
              </a:rPr>
              <a:t>مهارات الاتصال</a:t>
            </a:r>
            <a:r>
              <a:rPr lang="ar-EG" sz="4400" b="1" dirty="0" smtClean="0">
                <a:solidFill>
                  <a:schemeClr val="bg1"/>
                </a:solidFill>
              </a:rPr>
              <a:t> غير اللفظي</a:t>
            </a:r>
            <a:endParaRPr lang="ar-SA" sz="4400" b="1" dirty="0">
              <a:solidFill>
                <a:schemeClr val="bg1"/>
              </a:solidFill>
            </a:endParaRPr>
          </a:p>
        </p:txBody>
      </p:sp>
      <p:sp>
        <p:nvSpPr>
          <p:cNvPr id="19" name="TextBox 18"/>
          <p:cNvSpPr txBox="1"/>
          <p:nvPr/>
        </p:nvSpPr>
        <p:spPr>
          <a:xfrm>
            <a:off x="3419872" y="2420888"/>
            <a:ext cx="5266928" cy="3046988"/>
          </a:xfrm>
          <a:prstGeom prst="rect">
            <a:avLst/>
          </a:prstGeom>
          <a:noFill/>
        </p:spPr>
        <p:txBody>
          <a:bodyPr wrap="square" rtlCol="1">
            <a:spAutoFit/>
          </a:bodyPr>
          <a:lstStyle/>
          <a:p>
            <a:pPr marL="457200" lvl="0" indent="-457200">
              <a:buFont typeface="Wingdings" panose="05000000000000000000" pitchFamily="2" charset="2"/>
              <a:buChar char="q"/>
            </a:pPr>
            <a:r>
              <a:rPr lang="ar-SA" sz="3200" b="1" dirty="0">
                <a:solidFill>
                  <a:srgbClr val="FF0000"/>
                </a:solidFill>
              </a:rPr>
              <a:t>مفهوم </a:t>
            </a:r>
            <a:r>
              <a:rPr lang="ar-SA" sz="3200" b="1" dirty="0" smtClean="0">
                <a:solidFill>
                  <a:srgbClr val="FF0000"/>
                </a:solidFill>
              </a:rPr>
              <a:t>الاتصال </a:t>
            </a:r>
            <a:r>
              <a:rPr lang="ar-SA" sz="3200" b="1" dirty="0">
                <a:solidFill>
                  <a:srgbClr val="FF0000"/>
                </a:solidFill>
              </a:rPr>
              <a:t>غير </a:t>
            </a:r>
            <a:r>
              <a:rPr lang="ar-SA" sz="3200" b="1" dirty="0" smtClean="0">
                <a:solidFill>
                  <a:srgbClr val="FF0000"/>
                </a:solidFill>
              </a:rPr>
              <a:t>اللفظي</a:t>
            </a:r>
            <a:r>
              <a:rPr lang="ar-EG" sz="3200" b="1" dirty="0" smtClean="0">
                <a:solidFill>
                  <a:srgbClr val="FF0000"/>
                </a:solidFill>
              </a:rPr>
              <a:t>.</a:t>
            </a:r>
            <a:endParaRPr lang="en-US" sz="3200" b="1" dirty="0">
              <a:solidFill>
                <a:srgbClr val="FF0000"/>
              </a:solidFill>
            </a:endParaRPr>
          </a:p>
          <a:p>
            <a:pPr marL="457200" lvl="0" indent="-457200">
              <a:buFont typeface="Wingdings" panose="05000000000000000000" pitchFamily="2" charset="2"/>
              <a:buChar char="q"/>
            </a:pPr>
            <a:r>
              <a:rPr lang="ar-SA" sz="3200" b="1" dirty="0">
                <a:solidFill>
                  <a:schemeClr val="accent1"/>
                </a:solidFill>
              </a:rPr>
              <a:t>سمات الاتصال غير </a:t>
            </a:r>
            <a:r>
              <a:rPr lang="ar-SA" sz="3200" b="1" dirty="0" smtClean="0">
                <a:solidFill>
                  <a:schemeClr val="accent1"/>
                </a:solidFill>
              </a:rPr>
              <a:t>اللفظي</a:t>
            </a:r>
            <a:r>
              <a:rPr lang="ar-EG" sz="3200" b="1" dirty="0" smtClean="0">
                <a:solidFill>
                  <a:schemeClr val="accent1"/>
                </a:solidFill>
              </a:rPr>
              <a:t>.</a:t>
            </a:r>
            <a:endParaRPr lang="en-US" sz="3200" b="1" dirty="0">
              <a:solidFill>
                <a:schemeClr val="accent1"/>
              </a:solidFill>
            </a:endParaRPr>
          </a:p>
          <a:p>
            <a:pPr marL="457200" lvl="0" indent="-457200" algn="just">
              <a:buFont typeface="Wingdings" panose="05000000000000000000" pitchFamily="2" charset="2"/>
              <a:buChar char="q"/>
            </a:pPr>
            <a:r>
              <a:rPr lang="ar-SA" sz="3200" b="1" dirty="0">
                <a:solidFill>
                  <a:srgbClr val="006800"/>
                </a:solidFill>
              </a:rPr>
              <a:t>أهمية ودور الاتصال غير </a:t>
            </a:r>
            <a:r>
              <a:rPr lang="ar-SA" sz="3200" b="1" dirty="0" smtClean="0">
                <a:solidFill>
                  <a:srgbClr val="006800"/>
                </a:solidFill>
              </a:rPr>
              <a:t>اللفظي</a:t>
            </a:r>
            <a:r>
              <a:rPr lang="ar-EG" sz="3200" b="1" dirty="0" smtClean="0">
                <a:solidFill>
                  <a:srgbClr val="006800"/>
                </a:solidFill>
              </a:rPr>
              <a:t>.</a:t>
            </a:r>
            <a:endParaRPr lang="en-US" sz="3200" b="1" dirty="0">
              <a:solidFill>
                <a:srgbClr val="006800"/>
              </a:solidFill>
            </a:endParaRPr>
          </a:p>
          <a:p>
            <a:pPr marL="457200" lvl="0" indent="-457200" algn="just">
              <a:buFont typeface="Wingdings" panose="05000000000000000000" pitchFamily="2" charset="2"/>
              <a:buChar char="q"/>
            </a:pPr>
            <a:r>
              <a:rPr lang="ar-SA" sz="3200" b="1" dirty="0">
                <a:solidFill>
                  <a:srgbClr val="00B0F0"/>
                </a:solidFill>
              </a:rPr>
              <a:t>العلاقة بين الاتصال اللفظي والاتصال غير </a:t>
            </a:r>
            <a:r>
              <a:rPr lang="ar-SA" sz="3200" b="1" dirty="0" smtClean="0">
                <a:solidFill>
                  <a:srgbClr val="00B0F0"/>
                </a:solidFill>
              </a:rPr>
              <a:t>اللفظي</a:t>
            </a:r>
            <a:r>
              <a:rPr lang="ar-EG" sz="3200" b="1" dirty="0" smtClean="0">
                <a:solidFill>
                  <a:srgbClr val="00B0F0"/>
                </a:solidFill>
              </a:rPr>
              <a:t>.</a:t>
            </a:r>
            <a:endParaRPr lang="en-US" sz="3200" b="1" dirty="0">
              <a:solidFill>
                <a:srgbClr val="00B0F0"/>
              </a:solidFill>
            </a:endParaRPr>
          </a:p>
          <a:p>
            <a:pPr marL="457200" indent="-457200">
              <a:buFont typeface="Wingdings" panose="05000000000000000000" pitchFamily="2" charset="2"/>
              <a:buChar char="q"/>
            </a:pPr>
            <a:r>
              <a:rPr lang="ar-EG" sz="3200" b="1" dirty="0">
                <a:solidFill>
                  <a:srgbClr val="00B050"/>
                </a:solidFill>
              </a:rPr>
              <a:t>أدوات الاتصال غير </a:t>
            </a:r>
            <a:r>
              <a:rPr lang="ar-EG" sz="3200" b="1" dirty="0" smtClean="0">
                <a:solidFill>
                  <a:srgbClr val="00B050"/>
                </a:solidFill>
              </a:rPr>
              <a:t>اللفظي. </a:t>
            </a:r>
            <a:endParaRPr lang="ar-SA" sz="3200" b="1" dirty="0">
              <a:solidFill>
                <a:srgbClr val="00B050"/>
              </a:solidFill>
            </a:endParaRPr>
          </a:p>
        </p:txBody>
      </p:sp>
      <p:pic>
        <p:nvPicPr>
          <p:cNvPr id="20" name="Picture 19" descr="tawasol.jpg"/>
          <p:cNvPicPr>
            <a:picLocks noChangeAspect="1"/>
          </p:cNvPicPr>
          <p:nvPr/>
        </p:nvPicPr>
        <p:blipFill>
          <a:blip r:embed="rId2" cstate="print"/>
          <a:stretch>
            <a:fillRect/>
          </a:stretch>
        </p:blipFill>
        <p:spPr>
          <a:xfrm>
            <a:off x="0" y="2132856"/>
            <a:ext cx="3491880" cy="4466097"/>
          </a:xfrm>
          <a:prstGeom prst="rect">
            <a:avLst/>
          </a:prstGeom>
        </p:spPr>
      </p:pic>
      <p:pic>
        <p:nvPicPr>
          <p:cNvPr id="14" name="Picture 5"/>
          <p:cNvPicPr>
            <a:picLocks noChangeAspect="1" noChangeArrowheads="1"/>
          </p:cNvPicPr>
          <p:nvPr/>
        </p:nvPicPr>
        <p:blipFill>
          <a:blip r:embed="rId3" cstate="print"/>
          <a:stretch>
            <a:fillRect/>
          </a:stretch>
        </p:blipFill>
        <p:spPr bwMode="auto">
          <a:xfrm>
            <a:off x="7929586" y="312355"/>
            <a:ext cx="965842" cy="73256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barn(inVertical)">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ircle(in)">
                                      <p:cBhvr>
                                        <p:cTn id="12"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أدوات الاتصال</a:t>
            </a:r>
            <a:r>
              <a:rPr lang="ar-SA" sz="5400" b="1" dirty="0" smtClean="0">
                <a:solidFill>
                  <a:schemeClr val="bg1"/>
                </a:solidFill>
              </a:rPr>
              <a:t> </a:t>
            </a:r>
            <a:r>
              <a:rPr lang="ar-EG" sz="5400" b="1" dirty="0" smtClean="0">
                <a:solidFill>
                  <a:schemeClr val="bg1"/>
                </a:solidFill>
              </a:rPr>
              <a:t>غير اللفظي</a:t>
            </a:r>
            <a:endParaRPr lang="en-US"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3" name="Content Placeholder 2"/>
          <p:cNvSpPr>
            <a:spLocks noGrp="1"/>
          </p:cNvSpPr>
          <p:nvPr>
            <p:ph idx="1"/>
          </p:nvPr>
        </p:nvSpPr>
        <p:spPr>
          <a:xfrm>
            <a:off x="323528" y="1628800"/>
            <a:ext cx="8568953" cy="4824536"/>
          </a:xfrm>
        </p:spPr>
        <p:txBody>
          <a:bodyPr>
            <a:normAutofit fontScale="92500" lnSpcReduction="20000"/>
          </a:bodyPr>
          <a:lstStyle/>
          <a:p>
            <a:pPr marL="0" indent="0" algn="just">
              <a:buNone/>
            </a:pPr>
            <a:r>
              <a:rPr lang="ar-EG" sz="3900" b="1" u="sng" dirty="0" smtClean="0">
                <a:solidFill>
                  <a:srgbClr val="FF0000"/>
                </a:solidFill>
              </a:rPr>
              <a:t>أنواع المسافات بين الأفراد</a:t>
            </a:r>
            <a:r>
              <a:rPr lang="ar-SA" sz="3900" b="1" u="sng" dirty="0" smtClean="0">
                <a:solidFill>
                  <a:srgbClr val="FF0000"/>
                </a:solidFill>
              </a:rPr>
              <a:t>: </a:t>
            </a:r>
            <a:endParaRPr lang="en-US" sz="3900" u="sng" dirty="0">
              <a:solidFill>
                <a:srgbClr val="FF0000"/>
              </a:solidFill>
            </a:endParaRPr>
          </a:p>
          <a:p>
            <a:pPr marL="0" lvl="0" indent="0" algn="just">
              <a:buNone/>
            </a:pPr>
            <a:r>
              <a:rPr lang="ar-EG" b="1" dirty="0" smtClean="0">
                <a:solidFill>
                  <a:schemeClr val="tx2">
                    <a:lumMod val="60000"/>
                    <a:lumOff val="40000"/>
                  </a:schemeClr>
                </a:solidFill>
              </a:rPr>
              <a:t>ج- </a:t>
            </a:r>
            <a:r>
              <a:rPr lang="ar-SA" b="1" dirty="0" smtClean="0">
                <a:solidFill>
                  <a:schemeClr val="tx2">
                    <a:lumMod val="60000"/>
                    <a:lumOff val="40000"/>
                  </a:schemeClr>
                </a:solidFill>
              </a:rPr>
              <a:t>المنطقة </a:t>
            </a:r>
            <a:r>
              <a:rPr lang="ar-EG" b="1" dirty="0" smtClean="0">
                <a:solidFill>
                  <a:schemeClr val="tx2">
                    <a:lumMod val="60000"/>
                    <a:lumOff val="40000"/>
                  </a:schemeClr>
                </a:solidFill>
              </a:rPr>
              <a:t>الاجتماعية</a:t>
            </a:r>
            <a:r>
              <a:rPr lang="ar-SA" b="1" dirty="0" smtClean="0">
                <a:solidFill>
                  <a:schemeClr val="tx2">
                    <a:lumMod val="60000"/>
                    <a:lumOff val="40000"/>
                  </a:schemeClr>
                </a:solidFill>
              </a:rPr>
              <a:t>:</a:t>
            </a:r>
            <a:r>
              <a:rPr lang="ar-SA" dirty="0" smtClean="0">
                <a:solidFill>
                  <a:schemeClr val="tx2">
                    <a:lumMod val="60000"/>
                    <a:lumOff val="40000"/>
                  </a:schemeClr>
                </a:solidFill>
              </a:rPr>
              <a:t> </a:t>
            </a:r>
            <a:endParaRPr lang="en-US" dirty="0">
              <a:solidFill>
                <a:schemeClr val="tx2">
                  <a:lumMod val="60000"/>
                  <a:lumOff val="40000"/>
                </a:schemeClr>
              </a:solidFill>
            </a:endParaRPr>
          </a:p>
          <a:p>
            <a:pPr marL="0" indent="0" algn="just">
              <a:buNone/>
            </a:pPr>
            <a:r>
              <a:rPr lang="ar-EG" dirty="0"/>
              <a:t> </a:t>
            </a:r>
            <a:r>
              <a:rPr lang="ar-EG" dirty="0" smtClean="0"/>
              <a:t>   وهي </a:t>
            </a:r>
            <a:r>
              <a:rPr lang="ar-EG" dirty="0"/>
              <a:t>المنطقة المكانية التي تلي المنطقة الشخصية، وتكون أكثر اتساعا منها، وتكون مع الذي نتعامل معهم يوميا بحكم الظروف الحياتية اليومية واحتياجاتنا مثل البائعين والسائقين ورجل البريد والعامل الفني وغيرهم ممن يقضون بعض مطالبنا الحياتية</a:t>
            </a:r>
            <a:r>
              <a:rPr lang="ar-EG" dirty="0" smtClean="0"/>
              <a:t>.</a:t>
            </a:r>
          </a:p>
          <a:p>
            <a:pPr marL="0" indent="0" algn="just">
              <a:buNone/>
            </a:pPr>
            <a:r>
              <a:rPr lang="ar-EG" b="1" dirty="0" smtClean="0">
                <a:solidFill>
                  <a:schemeClr val="tx2">
                    <a:lumMod val="60000"/>
                    <a:lumOff val="40000"/>
                  </a:schemeClr>
                </a:solidFill>
              </a:rPr>
              <a:t>د- </a:t>
            </a:r>
            <a:r>
              <a:rPr lang="ar-SA" b="1" dirty="0" smtClean="0">
                <a:solidFill>
                  <a:schemeClr val="tx2">
                    <a:lumMod val="60000"/>
                    <a:lumOff val="40000"/>
                  </a:schemeClr>
                </a:solidFill>
              </a:rPr>
              <a:t>المنطقة </a:t>
            </a:r>
            <a:r>
              <a:rPr lang="ar-EG" b="1" dirty="0" smtClean="0">
                <a:solidFill>
                  <a:schemeClr val="tx2">
                    <a:lumMod val="60000"/>
                    <a:lumOff val="40000"/>
                  </a:schemeClr>
                </a:solidFill>
              </a:rPr>
              <a:t>العامة</a:t>
            </a:r>
            <a:r>
              <a:rPr lang="ar-SA" b="1" dirty="0" smtClean="0">
                <a:solidFill>
                  <a:schemeClr val="tx2">
                    <a:lumMod val="60000"/>
                    <a:lumOff val="40000"/>
                  </a:schemeClr>
                </a:solidFill>
              </a:rPr>
              <a:t>: </a:t>
            </a:r>
            <a:endParaRPr lang="en-US" dirty="0">
              <a:solidFill>
                <a:schemeClr val="tx2">
                  <a:lumMod val="60000"/>
                  <a:lumOff val="40000"/>
                </a:schemeClr>
              </a:solidFill>
            </a:endParaRPr>
          </a:p>
          <a:p>
            <a:pPr marL="0" indent="0" algn="just">
              <a:buNone/>
            </a:pPr>
            <a:r>
              <a:rPr lang="ar-SA" dirty="0" smtClean="0"/>
              <a:t>  </a:t>
            </a:r>
            <a:r>
              <a:rPr lang="ar-EG" dirty="0"/>
              <a:t>وهي المنطقة المكانية التي تلي المنطقة الاجتماعية، وهي أكثر المناطق الشخصية اتساعاً، وتشمل المسافة التي نجعلها بيننا وبين من لا نعرفهم أو الأشخاص في الاجتماعات العامة، وكذا في حالة اللقاءات الجماهيرية بين الأفراد</a:t>
            </a:r>
            <a:r>
              <a:rPr lang="ar-EG" dirty="0" smtClean="0"/>
              <a:t>. </a:t>
            </a:r>
            <a:endParaRPr lang="en-US" dirty="0"/>
          </a:p>
        </p:txBody>
      </p:sp>
    </p:spTree>
    <p:extLst>
      <p:ext uri="{BB962C8B-B14F-4D97-AF65-F5344CB8AC3E}">
        <p14:creationId xmlns="" xmlns:p14="http://schemas.microsoft.com/office/powerpoint/2010/main" val="3591905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i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t>ممارسة الأنشطة اليومية</a:t>
            </a:r>
            <a:endParaRPr lang="ar-SA" dirty="0"/>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6000" dirty="0" smtClean="0"/>
              <a:t>شكراً لحسن انصاتكم</a:t>
            </a:r>
            <a:endParaRPr lang="ar-SA" sz="6000" dirty="0"/>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9" name="TextBox 18"/>
          <p:cNvSpPr txBox="1"/>
          <p:nvPr/>
        </p:nvSpPr>
        <p:spPr>
          <a:xfrm>
            <a:off x="2357422" y="2285992"/>
            <a:ext cx="5929354" cy="456535"/>
          </a:xfrm>
          <a:prstGeom prst="rect">
            <a:avLst/>
          </a:prstGeom>
          <a:noFill/>
        </p:spPr>
        <p:txBody>
          <a:bodyPr wrap="square" rtlCol="1">
            <a:spAutoFit/>
          </a:bodyPr>
          <a:lstStyle/>
          <a:p>
            <a:pPr>
              <a:lnSpc>
                <a:spcPct val="150000"/>
              </a:lnSpc>
              <a:buFont typeface="Arial" pitchFamily="34" charset="0"/>
              <a:buChar char="•"/>
            </a:pPr>
            <a:endParaRPr lang="ar-SA" dirty="0"/>
          </a:p>
        </p:txBody>
      </p:sp>
      <p:sp>
        <p:nvSpPr>
          <p:cNvPr id="9" name="TextBox 8"/>
          <p:cNvSpPr txBox="1"/>
          <p:nvPr/>
        </p:nvSpPr>
        <p:spPr>
          <a:xfrm>
            <a:off x="4427984" y="2348880"/>
            <a:ext cx="4500594" cy="658835"/>
          </a:xfrm>
          <a:prstGeom prst="rect">
            <a:avLst/>
          </a:prstGeom>
          <a:noFill/>
        </p:spPr>
        <p:txBody>
          <a:bodyPr wrap="square" rtlCol="1">
            <a:spAutoFit/>
          </a:bodyPr>
          <a:lstStyle/>
          <a:p>
            <a:pPr marL="457200" indent="-457200">
              <a:lnSpc>
                <a:spcPct val="150000"/>
              </a:lnSpc>
            </a:pPr>
            <a:endParaRPr lang="ar-SA" sz="2800" b="1" dirty="0">
              <a:solidFill>
                <a:srgbClr val="003300"/>
              </a:solidFill>
            </a:endParaRPr>
          </a:p>
        </p:txBody>
      </p:sp>
      <p:pic>
        <p:nvPicPr>
          <p:cNvPr id="14"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pic>
        <p:nvPicPr>
          <p:cNvPr id="15" name="صورة 14" descr="SAM_0280.JPG"/>
          <p:cNvPicPr>
            <a:picLocks noChangeAspect="1"/>
          </p:cNvPicPr>
          <p:nvPr/>
        </p:nvPicPr>
        <p:blipFill>
          <a:blip r:embed="rId3" cstate="print"/>
          <a:stretch>
            <a:fillRect/>
          </a:stretch>
        </p:blipFill>
        <p:spPr>
          <a:xfrm>
            <a:off x="0" y="1844824"/>
            <a:ext cx="9144000" cy="5022435"/>
          </a:xfrm>
          <a:prstGeom prst="rect">
            <a:avLst/>
          </a:prstGeom>
        </p:spPr>
      </p:pic>
      <p:sp>
        <p:nvSpPr>
          <p:cNvPr id="16" name="Flowchart: Document 3"/>
          <p:cNvSpPr/>
          <p:nvPr/>
        </p:nvSpPr>
        <p:spPr>
          <a:xfrm>
            <a:off x="15" y="5459498"/>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smtClean="0"/>
              <a:t>مع تحيات</a:t>
            </a:r>
          </a:p>
          <a:p>
            <a:pPr algn="ctr"/>
            <a:r>
              <a:rPr lang="ar-SA" b="1" dirty="0" smtClean="0"/>
              <a:t>قسم مهارات تطوير الذات</a:t>
            </a:r>
          </a:p>
          <a:p>
            <a:pPr algn="ctr"/>
            <a:r>
              <a:rPr lang="ar-SA" b="1" dirty="0" smtClean="0"/>
              <a:t>بعمادة السنة التحضيرية والدراسات المساندة</a:t>
            </a:r>
            <a:endParaRPr lang="ar-SA"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4">
                                            <p:txEl>
                                              <p:pRg st="0" end="0"/>
                                            </p:txEl>
                                          </p:spTgt>
                                        </p:tgtEl>
                                        <p:attrNameLst>
                                          <p:attrName>style.visibility</p:attrName>
                                        </p:attrNameLst>
                                      </p:cBhvr>
                                      <p:to>
                                        <p:strVal val="visible"/>
                                      </p:to>
                                    </p:set>
                                    <p:anim calcmode="discrete" valueType="clr">
                                      <p:cBhvr override="childStyle">
                                        <p:cTn id="7" dur="80"/>
                                        <p:tgtEl>
                                          <p:spTgt spid="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4">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nodeType="clickEffect">
                                  <p:stCondLst>
                                    <p:cond delay="0"/>
                                  </p:stCondLst>
                                  <p:childTnLst>
                                    <p:animClr clrSpc="rgb" dir="cw">
                                      <p:cBhvr override="childStyle">
                                        <p:cTn id="13" dur="100" fill="hold"/>
                                        <p:tgtEl>
                                          <p:spTgt spid="15"/>
                                        </p:tgtEl>
                                        <p:attrNameLst>
                                          <p:attrName>style.color</p:attrName>
                                        </p:attrNameLst>
                                      </p:cBhvr>
                                      <p:to>
                                        <a:schemeClr val="accent2"/>
                                      </p:to>
                                    </p:animClr>
                                    <p:animClr clrSpc="rgb" dir="cw">
                                      <p:cBhvr>
                                        <p:cTn id="14" dur="100" fill="hold"/>
                                        <p:tgtEl>
                                          <p:spTgt spid="15"/>
                                        </p:tgtEl>
                                        <p:attrNameLst>
                                          <p:attrName>fillcolor</p:attrName>
                                        </p:attrNameLst>
                                      </p:cBhvr>
                                      <p:to>
                                        <a:schemeClr val="accent2"/>
                                      </p:to>
                                    </p:animClr>
                                    <p:set>
                                      <p:cBhvr>
                                        <p:cTn id="15" dur="100" fill="hold"/>
                                        <p:tgtEl>
                                          <p:spTgt spid="15"/>
                                        </p:tgtEl>
                                        <p:attrNameLst>
                                          <p:attrName>fill.type</p:attrName>
                                        </p:attrNameLst>
                                      </p:cBhvr>
                                      <p:to>
                                        <p:strVal val="solid"/>
                                      </p:to>
                                    </p:set>
                                    <p:set>
                                      <p:cBhvr>
                                        <p:cTn id="16" dur="100" fill="hold"/>
                                        <p:tgtEl>
                                          <p:spTgt spid="15"/>
                                        </p:tgtEl>
                                        <p:attrNameLst>
                                          <p:attrName>fill.on</p:attrName>
                                        </p:attrNameLst>
                                      </p:cBhvr>
                                      <p:to>
                                        <p:strVal val="true"/>
                                      </p:to>
                                    </p:set>
                                    <p:animRot by="120000">
                                      <p:cBhvr>
                                        <p:cTn id="17" dur="100" fill="hold">
                                          <p:stCondLst>
                                            <p:cond delay="0"/>
                                          </p:stCondLst>
                                        </p:cTn>
                                        <p:tgtEl>
                                          <p:spTgt spid="15"/>
                                        </p:tgtEl>
                                        <p:attrNameLst>
                                          <p:attrName>r</p:attrName>
                                        </p:attrNameLst>
                                      </p:cBhvr>
                                    </p:animRot>
                                    <p:animRot by="-240000">
                                      <p:cBhvr>
                                        <p:cTn id="18" dur="200" fill="hold">
                                          <p:stCondLst>
                                            <p:cond delay="200"/>
                                          </p:stCondLst>
                                        </p:cTn>
                                        <p:tgtEl>
                                          <p:spTgt spid="15"/>
                                        </p:tgtEl>
                                        <p:attrNameLst>
                                          <p:attrName>r</p:attrName>
                                        </p:attrNameLst>
                                      </p:cBhvr>
                                    </p:animRot>
                                    <p:animRot by="240000">
                                      <p:cBhvr>
                                        <p:cTn id="19" dur="200" fill="hold">
                                          <p:stCondLst>
                                            <p:cond delay="400"/>
                                          </p:stCondLst>
                                        </p:cTn>
                                        <p:tgtEl>
                                          <p:spTgt spid="15"/>
                                        </p:tgtEl>
                                        <p:attrNameLst>
                                          <p:attrName>r</p:attrName>
                                        </p:attrNameLst>
                                      </p:cBhvr>
                                    </p:animRot>
                                    <p:animRot by="-240000">
                                      <p:cBhvr>
                                        <p:cTn id="20" dur="200" fill="hold">
                                          <p:stCondLst>
                                            <p:cond delay="600"/>
                                          </p:stCondLst>
                                        </p:cTn>
                                        <p:tgtEl>
                                          <p:spTgt spid="15"/>
                                        </p:tgtEl>
                                        <p:attrNameLst>
                                          <p:attrName>r</p:attrName>
                                        </p:attrNameLst>
                                      </p:cBhvr>
                                    </p:animRot>
                                    <p:animRot by="120000">
                                      <p:cBhvr>
                                        <p:cTn id="21" dur="200" fill="hold">
                                          <p:stCondLst>
                                            <p:cond delay="800"/>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SA" sz="5400" b="1" dirty="0" smtClean="0">
                <a:solidFill>
                  <a:schemeClr val="bg1"/>
                </a:solidFill>
              </a:rPr>
              <a:t> </a:t>
            </a:r>
            <a:r>
              <a:rPr lang="ar-EG" sz="5400" b="1" dirty="0" smtClean="0">
                <a:solidFill>
                  <a:schemeClr val="bg1"/>
                </a:solidFill>
              </a:rPr>
              <a:t>مفهوم </a:t>
            </a:r>
            <a:r>
              <a:rPr lang="ar-SA" sz="5400" b="1" dirty="0" smtClean="0">
                <a:solidFill>
                  <a:schemeClr val="bg1"/>
                </a:solidFill>
              </a:rPr>
              <a:t>الاتصال</a:t>
            </a:r>
            <a:r>
              <a:rPr lang="ar-EG" sz="5400" b="1" dirty="0" smtClean="0">
                <a:solidFill>
                  <a:schemeClr val="bg1"/>
                </a:solidFill>
              </a:rPr>
              <a:t> غير اللفظي</a:t>
            </a:r>
            <a:endParaRPr lang="ar-SA" sz="5400" b="1" dirty="0">
              <a:solidFill>
                <a:schemeClr val="bg1"/>
              </a:solidFill>
            </a:endParaRPr>
          </a:p>
        </p:txBody>
      </p:sp>
      <p:sp>
        <p:nvSpPr>
          <p:cNvPr id="19" name="TextBox 18"/>
          <p:cNvSpPr txBox="1"/>
          <p:nvPr/>
        </p:nvSpPr>
        <p:spPr>
          <a:xfrm>
            <a:off x="339698" y="1844824"/>
            <a:ext cx="8460432" cy="3416320"/>
          </a:xfrm>
          <a:prstGeom prst="rect">
            <a:avLst/>
          </a:prstGeom>
          <a:noFill/>
        </p:spPr>
        <p:txBody>
          <a:bodyPr wrap="square" rtlCol="1">
            <a:spAutoFit/>
          </a:bodyPr>
          <a:lstStyle/>
          <a:p>
            <a:pPr algn="just">
              <a:lnSpc>
                <a:spcPct val="150000"/>
              </a:lnSpc>
            </a:pPr>
            <a:r>
              <a:rPr lang="ar-EG" sz="3600" b="1" dirty="0" smtClean="0">
                <a:solidFill>
                  <a:srgbClr val="FF0000"/>
                </a:solidFill>
              </a:rPr>
              <a:t>هو </a:t>
            </a:r>
            <a:r>
              <a:rPr lang="ar-EG" sz="3600" b="1" dirty="0">
                <a:solidFill>
                  <a:srgbClr val="002060"/>
                </a:solidFill>
              </a:rPr>
              <a:t>" الاتصال الذي يحتوي على كل الرسائل التي يتم نقلها وتبادلها بدون كلمات، مرورا بحركات الجسد وتعبيرات الوجه </a:t>
            </a:r>
            <a:r>
              <a:rPr lang="ar-EG" sz="3600" b="1" dirty="0" smtClean="0">
                <a:solidFill>
                  <a:srgbClr val="002060"/>
                </a:solidFill>
              </a:rPr>
              <a:t>والمسافات </a:t>
            </a:r>
            <a:r>
              <a:rPr lang="ar-EG" sz="3600" b="1" dirty="0">
                <a:solidFill>
                  <a:srgbClr val="002060"/>
                </a:solidFill>
              </a:rPr>
              <a:t>والوقت والروائح ولغة الأشياء".</a:t>
            </a:r>
            <a:endParaRPr lang="en-US" sz="3600" b="1" dirty="0">
              <a:solidFill>
                <a:srgbClr val="00206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4)">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19">
                                            <p:txEl>
                                              <p:pRg st="0" end="0"/>
                                            </p:txEl>
                                          </p:spTgt>
                                        </p:tgtEl>
                                        <p:attrNameLst>
                                          <p:attrName>style.visibility</p:attrName>
                                        </p:attrNameLst>
                                      </p:cBhvr>
                                      <p:to>
                                        <p:strVal val="visible"/>
                                      </p:to>
                                    </p:set>
                                    <p:anim calcmode="discrete" valueType="clr">
                                      <p:cBhvr override="childStyle">
                                        <p:cTn id="12" dur="80"/>
                                        <p:tgtEl>
                                          <p:spTgt spid="1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9">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19">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   سمات الاتصال غير اللفظي</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13" name="عنصر نائب للمحتوى 8"/>
          <p:cNvSpPr>
            <a:spLocks noGrp="1"/>
          </p:cNvSpPr>
          <p:nvPr>
            <p:ph idx="1"/>
          </p:nvPr>
        </p:nvSpPr>
        <p:spPr>
          <a:xfrm>
            <a:off x="457200" y="1803529"/>
            <a:ext cx="8438228" cy="4925144"/>
          </a:xfrm>
        </p:spPr>
        <p:txBody>
          <a:bodyPr>
            <a:normAutofit lnSpcReduction="10000"/>
          </a:bodyPr>
          <a:lstStyle/>
          <a:p>
            <a:pPr lvl="0" algn="just">
              <a:buFont typeface="Wingdings" panose="05000000000000000000" pitchFamily="2" charset="2"/>
              <a:buChar char="Ø"/>
            </a:pPr>
            <a:r>
              <a:rPr lang="ar-EG" sz="3600" b="1" dirty="0">
                <a:solidFill>
                  <a:srgbClr val="FF0000"/>
                </a:solidFill>
              </a:rPr>
              <a:t>يعتمد غالبا على حاسة </a:t>
            </a:r>
            <a:r>
              <a:rPr lang="ar-EG" sz="3600" b="1" dirty="0" smtClean="0">
                <a:solidFill>
                  <a:srgbClr val="FF0000"/>
                </a:solidFill>
              </a:rPr>
              <a:t>البصر.</a:t>
            </a:r>
            <a:endParaRPr lang="en-US" sz="3600" b="1" dirty="0">
              <a:solidFill>
                <a:srgbClr val="FF0000"/>
              </a:solidFill>
            </a:endParaRPr>
          </a:p>
          <a:p>
            <a:pPr lvl="0" algn="just">
              <a:buFont typeface="Wingdings" panose="05000000000000000000" pitchFamily="2" charset="2"/>
              <a:buChar char="Ø"/>
            </a:pPr>
            <a:r>
              <a:rPr lang="ar-EG" sz="3600" b="1" dirty="0">
                <a:solidFill>
                  <a:srgbClr val="006800"/>
                </a:solidFill>
              </a:rPr>
              <a:t>يستخدم رموزا وإشارات </a:t>
            </a:r>
            <a:r>
              <a:rPr lang="ar-EG" sz="3600" b="1" dirty="0" smtClean="0">
                <a:solidFill>
                  <a:srgbClr val="006800"/>
                </a:solidFill>
              </a:rPr>
              <a:t>ذات معنى، </a:t>
            </a:r>
            <a:r>
              <a:rPr lang="ar-EG" sz="3600" b="1" dirty="0">
                <a:solidFill>
                  <a:srgbClr val="006800"/>
                </a:solidFill>
              </a:rPr>
              <a:t>ودلالة واحدة عند كل من المرسل والمستقبل.</a:t>
            </a:r>
            <a:endParaRPr lang="en-US" sz="3600" b="1" dirty="0">
              <a:solidFill>
                <a:srgbClr val="006800"/>
              </a:solidFill>
            </a:endParaRPr>
          </a:p>
          <a:p>
            <a:pPr lvl="0" algn="just">
              <a:buFont typeface="Wingdings" panose="05000000000000000000" pitchFamily="2" charset="2"/>
              <a:buChar char="Ø"/>
            </a:pPr>
            <a:r>
              <a:rPr lang="ar-EG" sz="3600" b="1" dirty="0">
                <a:solidFill>
                  <a:srgbClr val="00B0F0"/>
                </a:solidFill>
              </a:rPr>
              <a:t>غير خاضع لقواعد اللغة</a:t>
            </a:r>
            <a:r>
              <a:rPr lang="en-US" sz="3600" b="1" dirty="0">
                <a:solidFill>
                  <a:srgbClr val="00B0F0"/>
                </a:solidFill>
              </a:rPr>
              <a:t>.</a:t>
            </a:r>
          </a:p>
          <a:p>
            <a:pPr lvl="0" algn="just">
              <a:buFont typeface="Wingdings" panose="05000000000000000000" pitchFamily="2" charset="2"/>
              <a:buChar char="Ø"/>
            </a:pPr>
            <a:r>
              <a:rPr lang="ar-EG" sz="3600" b="1" dirty="0">
                <a:solidFill>
                  <a:srgbClr val="00B050"/>
                </a:solidFill>
              </a:rPr>
              <a:t>يرتبط ارتباطاً وثيقاً بثقافة </a:t>
            </a:r>
            <a:r>
              <a:rPr lang="ar-EG" sz="3600" b="1" dirty="0" smtClean="0">
                <a:solidFill>
                  <a:srgbClr val="00B050"/>
                </a:solidFill>
              </a:rPr>
              <a:t>المجتمعات.</a:t>
            </a:r>
            <a:endParaRPr lang="en-US" sz="3600" b="1" dirty="0">
              <a:solidFill>
                <a:srgbClr val="00B050"/>
              </a:solidFill>
            </a:endParaRPr>
          </a:p>
          <a:p>
            <a:pPr lvl="0" algn="just">
              <a:buFont typeface="Wingdings" panose="05000000000000000000" pitchFamily="2" charset="2"/>
              <a:buChar char="Ø"/>
            </a:pPr>
            <a:r>
              <a:rPr lang="ar-EG" sz="3600" b="1" dirty="0">
                <a:solidFill>
                  <a:srgbClr val="0070C0"/>
                </a:solidFill>
              </a:rPr>
              <a:t>أكثر صدقاً وتأثيراً على المستقبِل من الاتصال اللفظي</a:t>
            </a:r>
            <a:r>
              <a:rPr lang="en-US" sz="3600" b="1" dirty="0">
                <a:solidFill>
                  <a:srgbClr val="0070C0"/>
                </a:solidFill>
              </a:rPr>
              <a:t>.</a:t>
            </a:r>
          </a:p>
          <a:p>
            <a:pPr lvl="0" algn="just">
              <a:buFont typeface="Wingdings" panose="05000000000000000000" pitchFamily="2" charset="2"/>
              <a:buChar char="Ø"/>
            </a:pPr>
            <a:r>
              <a:rPr lang="ar-EG" sz="3600" b="1" dirty="0">
                <a:solidFill>
                  <a:srgbClr val="C00000"/>
                </a:solidFill>
              </a:rPr>
              <a:t>يتمتع بدرجة عالية من المصداقية إذا ما توفر عنصر الخبرة المشتركة بين المرسل والمستقبل </a:t>
            </a:r>
            <a:r>
              <a:rPr lang="ar-EG" sz="3600" b="1" dirty="0" smtClean="0">
                <a:solidFill>
                  <a:srgbClr val="C00000"/>
                </a:solidFill>
              </a:rPr>
              <a:t>.</a:t>
            </a:r>
            <a:endParaRPr lang="en-US" sz="36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13">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13">
                                            <p:txEl>
                                              <p:pRg st="0" end="0"/>
                                            </p:txEl>
                                          </p:spTgt>
                                        </p:tgtEl>
                                        <p:attrNameLst>
                                          <p:attrName>ppt_w</p:attrName>
                                        </p:attrNameLst>
                                      </p:cBhvr>
                                    </p:anim>
                                    <p:anim by="(#ppt_w*0.50)" calcmode="lin" valueType="num">
                                      <p:cBhvr>
                                        <p:cTn id="16" dur="250" decel="50000" autoRev="1" fill="hold">
                                          <p:stCondLst>
                                            <p:cond delay="0"/>
                                          </p:stCondLst>
                                        </p:cTn>
                                        <p:tgtEl>
                                          <p:spTgt spid="13">
                                            <p:txEl>
                                              <p:pRg st="0" end="0"/>
                                            </p:txEl>
                                          </p:spTgt>
                                        </p:tgtEl>
                                        <p:attrNameLst>
                                          <p:attrName>ppt_x</p:attrName>
                                        </p:attrNameLst>
                                      </p:cBhvr>
                                    </p:anim>
                                    <p:anim from="(-#ppt_h/2)" to="(#ppt_y)" calcmode="lin" valueType="num">
                                      <p:cBhvr>
                                        <p:cTn id="17" dur="500" fill="hold">
                                          <p:stCondLst>
                                            <p:cond delay="0"/>
                                          </p:stCondLst>
                                        </p:cTn>
                                        <p:tgtEl>
                                          <p:spTgt spid="13">
                                            <p:txEl>
                                              <p:pRg st="0" end="0"/>
                                            </p:txEl>
                                          </p:spTgt>
                                        </p:tgtEl>
                                        <p:attrNameLst>
                                          <p:attrName>ppt_y</p:attrName>
                                        </p:attrNameLst>
                                      </p:cBhvr>
                                    </p:anim>
                                    <p:animRot by="21600000">
                                      <p:cBhvr>
                                        <p:cTn id="18" dur="500" fill="hold">
                                          <p:stCondLst>
                                            <p:cond delay="0"/>
                                          </p:stCondLst>
                                        </p:cTn>
                                        <p:tgtEl>
                                          <p:spTgt spid="13">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nodeType="clickEffect">
                                  <p:stCondLst>
                                    <p:cond delay="0"/>
                                  </p:stCondLst>
                                  <p:iterate type="lt">
                                    <p:tmPct val="10000"/>
                                  </p:iterate>
                                  <p:childTnLst>
                                    <p:set>
                                      <p:cBhvr>
                                        <p:cTn id="22" dur="1" fill="hold">
                                          <p:stCondLst>
                                            <p:cond delay="0"/>
                                          </p:stCondLst>
                                        </p:cTn>
                                        <p:tgtEl>
                                          <p:spTgt spid="13">
                                            <p:txEl>
                                              <p:pRg st="1" end="1"/>
                                            </p:txEl>
                                          </p:spTgt>
                                        </p:tgtEl>
                                        <p:attrNameLst>
                                          <p:attrName>style.visibility</p:attrName>
                                        </p:attrNameLst>
                                      </p:cBhvr>
                                      <p:to>
                                        <p:strVal val="visible"/>
                                      </p:to>
                                    </p:set>
                                    <p:anim by="(-#ppt_w*2)" calcmode="lin" valueType="num">
                                      <p:cBhvr rctx="PPT">
                                        <p:cTn id="23" dur="250" autoRev="1" fill="hold">
                                          <p:stCondLst>
                                            <p:cond delay="0"/>
                                          </p:stCondLst>
                                        </p:cTn>
                                        <p:tgtEl>
                                          <p:spTgt spid="13">
                                            <p:txEl>
                                              <p:pRg st="1" end="1"/>
                                            </p:txEl>
                                          </p:spTgt>
                                        </p:tgtEl>
                                        <p:attrNameLst>
                                          <p:attrName>ppt_w</p:attrName>
                                        </p:attrNameLst>
                                      </p:cBhvr>
                                    </p:anim>
                                    <p:anim by="(#ppt_w*0.50)" calcmode="lin" valueType="num">
                                      <p:cBhvr>
                                        <p:cTn id="24" dur="250" decel="50000" autoRev="1" fill="hold">
                                          <p:stCondLst>
                                            <p:cond delay="0"/>
                                          </p:stCondLst>
                                        </p:cTn>
                                        <p:tgtEl>
                                          <p:spTgt spid="13">
                                            <p:txEl>
                                              <p:pRg st="1" end="1"/>
                                            </p:txEl>
                                          </p:spTgt>
                                        </p:tgtEl>
                                        <p:attrNameLst>
                                          <p:attrName>ppt_x</p:attrName>
                                        </p:attrNameLst>
                                      </p:cBhvr>
                                    </p:anim>
                                    <p:anim from="(-#ppt_h/2)" to="(#ppt_y)" calcmode="lin" valueType="num">
                                      <p:cBhvr>
                                        <p:cTn id="25" dur="500" fill="hold">
                                          <p:stCondLst>
                                            <p:cond delay="0"/>
                                          </p:stCondLst>
                                        </p:cTn>
                                        <p:tgtEl>
                                          <p:spTgt spid="13">
                                            <p:txEl>
                                              <p:pRg st="1" end="1"/>
                                            </p:txEl>
                                          </p:spTgt>
                                        </p:tgtEl>
                                        <p:attrNameLst>
                                          <p:attrName>ppt_y</p:attrName>
                                        </p:attrNameLst>
                                      </p:cBhvr>
                                    </p:anim>
                                    <p:animRot by="21600000">
                                      <p:cBhvr>
                                        <p:cTn id="26" dur="500" fill="hold">
                                          <p:stCondLst>
                                            <p:cond delay="0"/>
                                          </p:stCondLst>
                                        </p:cTn>
                                        <p:tgtEl>
                                          <p:spTgt spid="13">
                                            <p:txEl>
                                              <p:pRg st="1" end="1"/>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56" presetClass="entr" presetSubtype="0" fill="hold" nodeType="clickEffect">
                                  <p:stCondLst>
                                    <p:cond delay="0"/>
                                  </p:stCondLst>
                                  <p:iterate type="lt">
                                    <p:tmPct val="10000"/>
                                  </p:iterate>
                                  <p:childTnLst>
                                    <p:set>
                                      <p:cBhvr>
                                        <p:cTn id="30" dur="1" fill="hold">
                                          <p:stCondLst>
                                            <p:cond delay="0"/>
                                          </p:stCondLst>
                                        </p:cTn>
                                        <p:tgtEl>
                                          <p:spTgt spid="13">
                                            <p:txEl>
                                              <p:pRg st="2" end="2"/>
                                            </p:txEl>
                                          </p:spTgt>
                                        </p:tgtEl>
                                        <p:attrNameLst>
                                          <p:attrName>style.visibility</p:attrName>
                                        </p:attrNameLst>
                                      </p:cBhvr>
                                      <p:to>
                                        <p:strVal val="visible"/>
                                      </p:to>
                                    </p:set>
                                    <p:anim by="(-#ppt_w*2)" calcmode="lin" valueType="num">
                                      <p:cBhvr rctx="PPT">
                                        <p:cTn id="31" dur="250" autoRev="1" fill="hold">
                                          <p:stCondLst>
                                            <p:cond delay="0"/>
                                          </p:stCondLst>
                                        </p:cTn>
                                        <p:tgtEl>
                                          <p:spTgt spid="13">
                                            <p:txEl>
                                              <p:pRg st="2" end="2"/>
                                            </p:txEl>
                                          </p:spTgt>
                                        </p:tgtEl>
                                        <p:attrNameLst>
                                          <p:attrName>ppt_w</p:attrName>
                                        </p:attrNameLst>
                                      </p:cBhvr>
                                    </p:anim>
                                    <p:anim by="(#ppt_w*0.50)" calcmode="lin" valueType="num">
                                      <p:cBhvr>
                                        <p:cTn id="32" dur="250" decel="50000" autoRev="1" fill="hold">
                                          <p:stCondLst>
                                            <p:cond delay="0"/>
                                          </p:stCondLst>
                                        </p:cTn>
                                        <p:tgtEl>
                                          <p:spTgt spid="13">
                                            <p:txEl>
                                              <p:pRg st="2" end="2"/>
                                            </p:txEl>
                                          </p:spTgt>
                                        </p:tgtEl>
                                        <p:attrNameLst>
                                          <p:attrName>ppt_x</p:attrName>
                                        </p:attrNameLst>
                                      </p:cBhvr>
                                    </p:anim>
                                    <p:anim from="(-#ppt_h/2)" to="(#ppt_y)" calcmode="lin" valueType="num">
                                      <p:cBhvr>
                                        <p:cTn id="33" dur="500" fill="hold">
                                          <p:stCondLst>
                                            <p:cond delay="0"/>
                                          </p:stCondLst>
                                        </p:cTn>
                                        <p:tgtEl>
                                          <p:spTgt spid="13">
                                            <p:txEl>
                                              <p:pRg st="2" end="2"/>
                                            </p:txEl>
                                          </p:spTgt>
                                        </p:tgtEl>
                                        <p:attrNameLst>
                                          <p:attrName>ppt_y</p:attrName>
                                        </p:attrNameLst>
                                      </p:cBhvr>
                                    </p:anim>
                                    <p:animRot by="21600000">
                                      <p:cBhvr>
                                        <p:cTn id="34" dur="500" fill="hold">
                                          <p:stCondLst>
                                            <p:cond delay="0"/>
                                          </p:stCondLst>
                                        </p:cTn>
                                        <p:tgtEl>
                                          <p:spTgt spid="13">
                                            <p:txEl>
                                              <p:pRg st="2" end="2"/>
                                            </p:txEl>
                                          </p:spTgt>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56" presetClass="entr" presetSubtype="0" fill="hold" nodeType="clickEffect">
                                  <p:stCondLst>
                                    <p:cond delay="0"/>
                                  </p:stCondLst>
                                  <p:iterate type="lt">
                                    <p:tmPct val="10000"/>
                                  </p:iterate>
                                  <p:childTnLst>
                                    <p:set>
                                      <p:cBhvr>
                                        <p:cTn id="38" dur="1" fill="hold">
                                          <p:stCondLst>
                                            <p:cond delay="0"/>
                                          </p:stCondLst>
                                        </p:cTn>
                                        <p:tgtEl>
                                          <p:spTgt spid="13">
                                            <p:txEl>
                                              <p:pRg st="3" end="3"/>
                                            </p:txEl>
                                          </p:spTgt>
                                        </p:tgtEl>
                                        <p:attrNameLst>
                                          <p:attrName>style.visibility</p:attrName>
                                        </p:attrNameLst>
                                      </p:cBhvr>
                                      <p:to>
                                        <p:strVal val="visible"/>
                                      </p:to>
                                    </p:set>
                                    <p:anim by="(-#ppt_w*2)" calcmode="lin" valueType="num">
                                      <p:cBhvr rctx="PPT">
                                        <p:cTn id="39" dur="250" autoRev="1" fill="hold">
                                          <p:stCondLst>
                                            <p:cond delay="0"/>
                                          </p:stCondLst>
                                        </p:cTn>
                                        <p:tgtEl>
                                          <p:spTgt spid="13">
                                            <p:txEl>
                                              <p:pRg st="3" end="3"/>
                                            </p:txEl>
                                          </p:spTgt>
                                        </p:tgtEl>
                                        <p:attrNameLst>
                                          <p:attrName>ppt_w</p:attrName>
                                        </p:attrNameLst>
                                      </p:cBhvr>
                                    </p:anim>
                                    <p:anim by="(#ppt_w*0.50)" calcmode="lin" valueType="num">
                                      <p:cBhvr>
                                        <p:cTn id="40" dur="250" decel="50000" autoRev="1" fill="hold">
                                          <p:stCondLst>
                                            <p:cond delay="0"/>
                                          </p:stCondLst>
                                        </p:cTn>
                                        <p:tgtEl>
                                          <p:spTgt spid="13">
                                            <p:txEl>
                                              <p:pRg st="3" end="3"/>
                                            </p:txEl>
                                          </p:spTgt>
                                        </p:tgtEl>
                                        <p:attrNameLst>
                                          <p:attrName>ppt_x</p:attrName>
                                        </p:attrNameLst>
                                      </p:cBhvr>
                                    </p:anim>
                                    <p:anim from="(-#ppt_h/2)" to="(#ppt_y)" calcmode="lin" valueType="num">
                                      <p:cBhvr>
                                        <p:cTn id="41" dur="500" fill="hold">
                                          <p:stCondLst>
                                            <p:cond delay="0"/>
                                          </p:stCondLst>
                                        </p:cTn>
                                        <p:tgtEl>
                                          <p:spTgt spid="13">
                                            <p:txEl>
                                              <p:pRg st="3" end="3"/>
                                            </p:txEl>
                                          </p:spTgt>
                                        </p:tgtEl>
                                        <p:attrNameLst>
                                          <p:attrName>ppt_y</p:attrName>
                                        </p:attrNameLst>
                                      </p:cBhvr>
                                    </p:anim>
                                    <p:animRot by="21600000">
                                      <p:cBhvr>
                                        <p:cTn id="42" dur="500" fill="hold">
                                          <p:stCondLst>
                                            <p:cond delay="0"/>
                                          </p:stCondLst>
                                        </p:cTn>
                                        <p:tgtEl>
                                          <p:spTgt spid="13">
                                            <p:txEl>
                                              <p:pRg st="3" end="3"/>
                                            </p:txEl>
                                          </p:spTgt>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56" presetClass="entr" presetSubtype="0" fill="hold" nodeType="clickEffect">
                                  <p:stCondLst>
                                    <p:cond delay="0"/>
                                  </p:stCondLst>
                                  <p:iterate type="lt">
                                    <p:tmPct val="10000"/>
                                  </p:iterate>
                                  <p:childTnLst>
                                    <p:set>
                                      <p:cBhvr>
                                        <p:cTn id="46" dur="1" fill="hold">
                                          <p:stCondLst>
                                            <p:cond delay="0"/>
                                          </p:stCondLst>
                                        </p:cTn>
                                        <p:tgtEl>
                                          <p:spTgt spid="13">
                                            <p:txEl>
                                              <p:pRg st="4" end="4"/>
                                            </p:txEl>
                                          </p:spTgt>
                                        </p:tgtEl>
                                        <p:attrNameLst>
                                          <p:attrName>style.visibility</p:attrName>
                                        </p:attrNameLst>
                                      </p:cBhvr>
                                      <p:to>
                                        <p:strVal val="visible"/>
                                      </p:to>
                                    </p:set>
                                    <p:anim by="(-#ppt_w*2)" calcmode="lin" valueType="num">
                                      <p:cBhvr rctx="PPT">
                                        <p:cTn id="47" dur="250" autoRev="1" fill="hold">
                                          <p:stCondLst>
                                            <p:cond delay="0"/>
                                          </p:stCondLst>
                                        </p:cTn>
                                        <p:tgtEl>
                                          <p:spTgt spid="13">
                                            <p:txEl>
                                              <p:pRg st="4" end="4"/>
                                            </p:txEl>
                                          </p:spTgt>
                                        </p:tgtEl>
                                        <p:attrNameLst>
                                          <p:attrName>ppt_w</p:attrName>
                                        </p:attrNameLst>
                                      </p:cBhvr>
                                    </p:anim>
                                    <p:anim by="(#ppt_w*0.50)" calcmode="lin" valueType="num">
                                      <p:cBhvr>
                                        <p:cTn id="48" dur="250" decel="50000" autoRev="1" fill="hold">
                                          <p:stCondLst>
                                            <p:cond delay="0"/>
                                          </p:stCondLst>
                                        </p:cTn>
                                        <p:tgtEl>
                                          <p:spTgt spid="13">
                                            <p:txEl>
                                              <p:pRg st="4" end="4"/>
                                            </p:txEl>
                                          </p:spTgt>
                                        </p:tgtEl>
                                        <p:attrNameLst>
                                          <p:attrName>ppt_x</p:attrName>
                                        </p:attrNameLst>
                                      </p:cBhvr>
                                    </p:anim>
                                    <p:anim from="(-#ppt_h/2)" to="(#ppt_y)" calcmode="lin" valueType="num">
                                      <p:cBhvr>
                                        <p:cTn id="49" dur="500" fill="hold">
                                          <p:stCondLst>
                                            <p:cond delay="0"/>
                                          </p:stCondLst>
                                        </p:cTn>
                                        <p:tgtEl>
                                          <p:spTgt spid="13">
                                            <p:txEl>
                                              <p:pRg st="4" end="4"/>
                                            </p:txEl>
                                          </p:spTgt>
                                        </p:tgtEl>
                                        <p:attrNameLst>
                                          <p:attrName>ppt_y</p:attrName>
                                        </p:attrNameLst>
                                      </p:cBhvr>
                                    </p:anim>
                                    <p:animRot by="21600000">
                                      <p:cBhvr>
                                        <p:cTn id="50" dur="500" fill="hold">
                                          <p:stCondLst>
                                            <p:cond delay="0"/>
                                          </p:stCondLst>
                                        </p:cTn>
                                        <p:tgtEl>
                                          <p:spTgt spid="13">
                                            <p:txEl>
                                              <p:pRg st="4" end="4"/>
                                            </p:txEl>
                                          </p:spTgt>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56" presetClass="entr" presetSubtype="0" fill="hold" nodeType="clickEffect">
                                  <p:stCondLst>
                                    <p:cond delay="0"/>
                                  </p:stCondLst>
                                  <p:iterate type="lt">
                                    <p:tmPct val="10000"/>
                                  </p:iterate>
                                  <p:childTnLst>
                                    <p:set>
                                      <p:cBhvr>
                                        <p:cTn id="54" dur="1" fill="hold">
                                          <p:stCondLst>
                                            <p:cond delay="0"/>
                                          </p:stCondLst>
                                        </p:cTn>
                                        <p:tgtEl>
                                          <p:spTgt spid="13">
                                            <p:txEl>
                                              <p:pRg st="5" end="5"/>
                                            </p:txEl>
                                          </p:spTgt>
                                        </p:tgtEl>
                                        <p:attrNameLst>
                                          <p:attrName>style.visibility</p:attrName>
                                        </p:attrNameLst>
                                      </p:cBhvr>
                                      <p:to>
                                        <p:strVal val="visible"/>
                                      </p:to>
                                    </p:set>
                                    <p:anim by="(-#ppt_w*2)" calcmode="lin" valueType="num">
                                      <p:cBhvr rctx="PPT">
                                        <p:cTn id="55" dur="250" autoRev="1" fill="hold">
                                          <p:stCondLst>
                                            <p:cond delay="0"/>
                                          </p:stCondLst>
                                        </p:cTn>
                                        <p:tgtEl>
                                          <p:spTgt spid="13">
                                            <p:txEl>
                                              <p:pRg st="5" end="5"/>
                                            </p:txEl>
                                          </p:spTgt>
                                        </p:tgtEl>
                                        <p:attrNameLst>
                                          <p:attrName>ppt_w</p:attrName>
                                        </p:attrNameLst>
                                      </p:cBhvr>
                                    </p:anim>
                                    <p:anim by="(#ppt_w*0.50)" calcmode="lin" valueType="num">
                                      <p:cBhvr>
                                        <p:cTn id="56" dur="250" decel="50000" autoRev="1" fill="hold">
                                          <p:stCondLst>
                                            <p:cond delay="0"/>
                                          </p:stCondLst>
                                        </p:cTn>
                                        <p:tgtEl>
                                          <p:spTgt spid="13">
                                            <p:txEl>
                                              <p:pRg st="5" end="5"/>
                                            </p:txEl>
                                          </p:spTgt>
                                        </p:tgtEl>
                                        <p:attrNameLst>
                                          <p:attrName>ppt_x</p:attrName>
                                        </p:attrNameLst>
                                      </p:cBhvr>
                                    </p:anim>
                                    <p:anim from="(-#ppt_h/2)" to="(#ppt_y)" calcmode="lin" valueType="num">
                                      <p:cBhvr>
                                        <p:cTn id="57" dur="500" fill="hold">
                                          <p:stCondLst>
                                            <p:cond delay="0"/>
                                          </p:stCondLst>
                                        </p:cTn>
                                        <p:tgtEl>
                                          <p:spTgt spid="13">
                                            <p:txEl>
                                              <p:pRg st="5" end="5"/>
                                            </p:txEl>
                                          </p:spTgt>
                                        </p:tgtEl>
                                        <p:attrNameLst>
                                          <p:attrName>ppt_y</p:attrName>
                                        </p:attrNameLst>
                                      </p:cBhvr>
                                    </p:anim>
                                    <p:animRot by="21600000">
                                      <p:cBhvr>
                                        <p:cTn id="58" dur="500" fill="hold">
                                          <p:stCondLst>
                                            <p:cond delay="0"/>
                                          </p:stCondLst>
                                        </p:cTn>
                                        <p:tgtEl>
                                          <p:spTgt spid="13">
                                            <p:txEl>
                                              <p:pRg st="5" end="5"/>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   سمات الاتصال غير اللفظي</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13" name="عنصر نائب للمحتوى 8"/>
          <p:cNvSpPr>
            <a:spLocks noGrp="1"/>
          </p:cNvSpPr>
          <p:nvPr>
            <p:ph idx="1"/>
          </p:nvPr>
        </p:nvSpPr>
        <p:spPr>
          <a:xfrm>
            <a:off x="457200" y="1803529"/>
            <a:ext cx="8438228" cy="4925144"/>
          </a:xfrm>
        </p:spPr>
        <p:txBody>
          <a:bodyPr>
            <a:normAutofit/>
          </a:bodyPr>
          <a:lstStyle/>
          <a:p>
            <a:pPr lvl="0" algn="just">
              <a:buFont typeface="Wingdings" panose="05000000000000000000" pitchFamily="2" charset="2"/>
              <a:buChar char="Ø"/>
            </a:pPr>
            <a:r>
              <a:rPr lang="ar-EG" sz="3600" b="1" dirty="0" smtClean="0">
                <a:solidFill>
                  <a:srgbClr val="C00000"/>
                </a:solidFill>
              </a:rPr>
              <a:t>يُمكن </a:t>
            </a:r>
            <a:r>
              <a:rPr lang="ar-EG" sz="3600" b="1" dirty="0">
                <a:solidFill>
                  <a:srgbClr val="C00000"/>
                </a:solidFill>
              </a:rPr>
              <a:t>من خلاله التعبير عن أشكال يصعب وصفها بالكلمات</a:t>
            </a:r>
            <a:r>
              <a:rPr lang="en-US" sz="3600" b="1" dirty="0">
                <a:solidFill>
                  <a:srgbClr val="C00000"/>
                </a:solidFill>
              </a:rPr>
              <a:t>.</a:t>
            </a:r>
          </a:p>
          <a:p>
            <a:pPr lvl="0" algn="just">
              <a:buFont typeface="Wingdings" panose="05000000000000000000" pitchFamily="2" charset="2"/>
              <a:buChar char="Ø"/>
            </a:pPr>
            <a:r>
              <a:rPr lang="ar-EG" sz="3600" b="1" dirty="0">
                <a:solidFill>
                  <a:schemeClr val="accent1">
                    <a:lumMod val="50000"/>
                  </a:schemeClr>
                </a:solidFill>
              </a:rPr>
              <a:t>أكثر قوة </a:t>
            </a:r>
            <a:r>
              <a:rPr lang="ar-EG" sz="3600" b="1" dirty="0" smtClean="0">
                <a:solidFill>
                  <a:schemeClr val="accent1">
                    <a:lumMod val="50000"/>
                  </a:schemeClr>
                </a:solidFill>
              </a:rPr>
              <a:t>وتأثيرا</a:t>
            </a:r>
            <a:r>
              <a:rPr lang="en-US" sz="3600" b="1" dirty="0" smtClean="0">
                <a:solidFill>
                  <a:schemeClr val="accent1">
                    <a:lumMod val="50000"/>
                  </a:schemeClr>
                </a:solidFill>
              </a:rPr>
              <a:t>.</a:t>
            </a:r>
            <a:endParaRPr lang="en-US" sz="3600" b="1" dirty="0">
              <a:solidFill>
                <a:schemeClr val="accent1">
                  <a:lumMod val="50000"/>
                </a:schemeClr>
              </a:solidFill>
            </a:endParaRPr>
          </a:p>
          <a:p>
            <a:pPr lvl="0" algn="just">
              <a:buFont typeface="Wingdings" panose="05000000000000000000" pitchFamily="2" charset="2"/>
              <a:buChar char="Ø"/>
            </a:pPr>
            <a:r>
              <a:rPr lang="ar-EG" sz="3600" b="1" dirty="0">
                <a:solidFill>
                  <a:schemeClr val="accent3">
                    <a:lumMod val="50000"/>
                  </a:schemeClr>
                </a:solidFill>
              </a:rPr>
              <a:t>يصدر غالبا بطريقة عفوية دون </a:t>
            </a:r>
            <a:r>
              <a:rPr lang="ar-EG" sz="3600" b="1" dirty="0" smtClean="0">
                <a:solidFill>
                  <a:schemeClr val="accent3">
                    <a:lumMod val="50000"/>
                  </a:schemeClr>
                </a:solidFill>
              </a:rPr>
              <a:t>تفكير</a:t>
            </a:r>
            <a:r>
              <a:rPr lang="en-US" sz="3600" b="1" dirty="0">
                <a:solidFill>
                  <a:schemeClr val="accent3">
                    <a:lumMod val="50000"/>
                  </a:schemeClr>
                </a:solidFill>
              </a:rPr>
              <a:t>.</a:t>
            </a:r>
          </a:p>
          <a:p>
            <a:pPr lvl="0" algn="just">
              <a:buFont typeface="Wingdings" panose="05000000000000000000" pitchFamily="2" charset="2"/>
              <a:buChar char="Ø"/>
            </a:pPr>
            <a:r>
              <a:rPr lang="ar-EG" sz="3600" b="1" dirty="0">
                <a:solidFill>
                  <a:srgbClr val="0070C0"/>
                </a:solidFill>
              </a:rPr>
              <a:t>قلة الإزعاج والضجيج الناتج عنه، مقارنة بالاتصال </a:t>
            </a:r>
            <a:r>
              <a:rPr lang="ar-EG" sz="3600" b="1" dirty="0" smtClean="0">
                <a:solidFill>
                  <a:srgbClr val="0070C0"/>
                </a:solidFill>
              </a:rPr>
              <a:t>اللفظي.</a:t>
            </a:r>
            <a:endParaRPr lang="en-US" sz="3600" b="1" dirty="0">
              <a:solidFill>
                <a:srgbClr val="0070C0"/>
              </a:solidFill>
            </a:endParaRPr>
          </a:p>
          <a:p>
            <a:pPr lvl="0" algn="just">
              <a:buFont typeface="Wingdings" panose="05000000000000000000" pitchFamily="2" charset="2"/>
              <a:buChar char="Ø"/>
            </a:pPr>
            <a:r>
              <a:rPr lang="ar-EG" sz="3600" b="1" dirty="0">
                <a:solidFill>
                  <a:srgbClr val="006800"/>
                </a:solidFill>
              </a:rPr>
              <a:t>يعتمد على الاختصار والسرعة.</a:t>
            </a:r>
            <a:endParaRPr lang="en-US" sz="3600" b="1" dirty="0">
              <a:solidFill>
                <a:srgbClr val="006800"/>
              </a:solidFill>
            </a:endParaRPr>
          </a:p>
        </p:txBody>
      </p:sp>
    </p:spTree>
    <p:extLst>
      <p:ext uri="{BB962C8B-B14F-4D97-AF65-F5344CB8AC3E}">
        <p14:creationId xmlns="" xmlns:p14="http://schemas.microsoft.com/office/powerpoint/2010/main" val="1367805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13">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13">
                                            <p:txEl>
                                              <p:pRg st="0" end="0"/>
                                            </p:txEl>
                                          </p:spTgt>
                                        </p:tgtEl>
                                        <p:attrNameLst>
                                          <p:attrName>ppt_w</p:attrName>
                                        </p:attrNameLst>
                                      </p:cBhvr>
                                    </p:anim>
                                    <p:anim by="(#ppt_w*0.50)" calcmode="lin" valueType="num">
                                      <p:cBhvr>
                                        <p:cTn id="16" dur="250" decel="50000" autoRev="1" fill="hold">
                                          <p:stCondLst>
                                            <p:cond delay="0"/>
                                          </p:stCondLst>
                                        </p:cTn>
                                        <p:tgtEl>
                                          <p:spTgt spid="13">
                                            <p:txEl>
                                              <p:pRg st="0" end="0"/>
                                            </p:txEl>
                                          </p:spTgt>
                                        </p:tgtEl>
                                        <p:attrNameLst>
                                          <p:attrName>ppt_x</p:attrName>
                                        </p:attrNameLst>
                                      </p:cBhvr>
                                    </p:anim>
                                    <p:anim from="(-#ppt_h/2)" to="(#ppt_y)" calcmode="lin" valueType="num">
                                      <p:cBhvr>
                                        <p:cTn id="17" dur="500" fill="hold">
                                          <p:stCondLst>
                                            <p:cond delay="0"/>
                                          </p:stCondLst>
                                        </p:cTn>
                                        <p:tgtEl>
                                          <p:spTgt spid="13">
                                            <p:txEl>
                                              <p:pRg st="0" end="0"/>
                                            </p:txEl>
                                          </p:spTgt>
                                        </p:tgtEl>
                                        <p:attrNameLst>
                                          <p:attrName>ppt_y</p:attrName>
                                        </p:attrNameLst>
                                      </p:cBhvr>
                                    </p:anim>
                                    <p:animRot by="21600000">
                                      <p:cBhvr>
                                        <p:cTn id="18" dur="500" fill="hold">
                                          <p:stCondLst>
                                            <p:cond delay="0"/>
                                          </p:stCondLst>
                                        </p:cTn>
                                        <p:tgtEl>
                                          <p:spTgt spid="13">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nodeType="clickEffect">
                                  <p:stCondLst>
                                    <p:cond delay="0"/>
                                  </p:stCondLst>
                                  <p:iterate type="lt">
                                    <p:tmPct val="10000"/>
                                  </p:iterate>
                                  <p:childTnLst>
                                    <p:set>
                                      <p:cBhvr>
                                        <p:cTn id="22" dur="1" fill="hold">
                                          <p:stCondLst>
                                            <p:cond delay="0"/>
                                          </p:stCondLst>
                                        </p:cTn>
                                        <p:tgtEl>
                                          <p:spTgt spid="13">
                                            <p:txEl>
                                              <p:pRg st="1" end="1"/>
                                            </p:txEl>
                                          </p:spTgt>
                                        </p:tgtEl>
                                        <p:attrNameLst>
                                          <p:attrName>style.visibility</p:attrName>
                                        </p:attrNameLst>
                                      </p:cBhvr>
                                      <p:to>
                                        <p:strVal val="visible"/>
                                      </p:to>
                                    </p:set>
                                    <p:anim by="(-#ppt_w*2)" calcmode="lin" valueType="num">
                                      <p:cBhvr rctx="PPT">
                                        <p:cTn id="23" dur="250" autoRev="1" fill="hold">
                                          <p:stCondLst>
                                            <p:cond delay="0"/>
                                          </p:stCondLst>
                                        </p:cTn>
                                        <p:tgtEl>
                                          <p:spTgt spid="13">
                                            <p:txEl>
                                              <p:pRg st="1" end="1"/>
                                            </p:txEl>
                                          </p:spTgt>
                                        </p:tgtEl>
                                        <p:attrNameLst>
                                          <p:attrName>ppt_w</p:attrName>
                                        </p:attrNameLst>
                                      </p:cBhvr>
                                    </p:anim>
                                    <p:anim by="(#ppt_w*0.50)" calcmode="lin" valueType="num">
                                      <p:cBhvr>
                                        <p:cTn id="24" dur="250" decel="50000" autoRev="1" fill="hold">
                                          <p:stCondLst>
                                            <p:cond delay="0"/>
                                          </p:stCondLst>
                                        </p:cTn>
                                        <p:tgtEl>
                                          <p:spTgt spid="13">
                                            <p:txEl>
                                              <p:pRg st="1" end="1"/>
                                            </p:txEl>
                                          </p:spTgt>
                                        </p:tgtEl>
                                        <p:attrNameLst>
                                          <p:attrName>ppt_x</p:attrName>
                                        </p:attrNameLst>
                                      </p:cBhvr>
                                    </p:anim>
                                    <p:anim from="(-#ppt_h/2)" to="(#ppt_y)" calcmode="lin" valueType="num">
                                      <p:cBhvr>
                                        <p:cTn id="25" dur="500" fill="hold">
                                          <p:stCondLst>
                                            <p:cond delay="0"/>
                                          </p:stCondLst>
                                        </p:cTn>
                                        <p:tgtEl>
                                          <p:spTgt spid="13">
                                            <p:txEl>
                                              <p:pRg st="1" end="1"/>
                                            </p:txEl>
                                          </p:spTgt>
                                        </p:tgtEl>
                                        <p:attrNameLst>
                                          <p:attrName>ppt_y</p:attrName>
                                        </p:attrNameLst>
                                      </p:cBhvr>
                                    </p:anim>
                                    <p:animRot by="21600000">
                                      <p:cBhvr>
                                        <p:cTn id="26" dur="500" fill="hold">
                                          <p:stCondLst>
                                            <p:cond delay="0"/>
                                          </p:stCondLst>
                                        </p:cTn>
                                        <p:tgtEl>
                                          <p:spTgt spid="13">
                                            <p:txEl>
                                              <p:pRg st="1" end="1"/>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56" presetClass="entr" presetSubtype="0" fill="hold" nodeType="clickEffect">
                                  <p:stCondLst>
                                    <p:cond delay="0"/>
                                  </p:stCondLst>
                                  <p:iterate type="lt">
                                    <p:tmPct val="10000"/>
                                  </p:iterate>
                                  <p:childTnLst>
                                    <p:set>
                                      <p:cBhvr>
                                        <p:cTn id="30" dur="1" fill="hold">
                                          <p:stCondLst>
                                            <p:cond delay="0"/>
                                          </p:stCondLst>
                                        </p:cTn>
                                        <p:tgtEl>
                                          <p:spTgt spid="13">
                                            <p:txEl>
                                              <p:pRg st="2" end="2"/>
                                            </p:txEl>
                                          </p:spTgt>
                                        </p:tgtEl>
                                        <p:attrNameLst>
                                          <p:attrName>style.visibility</p:attrName>
                                        </p:attrNameLst>
                                      </p:cBhvr>
                                      <p:to>
                                        <p:strVal val="visible"/>
                                      </p:to>
                                    </p:set>
                                    <p:anim by="(-#ppt_w*2)" calcmode="lin" valueType="num">
                                      <p:cBhvr rctx="PPT">
                                        <p:cTn id="31" dur="250" autoRev="1" fill="hold">
                                          <p:stCondLst>
                                            <p:cond delay="0"/>
                                          </p:stCondLst>
                                        </p:cTn>
                                        <p:tgtEl>
                                          <p:spTgt spid="13">
                                            <p:txEl>
                                              <p:pRg st="2" end="2"/>
                                            </p:txEl>
                                          </p:spTgt>
                                        </p:tgtEl>
                                        <p:attrNameLst>
                                          <p:attrName>ppt_w</p:attrName>
                                        </p:attrNameLst>
                                      </p:cBhvr>
                                    </p:anim>
                                    <p:anim by="(#ppt_w*0.50)" calcmode="lin" valueType="num">
                                      <p:cBhvr>
                                        <p:cTn id="32" dur="250" decel="50000" autoRev="1" fill="hold">
                                          <p:stCondLst>
                                            <p:cond delay="0"/>
                                          </p:stCondLst>
                                        </p:cTn>
                                        <p:tgtEl>
                                          <p:spTgt spid="13">
                                            <p:txEl>
                                              <p:pRg st="2" end="2"/>
                                            </p:txEl>
                                          </p:spTgt>
                                        </p:tgtEl>
                                        <p:attrNameLst>
                                          <p:attrName>ppt_x</p:attrName>
                                        </p:attrNameLst>
                                      </p:cBhvr>
                                    </p:anim>
                                    <p:anim from="(-#ppt_h/2)" to="(#ppt_y)" calcmode="lin" valueType="num">
                                      <p:cBhvr>
                                        <p:cTn id="33" dur="500" fill="hold">
                                          <p:stCondLst>
                                            <p:cond delay="0"/>
                                          </p:stCondLst>
                                        </p:cTn>
                                        <p:tgtEl>
                                          <p:spTgt spid="13">
                                            <p:txEl>
                                              <p:pRg st="2" end="2"/>
                                            </p:txEl>
                                          </p:spTgt>
                                        </p:tgtEl>
                                        <p:attrNameLst>
                                          <p:attrName>ppt_y</p:attrName>
                                        </p:attrNameLst>
                                      </p:cBhvr>
                                    </p:anim>
                                    <p:animRot by="21600000">
                                      <p:cBhvr>
                                        <p:cTn id="34" dur="500" fill="hold">
                                          <p:stCondLst>
                                            <p:cond delay="0"/>
                                          </p:stCondLst>
                                        </p:cTn>
                                        <p:tgtEl>
                                          <p:spTgt spid="13">
                                            <p:txEl>
                                              <p:pRg st="2" end="2"/>
                                            </p:txEl>
                                          </p:spTgt>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56" presetClass="entr" presetSubtype="0" fill="hold" nodeType="clickEffect">
                                  <p:stCondLst>
                                    <p:cond delay="0"/>
                                  </p:stCondLst>
                                  <p:iterate type="lt">
                                    <p:tmPct val="10000"/>
                                  </p:iterate>
                                  <p:childTnLst>
                                    <p:set>
                                      <p:cBhvr>
                                        <p:cTn id="38" dur="1" fill="hold">
                                          <p:stCondLst>
                                            <p:cond delay="0"/>
                                          </p:stCondLst>
                                        </p:cTn>
                                        <p:tgtEl>
                                          <p:spTgt spid="13">
                                            <p:txEl>
                                              <p:pRg st="3" end="3"/>
                                            </p:txEl>
                                          </p:spTgt>
                                        </p:tgtEl>
                                        <p:attrNameLst>
                                          <p:attrName>style.visibility</p:attrName>
                                        </p:attrNameLst>
                                      </p:cBhvr>
                                      <p:to>
                                        <p:strVal val="visible"/>
                                      </p:to>
                                    </p:set>
                                    <p:anim by="(-#ppt_w*2)" calcmode="lin" valueType="num">
                                      <p:cBhvr rctx="PPT">
                                        <p:cTn id="39" dur="250" autoRev="1" fill="hold">
                                          <p:stCondLst>
                                            <p:cond delay="0"/>
                                          </p:stCondLst>
                                        </p:cTn>
                                        <p:tgtEl>
                                          <p:spTgt spid="13">
                                            <p:txEl>
                                              <p:pRg st="3" end="3"/>
                                            </p:txEl>
                                          </p:spTgt>
                                        </p:tgtEl>
                                        <p:attrNameLst>
                                          <p:attrName>ppt_w</p:attrName>
                                        </p:attrNameLst>
                                      </p:cBhvr>
                                    </p:anim>
                                    <p:anim by="(#ppt_w*0.50)" calcmode="lin" valueType="num">
                                      <p:cBhvr>
                                        <p:cTn id="40" dur="250" decel="50000" autoRev="1" fill="hold">
                                          <p:stCondLst>
                                            <p:cond delay="0"/>
                                          </p:stCondLst>
                                        </p:cTn>
                                        <p:tgtEl>
                                          <p:spTgt spid="13">
                                            <p:txEl>
                                              <p:pRg st="3" end="3"/>
                                            </p:txEl>
                                          </p:spTgt>
                                        </p:tgtEl>
                                        <p:attrNameLst>
                                          <p:attrName>ppt_x</p:attrName>
                                        </p:attrNameLst>
                                      </p:cBhvr>
                                    </p:anim>
                                    <p:anim from="(-#ppt_h/2)" to="(#ppt_y)" calcmode="lin" valueType="num">
                                      <p:cBhvr>
                                        <p:cTn id="41" dur="500" fill="hold">
                                          <p:stCondLst>
                                            <p:cond delay="0"/>
                                          </p:stCondLst>
                                        </p:cTn>
                                        <p:tgtEl>
                                          <p:spTgt spid="13">
                                            <p:txEl>
                                              <p:pRg st="3" end="3"/>
                                            </p:txEl>
                                          </p:spTgt>
                                        </p:tgtEl>
                                        <p:attrNameLst>
                                          <p:attrName>ppt_y</p:attrName>
                                        </p:attrNameLst>
                                      </p:cBhvr>
                                    </p:anim>
                                    <p:animRot by="21600000">
                                      <p:cBhvr>
                                        <p:cTn id="42" dur="500" fill="hold">
                                          <p:stCondLst>
                                            <p:cond delay="0"/>
                                          </p:stCondLst>
                                        </p:cTn>
                                        <p:tgtEl>
                                          <p:spTgt spid="13">
                                            <p:txEl>
                                              <p:pRg st="3" end="3"/>
                                            </p:txEl>
                                          </p:spTgt>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56" presetClass="entr" presetSubtype="0" fill="hold" nodeType="clickEffect">
                                  <p:stCondLst>
                                    <p:cond delay="0"/>
                                  </p:stCondLst>
                                  <p:iterate type="lt">
                                    <p:tmPct val="10000"/>
                                  </p:iterate>
                                  <p:childTnLst>
                                    <p:set>
                                      <p:cBhvr>
                                        <p:cTn id="46" dur="1" fill="hold">
                                          <p:stCondLst>
                                            <p:cond delay="0"/>
                                          </p:stCondLst>
                                        </p:cTn>
                                        <p:tgtEl>
                                          <p:spTgt spid="13">
                                            <p:txEl>
                                              <p:pRg st="4" end="4"/>
                                            </p:txEl>
                                          </p:spTgt>
                                        </p:tgtEl>
                                        <p:attrNameLst>
                                          <p:attrName>style.visibility</p:attrName>
                                        </p:attrNameLst>
                                      </p:cBhvr>
                                      <p:to>
                                        <p:strVal val="visible"/>
                                      </p:to>
                                    </p:set>
                                    <p:anim by="(-#ppt_w*2)" calcmode="lin" valueType="num">
                                      <p:cBhvr rctx="PPT">
                                        <p:cTn id="47" dur="250" autoRev="1" fill="hold">
                                          <p:stCondLst>
                                            <p:cond delay="0"/>
                                          </p:stCondLst>
                                        </p:cTn>
                                        <p:tgtEl>
                                          <p:spTgt spid="13">
                                            <p:txEl>
                                              <p:pRg st="4" end="4"/>
                                            </p:txEl>
                                          </p:spTgt>
                                        </p:tgtEl>
                                        <p:attrNameLst>
                                          <p:attrName>ppt_w</p:attrName>
                                        </p:attrNameLst>
                                      </p:cBhvr>
                                    </p:anim>
                                    <p:anim by="(#ppt_w*0.50)" calcmode="lin" valueType="num">
                                      <p:cBhvr>
                                        <p:cTn id="48" dur="250" decel="50000" autoRev="1" fill="hold">
                                          <p:stCondLst>
                                            <p:cond delay="0"/>
                                          </p:stCondLst>
                                        </p:cTn>
                                        <p:tgtEl>
                                          <p:spTgt spid="13">
                                            <p:txEl>
                                              <p:pRg st="4" end="4"/>
                                            </p:txEl>
                                          </p:spTgt>
                                        </p:tgtEl>
                                        <p:attrNameLst>
                                          <p:attrName>ppt_x</p:attrName>
                                        </p:attrNameLst>
                                      </p:cBhvr>
                                    </p:anim>
                                    <p:anim from="(-#ppt_h/2)" to="(#ppt_y)" calcmode="lin" valueType="num">
                                      <p:cBhvr>
                                        <p:cTn id="49" dur="500" fill="hold">
                                          <p:stCondLst>
                                            <p:cond delay="0"/>
                                          </p:stCondLst>
                                        </p:cTn>
                                        <p:tgtEl>
                                          <p:spTgt spid="13">
                                            <p:txEl>
                                              <p:pRg st="4" end="4"/>
                                            </p:txEl>
                                          </p:spTgt>
                                        </p:tgtEl>
                                        <p:attrNameLst>
                                          <p:attrName>ppt_y</p:attrName>
                                        </p:attrNameLst>
                                      </p:cBhvr>
                                    </p:anim>
                                    <p:animRot by="21600000">
                                      <p:cBhvr>
                                        <p:cTn id="50" dur="500" fill="hold">
                                          <p:stCondLst>
                                            <p:cond delay="0"/>
                                          </p:stCondLst>
                                        </p:cTn>
                                        <p:tgtEl>
                                          <p:spTgt spid="13">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أهمية ودور الاتصال غير اللفظي</a:t>
            </a:r>
            <a:endParaRPr lang="ar-SA"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323528" y="2214530"/>
            <a:ext cx="8229600" cy="4238806"/>
          </a:xfrm>
        </p:spPr>
        <p:txBody>
          <a:bodyPr>
            <a:noAutofit/>
          </a:bodyPr>
          <a:lstStyle/>
          <a:p>
            <a:pPr lvl="0"/>
            <a:r>
              <a:rPr lang="ar-EG" sz="4000" b="1" u="sng" dirty="0" smtClean="0">
                <a:solidFill>
                  <a:srgbClr val="006800"/>
                </a:solidFill>
              </a:rPr>
              <a:t>أهمية الاتصال غير اللفظي:</a:t>
            </a:r>
            <a:endParaRPr lang="ar-SA" sz="4000" b="1" u="sng" dirty="0" smtClean="0">
              <a:solidFill>
                <a:srgbClr val="006800"/>
              </a:solidFill>
            </a:endParaRPr>
          </a:p>
          <a:p>
            <a:pPr lvl="0">
              <a:buFont typeface="Wingdings" pitchFamily="2" charset="2"/>
              <a:buChar char="Ø"/>
            </a:pPr>
            <a:r>
              <a:rPr lang="ar-JO" sz="3600" b="1" dirty="0" smtClean="0"/>
              <a:t>-</a:t>
            </a:r>
            <a:r>
              <a:rPr lang="ar-EG" sz="3600" b="1" dirty="0">
                <a:solidFill>
                  <a:schemeClr val="tx1">
                    <a:lumMod val="85000"/>
                    <a:lumOff val="15000"/>
                  </a:schemeClr>
                </a:solidFill>
              </a:rPr>
              <a:t>التكرار</a:t>
            </a:r>
            <a:r>
              <a:rPr lang="ar-EG" sz="3600" b="1" dirty="0" smtClean="0">
                <a:solidFill>
                  <a:schemeClr val="tx2">
                    <a:lumMod val="50000"/>
                  </a:schemeClr>
                </a:solidFill>
              </a:rPr>
              <a:t>.</a:t>
            </a:r>
            <a:endParaRPr lang="en-US" sz="3600" b="1" dirty="0" smtClean="0">
              <a:solidFill>
                <a:schemeClr val="tx2">
                  <a:lumMod val="50000"/>
                </a:schemeClr>
              </a:solidFill>
            </a:endParaRPr>
          </a:p>
          <a:p>
            <a:pPr lvl="0">
              <a:buFont typeface="Wingdings" pitchFamily="2" charset="2"/>
              <a:buChar char="Ø"/>
            </a:pPr>
            <a:r>
              <a:rPr lang="ar-EG" sz="3600" b="1" dirty="0" smtClean="0">
                <a:solidFill>
                  <a:srgbClr val="FF0000"/>
                </a:solidFill>
              </a:rPr>
              <a:t>التناقض</a:t>
            </a:r>
            <a:r>
              <a:rPr lang="ar-EG" sz="3600" b="1" dirty="0" smtClean="0"/>
              <a:t>.</a:t>
            </a:r>
            <a:endParaRPr lang="en-US" sz="3600" b="1" dirty="0" smtClean="0"/>
          </a:p>
          <a:p>
            <a:pPr lvl="0">
              <a:buFont typeface="Wingdings" pitchFamily="2" charset="2"/>
              <a:buChar char="Ø"/>
            </a:pPr>
            <a:r>
              <a:rPr lang="ar-EG" sz="3600" b="1" dirty="0" smtClean="0">
                <a:solidFill>
                  <a:srgbClr val="00B050"/>
                </a:solidFill>
              </a:rPr>
              <a:t>الاستبدال.</a:t>
            </a:r>
            <a:endParaRPr lang="en-US" sz="3600" b="1" dirty="0" smtClean="0">
              <a:solidFill>
                <a:srgbClr val="00B050"/>
              </a:solidFill>
            </a:endParaRPr>
          </a:p>
          <a:p>
            <a:pPr>
              <a:buFont typeface="Wingdings" pitchFamily="2" charset="2"/>
              <a:buChar char="Ø"/>
            </a:pPr>
            <a:r>
              <a:rPr lang="ar-EG" sz="3600" b="1" dirty="0" smtClean="0">
                <a:solidFill>
                  <a:srgbClr val="C00000"/>
                </a:solidFill>
              </a:rPr>
              <a:t>اللهجات</a:t>
            </a:r>
            <a:r>
              <a:rPr lang="ar-SA" sz="3600" b="1" dirty="0" smtClean="0">
                <a:solidFill>
                  <a:srgbClr val="C00000"/>
                </a:solidFill>
              </a:rPr>
              <a:t>.</a:t>
            </a:r>
            <a:endParaRPr lang="ar-EG" sz="3600" b="1" dirty="0" smtClean="0">
              <a:solidFill>
                <a:srgbClr val="C00000"/>
              </a:solidFill>
            </a:endParaRPr>
          </a:p>
          <a:p>
            <a:pPr>
              <a:buFont typeface="Wingdings" pitchFamily="2" charset="2"/>
              <a:buChar char="Ø"/>
            </a:pPr>
            <a:r>
              <a:rPr lang="ar-EG" sz="3600" b="1" dirty="0">
                <a:solidFill>
                  <a:srgbClr val="0070C0"/>
                </a:solidFill>
              </a:rPr>
              <a:t>خلق</a:t>
            </a:r>
            <a:r>
              <a:rPr lang="ar-EG" sz="3600" dirty="0">
                <a:solidFill>
                  <a:srgbClr val="0070C0"/>
                </a:solidFill>
              </a:rPr>
              <a:t> </a:t>
            </a:r>
            <a:r>
              <a:rPr lang="ar-EG" sz="3600" b="1" dirty="0">
                <a:solidFill>
                  <a:srgbClr val="0070C0"/>
                </a:solidFill>
              </a:rPr>
              <a:t>الثقة والشفافية في العلاقات مع </a:t>
            </a:r>
            <a:r>
              <a:rPr lang="ar-EG" sz="3600" b="1" dirty="0" smtClean="0">
                <a:solidFill>
                  <a:srgbClr val="0070C0"/>
                </a:solidFill>
              </a:rPr>
              <a:t>الآخرين.</a:t>
            </a:r>
            <a:endParaRPr lang="ar-EG" sz="3600" b="1" dirty="0">
              <a:solidFill>
                <a:srgbClr val="0070C0"/>
              </a:solidFill>
            </a:endParaRPr>
          </a:p>
        </p:txBody>
      </p:sp>
      <p:sp>
        <p:nvSpPr>
          <p:cNvPr id="5" name="AutoShape 4" descr="http://www.aun.edu.eg/IR/images/7-19-2013-1-05-02-AM_706_the%20goals2.jpg"/>
          <p:cNvSpPr>
            <a:spLocks noChangeAspect="1" noChangeArrowheads="1"/>
          </p:cNvSpPr>
          <p:nvPr/>
        </p:nvSpPr>
        <p:spPr bwMode="auto">
          <a:xfrm>
            <a:off x="231453" y="3637542"/>
            <a:ext cx="208915" cy="208915"/>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box(in)">
                                      <p:cBhvr>
                                        <p:cTn id="7" dur="500"/>
                                        <p:tgtEl>
                                          <p:spTgt spid="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9">
                                            <p:txEl>
                                              <p:pRg st="2" end="2"/>
                                            </p:txEl>
                                          </p:spTgt>
                                        </p:tgtEl>
                                        <p:attrNameLst>
                                          <p:attrName>style.visibility</p:attrName>
                                        </p:attrNameLst>
                                      </p:cBhvr>
                                      <p:to>
                                        <p:strVal val="visible"/>
                                      </p:to>
                                    </p:set>
                                    <p:animEffect transition="in" filter="blinds(horizontal)">
                                      <p:cBhvr>
                                        <p:cTn id="12" dur="500"/>
                                        <p:tgtEl>
                                          <p:spTgt spid="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9">
                                            <p:txEl>
                                              <p:pRg st="3" end="3"/>
                                            </p:txEl>
                                          </p:spTgt>
                                        </p:tgtEl>
                                        <p:attrNameLst>
                                          <p:attrName>style.visibility</p:attrName>
                                        </p:attrNameLst>
                                      </p:cBhvr>
                                      <p:to>
                                        <p:strVal val="visible"/>
                                      </p:to>
                                    </p:set>
                                    <p:animEffect transition="in" filter="circle(in)">
                                      <p:cBhvr>
                                        <p:cTn id="17" dur="2000"/>
                                        <p:tgtEl>
                                          <p:spTgt spid="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9">
                                            <p:txEl>
                                              <p:pRg st="4" end="4"/>
                                            </p:txEl>
                                          </p:spTgt>
                                        </p:tgtEl>
                                        <p:attrNameLst>
                                          <p:attrName>style.visibility</p:attrName>
                                        </p:attrNameLst>
                                      </p:cBhvr>
                                      <p:to>
                                        <p:strVal val="visible"/>
                                      </p:to>
                                    </p:set>
                                    <p:anim calcmode="lin" valueType="num">
                                      <p:cBhvr additive="base">
                                        <p:cTn id="22"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9">
                                            <p:txEl>
                                              <p:pRg st="5" end="5"/>
                                            </p:txEl>
                                          </p:spTgt>
                                        </p:tgtEl>
                                        <p:attrNameLst>
                                          <p:attrName>style.visibility</p:attrName>
                                        </p:attrNameLst>
                                      </p:cBhvr>
                                      <p:to>
                                        <p:strVal val="visible"/>
                                      </p:to>
                                    </p:set>
                                    <p:anim calcmode="lin" valueType="num">
                                      <p:cBhvr additive="base">
                                        <p:cTn id="28"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أدوات الاتصال</a:t>
            </a:r>
            <a:r>
              <a:rPr lang="ar-SA" sz="5400" b="1" dirty="0" smtClean="0">
                <a:solidFill>
                  <a:schemeClr val="bg1"/>
                </a:solidFill>
              </a:rPr>
              <a:t> </a:t>
            </a:r>
            <a:r>
              <a:rPr lang="ar-EG" sz="5400" b="1" dirty="0" smtClean="0">
                <a:solidFill>
                  <a:schemeClr val="bg1"/>
                </a:solidFill>
              </a:rPr>
              <a:t>غير اللفظي</a:t>
            </a:r>
            <a:endParaRPr lang="en-US"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3" name="Content Placeholder 2"/>
          <p:cNvSpPr>
            <a:spLocks noGrp="1"/>
          </p:cNvSpPr>
          <p:nvPr>
            <p:ph idx="1"/>
          </p:nvPr>
        </p:nvSpPr>
        <p:spPr>
          <a:xfrm>
            <a:off x="323527" y="1772816"/>
            <a:ext cx="8568953" cy="4525963"/>
          </a:xfrm>
        </p:spPr>
        <p:txBody>
          <a:bodyPr>
            <a:normAutofit/>
          </a:bodyPr>
          <a:lstStyle/>
          <a:p>
            <a:pPr marL="0" indent="0">
              <a:buNone/>
            </a:pPr>
            <a:r>
              <a:rPr lang="ar-SA" sz="3600" b="1" dirty="0" smtClean="0">
                <a:solidFill>
                  <a:srgbClr val="FF0000"/>
                </a:solidFill>
              </a:rPr>
              <a:t>1-تعبيرات </a:t>
            </a:r>
            <a:r>
              <a:rPr lang="ar-SA" sz="3600" b="1" dirty="0">
                <a:solidFill>
                  <a:srgbClr val="FF0000"/>
                </a:solidFill>
              </a:rPr>
              <a:t>العينين: </a:t>
            </a:r>
            <a:endParaRPr lang="en-US" sz="3600" dirty="0">
              <a:solidFill>
                <a:srgbClr val="FF0000"/>
              </a:solidFill>
            </a:endParaRPr>
          </a:p>
          <a:p>
            <a:pPr marL="0" lvl="0" indent="0" algn="just">
              <a:buNone/>
            </a:pPr>
            <a:r>
              <a:rPr lang="ar-EG" b="1" dirty="0">
                <a:solidFill>
                  <a:schemeClr val="accent4">
                    <a:lumMod val="75000"/>
                  </a:schemeClr>
                </a:solidFill>
              </a:rPr>
              <a:t>هي التعبيرات أو العادات التي تنتج عن الحركات التي تصاحب الأعين أثناء عملية </a:t>
            </a:r>
            <a:r>
              <a:rPr lang="ar-EG" b="1" dirty="0" smtClean="0">
                <a:solidFill>
                  <a:schemeClr val="accent4">
                    <a:lumMod val="75000"/>
                  </a:schemeClr>
                </a:solidFill>
              </a:rPr>
              <a:t>الاتصال.</a:t>
            </a:r>
            <a:endParaRPr lang="en-US" b="1" dirty="0">
              <a:solidFill>
                <a:schemeClr val="accent4">
                  <a:lumMod val="75000"/>
                </a:schemeClr>
              </a:solidFill>
            </a:endParaRPr>
          </a:p>
          <a:p>
            <a:pPr marL="0" lvl="0" indent="0" algn="just">
              <a:buNone/>
            </a:pPr>
            <a:r>
              <a:rPr lang="ar-EG" b="1" dirty="0" smtClean="0">
                <a:solidFill>
                  <a:srgbClr val="FF0000"/>
                </a:solidFill>
              </a:rPr>
              <a:t>من </a:t>
            </a:r>
            <a:r>
              <a:rPr lang="ar-EG" b="1" dirty="0">
                <a:solidFill>
                  <a:srgbClr val="FF0000"/>
                </a:solidFill>
              </a:rPr>
              <a:t>وسائل تأثير العين بين طرفي عملية الاتصال ما </a:t>
            </a:r>
            <a:r>
              <a:rPr lang="ar-EG" b="1" dirty="0" smtClean="0">
                <a:solidFill>
                  <a:srgbClr val="FF0000"/>
                </a:solidFill>
              </a:rPr>
              <a:t>يلي:</a:t>
            </a:r>
          </a:p>
          <a:p>
            <a:pPr lvl="0" algn="just">
              <a:buFont typeface="Wingdings" panose="05000000000000000000" pitchFamily="2" charset="2"/>
              <a:buChar char="Ø"/>
            </a:pPr>
            <a:r>
              <a:rPr lang="ar-EG" dirty="0">
                <a:solidFill>
                  <a:srgbClr val="00B050"/>
                </a:solidFill>
              </a:rPr>
              <a:t>طول مدة </a:t>
            </a:r>
            <a:r>
              <a:rPr lang="ar-EG" dirty="0" smtClean="0">
                <a:solidFill>
                  <a:srgbClr val="00B050"/>
                </a:solidFill>
              </a:rPr>
              <a:t>النظرة.</a:t>
            </a:r>
          </a:p>
          <a:p>
            <a:pPr lvl="0" algn="just">
              <a:buFont typeface="Wingdings" panose="05000000000000000000" pitchFamily="2" charset="2"/>
              <a:buChar char="Ø"/>
            </a:pPr>
            <a:r>
              <a:rPr lang="ar-EG" dirty="0">
                <a:solidFill>
                  <a:schemeClr val="accent1">
                    <a:lumMod val="75000"/>
                  </a:schemeClr>
                </a:solidFill>
              </a:rPr>
              <a:t>عمق </a:t>
            </a:r>
            <a:r>
              <a:rPr lang="ar-EG" dirty="0" smtClean="0">
                <a:solidFill>
                  <a:schemeClr val="accent1">
                    <a:lumMod val="75000"/>
                  </a:schemeClr>
                </a:solidFill>
              </a:rPr>
              <a:t>النظرة.</a:t>
            </a:r>
          </a:p>
          <a:p>
            <a:pPr lvl="0" algn="just">
              <a:buFont typeface="Wingdings" panose="05000000000000000000" pitchFamily="2" charset="2"/>
              <a:buChar char="Ø"/>
            </a:pPr>
            <a:r>
              <a:rPr lang="ar-EG" dirty="0">
                <a:solidFill>
                  <a:srgbClr val="0070C0"/>
                </a:solidFill>
              </a:rPr>
              <a:t>مساحة المنطقة </a:t>
            </a:r>
            <a:r>
              <a:rPr lang="ar-EG" dirty="0" smtClean="0">
                <a:solidFill>
                  <a:srgbClr val="0070C0"/>
                </a:solidFill>
              </a:rPr>
              <a:t>المنظورة.</a:t>
            </a:r>
            <a:endParaRPr lang="en-US" b="1" dirty="0">
              <a:solidFill>
                <a:srgbClr val="0070C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i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1000"/>
                                        <p:tgtEl>
                                          <p:spTgt spid="3">
                                            <p:txEl>
                                              <p:pRg st="2" end="2"/>
                                            </p:txEl>
                                          </p:spTgt>
                                        </p:tgtEl>
                                      </p:cBhvr>
                                    </p:animEffect>
                                    <p:anim calcmode="lin" valueType="num">
                                      <p:cBhvr>
                                        <p:cTn id="2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barn(inVertical)">
                                      <p:cBhvr>
                                        <p:cTn id="31" dur="500"/>
                                        <p:tgtEl>
                                          <p:spTgt spid="3">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Effect transition="in" filter="barn(inVertical)">
                                      <p:cBhvr>
                                        <p:cTn id="36" dur="500"/>
                                        <p:tgtEl>
                                          <p:spTgt spid="3">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barn(inVertical)">
                                      <p:cBhvr>
                                        <p:cTn id="41"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أدوات الاتصال</a:t>
            </a:r>
            <a:r>
              <a:rPr lang="ar-SA" sz="5400" b="1" dirty="0" smtClean="0">
                <a:solidFill>
                  <a:schemeClr val="bg1"/>
                </a:solidFill>
              </a:rPr>
              <a:t> </a:t>
            </a:r>
            <a:r>
              <a:rPr lang="ar-EG" sz="5400" b="1" dirty="0" smtClean="0">
                <a:solidFill>
                  <a:schemeClr val="bg1"/>
                </a:solidFill>
              </a:rPr>
              <a:t>غير اللفظي</a:t>
            </a:r>
            <a:endParaRPr lang="en-US"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3" name="Content Placeholder 2"/>
          <p:cNvSpPr>
            <a:spLocks noGrp="1"/>
          </p:cNvSpPr>
          <p:nvPr>
            <p:ph idx="1"/>
          </p:nvPr>
        </p:nvSpPr>
        <p:spPr>
          <a:xfrm>
            <a:off x="179513" y="1772816"/>
            <a:ext cx="8712968" cy="4525963"/>
          </a:xfrm>
        </p:spPr>
        <p:txBody>
          <a:bodyPr>
            <a:normAutofit/>
          </a:bodyPr>
          <a:lstStyle/>
          <a:p>
            <a:pPr marL="0" indent="0">
              <a:buNone/>
            </a:pPr>
            <a:r>
              <a:rPr lang="ar-EG" sz="3600" b="1" dirty="0" smtClean="0">
                <a:solidFill>
                  <a:srgbClr val="FF0000"/>
                </a:solidFill>
              </a:rPr>
              <a:t>تابع </a:t>
            </a:r>
            <a:r>
              <a:rPr lang="ar-SA" sz="3600" b="1" dirty="0" smtClean="0">
                <a:solidFill>
                  <a:srgbClr val="FF0000"/>
                </a:solidFill>
              </a:rPr>
              <a:t>تعبيرات </a:t>
            </a:r>
            <a:r>
              <a:rPr lang="ar-SA" sz="3600" b="1" dirty="0">
                <a:solidFill>
                  <a:srgbClr val="FF0000"/>
                </a:solidFill>
              </a:rPr>
              <a:t>العينين: </a:t>
            </a:r>
            <a:endParaRPr lang="en-US" sz="3600" dirty="0">
              <a:solidFill>
                <a:srgbClr val="FF0000"/>
              </a:solidFill>
            </a:endParaRPr>
          </a:p>
          <a:p>
            <a:pPr marL="0" indent="0">
              <a:buNone/>
            </a:pPr>
            <a:r>
              <a:rPr lang="ar-EG" dirty="0">
                <a:solidFill>
                  <a:srgbClr val="FF0000"/>
                </a:solidFill>
              </a:rPr>
              <a:t>يمكن تقسيم نظرات الأعين إلى الأنواع التالية:</a:t>
            </a:r>
            <a:endParaRPr lang="en-US" dirty="0">
              <a:solidFill>
                <a:srgbClr val="FF0000"/>
              </a:solidFill>
            </a:endParaRPr>
          </a:p>
          <a:p>
            <a:pPr lvl="0" algn="just"/>
            <a:r>
              <a:rPr lang="ar-EG" b="1" dirty="0">
                <a:solidFill>
                  <a:schemeClr val="tx2">
                    <a:lumMod val="60000"/>
                    <a:lumOff val="40000"/>
                  </a:schemeClr>
                </a:solidFill>
              </a:rPr>
              <a:t>النظرة العميقة</a:t>
            </a:r>
            <a:r>
              <a:rPr lang="ar-EG" dirty="0"/>
              <a:t>: وهي التي تستغرق وقتا أطول، وهي توحي بالرضا أو الاهتمام بحديث الطرف الأخر.</a:t>
            </a:r>
            <a:endParaRPr lang="en-US" dirty="0"/>
          </a:p>
          <a:p>
            <a:pPr lvl="0" algn="just"/>
            <a:r>
              <a:rPr lang="ar-EG" b="1" dirty="0">
                <a:solidFill>
                  <a:schemeClr val="tx2">
                    <a:lumMod val="60000"/>
                    <a:lumOff val="40000"/>
                  </a:schemeClr>
                </a:solidFill>
              </a:rPr>
              <a:t>النظرة الشاردة</a:t>
            </a:r>
            <a:r>
              <a:rPr lang="ar-EG" dirty="0"/>
              <a:t>: وهي التي تتوقف لفترة وتكون نتيجة الانشغال بشيء آخر، وتدل على الملل، وعدم العناية بكلام المتحدث.</a:t>
            </a:r>
            <a:endParaRPr lang="en-US" dirty="0"/>
          </a:p>
          <a:p>
            <a:pPr lvl="0" algn="just"/>
            <a:r>
              <a:rPr lang="ar-EG" b="1" dirty="0">
                <a:solidFill>
                  <a:schemeClr val="tx2">
                    <a:lumMod val="60000"/>
                    <a:lumOff val="40000"/>
                  </a:schemeClr>
                </a:solidFill>
              </a:rPr>
              <a:t>النظرة السطحية</a:t>
            </a:r>
            <a:r>
              <a:rPr lang="ar-EG" dirty="0"/>
              <a:t>: وهي التي لا تستغرق وقتاً، وتدل على عدم الاهتمام المطلق بالطرف الأخر.</a:t>
            </a:r>
            <a:endParaRPr lang="en-US" dirty="0"/>
          </a:p>
        </p:txBody>
      </p:sp>
    </p:spTree>
    <p:extLst>
      <p:ext uri="{BB962C8B-B14F-4D97-AF65-F5344CB8AC3E}">
        <p14:creationId xmlns="" xmlns:p14="http://schemas.microsoft.com/office/powerpoint/2010/main" val="3887798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i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أدوات الاتصال</a:t>
            </a:r>
            <a:r>
              <a:rPr lang="ar-SA" sz="5400" b="1" dirty="0" smtClean="0">
                <a:solidFill>
                  <a:schemeClr val="bg1"/>
                </a:solidFill>
              </a:rPr>
              <a:t> </a:t>
            </a:r>
            <a:r>
              <a:rPr lang="ar-EG" sz="5400" b="1" dirty="0" smtClean="0">
                <a:solidFill>
                  <a:schemeClr val="bg1"/>
                </a:solidFill>
              </a:rPr>
              <a:t>غير اللفظي</a:t>
            </a:r>
            <a:endParaRPr lang="en-US"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3" name="Content Placeholder 2"/>
          <p:cNvSpPr>
            <a:spLocks noGrp="1"/>
          </p:cNvSpPr>
          <p:nvPr>
            <p:ph idx="1"/>
          </p:nvPr>
        </p:nvSpPr>
        <p:spPr>
          <a:xfrm>
            <a:off x="179513" y="1772816"/>
            <a:ext cx="8712968" cy="4525963"/>
          </a:xfrm>
        </p:spPr>
        <p:txBody>
          <a:bodyPr>
            <a:normAutofit fontScale="85000" lnSpcReduction="20000"/>
          </a:bodyPr>
          <a:lstStyle/>
          <a:p>
            <a:pPr marL="0" indent="0" algn="just">
              <a:buNone/>
            </a:pPr>
            <a:r>
              <a:rPr lang="ar-EG" sz="3600" b="1" dirty="0" smtClean="0">
                <a:solidFill>
                  <a:srgbClr val="FF0000"/>
                </a:solidFill>
              </a:rPr>
              <a:t>تابع </a:t>
            </a:r>
            <a:r>
              <a:rPr lang="ar-SA" sz="3600" b="1" dirty="0" smtClean="0">
                <a:solidFill>
                  <a:srgbClr val="FF0000"/>
                </a:solidFill>
              </a:rPr>
              <a:t>تعبيرات </a:t>
            </a:r>
            <a:r>
              <a:rPr lang="ar-SA" sz="3600" b="1" dirty="0">
                <a:solidFill>
                  <a:srgbClr val="FF0000"/>
                </a:solidFill>
              </a:rPr>
              <a:t>العينين: </a:t>
            </a:r>
            <a:endParaRPr lang="en-US" sz="3600" b="1" dirty="0">
              <a:solidFill>
                <a:srgbClr val="FF0000"/>
              </a:solidFill>
            </a:endParaRPr>
          </a:p>
          <a:p>
            <a:pPr marL="0" indent="0" algn="just">
              <a:buNone/>
            </a:pPr>
            <a:r>
              <a:rPr lang="ar-EG" b="1" dirty="0" smtClean="0"/>
              <a:t>من </a:t>
            </a:r>
            <a:r>
              <a:rPr lang="ar-EG" b="1" dirty="0"/>
              <a:t>أمثلة تعبيرات العين ما يلي</a:t>
            </a:r>
            <a:r>
              <a:rPr lang="ar-EG" b="1" dirty="0" smtClean="0">
                <a:solidFill>
                  <a:srgbClr val="FF0000"/>
                </a:solidFill>
              </a:rPr>
              <a:t>:</a:t>
            </a:r>
            <a:endParaRPr lang="en-US" b="1" dirty="0">
              <a:solidFill>
                <a:srgbClr val="FF0000"/>
              </a:solidFill>
            </a:endParaRPr>
          </a:p>
          <a:p>
            <a:pPr lvl="0" algn="just"/>
            <a:r>
              <a:rPr lang="ar-EG" b="1" dirty="0">
                <a:solidFill>
                  <a:srgbClr val="0070C0"/>
                </a:solidFill>
              </a:rPr>
              <a:t>إذا اتسعت العينان</a:t>
            </a:r>
            <a:r>
              <a:rPr lang="ar-EG" b="1" dirty="0"/>
              <a:t>، دل ذلك على الدهشة والانبهار والتعجب</a:t>
            </a:r>
            <a:r>
              <a:rPr lang="en-US" b="1" dirty="0"/>
              <a:t>.</a:t>
            </a:r>
          </a:p>
          <a:p>
            <a:pPr lvl="0" algn="just"/>
            <a:r>
              <a:rPr lang="ar-EG" b="1" dirty="0">
                <a:solidFill>
                  <a:srgbClr val="0070C0"/>
                </a:solidFill>
              </a:rPr>
              <a:t>تضييق العينين</a:t>
            </a:r>
            <a:r>
              <a:rPr lang="ar-EG" b="1" dirty="0"/>
              <a:t>، يدل على عدم الموافقة والشعور السلبي</a:t>
            </a:r>
            <a:r>
              <a:rPr lang="en-US" b="1" dirty="0"/>
              <a:t>.</a:t>
            </a:r>
          </a:p>
          <a:p>
            <a:pPr lvl="0" algn="just"/>
            <a:r>
              <a:rPr lang="ar-EG" b="1" dirty="0">
                <a:solidFill>
                  <a:srgbClr val="0070C0"/>
                </a:solidFill>
              </a:rPr>
              <a:t>تغميض العينين</a:t>
            </a:r>
            <a:r>
              <a:rPr lang="ar-EG" b="1" dirty="0"/>
              <a:t>، يدل على التقييم السلبي لما يقال، كعدم تصديق ما يقال</a:t>
            </a:r>
            <a:r>
              <a:rPr lang="en-US" b="1" dirty="0"/>
              <a:t>.</a:t>
            </a:r>
          </a:p>
          <a:p>
            <a:pPr lvl="0" algn="just"/>
            <a:r>
              <a:rPr lang="ar-EG" b="1" dirty="0">
                <a:solidFill>
                  <a:srgbClr val="0070C0"/>
                </a:solidFill>
              </a:rPr>
              <a:t>إذا اتجهت العينان لأعلى يمينا</a:t>
            </a:r>
            <a:r>
              <a:rPr lang="ar-EG" b="1" dirty="0"/>
              <a:t>، يتصور وينشئ صورة خيالية مستقبلية</a:t>
            </a:r>
            <a:r>
              <a:rPr lang="en-US" b="1" dirty="0"/>
              <a:t>.</a:t>
            </a:r>
          </a:p>
          <a:p>
            <a:pPr lvl="0" algn="just"/>
            <a:r>
              <a:rPr lang="ar-EG" b="1" dirty="0">
                <a:solidFill>
                  <a:srgbClr val="0070C0"/>
                </a:solidFill>
              </a:rPr>
              <a:t>إذا اتجهت العينان لأعلى يسارا</a:t>
            </a:r>
            <a:r>
              <a:rPr lang="ar-EG" b="1" dirty="0"/>
              <a:t>، يتصور شيئا كان في الماضي وله علاقة بالواقع</a:t>
            </a:r>
            <a:r>
              <a:rPr lang="en-US" b="1" dirty="0"/>
              <a:t>.</a:t>
            </a:r>
          </a:p>
          <a:p>
            <a:pPr lvl="0" algn="just"/>
            <a:r>
              <a:rPr lang="ar-EG" b="1" dirty="0">
                <a:solidFill>
                  <a:srgbClr val="0070C0"/>
                </a:solidFill>
              </a:rPr>
              <a:t>إذا نظر لأسفل</a:t>
            </a:r>
            <a:r>
              <a:rPr lang="ar-EG" b="1" dirty="0"/>
              <a:t>، يتحدث مع أحاسيسه حديثا خاصا أو يشاور نفسه، أو عدم المواجهة</a:t>
            </a:r>
            <a:r>
              <a:rPr lang="en-US" b="1" dirty="0"/>
              <a:t>.</a:t>
            </a:r>
          </a:p>
          <a:p>
            <a:pPr lvl="0" algn="just"/>
            <a:r>
              <a:rPr lang="en-US" b="1" dirty="0"/>
              <a:t> </a:t>
            </a:r>
            <a:r>
              <a:rPr lang="ar-EG" b="1" dirty="0">
                <a:solidFill>
                  <a:srgbClr val="0070C0"/>
                </a:solidFill>
              </a:rPr>
              <a:t>تجنب تلاقي الأعين</a:t>
            </a:r>
            <a:r>
              <a:rPr lang="ar-EG" b="1" dirty="0"/>
              <a:t>، دليل على الهروب أو </a:t>
            </a:r>
            <a:r>
              <a:rPr lang="ar-SA" b="1" dirty="0" smtClean="0"/>
              <a:t>ا</a:t>
            </a:r>
            <a:r>
              <a:rPr lang="ar-EG" b="1" dirty="0" smtClean="0"/>
              <a:t>للامبالاة </a:t>
            </a:r>
            <a:r>
              <a:rPr lang="ar-EG" b="1" dirty="0"/>
              <a:t>أو العصبية</a:t>
            </a:r>
            <a:r>
              <a:rPr lang="en-US" b="1" dirty="0"/>
              <a:t>.</a:t>
            </a:r>
          </a:p>
        </p:txBody>
      </p:sp>
    </p:spTree>
    <p:extLst>
      <p:ext uri="{BB962C8B-B14F-4D97-AF65-F5344CB8AC3E}">
        <p14:creationId xmlns="" xmlns:p14="http://schemas.microsoft.com/office/powerpoint/2010/main" val="4233818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i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1000"/>
                                        <p:tgtEl>
                                          <p:spTgt spid="3">
                                            <p:txEl>
                                              <p:pRg st="4" end="4"/>
                                            </p:txEl>
                                          </p:spTgt>
                                        </p:tgtEl>
                                      </p:cBhvr>
                                    </p:animEffect>
                                    <p:anim calcmode="lin" valueType="num">
                                      <p:cBhvr>
                                        <p:cTn id="3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theme/theme1.xml><?xml version="1.0" encoding="utf-8"?>
<a:theme xmlns:a="http://schemas.openxmlformats.org/drawingml/2006/main" name="الوحدة الأولى">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مستند" ma:contentTypeID="0x010100DE7318CCAF5741468586D67F3E6D1D0C" ma:contentTypeVersion="0" ma:contentTypeDescription="إنشاء مستند جديد." ma:contentTypeScope="" ma:versionID="e7bd36b573ee01252620c1bb348998f7">
  <xsd:schema xmlns:xsd="http://www.w3.org/2001/XMLSchema" xmlns:xs="http://www.w3.org/2001/XMLSchema" xmlns:p="http://schemas.microsoft.com/office/2006/metadata/properties" targetNamespace="http://schemas.microsoft.com/office/2006/metadata/properties" ma:root="true" ma:fieldsID="b8d804356fb0d354094a9f23b7d0afd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نوع المحتوى"/>
        <xsd:element ref="dc:title" minOccurs="0" maxOccurs="1" ma:index="4" ma:displayName="العنوان"/>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5991514-D76B-44C8-BF62-7070D3BB1A8E}"/>
</file>

<file path=customXml/itemProps2.xml><?xml version="1.0" encoding="utf-8"?>
<ds:datastoreItem xmlns:ds="http://schemas.openxmlformats.org/officeDocument/2006/customXml" ds:itemID="{61523DC3-E5FF-44AB-9651-FDB53D7D7339}"/>
</file>

<file path=customXml/itemProps3.xml><?xml version="1.0" encoding="utf-8"?>
<ds:datastoreItem xmlns:ds="http://schemas.openxmlformats.org/officeDocument/2006/customXml" ds:itemID="{9E2BF5C5-25A5-45BE-8D4E-D56FB7F06F49}"/>
</file>

<file path=docProps/app.xml><?xml version="1.0" encoding="utf-8"?>
<Properties xmlns="http://schemas.openxmlformats.org/officeDocument/2006/extended-properties" xmlns:vt="http://schemas.openxmlformats.org/officeDocument/2006/docPropsVTypes">
  <Template>الوحدة الأولى</Template>
  <TotalTime>798</TotalTime>
  <Words>1160</Words>
  <Application>Microsoft Office PowerPoint</Application>
  <PresentationFormat>عرض على الشاشة (3:4)‏</PresentationFormat>
  <Paragraphs>150</Paragraphs>
  <Slides>21</Slides>
  <Notes>1</Notes>
  <HiddenSlides>0</HiddenSlides>
  <MMClips>0</MMClips>
  <ScaleCrop>false</ScaleCrop>
  <HeadingPairs>
    <vt:vector size="4" baseType="variant">
      <vt:variant>
        <vt:lpstr>سمة</vt:lpstr>
      </vt:variant>
      <vt:variant>
        <vt:i4>1</vt:i4>
      </vt:variant>
      <vt:variant>
        <vt:lpstr>عناوين الشرائح</vt:lpstr>
      </vt:variant>
      <vt:variant>
        <vt:i4>21</vt:i4>
      </vt:variant>
    </vt:vector>
  </HeadingPairs>
  <TitlesOfParts>
    <vt:vector size="22" baseType="lpstr">
      <vt:lpstr>الوحدة الأولى</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ممارسة الأنشطة اليومية</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DR-Hisham</dc:creator>
  <cp:lastModifiedBy>Dr.Hisham</cp:lastModifiedBy>
  <cp:revision>129</cp:revision>
  <dcterms:created xsi:type="dcterms:W3CDTF">2014-09-05T11:22:47Z</dcterms:created>
  <dcterms:modified xsi:type="dcterms:W3CDTF">2014-11-01T21:49:58Z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0x010100DE7318CCAF5741468586D67F3E6D1D0C</vt:lpwstr>
  </property>
</Properties>
</file>