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23"/>
  </p:notesMasterIdLst>
  <p:sldIdLst>
    <p:sldId id="256" r:id="rId2"/>
    <p:sldId id="257" r:id="rId3"/>
    <p:sldId id="258" r:id="rId4"/>
    <p:sldId id="287" r:id="rId5"/>
    <p:sldId id="318" r:id="rId6"/>
    <p:sldId id="288" r:id="rId7"/>
    <p:sldId id="289" r:id="rId8"/>
    <p:sldId id="319" r:id="rId9"/>
    <p:sldId id="320" r:id="rId10"/>
    <p:sldId id="321" r:id="rId11"/>
    <p:sldId id="322" r:id="rId12"/>
    <p:sldId id="323" r:id="rId13"/>
    <p:sldId id="324" r:id="rId14"/>
    <p:sldId id="325" r:id="rId15"/>
    <p:sldId id="326" r:id="rId16"/>
    <p:sldId id="327" r:id="rId17"/>
    <p:sldId id="328" r:id="rId18"/>
    <p:sldId id="329" r:id="rId19"/>
    <p:sldId id="330" r:id="rId20"/>
    <p:sldId id="331" r:id="rId21"/>
    <p:sldId id="286"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006800"/>
    <a:srgbClr val="FF6600"/>
    <a:srgbClr val="4BFF4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autoAdjust="0"/>
    <p:restoredTop sz="94576" autoAdjust="0"/>
  </p:normalViewPr>
  <p:slideViewPr>
    <p:cSldViewPr>
      <p:cViewPr varScale="1">
        <p:scale>
          <a:sx n="65" d="100"/>
          <a:sy n="65" d="100"/>
        </p:scale>
        <p:origin x="-145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2900EDC-9B4F-4686-90E1-6523CEC4E41E}" type="datetimeFigureOut">
              <a:rPr lang="ar-SA" smtClean="0"/>
              <a:pPr/>
              <a:t>10/01/36</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D066FA4-C37A-42D4-9EB1-3F2769D08737}" type="slidenum">
              <a:rPr lang="ar-SA" smtClean="0"/>
              <a:pPr/>
              <a:t>‹#›</a:t>
            </a:fld>
            <a:endParaRPr lang="ar-SA"/>
          </a:p>
        </p:txBody>
      </p:sp>
    </p:spTree>
    <p:extLst>
      <p:ext uri="{BB962C8B-B14F-4D97-AF65-F5344CB8AC3E}">
        <p14:creationId xmlns="" xmlns:p14="http://schemas.microsoft.com/office/powerpoint/2010/main" val="23970354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AD066FA4-C37A-42D4-9EB1-3F2769D08737}" type="slidenum">
              <a:rPr lang="ar-SA" smtClean="0"/>
              <a:pPr/>
              <a:t>1</a:t>
            </a:fld>
            <a:endParaRPr lang="ar-SA"/>
          </a:p>
        </p:txBody>
      </p:sp>
    </p:spTree>
    <p:extLst>
      <p:ext uri="{BB962C8B-B14F-4D97-AF65-F5344CB8AC3E}">
        <p14:creationId xmlns="" xmlns:p14="http://schemas.microsoft.com/office/powerpoint/2010/main" val="3857733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10/01/36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10/01/36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10/01/36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10/01/36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10/01/36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4769E3BA-8773-4233-B3A8-6F442663C130}" type="datetimeFigureOut">
              <a:rPr lang="ar-SA" smtClean="0"/>
              <a:pPr/>
              <a:t>10/01/36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4769E3BA-8773-4233-B3A8-6F442663C130}" type="datetimeFigureOut">
              <a:rPr lang="ar-SA" smtClean="0"/>
              <a:pPr/>
              <a:t>10/01/36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4769E3BA-8773-4233-B3A8-6F442663C130}" type="datetimeFigureOut">
              <a:rPr lang="ar-SA" smtClean="0"/>
              <a:pPr/>
              <a:t>10/01/36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769E3BA-8773-4233-B3A8-6F442663C130}" type="datetimeFigureOut">
              <a:rPr lang="ar-SA" smtClean="0"/>
              <a:pPr/>
              <a:t>10/01/36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769E3BA-8773-4233-B3A8-6F442663C130}" type="datetimeFigureOut">
              <a:rPr lang="ar-SA" smtClean="0"/>
              <a:pPr/>
              <a:t>10/01/36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الرمز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769E3BA-8773-4233-B3A8-6F442663C130}" type="datetimeFigureOut">
              <a:rPr lang="ar-SA" smtClean="0"/>
              <a:pPr/>
              <a:t>10/01/36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769E3BA-8773-4233-B3A8-6F442663C130}" type="datetimeFigureOut">
              <a:rPr lang="ar-SA" smtClean="0"/>
              <a:pPr/>
              <a:t>10/01/36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339CD7F-6548-46A8-9F66-5B44D68E6E3C}"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SA" dirty="0"/>
          </a:p>
        </p:txBody>
      </p:sp>
      <p:sp>
        <p:nvSpPr>
          <p:cNvPr id="3" name="Subtitle 2"/>
          <p:cNvSpPr>
            <a:spLocks noGrp="1"/>
          </p:cNvSpPr>
          <p:nvPr>
            <p:ph type="subTitle" idx="1"/>
          </p:nvPr>
        </p:nvSpPr>
        <p:spPr>
          <a:xfrm>
            <a:off x="1428728" y="4143380"/>
            <a:ext cx="6400800" cy="1752600"/>
          </a:xfrm>
        </p:spPr>
        <p:txBody>
          <a:bodyPr>
            <a:normAutofit fontScale="70000" lnSpcReduction="20000"/>
          </a:bodyPr>
          <a:lstStyle/>
          <a:p>
            <a:endParaRPr lang="ar-SA" sz="4400" b="1" dirty="0" smtClean="0">
              <a:solidFill>
                <a:schemeClr val="bg1"/>
              </a:solidFill>
            </a:endParaRPr>
          </a:p>
          <a:p>
            <a:r>
              <a:rPr lang="ar-SA" sz="4400" b="1" dirty="0" smtClean="0">
                <a:solidFill>
                  <a:schemeClr val="bg1"/>
                </a:solidFill>
              </a:rPr>
              <a:t>الفصل الثالث</a:t>
            </a:r>
          </a:p>
          <a:p>
            <a:r>
              <a:rPr lang="ar-SA" sz="6200" b="1" dirty="0" smtClean="0">
                <a:solidFill>
                  <a:schemeClr val="bg1"/>
                </a:solidFill>
              </a:rPr>
              <a:t>مهارات الاتصال</a:t>
            </a:r>
            <a:r>
              <a:rPr lang="ar-EG" sz="6200" b="1" dirty="0" smtClean="0">
                <a:solidFill>
                  <a:schemeClr val="bg1"/>
                </a:solidFill>
              </a:rPr>
              <a:t> غير اللفظي</a:t>
            </a:r>
            <a:endParaRPr lang="ar-SA" sz="6200" b="1" dirty="0" smtClean="0">
              <a:solidFill>
                <a:schemeClr val="bg1"/>
              </a:solidFill>
            </a:endParaRPr>
          </a:p>
          <a:p>
            <a:endParaRPr lang="ar-SA" b="1" dirty="0" smtClean="0">
              <a:solidFill>
                <a:schemeClr val="bg1"/>
              </a:solidFill>
            </a:endParaRPr>
          </a:p>
          <a:p>
            <a:endParaRPr lang="ar-SA" dirty="0"/>
          </a:p>
        </p:txBody>
      </p:sp>
      <p:sp>
        <p:nvSpPr>
          <p:cNvPr id="9" name="Rectangle 8"/>
          <p:cNvSpPr/>
          <p:nvPr/>
        </p:nvSpPr>
        <p:spPr>
          <a:xfrm>
            <a:off x="0" y="1844824"/>
            <a:ext cx="9144000" cy="2232248"/>
          </a:xfrm>
          <a:prstGeom prst="rect">
            <a:avLst/>
          </a:prstGeom>
          <a:solidFill>
            <a:schemeClr val="bg1"/>
          </a:solidFill>
          <a:ln>
            <a:solidFill>
              <a:schemeClr val="bg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3" name="Rectangle 12"/>
          <p:cNvSpPr/>
          <p:nvPr/>
        </p:nvSpPr>
        <p:spPr>
          <a:xfrm>
            <a:off x="2843808" y="6505599"/>
            <a:ext cx="2925801" cy="307777"/>
          </a:xfrm>
          <a:prstGeom prst="rect">
            <a:avLst/>
          </a:prstGeom>
        </p:spPr>
        <p:txBody>
          <a:bodyPr wrap="none">
            <a:spAutoFit/>
          </a:bodyPr>
          <a:lstStyle/>
          <a:p>
            <a:r>
              <a:rPr lang="ar-SA" sz="1400" b="1" dirty="0" smtClean="0">
                <a:solidFill>
                  <a:schemeClr val="bg1"/>
                </a:solidFill>
              </a:rPr>
              <a:t>عمادة السنة التحضيرية والدراسات المساندة  </a:t>
            </a:r>
            <a:endParaRPr lang="ar-SA" sz="1400" dirty="0">
              <a:solidFill>
                <a:schemeClr val="bg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3" cstate="print"/>
          <a:stretch>
            <a:fillRect/>
          </a:stretch>
        </p:blipFill>
        <p:spPr bwMode="auto">
          <a:xfrm>
            <a:off x="7929586" y="312355"/>
            <a:ext cx="965842" cy="732566"/>
          </a:xfrm>
          <a:prstGeom prst="rect">
            <a:avLst/>
          </a:prstGeom>
          <a:noFill/>
        </p:spPr>
      </p:pic>
      <p:sp>
        <p:nvSpPr>
          <p:cNvPr id="10" name="TextBox 9"/>
          <p:cNvSpPr txBox="1"/>
          <p:nvPr/>
        </p:nvSpPr>
        <p:spPr>
          <a:xfrm>
            <a:off x="1259632" y="1916832"/>
            <a:ext cx="7215238" cy="1323439"/>
          </a:xfrm>
          <a:prstGeom prst="rect">
            <a:avLst/>
          </a:prstGeom>
          <a:noFill/>
        </p:spPr>
        <p:txBody>
          <a:bodyPr wrap="square" rtlCol="1">
            <a:spAutoFit/>
          </a:bodyPr>
          <a:lstStyle/>
          <a:p>
            <a:pPr algn="ctr"/>
            <a:r>
              <a:rPr lang="ar-SA" sz="8000" b="1" dirty="0" smtClean="0">
                <a:solidFill>
                  <a:schemeClr val="accent5">
                    <a:lumMod val="50000"/>
                  </a:schemeClr>
                </a:solidFill>
              </a:rPr>
              <a:t>مهارات الاتصال</a:t>
            </a:r>
            <a:endParaRPr lang="ar-SA" sz="8000" b="1" dirty="0">
              <a:solidFill>
                <a:schemeClr val="accent5">
                  <a:lumMod val="50000"/>
                </a:schemeClr>
              </a:solidFill>
            </a:endParaRPr>
          </a:p>
        </p:txBody>
      </p:sp>
      <p:sp>
        <p:nvSpPr>
          <p:cNvPr id="14" name="TextBox 9"/>
          <p:cNvSpPr txBox="1"/>
          <p:nvPr/>
        </p:nvSpPr>
        <p:spPr>
          <a:xfrm>
            <a:off x="1259632" y="3068960"/>
            <a:ext cx="7215238" cy="923330"/>
          </a:xfrm>
          <a:prstGeom prst="rect">
            <a:avLst/>
          </a:prstGeom>
          <a:noFill/>
        </p:spPr>
        <p:txBody>
          <a:bodyPr wrap="square" rtlCol="1">
            <a:spAutoFit/>
          </a:bodyPr>
          <a:lstStyle/>
          <a:p>
            <a:pPr algn="ctr"/>
            <a:r>
              <a:rPr lang="en-US" sz="5400" b="1" dirty="0" smtClean="0">
                <a:solidFill>
                  <a:srgbClr val="FF0000"/>
                </a:solidFill>
                <a:cs typeface="+mj-cs"/>
              </a:rPr>
              <a:t>Communication Skills</a:t>
            </a:r>
            <a:endParaRPr lang="ar-SA" sz="5400" b="1" dirty="0">
              <a:solidFill>
                <a:srgbClr val="FF0000"/>
              </a:solidFill>
              <a:cs typeface="+mj-cs"/>
            </a:endParaRPr>
          </a:p>
        </p:txBody>
      </p:sp>
      <p:sp>
        <p:nvSpPr>
          <p:cNvPr id="11" name="Rectangle 12"/>
          <p:cNvSpPr/>
          <p:nvPr/>
        </p:nvSpPr>
        <p:spPr>
          <a:xfrm>
            <a:off x="2483768" y="6217567"/>
            <a:ext cx="3720890" cy="307777"/>
          </a:xfrm>
          <a:prstGeom prst="rect">
            <a:avLst/>
          </a:prstGeom>
        </p:spPr>
        <p:txBody>
          <a:bodyPr wrap="none">
            <a:spAutoFit/>
          </a:bodyPr>
          <a:lstStyle/>
          <a:p>
            <a:r>
              <a:rPr lang="ar-SA" sz="1400" b="1" dirty="0" smtClean="0">
                <a:solidFill>
                  <a:schemeClr val="bg1"/>
                </a:solidFill>
              </a:rPr>
              <a:t>اعداد د/ هشام سعد </a:t>
            </a:r>
            <a:r>
              <a:rPr lang="ar-SA" sz="1400" b="1" dirty="0" err="1" smtClean="0">
                <a:solidFill>
                  <a:schemeClr val="bg1"/>
                </a:solidFill>
              </a:rPr>
              <a:t>زغلول </a:t>
            </a:r>
            <a:r>
              <a:rPr lang="ar-SA" sz="1400" b="1" dirty="0" smtClean="0">
                <a:solidFill>
                  <a:schemeClr val="bg1"/>
                </a:solidFill>
              </a:rPr>
              <a:t>– رئيس قسم مهارات تطوير الذات</a:t>
            </a:r>
            <a:endParaRPr lang="ar-SA"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10">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10">
                                            <p:txEl>
                                              <p:pRg st="0" end="0"/>
                                            </p:txEl>
                                          </p:spTgt>
                                        </p:tgtEl>
                                        <p:attrNameLst>
                                          <p:attrName>ppt_w</p:attrName>
                                        </p:attrNameLst>
                                      </p:cBhvr>
                                    </p:anim>
                                    <p:anim by="(#ppt_w*0.50)" calcmode="lin" valueType="num">
                                      <p:cBhvr>
                                        <p:cTn id="8" dur="250" decel="50000" autoRev="1" fill="hold">
                                          <p:stCondLst>
                                            <p:cond delay="0"/>
                                          </p:stCondLst>
                                        </p:cTn>
                                        <p:tgtEl>
                                          <p:spTgt spid="10">
                                            <p:txEl>
                                              <p:pRg st="0" end="0"/>
                                            </p:txEl>
                                          </p:spTgt>
                                        </p:tgtEl>
                                        <p:attrNameLst>
                                          <p:attrName>ppt_x</p:attrName>
                                        </p:attrNameLst>
                                      </p:cBhvr>
                                    </p:anim>
                                    <p:anim from="(-#ppt_h/2)" to="(#ppt_y)" calcmode="lin" valueType="num">
                                      <p:cBhvr>
                                        <p:cTn id="9" dur="500" fill="hold">
                                          <p:stCondLst>
                                            <p:cond delay="0"/>
                                          </p:stCondLst>
                                        </p:cTn>
                                        <p:tgtEl>
                                          <p:spTgt spid="10">
                                            <p:txEl>
                                              <p:pRg st="0" end="0"/>
                                            </p:txEl>
                                          </p:spTgt>
                                        </p:tgtEl>
                                        <p:attrNameLst>
                                          <p:attrName>ppt_y</p:attrName>
                                        </p:attrNameLst>
                                      </p:cBhvr>
                                    </p:anim>
                                    <p:animRot by="21600000">
                                      <p:cBhvr>
                                        <p:cTn id="10" dur="500" fill="hold">
                                          <p:stCondLst>
                                            <p:cond delay="0"/>
                                          </p:stCondLst>
                                        </p:cTn>
                                        <p:tgtEl>
                                          <p:spTgt spid="10">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4" presetClass="entr" presetSubtype="0" accel="10000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p:cTn id="15" dur="500" fill="hold"/>
                                        <p:tgtEl>
                                          <p:spTgt spid="14"/>
                                        </p:tgtEl>
                                        <p:attrNameLst>
                                          <p:attrName>ppt_w</p:attrName>
                                        </p:attrNameLst>
                                      </p:cBhvr>
                                      <p:tavLst>
                                        <p:tav tm="0">
                                          <p:val>
                                            <p:strVal val="#ppt_w*0.05"/>
                                          </p:val>
                                        </p:tav>
                                        <p:tav tm="100000">
                                          <p:val>
                                            <p:strVal val="#ppt_w"/>
                                          </p:val>
                                        </p:tav>
                                      </p:tavLst>
                                    </p:anim>
                                    <p:anim calcmode="lin" valueType="num">
                                      <p:cBhvr>
                                        <p:cTn id="16" dur="500" fill="hold"/>
                                        <p:tgtEl>
                                          <p:spTgt spid="14"/>
                                        </p:tgtEl>
                                        <p:attrNameLst>
                                          <p:attrName>ppt_h</p:attrName>
                                        </p:attrNameLst>
                                      </p:cBhvr>
                                      <p:tavLst>
                                        <p:tav tm="0">
                                          <p:val>
                                            <p:strVal val="#ppt_h"/>
                                          </p:val>
                                        </p:tav>
                                        <p:tav tm="100000">
                                          <p:val>
                                            <p:strVal val="#ppt_h"/>
                                          </p:val>
                                        </p:tav>
                                      </p:tavLst>
                                    </p:anim>
                                    <p:anim calcmode="lin" valueType="num">
                                      <p:cBhvr>
                                        <p:cTn id="17" dur="500" fill="hold"/>
                                        <p:tgtEl>
                                          <p:spTgt spid="14"/>
                                        </p:tgtEl>
                                        <p:attrNameLst>
                                          <p:attrName>ppt_x</p:attrName>
                                        </p:attrNameLst>
                                      </p:cBhvr>
                                      <p:tavLst>
                                        <p:tav tm="0">
                                          <p:val>
                                            <p:strVal val="#ppt_x-.2"/>
                                          </p:val>
                                        </p:tav>
                                        <p:tav tm="100000">
                                          <p:val>
                                            <p:strVal val="#ppt_x"/>
                                          </p:val>
                                        </p:tav>
                                      </p:tavLst>
                                    </p:anim>
                                    <p:anim calcmode="lin" valueType="num">
                                      <p:cBhvr>
                                        <p:cTn id="18" dur="500" fill="hold"/>
                                        <p:tgtEl>
                                          <p:spTgt spid="14"/>
                                        </p:tgtEl>
                                        <p:attrNameLst>
                                          <p:attrName>ppt_y</p:attrName>
                                        </p:attrNameLst>
                                      </p:cBhvr>
                                      <p:tavLst>
                                        <p:tav tm="0">
                                          <p:val>
                                            <p:strVal val="#ppt_y"/>
                                          </p:val>
                                        </p:tav>
                                        <p:tav tm="100000">
                                          <p:val>
                                            <p:strVal val="#ppt_y"/>
                                          </p:val>
                                        </p:tav>
                                      </p:tavLst>
                                    </p:anim>
                                    <p:animEffect transition="in" filter="fade">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35" presetClass="entr" presetSubtype="0"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2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1" end="1"/>
                                            </p:txEl>
                                          </p:spTgt>
                                        </p:tgtEl>
                                        <p:attrNameLst>
                                          <p:attrName>ppt_w</p:attrName>
                                        </p:attrNameLst>
                                      </p:cBhvr>
                                      <p:tavLst>
                                        <p:tav tm="0">
                                          <p:val>
                                            <p:fltVal val="0"/>
                                          </p:val>
                                        </p:tav>
                                        <p:tav tm="100000">
                                          <p:val>
                                            <p:strVal val="#ppt_w"/>
                                          </p:val>
                                        </p:tav>
                                      </p:tavLst>
                                    </p:anim>
                                  </p:childTnLst>
                                </p:cTn>
                              </p:par>
                              <p:par>
                                <p:cTn id="28" presetID="35" presetClass="entr" presetSubtype="0" fill="hold" nodeType="with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1000"/>
                                        <p:tgtEl>
                                          <p:spTgt spid="3">
                                            <p:txEl>
                                              <p:pRg st="2" end="2"/>
                                            </p:txEl>
                                          </p:spTgt>
                                        </p:tgtEl>
                                      </p:cBhvr>
                                    </p:animEffect>
                                    <p:anim calcmode="lin" valueType="num">
                                      <p:cBhvr>
                                        <p:cTn id="31" dur="1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11"/>
                                        </p:tgtEl>
                                        <p:attrNameLst>
                                          <p:attrName>style.visibility</p:attrName>
                                        </p:attrNameLst>
                                      </p:cBhvr>
                                      <p:to>
                                        <p:strVal val="visible"/>
                                      </p:to>
                                    </p:set>
                                    <p:anim calcmode="discrete" valueType="clr">
                                      <p:cBhvr override="childStyle">
                                        <p:cTn id="38"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1"/>
                                        </p:tgtEl>
                                        <p:attrNameLst>
                                          <p:attrName>fillcolor</p:attrName>
                                        </p:attrNameLst>
                                      </p:cBhvr>
                                      <p:tavLst>
                                        <p:tav tm="0">
                                          <p:val>
                                            <p:clrVal>
                                              <a:schemeClr val="accent2"/>
                                            </p:clrVal>
                                          </p:val>
                                        </p:tav>
                                        <p:tav tm="50000">
                                          <p:val>
                                            <p:clrVal>
                                              <a:schemeClr val="hlink"/>
                                            </p:clrVal>
                                          </p:val>
                                        </p:tav>
                                      </p:tavLst>
                                    </p:anim>
                                    <p:set>
                                      <p:cBhvr>
                                        <p:cTn id="40" dur="80"/>
                                        <p:tgtEl>
                                          <p:spTgt spid="11"/>
                                        </p:tgtEl>
                                        <p:attrNameLst>
                                          <p:attrName>fill.type</p:attrName>
                                        </p:attrNameLst>
                                      </p:cBhvr>
                                      <p:to>
                                        <p:strVal val="solid"/>
                                      </p:to>
                                    </p:set>
                                  </p:childTnLst>
                                </p:cTn>
                              </p:par>
                              <p:par>
                                <p:cTn id="41" presetID="27" presetClass="entr" presetSubtype="0" fill="hold" grpId="0" nodeType="withEffect">
                                  <p:stCondLst>
                                    <p:cond delay="0"/>
                                  </p:stCondLst>
                                  <p:iterate type="lt">
                                    <p:tmPct val="50000"/>
                                  </p:iterate>
                                  <p:childTnLst>
                                    <p:set>
                                      <p:cBhvr>
                                        <p:cTn id="42" dur="1" fill="hold">
                                          <p:stCondLst>
                                            <p:cond delay="0"/>
                                          </p:stCondLst>
                                        </p:cTn>
                                        <p:tgtEl>
                                          <p:spTgt spid="13"/>
                                        </p:tgtEl>
                                        <p:attrNameLst>
                                          <p:attrName>style.visibility</p:attrName>
                                        </p:attrNameLst>
                                      </p:cBhvr>
                                      <p:to>
                                        <p:strVal val="visible"/>
                                      </p:to>
                                    </p:set>
                                    <p:anim calcmode="discrete" valueType="clr">
                                      <p:cBhvr override="childStyle">
                                        <p:cTn id="43" dur="80"/>
                                        <p:tgtEl>
                                          <p:spTgt spid="13"/>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3"/>
                                        </p:tgtEl>
                                        <p:attrNameLst>
                                          <p:attrName>fillcolor</p:attrName>
                                        </p:attrNameLst>
                                      </p:cBhvr>
                                      <p:tavLst>
                                        <p:tav tm="0">
                                          <p:val>
                                            <p:clrVal>
                                              <a:schemeClr val="accent2"/>
                                            </p:clrVal>
                                          </p:val>
                                        </p:tav>
                                        <p:tav tm="50000">
                                          <p:val>
                                            <p:clrVal>
                                              <a:schemeClr val="hlink"/>
                                            </p:clrVal>
                                          </p:val>
                                        </p:tav>
                                      </p:tavLst>
                                    </p:anim>
                                    <p:set>
                                      <p:cBhvr>
                                        <p:cTn id="45" dur="80"/>
                                        <p:tgtEl>
                                          <p:spTgt spid="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7" y="1772816"/>
            <a:ext cx="8568953" cy="4525963"/>
          </a:xfrm>
        </p:spPr>
        <p:txBody>
          <a:bodyPr>
            <a:normAutofit fontScale="92500"/>
          </a:bodyPr>
          <a:lstStyle/>
          <a:p>
            <a:pPr marL="0" indent="0">
              <a:buNone/>
            </a:pPr>
            <a:r>
              <a:rPr lang="ar-EG" sz="3600" b="1" dirty="0" smtClean="0">
                <a:solidFill>
                  <a:srgbClr val="FF0000"/>
                </a:solidFill>
              </a:rPr>
              <a:t>2</a:t>
            </a:r>
            <a:r>
              <a:rPr lang="ar-SA" sz="3600" b="1" dirty="0" smtClean="0">
                <a:solidFill>
                  <a:srgbClr val="FF0000"/>
                </a:solidFill>
              </a:rPr>
              <a:t>-تعبيرات </a:t>
            </a:r>
            <a:r>
              <a:rPr lang="ar-EG" sz="3600" b="1" dirty="0" smtClean="0">
                <a:solidFill>
                  <a:srgbClr val="FF0000"/>
                </a:solidFill>
              </a:rPr>
              <a:t>الوجه</a:t>
            </a:r>
            <a:r>
              <a:rPr lang="ar-SA" sz="3600" b="1" dirty="0" smtClean="0">
                <a:solidFill>
                  <a:srgbClr val="FF0000"/>
                </a:solidFill>
              </a:rPr>
              <a:t>: </a:t>
            </a:r>
            <a:endParaRPr lang="en-US" sz="3600" dirty="0">
              <a:solidFill>
                <a:srgbClr val="FF0000"/>
              </a:solidFill>
            </a:endParaRPr>
          </a:p>
          <a:p>
            <a:pPr marL="0" lvl="0" indent="0" algn="just">
              <a:buNone/>
            </a:pPr>
            <a:r>
              <a:rPr lang="ar-EG" b="1" dirty="0" smtClean="0">
                <a:solidFill>
                  <a:schemeClr val="accent4">
                    <a:lumMod val="75000"/>
                  </a:schemeClr>
                </a:solidFill>
              </a:rPr>
              <a:t>وهي </a:t>
            </a:r>
            <a:r>
              <a:rPr lang="ar-EG" b="1" dirty="0">
                <a:solidFill>
                  <a:schemeClr val="accent4">
                    <a:lumMod val="75000"/>
                  </a:schemeClr>
                </a:solidFill>
              </a:rPr>
              <a:t>التعبيرات التي تصدر عن الوجه بأكمله أو بعض أجزاء منه للدلالة على المشاعر المصاحبة للرسالة مثل: (القبول-الرفض-الخزن-الفرح-الغضب-الدهشة-الخوف-الإرهاق-التوتر-الاشمئزاز</a:t>
            </a:r>
            <a:r>
              <a:rPr lang="ar-EG" b="1" dirty="0" smtClean="0">
                <a:solidFill>
                  <a:schemeClr val="accent4">
                    <a:lumMod val="75000"/>
                  </a:schemeClr>
                </a:solidFill>
              </a:rPr>
              <a:t>).</a:t>
            </a:r>
            <a:endParaRPr lang="en-US" b="1" dirty="0">
              <a:solidFill>
                <a:schemeClr val="accent4">
                  <a:lumMod val="75000"/>
                </a:schemeClr>
              </a:solidFill>
            </a:endParaRPr>
          </a:p>
          <a:p>
            <a:pPr marL="0" lvl="0" indent="0" algn="just">
              <a:buNone/>
            </a:pPr>
            <a:r>
              <a:rPr lang="ar-EG" b="1" dirty="0">
                <a:solidFill>
                  <a:srgbClr val="FF0000"/>
                </a:solidFill>
              </a:rPr>
              <a:t>ويمكن تقسيم أوجه الأفراد بناء على عملية الاتصال </a:t>
            </a:r>
            <a:r>
              <a:rPr lang="ar-EG" b="1" dirty="0" smtClean="0">
                <a:solidFill>
                  <a:srgbClr val="FF0000"/>
                </a:solidFill>
              </a:rPr>
              <a:t>إلي:</a:t>
            </a:r>
            <a:endParaRPr lang="ar-EG" b="1" dirty="0">
              <a:solidFill>
                <a:srgbClr val="FF0000"/>
              </a:solidFill>
            </a:endParaRPr>
          </a:p>
          <a:p>
            <a:pPr lvl="0" algn="just">
              <a:buFont typeface="Wingdings" panose="05000000000000000000" pitchFamily="2" charset="2"/>
              <a:buChar char="Ø"/>
            </a:pPr>
            <a:r>
              <a:rPr lang="ar-EG" b="1" dirty="0">
                <a:solidFill>
                  <a:srgbClr val="0070C0"/>
                </a:solidFill>
              </a:rPr>
              <a:t>وجوه منفتحة</a:t>
            </a:r>
            <a:r>
              <a:rPr lang="ar-EG" b="1" dirty="0" smtClean="0">
                <a:solidFill>
                  <a:srgbClr val="0070C0"/>
                </a:solidFill>
              </a:rPr>
              <a:t>.</a:t>
            </a:r>
          </a:p>
          <a:p>
            <a:pPr lvl="0" algn="just">
              <a:buFont typeface="Wingdings" panose="05000000000000000000" pitchFamily="2" charset="2"/>
              <a:buChar char="Ø"/>
            </a:pPr>
            <a:r>
              <a:rPr lang="ar-EG" b="1" dirty="0">
                <a:solidFill>
                  <a:srgbClr val="00B050"/>
                </a:solidFill>
              </a:rPr>
              <a:t>وجوه محايدة</a:t>
            </a:r>
            <a:r>
              <a:rPr lang="ar-EG" b="1" dirty="0" smtClean="0">
                <a:solidFill>
                  <a:srgbClr val="00B050"/>
                </a:solidFill>
              </a:rPr>
              <a:t>.</a:t>
            </a:r>
          </a:p>
          <a:p>
            <a:pPr lvl="0" algn="just">
              <a:buFont typeface="Wingdings" panose="05000000000000000000" pitchFamily="2" charset="2"/>
              <a:buChar char="Ø"/>
            </a:pPr>
            <a:r>
              <a:rPr lang="ar-EG" b="1" dirty="0">
                <a:solidFill>
                  <a:srgbClr val="002060"/>
                </a:solidFill>
              </a:rPr>
              <a:t>وجوه جادة</a:t>
            </a:r>
            <a:r>
              <a:rPr lang="ar-EG" b="1" dirty="0" smtClean="0">
                <a:solidFill>
                  <a:srgbClr val="002060"/>
                </a:solidFill>
              </a:rPr>
              <a:t>.</a:t>
            </a:r>
            <a:endParaRPr lang="en-US" b="1" dirty="0">
              <a:solidFill>
                <a:srgbClr val="002060"/>
              </a:solidFill>
            </a:endParaRPr>
          </a:p>
        </p:txBody>
      </p:sp>
      <p:pic>
        <p:nvPicPr>
          <p:cNvPr id="1026" name="Picture 2" descr="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519624" y="4797152"/>
            <a:ext cx="1564543" cy="15428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27" name="Picture 3" descr="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607196" y="4796358"/>
            <a:ext cx="1604764" cy="15849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28" name="Picture 4" descr="3"/>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06953" y="4795564"/>
            <a:ext cx="1678493" cy="16577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765129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7" y="1772816"/>
            <a:ext cx="8568953" cy="4525963"/>
          </a:xfrm>
        </p:spPr>
        <p:txBody>
          <a:bodyPr>
            <a:normAutofit/>
          </a:bodyPr>
          <a:lstStyle/>
          <a:p>
            <a:pPr marL="0" indent="0">
              <a:buNone/>
            </a:pPr>
            <a:r>
              <a:rPr lang="ar-EG" sz="3600" b="1" dirty="0" smtClean="0">
                <a:solidFill>
                  <a:srgbClr val="FF0000"/>
                </a:solidFill>
              </a:rPr>
              <a:t>تابع </a:t>
            </a:r>
            <a:r>
              <a:rPr lang="ar-SA" sz="3600" b="1" dirty="0" smtClean="0">
                <a:solidFill>
                  <a:srgbClr val="FF0000"/>
                </a:solidFill>
              </a:rPr>
              <a:t>تعبيرات </a:t>
            </a:r>
            <a:r>
              <a:rPr lang="ar-EG" sz="3600" b="1" dirty="0" smtClean="0">
                <a:solidFill>
                  <a:srgbClr val="FF0000"/>
                </a:solidFill>
              </a:rPr>
              <a:t>الوجه</a:t>
            </a:r>
            <a:r>
              <a:rPr lang="ar-SA" sz="3600" b="1" dirty="0" smtClean="0">
                <a:solidFill>
                  <a:srgbClr val="FF0000"/>
                </a:solidFill>
              </a:rPr>
              <a:t>: </a:t>
            </a:r>
            <a:endParaRPr lang="en-US" b="1" dirty="0">
              <a:solidFill>
                <a:schemeClr val="accent4">
                  <a:lumMod val="75000"/>
                </a:schemeClr>
              </a:solidFill>
            </a:endParaRPr>
          </a:p>
          <a:p>
            <a:pPr marL="0" lvl="0" indent="0" algn="just">
              <a:buNone/>
            </a:pPr>
            <a:r>
              <a:rPr lang="ar-EG" b="1" dirty="0" smtClean="0">
                <a:solidFill>
                  <a:srgbClr val="FF0000"/>
                </a:solidFill>
              </a:rPr>
              <a:t>وتشتمل </a:t>
            </a:r>
            <a:r>
              <a:rPr lang="ar-EG" b="1" dirty="0">
                <a:solidFill>
                  <a:srgbClr val="FF0000"/>
                </a:solidFill>
              </a:rPr>
              <a:t>تعبيرات الوجه </a:t>
            </a:r>
            <a:r>
              <a:rPr lang="ar-EG" b="1" dirty="0" smtClean="0">
                <a:solidFill>
                  <a:srgbClr val="FF0000"/>
                </a:solidFill>
              </a:rPr>
              <a:t>علي ما </a:t>
            </a:r>
            <a:r>
              <a:rPr lang="ar-EG" b="1" dirty="0">
                <a:solidFill>
                  <a:srgbClr val="FF0000"/>
                </a:solidFill>
              </a:rPr>
              <a:t>يلي:</a:t>
            </a:r>
          </a:p>
          <a:p>
            <a:pPr marL="914400" lvl="1" indent="-514350">
              <a:buFont typeface="+mj-cs"/>
              <a:buAutoNum type="arabic2Minus"/>
            </a:pPr>
            <a:r>
              <a:rPr lang="ar-EG" sz="3200" b="1" dirty="0" smtClean="0">
                <a:solidFill>
                  <a:srgbClr val="002060"/>
                </a:solidFill>
              </a:rPr>
              <a:t>الأنف والأذنان.</a:t>
            </a:r>
            <a:endParaRPr lang="en-US" sz="3200" b="1" dirty="0">
              <a:solidFill>
                <a:srgbClr val="002060"/>
              </a:solidFill>
            </a:endParaRPr>
          </a:p>
          <a:p>
            <a:pPr marL="914400" lvl="1" indent="-514350">
              <a:buFont typeface="+mj-cs"/>
              <a:buAutoNum type="arabic2Minus"/>
            </a:pPr>
            <a:r>
              <a:rPr lang="ar-EG" sz="3200" b="1" dirty="0" smtClean="0">
                <a:solidFill>
                  <a:srgbClr val="00B050"/>
                </a:solidFill>
              </a:rPr>
              <a:t>جبين الشخص.</a:t>
            </a:r>
            <a:endParaRPr lang="en-US" sz="3200" b="1" dirty="0">
              <a:solidFill>
                <a:srgbClr val="00B050"/>
              </a:solidFill>
            </a:endParaRPr>
          </a:p>
          <a:p>
            <a:pPr marL="914400" lvl="1" indent="-514350">
              <a:buFont typeface="+mj-cs"/>
              <a:buAutoNum type="arabic2Minus"/>
            </a:pPr>
            <a:r>
              <a:rPr lang="ar-EG" sz="3200" b="1" dirty="0" smtClean="0">
                <a:solidFill>
                  <a:srgbClr val="002060"/>
                </a:solidFill>
              </a:rPr>
              <a:t>حركات الحواجب.</a:t>
            </a:r>
          </a:p>
          <a:p>
            <a:pPr marL="914400" lvl="1" indent="-514350">
              <a:buFont typeface="+mj-cs"/>
              <a:buAutoNum type="arabic2Minus"/>
            </a:pPr>
            <a:r>
              <a:rPr lang="ar-EG" sz="3200" b="1" dirty="0" smtClean="0">
                <a:solidFill>
                  <a:srgbClr val="C00000"/>
                </a:solidFill>
              </a:rPr>
              <a:t>حركة ووضع الشفاه.</a:t>
            </a:r>
          </a:p>
          <a:p>
            <a:pPr marL="914400" lvl="1" indent="-514350">
              <a:buFont typeface="+mj-cs"/>
              <a:buAutoNum type="arabic2Minus"/>
            </a:pPr>
            <a:r>
              <a:rPr lang="ar-EG" sz="3200" b="1" dirty="0" smtClean="0">
                <a:solidFill>
                  <a:srgbClr val="003300"/>
                </a:solidFill>
              </a:rPr>
              <a:t>إيماءات الرأس.</a:t>
            </a:r>
            <a:endParaRPr lang="en-US" sz="3200" b="1" dirty="0">
              <a:solidFill>
                <a:srgbClr val="003300"/>
              </a:solidFill>
            </a:endParaRPr>
          </a:p>
        </p:txBody>
      </p:sp>
    </p:spTree>
    <p:extLst>
      <p:ext uri="{BB962C8B-B14F-4D97-AF65-F5344CB8AC3E}">
        <p14:creationId xmlns="" xmlns:p14="http://schemas.microsoft.com/office/powerpoint/2010/main" val="2694358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1000"/>
                                        <p:tgtEl>
                                          <p:spTgt spid="3">
                                            <p:txEl>
                                              <p:pRg st="4" end="4"/>
                                            </p:txEl>
                                          </p:spTgt>
                                        </p:tgtEl>
                                      </p:cBhvr>
                                    </p:animEffect>
                                    <p:anim calcmode="lin" valueType="num">
                                      <p:cBhvr>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1000"/>
                                        <p:tgtEl>
                                          <p:spTgt spid="3">
                                            <p:txEl>
                                              <p:pRg st="5" end="5"/>
                                            </p:txEl>
                                          </p:spTgt>
                                        </p:tgtEl>
                                      </p:cBhvr>
                                    </p:animEffect>
                                    <p:anim calcmode="lin" valueType="num">
                                      <p:cBhvr>
                                        <p:cTn id="4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fade">
                                      <p:cBhvr>
                                        <p:cTn id="50" dur="1000"/>
                                        <p:tgtEl>
                                          <p:spTgt spid="3">
                                            <p:txEl>
                                              <p:pRg st="6" end="6"/>
                                            </p:txEl>
                                          </p:spTgt>
                                        </p:tgtEl>
                                      </p:cBhvr>
                                    </p:animEffect>
                                    <p:anim calcmode="lin" valueType="num">
                                      <p:cBhvr>
                                        <p:cTn id="5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7" y="1772816"/>
            <a:ext cx="8568953" cy="4680520"/>
          </a:xfrm>
        </p:spPr>
        <p:txBody>
          <a:bodyPr>
            <a:normAutofit fontScale="92500" lnSpcReduction="10000"/>
          </a:bodyPr>
          <a:lstStyle/>
          <a:p>
            <a:pPr marL="0" indent="0">
              <a:buNone/>
            </a:pPr>
            <a:r>
              <a:rPr lang="ar-EG" sz="3900" b="1" dirty="0" smtClean="0">
                <a:solidFill>
                  <a:srgbClr val="FF0000"/>
                </a:solidFill>
              </a:rPr>
              <a:t>3-نبرات الصوت</a:t>
            </a:r>
            <a:r>
              <a:rPr lang="ar-SA" sz="3900" b="1" dirty="0" smtClean="0">
                <a:solidFill>
                  <a:srgbClr val="FF0000"/>
                </a:solidFill>
              </a:rPr>
              <a:t>: </a:t>
            </a:r>
            <a:endParaRPr lang="en-US" sz="3900" dirty="0">
              <a:solidFill>
                <a:srgbClr val="FF0000"/>
              </a:solidFill>
            </a:endParaRPr>
          </a:p>
          <a:p>
            <a:pPr marL="0" lvl="0" indent="0" algn="just">
              <a:buNone/>
            </a:pPr>
            <a:r>
              <a:rPr lang="ar-EG" b="1" dirty="0" smtClean="0">
                <a:solidFill>
                  <a:srgbClr val="FF0000"/>
                </a:solidFill>
              </a:rPr>
              <a:t>يمكن </a:t>
            </a:r>
            <a:r>
              <a:rPr lang="ar-EG" b="1" dirty="0">
                <a:solidFill>
                  <a:srgbClr val="FF0000"/>
                </a:solidFill>
              </a:rPr>
              <a:t>تحديد طبيعة الصوت كما </a:t>
            </a:r>
            <a:r>
              <a:rPr lang="ar-EG" b="1" dirty="0" smtClean="0">
                <a:solidFill>
                  <a:srgbClr val="FF0000"/>
                </a:solidFill>
              </a:rPr>
              <a:t>يلي:</a:t>
            </a:r>
            <a:endParaRPr lang="ar-EG" b="1" dirty="0">
              <a:solidFill>
                <a:srgbClr val="FF0000"/>
              </a:solidFill>
            </a:endParaRPr>
          </a:p>
          <a:p>
            <a:pPr lvl="0" algn="just">
              <a:buFont typeface="Wingdings" panose="05000000000000000000" pitchFamily="2" charset="2"/>
              <a:buChar char="§"/>
            </a:pPr>
            <a:r>
              <a:rPr lang="ar-EG" b="1" dirty="0">
                <a:solidFill>
                  <a:srgbClr val="0070C0"/>
                </a:solidFill>
              </a:rPr>
              <a:t>الصوت ذو النبرة </a:t>
            </a:r>
            <a:r>
              <a:rPr lang="ar-EG" b="1" dirty="0" smtClean="0">
                <a:solidFill>
                  <a:srgbClr val="0070C0"/>
                </a:solidFill>
              </a:rPr>
              <a:t>العميقة</a:t>
            </a:r>
            <a:r>
              <a:rPr lang="ar-SA" b="1" dirty="0" smtClean="0">
                <a:solidFill>
                  <a:srgbClr val="0070C0"/>
                </a:solidFill>
              </a:rPr>
              <a:t> </a:t>
            </a:r>
            <a:r>
              <a:rPr lang="ar-EG" b="1" dirty="0" smtClean="0">
                <a:solidFill>
                  <a:srgbClr val="0070C0"/>
                </a:solidFill>
              </a:rPr>
              <a:t>والمتحمسة</a:t>
            </a:r>
            <a:r>
              <a:rPr lang="ar-EG" b="1" dirty="0">
                <a:solidFill>
                  <a:srgbClr val="0070C0"/>
                </a:solidFill>
              </a:rPr>
              <a:t>: </a:t>
            </a:r>
            <a:r>
              <a:rPr lang="ar-EG" b="1" dirty="0"/>
              <a:t>وفيها يقدم للمستمع نوعاً من الأمان العاطفي الجذاب المليء بالخبرة.</a:t>
            </a:r>
            <a:endParaRPr lang="en-US" b="1" dirty="0"/>
          </a:p>
          <a:p>
            <a:pPr lvl="0" algn="just">
              <a:buFont typeface="Wingdings" panose="05000000000000000000" pitchFamily="2" charset="2"/>
              <a:buChar char="§"/>
            </a:pPr>
            <a:r>
              <a:rPr lang="ar-EG" b="1" dirty="0">
                <a:solidFill>
                  <a:srgbClr val="0070C0"/>
                </a:solidFill>
              </a:rPr>
              <a:t>الصوت ذو النبرة العالية: </a:t>
            </a:r>
            <a:r>
              <a:rPr lang="ar-EG" b="1" dirty="0"/>
              <a:t>ويدل على عدم النضج وعدم الشعور بالأمان أو دليل على الضعف، وإشارة إلى الغضب.</a:t>
            </a:r>
            <a:endParaRPr lang="en-US" b="1" dirty="0"/>
          </a:p>
          <a:p>
            <a:pPr algn="just">
              <a:buFont typeface="Wingdings" panose="05000000000000000000" pitchFamily="2" charset="2"/>
              <a:buChar char="§"/>
            </a:pPr>
            <a:r>
              <a:rPr lang="ar-EG" b="1" dirty="0">
                <a:solidFill>
                  <a:srgbClr val="0070C0"/>
                </a:solidFill>
              </a:rPr>
              <a:t>الصوت ذو النبرة المنخفضة الهادئة: </a:t>
            </a:r>
            <a:r>
              <a:rPr lang="ar-EG" b="1" dirty="0"/>
              <a:t>وهو دليل على الخلق المهذب، والاحترام والتقدير</a:t>
            </a:r>
            <a:r>
              <a:rPr lang="ar-EG" b="1" dirty="0" smtClean="0"/>
              <a:t>.</a:t>
            </a:r>
          </a:p>
          <a:p>
            <a:pPr algn="just">
              <a:buFont typeface="Wingdings" panose="05000000000000000000" pitchFamily="2" charset="2"/>
              <a:buChar char="§"/>
            </a:pPr>
            <a:r>
              <a:rPr lang="ar-EG" b="1" dirty="0">
                <a:solidFill>
                  <a:srgbClr val="0070C0"/>
                </a:solidFill>
              </a:rPr>
              <a:t>الصوت المرتعش:</a:t>
            </a:r>
            <a:r>
              <a:rPr lang="ar-EG" b="1" dirty="0"/>
              <a:t> وهو دليل على القلق والضيق والعصبية.</a:t>
            </a:r>
            <a:endParaRPr lang="en-US" b="1" dirty="0">
              <a:solidFill>
                <a:srgbClr val="002060"/>
              </a:solidFill>
            </a:endParaRPr>
          </a:p>
        </p:txBody>
      </p:sp>
    </p:spTree>
    <p:extLst>
      <p:ext uri="{BB962C8B-B14F-4D97-AF65-F5344CB8AC3E}">
        <p14:creationId xmlns="" xmlns:p14="http://schemas.microsoft.com/office/powerpoint/2010/main" val="3693265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arn(inVertic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barn(inVertical)">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arn(inVertical)">
                                      <p:cBhvr>
                                        <p:cTn id="3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7" y="2276872"/>
            <a:ext cx="8568953" cy="2736304"/>
          </a:xfrm>
        </p:spPr>
        <p:txBody>
          <a:bodyPr>
            <a:normAutofit/>
          </a:bodyPr>
          <a:lstStyle/>
          <a:p>
            <a:pPr marL="0" indent="0">
              <a:buNone/>
            </a:pPr>
            <a:r>
              <a:rPr lang="ar-EG" sz="3900" b="1" dirty="0" smtClean="0">
                <a:solidFill>
                  <a:srgbClr val="FF0000"/>
                </a:solidFill>
              </a:rPr>
              <a:t>4- لُغة الجَسَد</a:t>
            </a:r>
            <a:r>
              <a:rPr lang="ar-SA" sz="3900" b="1" dirty="0" smtClean="0">
                <a:solidFill>
                  <a:srgbClr val="FF0000"/>
                </a:solidFill>
              </a:rPr>
              <a:t>: </a:t>
            </a:r>
            <a:endParaRPr lang="en-US" sz="3900" dirty="0">
              <a:solidFill>
                <a:srgbClr val="FF0000"/>
              </a:solidFill>
            </a:endParaRPr>
          </a:p>
          <a:p>
            <a:pPr marL="0" lvl="0" indent="0" algn="just">
              <a:buNone/>
            </a:pPr>
            <a:r>
              <a:rPr lang="ar-EG" b="1" dirty="0" smtClean="0">
                <a:solidFill>
                  <a:srgbClr val="0070C0"/>
                </a:solidFill>
              </a:rPr>
              <a:t>     وتعرف </a:t>
            </a:r>
            <a:r>
              <a:rPr lang="ar-EG" b="1" dirty="0">
                <a:solidFill>
                  <a:srgbClr val="0070C0"/>
                </a:solidFill>
              </a:rPr>
              <a:t>بأنها الحركات التي يقوم بها الأفراد مستخدمين أيديهم، أو تعبيرات الوجه، أو أقدامهم، أو نبرات صوتهم، أو هز الكتف، أو الرأس؛ ليفهم المخاطب بشكل أفضل المعلومة التي يريد أن تصل.</a:t>
            </a:r>
            <a:endParaRPr lang="en-US" b="1" dirty="0">
              <a:solidFill>
                <a:srgbClr val="0070C0"/>
              </a:solidFill>
            </a:endParaRPr>
          </a:p>
        </p:txBody>
      </p:sp>
    </p:spTree>
    <p:extLst>
      <p:ext uri="{BB962C8B-B14F-4D97-AF65-F5344CB8AC3E}">
        <p14:creationId xmlns="" xmlns:p14="http://schemas.microsoft.com/office/powerpoint/2010/main" val="88945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7" y="2276872"/>
            <a:ext cx="8568953" cy="3888432"/>
          </a:xfrm>
        </p:spPr>
        <p:txBody>
          <a:bodyPr>
            <a:normAutofit/>
          </a:bodyPr>
          <a:lstStyle/>
          <a:p>
            <a:pPr marL="0" indent="0">
              <a:buNone/>
            </a:pPr>
            <a:r>
              <a:rPr lang="ar-EG" sz="3900" b="1" u="sng" dirty="0" smtClean="0">
                <a:solidFill>
                  <a:srgbClr val="FF0000"/>
                </a:solidFill>
              </a:rPr>
              <a:t>وظائف لُغة الجَسَد</a:t>
            </a:r>
            <a:r>
              <a:rPr lang="ar-SA" sz="3900" b="1" u="sng" dirty="0" smtClean="0">
                <a:solidFill>
                  <a:srgbClr val="FF0000"/>
                </a:solidFill>
              </a:rPr>
              <a:t>: </a:t>
            </a:r>
            <a:endParaRPr lang="ar-EG" sz="3900" u="sng" dirty="0">
              <a:solidFill>
                <a:srgbClr val="FF0000"/>
              </a:solidFill>
            </a:endParaRPr>
          </a:p>
          <a:p>
            <a:pPr>
              <a:buFont typeface="Wingdings" panose="05000000000000000000" pitchFamily="2" charset="2"/>
              <a:buChar char="Ø"/>
            </a:pPr>
            <a:r>
              <a:rPr lang="ar-EG" b="1" dirty="0" smtClean="0">
                <a:solidFill>
                  <a:srgbClr val="0070C0"/>
                </a:solidFill>
              </a:rPr>
              <a:t>تنظيم </a:t>
            </a:r>
            <a:r>
              <a:rPr lang="ar-EG" b="1" dirty="0">
                <a:solidFill>
                  <a:srgbClr val="0070C0"/>
                </a:solidFill>
              </a:rPr>
              <a:t>التفاعل مع </a:t>
            </a:r>
            <a:r>
              <a:rPr lang="ar-EG" b="1" dirty="0" smtClean="0">
                <a:solidFill>
                  <a:srgbClr val="0070C0"/>
                </a:solidFill>
              </a:rPr>
              <a:t>الآخرين.</a:t>
            </a:r>
          </a:p>
          <a:p>
            <a:pPr>
              <a:buFont typeface="Wingdings" panose="05000000000000000000" pitchFamily="2" charset="2"/>
              <a:buChar char="Ø"/>
            </a:pPr>
            <a:r>
              <a:rPr lang="ar-EG" b="1" dirty="0">
                <a:solidFill>
                  <a:srgbClr val="00B050"/>
                </a:solidFill>
              </a:rPr>
              <a:t>تبادل </a:t>
            </a:r>
            <a:r>
              <a:rPr lang="ar-EG" b="1" dirty="0" smtClean="0">
                <a:solidFill>
                  <a:srgbClr val="00B050"/>
                </a:solidFill>
              </a:rPr>
              <a:t>المعلومات.</a:t>
            </a:r>
          </a:p>
          <a:p>
            <a:pPr>
              <a:buFont typeface="Wingdings" panose="05000000000000000000" pitchFamily="2" charset="2"/>
              <a:buChar char="Ø"/>
            </a:pPr>
            <a:r>
              <a:rPr lang="ar-EG" b="1" dirty="0">
                <a:solidFill>
                  <a:srgbClr val="C00000"/>
                </a:solidFill>
              </a:rPr>
              <a:t>التعبير عن </a:t>
            </a:r>
            <a:r>
              <a:rPr lang="ar-EG" b="1" dirty="0" smtClean="0">
                <a:solidFill>
                  <a:srgbClr val="C00000"/>
                </a:solidFill>
              </a:rPr>
              <a:t>الوجدان.</a:t>
            </a:r>
          </a:p>
          <a:p>
            <a:pPr>
              <a:buFont typeface="Wingdings" panose="05000000000000000000" pitchFamily="2" charset="2"/>
              <a:buChar char="Ø"/>
            </a:pPr>
            <a:r>
              <a:rPr lang="ar-EG" b="1" dirty="0">
                <a:solidFill>
                  <a:srgbClr val="002060"/>
                </a:solidFill>
              </a:rPr>
              <a:t>ضبط السلوك الاجتماعي </a:t>
            </a:r>
            <a:r>
              <a:rPr lang="ar-EG" b="1" dirty="0" smtClean="0">
                <a:solidFill>
                  <a:srgbClr val="002060"/>
                </a:solidFill>
              </a:rPr>
              <a:t>للآخرين.</a:t>
            </a:r>
            <a:endParaRPr lang="en-US" b="1" dirty="0">
              <a:solidFill>
                <a:srgbClr val="002060"/>
              </a:solidFill>
            </a:endParaRPr>
          </a:p>
        </p:txBody>
      </p:sp>
    </p:spTree>
    <p:extLst>
      <p:ext uri="{BB962C8B-B14F-4D97-AF65-F5344CB8AC3E}">
        <p14:creationId xmlns="" xmlns:p14="http://schemas.microsoft.com/office/powerpoint/2010/main" val="1902788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1000"/>
                                        <p:tgtEl>
                                          <p:spTgt spid="3">
                                            <p:txEl>
                                              <p:pRg st="1" end="1"/>
                                            </p:txEl>
                                          </p:spTgt>
                                        </p:tgtEl>
                                      </p:cBhvr>
                                    </p:animEffect>
                                    <p:anim calcmode="lin" valueType="num">
                                      <p:cBhvr>
                                        <p:cTn id="1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8" y="1899870"/>
            <a:ext cx="8568953" cy="4337441"/>
          </a:xfrm>
        </p:spPr>
        <p:txBody>
          <a:bodyPr>
            <a:normAutofit lnSpcReduction="10000"/>
          </a:bodyPr>
          <a:lstStyle/>
          <a:p>
            <a:pPr marL="0" indent="0">
              <a:buNone/>
            </a:pPr>
            <a:r>
              <a:rPr lang="ar-EG" sz="3900" b="1" u="sng" dirty="0" smtClean="0">
                <a:solidFill>
                  <a:srgbClr val="FF0000"/>
                </a:solidFill>
              </a:rPr>
              <a:t>قواعد قراءة لُغة الجَسَد</a:t>
            </a:r>
            <a:r>
              <a:rPr lang="ar-SA" sz="3900" b="1" u="sng" dirty="0" smtClean="0">
                <a:solidFill>
                  <a:srgbClr val="FF0000"/>
                </a:solidFill>
              </a:rPr>
              <a:t>: </a:t>
            </a:r>
            <a:endParaRPr lang="ar-EG" sz="3900" b="1" u="sng" dirty="0" smtClean="0">
              <a:solidFill>
                <a:srgbClr val="FF0000"/>
              </a:solidFill>
            </a:endParaRPr>
          </a:p>
          <a:p>
            <a:pPr marL="0" indent="0">
              <a:buNone/>
            </a:pPr>
            <a:endParaRPr lang="ar-EG" sz="2000" u="sng" dirty="0">
              <a:solidFill>
                <a:srgbClr val="FF0000"/>
              </a:solidFill>
            </a:endParaRPr>
          </a:p>
          <a:p>
            <a:pPr>
              <a:buFont typeface="Wingdings" panose="05000000000000000000" pitchFamily="2" charset="2"/>
              <a:buChar char="Ø"/>
            </a:pPr>
            <a:r>
              <a:rPr lang="ar-EG" b="1" dirty="0" smtClean="0">
                <a:solidFill>
                  <a:srgbClr val="0070C0"/>
                </a:solidFill>
              </a:rPr>
              <a:t>فهم </a:t>
            </a:r>
            <a:r>
              <a:rPr lang="ar-EG" b="1" dirty="0">
                <a:solidFill>
                  <a:srgbClr val="0070C0"/>
                </a:solidFill>
              </a:rPr>
              <a:t>طبيعة الثقافة والبيئة التي يعيش فيها مَن </a:t>
            </a:r>
            <a:r>
              <a:rPr lang="ar-EG" b="1" dirty="0" smtClean="0">
                <a:solidFill>
                  <a:srgbClr val="0070C0"/>
                </a:solidFill>
              </a:rPr>
              <a:t>تلاحظه.</a:t>
            </a:r>
            <a:endParaRPr lang="ar-EG" b="1" dirty="0">
              <a:solidFill>
                <a:srgbClr val="0070C0"/>
              </a:solidFill>
            </a:endParaRPr>
          </a:p>
          <a:p>
            <a:pPr>
              <a:buFont typeface="Wingdings" panose="05000000000000000000" pitchFamily="2" charset="2"/>
              <a:buChar char="Ø"/>
            </a:pPr>
            <a:r>
              <a:rPr lang="ar-EG" b="1" dirty="0" smtClean="0">
                <a:solidFill>
                  <a:srgbClr val="00B050"/>
                </a:solidFill>
              </a:rPr>
              <a:t>ملاحظة </a:t>
            </a:r>
            <a:r>
              <a:rPr lang="ar-EG" b="1" dirty="0">
                <a:solidFill>
                  <a:srgbClr val="00B050"/>
                </a:solidFill>
              </a:rPr>
              <a:t>وفهم سياق </a:t>
            </a:r>
            <a:r>
              <a:rPr lang="ar-EG" b="1" dirty="0" smtClean="0">
                <a:solidFill>
                  <a:srgbClr val="00B050"/>
                </a:solidFill>
              </a:rPr>
              <a:t>الإيماءات.</a:t>
            </a:r>
          </a:p>
          <a:p>
            <a:pPr>
              <a:buFont typeface="Wingdings" panose="05000000000000000000" pitchFamily="2" charset="2"/>
              <a:buChar char="Ø"/>
            </a:pPr>
            <a:r>
              <a:rPr lang="ar-EG" b="1" dirty="0" smtClean="0">
                <a:solidFill>
                  <a:srgbClr val="C00000"/>
                </a:solidFill>
              </a:rPr>
              <a:t>ملاحظة </a:t>
            </a:r>
            <a:r>
              <a:rPr lang="ar-EG" b="1" dirty="0">
                <a:solidFill>
                  <a:srgbClr val="C00000"/>
                </a:solidFill>
              </a:rPr>
              <a:t>لُغة الجسد الخاصة بالفرد </a:t>
            </a:r>
            <a:r>
              <a:rPr lang="ar-EG" b="1" dirty="0" smtClean="0">
                <a:solidFill>
                  <a:srgbClr val="C00000"/>
                </a:solidFill>
              </a:rPr>
              <a:t>.</a:t>
            </a:r>
          </a:p>
          <a:p>
            <a:pPr>
              <a:buFont typeface="Wingdings" panose="05000000000000000000" pitchFamily="2" charset="2"/>
              <a:buChar char="Ø"/>
            </a:pPr>
            <a:r>
              <a:rPr lang="ar-EG" b="1" dirty="0" smtClean="0">
                <a:solidFill>
                  <a:srgbClr val="002060"/>
                </a:solidFill>
              </a:rPr>
              <a:t>معرفة </a:t>
            </a:r>
            <a:r>
              <a:rPr lang="ar-EG" b="1" dirty="0">
                <a:solidFill>
                  <a:srgbClr val="002060"/>
                </a:solidFill>
              </a:rPr>
              <a:t>الطابع الخاص بالفرد الذي تقرأ لُغة جسده</a:t>
            </a:r>
            <a:r>
              <a:rPr lang="ar-EG" b="1" dirty="0" smtClean="0">
                <a:solidFill>
                  <a:srgbClr val="002060"/>
                </a:solidFill>
              </a:rPr>
              <a:t>.</a:t>
            </a:r>
          </a:p>
          <a:p>
            <a:pPr>
              <a:buFont typeface="Wingdings" panose="05000000000000000000" pitchFamily="2" charset="2"/>
              <a:buChar char="Ø"/>
            </a:pPr>
            <a:r>
              <a:rPr lang="ar-EG" b="1" dirty="0">
                <a:solidFill>
                  <a:srgbClr val="00B050"/>
                </a:solidFill>
              </a:rPr>
              <a:t>تجميع </a:t>
            </a:r>
            <a:r>
              <a:rPr lang="ar-EG" b="1" dirty="0" smtClean="0">
                <a:solidFill>
                  <a:srgbClr val="00B050"/>
                </a:solidFill>
              </a:rPr>
              <a:t>الملاحظات </a:t>
            </a:r>
            <a:r>
              <a:rPr lang="ar-EG" b="1" dirty="0">
                <a:solidFill>
                  <a:srgbClr val="00B050"/>
                </a:solidFill>
              </a:rPr>
              <a:t>في مواقف متفرقة </a:t>
            </a:r>
            <a:r>
              <a:rPr lang="ar-EG" b="1" dirty="0" smtClean="0">
                <a:solidFill>
                  <a:srgbClr val="00B050"/>
                </a:solidFill>
              </a:rPr>
              <a:t>للحكم علي الفرد.</a:t>
            </a:r>
          </a:p>
          <a:p>
            <a:pPr>
              <a:buFont typeface="Wingdings" panose="05000000000000000000" pitchFamily="2" charset="2"/>
              <a:buChar char="Ø"/>
            </a:pPr>
            <a:r>
              <a:rPr lang="ar-EG" b="1" dirty="0"/>
              <a:t>التمييز بين حالات الراحة والإجهاد التي يكون عليها </a:t>
            </a:r>
            <a:r>
              <a:rPr lang="ar-EG" b="1" dirty="0" smtClean="0"/>
              <a:t>الفرد.</a:t>
            </a:r>
            <a:endParaRPr lang="en-US" b="1" dirty="0">
              <a:solidFill>
                <a:srgbClr val="00B050"/>
              </a:solidFill>
            </a:endParaRPr>
          </a:p>
        </p:txBody>
      </p:sp>
    </p:spTree>
    <p:extLst>
      <p:ext uri="{BB962C8B-B14F-4D97-AF65-F5344CB8AC3E}">
        <p14:creationId xmlns="" xmlns:p14="http://schemas.microsoft.com/office/powerpoint/2010/main" val="736706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 calcmode="lin" valueType="num">
                                      <p:cBhvr additive="base">
                                        <p:cTn id="4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8" y="1899870"/>
            <a:ext cx="8568953" cy="4769490"/>
          </a:xfrm>
        </p:spPr>
        <p:txBody>
          <a:bodyPr>
            <a:normAutofit fontScale="92500" lnSpcReduction="10000"/>
          </a:bodyPr>
          <a:lstStyle/>
          <a:p>
            <a:pPr marL="0" indent="0">
              <a:buNone/>
            </a:pPr>
            <a:r>
              <a:rPr lang="ar-EG" sz="3900" b="1" u="sng" dirty="0" smtClean="0">
                <a:solidFill>
                  <a:srgbClr val="FF0000"/>
                </a:solidFill>
              </a:rPr>
              <a:t>الإيماءات والإشارات الجَسَدية</a:t>
            </a:r>
            <a:r>
              <a:rPr lang="ar-SA" sz="3900" b="1" u="sng" dirty="0" smtClean="0">
                <a:solidFill>
                  <a:srgbClr val="FF0000"/>
                </a:solidFill>
              </a:rPr>
              <a:t>: </a:t>
            </a:r>
            <a:endParaRPr lang="ar-EG" sz="3900" b="1" u="sng" dirty="0" smtClean="0">
              <a:solidFill>
                <a:srgbClr val="FF0000"/>
              </a:solidFill>
            </a:endParaRPr>
          </a:p>
          <a:p>
            <a:pPr marL="0" indent="0">
              <a:buNone/>
            </a:pPr>
            <a:endParaRPr lang="ar-EG" sz="2000" u="sng" dirty="0">
              <a:solidFill>
                <a:srgbClr val="FF0000"/>
              </a:solidFill>
            </a:endParaRPr>
          </a:p>
          <a:p>
            <a:pPr marL="0" indent="0" algn="just">
              <a:buNone/>
            </a:pPr>
            <a:r>
              <a:rPr lang="ar-SA" sz="3500" b="1" dirty="0">
                <a:solidFill>
                  <a:srgbClr val="0070C0"/>
                </a:solidFill>
              </a:rPr>
              <a:t>أ-حركة ووضع الذراعين واليدين أو </a:t>
            </a:r>
            <a:r>
              <a:rPr lang="ar-SA" sz="3500" b="1" dirty="0" smtClean="0">
                <a:solidFill>
                  <a:srgbClr val="0070C0"/>
                </a:solidFill>
              </a:rPr>
              <a:t>الكفين</a:t>
            </a:r>
            <a:r>
              <a:rPr lang="ar-EG" b="1" dirty="0" smtClean="0"/>
              <a:t>: </a:t>
            </a:r>
            <a:r>
              <a:rPr lang="ar-EG" dirty="0"/>
              <a:t>وهي الإيماءات أو العادات الحركية التي تصدر عن الذراعين واليدين أو الكفين أثناء عملية الاتصال، وهي تصدر من الفرد أثناء الحديث مع </a:t>
            </a:r>
            <a:r>
              <a:rPr lang="ar-EG" dirty="0" smtClean="0"/>
              <a:t>الآخرين.</a:t>
            </a:r>
            <a:endParaRPr lang="en-US" dirty="0"/>
          </a:p>
          <a:p>
            <a:pPr marL="0" indent="0" algn="just">
              <a:buNone/>
            </a:pPr>
            <a:r>
              <a:rPr lang="ar-SA" sz="3500" b="1" dirty="0">
                <a:solidFill>
                  <a:srgbClr val="0070C0"/>
                </a:solidFill>
              </a:rPr>
              <a:t>ب-حركة ووضع الساقين والقدمين</a:t>
            </a:r>
            <a:r>
              <a:rPr lang="ar-EG" sz="3500" b="1" dirty="0">
                <a:solidFill>
                  <a:srgbClr val="0070C0"/>
                </a:solidFill>
              </a:rPr>
              <a:t>: </a:t>
            </a:r>
            <a:r>
              <a:rPr lang="ar-EG" dirty="0"/>
              <a:t>هي الإيماءات الناتجة عن حركة ووضع الساقين أو </a:t>
            </a:r>
            <a:r>
              <a:rPr lang="ar-EG" dirty="0" smtClean="0"/>
              <a:t>القدمين.</a:t>
            </a:r>
            <a:endParaRPr lang="ar-EG" b="1" dirty="0" smtClean="0"/>
          </a:p>
          <a:p>
            <a:pPr marL="0" indent="0" algn="just">
              <a:buNone/>
            </a:pPr>
            <a:r>
              <a:rPr lang="ar-EG" sz="3500" b="1" dirty="0">
                <a:solidFill>
                  <a:srgbClr val="0070C0"/>
                </a:solidFill>
              </a:rPr>
              <a:t>ج</a:t>
            </a:r>
            <a:r>
              <a:rPr lang="ar-SA" sz="3500" b="1" dirty="0">
                <a:solidFill>
                  <a:srgbClr val="0070C0"/>
                </a:solidFill>
              </a:rPr>
              <a:t>-وضع الجسم والحركة</a:t>
            </a:r>
            <a:r>
              <a:rPr lang="ar-EG" sz="3500" b="1" dirty="0">
                <a:solidFill>
                  <a:srgbClr val="0070C0"/>
                </a:solidFill>
              </a:rPr>
              <a:t>: </a:t>
            </a:r>
            <a:r>
              <a:rPr lang="ar-EG" dirty="0"/>
              <a:t>هي الإيماءات أو العادات الحركية التي تصدر نتيجة حركة الجسم ووضعه العام أثناء التواصل، وهي تدل على ومدى الثقة بالنفس التي يتمتع بها </a:t>
            </a:r>
            <a:r>
              <a:rPr lang="ar-EG" dirty="0" smtClean="0"/>
              <a:t>الفرد.</a:t>
            </a:r>
            <a:endParaRPr lang="en-US" b="1" dirty="0">
              <a:solidFill>
                <a:srgbClr val="00B050"/>
              </a:solidFill>
            </a:endParaRPr>
          </a:p>
        </p:txBody>
      </p:sp>
    </p:spTree>
    <p:extLst>
      <p:ext uri="{BB962C8B-B14F-4D97-AF65-F5344CB8AC3E}">
        <p14:creationId xmlns="" xmlns:p14="http://schemas.microsoft.com/office/powerpoint/2010/main" val="189711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8" y="1902174"/>
            <a:ext cx="8568953" cy="4695177"/>
          </a:xfrm>
        </p:spPr>
        <p:txBody>
          <a:bodyPr>
            <a:normAutofit fontScale="92500" lnSpcReduction="20000"/>
          </a:bodyPr>
          <a:lstStyle/>
          <a:p>
            <a:pPr marL="0" indent="0">
              <a:buNone/>
            </a:pPr>
            <a:r>
              <a:rPr lang="ar-EG" sz="3900" b="1" dirty="0" smtClean="0">
                <a:solidFill>
                  <a:srgbClr val="FF0000"/>
                </a:solidFill>
              </a:rPr>
              <a:t>5- لُغة </a:t>
            </a:r>
            <a:r>
              <a:rPr lang="ar-SA" sz="3900" b="1" smtClean="0">
                <a:solidFill>
                  <a:srgbClr val="FF0000"/>
                </a:solidFill>
              </a:rPr>
              <a:t>الأشياء</a:t>
            </a:r>
            <a:r>
              <a:rPr lang="ar-SA" sz="3900" b="1" smtClean="0">
                <a:solidFill>
                  <a:srgbClr val="FF0000"/>
                </a:solidFill>
              </a:rPr>
              <a:t>:</a:t>
            </a:r>
            <a:r>
              <a:rPr lang="ar-SA" sz="3900" b="1" dirty="0" smtClean="0">
                <a:solidFill>
                  <a:srgbClr val="FF0000"/>
                </a:solidFill>
              </a:rPr>
              <a:t> </a:t>
            </a:r>
            <a:endParaRPr lang="en-US" sz="3900" dirty="0">
              <a:solidFill>
                <a:srgbClr val="FF0000"/>
              </a:solidFill>
            </a:endParaRPr>
          </a:p>
          <a:p>
            <a:pPr marL="0" indent="0" algn="just">
              <a:buNone/>
            </a:pPr>
            <a:r>
              <a:rPr lang="ar-EG" b="1" dirty="0" smtClean="0">
                <a:solidFill>
                  <a:srgbClr val="0070C0"/>
                </a:solidFill>
              </a:rPr>
              <a:t>  ويقصد </a:t>
            </a:r>
            <a:r>
              <a:rPr lang="ar-EG" b="1" dirty="0">
                <a:solidFill>
                  <a:srgbClr val="0070C0"/>
                </a:solidFill>
              </a:rPr>
              <a:t>بها الملابس والروائح والأدوات التي يتم استخدامها، ويمكن سردها كما يلي</a:t>
            </a:r>
            <a:r>
              <a:rPr lang="ar-EG" b="1" dirty="0" smtClean="0">
                <a:solidFill>
                  <a:srgbClr val="0070C0"/>
                </a:solidFill>
              </a:rPr>
              <a:t>:</a:t>
            </a:r>
          </a:p>
          <a:p>
            <a:pPr marL="0" indent="0" algn="just">
              <a:buNone/>
            </a:pPr>
            <a:r>
              <a:rPr lang="ar-EG" b="1" dirty="0" smtClean="0">
                <a:solidFill>
                  <a:srgbClr val="FF0000"/>
                </a:solidFill>
              </a:rPr>
              <a:t>أ-</a:t>
            </a:r>
            <a:r>
              <a:rPr lang="ar-SA" b="1" dirty="0" smtClean="0">
                <a:solidFill>
                  <a:srgbClr val="FF0000"/>
                </a:solidFill>
              </a:rPr>
              <a:t>الملابس </a:t>
            </a:r>
            <a:r>
              <a:rPr lang="ar-SA" b="1" dirty="0">
                <a:solidFill>
                  <a:srgbClr val="FF0000"/>
                </a:solidFill>
              </a:rPr>
              <a:t>والمظهر الخارجي</a:t>
            </a:r>
            <a:r>
              <a:rPr lang="ar-SA" b="1" dirty="0"/>
              <a:t>: </a:t>
            </a:r>
            <a:r>
              <a:rPr lang="ar-EG" dirty="0"/>
              <a:t>تعتبر الملابس والمظهر الخارجي أداة للتعبير عن الشخصية وهي أيضاً إحدى أدوات لغة </a:t>
            </a:r>
            <a:r>
              <a:rPr lang="ar-EG" dirty="0" smtClean="0"/>
              <a:t>الجسد.</a:t>
            </a:r>
          </a:p>
          <a:p>
            <a:pPr marL="0" indent="0" algn="just">
              <a:buNone/>
            </a:pPr>
            <a:r>
              <a:rPr lang="ar-EG" b="1" dirty="0" smtClean="0">
                <a:solidFill>
                  <a:srgbClr val="FF0000"/>
                </a:solidFill>
              </a:rPr>
              <a:t>ب-</a:t>
            </a:r>
            <a:r>
              <a:rPr lang="ar-SA" b="1" dirty="0" smtClean="0">
                <a:solidFill>
                  <a:srgbClr val="FF0000"/>
                </a:solidFill>
              </a:rPr>
              <a:t>الروائح</a:t>
            </a:r>
            <a:r>
              <a:rPr lang="ar-EG" b="1" dirty="0" smtClean="0">
                <a:solidFill>
                  <a:srgbClr val="FF0000"/>
                </a:solidFill>
              </a:rPr>
              <a:t>: </a:t>
            </a:r>
            <a:r>
              <a:rPr lang="ar-EG" dirty="0"/>
              <a:t>تعتبر الروائح من المصادر الأساسية للرسائل غير اللفظية في بعض </a:t>
            </a:r>
            <a:r>
              <a:rPr lang="ar-EG" dirty="0" smtClean="0"/>
              <a:t>المواقف.</a:t>
            </a:r>
          </a:p>
          <a:p>
            <a:pPr marL="0" indent="0" algn="just">
              <a:buNone/>
            </a:pPr>
            <a:r>
              <a:rPr lang="ar-EG" b="1" dirty="0" smtClean="0">
                <a:solidFill>
                  <a:srgbClr val="FF0000"/>
                </a:solidFill>
              </a:rPr>
              <a:t>ج- </a:t>
            </a:r>
            <a:r>
              <a:rPr lang="ar-SA" b="1" dirty="0">
                <a:solidFill>
                  <a:srgbClr val="FF0000"/>
                </a:solidFill>
              </a:rPr>
              <a:t>الأثاث </a:t>
            </a:r>
            <a:r>
              <a:rPr lang="ar-SA" b="1" dirty="0" smtClean="0">
                <a:solidFill>
                  <a:srgbClr val="FF0000"/>
                </a:solidFill>
              </a:rPr>
              <a:t>والديكور</a:t>
            </a:r>
            <a:r>
              <a:rPr lang="ar-EG" b="1" dirty="0" smtClean="0"/>
              <a:t>.</a:t>
            </a:r>
          </a:p>
          <a:p>
            <a:pPr marL="0" lvl="0" indent="0" algn="just">
              <a:buNone/>
            </a:pPr>
            <a:r>
              <a:rPr lang="ar-EG" b="1" dirty="0" smtClean="0">
                <a:solidFill>
                  <a:srgbClr val="FF0000"/>
                </a:solidFill>
              </a:rPr>
              <a:t>د- </a:t>
            </a:r>
            <a:r>
              <a:rPr lang="ar-SA" b="1" dirty="0">
                <a:solidFill>
                  <a:srgbClr val="FF0000"/>
                </a:solidFill>
              </a:rPr>
              <a:t>المقتنيات الشخصية</a:t>
            </a:r>
            <a:r>
              <a:rPr lang="ar-SA" b="1" dirty="0" smtClean="0">
                <a:solidFill>
                  <a:srgbClr val="FF0000"/>
                </a:solidFill>
              </a:rPr>
              <a:t>:</a:t>
            </a:r>
            <a:r>
              <a:rPr lang="ar-EG" b="1" dirty="0">
                <a:solidFill>
                  <a:srgbClr val="FF0000"/>
                </a:solidFill>
              </a:rPr>
              <a:t> </a:t>
            </a:r>
            <a:r>
              <a:rPr lang="ar-EG" dirty="0"/>
              <a:t>كالجوال والقلم والنظارة والمسبحة للرجال أو الجواهر والحلي وغيرها للنساء، حيث تدل على الخلفية الثقافية والعلمية والمكانة الاجتماعية للأشخاص </a:t>
            </a:r>
            <a:r>
              <a:rPr lang="ar-EG" dirty="0" smtClean="0"/>
              <a:t>.</a:t>
            </a:r>
            <a:endParaRPr lang="en-US" dirty="0"/>
          </a:p>
        </p:txBody>
      </p:sp>
    </p:spTree>
    <p:extLst>
      <p:ext uri="{BB962C8B-B14F-4D97-AF65-F5344CB8AC3E}">
        <p14:creationId xmlns="" xmlns:p14="http://schemas.microsoft.com/office/powerpoint/2010/main" val="898324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8" y="1628800"/>
            <a:ext cx="8568953" cy="2043985"/>
          </a:xfrm>
        </p:spPr>
        <p:txBody>
          <a:bodyPr>
            <a:normAutofit lnSpcReduction="10000"/>
          </a:bodyPr>
          <a:lstStyle/>
          <a:p>
            <a:pPr marL="0" indent="0">
              <a:buNone/>
            </a:pPr>
            <a:r>
              <a:rPr lang="ar-EG" sz="3900" b="1" dirty="0" smtClean="0">
                <a:solidFill>
                  <a:srgbClr val="FF0000"/>
                </a:solidFill>
              </a:rPr>
              <a:t>6- المسافات بين الأفراد</a:t>
            </a:r>
            <a:r>
              <a:rPr lang="ar-SA" sz="3900" b="1" dirty="0" smtClean="0">
                <a:solidFill>
                  <a:srgbClr val="FF0000"/>
                </a:solidFill>
              </a:rPr>
              <a:t>: </a:t>
            </a:r>
            <a:endParaRPr lang="en-US" sz="3900" dirty="0">
              <a:solidFill>
                <a:srgbClr val="FF0000"/>
              </a:solidFill>
            </a:endParaRPr>
          </a:p>
          <a:p>
            <a:pPr marL="0" indent="0" algn="just">
              <a:buNone/>
            </a:pPr>
            <a:r>
              <a:rPr lang="ar-EG" b="1" dirty="0" smtClean="0">
                <a:solidFill>
                  <a:srgbClr val="0070C0"/>
                </a:solidFill>
              </a:rPr>
              <a:t>  وهي المساحة </a:t>
            </a:r>
            <a:r>
              <a:rPr lang="ar-EG" b="1" dirty="0">
                <a:solidFill>
                  <a:srgbClr val="0070C0"/>
                </a:solidFill>
              </a:rPr>
              <a:t>أو المسافة التي تحيط بالشخص والتي يمكن اعتبارها من ضمن تكوينه الشخصي أو امتداداً لتكوينه الجسدي، وهي تسمى بالحيز الشخصي للفرد.</a:t>
            </a:r>
            <a:endParaRPr lang="en-US" b="1" dirty="0">
              <a:solidFill>
                <a:srgbClr val="0070C0"/>
              </a:solidFill>
            </a:endParaRPr>
          </a:p>
        </p:txBody>
      </p:sp>
      <p:pic>
        <p:nvPicPr>
          <p:cNvPr id="2050" name="Picture 2" descr="earia"/>
          <p:cNvPicPr>
            <a:picLocks noChangeAspect="1" noChangeArrowheads="1"/>
          </p:cNvPicPr>
          <p:nvPr/>
        </p:nvPicPr>
        <p:blipFill>
          <a:blip r:embed="rId3" cstate="print">
            <a:extLst>
              <a:ext uri="{28A0092B-C50C-407E-A947-70E740481C1C}">
                <a14:useLocalDpi xmlns="" xmlns:a14="http://schemas.microsoft.com/office/drawing/2010/main" val="0"/>
              </a:ext>
            </a:extLst>
          </a:blip>
          <a:srcRect t="1897"/>
          <a:stretch>
            <a:fillRect/>
          </a:stretch>
        </p:blipFill>
        <p:spPr bwMode="auto">
          <a:xfrm>
            <a:off x="1979712" y="3672784"/>
            <a:ext cx="4896544" cy="31852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85026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arn(inVertical)">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8" y="1628800"/>
            <a:ext cx="8568953" cy="4824536"/>
          </a:xfrm>
        </p:spPr>
        <p:txBody>
          <a:bodyPr>
            <a:normAutofit fontScale="92500" lnSpcReduction="20000"/>
          </a:bodyPr>
          <a:lstStyle/>
          <a:p>
            <a:pPr marL="0" indent="0" algn="just">
              <a:buNone/>
            </a:pPr>
            <a:r>
              <a:rPr lang="ar-EG" sz="3900" b="1" u="sng" dirty="0" smtClean="0">
                <a:solidFill>
                  <a:srgbClr val="FF0000"/>
                </a:solidFill>
              </a:rPr>
              <a:t>أنواع المسافات بين الأفراد</a:t>
            </a:r>
            <a:r>
              <a:rPr lang="ar-SA" sz="3900" b="1" u="sng" dirty="0" smtClean="0">
                <a:solidFill>
                  <a:srgbClr val="FF0000"/>
                </a:solidFill>
              </a:rPr>
              <a:t>: </a:t>
            </a:r>
            <a:endParaRPr lang="en-US" sz="3900" u="sng" dirty="0">
              <a:solidFill>
                <a:srgbClr val="FF0000"/>
              </a:solidFill>
            </a:endParaRPr>
          </a:p>
          <a:p>
            <a:pPr marL="0" lvl="0" indent="0" algn="just">
              <a:buNone/>
            </a:pPr>
            <a:r>
              <a:rPr lang="ar-EG" b="1" dirty="0" smtClean="0">
                <a:solidFill>
                  <a:schemeClr val="tx2">
                    <a:lumMod val="60000"/>
                    <a:lumOff val="40000"/>
                  </a:schemeClr>
                </a:solidFill>
              </a:rPr>
              <a:t>أ- </a:t>
            </a:r>
            <a:r>
              <a:rPr lang="ar-SA" b="1" dirty="0" smtClean="0">
                <a:solidFill>
                  <a:schemeClr val="tx2">
                    <a:lumMod val="60000"/>
                    <a:lumOff val="40000"/>
                  </a:schemeClr>
                </a:solidFill>
              </a:rPr>
              <a:t>المنطقة </a:t>
            </a:r>
            <a:r>
              <a:rPr lang="ar-SA" b="1" dirty="0">
                <a:solidFill>
                  <a:schemeClr val="tx2">
                    <a:lumMod val="60000"/>
                    <a:lumOff val="40000"/>
                  </a:schemeClr>
                </a:solidFill>
              </a:rPr>
              <a:t>الحميمية:</a:t>
            </a:r>
            <a:r>
              <a:rPr lang="ar-SA" dirty="0">
                <a:solidFill>
                  <a:schemeClr val="tx2">
                    <a:lumMod val="60000"/>
                    <a:lumOff val="40000"/>
                  </a:schemeClr>
                </a:solidFill>
              </a:rPr>
              <a:t> </a:t>
            </a:r>
            <a:endParaRPr lang="en-US" dirty="0">
              <a:solidFill>
                <a:schemeClr val="tx2">
                  <a:lumMod val="60000"/>
                  <a:lumOff val="40000"/>
                </a:schemeClr>
              </a:solidFill>
            </a:endParaRPr>
          </a:p>
          <a:p>
            <a:pPr marL="0" indent="0" algn="just">
              <a:buNone/>
            </a:pPr>
            <a:r>
              <a:rPr lang="ar-EG" dirty="0"/>
              <a:t> </a:t>
            </a:r>
            <a:r>
              <a:rPr lang="ar-EG" dirty="0" smtClean="0"/>
              <a:t>   وهي </a:t>
            </a:r>
            <a:r>
              <a:rPr lang="ar-EG" dirty="0"/>
              <a:t>المنطقة المكانية القريبة والملاصقة للفرد، </a:t>
            </a:r>
            <a:r>
              <a:rPr lang="ar-EG" dirty="0" smtClean="0"/>
              <a:t>ويعتبرها لكية خاصة </a:t>
            </a:r>
            <a:r>
              <a:rPr lang="ar-EG" dirty="0"/>
              <a:t>له، </a:t>
            </a:r>
            <a:r>
              <a:rPr lang="ar-EG" dirty="0" smtClean="0"/>
              <a:t>ولا </a:t>
            </a:r>
            <a:r>
              <a:rPr lang="ar-EG" dirty="0"/>
              <a:t>يسمح بالدخول إليها إلا للمقربين جدا منه كالوالدين والأبناء والزوج أو الزوجة. </a:t>
            </a:r>
            <a:endParaRPr lang="ar-EG" dirty="0" smtClean="0"/>
          </a:p>
          <a:p>
            <a:pPr marL="0" indent="0" algn="just">
              <a:buNone/>
            </a:pPr>
            <a:r>
              <a:rPr lang="ar-EG" b="1" dirty="0" smtClean="0">
                <a:solidFill>
                  <a:schemeClr val="tx2">
                    <a:lumMod val="60000"/>
                    <a:lumOff val="40000"/>
                  </a:schemeClr>
                </a:solidFill>
              </a:rPr>
              <a:t>ب- </a:t>
            </a:r>
            <a:r>
              <a:rPr lang="ar-SA" b="1" dirty="0" smtClean="0">
                <a:solidFill>
                  <a:schemeClr val="tx2">
                    <a:lumMod val="60000"/>
                    <a:lumOff val="40000"/>
                  </a:schemeClr>
                </a:solidFill>
              </a:rPr>
              <a:t>المنطقة </a:t>
            </a:r>
            <a:r>
              <a:rPr lang="ar-SA" b="1" dirty="0">
                <a:solidFill>
                  <a:schemeClr val="tx2">
                    <a:lumMod val="60000"/>
                    <a:lumOff val="40000"/>
                  </a:schemeClr>
                </a:solidFill>
              </a:rPr>
              <a:t>الشخصية: </a:t>
            </a:r>
            <a:endParaRPr lang="en-US" dirty="0">
              <a:solidFill>
                <a:schemeClr val="tx2">
                  <a:lumMod val="60000"/>
                  <a:lumOff val="40000"/>
                </a:schemeClr>
              </a:solidFill>
            </a:endParaRPr>
          </a:p>
          <a:p>
            <a:pPr marL="0" indent="0" algn="just">
              <a:buNone/>
            </a:pPr>
            <a:r>
              <a:rPr lang="ar-SA" dirty="0" smtClean="0"/>
              <a:t>  </a:t>
            </a:r>
            <a:r>
              <a:rPr lang="ar-EG" dirty="0"/>
              <a:t>وهي المنطقة المكانية القريبة من الانسان وتلي المنطقة الحميمية، والتي نسمح فيها بتواجد أشخاص مقربين وعلى علاقة كبيرة معهم وتربطنا بهم علاقات اجتماعية قوية مثل الأقارب كالأعمام والعمات، والأصدقاء المقربين، وهي تكون أيضا في حالات الواجب الاجتماعي كالعزاء والأفراح. </a:t>
            </a:r>
            <a:endParaRPr lang="en-US" dirty="0"/>
          </a:p>
        </p:txBody>
      </p:sp>
    </p:spTree>
    <p:extLst>
      <p:ext uri="{BB962C8B-B14F-4D97-AF65-F5344CB8AC3E}">
        <p14:creationId xmlns="" xmlns:p14="http://schemas.microsoft.com/office/powerpoint/2010/main" val="8490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Vertic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12" name="عنصر نائب للمحتوى 11"/>
          <p:cNvSpPr>
            <a:spLocks noGrp="1"/>
          </p:cNvSpPr>
          <p:nvPr>
            <p:ph idx="1"/>
          </p:nvPr>
        </p:nvSpPr>
        <p:spPr/>
        <p:txBody>
          <a:bodyPr/>
          <a:lstStyle/>
          <a:p>
            <a:r>
              <a:rPr lang="ar-SA" b="1" u="sng" dirty="0" smtClean="0">
                <a:solidFill>
                  <a:srgbClr val="0070C0"/>
                </a:solidFill>
              </a:rPr>
              <a:t>موضوعات المحاضرة: </a:t>
            </a:r>
            <a:endParaRPr lang="ar-SA" b="1" u="sng" dirty="0">
              <a:solidFill>
                <a:srgbClr val="0070C0"/>
              </a:solidFill>
            </a:endParaRPr>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7668344" cy="769441"/>
          </a:xfrm>
          <a:prstGeom prst="rect">
            <a:avLst/>
          </a:prstGeom>
          <a:noFill/>
        </p:spPr>
        <p:txBody>
          <a:bodyPr wrap="square" rtlCol="1">
            <a:spAutoFit/>
          </a:bodyPr>
          <a:lstStyle/>
          <a:p>
            <a:pPr algn="ctr"/>
            <a:r>
              <a:rPr lang="ar-SA" sz="4400" b="1" dirty="0" smtClean="0">
                <a:solidFill>
                  <a:schemeClr val="bg1"/>
                </a:solidFill>
              </a:rPr>
              <a:t>مهارات الاتصال</a:t>
            </a:r>
            <a:r>
              <a:rPr lang="ar-EG" sz="4400" b="1" dirty="0" smtClean="0">
                <a:solidFill>
                  <a:schemeClr val="bg1"/>
                </a:solidFill>
              </a:rPr>
              <a:t> غير اللفظي</a:t>
            </a:r>
            <a:endParaRPr lang="ar-SA" sz="4400" b="1" dirty="0">
              <a:solidFill>
                <a:schemeClr val="bg1"/>
              </a:solidFill>
            </a:endParaRPr>
          </a:p>
        </p:txBody>
      </p:sp>
      <p:sp>
        <p:nvSpPr>
          <p:cNvPr id="19" name="TextBox 18"/>
          <p:cNvSpPr txBox="1"/>
          <p:nvPr/>
        </p:nvSpPr>
        <p:spPr>
          <a:xfrm>
            <a:off x="3419872" y="2420888"/>
            <a:ext cx="5266928" cy="3046988"/>
          </a:xfrm>
          <a:prstGeom prst="rect">
            <a:avLst/>
          </a:prstGeom>
          <a:noFill/>
        </p:spPr>
        <p:txBody>
          <a:bodyPr wrap="square" rtlCol="1">
            <a:spAutoFit/>
          </a:bodyPr>
          <a:lstStyle/>
          <a:p>
            <a:pPr marL="457200" lvl="0" indent="-457200">
              <a:buFont typeface="Wingdings" panose="05000000000000000000" pitchFamily="2" charset="2"/>
              <a:buChar char="q"/>
            </a:pPr>
            <a:r>
              <a:rPr lang="ar-SA" sz="3200" b="1" dirty="0">
                <a:solidFill>
                  <a:srgbClr val="FF0000"/>
                </a:solidFill>
              </a:rPr>
              <a:t>مفهوم </a:t>
            </a:r>
            <a:r>
              <a:rPr lang="ar-SA" sz="3200" b="1" dirty="0" smtClean="0">
                <a:solidFill>
                  <a:srgbClr val="FF0000"/>
                </a:solidFill>
              </a:rPr>
              <a:t>الاتصال </a:t>
            </a:r>
            <a:r>
              <a:rPr lang="ar-SA" sz="3200" b="1" dirty="0">
                <a:solidFill>
                  <a:srgbClr val="FF0000"/>
                </a:solidFill>
              </a:rPr>
              <a:t>غير </a:t>
            </a:r>
            <a:r>
              <a:rPr lang="ar-SA" sz="3200" b="1" dirty="0" smtClean="0">
                <a:solidFill>
                  <a:srgbClr val="FF0000"/>
                </a:solidFill>
              </a:rPr>
              <a:t>اللفظي</a:t>
            </a:r>
            <a:r>
              <a:rPr lang="ar-EG" sz="3200" b="1" dirty="0" smtClean="0">
                <a:solidFill>
                  <a:srgbClr val="FF0000"/>
                </a:solidFill>
              </a:rPr>
              <a:t>.</a:t>
            </a:r>
            <a:endParaRPr lang="en-US" sz="3200" b="1" dirty="0">
              <a:solidFill>
                <a:srgbClr val="FF0000"/>
              </a:solidFill>
            </a:endParaRPr>
          </a:p>
          <a:p>
            <a:pPr marL="457200" lvl="0" indent="-457200">
              <a:buFont typeface="Wingdings" panose="05000000000000000000" pitchFamily="2" charset="2"/>
              <a:buChar char="q"/>
            </a:pPr>
            <a:r>
              <a:rPr lang="ar-SA" sz="3200" b="1" dirty="0">
                <a:solidFill>
                  <a:schemeClr val="accent1"/>
                </a:solidFill>
              </a:rPr>
              <a:t>سمات الاتصال غير </a:t>
            </a:r>
            <a:r>
              <a:rPr lang="ar-SA" sz="3200" b="1" dirty="0" smtClean="0">
                <a:solidFill>
                  <a:schemeClr val="accent1"/>
                </a:solidFill>
              </a:rPr>
              <a:t>اللفظي</a:t>
            </a:r>
            <a:r>
              <a:rPr lang="ar-EG" sz="3200" b="1" dirty="0" smtClean="0">
                <a:solidFill>
                  <a:schemeClr val="accent1"/>
                </a:solidFill>
              </a:rPr>
              <a:t>.</a:t>
            </a:r>
            <a:endParaRPr lang="en-US" sz="3200" b="1" dirty="0">
              <a:solidFill>
                <a:schemeClr val="accent1"/>
              </a:solidFill>
            </a:endParaRPr>
          </a:p>
          <a:p>
            <a:pPr marL="457200" lvl="0" indent="-457200" algn="just">
              <a:buFont typeface="Wingdings" panose="05000000000000000000" pitchFamily="2" charset="2"/>
              <a:buChar char="q"/>
            </a:pPr>
            <a:r>
              <a:rPr lang="ar-SA" sz="3200" b="1" dirty="0">
                <a:solidFill>
                  <a:srgbClr val="006800"/>
                </a:solidFill>
              </a:rPr>
              <a:t>أهمية ودور الاتصال غير </a:t>
            </a:r>
            <a:r>
              <a:rPr lang="ar-SA" sz="3200" b="1" dirty="0" smtClean="0">
                <a:solidFill>
                  <a:srgbClr val="006800"/>
                </a:solidFill>
              </a:rPr>
              <a:t>اللفظي</a:t>
            </a:r>
            <a:r>
              <a:rPr lang="ar-EG" sz="3200" b="1" dirty="0" smtClean="0">
                <a:solidFill>
                  <a:srgbClr val="006800"/>
                </a:solidFill>
              </a:rPr>
              <a:t>.</a:t>
            </a:r>
            <a:endParaRPr lang="en-US" sz="3200" b="1" dirty="0">
              <a:solidFill>
                <a:srgbClr val="006800"/>
              </a:solidFill>
            </a:endParaRPr>
          </a:p>
          <a:p>
            <a:pPr marL="457200" lvl="0" indent="-457200" algn="just">
              <a:buFont typeface="Wingdings" panose="05000000000000000000" pitchFamily="2" charset="2"/>
              <a:buChar char="q"/>
            </a:pPr>
            <a:r>
              <a:rPr lang="ar-SA" sz="3200" b="1" dirty="0">
                <a:solidFill>
                  <a:srgbClr val="00B0F0"/>
                </a:solidFill>
              </a:rPr>
              <a:t>العلاقة بين الاتصال اللفظي والاتصال غير </a:t>
            </a:r>
            <a:r>
              <a:rPr lang="ar-SA" sz="3200" b="1" dirty="0" smtClean="0">
                <a:solidFill>
                  <a:srgbClr val="00B0F0"/>
                </a:solidFill>
              </a:rPr>
              <a:t>اللفظي</a:t>
            </a:r>
            <a:r>
              <a:rPr lang="ar-EG" sz="3200" b="1" dirty="0" smtClean="0">
                <a:solidFill>
                  <a:srgbClr val="00B0F0"/>
                </a:solidFill>
              </a:rPr>
              <a:t>.</a:t>
            </a:r>
            <a:endParaRPr lang="en-US" sz="3200" b="1" dirty="0">
              <a:solidFill>
                <a:srgbClr val="00B0F0"/>
              </a:solidFill>
            </a:endParaRPr>
          </a:p>
          <a:p>
            <a:pPr marL="457200" indent="-457200">
              <a:buFont typeface="Wingdings" panose="05000000000000000000" pitchFamily="2" charset="2"/>
              <a:buChar char="q"/>
            </a:pPr>
            <a:r>
              <a:rPr lang="ar-EG" sz="3200" b="1" dirty="0">
                <a:solidFill>
                  <a:srgbClr val="00B050"/>
                </a:solidFill>
              </a:rPr>
              <a:t>أدوات الاتصال غير </a:t>
            </a:r>
            <a:r>
              <a:rPr lang="ar-EG" sz="3200" b="1" dirty="0" smtClean="0">
                <a:solidFill>
                  <a:srgbClr val="00B050"/>
                </a:solidFill>
              </a:rPr>
              <a:t>اللفظي. </a:t>
            </a:r>
            <a:endParaRPr lang="ar-SA" sz="3200" b="1" dirty="0">
              <a:solidFill>
                <a:srgbClr val="00B050"/>
              </a:solidFill>
            </a:endParaRPr>
          </a:p>
        </p:txBody>
      </p:sp>
      <p:pic>
        <p:nvPicPr>
          <p:cNvPr id="20" name="Picture 19" descr="tawasol.jpg"/>
          <p:cNvPicPr>
            <a:picLocks noChangeAspect="1"/>
          </p:cNvPicPr>
          <p:nvPr/>
        </p:nvPicPr>
        <p:blipFill>
          <a:blip r:embed="rId2" cstate="print"/>
          <a:stretch>
            <a:fillRect/>
          </a:stretch>
        </p:blipFill>
        <p:spPr>
          <a:xfrm>
            <a:off x="0" y="2132856"/>
            <a:ext cx="3491880" cy="4466097"/>
          </a:xfrm>
          <a:prstGeom prst="rect">
            <a:avLst/>
          </a:prstGeom>
        </p:spPr>
      </p:pic>
      <p:pic>
        <p:nvPicPr>
          <p:cNvPr id="14" name="Picture 5"/>
          <p:cNvPicPr>
            <a:picLocks noChangeAspect="1" noChangeArrowheads="1"/>
          </p:cNvPicPr>
          <p:nvPr/>
        </p:nvPicPr>
        <p:blipFill>
          <a:blip r:embed="rId3" cstate="print"/>
          <a:stretch>
            <a:fillRect/>
          </a:stretch>
        </p:blipFill>
        <p:spPr bwMode="auto">
          <a:xfrm>
            <a:off x="7929586" y="312355"/>
            <a:ext cx="965842" cy="73256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arn(inVertical)">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circle(in)">
                                      <p:cBhvr>
                                        <p:cTn id="12"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8" y="1628800"/>
            <a:ext cx="8568953" cy="4824536"/>
          </a:xfrm>
        </p:spPr>
        <p:txBody>
          <a:bodyPr>
            <a:normAutofit fontScale="92500" lnSpcReduction="20000"/>
          </a:bodyPr>
          <a:lstStyle/>
          <a:p>
            <a:pPr marL="0" indent="0" algn="just">
              <a:buNone/>
            </a:pPr>
            <a:r>
              <a:rPr lang="ar-EG" sz="3900" b="1" u="sng" dirty="0" smtClean="0">
                <a:solidFill>
                  <a:srgbClr val="FF0000"/>
                </a:solidFill>
              </a:rPr>
              <a:t>أنواع المسافات بين الأفراد</a:t>
            </a:r>
            <a:r>
              <a:rPr lang="ar-SA" sz="3900" b="1" u="sng" dirty="0" smtClean="0">
                <a:solidFill>
                  <a:srgbClr val="FF0000"/>
                </a:solidFill>
              </a:rPr>
              <a:t>: </a:t>
            </a:r>
            <a:endParaRPr lang="en-US" sz="3900" u="sng" dirty="0">
              <a:solidFill>
                <a:srgbClr val="FF0000"/>
              </a:solidFill>
            </a:endParaRPr>
          </a:p>
          <a:p>
            <a:pPr marL="0" lvl="0" indent="0" algn="just">
              <a:buNone/>
            </a:pPr>
            <a:r>
              <a:rPr lang="ar-EG" b="1" dirty="0" smtClean="0">
                <a:solidFill>
                  <a:schemeClr val="tx2">
                    <a:lumMod val="60000"/>
                    <a:lumOff val="40000"/>
                  </a:schemeClr>
                </a:solidFill>
              </a:rPr>
              <a:t>ج- </a:t>
            </a:r>
            <a:r>
              <a:rPr lang="ar-SA" b="1" dirty="0" smtClean="0">
                <a:solidFill>
                  <a:schemeClr val="tx2">
                    <a:lumMod val="60000"/>
                    <a:lumOff val="40000"/>
                  </a:schemeClr>
                </a:solidFill>
              </a:rPr>
              <a:t>المنطقة </a:t>
            </a:r>
            <a:r>
              <a:rPr lang="ar-EG" b="1" dirty="0" smtClean="0">
                <a:solidFill>
                  <a:schemeClr val="tx2">
                    <a:lumMod val="60000"/>
                    <a:lumOff val="40000"/>
                  </a:schemeClr>
                </a:solidFill>
              </a:rPr>
              <a:t>الاجتماعية</a:t>
            </a:r>
            <a:r>
              <a:rPr lang="ar-SA" b="1" dirty="0" smtClean="0">
                <a:solidFill>
                  <a:schemeClr val="tx2">
                    <a:lumMod val="60000"/>
                    <a:lumOff val="40000"/>
                  </a:schemeClr>
                </a:solidFill>
              </a:rPr>
              <a:t>:</a:t>
            </a:r>
            <a:r>
              <a:rPr lang="ar-SA" dirty="0" smtClean="0">
                <a:solidFill>
                  <a:schemeClr val="tx2">
                    <a:lumMod val="60000"/>
                    <a:lumOff val="40000"/>
                  </a:schemeClr>
                </a:solidFill>
              </a:rPr>
              <a:t> </a:t>
            </a:r>
            <a:endParaRPr lang="en-US" dirty="0">
              <a:solidFill>
                <a:schemeClr val="tx2">
                  <a:lumMod val="60000"/>
                  <a:lumOff val="40000"/>
                </a:schemeClr>
              </a:solidFill>
            </a:endParaRPr>
          </a:p>
          <a:p>
            <a:pPr marL="0" indent="0" algn="just">
              <a:buNone/>
            </a:pPr>
            <a:r>
              <a:rPr lang="ar-EG" dirty="0"/>
              <a:t> </a:t>
            </a:r>
            <a:r>
              <a:rPr lang="ar-EG" dirty="0" smtClean="0"/>
              <a:t>   وهي </a:t>
            </a:r>
            <a:r>
              <a:rPr lang="ar-EG" dirty="0"/>
              <a:t>المنطقة المكانية التي تلي المنطقة الشخصية، وتكون أكثر اتساعا منها، وتكون مع الذي نتعامل معهم يوميا بحكم الظروف الحياتية اليومية واحتياجاتنا مثل البائعين والسائقين ورجل البريد والعامل الفني وغيرهم ممن يقضون بعض مطالبنا الحياتية</a:t>
            </a:r>
            <a:r>
              <a:rPr lang="ar-EG" dirty="0" smtClean="0"/>
              <a:t>.</a:t>
            </a:r>
          </a:p>
          <a:p>
            <a:pPr marL="0" indent="0" algn="just">
              <a:buNone/>
            </a:pPr>
            <a:r>
              <a:rPr lang="ar-EG" b="1" dirty="0" smtClean="0">
                <a:solidFill>
                  <a:schemeClr val="tx2">
                    <a:lumMod val="60000"/>
                    <a:lumOff val="40000"/>
                  </a:schemeClr>
                </a:solidFill>
              </a:rPr>
              <a:t>د- </a:t>
            </a:r>
            <a:r>
              <a:rPr lang="ar-SA" b="1" dirty="0" smtClean="0">
                <a:solidFill>
                  <a:schemeClr val="tx2">
                    <a:lumMod val="60000"/>
                    <a:lumOff val="40000"/>
                  </a:schemeClr>
                </a:solidFill>
              </a:rPr>
              <a:t>المنطقة </a:t>
            </a:r>
            <a:r>
              <a:rPr lang="ar-EG" b="1" dirty="0" smtClean="0">
                <a:solidFill>
                  <a:schemeClr val="tx2">
                    <a:lumMod val="60000"/>
                    <a:lumOff val="40000"/>
                  </a:schemeClr>
                </a:solidFill>
              </a:rPr>
              <a:t>العامة</a:t>
            </a:r>
            <a:r>
              <a:rPr lang="ar-SA" b="1" dirty="0" smtClean="0">
                <a:solidFill>
                  <a:schemeClr val="tx2">
                    <a:lumMod val="60000"/>
                    <a:lumOff val="40000"/>
                  </a:schemeClr>
                </a:solidFill>
              </a:rPr>
              <a:t>: </a:t>
            </a:r>
            <a:endParaRPr lang="en-US" dirty="0">
              <a:solidFill>
                <a:schemeClr val="tx2">
                  <a:lumMod val="60000"/>
                  <a:lumOff val="40000"/>
                </a:schemeClr>
              </a:solidFill>
            </a:endParaRPr>
          </a:p>
          <a:p>
            <a:pPr marL="0" indent="0" algn="just">
              <a:buNone/>
            </a:pPr>
            <a:r>
              <a:rPr lang="ar-SA" dirty="0" smtClean="0"/>
              <a:t>  </a:t>
            </a:r>
            <a:r>
              <a:rPr lang="ar-EG" dirty="0"/>
              <a:t>وهي المنطقة المكانية التي تلي المنطقة الاجتماعية، وهي أكثر المناطق الشخصية اتساعاً، وتشمل المسافة التي نجعلها بيننا وبين من لا نعرفهم أو الأشخاص في الاجتماعات العامة، وكذا في حالة اللقاءات الجماهيرية بين الأفراد</a:t>
            </a:r>
            <a:r>
              <a:rPr lang="ar-EG" dirty="0" smtClean="0"/>
              <a:t>. </a:t>
            </a:r>
            <a:endParaRPr lang="en-US" dirty="0"/>
          </a:p>
        </p:txBody>
      </p:sp>
    </p:spTree>
    <p:extLst>
      <p:ext uri="{BB962C8B-B14F-4D97-AF65-F5344CB8AC3E}">
        <p14:creationId xmlns="" xmlns:p14="http://schemas.microsoft.com/office/powerpoint/2010/main" val="3591905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ممارسة الأنشطة اليومية</a:t>
            </a:r>
            <a:endParaRPr lang="ar-SA" dirty="0"/>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6000" dirty="0" smtClean="0"/>
              <a:t>شكراً لحسن انصاتكم</a:t>
            </a:r>
            <a:endParaRPr lang="ar-SA" sz="6000" dirty="0"/>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9" name="TextBox 18"/>
          <p:cNvSpPr txBox="1"/>
          <p:nvPr/>
        </p:nvSpPr>
        <p:spPr>
          <a:xfrm>
            <a:off x="2357422" y="2285992"/>
            <a:ext cx="5929354" cy="456535"/>
          </a:xfrm>
          <a:prstGeom prst="rect">
            <a:avLst/>
          </a:prstGeom>
          <a:noFill/>
        </p:spPr>
        <p:txBody>
          <a:bodyPr wrap="square" rtlCol="1">
            <a:spAutoFit/>
          </a:bodyPr>
          <a:lstStyle/>
          <a:p>
            <a:pPr>
              <a:lnSpc>
                <a:spcPct val="150000"/>
              </a:lnSpc>
              <a:buFont typeface="Arial" pitchFamily="34" charset="0"/>
              <a:buChar char="•"/>
            </a:pPr>
            <a:endParaRPr lang="ar-SA" dirty="0"/>
          </a:p>
        </p:txBody>
      </p:sp>
      <p:sp>
        <p:nvSpPr>
          <p:cNvPr id="9" name="TextBox 8"/>
          <p:cNvSpPr txBox="1"/>
          <p:nvPr/>
        </p:nvSpPr>
        <p:spPr>
          <a:xfrm>
            <a:off x="4427984" y="2348880"/>
            <a:ext cx="4500594" cy="658835"/>
          </a:xfrm>
          <a:prstGeom prst="rect">
            <a:avLst/>
          </a:prstGeom>
          <a:noFill/>
        </p:spPr>
        <p:txBody>
          <a:bodyPr wrap="square" rtlCol="1">
            <a:spAutoFit/>
          </a:bodyPr>
          <a:lstStyle/>
          <a:p>
            <a:pPr marL="457200" indent="-457200">
              <a:lnSpc>
                <a:spcPct val="150000"/>
              </a:lnSpc>
            </a:pPr>
            <a:endParaRPr lang="ar-SA" sz="2800" b="1" dirty="0">
              <a:solidFill>
                <a:srgbClr val="003300"/>
              </a:solidFill>
            </a:endParaRPr>
          </a:p>
        </p:txBody>
      </p:sp>
      <p:pic>
        <p:nvPicPr>
          <p:cNvPr id="14"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pic>
        <p:nvPicPr>
          <p:cNvPr id="15" name="صورة 14" descr="SAM_0280.JPG"/>
          <p:cNvPicPr>
            <a:picLocks noChangeAspect="1"/>
          </p:cNvPicPr>
          <p:nvPr/>
        </p:nvPicPr>
        <p:blipFill>
          <a:blip r:embed="rId3" cstate="print"/>
          <a:stretch>
            <a:fillRect/>
          </a:stretch>
        </p:blipFill>
        <p:spPr>
          <a:xfrm>
            <a:off x="0" y="1844824"/>
            <a:ext cx="9144000" cy="5022435"/>
          </a:xfrm>
          <a:prstGeom prst="rect">
            <a:avLst/>
          </a:prstGeom>
        </p:spPr>
      </p:pic>
      <p:sp>
        <p:nvSpPr>
          <p:cNvPr id="16" name="Flowchart: Document 3"/>
          <p:cNvSpPr/>
          <p:nvPr/>
        </p:nvSpPr>
        <p:spPr>
          <a:xfrm>
            <a:off x="15" y="5459498"/>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مع تحيات</a:t>
            </a:r>
          </a:p>
          <a:p>
            <a:pPr algn="ctr"/>
            <a:r>
              <a:rPr lang="ar-SA" b="1" dirty="0" smtClean="0"/>
              <a:t>قسم مهارات تطوير الذات</a:t>
            </a:r>
          </a:p>
          <a:p>
            <a:pPr algn="ctr"/>
            <a:r>
              <a:rPr lang="ar-SA" b="1" dirty="0" smtClean="0"/>
              <a:t>بعمادة السنة التحضيرية والدراسات المساندة</a:t>
            </a:r>
            <a:endParaRPr lang="ar-SA"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4">
                                            <p:txEl>
                                              <p:pRg st="0" end="0"/>
                                            </p:txEl>
                                          </p:spTgt>
                                        </p:tgtEl>
                                        <p:attrNameLst>
                                          <p:attrName>style.visibility</p:attrName>
                                        </p:attrNameLst>
                                      </p:cBhvr>
                                      <p:to>
                                        <p:strVal val="visible"/>
                                      </p:to>
                                    </p:set>
                                    <p:anim calcmode="discrete" valueType="clr">
                                      <p:cBhvr override="childStyle">
                                        <p:cTn id="7" dur="80"/>
                                        <p:tgtEl>
                                          <p:spTgt spid="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4">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nodeType="clickEffect">
                                  <p:stCondLst>
                                    <p:cond delay="0"/>
                                  </p:stCondLst>
                                  <p:childTnLst>
                                    <p:animClr clrSpc="rgb" dir="cw">
                                      <p:cBhvr override="childStyle">
                                        <p:cTn id="13" dur="100" fill="hold"/>
                                        <p:tgtEl>
                                          <p:spTgt spid="15"/>
                                        </p:tgtEl>
                                        <p:attrNameLst>
                                          <p:attrName>style.color</p:attrName>
                                        </p:attrNameLst>
                                      </p:cBhvr>
                                      <p:to>
                                        <a:schemeClr val="accent2"/>
                                      </p:to>
                                    </p:animClr>
                                    <p:animClr clrSpc="rgb" dir="cw">
                                      <p:cBhvr>
                                        <p:cTn id="14" dur="100" fill="hold"/>
                                        <p:tgtEl>
                                          <p:spTgt spid="15"/>
                                        </p:tgtEl>
                                        <p:attrNameLst>
                                          <p:attrName>fillcolor</p:attrName>
                                        </p:attrNameLst>
                                      </p:cBhvr>
                                      <p:to>
                                        <a:schemeClr val="accent2"/>
                                      </p:to>
                                    </p:animClr>
                                    <p:set>
                                      <p:cBhvr>
                                        <p:cTn id="15" dur="100" fill="hold"/>
                                        <p:tgtEl>
                                          <p:spTgt spid="15"/>
                                        </p:tgtEl>
                                        <p:attrNameLst>
                                          <p:attrName>fill.type</p:attrName>
                                        </p:attrNameLst>
                                      </p:cBhvr>
                                      <p:to>
                                        <p:strVal val="solid"/>
                                      </p:to>
                                    </p:set>
                                    <p:set>
                                      <p:cBhvr>
                                        <p:cTn id="16" dur="100" fill="hold"/>
                                        <p:tgtEl>
                                          <p:spTgt spid="15"/>
                                        </p:tgtEl>
                                        <p:attrNameLst>
                                          <p:attrName>fill.on</p:attrName>
                                        </p:attrNameLst>
                                      </p:cBhvr>
                                      <p:to>
                                        <p:strVal val="true"/>
                                      </p:to>
                                    </p:set>
                                    <p:animRot by="120000">
                                      <p:cBhvr>
                                        <p:cTn id="17" dur="100" fill="hold">
                                          <p:stCondLst>
                                            <p:cond delay="0"/>
                                          </p:stCondLst>
                                        </p:cTn>
                                        <p:tgtEl>
                                          <p:spTgt spid="15"/>
                                        </p:tgtEl>
                                        <p:attrNameLst>
                                          <p:attrName>r</p:attrName>
                                        </p:attrNameLst>
                                      </p:cBhvr>
                                    </p:animRot>
                                    <p:animRot by="-240000">
                                      <p:cBhvr>
                                        <p:cTn id="18" dur="200" fill="hold">
                                          <p:stCondLst>
                                            <p:cond delay="200"/>
                                          </p:stCondLst>
                                        </p:cTn>
                                        <p:tgtEl>
                                          <p:spTgt spid="15"/>
                                        </p:tgtEl>
                                        <p:attrNameLst>
                                          <p:attrName>r</p:attrName>
                                        </p:attrNameLst>
                                      </p:cBhvr>
                                    </p:animRot>
                                    <p:animRot by="240000">
                                      <p:cBhvr>
                                        <p:cTn id="19" dur="200" fill="hold">
                                          <p:stCondLst>
                                            <p:cond delay="400"/>
                                          </p:stCondLst>
                                        </p:cTn>
                                        <p:tgtEl>
                                          <p:spTgt spid="15"/>
                                        </p:tgtEl>
                                        <p:attrNameLst>
                                          <p:attrName>r</p:attrName>
                                        </p:attrNameLst>
                                      </p:cBhvr>
                                    </p:animRot>
                                    <p:animRot by="-240000">
                                      <p:cBhvr>
                                        <p:cTn id="20" dur="200" fill="hold">
                                          <p:stCondLst>
                                            <p:cond delay="600"/>
                                          </p:stCondLst>
                                        </p:cTn>
                                        <p:tgtEl>
                                          <p:spTgt spid="15"/>
                                        </p:tgtEl>
                                        <p:attrNameLst>
                                          <p:attrName>r</p:attrName>
                                        </p:attrNameLst>
                                      </p:cBhvr>
                                    </p:animRot>
                                    <p:animRot by="120000">
                                      <p:cBhvr>
                                        <p:cTn id="21" dur="200" fill="hold">
                                          <p:stCondLst>
                                            <p:cond delay="800"/>
                                          </p:stCondLst>
                                        </p:cTn>
                                        <p:tgtEl>
                                          <p:spTgt spid="1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SA" sz="5400" b="1" dirty="0" smtClean="0">
                <a:solidFill>
                  <a:schemeClr val="bg1"/>
                </a:solidFill>
              </a:rPr>
              <a:t> </a:t>
            </a:r>
            <a:r>
              <a:rPr lang="ar-EG" sz="5400" b="1" dirty="0" smtClean="0">
                <a:solidFill>
                  <a:schemeClr val="bg1"/>
                </a:solidFill>
              </a:rPr>
              <a:t>مفهوم </a:t>
            </a:r>
            <a:r>
              <a:rPr lang="ar-SA" sz="5400" b="1" dirty="0" smtClean="0">
                <a:solidFill>
                  <a:schemeClr val="bg1"/>
                </a:solidFill>
              </a:rPr>
              <a:t>الاتصال</a:t>
            </a:r>
            <a:r>
              <a:rPr lang="ar-EG" sz="5400" b="1" dirty="0" smtClean="0">
                <a:solidFill>
                  <a:schemeClr val="bg1"/>
                </a:solidFill>
              </a:rPr>
              <a:t> غير اللفظي</a:t>
            </a:r>
            <a:endParaRPr lang="ar-SA" sz="5400" b="1" dirty="0">
              <a:solidFill>
                <a:schemeClr val="bg1"/>
              </a:solidFill>
            </a:endParaRPr>
          </a:p>
        </p:txBody>
      </p:sp>
      <p:sp>
        <p:nvSpPr>
          <p:cNvPr id="19" name="TextBox 18"/>
          <p:cNvSpPr txBox="1"/>
          <p:nvPr/>
        </p:nvSpPr>
        <p:spPr>
          <a:xfrm>
            <a:off x="339698" y="1844824"/>
            <a:ext cx="8460432" cy="3416320"/>
          </a:xfrm>
          <a:prstGeom prst="rect">
            <a:avLst/>
          </a:prstGeom>
          <a:noFill/>
        </p:spPr>
        <p:txBody>
          <a:bodyPr wrap="square" rtlCol="1">
            <a:spAutoFit/>
          </a:bodyPr>
          <a:lstStyle/>
          <a:p>
            <a:pPr algn="just">
              <a:lnSpc>
                <a:spcPct val="150000"/>
              </a:lnSpc>
            </a:pPr>
            <a:r>
              <a:rPr lang="ar-EG" sz="3600" b="1" dirty="0" smtClean="0">
                <a:solidFill>
                  <a:srgbClr val="FF0000"/>
                </a:solidFill>
              </a:rPr>
              <a:t>هو </a:t>
            </a:r>
            <a:r>
              <a:rPr lang="ar-EG" sz="3600" b="1" dirty="0">
                <a:solidFill>
                  <a:srgbClr val="002060"/>
                </a:solidFill>
              </a:rPr>
              <a:t>" الاتصال الذي يحتوي على كل الرسائل التي يتم نقلها وتبادلها بدون كلمات، مرورا بحركات الجسد وتعبيرات الوجه </a:t>
            </a:r>
            <a:r>
              <a:rPr lang="ar-EG" sz="3600" b="1" dirty="0" smtClean="0">
                <a:solidFill>
                  <a:srgbClr val="002060"/>
                </a:solidFill>
              </a:rPr>
              <a:t>والمسافات </a:t>
            </a:r>
            <a:r>
              <a:rPr lang="ar-EG" sz="3600" b="1" dirty="0">
                <a:solidFill>
                  <a:srgbClr val="002060"/>
                </a:solidFill>
              </a:rPr>
              <a:t>والوقت والروائح ولغة الأشياء".</a:t>
            </a:r>
            <a:endParaRPr lang="en-US" sz="3600" b="1" dirty="0">
              <a:solidFill>
                <a:srgbClr val="00206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4)">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19">
                                            <p:txEl>
                                              <p:pRg st="0" end="0"/>
                                            </p:txEl>
                                          </p:spTgt>
                                        </p:tgtEl>
                                        <p:attrNameLst>
                                          <p:attrName>style.visibility</p:attrName>
                                        </p:attrNameLst>
                                      </p:cBhvr>
                                      <p:to>
                                        <p:strVal val="visible"/>
                                      </p:to>
                                    </p:set>
                                    <p:anim calcmode="discrete" valueType="clr">
                                      <p:cBhvr override="childStyle">
                                        <p:cTn id="12" dur="80"/>
                                        <p:tgtEl>
                                          <p:spTgt spid="1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19">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سمات الاتصال غير اللفظي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3" name="عنصر نائب للمحتوى 8"/>
          <p:cNvSpPr>
            <a:spLocks noGrp="1"/>
          </p:cNvSpPr>
          <p:nvPr>
            <p:ph idx="1"/>
          </p:nvPr>
        </p:nvSpPr>
        <p:spPr>
          <a:xfrm>
            <a:off x="457200" y="1803529"/>
            <a:ext cx="8438228" cy="4925144"/>
          </a:xfrm>
        </p:spPr>
        <p:txBody>
          <a:bodyPr>
            <a:normAutofit lnSpcReduction="10000"/>
          </a:bodyPr>
          <a:lstStyle/>
          <a:p>
            <a:pPr lvl="0" algn="just">
              <a:buFont typeface="Wingdings" panose="05000000000000000000" pitchFamily="2" charset="2"/>
              <a:buChar char="Ø"/>
            </a:pPr>
            <a:r>
              <a:rPr lang="ar-EG" sz="3600" b="1" dirty="0">
                <a:solidFill>
                  <a:srgbClr val="FF0000"/>
                </a:solidFill>
              </a:rPr>
              <a:t>يعتمد غالبا على حاسة </a:t>
            </a:r>
            <a:r>
              <a:rPr lang="ar-EG" sz="3600" b="1" dirty="0" smtClean="0">
                <a:solidFill>
                  <a:srgbClr val="FF0000"/>
                </a:solidFill>
              </a:rPr>
              <a:t>البصر.</a:t>
            </a:r>
            <a:endParaRPr lang="en-US" sz="3600" b="1" dirty="0">
              <a:solidFill>
                <a:srgbClr val="FF0000"/>
              </a:solidFill>
            </a:endParaRPr>
          </a:p>
          <a:p>
            <a:pPr lvl="0" algn="just">
              <a:buFont typeface="Wingdings" panose="05000000000000000000" pitchFamily="2" charset="2"/>
              <a:buChar char="Ø"/>
            </a:pPr>
            <a:r>
              <a:rPr lang="ar-EG" sz="3600" b="1" dirty="0">
                <a:solidFill>
                  <a:srgbClr val="006800"/>
                </a:solidFill>
              </a:rPr>
              <a:t>يستخدم رموزا وإشارات </a:t>
            </a:r>
            <a:r>
              <a:rPr lang="ar-EG" sz="3600" b="1" dirty="0" smtClean="0">
                <a:solidFill>
                  <a:srgbClr val="006800"/>
                </a:solidFill>
              </a:rPr>
              <a:t>ذات معنى، </a:t>
            </a:r>
            <a:r>
              <a:rPr lang="ar-EG" sz="3600" b="1" dirty="0">
                <a:solidFill>
                  <a:srgbClr val="006800"/>
                </a:solidFill>
              </a:rPr>
              <a:t>ودلالة واحدة عند كل من المرسل والمستقبل.</a:t>
            </a:r>
            <a:endParaRPr lang="en-US" sz="3600" b="1" dirty="0">
              <a:solidFill>
                <a:srgbClr val="006800"/>
              </a:solidFill>
            </a:endParaRPr>
          </a:p>
          <a:p>
            <a:pPr lvl="0" algn="just">
              <a:buFont typeface="Wingdings" panose="05000000000000000000" pitchFamily="2" charset="2"/>
              <a:buChar char="Ø"/>
            </a:pPr>
            <a:r>
              <a:rPr lang="ar-EG" sz="3600" b="1" dirty="0">
                <a:solidFill>
                  <a:srgbClr val="00B0F0"/>
                </a:solidFill>
              </a:rPr>
              <a:t>غير خاضع لقواعد اللغة</a:t>
            </a:r>
            <a:r>
              <a:rPr lang="en-US" sz="3600" b="1" dirty="0">
                <a:solidFill>
                  <a:srgbClr val="00B0F0"/>
                </a:solidFill>
              </a:rPr>
              <a:t>.</a:t>
            </a:r>
          </a:p>
          <a:p>
            <a:pPr lvl="0" algn="just">
              <a:buFont typeface="Wingdings" panose="05000000000000000000" pitchFamily="2" charset="2"/>
              <a:buChar char="Ø"/>
            </a:pPr>
            <a:r>
              <a:rPr lang="ar-EG" sz="3600" b="1" dirty="0">
                <a:solidFill>
                  <a:srgbClr val="00B050"/>
                </a:solidFill>
              </a:rPr>
              <a:t>يرتبط ارتباطاً وثيقاً بثقافة </a:t>
            </a:r>
            <a:r>
              <a:rPr lang="ar-EG" sz="3600" b="1" dirty="0" smtClean="0">
                <a:solidFill>
                  <a:srgbClr val="00B050"/>
                </a:solidFill>
              </a:rPr>
              <a:t>المجتمعات.</a:t>
            </a:r>
            <a:endParaRPr lang="en-US" sz="3600" b="1" dirty="0">
              <a:solidFill>
                <a:srgbClr val="00B050"/>
              </a:solidFill>
            </a:endParaRPr>
          </a:p>
          <a:p>
            <a:pPr lvl="0" algn="just">
              <a:buFont typeface="Wingdings" panose="05000000000000000000" pitchFamily="2" charset="2"/>
              <a:buChar char="Ø"/>
            </a:pPr>
            <a:r>
              <a:rPr lang="ar-EG" sz="3600" b="1" dirty="0">
                <a:solidFill>
                  <a:srgbClr val="0070C0"/>
                </a:solidFill>
              </a:rPr>
              <a:t>أكثر صدقاً وتأثيراً على المستقبِل من الاتصال اللفظي</a:t>
            </a:r>
            <a:r>
              <a:rPr lang="en-US" sz="3600" b="1" dirty="0">
                <a:solidFill>
                  <a:srgbClr val="0070C0"/>
                </a:solidFill>
              </a:rPr>
              <a:t>.</a:t>
            </a:r>
          </a:p>
          <a:p>
            <a:pPr lvl="0" algn="just">
              <a:buFont typeface="Wingdings" panose="05000000000000000000" pitchFamily="2" charset="2"/>
              <a:buChar char="Ø"/>
            </a:pPr>
            <a:r>
              <a:rPr lang="ar-EG" sz="3600" b="1" dirty="0">
                <a:solidFill>
                  <a:srgbClr val="C00000"/>
                </a:solidFill>
              </a:rPr>
              <a:t>يتمتع بدرجة عالية من المصداقية إذا ما توفر عنصر الخبرة المشتركة بين المرسل والمستقبل </a:t>
            </a:r>
            <a:r>
              <a:rPr lang="ar-EG" sz="3600" b="1" dirty="0" smtClean="0">
                <a:solidFill>
                  <a:srgbClr val="C00000"/>
                </a:solidFill>
              </a:rPr>
              <a:t>.</a:t>
            </a:r>
            <a:endParaRPr lang="en-US" sz="36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13">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13">
                                            <p:txEl>
                                              <p:pRg st="0" end="0"/>
                                            </p:txEl>
                                          </p:spTgt>
                                        </p:tgtEl>
                                        <p:attrNameLst>
                                          <p:attrName>ppt_w</p:attrName>
                                        </p:attrNameLst>
                                      </p:cBhvr>
                                    </p:anim>
                                    <p:anim by="(#ppt_w*0.50)" calcmode="lin" valueType="num">
                                      <p:cBhvr>
                                        <p:cTn id="16" dur="250" decel="50000" autoRev="1" fill="hold">
                                          <p:stCondLst>
                                            <p:cond delay="0"/>
                                          </p:stCondLst>
                                        </p:cTn>
                                        <p:tgtEl>
                                          <p:spTgt spid="13">
                                            <p:txEl>
                                              <p:pRg st="0" end="0"/>
                                            </p:txEl>
                                          </p:spTgt>
                                        </p:tgtEl>
                                        <p:attrNameLst>
                                          <p:attrName>ppt_x</p:attrName>
                                        </p:attrNameLst>
                                      </p:cBhvr>
                                    </p:anim>
                                    <p:anim from="(-#ppt_h/2)" to="(#ppt_y)" calcmode="lin" valueType="num">
                                      <p:cBhvr>
                                        <p:cTn id="17" dur="500" fill="hold">
                                          <p:stCondLst>
                                            <p:cond delay="0"/>
                                          </p:stCondLst>
                                        </p:cTn>
                                        <p:tgtEl>
                                          <p:spTgt spid="13">
                                            <p:txEl>
                                              <p:pRg st="0" end="0"/>
                                            </p:txEl>
                                          </p:spTgt>
                                        </p:tgtEl>
                                        <p:attrNameLst>
                                          <p:attrName>ppt_y</p:attrName>
                                        </p:attrNameLst>
                                      </p:cBhvr>
                                    </p:anim>
                                    <p:animRot by="21600000">
                                      <p:cBhvr>
                                        <p:cTn id="18" dur="500" fill="hold">
                                          <p:stCondLst>
                                            <p:cond delay="0"/>
                                          </p:stCondLst>
                                        </p:cTn>
                                        <p:tgtEl>
                                          <p:spTgt spid="13">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13">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13">
                                            <p:txEl>
                                              <p:pRg st="1" end="1"/>
                                            </p:txEl>
                                          </p:spTgt>
                                        </p:tgtEl>
                                        <p:attrNameLst>
                                          <p:attrName>ppt_w</p:attrName>
                                        </p:attrNameLst>
                                      </p:cBhvr>
                                    </p:anim>
                                    <p:anim by="(#ppt_w*0.50)" calcmode="lin" valueType="num">
                                      <p:cBhvr>
                                        <p:cTn id="24" dur="250" decel="50000" autoRev="1" fill="hold">
                                          <p:stCondLst>
                                            <p:cond delay="0"/>
                                          </p:stCondLst>
                                        </p:cTn>
                                        <p:tgtEl>
                                          <p:spTgt spid="13">
                                            <p:txEl>
                                              <p:pRg st="1" end="1"/>
                                            </p:txEl>
                                          </p:spTgt>
                                        </p:tgtEl>
                                        <p:attrNameLst>
                                          <p:attrName>ppt_x</p:attrName>
                                        </p:attrNameLst>
                                      </p:cBhvr>
                                    </p:anim>
                                    <p:anim from="(-#ppt_h/2)" to="(#ppt_y)" calcmode="lin" valueType="num">
                                      <p:cBhvr>
                                        <p:cTn id="25" dur="500" fill="hold">
                                          <p:stCondLst>
                                            <p:cond delay="0"/>
                                          </p:stCondLst>
                                        </p:cTn>
                                        <p:tgtEl>
                                          <p:spTgt spid="13">
                                            <p:txEl>
                                              <p:pRg st="1" end="1"/>
                                            </p:txEl>
                                          </p:spTgt>
                                        </p:tgtEl>
                                        <p:attrNameLst>
                                          <p:attrName>ppt_y</p:attrName>
                                        </p:attrNameLst>
                                      </p:cBhvr>
                                    </p:anim>
                                    <p:animRot by="21600000">
                                      <p:cBhvr>
                                        <p:cTn id="26" dur="500" fill="hold">
                                          <p:stCondLst>
                                            <p:cond delay="0"/>
                                          </p:stCondLst>
                                        </p:cTn>
                                        <p:tgtEl>
                                          <p:spTgt spid="13">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13">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13">
                                            <p:txEl>
                                              <p:pRg st="2" end="2"/>
                                            </p:txEl>
                                          </p:spTgt>
                                        </p:tgtEl>
                                        <p:attrNameLst>
                                          <p:attrName>ppt_w</p:attrName>
                                        </p:attrNameLst>
                                      </p:cBhvr>
                                    </p:anim>
                                    <p:anim by="(#ppt_w*0.50)" calcmode="lin" valueType="num">
                                      <p:cBhvr>
                                        <p:cTn id="32" dur="250" decel="50000" autoRev="1" fill="hold">
                                          <p:stCondLst>
                                            <p:cond delay="0"/>
                                          </p:stCondLst>
                                        </p:cTn>
                                        <p:tgtEl>
                                          <p:spTgt spid="13">
                                            <p:txEl>
                                              <p:pRg st="2" end="2"/>
                                            </p:txEl>
                                          </p:spTgt>
                                        </p:tgtEl>
                                        <p:attrNameLst>
                                          <p:attrName>ppt_x</p:attrName>
                                        </p:attrNameLst>
                                      </p:cBhvr>
                                    </p:anim>
                                    <p:anim from="(-#ppt_h/2)" to="(#ppt_y)" calcmode="lin" valueType="num">
                                      <p:cBhvr>
                                        <p:cTn id="33" dur="500" fill="hold">
                                          <p:stCondLst>
                                            <p:cond delay="0"/>
                                          </p:stCondLst>
                                        </p:cTn>
                                        <p:tgtEl>
                                          <p:spTgt spid="13">
                                            <p:txEl>
                                              <p:pRg st="2" end="2"/>
                                            </p:txEl>
                                          </p:spTgt>
                                        </p:tgtEl>
                                        <p:attrNameLst>
                                          <p:attrName>ppt_y</p:attrName>
                                        </p:attrNameLst>
                                      </p:cBhvr>
                                    </p:anim>
                                    <p:animRot by="21600000">
                                      <p:cBhvr>
                                        <p:cTn id="34" dur="500" fill="hold">
                                          <p:stCondLst>
                                            <p:cond delay="0"/>
                                          </p:stCondLst>
                                        </p:cTn>
                                        <p:tgtEl>
                                          <p:spTgt spid="13">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13">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13">
                                            <p:txEl>
                                              <p:pRg st="3" end="3"/>
                                            </p:txEl>
                                          </p:spTgt>
                                        </p:tgtEl>
                                        <p:attrNameLst>
                                          <p:attrName>ppt_w</p:attrName>
                                        </p:attrNameLst>
                                      </p:cBhvr>
                                    </p:anim>
                                    <p:anim by="(#ppt_w*0.50)" calcmode="lin" valueType="num">
                                      <p:cBhvr>
                                        <p:cTn id="40" dur="250" decel="50000" autoRev="1" fill="hold">
                                          <p:stCondLst>
                                            <p:cond delay="0"/>
                                          </p:stCondLst>
                                        </p:cTn>
                                        <p:tgtEl>
                                          <p:spTgt spid="13">
                                            <p:txEl>
                                              <p:pRg st="3" end="3"/>
                                            </p:txEl>
                                          </p:spTgt>
                                        </p:tgtEl>
                                        <p:attrNameLst>
                                          <p:attrName>ppt_x</p:attrName>
                                        </p:attrNameLst>
                                      </p:cBhvr>
                                    </p:anim>
                                    <p:anim from="(-#ppt_h/2)" to="(#ppt_y)" calcmode="lin" valueType="num">
                                      <p:cBhvr>
                                        <p:cTn id="41" dur="500" fill="hold">
                                          <p:stCondLst>
                                            <p:cond delay="0"/>
                                          </p:stCondLst>
                                        </p:cTn>
                                        <p:tgtEl>
                                          <p:spTgt spid="13">
                                            <p:txEl>
                                              <p:pRg st="3" end="3"/>
                                            </p:txEl>
                                          </p:spTgt>
                                        </p:tgtEl>
                                        <p:attrNameLst>
                                          <p:attrName>ppt_y</p:attrName>
                                        </p:attrNameLst>
                                      </p:cBhvr>
                                    </p:anim>
                                    <p:animRot by="21600000">
                                      <p:cBhvr>
                                        <p:cTn id="42" dur="500" fill="hold">
                                          <p:stCondLst>
                                            <p:cond delay="0"/>
                                          </p:stCondLst>
                                        </p:cTn>
                                        <p:tgtEl>
                                          <p:spTgt spid="13">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13">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13">
                                            <p:txEl>
                                              <p:pRg st="4" end="4"/>
                                            </p:txEl>
                                          </p:spTgt>
                                        </p:tgtEl>
                                        <p:attrNameLst>
                                          <p:attrName>ppt_w</p:attrName>
                                        </p:attrNameLst>
                                      </p:cBhvr>
                                    </p:anim>
                                    <p:anim by="(#ppt_w*0.50)" calcmode="lin" valueType="num">
                                      <p:cBhvr>
                                        <p:cTn id="48" dur="250" decel="50000" autoRev="1" fill="hold">
                                          <p:stCondLst>
                                            <p:cond delay="0"/>
                                          </p:stCondLst>
                                        </p:cTn>
                                        <p:tgtEl>
                                          <p:spTgt spid="13">
                                            <p:txEl>
                                              <p:pRg st="4" end="4"/>
                                            </p:txEl>
                                          </p:spTgt>
                                        </p:tgtEl>
                                        <p:attrNameLst>
                                          <p:attrName>ppt_x</p:attrName>
                                        </p:attrNameLst>
                                      </p:cBhvr>
                                    </p:anim>
                                    <p:anim from="(-#ppt_h/2)" to="(#ppt_y)" calcmode="lin" valueType="num">
                                      <p:cBhvr>
                                        <p:cTn id="49" dur="500" fill="hold">
                                          <p:stCondLst>
                                            <p:cond delay="0"/>
                                          </p:stCondLst>
                                        </p:cTn>
                                        <p:tgtEl>
                                          <p:spTgt spid="13">
                                            <p:txEl>
                                              <p:pRg st="4" end="4"/>
                                            </p:txEl>
                                          </p:spTgt>
                                        </p:tgtEl>
                                        <p:attrNameLst>
                                          <p:attrName>ppt_y</p:attrName>
                                        </p:attrNameLst>
                                      </p:cBhvr>
                                    </p:anim>
                                    <p:animRot by="21600000">
                                      <p:cBhvr>
                                        <p:cTn id="50" dur="500" fill="hold">
                                          <p:stCondLst>
                                            <p:cond delay="0"/>
                                          </p:stCondLst>
                                        </p:cTn>
                                        <p:tgtEl>
                                          <p:spTgt spid="13">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13">
                                            <p:txEl>
                                              <p:pRg st="5" end="5"/>
                                            </p:txEl>
                                          </p:spTgt>
                                        </p:tgtEl>
                                        <p:attrNameLst>
                                          <p:attrName>style.visibility</p:attrName>
                                        </p:attrNameLst>
                                      </p:cBhvr>
                                      <p:to>
                                        <p:strVal val="visible"/>
                                      </p:to>
                                    </p:set>
                                    <p:anim by="(-#ppt_w*2)" calcmode="lin" valueType="num">
                                      <p:cBhvr rctx="PPT">
                                        <p:cTn id="55" dur="250" autoRev="1" fill="hold">
                                          <p:stCondLst>
                                            <p:cond delay="0"/>
                                          </p:stCondLst>
                                        </p:cTn>
                                        <p:tgtEl>
                                          <p:spTgt spid="13">
                                            <p:txEl>
                                              <p:pRg st="5" end="5"/>
                                            </p:txEl>
                                          </p:spTgt>
                                        </p:tgtEl>
                                        <p:attrNameLst>
                                          <p:attrName>ppt_w</p:attrName>
                                        </p:attrNameLst>
                                      </p:cBhvr>
                                    </p:anim>
                                    <p:anim by="(#ppt_w*0.50)" calcmode="lin" valueType="num">
                                      <p:cBhvr>
                                        <p:cTn id="56" dur="250" decel="50000" autoRev="1" fill="hold">
                                          <p:stCondLst>
                                            <p:cond delay="0"/>
                                          </p:stCondLst>
                                        </p:cTn>
                                        <p:tgtEl>
                                          <p:spTgt spid="13">
                                            <p:txEl>
                                              <p:pRg st="5" end="5"/>
                                            </p:txEl>
                                          </p:spTgt>
                                        </p:tgtEl>
                                        <p:attrNameLst>
                                          <p:attrName>ppt_x</p:attrName>
                                        </p:attrNameLst>
                                      </p:cBhvr>
                                    </p:anim>
                                    <p:anim from="(-#ppt_h/2)" to="(#ppt_y)" calcmode="lin" valueType="num">
                                      <p:cBhvr>
                                        <p:cTn id="57" dur="500" fill="hold">
                                          <p:stCondLst>
                                            <p:cond delay="0"/>
                                          </p:stCondLst>
                                        </p:cTn>
                                        <p:tgtEl>
                                          <p:spTgt spid="13">
                                            <p:txEl>
                                              <p:pRg st="5" end="5"/>
                                            </p:txEl>
                                          </p:spTgt>
                                        </p:tgtEl>
                                        <p:attrNameLst>
                                          <p:attrName>ppt_y</p:attrName>
                                        </p:attrNameLst>
                                      </p:cBhvr>
                                    </p:anim>
                                    <p:animRot by="21600000">
                                      <p:cBhvr>
                                        <p:cTn id="58" dur="500" fill="hold">
                                          <p:stCondLst>
                                            <p:cond delay="0"/>
                                          </p:stCondLst>
                                        </p:cTn>
                                        <p:tgtEl>
                                          <p:spTgt spid="1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سمات الاتصال غير اللفظي</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3" name="عنصر نائب للمحتوى 8"/>
          <p:cNvSpPr>
            <a:spLocks noGrp="1"/>
          </p:cNvSpPr>
          <p:nvPr>
            <p:ph idx="1"/>
          </p:nvPr>
        </p:nvSpPr>
        <p:spPr>
          <a:xfrm>
            <a:off x="457200" y="1803529"/>
            <a:ext cx="8438228" cy="4925144"/>
          </a:xfrm>
        </p:spPr>
        <p:txBody>
          <a:bodyPr>
            <a:normAutofit/>
          </a:bodyPr>
          <a:lstStyle/>
          <a:p>
            <a:pPr lvl="0" algn="just">
              <a:buFont typeface="Wingdings" panose="05000000000000000000" pitchFamily="2" charset="2"/>
              <a:buChar char="Ø"/>
            </a:pPr>
            <a:r>
              <a:rPr lang="ar-EG" sz="3600" b="1" dirty="0" smtClean="0">
                <a:solidFill>
                  <a:srgbClr val="C00000"/>
                </a:solidFill>
              </a:rPr>
              <a:t>يُمكن </a:t>
            </a:r>
            <a:r>
              <a:rPr lang="ar-EG" sz="3600" b="1" dirty="0">
                <a:solidFill>
                  <a:srgbClr val="C00000"/>
                </a:solidFill>
              </a:rPr>
              <a:t>من خلاله التعبير عن أشكال يصعب وصفها بالكلمات</a:t>
            </a:r>
            <a:r>
              <a:rPr lang="en-US" sz="3600" b="1" dirty="0">
                <a:solidFill>
                  <a:srgbClr val="C00000"/>
                </a:solidFill>
              </a:rPr>
              <a:t>.</a:t>
            </a:r>
          </a:p>
          <a:p>
            <a:pPr lvl="0" algn="just">
              <a:buFont typeface="Wingdings" panose="05000000000000000000" pitchFamily="2" charset="2"/>
              <a:buChar char="Ø"/>
            </a:pPr>
            <a:r>
              <a:rPr lang="ar-EG" sz="3600" b="1" dirty="0">
                <a:solidFill>
                  <a:schemeClr val="accent1">
                    <a:lumMod val="50000"/>
                  </a:schemeClr>
                </a:solidFill>
              </a:rPr>
              <a:t>أكثر قوة </a:t>
            </a:r>
            <a:r>
              <a:rPr lang="ar-EG" sz="3600" b="1" dirty="0" smtClean="0">
                <a:solidFill>
                  <a:schemeClr val="accent1">
                    <a:lumMod val="50000"/>
                  </a:schemeClr>
                </a:solidFill>
              </a:rPr>
              <a:t>وتأثيرا</a:t>
            </a:r>
            <a:r>
              <a:rPr lang="en-US" sz="3600" b="1" dirty="0" smtClean="0">
                <a:solidFill>
                  <a:schemeClr val="accent1">
                    <a:lumMod val="50000"/>
                  </a:schemeClr>
                </a:solidFill>
              </a:rPr>
              <a:t>.</a:t>
            </a:r>
            <a:endParaRPr lang="en-US" sz="3600" b="1" dirty="0">
              <a:solidFill>
                <a:schemeClr val="accent1">
                  <a:lumMod val="50000"/>
                </a:schemeClr>
              </a:solidFill>
            </a:endParaRPr>
          </a:p>
          <a:p>
            <a:pPr lvl="0" algn="just">
              <a:buFont typeface="Wingdings" panose="05000000000000000000" pitchFamily="2" charset="2"/>
              <a:buChar char="Ø"/>
            </a:pPr>
            <a:r>
              <a:rPr lang="ar-EG" sz="3600" b="1" dirty="0">
                <a:solidFill>
                  <a:schemeClr val="accent3">
                    <a:lumMod val="50000"/>
                  </a:schemeClr>
                </a:solidFill>
              </a:rPr>
              <a:t>يصدر غالبا بطريقة عفوية دون </a:t>
            </a:r>
            <a:r>
              <a:rPr lang="ar-EG" sz="3600" b="1" dirty="0" smtClean="0">
                <a:solidFill>
                  <a:schemeClr val="accent3">
                    <a:lumMod val="50000"/>
                  </a:schemeClr>
                </a:solidFill>
              </a:rPr>
              <a:t>تفكير</a:t>
            </a:r>
            <a:r>
              <a:rPr lang="en-US" sz="3600" b="1" dirty="0">
                <a:solidFill>
                  <a:schemeClr val="accent3">
                    <a:lumMod val="50000"/>
                  </a:schemeClr>
                </a:solidFill>
              </a:rPr>
              <a:t>.</a:t>
            </a:r>
          </a:p>
          <a:p>
            <a:pPr lvl="0" algn="just">
              <a:buFont typeface="Wingdings" panose="05000000000000000000" pitchFamily="2" charset="2"/>
              <a:buChar char="Ø"/>
            </a:pPr>
            <a:r>
              <a:rPr lang="ar-EG" sz="3600" b="1" dirty="0">
                <a:solidFill>
                  <a:srgbClr val="0070C0"/>
                </a:solidFill>
              </a:rPr>
              <a:t>قلة الإزعاج والضجيج الناتج عنه، مقارنة بالاتصال </a:t>
            </a:r>
            <a:r>
              <a:rPr lang="ar-EG" sz="3600" b="1" dirty="0" smtClean="0">
                <a:solidFill>
                  <a:srgbClr val="0070C0"/>
                </a:solidFill>
              </a:rPr>
              <a:t>اللفظي.</a:t>
            </a:r>
            <a:endParaRPr lang="en-US" sz="3600" b="1" dirty="0">
              <a:solidFill>
                <a:srgbClr val="0070C0"/>
              </a:solidFill>
            </a:endParaRPr>
          </a:p>
          <a:p>
            <a:pPr lvl="0" algn="just">
              <a:buFont typeface="Wingdings" panose="05000000000000000000" pitchFamily="2" charset="2"/>
              <a:buChar char="Ø"/>
            </a:pPr>
            <a:r>
              <a:rPr lang="ar-EG" sz="3600" b="1" dirty="0">
                <a:solidFill>
                  <a:srgbClr val="006800"/>
                </a:solidFill>
              </a:rPr>
              <a:t>يعتمد على الاختصار والسرعة.</a:t>
            </a:r>
            <a:endParaRPr lang="en-US" sz="3600" b="1" dirty="0">
              <a:solidFill>
                <a:srgbClr val="006800"/>
              </a:solidFill>
            </a:endParaRPr>
          </a:p>
        </p:txBody>
      </p:sp>
    </p:spTree>
    <p:extLst>
      <p:ext uri="{BB962C8B-B14F-4D97-AF65-F5344CB8AC3E}">
        <p14:creationId xmlns="" xmlns:p14="http://schemas.microsoft.com/office/powerpoint/2010/main" val="1367805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13">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13">
                                            <p:txEl>
                                              <p:pRg st="0" end="0"/>
                                            </p:txEl>
                                          </p:spTgt>
                                        </p:tgtEl>
                                        <p:attrNameLst>
                                          <p:attrName>ppt_w</p:attrName>
                                        </p:attrNameLst>
                                      </p:cBhvr>
                                    </p:anim>
                                    <p:anim by="(#ppt_w*0.50)" calcmode="lin" valueType="num">
                                      <p:cBhvr>
                                        <p:cTn id="16" dur="250" decel="50000" autoRev="1" fill="hold">
                                          <p:stCondLst>
                                            <p:cond delay="0"/>
                                          </p:stCondLst>
                                        </p:cTn>
                                        <p:tgtEl>
                                          <p:spTgt spid="13">
                                            <p:txEl>
                                              <p:pRg st="0" end="0"/>
                                            </p:txEl>
                                          </p:spTgt>
                                        </p:tgtEl>
                                        <p:attrNameLst>
                                          <p:attrName>ppt_x</p:attrName>
                                        </p:attrNameLst>
                                      </p:cBhvr>
                                    </p:anim>
                                    <p:anim from="(-#ppt_h/2)" to="(#ppt_y)" calcmode="lin" valueType="num">
                                      <p:cBhvr>
                                        <p:cTn id="17" dur="500" fill="hold">
                                          <p:stCondLst>
                                            <p:cond delay="0"/>
                                          </p:stCondLst>
                                        </p:cTn>
                                        <p:tgtEl>
                                          <p:spTgt spid="13">
                                            <p:txEl>
                                              <p:pRg st="0" end="0"/>
                                            </p:txEl>
                                          </p:spTgt>
                                        </p:tgtEl>
                                        <p:attrNameLst>
                                          <p:attrName>ppt_y</p:attrName>
                                        </p:attrNameLst>
                                      </p:cBhvr>
                                    </p:anim>
                                    <p:animRot by="21600000">
                                      <p:cBhvr>
                                        <p:cTn id="18" dur="500" fill="hold">
                                          <p:stCondLst>
                                            <p:cond delay="0"/>
                                          </p:stCondLst>
                                        </p:cTn>
                                        <p:tgtEl>
                                          <p:spTgt spid="13">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13">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13">
                                            <p:txEl>
                                              <p:pRg st="1" end="1"/>
                                            </p:txEl>
                                          </p:spTgt>
                                        </p:tgtEl>
                                        <p:attrNameLst>
                                          <p:attrName>ppt_w</p:attrName>
                                        </p:attrNameLst>
                                      </p:cBhvr>
                                    </p:anim>
                                    <p:anim by="(#ppt_w*0.50)" calcmode="lin" valueType="num">
                                      <p:cBhvr>
                                        <p:cTn id="24" dur="250" decel="50000" autoRev="1" fill="hold">
                                          <p:stCondLst>
                                            <p:cond delay="0"/>
                                          </p:stCondLst>
                                        </p:cTn>
                                        <p:tgtEl>
                                          <p:spTgt spid="13">
                                            <p:txEl>
                                              <p:pRg st="1" end="1"/>
                                            </p:txEl>
                                          </p:spTgt>
                                        </p:tgtEl>
                                        <p:attrNameLst>
                                          <p:attrName>ppt_x</p:attrName>
                                        </p:attrNameLst>
                                      </p:cBhvr>
                                    </p:anim>
                                    <p:anim from="(-#ppt_h/2)" to="(#ppt_y)" calcmode="lin" valueType="num">
                                      <p:cBhvr>
                                        <p:cTn id="25" dur="500" fill="hold">
                                          <p:stCondLst>
                                            <p:cond delay="0"/>
                                          </p:stCondLst>
                                        </p:cTn>
                                        <p:tgtEl>
                                          <p:spTgt spid="13">
                                            <p:txEl>
                                              <p:pRg st="1" end="1"/>
                                            </p:txEl>
                                          </p:spTgt>
                                        </p:tgtEl>
                                        <p:attrNameLst>
                                          <p:attrName>ppt_y</p:attrName>
                                        </p:attrNameLst>
                                      </p:cBhvr>
                                    </p:anim>
                                    <p:animRot by="21600000">
                                      <p:cBhvr>
                                        <p:cTn id="26" dur="500" fill="hold">
                                          <p:stCondLst>
                                            <p:cond delay="0"/>
                                          </p:stCondLst>
                                        </p:cTn>
                                        <p:tgtEl>
                                          <p:spTgt spid="13">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13">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13">
                                            <p:txEl>
                                              <p:pRg st="2" end="2"/>
                                            </p:txEl>
                                          </p:spTgt>
                                        </p:tgtEl>
                                        <p:attrNameLst>
                                          <p:attrName>ppt_w</p:attrName>
                                        </p:attrNameLst>
                                      </p:cBhvr>
                                    </p:anim>
                                    <p:anim by="(#ppt_w*0.50)" calcmode="lin" valueType="num">
                                      <p:cBhvr>
                                        <p:cTn id="32" dur="250" decel="50000" autoRev="1" fill="hold">
                                          <p:stCondLst>
                                            <p:cond delay="0"/>
                                          </p:stCondLst>
                                        </p:cTn>
                                        <p:tgtEl>
                                          <p:spTgt spid="13">
                                            <p:txEl>
                                              <p:pRg st="2" end="2"/>
                                            </p:txEl>
                                          </p:spTgt>
                                        </p:tgtEl>
                                        <p:attrNameLst>
                                          <p:attrName>ppt_x</p:attrName>
                                        </p:attrNameLst>
                                      </p:cBhvr>
                                    </p:anim>
                                    <p:anim from="(-#ppt_h/2)" to="(#ppt_y)" calcmode="lin" valueType="num">
                                      <p:cBhvr>
                                        <p:cTn id="33" dur="500" fill="hold">
                                          <p:stCondLst>
                                            <p:cond delay="0"/>
                                          </p:stCondLst>
                                        </p:cTn>
                                        <p:tgtEl>
                                          <p:spTgt spid="13">
                                            <p:txEl>
                                              <p:pRg st="2" end="2"/>
                                            </p:txEl>
                                          </p:spTgt>
                                        </p:tgtEl>
                                        <p:attrNameLst>
                                          <p:attrName>ppt_y</p:attrName>
                                        </p:attrNameLst>
                                      </p:cBhvr>
                                    </p:anim>
                                    <p:animRot by="21600000">
                                      <p:cBhvr>
                                        <p:cTn id="34" dur="500" fill="hold">
                                          <p:stCondLst>
                                            <p:cond delay="0"/>
                                          </p:stCondLst>
                                        </p:cTn>
                                        <p:tgtEl>
                                          <p:spTgt spid="13">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13">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13">
                                            <p:txEl>
                                              <p:pRg st="3" end="3"/>
                                            </p:txEl>
                                          </p:spTgt>
                                        </p:tgtEl>
                                        <p:attrNameLst>
                                          <p:attrName>ppt_w</p:attrName>
                                        </p:attrNameLst>
                                      </p:cBhvr>
                                    </p:anim>
                                    <p:anim by="(#ppt_w*0.50)" calcmode="lin" valueType="num">
                                      <p:cBhvr>
                                        <p:cTn id="40" dur="250" decel="50000" autoRev="1" fill="hold">
                                          <p:stCondLst>
                                            <p:cond delay="0"/>
                                          </p:stCondLst>
                                        </p:cTn>
                                        <p:tgtEl>
                                          <p:spTgt spid="13">
                                            <p:txEl>
                                              <p:pRg st="3" end="3"/>
                                            </p:txEl>
                                          </p:spTgt>
                                        </p:tgtEl>
                                        <p:attrNameLst>
                                          <p:attrName>ppt_x</p:attrName>
                                        </p:attrNameLst>
                                      </p:cBhvr>
                                    </p:anim>
                                    <p:anim from="(-#ppt_h/2)" to="(#ppt_y)" calcmode="lin" valueType="num">
                                      <p:cBhvr>
                                        <p:cTn id="41" dur="500" fill="hold">
                                          <p:stCondLst>
                                            <p:cond delay="0"/>
                                          </p:stCondLst>
                                        </p:cTn>
                                        <p:tgtEl>
                                          <p:spTgt spid="13">
                                            <p:txEl>
                                              <p:pRg st="3" end="3"/>
                                            </p:txEl>
                                          </p:spTgt>
                                        </p:tgtEl>
                                        <p:attrNameLst>
                                          <p:attrName>ppt_y</p:attrName>
                                        </p:attrNameLst>
                                      </p:cBhvr>
                                    </p:anim>
                                    <p:animRot by="21600000">
                                      <p:cBhvr>
                                        <p:cTn id="42" dur="500" fill="hold">
                                          <p:stCondLst>
                                            <p:cond delay="0"/>
                                          </p:stCondLst>
                                        </p:cTn>
                                        <p:tgtEl>
                                          <p:spTgt spid="13">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13">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13">
                                            <p:txEl>
                                              <p:pRg st="4" end="4"/>
                                            </p:txEl>
                                          </p:spTgt>
                                        </p:tgtEl>
                                        <p:attrNameLst>
                                          <p:attrName>ppt_w</p:attrName>
                                        </p:attrNameLst>
                                      </p:cBhvr>
                                    </p:anim>
                                    <p:anim by="(#ppt_w*0.50)" calcmode="lin" valueType="num">
                                      <p:cBhvr>
                                        <p:cTn id="48" dur="250" decel="50000" autoRev="1" fill="hold">
                                          <p:stCondLst>
                                            <p:cond delay="0"/>
                                          </p:stCondLst>
                                        </p:cTn>
                                        <p:tgtEl>
                                          <p:spTgt spid="13">
                                            <p:txEl>
                                              <p:pRg st="4" end="4"/>
                                            </p:txEl>
                                          </p:spTgt>
                                        </p:tgtEl>
                                        <p:attrNameLst>
                                          <p:attrName>ppt_x</p:attrName>
                                        </p:attrNameLst>
                                      </p:cBhvr>
                                    </p:anim>
                                    <p:anim from="(-#ppt_h/2)" to="(#ppt_y)" calcmode="lin" valueType="num">
                                      <p:cBhvr>
                                        <p:cTn id="49" dur="500" fill="hold">
                                          <p:stCondLst>
                                            <p:cond delay="0"/>
                                          </p:stCondLst>
                                        </p:cTn>
                                        <p:tgtEl>
                                          <p:spTgt spid="13">
                                            <p:txEl>
                                              <p:pRg st="4" end="4"/>
                                            </p:txEl>
                                          </p:spTgt>
                                        </p:tgtEl>
                                        <p:attrNameLst>
                                          <p:attrName>ppt_y</p:attrName>
                                        </p:attrNameLst>
                                      </p:cBhvr>
                                    </p:anim>
                                    <p:animRot by="21600000">
                                      <p:cBhvr>
                                        <p:cTn id="50" dur="500" fill="hold">
                                          <p:stCondLst>
                                            <p:cond delay="0"/>
                                          </p:stCondLst>
                                        </p:cTn>
                                        <p:tgtEl>
                                          <p:spTgt spid="1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       أهمية ودور الاتصال غير اللفظي</a:t>
            </a:r>
            <a:endParaRPr lang="ar-SA"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323528" y="2214530"/>
            <a:ext cx="8229600" cy="4238806"/>
          </a:xfrm>
        </p:spPr>
        <p:txBody>
          <a:bodyPr>
            <a:noAutofit/>
          </a:bodyPr>
          <a:lstStyle/>
          <a:p>
            <a:pPr lvl="0"/>
            <a:r>
              <a:rPr lang="ar-EG" sz="4000" b="1" u="sng" dirty="0" smtClean="0">
                <a:solidFill>
                  <a:srgbClr val="006800"/>
                </a:solidFill>
              </a:rPr>
              <a:t>أهمية الاتصال غير اللفظي:</a:t>
            </a:r>
            <a:endParaRPr lang="ar-SA" sz="4000" b="1" u="sng" dirty="0" smtClean="0">
              <a:solidFill>
                <a:srgbClr val="006800"/>
              </a:solidFill>
            </a:endParaRPr>
          </a:p>
          <a:p>
            <a:pPr lvl="0">
              <a:buFont typeface="Wingdings" pitchFamily="2" charset="2"/>
              <a:buChar char="Ø"/>
            </a:pPr>
            <a:r>
              <a:rPr lang="ar-JO" sz="3600" b="1" dirty="0" smtClean="0"/>
              <a:t>-</a:t>
            </a:r>
            <a:r>
              <a:rPr lang="ar-EG" sz="3600" b="1" dirty="0">
                <a:solidFill>
                  <a:schemeClr val="tx1">
                    <a:lumMod val="85000"/>
                    <a:lumOff val="15000"/>
                  </a:schemeClr>
                </a:solidFill>
              </a:rPr>
              <a:t>التكرار</a:t>
            </a:r>
            <a:r>
              <a:rPr lang="ar-EG" sz="3600" b="1" dirty="0" smtClean="0">
                <a:solidFill>
                  <a:schemeClr val="tx2">
                    <a:lumMod val="50000"/>
                  </a:schemeClr>
                </a:solidFill>
              </a:rPr>
              <a:t>.</a:t>
            </a:r>
            <a:endParaRPr lang="en-US" sz="3600" b="1" dirty="0" smtClean="0">
              <a:solidFill>
                <a:schemeClr val="tx2">
                  <a:lumMod val="50000"/>
                </a:schemeClr>
              </a:solidFill>
            </a:endParaRPr>
          </a:p>
          <a:p>
            <a:pPr lvl="0">
              <a:buFont typeface="Wingdings" pitchFamily="2" charset="2"/>
              <a:buChar char="Ø"/>
            </a:pPr>
            <a:r>
              <a:rPr lang="ar-EG" sz="3600" b="1" dirty="0" smtClean="0">
                <a:solidFill>
                  <a:srgbClr val="FF0000"/>
                </a:solidFill>
              </a:rPr>
              <a:t>التناقض</a:t>
            </a:r>
            <a:r>
              <a:rPr lang="ar-EG" sz="3600" b="1" dirty="0" smtClean="0"/>
              <a:t>.</a:t>
            </a:r>
            <a:endParaRPr lang="en-US" sz="3600" b="1" dirty="0" smtClean="0"/>
          </a:p>
          <a:p>
            <a:pPr lvl="0">
              <a:buFont typeface="Wingdings" pitchFamily="2" charset="2"/>
              <a:buChar char="Ø"/>
            </a:pPr>
            <a:r>
              <a:rPr lang="ar-EG" sz="3600" b="1" dirty="0" smtClean="0">
                <a:solidFill>
                  <a:srgbClr val="00B050"/>
                </a:solidFill>
              </a:rPr>
              <a:t>الاستبدال.</a:t>
            </a:r>
            <a:endParaRPr lang="en-US" sz="3600" b="1" dirty="0" smtClean="0">
              <a:solidFill>
                <a:srgbClr val="00B050"/>
              </a:solidFill>
            </a:endParaRPr>
          </a:p>
          <a:p>
            <a:pPr>
              <a:buFont typeface="Wingdings" pitchFamily="2" charset="2"/>
              <a:buChar char="Ø"/>
            </a:pPr>
            <a:r>
              <a:rPr lang="ar-EG" sz="3600" b="1" dirty="0" smtClean="0">
                <a:solidFill>
                  <a:srgbClr val="C00000"/>
                </a:solidFill>
              </a:rPr>
              <a:t>اللهجات</a:t>
            </a:r>
            <a:r>
              <a:rPr lang="ar-SA" sz="3600" b="1" dirty="0" smtClean="0">
                <a:solidFill>
                  <a:srgbClr val="C00000"/>
                </a:solidFill>
              </a:rPr>
              <a:t>.</a:t>
            </a:r>
            <a:endParaRPr lang="ar-EG" sz="3600" b="1" dirty="0" smtClean="0">
              <a:solidFill>
                <a:srgbClr val="C00000"/>
              </a:solidFill>
            </a:endParaRPr>
          </a:p>
          <a:p>
            <a:pPr>
              <a:buFont typeface="Wingdings" pitchFamily="2" charset="2"/>
              <a:buChar char="Ø"/>
            </a:pPr>
            <a:r>
              <a:rPr lang="ar-EG" sz="3600" b="1" dirty="0">
                <a:solidFill>
                  <a:srgbClr val="0070C0"/>
                </a:solidFill>
              </a:rPr>
              <a:t>خلق</a:t>
            </a:r>
            <a:r>
              <a:rPr lang="ar-EG" sz="3600" dirty="0">
                <a:solidFill>
                  <a:srgbClr val="0070C0"/>
                </a:solidFill>
              </a:rPr>
              <a:t> </a:t>
            </a:r>
            <a:r>
              <a:rPr lang="ar-EG" sz="3600" b="1" dirty="0">
                <a:solidFill>
                  <a:srgbClr val="0070C0"/>
                </a:solidFill>
              </a:rPr>
              <a:t>الثقة والشفافية في العلاقات مع </a:t>
            </a:r>
            <a:r>
              <a:rPr lang="ar-EG" sz="3600" b="1" dirty="0" smtClean="0">
                <a:solidFill>
                  <a:srgbClr val="0070C0"/>
                </a:solidFill>
              </a:rPr>
              <a:t>الآخرين.</a:t>
            </a:r>
            <a:endParaRPr lang="ar-EG" sz="3600" b="1" dirty="0">
              <a:solidFill>
                <a:srgbClr val="0070C0"/>
              </a:solidFill>
            </a:endParaRPr>
          </a:p>
        </p:txBody>
      </p:sp>
      <p:sp>
        <p:nvSpPr>
          <p:cNvPr id="5" name="AutoShape 4" descr="http://www.aun.edu.eg/IR/images/7-19-2013-1-05-02-AM_706_the%20goals2.jpg"/>
          <p:cNvSpPr>
            <a:spLocks noChangeAspect="1" noChangeArrowheads="1"/>
          </p:cNvSpPr>
          <p:nvPr/>
        </p:nvSpPr>
        <p:spPr bwMode="auto">
          <a:xfrm>
            <a:off x="231453" y="3637542"/>
            <a:ext cx="208915" cy="20891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box(in)">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blinds(horizontal)">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circle(in)">
                                      <p:cBhvr>
                                        <p:cTn id="17" dur="2000"/>
                                        <p:tgtEl>
                                          <p:spTgt spid="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 calcmode="lin" valueType="num">
                                      <p:cBhvr additive="base">
                                        <p:cTn id="22"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9">
                                            <p:txEl>
                                              <p:pRg st="5" end="5"/>
                                            </p:txEl>
                                          </p:spTgt>
                                        </p:tgtEl>
                                        <p:attrNameLst>
                                          <p:attrName>style.visibility</p:attrName>
                                        </p:attrNameLst>
                                      </p:cBhvr>
                                      <p:to>
                                        <p:strVal val="visible"/>
                                      </p:to>
                                    </p:set>
                                    <p:anim calcmode="lin" valueType="num">
                                      <p:cBhvr additive="base">
                                        <p:cTn id="28"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323527" y="1772816"/>
            <a:ext cx="8568953" cy="4525963"/>
          </a:xfrm>
        </p:spPr>
        <p:txBody>
          <a:bodyPr>
            <a:normAutofit/>
          </a:bodyPr>
          <a:lstStyle/>
          <a:p>
            <a:pPr marL="0" indent="0">
              <a:buNone/>
            </a:pPr>
            <a:r>
              <a:rPr lang="ar-SA" sz="3600" b="1" dirty="0" smtClean="0">
                <a:solidFill>
                  <a:srgbClr val="FF0000"/>
                </a:solidFill>
              </a:rPr>
              <a:t>1-تعبيرات </a:t>
            </a:r>
            <a:r>
              <a:rPr lang="ar-SA" sz="3600" b="1" dirty="0">
                <a:solidFill>
                  <a:srgbClr val="FF0000"/>
                </a:solidFill>
              </a:rPr>
              <a:t>العينين: </a:t>
            </a:r>
            <a:endParaRPr lang="en-US" sz="3600" dirty="0">
              <a:solidFill>
                <a:srgbClr val="FF0000"/>
              </a:solidFill>
            </a:endParaRPr>
          </a:p>
          <a:p>
            <a:pPr marL="0" lvl="0" indent="0" algn="just">
              <a:buNone/>
            </a:pPr>
            <a:r>
              <a:rPr lang="ar-EG" b="1" dirty="0">
                <a:solidFill>
                  <a:schemeClr val="accent4">
                    <a:lumMod val="75000"/>
                  </a:schemeClr>
                </a:solidFill>
              </a:rPr>
              <a:t>هي التعبيرات أو العادات التي تنتج عن الحركات التي تصاحب الأعين أثناء عملية </a:t>
            </a:r>
            <a:r>
              <a:rPr lang="ar-EG" b="1" dirty="0" smtClean="0">
                <a:solidFill>
                  <a:schemeClr val="accent4">
                    <a:lumMod val="75000"/>
                  </a:schemeClr>
                </a:solidFill>
              </a:rPr>
              <a:t>الاتصال.</a:t>
            </a:r>
            <a:endParaRPr lang="en-US" b="1" dirty="0">
              <a:solidFill>
                <a:schemeClr val="accent4">
                  <a:lumMod val="75000"/>
                </a:schemeClr>
              </a:solidFill>
            </a:endParaRPr>
          </a:p>
          <a:p>
            <a:pPr marL="0" lvl="0" indent="0" algn="just">
              <a:buNone/>
            </a:pPr>
            <a:r>
              <a:rPr lang="ar-EG" b="1" dirty="0" smtClean="0">
                <a:solidFill>
                  <a:srgbClr val="FF0000"/>
                </a:solidFill>
              </a:rPr>
              <a:t>من </a:t>
            </a:r>
            <a:r>
              <a:rPr lang="ar-EG" b="1" dirty="0">
                <a:solidFill>
                  <a:srgbClr val="FF0000"/>
                </a:solidFill>
              </a:rPr>
              <a:t>وسائل تأثير العين بين طرفي عملية الاتصال ما </a:t>
            </a:r>
            <a:r>
              <a:rPr lang="ar-EG" b="1" dirty="0" smtClean="0">
                <a:solidFill>
                  <a:srgbClr val="FF0000"/>
                </a:solidFill>
              </a:rPr>
              <a:t>يلي:</a:t>
            </a:r>
          </a:p>
          <a:p>
            <a:pPr lvl="0" algn="just">
              <a:buFont typeface="Wingdings" panose="05000000000000000000" pitchFamily="2" charset="2"/>
              <a:buChar char="Ø"/>
            </a:pPr>
            <a:r>
              <a:rPr lang="ar-EG" dirty="0">
                <a:solidFill>
                  <a:srgbClr val="00B050"/>
                </a:solidFill>
              </a:rPr>
              <a:t>طول مدة </a:t>
            </a:r>
            <a:r>
              <a:rPr lang="ar-EG" dirty="0" smtClean="0">
                <a:solidFill>
                  <a:srgbClr val="00B050"/>
                </a:solidFill>
              </a:rPr>
              <a:t>النظرة.</a:t>
            </a:r>
          </a:p>
          <a:p>
            <a:pPr lvl="0" algn="just">
              <a:buFont typeface="Wingdings" panose="05000000000000000000" pitchFamily="2" charset="2"/>
              <a:buChar char="Ø"/>
            </a:pPr>
            <a:r>
              <a:rPr lang="ar-EG" dirty="0">
                <a:solidFill>
                  <a:schemeClr val="accent1">
                    <a:lumMod val="75000"/>
                  </a:schemeClr>
                </a:solidFill>
              </a:rPr>
              <a:t>عمق </a:t>
            </a:r>
            <a:r>
              <a:rPr lang="ar-EG" dirty="0" smtClean="0">
                <a:solidFill>
                  <a:schemeClr val="accent1">
                    <a:lumMod val="75000"/>
                  </a:schemeClr>
                </a:solidFill>
              </a:rPr>
              <a:t>النظرة.</a:t>
            </a:r>
          </a:p>
          <a:p>
            <a:pPr lvl="0" algn="just">
              <a:buFont typeface="Wingdings" panose="05000000000000000000" pitchFamily="2" charset="2"/>
              <a:buChar char="Ø"/>
            </a:pPr>
            <a:r>
              <a:rPr lang="ar-EG" dirty="0">
                <a:solidFill>
                  <a:srgbClr val="0070C0"/>
                </a:solidFill>
              </a:rPr>
              <a:t>مساحة المنطقة </a:t>
            </a:r>
            <a:r>
              <a:rPr lang="ar-EG" dirty="0" smtClean="0">
                <a:solidFill>
                  <a:srgbClr val="0070C0"/>
                </a:solidFill>
              </a:rPr>
              <a:t>المنظورة.</a:t>
            </a:r>
            <a:endParaRPr lang="en-US" b="1"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barn(inVertical)">
                                      <p:cBhvr>
                                        <p:cTn id="31" dur="5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barn(inVertical)">
                                      <p:cBhvr>
                                        <p:cTn id="36" dur="5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barn(inVertical)">
                                      <p:cBhvr>
                                        <p:cTn id="4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179513" y="1772816"/>
            <a:ext cx="8712968" cy="4525963"/>
          </a:xfrm>
        </p:spPr>
        <p:txBody>
          <a:bodyPr>
            <a:normAutofit/>
          </a:bodyPr>
          <a:lstStyle/>
          <a:p>
            <a:pPr marL="0" indent="0">
              <a:buNone/>
            </a:pPr>
            <a:r>
              <a:rPr lang="ar-EG" sz="3600" b="1" dirty="0" smtClean="0">
                <a:solidFill>
                  <a:srgbClr val="FF0000"/>
                </a:solidFill>
              </a:rPr>
              <a:t>تابع </a:t>
            </a:r>
            <a:r>
              <a:rPr lang="ar-SA" sz="3600" b="1" dirty="0" smtClean="0">
                <a:solidFill>
                  <a:srgbClr val="FF0000"/>
                </a:solidFill>
              </a:rPr>
              <a:t>تعبيرات </a:t>
            </a:r>
            <a:r>
              <a:rPr lang="ar-SA" sz="3600" b="1" dirty="0">
                <a:solidFill>
                  <a:srgbClr val="FF0000"/>
                </a:solidFill>
              </a:rPr>
              <a:t>العينين: </a:t>
            </a:r>
            <a:endParaRPr lang="en-US" sz="3600" dirty="0">
              <a:solidFill>
                <a:srgbClr val="FF0000"/>
              </a:solidFill>
            </a:endParaRPr>
          </a:p>
          <a:p>
            <a:pPr marL="0" indent="0">
              <a:buNone/>
            </a:pPr>
            <a:r>
              <a:rPr lang="ar-EG" dirty="0">
                <a:solidFill>
                  <a:srgbClr val="FF0000"/>
                </a:solidFill>
              </a:rPr>
              <a:t>يمكن تقسيم نظرات الأعين إلى الأنواع التالية:</a:t>
            </a:r>
            <a:endParaRPr lang="en-US" dirty="0">
              <a:solidFill>
                <a:srgbClr val="FF0000"/>
              </a:solidFill>
            </a:endParaRPr>
          </a:p>
          <a:p>
            <a:pPr lvl="0" algn="just"/>
            <a:r>
              <a:rPr lang="ar-EG" b="1" dirty="0">
                <a:solidFill>
                  <a:schemeClr val="tx2">
                    <a:lumMod val="60000"/>
                    <a:lumOff val="40000"/>
                  </a:schemeClr>
                </a:solidFill>
              </a:rPr>
              <a:t>النظرة العميقة</a:t>
            </a:r>
            <a:r>
              <a:rPr lang="ar-EG" dirty="0"/>
              <a:t>: وهي التي تستغرق وقتا أطول، وهي توحي بالرضا أو الاهتمام بحديث الطرف الأخر.</a:t>
            </a:r>
            <a:endParaRPr lang="en-US" dirty="0"/>
          </a:p>
          <a:p>
            <a:pPr lvl="0" algn="just"/>
            <a:r>
              <a:rPr lang="ar-EG" b="1" dirty="0">
                <a:solidFill>
                  <a:schemeClr val="tx2">
                    <a:lumMod val="60000"/>
                    <a:lumOff val="40000"/>
                  </a:schemeClr>
                </a:solidFill>
              </a:rPr>
              <a:t>النظرة الشاردة</a:t>
            </a:r>
            <a:r>
              <a:rPr lang="ar-EG" dirty="0"/>
              <a:t>: وهي التي تتوقف لفترة وتكون نتيجة الانشغال بشيء آخر، وتدل على الملل، وعدم العناية بكلام المتحدث.</a:t>
            </a:r>
            <a:endParaRPr lang="en-US" dirty="0"/>
          </a:p>
          <a:p>
            <a:pPr lvl="0" algn="just"/>
            <a:r>
              <a:rPr lang="ar-EG" b="1" dirty="0">
                <a:solidFill>
                  <a:schemeClr val="tx2">
                    <a:lumMod val="60000"/>
                    <a:lumOff val="40000"/>
                  </a:schemeClr>
                </a:solidFill>
              </a:rPr>
              <a:t>النظرة السطحية</a:t>
            </a:r>
            <a:r>
              <a:rPr lang="ar-EG" dirty="0"/>
              <a:t>: وهي التي لا تستغرق وقتاً، وتدل على عدم الاهتمام المطلق بالطرف الأخر.</a:t>
            </a:r>
            <a:endParaRPr lang="en-US" dirty="0"/>
          </a:p>
        </p:txBody>
      </p:sp>
    </p:spTree>
    <p:extLst>
      <p:ext uri="{BB962C8B-B14F-4D97-AF65-F5344CB8AC3E}">
        <p14:creationId xmlns="" xmlns:p14="http://schemas.microsoft.com/office/powerpoint/2010/main" val="3887798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EG" sz="5400" b="1" dirty="0" smtClean="0">
                <a:solidFill>
                  <a:schemeClr val="bg1"/>
                </a:solidFill>
              </a:rPr>
              <a:t>أدوات الاتصال</a:t>
            </a:r>
            <a:r>
              <a:rPr lang="ar-SA" sz="5400" b="1" dirty="0" smtClean="0">
                <a:solidFill>
                  <a:schemeClr val="bg1"/>
                </a:solidFill>
              </a:rPr>
              <a:t> </a:t>
            </a:r>
            <a:r>
              <a:rPr lang="ar-EG" sz="5400" b="1" dirty="0" smtClean="0">
                <a:solidFill>
                  <a:schemeClr val="bg1"/>
                </a:solidFill>
              </a:rPr>
              <a:t>غير اللفظي</a:t>
            </a:r>
            <a:endParaRPr lang="en-US" sz="54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3" name="Content Placeholder 2"/>
          <p:cNvSpPr>
            <a:spLocks noGrp="1"/>
          </p:cNvSpPr>
          <p:nvPr>
            <p:ph idx="1"/>
          </p:nvPr>
        </p:nvSpPr>
        <p:spPr>
          <a:xfrm>
            <a:off x="179513" y="1772816"/>
            <a:ext cx="8712968" cy="4525963"/>
          </a:xfrm>
        </p:spPr>
        <p:txBody>
          <a:bodyPr>
            <a:normAutofit fontScale="85000" lnSpcReduction="20000"/>
          </a:bodyPr>
          <a:lstStyle/>
          <a:p>
            <a:pPr marL="0" indent="0" algn="just">
              <a:buNone/>
            </a:pPr>
            <a:r>
              <a:rPr lang="ar-EG" sz="3600" b="1" dirty="0" smtClean="0">
                <a:solidFill>
                  <a:srgbClr val="FF0000"/>
                </a:solidFill>
              </a:rPr>
              <a:t>تابع </a:t>
            </a:r>
            <a:r>
              <a:rPr lang="ar-SA" sz="3600" b="1" dirty="0" smtClean="0">
                <a:solidFill>
                  <a:srgbClr val="FF0000"/>
                </a:solidFill>
              </a:rPr>
              <a:t>تعبيرات </a:t>
            </a:r>
            <a:r>
              <a:rPr lang="ar-SA" sz="3600" b="1" dirty="0">
                <a:solidFill>
                  <a:srgbClr val="FF0000"/>
                </a:solidFill>
              </a:rPr>
              <a:t>العينين: </a:t>
            </a:r>
            <a:endParaRPr lang="en-US" sz="3600" b="1" dirty="0">
              <a:solidFill>
                <a:srgbClr val="FF0000"/>
              </a:solidFill>
            </a:endParaRPr>
          </a:p>
          <a:p>
            <a:pPr marL="0" indent="0" algn="just">
              <a:buNone/>
            </a:pPr>
            <a:r>
              <a:rPr lang="ar-EG" b="1" dirty="0" smtClean="0"/>
              <a:t>من </a:t>
            </a:r>
            <a:r>
              <a:rPr lang="ar-EG" b="1" dirty="0"/>
              <a:t>أمثلة تعبيرات العين ما يلي</a:t>
            </a:r>
            <a:r>
              <a:rPr lang="ar-EG" b="1" dirty="0" smtClean="0">
                <a:solidFill>
                  <a:srgbClr val="FF0000"/>
                </a:solidFill>
              </a:rPr>
              <a:t>:</a:t>
            </a:r>
            <a:endParaRPr lang="en-US" b="1" dirty="0">
              <a:solidFill>
                <a:srgbClr val="FF0000"/>
              </a:solidFill>
            </a:endParaRPr>
          </a:p>
          <a:p>
            <a:pPr lvl="0" algn="just"/>
            <a:r>
              <a:rPr lang="ar-EG" b="1" dirty="0">
                <a:solidFill>
                  <a:srgbClr val="0070C0"/>
                </a:solidFill>
              </a:rPr>
              <a:t>إذا اتسعت العينان</a:t>
            </a:r>
            <a:r>
              <a:rPr lang="ar-EG" b="1" dirty="0"/>
              <a:t>، دل ذلك على الدهشة والانبهار والتعجب</a:t>
            </a:r>
            <a:r>
              <a:rPr lang="en-US" b="1" dirty="0"/>
              <a:t>.</a:t>
            </a:r>
          </a:p>
          <a:p>
            <a:pPr lvl="0" algn="just"/>
            <a:r>
              <a:rPr lang="ar-EG" b="1" dirty="0">
                <a:solidFill>
                  <a:srgbClr val="0070C0"/>
                </a:solidFill>
              </a:rPr>
              <a:t>تضييق العينين</a:t>
            </a:r>
            <a:r>
              <a:rPr lang="ar-EG" b="1" dirty="0"/>
              <a:t>، يدل على عدم الموافقة والشعور السلبي</a:t>
            </a:r>
            <a:r>
              <a:rPr lang="en-US" b="1" dirty="0"/>
              <a:t>.</a:t>
            </a:r>
          </a:p>
          <a:p>
            <a:pPr lvl="0" algn="just"/>
            <a:r>
              <a:rPr lang="ar-EG" b="1" dirty="0">
                <a:solidFill>
                  <a:srgbClr val="0070C0"/>
                </a:solidFill>
              </a:rPr>
              <a:t>تغميض العينين</a:t>
            </a:r>
            <a:r>
              <a:rPr lang="ar-EG" b="1" dirty="0"/>
              <a:t>، يدل على التقييم السلبي لما يقال، كعدم تصديق ما يقال</a:t>
            </a:r>
            <a:r>
              <a:rPr lang="en-US" b="1" dirty="0"/>
              <a:t>.</a:t>
            </a:r>
          </a:p>
          <a:p>
            <a:pPr lvl="0" algn="just"/>
            <a:r>
              <a:rPr lang="ar-EG" b="1" dirty="0">
                <a:solidFill>
                  <a:srgbClr val="0070C0"/>
                </a:solidFill>
              </a:rPr>
              <a:t>إذا اتجهت العينان لأعلى يمينا</a:t>
            </a:r>
            <a:r>
              <a:rPr lang="ar-EG" b="1" dirty="0"/>
              <a:t>، يتصور وينشئ صورة خيالية مستقبلية</a:t>
            </a:r>
            <a:r>
              <a:rPr lang="en-US" b="1" dirty="0"/>
              <a:t>.</a:t>
            </a:r>
          </a:p>
          <a:p>
            <a:pPr lvl="0" algn="just"/>
            <a:r>
              <a:rPr lang="ar-EG" b="1" dirty="0">
                <a:solidFill>
                  <a:srgbClr val="0070C0"/>
                </a:solidFill>
              </a:rPr>
              <a:t>إذا اتجهت العينان لأعلى يسارا</a:t>
            </a:r>
            <a:r>
              <a:rPr lang="ar-EG" b="1" dirty="0"/>
              <a:t>، يتصور شيئا كان في الماضي وله علاقة بالواقع</a:t>
            </a:r>
            <a:r>
              <a:rPr lang="en-US" b="1" dirty="0"/>
              <a:t>.</a:t>
            </a:r>
          </a:p>
          <a:p>
            <a:pPr lvl="0" algn="just"/>
            <a:r>
              <a:rPr lang="ar-EG" b="1" dirty="0">
                <a:solidFill>
                  <a:srgbClr val="0070C0"/>
                </a:solidFill>
              </a:rPr>
              <a:t>إذا نظر لأسفل</a:t>
            </a:r>
            <a:r>
              <a:rPr lang="ar-EG" b="1" dirty="0"/>
              <a:t>، يتحدث مع أحاسيسه حديثا خاصا أو يشاور نفسه، أو عدم المواجهة</a:t>
            </a:r>
            <a:r>
              <a:rPr lang="en-US" b="1" dirty="0"/>
              <a:t>.</a:t>
            </a:r>
          </a:p>
          <a:p>
            <a:pPr lvl="0" algn="just"/>
            <a:r>
              <a:rPr lang="en-US" b="1" dirty="0"/>
              <a:t> </a:t>
            </a:r>
            <a:r>
              <a:rPr lang="ar-EG" b="1" dirty="0">
                <a:solidFill>
                  <a:srgbClr val="0070C0"/>
                </a:solidFill>
              </a:rPr>
              <a:t>تجنب تلاقي الأعين</a:t>
            </a:r>
            <a:r>
              <a:rPr lang="ar-EG" b="1" dirty="0"/>
              <a:t>، دليل على الهروب أو </a:t>
            </a:r>
            <a:r>
              <a:rPr lang="ar-SA" b="1" dirty="0" smtClean="0"/>
              <a:t>ا</a:t>
            </a:r>
            <a:r>
              <a:rPr lang="ar-EG" b="1" dirty="0" smtClean="0"/>
              <a:t>للامبالاة </a:t>
            </a:r>
            <a:r>
              <a:rPr lang="ar-EG" b="1" dirty="0"/>
              <a:t>أو العصبية</a:t>
            </a:r>
            <a:r>
              <a:rPr lang="en-US" b="1" dirty="0"/>
              <a:t>.</a:t>
            </a:r>
          </a:p>
        </p:txBody>
      </p:sp>
    </p:spTree>
    <p:extLst>
      <p:ext uri="{BB962C8B-B14F-4D97-AF65-F5344CB8AC3E}">
        <p14:creationId xmlns="" xmlns:p14="http://schemas.microsoft.com/office/powerpoint/2010/main" val="4233818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arn(inVertical)">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barn(inVertical)">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barn(inVertical)">
                                      <p:cBhvr>
                                        <p:cTn id="49" dur="500"/>
                                        <p:tgtEl>
                                          <p:spTgt spid="3">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barn(inVertical)">
                                      <p:cBhvr>
                                        <p:cTn id="5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theme/theme1.xml><?xml version="1.0" encoding="utf-8"?>
<a:theme xmlns:a="http://schemas.openxmlformats.org/drawingml/2006/main" name="الوحدة الأولى">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مستند" ma:contentTypeID="0x010100DE7318CCAF5741468586D67F3E6D1D0C" ma:contentTypeVersion="0" ma:contentTypeDescription="إنشاء مستند جديد." ma:contentTypeScope="" ma:versionID="e7bd36b573ee01252620c1bb348998f7">
  <xsd:schema xmlns:xsd="http://www.w3.org/2001/XMLSchema" xmlns:xs="http://www.w3.org/2001/XMLSchema" xmlns:p="http://schemas.microsoft.com/office/2006/metadata/properties" targetNamespace="http://schemas.microsoft.com/office/2006/metadata/properties" ma:root="true" ma:fieldsID="b8d804356fb0d354094a9f23b7d0afd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5991514-D76B-44C8-BF62-7070D3BB1A8E}"/>
</file>

<file path=customXml/itemProps2.xml><?xml version="1.0" encoding="utf-8"?>
<ds:datastoreItem xmlns:ds="http://schemas.openxmlformats.org/officeDocument/2006/customXml" ds:itemID="{61523DC3-E5FF-44AB-9651-FDB53D7D7339}"/>
</file>

<file path=customXml/itemProps3.xml><?xml version="1.0" encoding="utf-8"?>
<ds:datastoreItem xmlns:ds="http://schemas.openxmlformats.org/officeDocument/2006/customXml" ds:itemID="{9E2BF5C5-25A5-45BE-8D4E-D56FB7F06F49}"/>
</file>

<file path=docProps/app.xml><?xml version="1.0" encoding="utf-8"?>
<Properties xmlns="http://schemas.openxmlformats.org/officeDocument/2006/extended-properties" xmlns:vt="http://schemas.openxmlformats.org/officeDocument/2006/docPropsVTypes">
  <Template>الوحدة الأولى</Template>
  <TotalTime>798</TotalTime>
  <Words>1160</Words>
  <Application>Microsoft Office PowerPoint</Application>
  <PresentationFormat>عرض على الشاشة (3:4)‏</PresentationFormat>
  <Paragraphs>150</Paragraphs>
  <Slides>21</Slides>
  <Notes>1</Notes>
  <HiddenSlides>0</HiddenSlides>
  <MMClips>0</MMClips>
  <ScaleCrop>false</ScaleCrop>
  <HeadingPairs>
    <vt:vector size="4" baseType="variant">
      <vt:variant>
        <vt:lpstr>سمة</vt:lpstr>
      </vt:variant>
      <vt:variant>
        <vt:i4>1</vt:i4>
      </vt:variant>
      <vt:variant>
        <vt:lpstr>عناوين الشرائح</vt:lpstr>
      </vt:variant>
      <vt:variant>
        <vt:i4>21</vt:i4>
      </vt:variant>
    </vt:vector>
  </HeadingPairs>
  <TitlesOfParts>
    <vt:vector size="22" baseType="lpstr">
      <vt:lpstr>الوحدة الأولى</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ممارسة الأنشطة اليومية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DR-Hisham</dc:creator>
  <cp:lastModifiedBy>Dr.Hisham</cp:lastModifiedBy>
  <cp:revision>129</cp:revision>
  <dcterms:created xsi:type="dcterms:W3CDTF">2014-09-05T11:22:47Z</dcterms:created>
  <dcterms:modified xsi:type="dcterms:W3CDTF">2014-11-01T21:49:58Z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0x010100DE7318CCAF5741468586D67F3E6D1D0C</vt:lpwstr>
  </property>
</Properties>
</file>