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3" name="Shape 2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4" name="Shape 2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1" name="Shape 3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8" name="Shape 3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8" name="Shape 3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7" name="Shape 3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9" name="Shape 3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2" name="Shape 3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5" name="Shape 3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5" name="Shape 4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6" name="Shape 4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9" name="Shape 4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8" name="Shape 4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9" name="Shape 4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5" name="Shape 4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2" name="Shape 492"/>
        <p:cNvGrpSpPr/>
        <p:nvPr/>
      </p:nvGrpSpPr>
      <p:grpSpPr>
        <a:xfrm>
          <a:off x="0" y="0"/>
          <a:ext cx="0" cy="0"/>
          <a:chOff x="0" y="0"/>
          <a:chExt cx="0" cy="0"/>
        </a:xfrm>
      </p:grpSpPr>
      <p:sp>
        <p:nvSpPr>
          <p:cNvPr id="493" name="Shape 4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94" name="Shape 4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8" name="Shape 518"/>
        <p:cNvGrpSpPr/>
        <p:nvPr/>
      </p:nvGrpSpPr>
      <p:grpSpPr>
        <a:xfrm>
          <a:off x="0" y="0"/>
          <a:ext cx="0" cy="0"/>
          <a:chOff x="0" y="0"/>
          <a:chExt cx="0" cy="0"/>
        </a:xfrm>
      </p:grpSpPr>
      <p:sp>
        <p:nvSpPr>
          <p:cNvPr id="519" name="Shape 5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0" name="Shape 5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30" name="Shape 5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4" name="Shape 534"/>
        <p:cNvGrpSpPr/>
        <p:nvPr/>
      </p:nvGrpSpPr>
      <p:grpSpPr>
        <a:xfrm>
          <a:off x="0" y="0"/>
          <a:ext cx="0" cy="0"/>
          <a:chOff x="0" y="0"/>
          <a:chExt cx="0" cy="0"/>
        </a:xfrm>
      </p:grpSpPr>
      <p:sp>
        <p:nvSpPr>
          <p:cNvPr id="535" name="Shape 5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36" name="Shape 5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45" name="Shape 5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8" name="Shape 558"/>
        <p:cNvGrpSpPr/>
        <p:nvPr/>
      </p:nvGrpSpPr>
      <p:grpSpPr>
        <a:xfrm>
          <a:off x="0" y="0"/>
          <a:ext cx="0" cy="0"/>
          <a:chOff x="0" y="0"/>
          <a:chExt cx="0" cy="0"/>
        </a:xfrm>
      </p:grpSpPr>
      <p:sp>
        <p:nvSpPr>
          <p:cNvPr id="559" name="Shape 5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60" name="Shape 5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3" name="Shape 573"/>
        <p:cNvGrpSpPr/>
        <p:nvPr/>
      </p:nvGrpSpPr>
      <p:grpSpPr>
        <a:xfrm>
          <a:off x="0" y="0"/>
          <a:ext cx="0" cy="0"/>
          <a:chOff x="0" y="0"/>
          <a:chExt cx="0" cy="0"/>
        </a:xfrm>
      </p:grpSpPr>
      <p:sp>
        <p:nvSpPr>
          <p:cNvPr id="574" name="Shape 5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75" name="Shape 5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0" name="Shape 1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6" name="Shape 2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1"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1"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1"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1" algn="r">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1" algn="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1" algn="r">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1" algn="r">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1" algn="r">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1" algn="r">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1" algn="r">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gif"/><Relationship Id="rId4" Type="http://schemas.openxmlformats.org/officeDocument/2006/relationships/image" Target="../media/image18.gif"/><Relationship Id="rId5" Type="http://schemas.openxmlformats.org/officeDocument/2006/relationships/image" Target="../media/image17.gif"/><Relationship Id="rId6" Type="http://schemas.openxmlformats.org/officeDocument/2006/relationships/image" Target="../media/image1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gif"/><Relationship Id="rId4" Type="http://schemas.openxmlformats.org/officeDocument/2006/relationships/image" Target="../media/image24.png"/><Relationship Id="rId5" Type="http://schemas.openxmlformats.org/officeDocument/2006/relationships/image" Target="../media/image2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image" Target="../media/image0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0.gif"/><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3.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0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6.png"/><Relationship Id="rId4" Type="http://schemas.openxmlformats.org/officeDocument/2006/relationships/image" Target="../media/image38.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6.png"/><Relationship Id="rId4" Type="http://schemas.openxmlformats.org/officeDocument/2006/relationships/image" Target="../media/image38.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7.png"/><Relationship Id="rId4" Type="http://schemas.openxmlformats.org/officeDocument/2006/relationships/image" Target="../media/image04.gif"/><Relationship Id="rId5"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5.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grpSp>
        <p:nvGrpSpPr>
          <p:cNvPr id="84" name="Shape 84"/>
          <p:cNvGrpSpPr/>
          <p:nvPr/>
        </p:nvGrpSpPr>
        <p:grpSpPr>
          <a:xfrm>
            <a:off x="2057954" y="476672"/>
            <a:ext cx="5258235" cy="2088232"/>
            <a:chOff x="2195736" y="614812"/>
            <a:chExt cx="5258235" cy="2088232"/>
          </a:xfrm>
        </p:grpSpPr>
        <p:grpSp>
          <p:nvGrpSpPr>
            <p:cNvPr id="85" name="Shape 85"/>
            <p:cNvGrpSpPr/>
            <p:nvPr/>
          </p:nvGrpSpPr>
          <p:grpSpPr>
            <a:xfrm>
              <a:off x="2195736" y="614812"/>
              <a:ext cx="5258235" cy="2088232"/>
              <a:chOff x="2672540" y="614812"/>
              <a:chExt cx="5258235" cy="2088232"/>
            </a:xfrm>
          </p:grpSpPr>
          <p:grpSp>
            <p:nvGrpSpPr>
              <p:cNvPr id="86" name="Shape 86"/>
              <p:cNvGrpSpPr/>
              <p:nvPr/>
            </p:nvGrpSpPr>
            <p:grpSpPr>
              <a:xfrm>
                <a:off x="2672540" y="614812"/>
                <a:ext cx="5130071" cy="2088232"/>
                <a:chOff x="3923928" y="260648"/>
                <a:chExt cx="5130071" cy="2088232"/>
              </a:xfrm>
            </p:grpSpPr>
            <p:sp>
              <p:nvSpPr>
                <p:cNvPr id="87" name="Shape 87"/>
                <p:cNvSpPr/>
                <p:nvPr/>
              </p:nvSpPr>
              <p:spPr>
                <a:xfrm rot="-5400000">
                  <a:off x="6308943" y="-396175"/>
                  <a:ext cx="2088232" cy="3401880"/>
                </a:xfrm>
                <a:prstGeom prst="flowChartDelay">
                  <a:avLst/>
                </a:prstGeom>
                <a:gradFill>
                  <a:gsLst>
                    <a:gs pos="0">
                      <a:srgbClr val="770000"/>
                    </a:gs>
                    <a:gs pos="50000">
                      <a:srgbClr val="AC0000"/>
                    </a:gs>
                    <a:gs pos="100000">
                      <a:srgbClr val="CE00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nvGrpSpPr>
                <p:cNvPr id="88" name="Shape 88"/>
                <p:cNvGrpSpPr/>
                <p:nvPr/>
              </p:nvGrpSpPr>
              <p:grpSpPr>
                <a:xfrm>
                  <a:off x="3923928" y="620687"/>
                  <a:ext cx="4896544" cy="1728192"/>
                  <a:chOff x="3923928" y="620687"/>
                  <a:chExt cx="4896544" cy="1728192"/>
                </a:xfrm>
              </p:grpSpPr>
              <p:sp>
                <p:nvSpPr>
                  <p:cNvPr id="89" name="Shape 89"/>
                  <p:cNvSpPr/>
                  <p:nvPr/>
                </p:nvSpPr>
                <p:spPr>
                  <a:xfrm>
                    <a:off x="3923928" y="620687"/>
                    <a:ext cx="4896544" cy="1728192"/>
                  </a:xfrm>
                  <a:prstGeom prst="flowChartOnlineStorage">
                    <a:avLst/>
                  </a:prstGeom>
                  <a:gradFill>
                    <a:gsLst>
                      <a:gs pos="0">
                        <a:srgbClr val="990033"/>
                      </a:gs>
                      <a:gs pos="50000">
                        <a:srgbClr val="F2F2F2"/>
                      </a:gs>
                      <a:gs pos="100000">
                        <a:schemeClr val="lt1"/>
                      </a:gs>
                    </a:gsLst>
                    <a:lin ang="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0" name="Shape 90"/>
                  <p:cNvSpPr/>
                  <p:nvPr/>
                </p:nvSpPr>
                <p:spPr>
                  <a:xfrm>
                    <a:off x="4283967" y="620687"/>
                    <a:ext cx="4536503" cy="1584176"/>
                  </a:xfrm>
                  <a:prstGeom prst="flowChartTerminator">
                    <a:avLst/>
                  </a:prstGeom>
                  <a:gradFill>
                    <a:gsLst>
                      <a:gs pos="0">
                        <a:srgbClr val="990000"/>
                      </a:gs>
                      <a:gs pos="50000">
                        <a:srgbClr val="F2F2F2"/>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grpSp>
          <p:pic>
            <p:nvPicPr>
              <p:cNvPr id="91" name="Shape 91"/>
              <p:cNvPicPr preferRelativeResize="0"/>
              <p:nvPr/>
            </p:nvPicPr>
            <p:blipFill rotWithShape="1">
              <a:blip r:embed="rId3">
                <a:alphaModFix/>
              </a:blip>
              <a:srcRect b="0" l="0" r="0" t="0"/>
              <a:stretch/>
            </p:blipFill>
            <p:spPr>
              <a:xfrm flipH="1">
                <a:off x="6597275" y="1882752"/>
                <a:ext cx="1333499" cy="676275"/>
              </a:xfrm>
              <a:prstGeom prst="rect">
                <a:avLst/>
              </a:prstGeom>
              <a:noFill/>
              <a:ln>
                <a:noFill/>
              </a:ln>
            </p:spPr>
          </p:pic>
        </p:grpSp>
        <p:sp>
          <p:nvSpPr>
            <p:cNvPr id="92" name="Shape 92"/>
            <p:cNvSpPr/>
            <p:nvPr/>
          </p:nvSpPr>
          <p:spPr>
            <a:xfrm>
              <a:off x="2771800" y="1235008"/>
              <a:ext cx="412196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0000CC"/>
                  </a:solidFill>
                  <a:latin typeface="Calibri"/>
                  <a:ea typeface="Calibri"/>
                  <a:cs typeface="Calibri"/>
                  <a:sym typeface="Calibri"/>
                </a:rPr>
                <a:t>الوحدة الثانية</a:t>
              </a:r>
            </a:p>
          </p:txBody>
        </p:sp>
      </p:grpSp>
      <p:grpSp>
        <p:nvGrpSpPr>
          <p:cNvPr id="93" name="Shape 93"/>
          <p:cNvGrpSpPr/>
          <p:nvPr/>
        </p:nvGrpSpPr>
        <p:grpSpPr>
          <a:xfrm>
            <a:off x="1248362" y="3328889"/>
            <a:ext cx="6780021" cy="2907957"/>
            <a:chOff x="1098112" y="3328889"/>
            <a:chExt cx="6780021" cy="2907957"/>
          </a:xfrm>
        </p:grpSpPr>
        <p:grpSp>
          <p:nvGrpSpPr>
            <p:cNvPr id="94" name="Shape 94"/>
            <p:cNvGrpSpPr/>
            <p:nvPr/>
          </p:nvGrpSpPr>
          <p:grpSpPr>
            <a:xfrm>
              <a:off x="1098112" y="3328889"/>
              <a:ext cx="6606535" cy="2836414"/>
              <a:chOff x="1098112" y="3328889"/>
              <a:chExt cx="6606535" cy="2836414"/>
            </a:xfrm>
          </p:grpSpPr>
          <p:grpSp>
            <p:nvGrpSpPr>
              <p:cNvPr id="95" name="Shape 95"/>
              <p:cNvGrpSpPr/>
              <p:nvPr/>
            </p:nvGrpSpPr>
            <p:grpSpPr>
              <a:xfrm>
                <a:off x="1098112" y="3356992"/>
                <a:ext cx="6606535" cy="2808311"/>
                <a:chOff x="1098112" y="3356992"/>
                <a:chExt cx="6606535" cy="2808311"/>
              </a:xfrm>
            </p:grpSpPr>
            <p:grpSp>
              <p:nvGrpSpPr>
                <p:cNvPr id="96" name="Shape 96"/>
                <p:cNvGrpSpPr/>
                <p:nvPr/>
              </p:nvGrpSpPr>
              <p:grpSpPr>
                <a:xfrm>
                  <a:off x="1259632" y="3356992"/>
                  <a:ext cx="6445015" cy="2808311"/>
                  <a:chOff x="1259632" y="3356992"/>
                  <a:chExt cx="6445015" cy="2808311"/>
                </a:xfrm>
              </p:grpSpPr>
              <p:sp>
                <p:nvSpPr>
                  <p:cNvPr id="97" name="Shape 97"/>
                  <p:cNvSpPr/>
                  <p:nvPr/>
                </p:nvSpPr>
                <p:spPr>
                  <a:xfrm>
                    <a:off x="1259632" y="3356992"/>
                    <a:ext cx="5715883" cy="2232248"/>
                  </a:xfrm>
                  <a:prstGeom prst="roundRect">
                    <a:avLst>
                      <a:gd fmla="val 16667" name="adj"/>
                    </a:avLst>
                  </a:prstGeom>
                  <a:gradFill>
                    <a:gsLst>
                      <a:gs pos="0">
                        <a:srgbClr val="5C007E"/>
                      </a:gs>
                      <a:gs pos="50000">
                        <a:srgbClr val="8500B6"/>
                      </a:gs>
                      <a:gs pos="100000">
                        <a:srgbClr val="A000DB"/>
                      </a:gs>
                    </a:gsLst>
                    <a:lin ang="5400000" scaled="0"/>
                  </a:gra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8" name="Shape 98"/>
                  <p:cNvSpPr/>
                  <p:nvPr/>
                </p:nvSpPr>
                <p:spPr>
                  <a:xfrm flipH="1">
                    <a:off x="4536295" y="3356992"/>
                    <a:ext cx="3168351" cy="2736303"/>
                  </a:xfrm>
                  <a:prstGeom prst="corner">
                    <a:avLst>
                      <a:gd fmla="val 50000" name="adj1"/>
                      <a:gd fmla="val 50000" name="adj2"/>
                    </a:avLst>
                  </a:prstGeom>
                  <a:gradFill>
                    <a:gsLst>
                      <a:gs pos="0">
                        <a:srgbClr val="2C2C2C"/>
                      </a:gs>
                      <a:gs pos="50000">
                        <a:srgbClr val="404040"/>
                      </a:gs>
                      <a:gs pos="100000">
                        <a:srgbClr val="4D4D4D"/>
                      </a:gs>
                    </a:gsLst>
                    <a:lin ang="10800000" scaled="0"/>
                  </a:gradFill>
                  <a:ln cap="flat" cmpd="sng" w="5715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9" name="Shape 99"/>
                  <p:cNvSpPr/>
                  <p:nvPr/>
                </p:nvSpPr>
                <p:spPr>
                  <a:xfrm>
                    <a:off x="1259632" y="3429000"/>
                    <a:ext cx="6194339" cy="2736303"/>
                  </a:xfrm>
                  <a:prstGeom prst="flowChartManualInput">
                    <a:avLst/>
                  </a:prstGeom>
                  <a:gradFill>
                    <a:gsLst>
                      <a:gs pos="0">
                        <a:srgbClr val="0C0C0C"/>
                      </a:gs>
                      <a:gs pos="19000">
                        <a:srgbClr val="00CC00"/>
                      </a:gs>
                      <a:gs pos="62000">
                        <a:schemeClr val="lt1"/>
                      </a:gs>
                      <a:gs pos="100000">
                        <a:schemeClr val="lt1"/>
                      </a:gs>
                    </a:gsLst>
                    <a:lin ang="10800000" scaled="0"/>
                  </a:gra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sp>
              <p:nvSpPr>
                <p:cNvPr id="100" name="Shape 100"/>
                <p:cNvSpPr/>
                <p:nvPr/>
              </p:nvSpPr>
              <p:spPr>
                <a:xfrm>
                  <a:off x="1098112" y="4460919"/>
                  <a:ext cx="6282199"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النمو الإنساني</a:t>
                  </a:r>
                </a:p>
              </p:txBody>
            </p:sp>
          </p:grpSp>
          <p:pic>
            <p:nvPicPr>
              <p:cNvPr id="101" name="Shape 101"/>
              <p:cNvPicPr preferRelativeResize="0"/>
              <p:nvPr/>
            </p:nvPicPr>
            <p:blipFill rotWithShape="1">
              <a:blip r:embed="rId4">
                <a:alphaModFix/>
              </a:blip>
              <a:srcRect b="0" l="0" r="0" t="0"/>
              <a:stretch/>
            </p:blipFill>
            <p:spPr>
              <a:xfrm>
                <a:off x="1140671" y="3328889"/>
                <a:ext cx="1343095" cy="892199"/>
              </a:xfrm>
              <a:prstGeom prst="rect">
                <a:avLst/>
              </a:prstGeom>
              <a:noFill/>
              <a:ln>
                <a:noFill/>
              </a:ln>
            </p:spPr>
          </p:pic>
        </p:grpSp>
        <p:pic>
          <p:nvPicPr>
            <p:cNvPr id="102" name="Shape 102"/>
            <p:cNvPicPr preferRelativeResize="0"/>
            <p:nvPr/>
          </p:nvPicPr>
          <p:blipFill rotWithShape="1">
            <a:blip r:embed="rId4">
              <a:alphaModFix/>
            </a:blip>
            <a:srcRect b="0" l="0" r="0" t="0"/>
            <a:stretch/>
          </p:blipFill>
          <p:spPr>
            <a:xfrm>
              <a:off x="6535037" y="5344648"/>
              <a:ext cx="1343095" cy="892199"/>
            </a:xfrm>
            <a:prstGeom prst="rect">
              <a:avLst/>
            </a:prstGeom>
            <a:noFill/>
            <a:ln>
              <a:noFill/>
            </a:ln>
          </p:spPr>
        </p:pic>
      </p:gr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grpSp>
        <p:nvGrpSpPr>
          <p:cNvPr id="219" name="Shape 219"/>
          <p:cNvGrpSpPr/>
          <p:nvPr/>
        </p:nvGrpSpPr>
        <p:grpSpPr>
          <a:xfrm>
            <a:off x="1378688" y="1844823"/>
            <a:ext cx="6680518" cy="2745071"/>
            <a:chOff x="2915815" y="3645023"/>
            <a:chExt cx="5616623" cy="2304256"/>
          </a:xfrm>
        </p:grpSpPr>
        <p:sp>
          <p:nvSpPr>
            <p:cNvPr id="220" name="Shape 220"/>
            <p:cNvSpPr/>
            <p:nvPr/>
          </p:nvSpPr>
          <p:spPr>
            <a:xfrm rot="5400000">
              <a:off x="4620726" y="1940112"/>
              <a:ext cx="2206802" cy="5616623"/>
            </a:xfrm>
            <a:prstGeom prst="flowChartTerminator">
              <a:avLst/>
            </a:prstGeom>
            <a:solidFill>
              <a:srgbClr val="00206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221" name="Shape 221"/>
            <p:cNvSpPr/>
            <p:nvPr/>
          </p:nvSpPr>
          <p:spPr>
            <a:xfrm>
              <a:off x="2955372" y="4077071"/>
              <a:ext cx="5505059" cy="1872207"/>
            </a:xfrm>
            <a:prstGeom prst="flowChartTerminator">
              <a:avLst/>
            </a:prstGeom>
            <a:solidFill>
              <a:srgbClr val="9900CC"/>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222" name="Shape 222"/>
            <p:cNvSpPr/>
            <p:nvPr/>
          </p:nvSpPr>
          <p:spPr>
            <a:xfrm>
              <a:off x="3187622" y="3933055"/>
              <a:ext cx="5040560" cy="2016223"/>
            </a:xfrm>
            <a:prstGeom prst="flowChartOffpageConnector">
              <a:avLst/>
            </a:prstGeom>
            <a:gradFill>
              <a:gsLst>
                <a:gs pos="0">
                  <a:schemeClr val="lt1"/>
                </a:gs>
                <a:gs pos="50000">
                  <a:srgbClr val="F2F2F2"/>
                </a:gs>
                <a:gs pos="100000">
                  <a:srgbClr val="C8C8FF"/>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sp>
        <p:nvSpPr>
          <p:cNvPr id="223" name="Shape 223"/>
          <p:cNvSpPr/>
          <p:nvPr/>
        </p:nvSpPr>
        <p:spPr>
          <a:xfrm>
            <a:off x="2713507" y="2276872"/>
            <a:ext cx="3886000"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chemeClr val="dk1"/>
                </a:solidFill>
                <a:latin typeface="Calibri"/>
                <a:ea typeface="Calibri"/>
                <a:cs typeface="Calibri"/>
                <a:sym typeface="Calibri"/>
              </a:rPr>
              <a:t>الدرس الأول</a:t>
            </a:r>
          </a:p>
          <a:p>
            <a:pPr indent="0" lvl="0" marL="0" marR="0" rtl="1" algn="ctr">
              <a:spcBef>
                <a:spcPts val="0"/>
              </a:spcBef>
              <a:buSzPct val="25000"/>
              <a:buNone/>
            </a:pPr>
            <a:r>
              <a:rPr b="1" lang="ar-EG" sz="7200">
                <a:solidFill>
                  <a:schemeClr val="dk1"/>
                </a:solidFill>
                <a:latin typeface="Calibri"/>
                <a:ea typeface="Calibri"/>
                <a:cs typeface="Calibri"/>
                <a:sym typeface="Calibri"/>
              </a:rPr>
              <a:t>2-1</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grpSp>
        <p:nvGrpSpPr>
          <p:cNvPr id="228" name="Shape 228"/>
          <p:cNvGrpSpPr/>
          <p:nvPr/>
        </p:nvGrpSpPr>
        <p:grpSpPr>
          <a:xfrm>
            <a:off x="3159898" y="260647"/>
            <a:ext cx="3096344" cy="2503288"/>
            <a:chOff x="6444207" y="493662"/>
            <a:chExt cx="3096344" cy="2503288"/>
          </a:xfrm>
        </p:grpSpPr>
        <p:grpSp>
          <p:nvGrpSpPr>
            <p:cNvPr id="229" name="Shape 229"/>
            <p:cNvGrpSpPr/>
            <p:nvPr/>
          </p:nvGrpSpPr>
          <p:grpSpPr>
            <a:xfrm>
              <a:off x="6444207" y="493662"/>
              <a:ext cx="3096344" cy="2503288"/>
              <a:chOff x="6444207" y="493662"/>
              <a:chExt cx="3096344" cy="2503288"/>
            </a:xfrm>
          </p:grpSpPr>
          <p:sp>
            <p:nvSpPr>
              <p:cNvPr id="230" name="Shape 230"/>
              <p:cNvSpPr/>
              <p:nvPr/>
            </p:nvSpPr>
            <p:spPr>
              <a:xfrm>
                <a:off x="7740352" y="493662"/>
                <a:ext cx="1728191" cy="1855216"/>
              </a:xfrm>
              <a:prstGeom prst="ellipse">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Calibri"/>
                  <a:ea typeface="Calibri"/>
                  <a:cs typeface="Calibri"/>
                  <a:sym typeface="Calibri"/>
                </a:endParaRPr>
              </a:p>
            </p:txBody>
          </p:sp>
          <p:sp>
            <p:nvSpPr>
              <p:cNvPr id="231" name="Shape 231"/>
              <p:cNvSpPr/>
              <p:nvPr/>
            </p:nvSpPr>
            <p:spPr>
              <a:xfrm>
                <a:off x="7812360" y="1141734"/>
                <a:ext cx="1728191" cy="1855216"/>
              </a:xfrm>
              <a:prstGeom prst="ellipse">
                <a:avLst/>
              </a:prstGeom>
              <a:solidFill>
                <a:srgbClr val="6600CC"/>
              </a:solidFill>
              <a:ln>
                <a:noFill/>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Calibri"/>
                  <a:ea typeface="Calibri"/>
                  <a:cs typeface="Calibri"/>
                  <a:sym typeface="Calibri"/>
                </a:endParaRPr>
              </a:p>
            </p:txBody>
          </p:sp>
          <p:sp>
            <p:nvSpPr>
              <p:cNvPr id="232" name="Shape 232"/>
              <p:cNvSpPr/>
              <p:nvPr/>
            </p:nvSpPr>
            <p:spPr>
              <a:xfrm>
                <a:off x="6444207" y="710929"/>
                <a:ext cx="3024335" cy="2115872"/>
              </a:xfrm>
              <a:prstGeom prst="ellipse">
                <a:avLst/>
              </a:prstGeom>
              <a:solidFill>
                <a:srgbClr val="F2F2F2"/>
              </a:solidFill>
              <a:ln>
                <a:noFill/>
              </a:ln>
            </p:spPr>
            <p:txBody>
              <a:bodyPr anchorCtr="0" anchor="ctr" bIns="45700" lIns="91425" rIns="91425" tIns="45700">
                <a:noAutofit/>
              </a:bodyPr>
              <a:lstStyle/>
              <a:p>
                <a:pPr indent="0" lvl="0" marL="0" marR="0" rtl="1" algn="ctr">
                  <a:spcBef>
                    <a:spcPts val="0"/>
                  </a:spcBef>
                  <a:buNone/>
                </a:pPr>
                <a:r>
                  <a:t/>
                </a:r>
                <a:endParaRPr sz="1800">
                  <a:solidFill>
                    <a:srgbClr val="000099"/>
                  </a:solidFill>
                  <a:latin typeface="Calibri"/>
                  <a:ea typeface="Calibri"/>
                  <a:cs typeface="Calibri"/>
                  <a:sym typeface="Calibri"/>
                </a:endParaRPr>
              </a:p>
            </p:txBody>
          </p:sp>
        </p:grpSp>
        <p:sp>
          <p:nvSpPr>
            <p:cNvPr id="233" name="Shape 233"/>
            <p:cNvSpPr/>
            <p:nvPr/>
          </p:nvSpPr>
          <p:spPr>
            <a:xfrm>
              <a:off x="7032685" y="1045591"/>
              <a:ext cx="1863011"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800">
                  <a:solidFill>
                    <a:srgbClr val="C00000"/>
                  </a:solidFill>
                  <a:latin typeface="Calibri"/>
                  <a:ea typeface="Calibri"/>
                  <a:cs typeface="Calibri"/>
                  <a:sym typeface="Calibri"/>
                </a:rPr>
                <a:t>أولًا:</a:t>
              </a:r>
            </a:p>
          </p:txBody>
        </p:sp>
      </p:grpSp>
      <p:grpSp>
        <p:nvGrpSpPr>
          <p:cNvPr id="234" name="Shape 234"/>
          <p:cNvGrpSpPr/>
          <p:nvPr/>
        </p:nvGrpSpPr>
        <p:grpSpPr>
          <a:xfrm>
            <a:off x="179512" y="2636912"/>
            <a:ext cx="8424935" cy="3888431"/>
            <a:chOff x="179512" y="1268760"/>
            <a:chExt cx="8424935" cy="3888431"/>
          </a:xfrm>
        </p:grpSpPr>
        <p:grpSp>
          <p:nvGrpSpPr>
            <p:cNvPr id="235" name="Shape 235"/>
            <p:cNvGrpSpPr/>
            <p:nvPr/>
          </p:nvGrpSpPr>
          <p:grpSpPr>
            <a:xfrm>
              <a:off x="179512" y="1268760"/>
              <a:ext cx="8424935" cy="3888431"/>
              <a:chOff x="1187624" y="2060848"/>
              <a:chExt cx="7416824" cy="3888431"/>
            </a:xfrm>
          </p:grpSpPr>
          <p:sp>
            <p:nvSpPr>
              <p:cNvPr id="236" name="Shape 236"/>
              <p:cNvSpPr/>
              <p:nvPr/>
            </p:nvSpPr>
            <p:spPr>
              <a:xfrm>
                <a:off x="1187624" y="2060848"/>
                <a:ext cx="3456383" cy="2664295"/>
              </a:xfrm>
              <a:prstGeom prst="cloud">
                <a:avLst/>
              </a:prstGeom>
              <a:gradFill>
                <a:gsLst>
                  <a:gs pos="0">
                    <a:srgbClr val="993366"/>
                  </a:gs>
                  <a:gs pos="50000">
                    <a:srgbClr val="E2A8C5"/>
                  </a:gs>
                  <a:gs pos="100000">
                    <a:schemeClr val="lt1"/>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7F7F7F"/>
                  </a:solidFill>
                  <a:latin typeface="Times New Roman"/>
                  <a:ea typeface="Times New Roman"/>
                  <a:cs typeface="Times New Roman"/>
                  <a:sym typeface="Times New Roman"/>
                </a:endParaRPr>
              </a:p>
            </p:txBody>
          </p:sp>
          <p:sp>
            <p:nvSpPr>
              <p:cNvPr id="237" name="Shape 237"/>
              <p:cNvSpPr/>
              <p:nvPr/>
            </p:nvSpPr>
            <p:spPr>
              <a:xfrm>
                <a:off x="1619671" y="3068959"/>
                <a:ext cx="6480719" cy="2880320"/>
              </a:xfrm>
              <a:prstGeom prst="wave">
                <a:avLst>
                  <a:gd fmla="val 12500" name="adj1"/>
                  <a:gd fmla="val 0" name="adj2"/>
                </a:avLst>
              </a:prstGeom>
              <a:solidFill>
                <a:srgbClr val="31859B"/>
              </a:solidFill>
              <a:ln>
                <a:noFill/>
              </a:ln>
            </p:spPr>
            <p:txBody>
              <a:bodyPr anchorCtr="0" anchor="ctr" bIns="45700" lIns="91425" rIns="91425" tIns="45700">
                <a:noAutofit/>
              </a:bodyPr>
              <a:lstStyle/>
              <a:p>
                <a:pPr indent="0" lvl="0" marL="0" marR="0" rtl="1" algn="ctr">
                  <a:spcBef>
                    <a:spcPts val="0"/>
                  </a:spcBef>
                  <a:buNone/>
                </a:pPr>
                <a:r>
                  <a:t/>
                </a:r>
                <a:endParaRPr sz="1800">
                  <a:solidFill>
                    <a:srgbClr val="7F7F7F"/>
                  </a:solidFill>
                  <a:latin typeface="Times New Roman"/>
                  <a:ea typeface="Times New Roman"/>
                  <a:cs typeface="Times New Roman"/>
                  <a:sym typeface="Times New Roman"/>
                </a:endParaRPr>
              </a:p>
            </p:txBody>
          </p:sp>
          <p:sp>
            <p:nvSpPr>
              <p:cNvPr id="238" name="Shape 238"/>
              <p:cNvSpPr/>
              <p:nvPr/>
            </p:nvSpPr>
            <p:spPr>
              <a:xfrm>
                <a:off x="6159276" y="3244333"/>
                <a:ext cx="162625" cy="369332"/>
              </a:xfrm>
              <a:prstGeom prst="rect">
                <a:avLst/>
              </a:prstGeom>
              <a:noFill/>
              <a:ln>
                <a:noFill/>
              </a:ln>
            </p:spPr>
            <p:txBody>
              <a:bodyPr anchorCtr="0" anchor="t" bIns="45700" lIns="91425" rIns="91425" tIns="45700">
                <a:noAutofit/>
              </a:bodyPr>
              <a:lstStyle/>
              <a:p>
                <a:pPr indent="0" lvl="0" marL="0" marR="0" rtl="1" algn="r">
                  <a:spcBef>
                    <a:spcPts val="0"/>
                  </a:spcBef>
                  <a:buNone/>
                </a:pPr>
                <a:r>
                  <a:t/>
                </a:r>
                <a:endParaRPr sz="1800">
                  <a:solidFill>
                    <a:srgbClr val="7F7F7F"/>
                  </a:solidFill>
                  <a:latin typeface="Times New Roman"/>
                  <a:ea typeface="Times New Roman"/>
                  <a:cs typeface="Times New Roman"/>
                  <a:sym typeface="Times New Roman"/>
                </a:endParaRPr>
              </a:p>
            </p:txBody>
          </p:sp>
          <p:sp>
            <p:nvSpPr>
              <p:cNvPr id="239" name="Shape 239"/>
              <p:cNvSpPr/>
              <p:nvPr/>
            </p:nvSpPr>
            <p:spPr>
              <a:xfrm>
                <a:off x="1907703" y="2348880"/>
                <a:ext cx="6696744" cy="3168351"/>
              </a:xfrm>
              <a:prstGeom prst="wave">
                <a:avLst>
                  <a:gd fmla="val 12500" name="adj1"/>
                  <a:gd fmla="val 0" name="adj2"/>
                </a:avLst>
              </a:prstGeom>
              <a:gradFill>
                <a:gsLst>
                  <a:gs pos="0">
                    <a:srgbClr val="8C8C8C"/>
                  </a:gs>
                  <a:gs pos="50000">
                    <a:schemeClr val="lt1"/>
                  </a:gs>
                  <a:gs pos="100000">
                    <a:srgbClr val="F2F2F2"/>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rgbClr val="7F7F7F"/>
                  </a:solidFill>
                  <a:latin typeface="Times New Roman"/>
                  <a:ea typeface="Times New Roman"/>
                  <a:cs typeface="Times New Roman"/>
                  <a:sym typeface="Times New Roman"/>
                </a:endParaRPr>
              </a:p>
            </p:txBody>
          </p:sp>
        </p:grpSp>
        <p:pic>
          <p:nvPicPr>
            <p:cNvPr id="240" name="Shape 240"/>
            <p:cNvPicPr preferRelativeResize="0"/>
            <p:nvPr/>
          </p:nvPicPr>
          <p:blipFill rotWithShape="1">
            <a:blip r:embed="rId3">
              <a:alphaModFix/>
            </a:blip>
            <a:srcRect b="0" l="0" r="0" t="0"/>
            <a:stretch/>
          </p:blipFill>
          <p:spPr>
            <a:xfrm>
              <a:off x="3702017" y="1556791"/>
              <a:ext cx="476249" cy="476249"/>
            </a:xfrm>
            <a:prstGeom prst="rect">
              <a:avLst/>
            </a:prstGeom>
            <a:noFill/>
            <a:ln>
              <a:noFill/>
            </a:ln>
          </p:spPr>
        </p:pic>
        <p:pic>
          <p:nvPicPr>
            <p:cNvPr id="241" name="Shape 241"/>
            <p:cNvPicPr preferRelativeResize="0"/>
            <p:nvPr/>
          </p:nvPicPr>
          <p:blipFill rotWithShape="1">
            <a:blip r:embed="rId4">
              <a:alphaModFix/>
            </a:blip>
            <a:srcRect b="0" l="0" r="0" t="0"/>
            <a:stretch/>
          </p:blipFill>
          <p:spPr>
            <a:xfrm>
              <a:off x="467543" y="2025536"/>
              <a:ext cx="762000" cy="1800225"/>
            </a:xfrm>
            <a:prstGeom prst="rect">
              <a:avLst/>
            </a:prstGeom>
            <a:noFill/>
            <a:ln>
              <a:noFill/>
            </a:ln>
          </p:spPr>
        </p:pic>
        <p:pic>
          <p:nvPicPr>
            <p:cNvPr id="242" name="Shape 242"/>
            <p:cNvPicPr preferRelativeResize="0"/>
            <p:nvPr/>
          </p:nvPicPr>
          <p:blipFill rotWithShape="1">
            <a:blip r:embed="rId5">
              <a:alphaModFix/>
            </a:blip>
            <a:srcRect b="0" l="0" r="0" t="0"/>
            <a:stretch/>
          </p:blipFill>
          <p:spPr>
            <a:xfrm>
              <a:off x="515168" y="1399629"/>
              <a:ext cx="714374" cy="790575"/>
            </a:xfrm>
            <a:prstGeom prst="rect">
              <a:avLst/>
            </a:prstGeom>
            <a:noFill/>
            <a:ln>
              <a:noFill/>
            </a:ln>
          </p:spPr>
        </p:pic>
        <p:pic>
          <p:nvPicPr>
            <p:cNvPr id="243" name="Shape 243"/>
            <p:cNvPicPr preferRelativeResize="0"/>
            <p:nvPr/>
          </p:nvPicPr>
          <p:blipFill rotWithShape="1">
            <a:blip r:embed="rId6">
              <a:alphaModFix/>
            </a:blip>
            <a:srcRect b="0" l="0" r="0" t="0"/>
            <a:stretch/>
          </p:blipFill>
          <p:spPr>
            <a:xfrm>
              <a:off x="436397" y="3929923"/>
              <a:ext cx="3562350" cy="952499"/>
            </a:xfrm>
            <a:prstGeom prst="rect">
              <a:avLst/>
            </a:prstGeom>
            <a:noFill/>
            <a:ln>
              <a:noFill/>
            </a:ln>
          </p:spPr>
        </p:pic>
      </p:grpSp>
      <p:sp>
        <p:nvSpPr>
          <p:cNvPr id="244" name="Shape 244"/>
          <p:cNvSpPr txBox="1"/>
          <p:nvPr/>
        </p:nvSpPr>
        <p:spPr>
          <a:xfrm>
            <a:off x="1115616" y="3956862"/>
            <a:ext cx="7128792"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7F7F7F"/>
                </a:solidFill>
                <a:latin typeface="Calibri"/>
                <a:ea typeface="Calibri"/>
                <a:cs typeface="Calibri"/>
                <a:sym typeface="Calibri"/>
              </a:rPr>
              <a:t>ماهية النمو الإنساني</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grpSp>
        <p:nvGrpSpPr>
          <p:cNvPr id="249" name="Shape 249"/>
          <p:cNvGrpSpPr/>
          <p:nvPr/>
        </p:nvGrpSpPr>
        <p:grpSpPr>
          <a:xfrm>
            <a:off x="3779912" y="260647"/>
            <a:ext cx="4991100" cy="2361428"/>
            <a:chOff x="2411759" y="332656"/>
            <a:chExt cx="4032448" cy="1761820"/>
          </a:xfrm>
        </p:grpSpPr>
        <p:grpSp>
          <p:nvGrpSpPr>
            <p:cNvPr id="250" name="Shape 250"/>
            <p:cNvGrpSpPr/>
            <p:nvPr/>
          </p:nvGrpSpPr>
          <p:grpSpPr>
            <a:xfrm>
              <a:off x="2411759" y="332656"/>
              <a:ext cx="4032448" cy="1761820"/>
              <a:chOff x="2411759" y="332656"/>
              <a:chExt cx="4032448" cy="1761820"/>
            </a:xfrm>
          </p:grpSpPr>
          <p:grpSp>
            <p:nvGrpSpPr>
              <p:cNvPr id="251" name="Shape 251"/>
              <p:cNvGrpSpPr/>
              <p:nvPr/>
            </p:nvGrpSpPr>
            <p:grpSpPr>
              <a:xfrm>
                <a:off x="2411759" y="332656"/>
                <a:ext cx="4032448" cy="1761820"/>
                <a:chOff x="2411759" y="332656"/>
                <a:chExt cx="4032448" cy="1761820"/>
              </a:xfrm>
            </p:grpSpPr>
            <p:sp>
              <p:nvSpPr>
                <p:cNvPr id="252" name="Shape 252"/>
                <p:cNvSpPr/>
                <p:nvPr/>
              </p:nvSpPr>
              <p:spPr>
                <a:xfrm>
                  <a:off x="2411759" y="332656"/>
                  <a:ext cx="1368151" cy="1761820"/>
                </a:xfrm>
                <a:prstGeom prst="moon">
                  <a:avLst>
                    <a:gd fmla="val 50000" name="adj"/>
                  </a:avLst>
                </a:prstGeom>
                <a:solidFill>
                  <a:srgbClr val="FFC000"/>
                </a:solidFill>
                <a:ln>
                  <a:noFill/>
                </a:ln>
              </p:spPr>
              <p:txBody>
                <a:bodyPr anchorCtr="0" anchor="ctr" bIns="45700" lIns="91425" rIns="91425" tIns="45700">
                  <a:noAutofit/>
                </a:bodyPr>
                <a:lstStyle/>
                <a:p>
                  <a:pPr indent="0" lvl="0" marL="0" marR="0" rtl="1" algn="ctr">
                    <a:spcBef>
                      <a:spcPts val="0"/>
                    </a:spcBef>
                    <a:buNone/>
                  </a:pPr>
                  <a:r>
                    <a:t/>
                  </a:r>
                  <a:endParaRPr sz="2400">
                    <a:solidFill>
                      <a:srgbClr val="C00000"/>
                    </a:solidFill>
                    <a:latin typeface="Calibri"/>
                    <a:ea typeface="Calibri"/>
                    <a:cs typeface="Calibri"/>
                    <a:sym typeface="Calibri"/>
                  </a:endParaRPr>
                </a:p>
              </p:txBody>
            </p:sp>
            <p:sp>
              <p:nvSpPr>
                <p:cNvPr id="253" name="Shape 253"/>
                <p:cNvSpPr/>
                <p:nvPr/>
              </p:nvSpPr>
              <p:spPr>
                <a:xfrm>
                  <a:off x="2771800" y="476672"/>
                  <a:ext cx="3672407" cy="1473789"/>
                </a:xfrm>
                <a:prstGeom prst="flowChartTerminator">
                  <a:avLst/>
                </a:prstGeom>
                <a:gradFill>
                  <a:gsLst>
                    <a:gs pos="0">
                      <a:schemeClr val="lt1"/>
                    </a:gs>
                    <a:gs pos="50000">
                      <a:srgbClr val="F2F2F2"/>
                    </a:gs>
                    <a:gs pos="100000">
                      <a:srgbClr val="A7FFA7"/>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2400">
                    <a:solidFill>
                      <a:srgbClr val="C00000"/>
                    </a:solidFill>
                    <a:latin typeface="Calibri"/>
                    <a:ea typeface="Calibri"/>
                    <a:cs typeface="Calibri"/>
                    <a:sym typeface="Calibri"/>
                  </a:endParaRPr>
                </a:p>
              </p:txBody>
            </p:sp>
          </p:grpSp>
          <p:pic>
            <p:nvPicPr>
              <p:cNvPr id="254" name="Shape 254"/>
              <p:cNvPicPr preferRelativeResize="0"/>
              <p:nvPr/>
            </p:nvPicPr>
            <p:blipFill rotWithShape="1">
              <a:blip r:embed="rId3">
                <a:alphaModFix/>
              </a:blip>
              <a:srcRect b="0" l="0" r="0" t="0"/>
              <a:stretch/>
            </p:blipFill>
            <p:spPr>
              <a:xfrm>
                <a:off x="2699791" y="404663"/>
                <a:ext cx="476249" cy="1590674"/>
              </a:xfrm>
              <a:prstGeom prst="rect">
                <a:avLst/>
              </a:prstGeom>
              <a:noFill/>
              <a:ln>
                <a:noFill/>
              </a:ln>
            </p:spPr>
          </p:pic>
        </p:grpSp>
        <p:sp>
          <p:nvSpPr>
            <p:cNvPr id="255" name="Shape 255"/>
            <p:cNvSpPr txBox="1"/>
            <p:nvPr/>
          </p:nvSpPr>
          <p:spPr>
            <a:xfrm>
              <a:off x="2987824" y="753933"/>
              <a:ext cx="3096343" cy="82665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C00000"/>
                  </a:solidFill>
                  <a:latin typeface="Calibri"/>
                  <a:ea typeface="Calibri"/>
                  <a:cs typeface="Calibri"/>
                  <a:sym typeface="Calibri"/>
                </a:rPr>
                <a:t>ماذا سنتعلم؟</a:t>
              </a:r>
            </a:p>
          </p:txBody>
        </p:sp>
      </p:grpSp>
      <p:grpSp>
        <p:nvGrpSpPr>
          <p:cNvPr id="256" name="Shape 256"/>
          <p:cNvGrpSpPr/>
          <p:nvPr/>
        </p:nvGrpSpPr>
        <p:grpSpPr>
          <a:xfrm>
            <a:off x="403736" y="3191624"/>
            <a:ext cx="8424935" cy="3117695"/>
            <a:chOff x="403736" y="3191624"/>
            <a:chExt cx="8424935" cy="3117695"/>
          </a:xfrm>
        </p:grpSpPr>
        <p:sp>
          <p:nvSpPr>
            <p:cNvPr id="257" name="Shape 257"/>
            <p:cNvSpPr/>
            <p:nvPr/>
          </p:nvSpPr>
          <p:spPr>
            <a:xfrm>
              <a:off x="459343" y="3191624"/>
              <a:ext cx="3824624" cy="2880320"/>
            </a:xfrm>
            <a:prstGeom prst="flowChartAlternateProcess">
              <a:avLst/>
            </a:prstGeom>
            <a:solidFill>
              <a:srgbClr val="80008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8" name="Shape 258"/>
            <p:cNvSpPr/>
            <p:nvPr/>
          </p:nvSpPr>
          <p:spPr>
            <a:xfrm>
              <a:off x="4995848" y="3429000"/>
              <a:ext cx="3824624" cy="2880320"/>
            </a:xfrm>
            <a:prstGeom prst="flowChartAlternateProcess">
              <a:avLst/>
            </a:prstGeom>
            <a:solidFill>
              <a:srgbClr val="FFCCF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9" name="Shape 259"/>
            <p:cNvSpPr/>
            <p:nvPr/>
          </p:nvSpPr>
          <p:spPr>
            <a:xfrm>
              <a:off x="467543" y="3933055"/>
              <a:ext cx="6408712" cy="2376263"/>
            </a:xfrm>
            <a:prstGeom prst="parallelogram">
              <a:avLst>
                <a:gd fmla="val 49371" name="adj"/>
              </a:avLst>
            </a:prstGeom>
            <a:solidFill>
              <a:srgbClr val="0000CC"/>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60" name="Shape 260"/>
            <p:cNvSpPr/>
            <p:nvPr/>
          </p:nvSpPr>
          <p:spPr>
            <a:xfrm>
              <a:off x="2411759" y="3212975"/>
              <a:ext cx="6408712" cy="2376263"/>
            </a:xfrm>
            <a:prstGeom prst="parallelogram">
              <a:avLst>
                <a:gd fmla="val 49371" name="adj"/>
              </a:avLst>
            </a:prstGeom>
            <a:solidFill>
              <a:srgbClr val="C0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61" name="Shape 261"/>
            <p:cNvSpPr/>
            <p:nvPr/>
          </p:nvSpPr>
          <p:spPr>
            <a:xfrm>
              <a:off x="403736" y="3429000"/>
              <a:ext cx="8424935" cy="2664295"/>
            </a:xfrm>
            <a:prstGeom prst="roundRect">
              <a:avLst>
                <a:gd fmla="val 16667" name="adj"/>
              </a:avLst>
            </a:prstGeom>
            <a:gradFill>
              <a:gsLst>
                <a:gs pos="0">
                  <a:srgbClr val="8C8C8C"/>
                </a:gs>
                <a:gs pos="50000">
                  <a:schemeClr val="lt1"/>
                </a:gs>
                <a:gs pos="100000">
                  <a:srgbClr val="F2F2F2"/>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62" name="Shape 262"/>
          <p:cNvSpPr txBox="1"/>
          <p:nvPr/>
        </p:nvSpPr>
        <p:spPr>
          <a:xfrm>
            <a:off x="1187624" y="3717032"/>
            <a:ext cx="6984776" cy="1938991"/>
          </a:xfrm>
          <a:prstGeom prst="rect">
            <a:avLst/>
          </a:prstGeom>
          <a:noFill/>
          <a:ln>
            <a:noFill/>
          </a:ln>
        </p:spPr>
        <p:txBody>
          <a:bodyPr anchorCtr="0" anchor="t" bIns="45700" lIns="91425" rIns="91425" tIns="45700">
            <a:noAutofit/>
          </a:bodyPr>
          <a:lstStyle/>
          <a:p>
            <a:pPr indent="-685800" lvl="0" marL="685800" marR="0" rtl="1" algn="r">
              <a:lnSpc>
                <a:spcPct val="150000"/>
              </a:lnSpc>
              <a:spcBef>
                <a:spcPts val="0"/>
              </a:spcBef>
              <a:buClr>
                <a:schemeClr val="dk1"/>
              </a:buClr>
              <a:buSzPct val="100000"/>
              <a:buFont typeface="Arial"/>
              <a:buChar char="•"/>
            </a:pPr>
            <a:r>
              <a:rPr b="1" lang="ar-EG" sz="4000">
                <a:solidFill>
                  <a:schemeClr val="dk1"/>
                </a:solidFill>
                <a:latin typeface="Calibri"/>
                <a:ea typeface="Calibri"/>
                <a:cs typeface="Calibri"/>
                <a:sym typeface="Calibri"/>
              </a:rPr>
              <a:t>ماهية النمو الإنساني.</a:t>
            </a:r>
          </a:p>
          <a:p>
            <a:pPr indent="-685800" lvl="0" marL="685800" marR="0" rtl="1" algn="r">
              <a:lnSpc>
                <a:spcPct val="150000"/>
              </a:lnSpc>
              <a:spcBef>
                <a:spcPts val="0"/>
              </a:spcBef>
              <a:buClr>
                <a:schemeClr val="dk1"/>
              </a:buClr>
              <a:buSzPct val="100000"/>
              <a:buFont typeface="Arial"/>
              <a:buChar char="•"/>
            </a:pPr>
            <a:r>
              <a:rPr b="1" lang="ar-EG" sz="4000">
                <a:solidFill>
                  <a:schemeClr val="dk1"/>
                </a:solidFill>
                <a:latin typeface="Calibri"/>
                <a:ea typeface="Calibri"/>
                <a:cs typeface="Calibri"/>
                <a:sym typeface="Calibri"/>
              </a:rPr>
              <a:t>مراحل النمو بعد الميلاد.</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500"/>
                                        <p:tgtEl>
                                          <p:spTgt spid="26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500"/>
                                        <p:tgtEl>
                                          <p:spTgt spid="26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grpSp>
        <p:nvGrpSpPr>
          <p:cNvPr id="267" name="Shape 267"/>
          <p:cNvGrpSpPr/>
          <p:nvPr/>
        </p:nvGrpSpPr>
        <p:grpSpPr>
          <a:xfrm>
            <a:off x="3779912" y="260647"/>
            <a:ext cx="4991100" cy="2361428"/>
            <a:chOff x="2411759" y="332656"/>
            <a:chExt cx="4032448" cy="1761820"/>
          </a:xfrm>
        </p:grpSpPr>
        <p:grpSp>
          <p:nvGrpSpPr>
            <p:cNvPr id="268" name="Shape 268"/>
            <p:cNvGrpSpPr/>
            <p:nvPr/>
          </p:nvGrpSpPr>
          <p:grpSpPr>
            <a:xfrm>
              <a:off x="2411759" y="332656"/>
              <a:ext cx="4032448" cy="1761820"/>
              <a:chOff x="2411759" y="332656"/>
              <a:chExt cx="4032448" cy="1761820"/>
            </a:xfrm>
          </p:grpSpPr>
          <p:grpSp>
            <p:nvGrpSpPr>
              <p:cNvPr id="269" name="Shape 269"/>
              <p:cNvGrpSpPr/>
              <p:nvPr/>
            </p:nvGrpSpPr>
            <p:grpSpPr>
              <a:xfrm>
                <a:off x="2411759" y="332656"/>
                <a:ext cx="4032448" cy="1761820"/>
                <a:chOff x="2411759" y="332656"/>
                <a:chExt cx="4032448" cy="1761820"/>
              </a:xfrm>
            </p:grpSpPr>
            <p:sp>
              <p:nvSpPr>
                <p:cNvPr id="270" name="Shape 270"/>
                <p:cNvSpPr/>
                <p:nvPr/>
              </p:nvSpPr>
              <p:spPr>
                <a:xfrm>
                  <a:off x="2411759" y="332656"/>
                  <a:ext cx="1368151" cy="1761820"/>
                </a:xfrm>
                <a:prstGeom prst="moon">
                  <a:avLst>
                    <a:gd fmla="val 50000" name="adj"/>
                  </a:avLst>
                </a:prstGeom>
                <a:solidFill>
                  <a:srgbClr val="FFC000"/>
                </a:solidFill>
                <a:ln>
                  <a:noFill/>
                </a:ln>
              </p:spPr>
              <p:txBody>
                <a:bodyPr anchorCtr="0" anchor="ctr" bIns="45700" lIns="91425" rIns="91425" tIns="45700">
                  <a:noAutofit/>
                </a:bodyPr>
                <a:lstStyle/>
                <a:p>
                  <a:pPr indent="0" lvl="0" marL="0" marR="0" rtl="1" algn="ctr">
                    <a:spcBef>
                      <a:spcPts val="0"/>
                    </a:spcBef>
                    <a:buNone/>
                  </a:pPr>
                  <a:r>
                    <a:t/>
                  </a:r>
                  <a:endParaRPr sz="2400">
                    <a:solidFill>
                      <a:srgbClr val="C00000"/>
                    </a:solidFill>
                    <a:latin typeface="Calibri"/>
                    <a:ea typeface="Calibri"/>
                    <a:cs typeface="Calibri"/>
                    <a:sym typeface="Calibri"/>
                  </a:endParaRPr>
                </a:p>
              </p:txBody>
            </p:sp>
            <p:sp>
              <p:nvSpPr>
                <p:cNvPr id="271" name="Shape 271"/>
                <p:cNvSpPr/>
                <p:nvPr/>
              </p:nvSpPr>
              <p:spPr>
                <a:xfrm>
                  <a:off x="2771800" y="476672"/>
                  <a:ext cx="3672407" cy="1473789"/>
                </a:xfrm>
                <a:prstGeom prst="flowChartTerminator">
                  <a:avLst/>
                </a:prstGeom>
                <a:gradFill>
                  <a:gsLst>
                    <a:gs pos="0">
                      <a:schemeClr val="lt1"/>
                    </a:gs>
                    <a:gs pos="50000">
                      <a:srgbClr val="F2F2F2"/>
                    </a:gs>
                    <a:gs pos="100000">
                      <a:srgbClr val="A7FFA7"/>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2400">
                    <a:solidFill>
                      <a:srgbClr val="C00000"/>
                    </a:solidFill>
                    <a:latin typeface="Calibri"/>
                    <a:ea typeface="Calibri"/>
                    <a:cs typeface="Calibri"/>
                    <a:sym typeface="Calibri"/>
                  </a:endParaRPr>
                </a:p>
              </p:txBody>
            </p:sp>
          </p:grpSp>
          <p:pic>
            <p:nvPicPr>
              <p:cNvPr id="272" name="Shape 272"/>
              <p:cNvPicPr preferRelativeResize="0"/>
              <p:nvPr/>
            </p:nvPicPr>
            <p:blipFill rotWithShape="1">
              <a:blip r:embed="rId3">
                <a:alphaModFix/>
              </a:blip>
              <a:srcRect b="0" l="0" r="0" t="0"/>
              <a:stretch/>
            </p:blipFill>
            <p:spPr>
              <a:xfrm>
                <a:off x="2699791" y="404663"/>
                <a:ext cx="476249" cy="1590674"/>
              </a:xfrm>
              <a:prstGeom prst="rect">
                <a:avLst/>
              </a:prstGeom>
              <a:noFill/>
              <a:ln>
                <a:noFill/>
              </a:ln>
            </p:spPr>
          </p:pic>
        </p:grpSp>
        <p:sp>
          <p:nvSpPr>
            <p:cNvPr id="273" name="Shape 273"/>
            <p:cNvSpPr txBox="1"/>
            <p:nvPr/>
          </p:nvSpPr>
          <p:spPr>
            <a:xfrm>
              <a:off x="2987824" y="753933"/>
              <a:ext cx="3096343" cy="82665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C00000"/>
                  </a:solidFill>
                  <a:latin typeface="Calibri"/>
                  <a:ea typeface="Calibri"/>
                  <a:cs typeface="Calibri"/>
                  <a:sym typeface="Calibri"/>
                </a:rPr>
                <a:t>ماذا سنتعلم؟</a:t>
              </a:r>
            </a:p>
          </p:txBody>
        </p:sp>
      </p:grpSp>
      <p:grpSp>
        <p:nvGrpSpPr>
          <p:cNvPr id="274" name="Shape 274"/>
          <p:cNvGrpSpPr/>
          <p:nvPr/>
        </p:nvGrpSpPr>
        <p:grpSpPr>
          <a:xfrm>
            <a:off x="403736" y="3191624"/>
            <a:ext cx="8424935" cy="3117695"/>
            <a:chOff x="403736" y="3191624"/>
            <a:chExt cx="8424935" cy="3117695"/>
          </a:xfrm>
        </p:grpSpPr>
        <p:sp>
          <p:nvSpPr>
            <p:cNvPr id="275" name="Shape 275"/>
            <p:cNvSpPr/>
            <p:nvPr/>
          </p:nvSpPr>
          <p:spPr>
            <a:xfrm>
              <a:off x="459343" y="3191624"/>
              <a:ext cx="3824624" cy="2880320"/>
            </a:xfrm>
            <a:prstGeom prst="flowChartAlternateProcess">
              <a:avLst/>
            </a:prstGeom>
            <a:solidFill>
              <a:srgbClr val="80008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6" name="Shape 276"/>
            <p:cNvSpPr/>
            <p:nvPr/>
          </p:nvSpPr>
          <p:spPr>
            <a:xfrm>
              <a:off x="4995848" y="3429000"/>
              <a:ext cx="3824624" cy="2880320"/>
            </a:xfrm>
            <a:prstGeom prst="flowChartAlternateProcess">
              <a:avLst/>
            </a:prstGeom>
            <a:solidFill>
              <a:srgbClr val="FFCCF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7" name="Shape 277"/>
            <p:cNvSpPr/>
            <p:nvPr/>
          </p:nvSpPr>
          <p:spPr>
            <a:xfrm>
              <a:off x="467543" y="3933055"/>
              <a:ext cx="6408712" cy="2376263"/>
            </a:xfrm>
            <a:prstGeom prst="parallelogram">
              <a:avLst>
                <a:gd fmla="val 49371" name="adj"/>
              </a:avLst>
            </a:prstGeom>
            <a:solidFill>
              <a:srgbClr val="0000CC"/>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8" name="Shape 278"/>
            <p:cNvSpPr/>
            <p:nvPr/>
          </p:nvSpPr>
          <p:spPr>
            <a:xfrm>
              <a:off x="2411759" y="3212975"/>
              <a:ext cx="6408712" cy="2376263"/>
            </a:xfrm>
            <a:prstGeom prst="parallelogram">
              <a:avLst>
                <a:gd fmla="val 49371" name="adj"/>
              </a:avLst>
            </a:prstGeom>
            <a:solidFill>
              <a:srgbClr val="C0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9" name="Shape 279"/>
            <p:cNvSpPr/>
            <p:nvPr/>
          </p:nvSpPr>
          <p:spPr>
            <a:xfrm>
              <a:off x="403736" y="3429000"/>
              <a:ext cx="8424935" cy="2664295"/>
            </a:xfrm>
            <a:prstGeom prst="roundRect">
              <a:avLst>
                <a:gd fmla="val 16667" name="adj"/>
              </a:avLst>
            </a:prstGeom>
            <a:gradFill>
              <a:gsLst>
                <a:gs pos="0">
                  <a:srgbClr val="8C8C8C"/>
                </a:gs>
                <a:gs pos="50000">
                  <a:schemeClr val="lt1"/>
                </a:gs>
                <a:gs pos="100000">
                  <a:srgbClr val="F2F2F2"/>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280" name="Shape 280"/>
          <p:cNvSpPr txBox="1"/>
          <p:nvPr/>
        </p:nvSpPr>
        <p:spPr>
          <a:xfrm>
            <a:off x="1187624" y="3501007"/>
            <a:ext cx="6984776" cy="2554544"/>
          </a:xfrm>
          <a:prstGeom prst="rect">
            <a:avLst/>
          </a:prstGeom>
          <a:noFill/>
          <a:ln>
            <a:noFill/>
          </a:ln>
        </p:spPr>
        <p:txBody>
          <a:bodyPr anchorCtr="0" anchor="t" bIns="45700" lIns="91425" rIns="91425" tIns="45700">
            <a:noAutofit/>
          </a:bodyPr>
          <a:lstStyle/>
          <a:p>
            <a:pPr indent="-685800" lvl="0" marL="6858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مرحلة الطفولة (المهد- الطفولة المبكرة- الطفولة المتأخرة).</a:t>
            </a:r>
          </a:p>
          <a:p>
            <a:pPr indent="-685800" lvl="0" marL="6858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خصائصها وأساليب التعامل والتكيف مع متغيراتها.</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500"/>
                                        <p:tgtEl>
                                          <p:spTgt spid="28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500"/>
                                        <p:tgtEl>
                                          <p:spTgt spid="28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grpSp>
        <p:nvGrpSpPr>
          <p:cNvPr id="285" name="Shape 285"/>
          <p:cNvGrpSpPr/>
          <p:nvPr/>
        </p:nvGrpSpPr>
        <p:grpSpPr>
          <a:xfrm>
            <a:off x="611559" y="1556792"/>
            <a:ext cx="7128791" cy="3600399"/>
            <a:chOff x="539552" y="2839285"/>
            <a:chExt cx="1440160" cy="1165777"/>
          </a:xfrm>
        </p:grpSpPr>
        <p:grpSp>
          <p:nvGrpSpPr>
            <p:cNvPr id="286" name="Shape 286"/>
            <p:cNvGrpSpPr/>
            <p:nvPr/>
          </p:nvGrpSpPr>
          <p:grpSpPr>
            <a:xfrm>
              <a:off x="539552" y="2839285"/>
              <a:ext cx="1440160" cy="1165777"/>
              <a:chOff x="539552" y="2839285"/>
              <a:chExt cx="1440160" cy="1165777"/>
            </a:xfrm>
          </p:grpSpPr>
          <p:pic>
            <p:nvPicPr>
              <p:cNvPr id="287" name="Shape 287"/>
              <p:cNvPicPr preferRelativeResize="0"/>
              <p:nvPr/>
            </p:nvPicPr>
            <p:blipFill rotWithShape="1">
              <a:blip r:embed="rId3">
                <a:alphaModFix/>
              </a:blip>
              <a:srcRect b="0" l="0" r="0" t="0"/>
              <a:stretch/>
            </p:blipFill>
            <p:spPr>
              <a:xfrm flipH="1">
                <a:off x="539552" y="2880294"/>
                <a:ext cx="667480" cy="404689"/>
              </a:xfrm>
              <a:prstGeom prst="rect">
                <a:avLst/>
              </a:prstGeom>
              <a:noFill/>
              <a:ln>
                <a:noFill/>
              </a:ln>
            </p:spPr>
          </p:pic>
          <p:grpSp>
            <p:nvGrpSpPr>
              <p:cNvPr id="288" name="Shape 288"/>
              <p:cNvGrpSpPr/>
              <p:nvPr/>
            </p:nvGrpSpPr>
            <p:grpSpPr>
              <a:xfrm>
                <a:off x="755575" y="2839285"/>
                <a:ext cx="1224136" cy="1165777"/>
                <a:chOff x="755575" y="2839285"/>
                <a:chExt cx="1224136" cy="1165777"/>
              </a:xfrm>
            </p:grpSpPr>
            <p:pic>
              <p:nvPicPr>
                <p:cNvPr id="289" name="Shape 289"/>
                <p:cNvPicPr preferRelativeResize="0"/>
                <p:nvPr/>
              </p:nvPicPr>
              <p:blipFill rotWithShape="1">
                <a:blip r:embed="rId3">
                  <a:alphaModFix/>
                </a:blip>
                <a:srcRect b="0" l="0" r="0" t="0"/>
                <a:stretch/>
              </p:blipFill>
              <p:spPr>
                <a:xfrm>
                  <a:off x="755575" y="2852935"/>
                  <a:ext cx="802579" cy="486598"/>
                </a:xfrm>
                <a:prstGeom prst="rect">
                  <a:avLst/>
                </a:prstGeom>
                <a:noFill/>
                <a:ln>
                  <a:noFill/>
                </a:ln>
              </p:spPr>
            </p:pic>
            <p:sp>
              <p:nvSpPr>
                <p:cNvPr id="290" name="Shape 290"/>
                <p:cNvSpPr/>
                <p:nvPr/>
              </p:nvSpPr>
              <p:spPr>
                <a:xfrm>
                  <a:off x="791766" y="2839285"/>
                  <a:ext cx="1187946" cy="1165777"/>
                </a:xfrm>
                <a:prstGeom prst="flowChartPunchedTape">
                  <a:avLst/>
                </a:prstGeom>
                <a:gradFill>
                  <a:gsLst>
                    <a:gs pos="0">
                      <a:srgbClr val="FFDE7E"/>
                    </a:gs>
                    <a:gs pos="50000">
                      <a:srgbClr val="FFE9B1"/>
                    </a:gs>
                    <a:gs pos="100000">
                      <a:srgbClr val="FFF2D9"/>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CC"/>
                    </a:solidFill>
                    <a:latin typeface="Times New Roman"/>
                    <a:ea typeface="Times New Roman"/>
                    <a:cs typeface="Times New Roman"/>
                    <a:sym typeface="Times New Roman"/>
                  </a:endParaRPr>
                </a:p>
              </p:txBody>
            </p:sp>
          </p:grpSp>
        </p:grpSp>
        <p:sp>
          <p:nvSpPr>
            <p:cNvPr id="291" name="Shape 291"/>
            <p:cNvSpPr txBox="1"/>
            <p:nvPr/>
          </p:nvSpPr>
          <p:spPr>
            <a:xfrm>
              <a:off x="874134" y="3049125"/>
              <a:ext cx="989980" cy="85703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16600">
                  <a:solidFill>
                    <a:srgbClr val="0000CC"/>
                  </a:solidFill>
                  <a:latin typeface="Calibri"/>
                  <a:ea typeface="Calibri"/>
                  <a:cs typeface="Calibri"/>
                  <a:sym typeface="Calibri"/>
                </a:rPr>
                <a:t>تمهيد</a:t>
              </a:r>
            </a:p>
          </p:txBody>
        </p:sp>
      </p:gr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grpSp>
        <p:nvGrpSpPr>
          <p:cNvPr id="296" name="Shape 296"/>
          <p:cNvGrpSpPr/>
          <p:nvPr/>
        </p:nvGrpSpPr>
        <p:grpSpPr>
          <a:xfrm>
            <a:off x="539551" y="620688"/>
            <a:ext cx="7848871" cy="5760640"/>
            <a:chOff x="467543" y="620688"/>
            <a:chExt cx="7848871" cy="5760640"/>
          </a:xfrm>
        </p:grpSpPr>
        <p:grpSp>
          <p:nvGrpSpPr>
            <p:cNvPr id="297" name="Shape 297"/>
            <p:cNvGrpSpPr/>
            <p:nvPr/>
          </p:nvGrpSpPr>
          <p:grpSpPr>
            <a:xfrm>
              <a:off x="467543" y="620688"/>
              <a:ext cx="7848871" cy="5760640"/>
              <a:chOff x="467543" y="620688"/>
              <a:chExt cx="7848871" cy="5760640"/>
            </a:xfrm>
          </p:grpSpPr>
          <p:grpSp>
            <p:nvGrpSpPr>
              <p:cNvPr id="298" name="Shape 298"/>
              <p:cNvGrpSpPr/>
              <p:nvPr/>
            </p:nvGrpSpPr>
            <p:grpSpPr>
              <a:xfrm>
                <a:off x="467543" y="620688"/>
                <a:ext cx="7848871" cy="5760640"/>
                <a:chOff x="467543" y="620688"/>
                <a:chExt cx="7848871" cy="5760640"/>
              </a:xfrm>
            </p:grpSpPr>
            <p:sp>
              <p:nvSpPr>
                <p:cNvPr id="299" name="Shape 299"/>
                <p:cNvSpPr/>
                <p:nvPr/>
              </p:nvSpPr>
              <p:spPr>
                <a:xfrm>
                  <a:off x="467543" y="3212975"/>
                  <a:ext cx="2592287" cy="3168351"/>
                </a:xfrm>
                <a:prstGeom prst="corner">
                  <a:avLst>
                    <a:gd fmla="val 50000" name="adj1"/>
                    <a:gd fmla="val 50000" name="adj2"/>
                  </a:avLst>
                </a:prstGeom>
                <a:gradFill>
                  <a:gsLst>
                    <a:gs pos="0">
                      <a:srgbClr val="979AAF"/>
                    </a:gs>
                    <a:gs pos="50000">
                      <a:srgbClr val="C0C2CD"/>
                    </a:gs>
                    <a:gs pos="100000">
                      <a:srgbClr val="E1E1E5"/>
                    </a:gs>
                  </a:gsLst>
                  <a:lin ang="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300" name="Shape 300"/>
                <p:cNvGrpSpPr/>
                <p:nvPr/>
              </p:nvGrpSpPr>
              <p:grpSpPr>
                <a:xfrm>
                  <a:off x="467544" y="620688"/>
                  <a:ext cx="7848871" cy="5760640"/>
                  <a:chOff x="467544" y="620688"/>
                  <a:chExt cx="7848871" cy="5760640"/>
                </a:xfrm>
              </p:grpSpPr>
              <p:sp>
                <p:nvSpPr>
                  <p:cNvPr id="301" name="Shape 301"/>
                  <p:cNvSpPr/>
                  <p:nvPr/>
                </p:nvSpPr>
                <p:spPr>
                  <a:xfrm>
                    <a:off x="5652119" y="1628800"/>
                    <a:ext cx="2664295" cy="4752527"/>
                  </a:xfrm>
                  <a:prstGeom prst="roundRect">
                    <a:avLst>
                      <a:gd fmla="val 16667" name="adj"/>
                    </a:avLst>
                  </a:prstGeom>
                  <a:solidFill>
                    <a:srgbClr val="3F3F3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302" name="Shape 302"/>
                  <p:cNvGrpSpPr/>
                  <p:nvPr/>
                </p:nvGrpSpPr>
                <p:grpSpPr>
                  <a:xfrm>
                    <a:off x="467544" y="620688"/>
                    <a:ext cx="7848871" cy="5760640"/>
                    <a:chOff x="539552" y="764704"/>
                    <a:chExt cx="7848871" cy="5760640"/>
                  </a:xfrm>
                </p:grpSpPr>
                <p:sp>
                  <p:nvSpPr>
                    <p:cNvPr id="303" name="Shape 303"/>
                    <p:cNvSpPr/>
                    <p:nvPr/>
                  </p:nvSpPr>
                  <p:spPr>
                    <a:xfrm>
                      <a:off x="5220071" y="764704"/>
                      <a:ext cx="3168352" cy="2880319"/>
                    </a:xfrm>
                    <a:prstGeom prst="cloud">
                      <a:avLst/>
                    </a:prstGeom>
                    <a:solidFill>
                      <a:srgbClr val="FFCCF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4" name="Shape 304"/>
                    <p:cNvSpPr/>
                    <p:nvPr/>
                  </p:nvSpPr>
                  <p:spPr>
                    <a:xfrm>
                      <a:off x="539552" y="764704"/>
                      <a:ext cx="5832648" cy="5760640"/>
                    </a:xfrm>
                    <a:prstGeom prst="snip2DiagRect">
                      <a:avLst>
                        <a:gd fmla="val 0" name="adj1"/>
                        <a:gd fmla="val 16667" name="adj2"/>
                      </a:avLst>
                    </a:prstGeom>
                    <a:gradFill>
                      <a:gsLst>
                        <a:gs pos="0">
                          <a:srgbClr val="9E0038"/>
                        </a:gs>
                        <a:gs pos="50000">
                          <a:srgbClr val="E40051"/>
                        </a:gs>
                        <a:gs pos="100000">
                          <a:srgbClr val="FF0062"/>
                        </a:gs>
                      </a:gsLst>
                      <a:lin ang="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5" name="Shape 305"/>
                    <p:cNvSpPr/>
                    <p:nvPr/>
                  </p:nvSpPr>
                  <p:spPr>
                    <a:xfrm>
                      <a:off x="755575" y="908720"/>
                      <a:ext cx="7416824" cy="5400599"/>
                    </a:xfrm>
                    <a:prstGeom prst="snip1Rect">
                      <a:avLst>
                        <a:gd fmla="val 16667" name="adj"/>
                      </a:avLst>
                    </a:prstGeom>
                    <a:solidFill>
                      <a:schemeClr val="lt1"/>
                    </a:solidFill>
                    <a:ln cap="flat" cmpd="sng" w="25400">
                      <a:solidFill>
                        <a:srgbClr val="A5A5A5"/>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grpSp>
          <p:pic>
            <p:nvPicPr>
              <p:cNvPr id="306" name="Shape 306"/>
              <p:cNvPicPr preferRelativeResize="0"/>
              <p:nvPr/>
            </p:nvPicPr>
            <p:blipFill rotWithShape="1">
              <a:blip r:embed="rId3">
                <a:alphaModFix/>
              </a:blip>
              <a:srcRect b="0" l="0" r="0" t="0"/>
              <a:stretch/>
            </p:blipFill>
            <p:spPr>
              <a:xfrm rot="-983691">
                <a:off x="7176482" y="728586"/>
                <a:ext cx="675734" cy="979325"/>
              </a:xfrm>
              <a:prstGeom prst="rect">
                <a:avLst/>
              </a:prstGeom>
              <a:noFill/>
              <a:ln>
                <a:noFill/>
              </a:ln>
            </p:spPr>
          </p:pic>
        </p:grpSp>
        <p:pic>
          <p:nvPicPr>
            <p:cNvPr id="307" name="Shape 307"/>
            <p:cNvPicPr preferRelativeResize="0"/>
            <p:nvPr/>
          </p:nvPicPr>
          <p:blipFill rotWithShape="1">
            <a:blip r:embed="rId4">
              <a:alphaModFix/>
            </a:blip>
            <a:srcRect b="0" l="0" r="0" t="0"/>
            <a:stretch/>
          </p:blipFill>
          <p:spPr>
            <a:xfrm>
              <a:off x="748762" y="5085183"/>
              <a:ext cx="779498" cy="1102431"/>
            </a:xfrm>
            <a:prstGeom prst="rect">
              <a:avLst/>
            </a:prstGeom>
            <a:noFill/>
            <a:ln>
              <a:noFill/>
            </a:ln>
          </p:spPr>
        </p:pic>
      </p:grpSp>
      <p:sp>
        <p:nvSpPr>
          <p:cNvPr id="308" name="Shape 308"/>
          <p:cNvSpPr txBox="1"/>
          <p:nvPr/>
        </p:nvSpPr>
        <p:spPr>
          <a:xfrm>
            <a:off x="1187624" y="1556791"/>
            <a:ext cx="6673848"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تستخدم كلمة النمو في سياقات كثيرة فنحن نستخدمها عن الإنسان والنبات وهي تشترك في معنى واحد تقريبًا وهو الزيادة أما في النمو الإنساني فإن الأمر يختلف فهو يشمل الزيادة كالزيادة في الطول والذكاء ويشمل النقص والانحدار </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ppt_w</p:attrName>
                                        </p:attrNameLst>
                                      </p:cBhvr>
                                      <p:tavLst>
                                        <p:tav fmla="" tm="0">
                                          <p:val>
                                            <p:strVal val="0"/>
                                          </p:val>
                                        </p:tav>
                                        <p:tav fmla="" tm="100000">
                                          <p:val>
                                            <p:strVal val="#ppt_w"/>
                                          </p:val>
                                        </p:tav>
                                      </p:tavLst>
                                    </p:anim>
                                    <p:anim calcmode="lin" valueType="num">
                                      <p:cBhvr additive="base">
                                        <p:cTn dur="500"/>
                                        <p:tgtEl>
                                          <p:spTgt spid="2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ppt_w</p:attrName>
                                        </p:attrNameLst>
                                      </p:cBhvr>
                                      <p:tavLst>
                                        <p:tav fmla="" tm="0">
                                          <p:val>
                                            <p:strVal val="0"/>
                                          </p:val>
                                        </p:tav>
                                        <p:tav fmla="" tm="100000">
                                          <p:val>
                                            <p:strVal val="#ppt_w"/>
                                          </p:val>
                                        </p:tav>
                                      </p:tavLst>
                                    </p:anim>
                                    <p:anim calcmode="lin" valueType="num">
                                      <p:cBhvr additive="base">
                                        <p:cTn dur="500"/>
                                        <p:tgtEl>
                                          <p:spTgt spid="3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grpSp>
        <p:nvGrpSpPr>
          <p:cNvPr id="313" name="Shape 313"/>
          <p:cNvGrpSpPr/>
          <p:nvPr/>
        </p:nvGrpSpPr>
        <p:grpSpPr>
          <a:xfrm>
            <a:off x="539551" y="620688"/>
            <a:ext cx="7848871" cy="5760640"/>
            <a:chOff x="467543" y="620688"/>
            <a:chExt cx="7848871" cy="5760640"/>
          </a:xfrm>
        </p:grpSpPr>
        <p:grpSp>
          <p:nvGrpSpPr>
            <p:cNvPr id="314" name="Shape 314"/>
            <p:cNvGrpSpPr/>
            <p:nvPr/>
          </p:nvGrpSpPr>
          <p:grpSpPr>
            <a:xfrm>
              <a:off x="467543" y="620688"/>
              <a:ext cx="7848871" cy="5760640"/>
              <a:chOff x="467543" y="620688"/>
              <a:chExt cx="7848871" cy="5760640"/>
            </a:xfrm>
          </p:grpSpPr>
          <p:grpSp>
            <p:nvGrpSpPr>
              <p:cNvPr id="315" name="Shape 315"/>
              <p:cNvGrpSpPr/>
              <p:nvPr/>
            </p:nvGrpSpPr>
            <p:grpSpPr>
              <a:xfrm>
                <a:off x="467543" y="620688"/>
                <a:ext cx="7848871" cy="5760640"/>
                <a:chOff x="467543" y="620688"/>
                <a:chExt cx="7848871" cy="5760640"/>
              </a:xfrm>
            </p:grpSpPr>
            <p:sp>
              <p:nvSpPr>
                <p:cNvPr id="316" name="Shape 316"/>
                <p:cNvSpPr/>
                <p:nvPr/>
              </p:nvSpPr>
              <p:spPr>
                <a:xfrm>
                  <a:off x="467543" y="3212975"/>
                  <a:ext cx="2592287" cy="3168351"/>
                </a:xfrm>
                <a:prstGeom prst="corner">
                  <a:avLst>
                    <a:gd fmla="val 50000" name="adj1"/>
                    <a:gd fmla="val 50000" name="adj2"/>
                  </a:avLst>
                </a:prstGeom>
                <a:gradFill>
                  <a:gsLst>
                    <a:gs pos="0">
                      <a:srgbClr val="979AAF"/>
                    </a:gs>
                    <a:gs pos="50000">
                      <a:srgbClr val="C0C2CD"/>
                    </a:gs>
                    <a:gs pos="100000">
                      <a:srgbClr val="E1E1E5"/>
                    </a:gs>
                  </a:gsLst>
                  <a:lin ang="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317" name="Shape 317"/>
                <p:cNvGrpSpPr/>
                <p:nvPr/>
              </p:nvGrpSpPr>
              <p:grpSpPr>
                <a:xfrm>
                  <a:off x="467544" y="620688"/>
                  <a:ext cx="7848871" cy="5760640"/>
                  <a:chOff x="467544" y="620688"/>
                  <a:chExt cx="7848871" cy="5760640"/>
                </a:xfrm>
              </p:grpSpPr>
              <p:sp>
                <p:nvSpPr>
                  <p:cNvPr id="318" name="Shape 318"/>
                  <p:cNvSpPr/>
                  <p:nvPr/>
                </p:nvSpPr>
                <p:spPr>
                  <a:xfrm>
                    <a:off x="5652119" y="1628800"/>
                    <a:ext cx="2664295" cy="4752527"/>
                  </a:xfrm>
                  <a:prstGeom prst="roundRect">
                    <a:avLst>
                      <a:gd fmla="val 16667" name="adj"/>
                    </a:avLst>
                  </a:prstGeom>
                  <a:solidFill>
                    <a:srgbClr val="3F3F3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319" name="Shape 319"/>
                  <p:cNvGrpSpPr/>
                  <p:nvPr/>
                </p:nvGrpSpPr>
                <p:grpSpPr>
                  <a:xfrm>
                    <a:off x="467544" y="620688"/>
                    <a:ext cx="7848871" cy="5760640"/>
                    <a:chOff x="539552" y="764704"/>
                    <a:chExt cx="7848871" cy="5760640"/>
                  </a:xfrm>
                </p:grpSpPr>
                <p:sp>
                  <p:nvSpPr>
                    <p:cNvPr id="320" name="Shape 320"/>
                    <p:cNvSpPr/>
                    <p:nvPr/>
                  </p:nvSpPr>
                  <p:spPr>
                    <a:xfrm>
                      <a:off x="5220071" y="764704"/>
                      <a:ext cx="3168352" cy="2880319"/>
                    </a:xfrm>
                    <a:prstGeom prst="cloud">
                      <a:avLst/>
                    </a:prstGeom>
                    <a:solidFill>
                      <a:srgbClr val="FFCCF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21" name="Shape 321"/>
                    <p:cNvSpPr/>
                    <p:nvPr/>
                  </p:nvSpPr>
                  <p:spPr>
                    <a:xfrm>
                      <a:off x="539552" y="764704"/>
                      <a:ext cx="5832648" cy="5760640"/>
                    </a:xfrm>
                    <a:prstGeom prst="snip2DiagRect">
                      <a:avLst>
                        <a:gd fmla="val 0" name="adj1"/>
                        <a:gd fmla="val 16667" name="adj2"/>
                      </a:avLst>
                    </a:prstGeom>
                    <a:gradFill>
                      <a:gsLst>
                        <a:gs pos="0">
                          <a:srgbClr val="9E0038"/>
                        </a:gs>
                        <a:gs pos="50000">
                          <a:srgbClr val="E40051"/>
                        </a:gs>
                        <a:gs pos="100000">
                          <a:srgbClr val="FF0062"/>
                        </a:gs>
                      </a:gsLst>
                      <a:lin ang="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22" name="Shape 322"/>
                    <p:cNvSpPr/>
                    <p:nvPr/>
                  </p:nvSpPr>
                  <p:spPr>
                    <a:xfrm>
                      <a:off x="755575" y="908720"/>
                      <a:ext cx="7416824" cy="5400599"/>
                    </a:xfrm>
                    <a:prstGeom prst="snip1Rect">
                      <a:avLst>
                        <a:gd fmla="val 16667" name="adj"/>
                      </a:avLst>
                    </a:prstGeom>
                    <a:solidFill>
                      <a:schemeClr val="lt1"/>
                    </a:solidFill>
                    <a:ln cap="flat" cmpd="sng" w="25400">
                      <a:solidFill>
                        <a:srgbClr val="A5A5A5"/>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grpSp>
          <p:pic>
            <p:nvPicPr>
              <p:cNvPr id="323" name="Shape 323"/>
              <p:cNvPicPr preferRelativeResize="0"/>
              <p:nvPr/>
            </p:nvPicPr>
            <p:blipFill rotWithShape="1">
              <a:blip r:embed="rId3">
                <a:alphaModFix/>
              </a:blip>
              <a:srcRect b="0" l="0" r="0" t="0"/>
              <a:stretch/>
            </p:blipFill>
            <p:spPr>
              <a:xfrm rot="-983691">
                <a:off x="7176482" y="728586"/>
                <a:ext cx="675734" cy="979325"/>
              </a:xfrm>
              <a:prstGeom prst="rect">
                <a:avLst/>
              </a:prstGeom>
              <a:noFill/>
              <a:ln>
                <a:noFill/>
              </a:ln>
            </p:spPr>
          </p:pic>
        </p:grpSp>
        <p:pic>
          <p:nvPicPr>
            <p:cNvPr id="324" name="Shape 324"/>
            <p:cNvPicPr preferRelativeResize="0"/>
            <p:nvPr/>
          </p:nvPicPr>
          <p:blipFill rotWithShape="1">
            <a:blip r:embed="rId4">
              <a:alphaModFix/>
            </a:blip>
            <a:srcRect b="0" l="0" r="0" t="0"/>
            <a:stretch/>
          </p:blipFill>
          <p:spPr>
            <a:xfrm>
              <a:off x="748762" y="5085183"/>
              <a:ext cx="779498" cy="1102431"/>
            </a:xfrm>
            <a:prstGeom prst="rect">
              <a:avLst/>
            </a:prstGeom>
            <a:noFill/>
            <a:ln>
              <a:noFill/>
            </a:ln>
          </p:spPr>
        </p:pic>
      </p:grpSp>
      <p:sp>
        <p:nvSpPr>
          <p:cNvPr id="325" name="Shape 325"/>
          <p:cNvSpPr txBox="1"/>
          <p:nvPr/>
        </p:nvSpPr>
        <p:spPr>
          <a:xfrm>
            <a:off x="1187624" y="1556791"/>
            <a:ext cx="6673848"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كما هو الحال في المراحل المتقدمة من العمر وقد يكون تبدل في النوعية كما هو الحال عندما تتغير طريقة التفكير عند الانتقال من مرحلة إلى مرحلة، وسوف نركز هنا على دراسة مراحل النمو بعد الميلاد.</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grpSp>
        <p:nvGrpSpPr>
          <p:cNvPr id="330" name="Shape 330"/>
          <p:cNvGrpSpPr/>
          <p:nvPr/>
        </p:nvGrpSpPr>
        <p:grpSpPr>
          <a:xfrm>
            <a:off x="899592" y="3501007"/>
            <a:ext cx="7373255" cy="2768081"/>
            <a:chOff x="1043608" y="3501007"/>
            <a:chExt cx="7373255" cy="2768081"/>
          </a:xfrm>
        </p:grpSpPr>
        <p:grpSp>
          <p:nvGrpSpPr>
            <p:cNvPr id="331" name="Shape 331"/>
            <p:cNvGrpSpPr/>
            <p:nvPr/>
          </p:nvGrpSpPr>
          <p:grpSpPr>
            <a:xfrm>
              <a:off x="1259632" y="3501007"/>
              <a:ext cx="7056784" cy="2592287"/>
              <a:chOff x="1331640" y="3428999"/>
              <a:chExt cx="7056784" cy="2592287"/>
            </a:xfrm>
          </p:grpSpPr>
          <p:sp>
            <p:nvSpPr>
              <p:cNvPr id="332" name="Shape 332"/>
              <p:cNvSpPr/>
              <p:nvPr/>
            </p:nvSpPr>
            <p:spPr>
              <a:xfrm>
                <a:off x="1331640" y="3645023"/>
                <a:ext cx="7056784" cy="1944217"/>
              </a:xfrm>
              <a:prstGeom prst="flowChartOffpageConnector">
                <a:avLst/>
              </a:prstGeom>
              <a:gradFill>
                <a:gsLst>
                  <a:gs pos="0">
                    <a:srgbClr val="C2D59B"/>
                  </a:gs>
                  <a:gs pos="50000">
                    <a:srgbClr val="595959"/>
                  </a:gs>
                  <a:gs pos="100000">
                    <a:srgbClr val="002060"/>
                  </a:gs>
                </a:gsLst>
                <a:lin ang="81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CC"/>
                  </a:solidFill>
                  <a:latin typeface="Calibri"/>
                  <a:ea typeface="Calibri"/>
                  <a:cs typeface="Calibri"/>
                  <a:sym typeface="Calibri"/>
                </a:endParaRPr>
              </a:p>
            </p:txBody>
          </p:sp>
          <p:sp>
            <p:nvSpPr>
              <p:cNvPr id="333" name="Shape 333"/>
              <p:cNvSpPr/>
              <p:nvPr/>
            </p:nvSpPr>
            <p:spPr>
              <a:xfrm rot="-5400000">
                <a:off x="3563888" y="1196751"/>
                <a:ext cx="2592287" cy="7056783"/>
              </a:xfrm>
              <a:prstGeom prst="flowChartDelay">
                <a:avLst/>
              </a:prstGeom>
              <a:gradFill>
                <a:gsLst>
                  <a:gs pos="0">
                    <a:srgbClr val="939393"/>
                  </a:gs>
                  <a:gs pos="50000">
                    <a:schemeClr val="lt1"/>
                  </a:gs>
                  <a:gs pos="100000">
                    <a:schemeClr val="lt1"/>
                  </a:gs>
                </a:gsLst>
                <a:lin ang="0" scaled="0"/>
              </a:gradFill>
              <a:ln cap="flat" cmpd="sng" w="38100">
                <a:solidFill>
                  <a:srgbClr val="A5A5A5"/>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CC"/>
                  </a:solidFill>
                  <a:latin typeface="Calibri"/>
                  <a:ea typeface="Calibri"/>
                  <a:cs typeface="Calibri"/>
                  <a:sym typeface="Calibri"/>
                </a:endParaRPr>
              </a:p>
            </p:txBody>
          </p:sp>
        </p:grpSp>
        <p:pic>
          <p:nvPicPr>
            <p:cNvPr id="334" name="Shape 334"/>
            <p:cNvPicPr preferRelativeResize="0"/>
            <p:nvPr/>
          </p:nvPicPr>
          <p:blipFill rotWithShape="1">
            <a:blip r:embed="rId3">
              <a:alphaModFix/>
            </a:blip>
            <a:srcRect b="0" l="0" r="0" t="0"/>
            <a:stretch/>
          </p:blipFill>
          <p:spPr>
            <a:xfrm>
              <a:off x="1043608" y="5805264"/>
              <a:ext cx="7373255" cy="463825"/>
            </a:xfrm>
            <a:prstGeom prst="rect">
              <a:avLst/>
            </a:prstGeom>
            <a:noFill/>
            <a:ln>
              <a:noFill/>
            </a:ln>
          </p:spPr>
        </p:pic>
      </p:grpSp>
      <p:grpSp>
        <p:nvGrpSpPr>
          <p:cNvPr id="335" name="Shape 335"/>
          <p:cNvGrpSpPr/>
          <p:nvPr/>
        </p:nvGrpSpPr>
        <p:grpSpPr>
          <a:xfrm>
            <a:off x="1938723" y="565229"/>
            <a:ext cx="5477084" cy="2503729"/>
            <a:chOff x="1938723" y="565229"/>
            <a:chExt cx="5477084" cy="2503729"/>
          </a:xfrm>
        </p:grpSpPr>
        <p:grpSp>
          <p:nvGrpSpPr>
            <p:cNvPr id="336" name="Shape 336"/>
            <p:cNvGrpSpPr/>
            <p:nvPr/>
          </p:nvGrpSpPr>
          <p:grpSpPr>
            <a:xfrm>
              <a:off x="1938723" y="565229"/>
              <a:ext cx="5477084" cy="2503729"/>
              <a:chOff x="1938723" y="565229"/>
              <a:chExt cx="5477084" cy="2503729"/>
            </a:xfrm>
          </p:grpSpPr>
          <p:grpSp>
            <p:nvGrpSpPr>
              <p:cNvPr id="337" name="Shape 337"/>
              <p:cNvGrpSpPr/>
              <p:nvPr/>
            </p:nvGrpSpPr>
            <p:grpSpPr>
              <a:xfrm>
                <a:off x="1979711" y="565229"/>
                <a:ext cx="5436095" cy="2503729"/>
                <a:chOff x="72008" y="1628800"/>
                <a:chExt cx="5436095" cy="2503729"/>
              </a:xfrm>
            </p:grpSpPr>
            <p:sp>
              <p:nvSpPr>
                <p:cNvPr id="338" name="Shape 338"/>
                <p:cNvSpPr/>
                <p:nvPr/>
              </p:nvSpPr>
              <p:spPr>
                <a:xfrm>
                  <a:off x="2771800" y="1628800"/>
                  <a:ext cx="2664295" cy="2503729"/>
                </a:xfrm>
                <a:prstGeom prst="flowChartConnector">
                  <a:avLst/>
                </a:prstGeom>
                <a:solidFill>
                  <a:srgbClr val="595959"/>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9" name="Shape 339"/>
                <p:cNvSpPr/>
                <p:nvPr/>
              </p:nvSpPr>
              <p:spPr>
                <a:xfrm>
                  <a:off x="1475655" y="1628800"/>
                  <a:ext cx="2664295" cy="2503729"/>
                </a:xfrm>
                <a:prstGeom prst="flowChartConnector">
                  <a:avLst/>
                </a:prstGeom>
                <a:solidFill>
                  <a:srgbClr val="C0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40" name="Shape 340"/>
                <p:cNvSpPr/>
                <p:nvPr/>
              </p:nvSpPr>
              <p:spPr>
                <a:xfrm>
                  <a:off x="72008" y="1700808"/>
                  <a:ext cx="2195736" cy="2306483"/>
                </a:xfrm>
                <a:prstGeom prst="flowChartTerminator">
                  <a:avLst/>
                </a:prstGeom>
                <a:solidFill>
                  <a:srgbClr val="0000CC"/>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41" name="Shape 341"/>
                <p:cNvSpPr/>
                <p:nvPr/>
              </p:nvSpPr>
              <p:spPr>
                <a:xfrm>
                  <a:off x="395536" y="1988291"/>
                  <a:ext cx="5112567" cy="1800199"/>
                </a:xfrm>
                <a:prstGeom prst="homePlate">
                  <a:avLst>
                    <a:gd fmla="val 50000" name="adj"/>
                  </a:avLst>
                </a:prstGeom>
                <a:gradFill>
                  <a:gsLst>
                    <a:gs pos="0">
                      <a:schemeClr val="lt1"/>
                    </a:gs>
                    <a:gs pos="50000">
                      <a:srgbClr val="FF5050"/>
                    </a:gs>
                    <a:gs pos="100000">
                      <a:srgbClr val="FFC8FF"/>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342" name="Shape 342"/>
              <p:cNvPicPr preferRelativeResize="0"/>
              <p:nvPr/>
            </p:nvPicPr>
            <p:blipFill rotWithShape="1">
              <a:blip r:embed="rId4">
                <a:alphaModFix/>
              </a:blip>
              <a:srcRect b="0" l="0" r="0" t="0"/>
              <a:stretch/>
            </p:blipFill>
            <p:spPr>
              <a:xfrm>
                <a:off x="1938723" y="637237"/>
                <a:ext cx="729034" cy="729034"/>
              </a:xfrm>
              <a:prstGeom prst="rect">
                <a:avLst/>
              </a:prstGeom>
              <a:noFill/>
              <a:ln>
                <a:noFill/>
              </a:ln>
            </p:spPr>
          </p:pic>
        </p:grpSp>
        <p:pic>
          <p:nvPicPr>
            <p:cNvPr id="343" name="Shape 343"/>
            <p:cNvPicPr preferRelativeResize="0"/>
            <p:nvPr/>
          </p:nvPicPr>
          <p:blipFill rotWithShape="1">
            <a:blip r:embed="rId5">
              <a:alphaModFix/>
            </a:blip>
            <a:srcRect b="0" l="0" r="0" t="0"/>
            <a:stretch/>
          </p:blipFill>
          <p:spPr>
            <a:xfrm>
              <a:off x="3972662" y="2564309"/>
              <a:ext cx="1271786" cy="321223"/>
            </a:xfrm>
            <a:prstGeom prst="rect">
              <a:avLst/>
            </a:prstGeom>
            <a:noFill/>
            <a:ln>
              <a:noFill/>
            </a:ln>
          </p:spPr>
        </p:pic>
      </p:grpSp>
      <p:sp>
        <p:nvSpPr>
          <p:cNvPr id="344" name="Shape 344"/>
          <p:cNvSpPr/>
          <p:nvPr/>
        </p:nvSpPr>
        <p:spPr>
          <a:xfrm>
            <a:off x="2159732" y="1196751"/>
            <a:ext cx="5028458"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800">
                <a:solidFill>
                  <a:srgbClr val="FFFFFF"/>
                </a:solidFill>
                <a:latin typeface="Calibri"/>
                <a:ea typeface="Calibri"/>
                <a:cs typeface="Calibri"/>
                <a:sym typeface="Calibri"/>
              </a:rPr>
              <a:t>نشاط 2-1</a:t>
            </a:r>
          </a:p>
        </p:txBody>
      </p:sp>
      <p:sp>
        <p:nvSpPr>
          <p:cNvPr id="345" name="Shape 345"/>
          <p:cNvSpPr/>
          <p:nvPr/>
        </p:nvSpPr>
        <p:spPr>
          <a:xfrm>
            <a:off x="1376270" y="4501569"/>
            <a:ext cx="6372256" cy="101566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6000">
                <a:solidFill>
                  <a:srgbClr val="0000CC"/>
                </a:solidFill>
                <a:latin typeface="Calibri"/>
                <a:ea typeface="Calibri"/>
                <a:cs typeface="Calibri"/>
                <a:sym typeface="Calibri"/>
              </a:rPr>
              <a:t>تأمل الآية الكريمة الآتية:</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3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3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grpSp>
        <p:nvGrpSpPr>
          <p:cNvPr id="350" name="Shape 350"/>
          <p:cNvGrpSpPr/>
          <p:nvPr/>
        </p:nvGrpSpPr>
        <p:grpSpPr>
          <a:xfrm>
            <a:off x="0" y="116631"/>
            <a:ext cx="9072562" cy="6741367"/>
            <a:chOff x="0" y="357165"/>
            <a:chExt cx="9072561" cy="6143667"/>
          </a:xfrm>
        </p:grpSpPr>
        <p:sp>
          <p:nvSpPr>
            <p:cNvPr id="351" name="Shape 351"/>
            <p:cNvSpPr/>
            <p:nvPr/>
          </p:nvSpPr>
          <p:spPr>
            <a:xfrm>
              <a:off x="0" y="357165"/>
              <a:ext cx="6858015" cy="6143667"/>
            </a:xfrm>
            <a:prstGeom prst="roundRect">
              <a:avLst>
                <a:gd fmla="val 13010" name="adj"/>
              </a:avLst>
            </a:prstGeom>
            <a:gradFill>
              <a:gsLst>
                <a:gs pos="0">
                  <a:srgbClr val="6E6E6E"/>
                </a:gs>
                <a:gs pos="50000">
                  <a:srgbClr val="9F9F9F"/>
                </a:gs>
                <a:gs pos="100000">
                  <a:srgbClr val="BFBFBF"/>
                </a:gs>
              </a:gsLst>
              <a:lin ang="0" scaled="0"/>
            </a:gradFill>
            <a:ln cap="flat" cmpd="sng" w="57150">
              <a:solidFill>
                <a:srgbClr val="7F7F7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352" name="Shape 352"/>
            <p:cNvSpPr/>
            <p:nvPr/>
          </p:nvSpPr>
          <p:spPr>
            <a:xfrm>
              <a:off x="1714480" y="471002"/>
              <a:ext cx="7358081" cy="5857915"/>
            </a:xfrm>
            <a:prstGeom prst="rect">
              <a:avLst/>
            </a:prstGeom>
            <a:gradFill>
              <a:gsLst>
                <a:gs pos="0">
                  <a:srgbClr val="000066"/>
                </a:gs>
                <a:gs pos="50000">
                  <a:schemeClr val="lt1"/>
                </a:gs>
                <a:gs pos="100000">
                  <a:srgbClr val="DB0000"/>
                </a:gs>
              </a:gsLst>
              <a:lin ang="8100000" scaled="0"/>
            </a:gradFill>
            <a:ln cap="flat" cmpd="sng" w="25400">
              <a:solidFill>
                <a:srgbClr val="F2F2F2"/>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pic>
          <p:nvPicPr>
            <p:cNvPr id="353" name="Shape 353"/>
            <p:cNvPicPr preferRelativeResize="0"/>
            <p:nvPr/>
          </p:nvPicPr>
          <p:blipFill rotWithShape="1">
            <a:blip r:embed="rId3">
              <a:alphaModFix/>
            </a:blip>
            <a:srcRect b="0" l="0" r="0" t="0"/>
            <a:stretch/>
          </p:blipFill>
          <p:spPr>
            <a:xfrm>
              <a:off x="395536" y="619660"/>
              <a:ext cx="8480639" cy="5512386"/>
            </a:xfrm>
            <a:prstGeom prst="rect">
              <a:avLst/>
            </a:prstGeom>
            <a:noFill/>
            <a:ln cap="flat" cmpd="sng" w="57150">
              <a:solidFill>
                <a:srgbClr val="BFBFBF"/>
              </a:solidFill>
              <a:prstDash val="solid"/>
              <a:miter/>
              <a:headEnd len="med" w="med" type="none"/>
              <a:tailEnd len="med" w="med" type="none"/>
            </a:ln>
          </p:spPr>
        </p:pic>
      </p:grpSp>
      <p:sp>
        <p:nvSpPr>
          <p:cNvPr id="354" name="Shape 354"/>
          <p:cNvSpPr txBox="1"/>
          <p:nvPr/>
        </p:nvSpPr>
        <p:spPr>
          <a:xfrm>
            <a:off x="755575" y="677008"/>
            <a:ext cx="7730348" cy="563231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a:t>
            </a:r>
            <a:r>
              <a:rPr b="1" lang="ar-EG" sz="4000">
                <a:solidFill>
                  <a:srgbClr val="0000CC"/>
                </a:solidFill>
                <a:latin typeface="Calibri"/>
                <a:ea typeface="Calibri"/>
                <a:cs typeface="Calibri"/>
                <a:sym typeface="Calibri"/>
              </a:rPr>
              <a:t>يَا أَيُّهَا النَّاسُ إِن كُنتُمْ فِي رَيْبٍ مِّنَ الْبَعْثِ فَإِنَّا خَلَقْنَاكُم مِّن تُرَابٍ ثُمَّ مِن نُّطْفَةٍ ثُمَّ مِنْ عَلَقَةٍ ثُمَّ مِن مُّضْغَةٍ مُّخَلَّقَةٍ وَغَيْرِ مُخَلَّقَةٍ لِّنُبَيِّنَ لَكُمْ وَنُقِرُّ فِي الأَرْحَامِ مَا نَشَاء إِلَى أَجَلٍ مُّسَمًّى ثُمَّ نُخْرِجُكُمْ طِفْلًا ثُمَّ لِتَبْلُغُوا أَشُدَّكُمْ وَمِنكُم مَّن يُتَوَفَّى وَمِنكُم مَّن يُرَدُّ إِلَى أَرْذَلِ الْعُمُرِ لِكَيْلا يَعْلَمَ مِن بَعْدِ عِلْمٍ شَيْئًا وَتَرَى الأَرْضَ هَامِدَةً فَإِذَا أَنزَلْنَا عَلَيْهَا الْمَاء اهْتَزَّتْ وَرَبَتْ وَأَنبَتَتْ مِن كُلِّ زَوْجٍ بَهِيجٍ</a:t>
            </a:r>
            <a:r>
              <a:rPr b="1" lang="ar-EG" sz="4000">
                <a:solidFill>
                  <a:schemeClr val="dk1"/>
                </a:solidFill>
                <a:latin typeface="Calibri"/>
                <a:ea typeface="Calibri"/>
                <a:cs typeface="Calibri"/>
                <a:sym typeface="Calibri"/>
              </a:rPr>
              <a:t>} (سورة الحج: 5)</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grpSp>
        <p:nvGrpSpPr>
          <p:cNvPr id="359" name="Shape 359"/>
          <p:cNvGrpSpPr/>
          <p:nvPr/>
        </p:nvGrpSpPr>
        <p:grpSpPr>
          <a:xfrm>
            <a:off x="323528" y="548679"/>
            <a:ext cx="8568952" cy="6058479"/>
            <a:chOff x="323528" y="548679"/>
            <a:chExt cx="8568952" cy="6058479"/>
          </a:xfrm>
        </p:grpSpPr>
        <p:grpSp>
          <p:nvGrpSpPr>
            <p:cNvPr id="360" name="Shape 360"/>
            <p:cNvGrpSpPr/>
            <p:nvPr/>
          </p:nvGrpSpPr>
          <p:grpSpPr>
            <a:xfrm>
              <a:off x="323528" y="548679"/>
              <a:ext cx="8568951" cy="6021287"/>
              <a:chOff x="1259632" y="1196751"/>
              <a:chExt cx="7056783" cy="4680519"/>
            </a:xfrm>
          </p:grpSpPr>
          <p:sp>
            <p:nvSpPr>
              <p:cNvPr id="361" name="Shape 361"/>
              <p:cNvSpPr/>
              <p:nvPr/>
            </p:nvSpPr>
            <p:spPr>
              <a:xfrm>
                <a:off x="2267743" y="2492896"/>
                <a:ext cx="6048671" cy="3168352"/>
              </a:xfrm>
              <a:prstGeom prst="flowChartTerminator">
                <a:avLst/>
              </a:prstGeom>
              <a:gradFill>
                <a:gsLst>
                  <a:gs pos="0">
                    <a:srgbClr val="C4BD97"/>
                  </a:gs>
                  <a:gs pos="50000">
                    <a:schemeClr val="lt1"/>
                  </a:gs>
                  <a:gs pos="99000">
                    <a:schemeClr val="lt1"/>
                  </a:gs>
                  <a:gs pos="100000">
                    <a:schemeClr val="lt1"/>
                  </a:gs>
                </a:gsLst>
                <a:lin ang="81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362" name="Shape 362"/>
              <p:cNvGrpSpPr/>
              <p:nvPr/>
            </p:nvGrpSpPr>
            <p:grpSpPr>
              <a:xfrm>
                <a:off x="1259632" y="1196751"/>
                <a:ext cx="6840759" cy="4680519"/>
                <a:chOff x="1259632" y="1196751"/>
                <a:chExt cx="6840759" cy="4680519"/>
              </a:xfrm>
            </p:grpSpPr>
            <p:sp>
              <p:nvSpPr>
                <p:cNvPr id="363" name="Shape 363"/>
                <p:cNvSpPr/>
                <p:nvPr/>
              </p:nvSpPr>
              <p:spPr>
                <a:xfrm>
                  <a:off x="1259632" y="1196751"/>
                  <a:ext cx="6696743" cy="4680519"/>
                </a:xfrm>
                <a:prstGeom prst="flowChartDocument">
                  <a:avLst/>
                </a:prstGeom>
                <a:gradFill>
                  <a:gsLst>
                    <a:gs pos="0">
                      <a:srgbClr val="C4BD97"/>
                    </a:gs>
                    <a:gs pos="50000">
                      <a:schemeClr val="lt1"/>
                    </a:gs>
                    <a:gs pos="99000">
                      <a:schemeClr val="lt1"/>
                    </a:gs>
                    <a:gs pos="100000">
                      <a:schemeClr val="lt1"/>
                    </a:gs>
                  </a:gsLst>
                  <a:lin ang="81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64" name="Shape 364"/>
                <p:cNvSpPr/>
                <p:nvPr/>
              </p:nvSpPr>
              <p:spPr>
                <a:xfrm>
                  <a:off x="1259632" y="1196751"/>
                  <a:ext cx="6840759" cy="3816424"/>
                </a:xfrm>
                <a:prstGeom prst="flowChartManualInput">
                  <a:avLst/>
                </a:prstGeom>
                <a:gradFill>
                  <a:gsLst>
                    <a:gs pos="0">
                      <a:srgbClr val="C4BD97"/>
                    </a:gs>
                    <a:gs pos="50000">
                      <a:schemeClr val="lt1"/>
                    </a:gs>
                    <a:gs pos="99000">
                      <a:schemeClr val="lt1"/>
                    </a:gs>
                    <a:gs pos="100000">
                      <a:schemeClr val="lt1"/>
                    </a:gs>
                  </a:gsLst>
                  <a:lin ang="81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pic>
          <p:nvPicPr>
            <p:cNvPr id="365" name="Shape 365"/>
            <p:cNvPicPr preferRelativeResize="0"/>
            <p:nvPr/>
          </p:nvPicPr>
          <p:blipFill rotWithShape="1">
            <a:blip r:embed="rId3">
              <a:alphaModFix/>
            </a:blip>
            <a:srcRect b="0" l="0" r="0" t="0"/>
            <a:stretch/>
          </p:blipFill>
          <p:spPr>
            <a:xfrm>
              <a:off x="323528" y="5579707"/>
              <a:ext cx="1763687" cy="1027451"/>
            </a:xfrm>
            <a:prstGeom prst="rect">
              <a:avLst/>
            </a:prstGeom>
            <a:noFill/>
            <a:ln>
              <a:noFill/>
            </a:ln>
          </p:spPr>
        </p:pic>
      </p:grpSp>
      <p:sp>
        <p:nvSpPr>
          <p:cNvPr id="366" name="Shape 366"/>
          <p:cNvSpPr/>
          <p:nvPr/>
        </p:nvSpPr>
        <p:spPr>
          <a:xfrm>
            <a:off x="1493912" y="2140400"/>
            <a:ext cx="6102423" cy="280076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400">
                <a:solidFill>
                  <a:srgbClr val="0000CC"/>
                </a:solidFill>
                <a:latin typeface="Calibri"/>
                <a:ea typeface="Calibri"/>
                <a:cs typeface="Calibri"/>
                <a:sym typeface="Calibri"/>
              </a:rPr>
              <a:t>وصف الله سبحانه وتعالى في هذه الآية الكريمة حياة الإنسان، حدد مع زميلك ما فهمته من الآية عن النمو الإنساني من حيث:</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456"/>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456"/>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grpSp>
        <p:nvGrpSpPr>
          <p:cNvPr id="107" name="Shape 107"/>
          <p:cNvGrpSpPr/>
          <p:nvPr/>
        </p:nvGrpSpPr>
        <p:grpSpPr>
          <a:xfrm>
            <a:off x="1619671" y="307583"/>
            <a:ext cx="5896319" cy="2253658"/>
            <a:chOff x="-214345" y="2716075"/>
            <a:chExt cx="8162954" cy="3141815"/>
          </a:xfrm>
        </p:grpSpPr>
        <p:grpSp>
          <p:nvGrpSpPr>
            <p:cNvPr id="108" name="Shape 108"/>
            <p:cNvGrpSpPr/>
            <p:nvPr/>
          </p:nvGrpSpPr>
          <p:grpSpPr>
            <a:xfrm>
              <a:off x="-214345" y="2716075"/>
              <a:ext cx="8162954" cy="3141815"/>
              <a:chOff x="0" y="2714619"/>
              <a:chExt cx="8162954" cy="3141815"/>
            </a:xfrm>
          </p:grpSpPr>
          <p:pic>
            <p:nvPicPr>
              <p:cNvPr descr="00182.WMF" id="109" name="Shape 109"/>
              <p:cNvPicPr preferRelativeResize="0"/>
              <p:nvPr/>
            </p:nvPicPr>
            <p:blipFill rotWithShape="1">
              <a:blip r:embed="rId3">
                <a:alphaModFix/>
              </a:blip>
              <a:srcRect b="0" l="0" r="0" t="0"/>
              <a:stretch/>
            </p:blipFill>
            <p:spPr>
              <a:xfrm>
                <a:off x="0" y="2714619"/>
                <a:ext cx="8162954" cy="3141815"/>
              </a:xfrm>
              <a:prstGeom prst="rect">
                <a:avLst/>
              </a:prstGeom>
              <a:noFill/>
              <a:ln>
                <a:noFill/>
              </a:ln>
            </p:spPr>
          </p:pic>
          <p:sp>
            <p:nvSpPr>
              <p:cNvPr id="110" name="Shape 110"/>
              <p:cNvSpPr/>
              <p:nvPr/>
            </p:nvSpPr>
            <p:spPr>
              <a:xfrm>
                <a:off x="194604" y="3077136"/>
                <a:ext cx="7900985" cy="2671765"/>
              </a:xfrm>
              <a:custGeom>
                <a:pathLst>
                  <a:path extrusionOk="0" h="120000" w="120000">
                    <a:moveTo>
                      <a:pt x="112188" y="30652"/>
                    </a:moveTo>
                    <a:cubicBezTo>
                      <a:pt x="110828" y="28609"/>
                      <a:pt x="111766" y="30213"/>
                      <a:pt x="110452" y="27391"/>
                    </a:cubicBezTo>
                    <a:cubicBezTo>
                      <a:pt x="110239" y="26935"/>
                      <a:pt x="110001" y="26588"/>
                      <a:pt x="109801" y="26086"/>
                    </a:cubicBezTo>
                    <a:cubicBezTo>
                      <a:pt x="108729" y="23403"/>
                      <a:pt x="109493" y="23994"/>
                      <a:pt x="107848" y="21521"/>
                    </a:cubicBezTo>
                    <a:cubicBezTo>
                      <a:pt x="107558" y="21086"/>
                      <a:pt x="107260" y="20699"/>
                      <a:pt x="106980" y="20217"/>
                    </a:cubicBezTo>
                    <a:cubicBezTo>
                      <a:pt x="106753" y="19828"/>
                      <a:pt x="106567" y="19231"/>
                      <a:pt x="106329" y="18913"/>
                    </a:cubicBezTo>
                    <a:cubicBezTo>
                      <a:pt x="105911" y="18354"/>
                      <a:pt x="105027" y="17608"/>
                      <a:pt x="105027" y="17608"/>
                    </a:cubicBezTo>
                    <a:cubicBezTo>
                      <a:pt x="103995" y="15541"/>
                      <a:pt x="104623" y="16552"/>
                      <a:pt x="103074" y="15000"/>
                    </a:cubicBezTo>
                    <a:lnTo>
                      <a:pt x="101772" y="13695"/>
                    </a:lnTo>
                    <a:cubicBezTo>
                      <a:pt x="101119" y="13041"/>
                      <a:pt x="100784" y="12616"/>
                      <a:pt x="100036" y="12391"/>
                    </a:cubicBezTo>
                    <a:cubicBezTo>
                      <a:pt x="98954" y="12066"/>
                      <a:pt x="97866" y="11956"/>
                      <a:pt x="96781" y="11739"/>
                    </a:cubicBezTo>
                    <a:cubicBezTo>
                      <a:pt x="96033" y="10990"/>
                      <a:pt x="95128" y="10027"/>
                      <a:pt x="94394" y="9782"/>
                    </a:cubicBezTo>
                    <a:cubicBezTo>
                      <a:pt x="91932" y="8960"/>
                      <a:pt x="93089" y="9408"/>
                      <a:pt x="90922" y="8478"/>
                    </a:cubicBezTo>
                    <a:lnTo>
                      <a:pt x="89620" y="7173"/>
                    </a:lnTo>
                    <a:cubicBezTo>
                      <a:pt x="88936" y="6489"/>
                      <a:pt x="88864" y="6361"/>
                      <a:pt x="88101" y="5869"/>
                    </a:cubicBezTo>
                    <a:cubicBezTo>
                      <a:pt x="84609" y="3620"/>
                      <a:pt x="87230" y="5324"/>
                      <a:pt x="84412" y="3913"/>
                    </a:cubicBezTo>
                    <a:cubicBezTo>
                      <a:pt x="84048" y="3730"/>
                      <a:pt x="83695" y="3334"/>
                      <a:pt x="83327" y="3260"/>
                    </a:cubicBezTo>
                    <a:cubicBezTo>
                      <a:pt x="79770" y="2548"/>
                      <a:pt x="70161" y="2102"/>
                      <a:pt x="67920" y="1956"/>
                    </a:cubicBezTo>
                    <a:cubicBezTo>
                      <a:pt x="67341" y="1739"/>
                      <a:pt x="66759" y="1592"/>
                      <a:pt x="66184" y="1304"/>
                    </a:cubicBezTo>
                    <a:cubicBezTo>
                      <a:pt x="65639" y="1031"/>
                      <a:pt x="65181" y="516"/>
                      <a:pt x="64665" y="0"/>
                    </a:cubicBezTo>
                    <a:lnTo>
                      <a:pt x="42748" y="652"/>
                    </a:lnTo>
                    <a:cubicBezTo>
                      <a:pt x="42519" y="665"/>
                      <a:pt x="42320" y="1155"/>
                      <a:pt x="42097" y="1304"/>
                    </a:cubicBezTo>
                    <a:cubicBezTo>
                      <a:pt x="39806" y="2834"/>
                      <a:pt x="41610" y="1140"/>
                      <a:pt x="40144" y="2608"/>
                    </a:cubicBezTo>
                    <a:cubicBezTo>
                      <a:pt x="39710" y="3478"/>
                      <a:pt x="39211" y="4108"/>
                      <a:pt x="38842" y="5217"/>
                    </a:cubicBezTo>
                    <a:cubicBezTo>
                      <a:pt x="38029" y="7660"/>
                      <a:pt x="38482" y="6882"/>
                      <a:pt x="37540" y="7826"/>
                    </a:cubicBezTo>
                    <a:lnTo>
                      <a:pt x="36238" y="10434"/>
                    </a:lnTo>
                    <a:cubicBezTo>
                      <a:pt x="35042" y="12831"/>
                      <a:pt x="35846" y="11652"/>
                      <a:pt x="33634" y="12391"/>
                    </a:cubicBezTo>
                    <a:cubicBezTo>
                      <a:pt x="30993" y="14375"/>
                      <a:pt x="35452" y="11196"/>
                      <a:pt x="29077" y="13695"/>
                    </a:cubicBezTo>
                    <a:cubicBezTo>
                      <a:pt x="28624" y="13873"/>
                      <a:pt x="28209" y="14565"/>
                      <a:pt x="27775" y="15000"/>
                    </a:cubicBezTo>
                    <a:lnTo>
                      <a:pt x="27124" y="15652"/>
                    </a:lnTo>
                    <a:cubicBezTo>
                      <a:pt x="26907" y="15869"/>
                      <a:pt x="26695" y="16137"/>
                      <a:pt x="26473" y="16304"/>
                    </a:cubicBezTo>
                    <a:cubicBezTo>
                      <a:pt x="26184" y="16521"/>
                      <a:pt x="25891" y="16698"/>
                      <a:pt x="25605" y="16956"/>
                    </a:cubicBezTo>
                    <a:cubicBezTo>
                      <a:pt x="25167" y="17351"/>
                      <a:pt x="24737" y="17826"/>
                      <a:pt x="24303" y="18260"/>
                    </a:cubicBezTo>
                    <a:lnTo>
                      <a:pt x="23001" y="19565"/>
                    </a:lnTo>
                    <a:lnTo>
                      <a:pt x="21699" y="20869"/>
                    </a:lnTo>
                    <a:cubicBezTo>
                      <a:pt x="21482" y="21086"/>
                      <a:pt x="21275" y="21436"/>
                      <a:pt x="21048" y="21521"/>
                    </a:cubicBezTo>
                    <a:lnTo>
                      <a:pt x="19312" y="22173"/>
                    </a:lnTo>
                    <a:cubicBezTo>
                      <a:pt x="19095" y="22391"/>
                      <a:pt x="18861" y="22492"/>
                      <a:pt x="18661" y="22826"/>
                    </a:cubicBezTo>
                    <a:cubicBezTo>
                      <a:pt x="18205" y="23587"/>
                      <a:pt x="17793" y="24565"/>
                      <a:pt x="17359" y="25434"/>
                    </a:cubicBezTo>
                    <a:lnTo>
                      <a:pt x="16708" y="26739"/>
                    </a:lnTo>
                    <a:lnTo>
                      <a:pt x="16057" y="28043"/>
                    </a:lnTo>
                    <a:lnTo>
                      <a:pt x="15406" y="29347"/>
                    </a:lnTo>
                    <a:cubicBezTo>
                      <a:pt x="14177" y="34891"/>
                      <a:pt x="16202" y="26303"/>
                      <a:pt x="13670" y="33913"/>
                    </a:cubicBezTo>
                    <a:cubicBezTo>
                      <a:pt x="11769" y="39628"/>
                      <a:pt x="14181" y="32634"/>
                      <a:pt x="12368" y="37173"/>
                    </a:cubicBezTo>
                    <a:cubicBezTo>
                      <a:pt x="12133" y="37764"/>
                      <a:pt x="11984" y="38672"/>
                      <a:pt x="11717" y="39130"/>
                    </a:cubicBezTo>
                    <a:cubicBezTo>
                      <a:pt x="11458" y="39575"/>
                      <a:pt x="11145" y="39664"/>
                      <a:pt x="10849" y="39782"/>
                    </a:cubicBezTo>
                    <a:cubicBezTo>
                      <a:pt x="10057" y="40099"/>
                      <a:pt x="9258" y="40217"/>
                      <a:pt x="8462" y="40434"/>
                    </a:cubicBezTo>
                    <a:cubicBezTo>
                      <a:pt x="8245" y="40869"/>
                      <a:pt x="8050" y="41420"/>
                      <a:pt x="7811" y="41739"/>
                    </a:cubicBezTo>
                    <a:cubicBezTo>
                      <a:pt x="7393" y="42297"/>
                      <a:pt x="6509" y="43043"/>
                      <a:pt x="6509" y="43043"/>
                    </a:cubicBezTo>
                    <a:lnTo>
                      <a:pt x="4556" y="46956"/>
                    </a:lnTo>
                    <a:lnTo>
                      <a:pt x="3905" y="48260"/>
                    </a:lnTo>
                    <a:cubicBezTo>
                      <a:pt x="2893" y="52826"/>
                      <a:pt x="3471" y="51304"/>
                      <a:pt x="2386" y="53478"/>
                    </a:cubicBezTo>
                    <a:cubicBezTo>
                      <a:pt x="2097" y="54782"/>
                      <a:pt x="1683" y="55904"/>
                      <a:pt x="1518" y="57391"/>
                    </a:cubicBezTo>
                    <a:cubicBezTo>
                      <a:pt x="789" y="63968"/>
                      <a:pt x="1902" y="53765"/>
                      <a:pt x="1084" y="61956"/>
                    </a:cubicBezTo>
                    <a:cubicBezTo>
                      <a:pt x="953" y="63273"/>
                      <a:pt x="761" y="64535"/>
                      <a:pt x="650" y="65869"/>
                    </a:cubicBezTo>
                    <a:cubicBezTo>
                      <a:pt x="378" y="69145"/>
                      <a:pt x="528" y="67627"/>
                      <a:pt x="216" y="70434"/>
                    </a:cubicBezTo>
                    <a:cubicBezTo>
                      <a:pt x="144" y="72826"/>
                      <a:pt x="0" y="75207"/>
                      <a:pt x="0" y="77608"/>
                    </a:cubicBezTo>
                    <a:cubicBezTo>
                      <a:pt x="0" y="78505"/>
                      <a:pt x="135" y="79355"/>
                      <a:pt x="216" y="80217"/>
                    </a:cubicBezTo>
                    <a:cubicBezTo>
                      <a:pt x="279" y="80878"/>
                      <a:pt x="322" y="81572"/>
                      <a:pt x="433" y="82173"/>
                    </a:cubicBezTo>
                    <a:cubicBezTo>
                      <a:pt x="1284" y="86777"/>
                      <a:pt x="1174" y="85831"/>
                      <a:pt x="2603" y="88695"/>
                    </a:cubicBezTo>
                    <a:lnTo>
                      <a:pt x="3905" y="91304"/>
                    </a:lnTo>
                    <a:lnTo>
                      <a:pt x="4556" y="91956"/>
                    </a:lnTo>
                    <a:cubicBezTo>
                      <a:pt x="4753" y="92399"/>
                      <a:pt x="5758" y="94740"/>
                      <a:pt x="6075" y="95217"/>
                    </a:cubicBezTo>
                    <a:cubicBezTo>
                      <a:pt x="6581" y="95976"/>
                      <a:pt x="7584" y="96354"/>
                      <a:pt x="8028" y="96521"/>
                    </a:cubicBezTo>
                    <a:cubicBezTo>
                      <a:pt x="8750" y="96792"/>
                      <a:pt x="9475" y="96956"/>
                      <a:pt x="10198" y="97173"/>
                    </a:cubicBezTo>
                    <a:cubicBezTo>
                      <a:pt x="10415" y="97608"/>
                      <a:pt x="10665" y="97924"/>
                      <a:pt x="10849" y="98478"/>
                    </a:cubicBezTo>
                    <a:cubicBezTo>
                      <a:pt x="12296" y="102826"/>
                      <a:pt x="10198" y="98260"/>
                      <a:pt x="11934" y="101739"/>
                    </a:cubicBezTo>
                    <a:cubicBezTo>
                      <a:pt x="12079" y="102391"/>
                      <a:pt x="12184" y="103141"/>
                      <a:pt x="12368" y="103695"/>
                    </a:cubicBezTo>
                    <a:cubicBezTo>
                      <a:pt x="12890" y="105262"/>
                      <a:pt x="13053" y="104856"/>
                      <a:pt x="13670" y="105652"/>
                    </a:cubicBezTo>
                    <a:cubicBezTo>
                      <a:pt x="13968" y="106035"/>
                      <a:pt x="14220" y="106787"/>
                      <a:pt x="14538" y="106956"/>
                    </a:cubicBezTo>
                    <a:cubicBezTo>
                      <a:pt x="15467" y="107449"/>
                      <a:pt x="16421" y="107326"/>
                      <a:pt x="17359" y="107608"/>
                    </a:cubicBezTo>
                    <a:cubicBezTo>
                      <a:pt x="17868" y="107761"/>
                      <a:pt x="18371" y="108070"/>
                      <a:pt x="18878" y="108260"/>
                    </a:cubicBezTo>
                    <a:cubicBezTo>
                      <a:pt x="19528" y="108505"/>
                      <a:pt x="20180" y="108695"/>
                      <a:pt x="20831" y="108913"/>
                    </a:cubicBezTo>
                    <a:cubicBezTo>
                      <a:pt x="23205" y="111291"/>
                      <a:pt x="19610" y="107498"/>
                      <a:pt x="22133" y="110869"/>
                    </a:cubicBezTo>
                    <a:cubicBezTo>
                      <a:pt x="22551" y="111427"/>
                      <a:pt x="23001" y="111739"/>
                      <a:pt x="23435" y="112173"/>
                    </a:cubicBezTo>
                    <a:lnTo>
                      <a:pt x="24086" y="112826"/>
                    </a:lnTo>
                    <a:lnTo>
                      <a:pt x="24737" y="113478"/>
                    </a:lnTo>
                    <a:cubicBezTo>
                      <a:pt x="24954" y="113695"/>
                      <a:pt x="25166" y="113963"/>
                      <a:pt x="25388" y="114130"/>
                    </a:cubicBezTo>
                    <a:cubicBezTo>
                      <a:pt x="25678" y="114347"/>
                      <a:pt x="25959" y="114722"/>
                      <a:pt x="26256" y="114782"/>
                    </a:cubicBezTo>
                    <a:cubicBezTo>
                      <a:pt x="28134" y="115158"/>
                      <a:pt x="30017" y="115246"/>
                      <a:pt x="31898" y="115434"/>
                    </a:cubicBezTo>
                    <a:cubicBezTo>
                      <a:pt x="45303" y="116777"/>
                      <a:pt x="33789" y="115399"/>
                      <a:pt x="44484" y="116739"/>
                    </a:cubicBezTo>
                    <a:cubicBezTo>
                      <a:pt x="45345" y="117256"/>
                      <a:pt x="46520" y="117908"/>
                      <a:pt x="47305" y="118695"/>
                    </a:cubicBezTo>
                    <a:lnTo>
                      <a:pt x="48607" y="120000"/>
                    </a:lnTo>
                    <a:lnTo>
                      <a:pt x="74430" y="119347"/>
                    </a:lnTo>
                    <a:cubicBezTo>
                      <a:pt x="74659" y="119336"/>
                      <a:pt x="74854" y="118792"/>
                      <a:pt x="75081" y="118695"/>
                    </a:cubicBezTo>
                    <a:cubicBezTo>
                      <a:pt x="75872" y="118356"/>
                      <a:pt x="76672" y="118260"/>
                      <a:pt x="77468" y="118043"/>
                    </a:cubicBezTo>
                    <a:cubicBezTo>
                      <a:pt x="77685" y="117826"/>
                      <a:pt x="77914" y="117698"/>
                      <a:pt x="78119" y="117391"/>
                    </a:cubicBezTo>
                    <a:cubicBezTo>
                      <a:pt x="78352" y="117040"/>
                      <a:pt x="78530" y="116395"/>
                      <a:pt x="78770" y="116086"/>
                    </a:cubicBezTo>
                    <a:cubicBezTo>
                      <a:pt x="79281" y="115428"/>
                      <a:pt x="80805" y="114933"/>
                      <a:pt x="81157" y="114782"/>
                    </a:cubicBezTo>
                    <a:cubicBezTo>
                      <a:pt x="81374" y="114565"/>
                      <a:pt x="81588" y="114319"/>
                      <a:pt x="81808" y="114130"/>
                    </a:cubicBezTo>
                    <a:cubicBezTo>
                      <a:pt x="85165" y="111247"/>
                      <a:pt x="87893" y="113113"/>
                      <a:pt x="92007" y="112826"/>
                    </a:cubicBezTo>
                    <a:cubicBezTo>
                      <a:pt x="93393" y="111437"/>
                      <a:pt x="91821" y="112899"/>
                      <a:pt x="93960" y="111521"/>
                    </a:cubicBezTo>
                    <a:cubicBezTo>
                      <a:pt x="94543" y="111146"/>
                      <a:pt x="95130" y="110784"/>
                      <a:pt x="95696" y="110217"/>
                    </a:cubicBezTo>
                    <a:cubicBezTo>
                      <a:pt x="96130" y="109782"/>
                      <a:pt x="96542" y="109049"/>
                      <a:pt x="96998" y="108913"/>
                    </a:cubicBezTo>
                    <a:lnTo>
                      <a:pt x="99168" y="108260"/>
                    </a:lnTo>
                    <a:lnTo>
                      <a:pt x="100470" y="106956"/>
                    </a:lnTo>
                    <a:lnTo>
                      <a:pt x="101121" y="106304"/>
                    </a:lnTo>
                    <a:cubicBezTo>
                      <a:pt x="101555" y="105434"/>
                      <a:pt x="102054" y="104804"/>
                      <a:pt x="102423" y="103695"/>
                    </a:cubicBezTo>
                    <a:cubicBezTo>
                      <a:pt x="102640" y="103043"/>
                      <a:pt x="102818" y="102250"/>
                      <a:pt x="103074" y="101739"/>
                    </a:cubicBezTo>
                    <a:cubicBezTo>
                      <a:pt x="103264" y="101357"/>
                      <a:pt x="103498" y="101177"/>
                      <a:pt x="103725" y="101086"/>
                    </a:cubicBezTo>
                    <a:cubicBezTo>
                      <a:pt x="104588" y="100741"/>
                      <a:pt x="105463" y="100723"/>
                      <a:pt x="106329" y="100434"/>
                    </a:cubicBezTo>
                    <a:cubicBezTo>
                      <a:pt x="106766" y="100288"/>
                      <a:pt x="107197" y="100000"/>
                      <a:pt x="107631" y="99782"/>
                    </a:cubicBezTo>
                    <a:cubicBezTo>
                      <a:pt x="107848" y="99565"/>
                      <a:pt x="108062" y="99319"/>
                      <a:pt x="108282" y="99130"/>
                    </a:cubicBezTo>
                    <a:cubicBezTo>
                      <a:pt x="108568" y="98884"/>
                      <a:pt x="108883" y="98879"/>
                      <a:pt x="109150" y="98478"/>
                    </a:cubicBezTo>
                    <a:cubicBezTo>
                      <a:pt x="109616" y="97777"/>
                      <a:pt x="110018" y="96739"/>
                      <a:pt x="110452" y="95869"/>
                    </a:cubicBezTo>
                    <a:cubicBezTo>
                      <a:pt x="110669" y="95434"/>
                      <a:pt x="110855" y="94813"/>
                      <a:pt x="111103" y="94565"/>
                    </a:cubicBezTo>
                    <a:cubicBezTo>
                      <a:pt x="112739" y="92925"/>
                      <a:pt x="110722" y="95137"/>
                      <a:pt x="112405" y="92608"/>
                    </a:cubicBezTo>
                    <a:cubicBezTo>
                      <a:pt x="112609" y="92301"/>
                      <a:pt x="112839" y="92173"/>
                      <a:pt x="113056" y="91956"/>
                    </a:cubicBezTo>
                    <a:cubicBezTo>
                      <a:pt x="113273" y="91521"/>
                      <a:pt x="113473" y="91002"/>
                      <a:pt x="113707" y="90652"/>
                    </a:cubicBezTo>
                    <a:cubicBezTo>
                      <a:pt x="113911" y="90344"/>
                      <a:pt x="114179" y="90429"/>
                      <a:pt x="114358" y="90000"/>
                    </a:cubicBezTo>
                    <a:cubicBezTo>
                      <a:pt x="114561" y="89510"/>
                      <a:pt x="114595" y="88559"/>
                      <a:pt x="114792" y="88043"/>
                    </a:cubicBezTo>
                    <a:cubicBezTo>
                      <a:pt x="115184" y="87011"/>
                      <a:pt x="115660" y="86304"/>
                      <a:pt x="116094" y="85434"/>
                    </a:cubicBezTo>
                    <a:lnTo>
                      <a:pt x="116745" y="84130"/>
                    </a:lnTo>
                    <a:cubicBezTo>
                      <a:pt x="117140" y="82345"/>
                      <a:pt x="117144" y="81784"/>
                      <a:pt x="117830" y="80869"/>
                    </a:cubicBezTo>
                    <a:cubicBezTo>
                      <a:pt x="118248" y="80311"/>
                      <a:pt x="119132" y="79565"/>
                      <a:pt x="119132" y="79565"/>
                    </a:cubicBezTo>
                    <a:cubicBezTo>
                      <a:pt x="119677" y="74647"/>
                      <a:pt x="118941" y="80709"/>
                      <a:pt x="119783" y="75652"/>
                    </a:cubicBezTo>
                    <a:cubicBezTo>
                      <a:pt x="119885" y="75037"/>
                      <a:pt x="119927" y="74347"/>
                      <a:pt x="120000" y="73695"/>
                    </a:cubicBezTo>
                    <a:cubicBezTo>
                      <a:pt x="119927" y="68913"/>
                      <a:pt x="119910" y="64120"/>
                      <a:pt x="119783" y="59347"/>
                    </a:cubicBezTo>
                    <a:cubicBezTo>
                      <a:pt x="119764" y="58662"/>
                      <a:pt x="119600" y="58070"/>
                      <a:pt x="119566" y="57391"/>
                    </a:cubicBezTo>
                    <a:cubicBezTo>
                      <a:pt x="119455" y="55231"/>
                      <a:pt x="119459" y="53028"/>
                      <a:pt x="119349" y="50869"/>
                    </a:cubicBezTo>
                    <a:cubicBezTo>
                      <a:pt x="119314" y="50190"/>
                      <a:pt x="119258" y="49485"/>
                      <a:pt x="119132" y="48913"/>
                    </a:cubicBezTo>
                    <a:cubicBezTo>
                      <a:pt x="118961" y="48145"/>
                      <a:pt x="118677" y="47665"/>
                      <a:pt x="118481" y="46956"/>
                    </a:cubicBezTo>
                    <a:cubicBezTo>
                      <a:pt x="117705" y="44158"/>
                      <a:pt x="118433" y="45641"/>
                      <a:pt x="117396" y="43043"/>
                    </a:cubicBezTo>
                    <a:cubicBezTo>
                      <a:pt x="117195" y="42541"/>
                      <a:pt x="116939" y="42259"/>
                      <a:pt x="116745" y="41739"/>
                    </a:cubicBezTo>
                    <a:cubicBezTo>
                      <a:pt x="116286" y="40513"/>
                      <a:pt x="115953" y="38849"/>
                      <a:pt x="115443" y="37826"/>
                    </a:cubicBezTo>
                    <a:lnTo>
                      <a:pt x="114141" y="35217"/>
                    </a:lnTo>
                    <a:cubicBezTo>
                      <a:pt x="113339" y="31602"/>
                      <a:pt x="114165" y="34461"/>
                      <a:pt x="113056" y="32608"/>
                    </a:cubicBezTo>
                    <a:cubicBezTo>
                      <a:pt x="110817" y="28871"/>
                      <a:pt x="112576" y="30823"/>
                      <a:pt x="111103" y="29347"/>
                    </a:cubicBezTo>
                    <a:lnTo>
                      <a:pt x="110452" y="28043"/>
                    </a:lnTo>
                  </a:path>
                </a:pathLst>
              </a:custGeom>
              <a:gradFill>
                <a:gsLst>
                  <a:gs pos="0">
                    <a:srgbClr val="7C009E"/>
                  </a:gs>
                  <a:gs pos="50000">
                    <a:srgbClr val="B300E4"/>
                  </a:gs>
                  <a:gs pos="100000">
                    <a:srgbClr val="D700FF"/>
                  </a:gs>
                </a:gsLst>
                <a:lin ang="5400000" scaled="0"/>
              </a:grad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i="0" sz="1200" u="none" cap="none" strike="noStrike">
                  <a:solidFill>
                    <a:srgbClr val="FFFFFF"/>
                  </a:solidFill>
                  <a:latin typeface="Times New Roman"/>
                  <a:ea typeface="Times New Roman"/>
                  <a:cs typeface="Times New Roman"/>
                  <a:sym typeface="Times New Roman"/>
                </a:endParaRPr>
              </a:p>
            </p:txBody>
          </p:sp>
        </p:grpSp>
        <p:sp>
          <p:nvSpPr>
            <p:cNvPr id="111" name="Shape 111"/>
            <p:cNvSpPr txBox="1"/>
            <p:nvPr/>
          </p:nvSpPr>
          <p:spPr>
            <a:xfrm>
              <a:off x="549574" y="3754889"/>
              <a:ext cx="7002329" cy="13215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rgbClr val="FFFFFF"/>
                  </a:solidFill>
                  <a:latin typeface="Calibri"/>
                  <a:ea typeface="Calibri"/>
                  <a:cs typeface="Calibri"/>
                  <a:sym typeface="Calibri"/>
                </a:rPr>
                <a:t>مدخل الوحدة</a:t>
              </a:r>
            </a:p>
          </p:txBody>
        </p:sp>
      </p:grpSp>
      <p:pic>
        <p:nvPicPr>
          <p:cNvPr descr="2d22a3f95fd415e0c24d91fe8bda537b.jpg" id="112" name="Shape 112"/>
          <p:cNvPicPr preferRelativeResize="0"/>
          <p:nvPr/>
        </p:nvPicPr>
        <p:blipFill rotWithShape="1">
          <a:blip r:embed="rId4">
            <a:alphaModFix/>
          </a:blip>
          <a:srcRect b="0" l="0" r="0" t="0"/>
          <a:stretch/>
        </p:blipFill>
        <p:spPr>
          <a:xfrm>
            <a:off x="214312" y="3068959"/>
            <a:ext cx="8643937" cy="3642235"/>
          </a:xfrm>
          <a:prstGeom prst="rect">
            <a:avLst/>
          </a:prstGeom>
          <a:noFill/>
          <a:ln>
            <a:noFill/>
          </a:ln>
        </p:spPr>
      </p:pic>
      <p:sp>
        <p:nvSpPr>
          <p:cNvPr id="113" name="Shape 113"/>
          <p:cNvSpPr txBox="1"/>
          <p:nvPr/>
        </p:nvSpPr>
        <p:spPr>
          <a:xfrm>
            <a:off x="1907703" y="3520192"/>
            <a:ext cx="6030416" cy="304698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dk1"/>
                </a:solidFill>
                <a:latin typeface="Arial"/>
                <a:ea typeface="Arial"/>
                <a:cs typeface="Arial"/>
                <a:sym typeface="Arial"/>
              </a:rPr>
              <a:t>النمو الإنساني عملية تحول مستمرة وفي هذه الوحدة ستدرس كيف يمكن جعل هذه العملية باتجاه الأفضل دائما.</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grpSp>
        <p:nvGrpSpPr>
          <p:cNvPr id="371" name="Shape 371"/>
          <p:cNvGrpSpPr/>
          <p:nvPr/>
        </p:nvGrpSpPr>
        <p:grpSpPr>
          <a:xfrm>
            <a:off x="323528" y="548679"/>
            <a:ext cx="8568952" cy="6058479"/>
            <a:chOff x="323528" y="548679"/>
            <a:chExt cx="8568952" cy="6058479"/>
          </a:xfrm>
        </p:grpSpPr>
        <p:grpSp>
          <p:nvGrpSpPr>
            <p:cNvPr id="372" name="Shape 372"/>
            <p:cNvGrpSpPr/>
            <p:nvPr/>
          </p:nvGrpSpPr>
          <p:grpSpPr>
            <a:xfrm>
              <a:off x="323528" y="548679"/>
              <a:ext cx="8568951" cy="6021287"/>
              <a:chOff x="1259632" y="1196751"/>
              <a:chExt cx="7056783" cy="4680519"/>
            </a:xfrm>
          </p:grpSpPr>
          <p:sp>
            <p:nvSpPr>
              <p:cNvPr id="373" name="Shape 373"/>
              <p:cNvSpPr/>
              <p:nvPr/>
            </p:nvSpPr>
            <p:spPr>
              <a:xfrm>
                <a:off x="2267743" y="2492896"/>
                <a:ext cx="6048671" cy="3168352"/>
              </a:xfrm>
              <a:prstGeom prst="flowChartTerminator">
                <a:avLst/>
              </a:prstGeom>
              <a:gradFill>
                <a:gsLst>
                  <a:gs pos="0">
                    <a:srgbClr val="C4BD97"/>
                  </a:gs>
                  <a:gs pos="50000">
                    <a:schemeClr val="lt1"/>
                  </a:gs>
                  <a:gs pos="99000">
                    <a:schemeClr val="lt1"/>
                  </a:gs>
                  <a:gs pos="100000">
                    <a:schemeClr val="lt1"/>
                  </a:gs>
                </a:gsLst>
                <a:lin ang="81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374" name="Shape 374"/>
              <p:cNvGrpSpPr/>
              <p:nvPr/>
            </p:nvGrpSpPr>
            <p:grpSpPr>
              <a:xfrm>
                <a:off x="1259632" y="1196751"/>
                <a:ext cx="6840759" cy="4680519"/>
                <a:chOff x="1259632" y="1196751"/>
                <a:chExt cx="6840759" cy="4680519"/>
              </a:xfrm>
            </p:grpSpPr>
            <p:sp>
              <p:nvSpPr>
                <p:cNvPr id="375" name="Shape 375"/>
                <p:cNvSpPr/>
                <p:nvPr/>
              </p:nvSpPr>
              <p:spPr>
                <a:xfrm>
                  <a:off x="1259632" y="1196751"/>
                  <a:ext cx="6696743" cy="4680519"/>
                </a:xfrm>
                <a:prstGeom prst="flowChartDocument">
                  <a:avLst/>
                </a:prstGeom>
                <a:gradFill>
                  <a:gsLst>
                    <a:gs pos="0">
                      <a:srgbClr val="C4BD97"/>
                    </a:gs>
                    <a:gs pos="50000">
                      <a:schemeClr val="lt1"/>
                    </a:gs>
                    <a:gs pos="99000">
                      <a:schemeClr val="lt1"/>
                    </a:gs>
                    <a:gs pos="100000">
                      <a:schemeClr val="lt1"/>
                    </a:gs>
                  </a:gsLst>
                  <a:lin ang="81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76" name="Shape 376"/>
                <p:cNvSpPr/>
                <p:nvPr/>
              </p:nvSpPr>
              <p:spPr>
                <a:xfrm>
                  <a:off x="1259632" y="1196751"/>
                  <a:ext cx="6840759" cy="3816424"/>
                </a:xfrm>
                <a:prstGeom prst="flowChartManualInput">
                  <a:avLst/>
                </a:prstGeom>
                <a:gradFill>
                  <a:gsLst>
                    <a:gs pos="0">
                      <a:srgbClr val="C4BD97"/>
                    </a:gs>
                    <a:gs pos="50000">
                      <a:schemeClr val="lt1"/>
                    </a:gs>
                    <a:gs pos="99000">
                      <a:schemeClr val="lt1"/>
                    </a:gs>
                    <a:gs pos="100000">
                      <a:schemeClr val="lt1"/>
                    </a:gs>
                  </a:gsLst>
                  <a:lin ang="81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pic>
          <p:nvPicPr>
            <p:cNvPr id="377" name="Shape 377"/>
            <p:cNvPicPr preferRelativeResize="0"/>
            <p:nvPr/>
          </p:nvPicPr>
          <p:blipFill rotWithShape="1">
            <a:blip r:embed="rId3">
              <a:alphaModFix/>
            </a:blip>
            <a:srcRect b="0" l="0" r="0" t="0"/>
            <a:stretch/>
          </p:blipFill>
          <p:spPr>
            <a:xfrm>
              <a:off x="323528" y="5579707"/>
              <a:ext cx="1763687" cy="1027451"/>
            </a:xfrm>
            <a:prstGeom prst="rect">
              <a:avLst/>
            </a:prstGeom>
            <a:noFill/>
            <a:ln>
              <a:noFill/>
            </a:ln>
          </p:spPr>
        </p:pic>
      </p:grpSp>
      <p:sp>
        <p:nvSpPr>
          <p:cNvPr id="378" name="Shape 378"/>
          <p:cNvSpPr txBox="1"/>
          <p:nvPr/>
        </p:nvSpPr>
        <p:spPr>
          <a:xfrm>
            <a:off x="1208387" y="1772816"/>
            <a:ext cx="6828831" cy="1446550"/>
          </a:xfrm>
          <a:prstGeom prst="rect">
            <a:avLst/>
          </a:prstGeom>
          <a:noFill/>
          <a:ln>
            <a:noFill/>
          </a:ln>
        </p:spPr>
        <p:txBody>
          <a:bodyPr anchorCtr="0" anchor="t" bIns="45700" lIns="91425" rIns="91425" tIns="45700">
            <a:noAutofit/>
          </a:bodyPr>
          <a:lstStyle/>
          <a:p>
            <a:pPr indent="-457200" lvl="0" marL="457200" marR="0" rtl="1" algn="ctr">
              <a:spcBef>
                <a:spcPts val="0"/>
              </a:spcBef>
              <a:buClr>
                <a:srgbClr val="C00000"/>
              </a:buClr>
              <a:buSzPct val="100000"/>
              <a:buFont typeface="Arial"/>
              <a:buChar char="•"/>
            </a:pPr>
            <a:r>
              <a:rPr b="1" lang="ar-EG" sz="4400">
                <a:solidFill>
                  <a:srgbClr val="C00000"/>
                </a:solidFill>
                <a:latin typeface="Calibri"/>
                <a:ea typeface="Calibri"/>
                <a:cs typeface="Calibri"/>
                <a:sym typeface="Calibri"/>
              </a:rPr>
              <a:t>تسلسل النمو كما جاء في الآية الكريمة.</a:t>
            </a:r>
          </a:p>
        </p:txBody>
      </p:sp>
      <p:sp>
        <p:nvSpPr>
          <p:cNvPr id="379" name="Shape 379"/>
          <p:cNvSpPr txBox="1"/>
          <p:nvPr/>
        </p:nvSpPr>
        <p:spPr>
          <a:xfrm>
            <a:off x="827583" y="3501007"/>
            <a:ext cx="7429500"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chemeClr val="dk1"/>
                </a:solidFill>
                <a:latin typeface="Arial"/>
                <a:ea typeface="Arial"/>
                <a:cs typeface="Arial"/>
                <a:sym typeface="Arial"/>
              </a:rPr>
              <a:t>تراب ثم نطفة ثم علقة ثم مضغة مخلقة وغير مخلقة ثم طفلًا ثم تبلغوا أشدكم ثم أرذل العمر.</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500"/>
                                        <p:tgtEl>
                                          <p:spTgt spid="3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grpSp>
        <p:nvGrpSpPr>
          <p:cNvPr id="384" name="Shape 384"/>
          <p:cNvGrpSpPr/>
          <p:nvPr/>
        </p:nvGrpSpPr>
        <p:grpSpPr>
          <a:xfrm>
            <a:off x="323528" y="548679"/>
            <a:ext cx="8568952" cy="6058479"/>
            <a:chOff x="323528" y="548679"/>
            <a:chExt cx="8568952" cy="6058479"/>
          </a:xfrm>
        </p:grpSpPr>
        <p:grpSp>
          <p:nvGrpSpPr>
            <p:cNvPr id="385" name="Shape 385"/>
            <p:cNvGrpSpPr/>
            <p:nvPr/>
          </p:nvGrpSpPr>
          <p:grpSpPr>
            <a:xfrm>
              <a:off x="323528" y="548679"/>
              <a:ext cx="8568951" cy="6021287"/>
              <a:chOff x="1259632" y="1196751"/>
              <a:chExt cx="7056783" cy="4680519"/>
            </a:xfrm>
          </p:grpSpPr>
          <p:sp>
            <p:nvSpPr>
              <p:cNvPr id="386" name="Shape 386"/>
              <p:cNvSpPr/>
              <p:nvPr/>
            </p:nvSpPr>
            <p:spPr>
              <a:xfrm>
                <a:off x="2267743" y="2492896"/>
                <a:ext cx="6048671" cy="3168352"/>
              </a:xfrm>
              <a:prstGeom prst="flowChartTerminator">
                <a:avLst/>
              </a:prstGeom>
              <a:gradFill>
                <a:gsLst>
                  <a:gs pos="0">
                    <a:srgbClr val="C4BD97"/>
                  </a:gs>
                  <a:gs pos="50000">
                    <a:schemeClr val="lt1"/>
                  </a:gs>
                  <a:gs pos="99000">
                    <a:schemeClr val="lt1"/>
                  </a:gs>
                  <a:gs pos="100000">
                    <a:schemeClr val="lt1"/>
                  </a:gs>
                </a:gsLst>
                <a:lin ang="81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387" name="Shape 387"/>
              <p:cNvGrpSpPr/>
              <p:nvPr/>
            </p:nvGrpSpPr>
            <p:grpSpPr>
              <a:xfrm>
                <a:off x="1259632" y="1196751"/>
                <a:ext cx="6840759" cy="4680519"/>
                <a:chOff x="1259632" y="1196751"/>
                <a:chExt cx="6840759" cy="4680519"/>
              </a:xfrm>
            </p:grpSpPr>
            <p:sp>
              <p:nvSpPr>
                <p:cNvPr id="388" name="Shape 388"/>
                <p:cNvSpPr/>
                <p:nvPr/>
              </p:nvSpPr>
              <p:spPr>
                <a:xfrm>
                  <a:off x="1259632" y="1196751"/>
                  <a:ext cx="6696743" cy="4680519"/>
                </a:xfrm>
                <a:prstGeom prst="flowChartDocument">
                  <a:avLst/>
                </a:prstGeom>
                <a:gradFill>
                  <a:gsLst>
                    <a:gs pos="0">
                      <a:srgbClr val="C4BD97"/>
                    </a:gs>
                    <a:gs pos="50000">
                      <a:schemeClr val="lt1"/>
                    </a:gs>
                    <a:gs pos="99000">
                      <a:schemeClr val="lt1"/>
                    </a:gs>
                    <a:gs pos="100000">
                      <a:schemeClr val="lt1"/>
                    </a:gs>
                  </a:gsLst>
                  <a:lin ang="81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89" name="Shape 389"/>
                <p:cNvSpPr/>
                <p:nvPr/>
              </p:nvSpPr>
              <p:spPr>
                <a:xfrm>
                  <a:off x="1259632" y="1196751"/>
                  <a:ext cx="6840759" cy="3816424"/>
                </a:xfrm>
                <a:prstGeom prst="flowChartManualInput">
                  <a:avLst/>
                </a:prstGeom>
                <a:gradFill>
                  <a:gsLst>
                    <a:gs pos="0">
                      <a:srgbClr val="C4BD97"/>
                    </a:gs>
                    <a:gs pos="50000">
                      <a:schemeClr val="lt1"/>
                    </a:gs>
                    <a:gs pos="99000">
                      <a:schemeClr val="lt1"/>
                    </a:gs>
                    <a:gs pos="100000">
                      <a:schemeClr val="lt1"/>
                    </a:gs>
                  </a:gsLst>
                  <a:lin ang="81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pic>
          <p:nvPicPr>
            <p:cNvPr id="390" name="Shape 390"/>
            <p:cNvPicPr preferRelativeResize="0"/>
            <p:nvPr/>
          </p:nvPicPr>
          <p:blipFill rotWithShape="1">
            <a:blip r:embed="rId3">
              <a:alphaModFix/>
            </a:blip>
            <a:srcRect b="0" l="0" r="0" t="0"/>
            <a:stretch/>
          </p:blipFill>
          <p:spPr>
            <a:xfrm>
              <a:off x="323528" y="5579707"/>
              <a:ext cx="1763687" cy="1027451"/>
            </a:xfrm>
            <a:prstGeom prst="rect">
              <a:avLst/>
            </a:prstGeom>
            <a:noFill/>
            <a:ln>
              <a:noFill/>
            </a:ln>
          </p:spPr>
        </p:pic>
      </p:grpSp>
      <p:sp>
        <p:nvSpPr>
          <p:cNvPr id="391" name="Shape 391"/>
          <p:cNvSpPr txBox="1"/>
          <p:nvPr/>
        </p:nvSpPr>
        <p:spPr>
          <a:xfrm>
            <a:off x="1208387" y="1772816"/>
            <a:ext cx="6828831" cy="2123657"/>
          </a:xfrm>
          <a:prstGeom prst="rect">
            <a:avLst/>
          </a:prstGeom>
          <a:noFill/>
          <a:ln>
            <a:noFill/>
          </a:ln>
        </p:spPr>
        <p:txBody>
          <a:bodyPr anchorCtr="0" anchor="t" bIns="45700" lIns="91425" rIns="91425" tIns="45700">
            <a:noAutofit/>
          </a:bodyPr>
          <a:lstStyle/>
          <a:p>
            <a:pPr indent="-457200" lvl="0" marL="457200" marR="0" rtl="1" algn="ctr">
              <a:spcBef>
                <a:spcPts val="0"/>
              </a:spcBef>
              <a:buClr>
                <a:srgbClr val="C00000"/>
              </a:buClr>
              <a:buSzPct val="100000"/>
              <a:buFont typeface="Arial"/>
              <a:buChar char="•"/>
            </a:pPr>
            <a:r>
              <a:rPr b="1" lang="ar-EG" sz="4400">
                <a:solidFill>
                  <a:srgbClr val="C00000"/>
                </a:solidFill>
                <a:latin typeface="Calibri"/>
                <a:ea typeface="Calibri"/>
                <a:cs typeface="Calibri"/>
                <a:sym typeface="Calibri"/>
              </a:rPr>
              <a:t>توضيح (ليس كل تغير في الإنسان زيادة بل قد يكون نقصانًا) كما جاء في الآية.</a:t>
            </a:r>
          </a:p>
        </p:txBody>
      </p:sp>
      <p:sp>
        <p:nvSpPr>
          <p:cNvPr id="392" name="Shape 392"/>
          <p:cNvSpPr txBox="1"/>
          <p:nvPr/>
        </p:nvSpPr>
        <p:spPr>
          <a:xfrm>
            <a:off x="827583" y="4235603"/>
            <a:ext cx="7429500"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chemeClr val="dk1"/>
                </a:solidFill>
                <a:latin typeface="Arial"/>
                <a:ea typeface="Arial"/>
                <a:cs typeface="Arial"/>
                <a:sym typeface="Arial"/>
              </a:rPr>
              <a:t>من يرد إلى أرذل العمر لكيلا يعلم من بعد علم شيئًا.</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500"/>
                                        <p:tgtEl>
                                          <p:spTgt spid="3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grpSp>
        <p:nvGrpSpPr>
          <p:cNvPr id="397" name="Shape 397"/>
          <p:cNvGrpSpPr/>
          <p:nvPr/>
        </p:nvGrpSpPr>
        <p:grpSpPr>
          <a:xfrm>
            <a:off x="539552" y="1340768"/>
            <a:ext cx="7992887" cy="4294967"/>
            <a:chOff x="539552" y="1340768"/>
            <a:chExt cx="7992887" cy="4294967"/>
          </a:xfrm>
        </p:grpSpPr>
        <p:grpSp>
          <p:nvGrpSpPr>
            <p:cNvPr id="398" name="Shape 398"/>
            <p:cNvGrpSpPr/>
            <p:nvPr/>
          </p:nvGrpSpPr>
          <p:grpSpPr>
            <a:xfrm>
              <a:off x="539552" y="1340768"/>
              <a:ext cx="7992887" cy="4104456"/>
              <a:chOff x="539552" y="1916832"/>
              <a:chExt cx="7992887" cy="4104456"/>
            </a:xfrm>
          </p:grpSpPr>
          <p:sp>
            <p:nvSpPr>
              <p:cNvPr id="399" name="Shape 399"/>
              <p:cNvSpPr/>
              <p:nvPr/>
            </p:nvSpPr>
            <p:spPr>
              <a:xfrm>
                <a:off x="539552" y="2564903"/>
                <a:ext cx="7992887" cy="2520280"/>
              </a:xfrm>
              <a:prstGeom prst="flowChartTerminator">
                <a:avLst/>
              </a:prstGeom>
              <a:gradFill>
                <a:gsLst>
                  <a:gs pos="0">
                    <a:srgbClr val="92CCDC"/>
                  </a:gs>
                  <a:gs pos="50000">
                    <a:srgbClr val="F2F2F2"/>
                  </a:gs>
                  <a:gs pos="100000">
                    <a:schemeClr val="lt1"/>
                  </a:gs>
                </a:gsLst>
                <a:lin ang="5400000" scaled="0"/>
              </a:gradFill>
              <a:ln cap="flat" cmpd="sng" w="57150">
                <a:solidFill>
                  <a:srgbClr val="31859B"/>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00" name="Shape 400"/>
              <p:cNvSpPr/>
              <p:nvPr/>
            </p:nvSpPr>
            <p:spPr>
              <a:xfrm>
                <a:off x="1115616" y="1916832"/>
                <a:ext cx="5472607" cy="4104456"/>
              </a:xfrm>
              <a:prstGeom prst="wave">
                <a:avLst>
                  <a:gd fmla="val 12500" name="adj1"/>
                  <a:gd fmla="val 0" name="adj2"/>
                </a:avLst>
              </a:prstGeom>
              <a:gradFill>
                <a:gsLst>
                  <a:gs pos="0">
                    <a:srgbClr val="92CCDC"/>
                  </a:gs>
                  <a:gs pos="50000">
                    <a:srgbClr val="F2F2F2"/>
                  </a:gs>
                  <a:gs pos="100000">
                    <a:schemeClr val="lt1"/>
                  </a:gs>
                </a:gsLst>
                <a:lin ang="5400000" scaled="0"/>
              </a:gradFill>
              <a:ln cap="flat" cmpd="sng" w="25400">
                <a:solidFill>
                  <a:srgbClr val="31859B"/>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401" name="Shape 401"/>
            <p:cNvPicPr preferRelativeResize="0"/>
            <p:nvPr/>
          </p:nvPicPr>
          <p:blipFill rotWithShape="1">
            <a:blip r:embed="rId3">
              <a:alphaModFix/>
            </a:blip>
            <a:srcRect b="0" l="0" r="0" t="0"/>
            <a:stretch/>
          </p:blipFill>
          <p:spPr>
            <a:xfrm>
              <a:off x="5364087" y="4509119"/>
              <a:ext cx="1377522" cy="1126616"/>
            </a:xfrm>
            <a:prstGeom prst="rect">
              <a:avLst/>
            </a:prstGeom>
            <a:noFill/>
            <a:ln>
              <a:noFill/>
            </a:ln>
          </p:spPr>
        </p:pic>
      </p:grpSp>
      <p:sp>
        <p:nvSpPr>
          <p:cNvPr id="402" name="Shape 402"/>
          <p:cNvSpPr/>
          <p:nvPr/>
        </p:nvSpPr>
        <p:spPr>
          <a:xfrm>
            <a:off x="539552" y="2420888"/>
            <a:ext cx="8085071" cy="175432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0000CC"/>
                </a:solidFill>
                <a:latin typeface="Times New Roman"/>
                <a:ea typeface="Times New Roman"/>
                <a:cs typeface="Times New Roman"/>
                <a:sym typeface="Times New Roman"/>
              </a:rPr>
              <a:t>أولًا: ماهية النمو الإنساني</a:t>
            </a:r>
            <a:br>
              <a:rPr b="1" lang="ar-EG" sz="5400">
                <a:solidFill>
                  <a:srgbClr val="0000CC"/>
                </a:solidFill>
                <a:latin typeface="Times New Roman"/>
                <a:ea typeface="Times New Roman"/>
                <a:cs typeface="Times New Roman"/>
                <a:sym typeface="Times New Roman"/>
              </a:rPr>
            </a:br>
            <a:r>
              <a:rPr b="1" lang="ar-EG" sz="5400">
                <a:solidFill>
                  <a:srgbClr val="0000CC"/>
                </a:solidFill>
                <a:latin typeface="Times New Roman"/>
                <a:ea typeface="Times New Roman"/>
                <a:cs typeface="Times New Roman"/>
                <a:sym typeface="Times New Roman"/>
              </a:rPr>
              <a:t> Human development</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456"/>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456"/>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grpSp>
        <p:nvGrpSpPr>
          <p:cNvPr id="407" name="Shape 407"/>
          <p:cNvGrpSpPr/>
          <p:nvPr/>
        </p:nvGrpSpPr>
        <p:grpSpPr>
          <a:xfrm>
            <a:off x="-21508" y="78864"/>
            <a:ext cx="9064509" cy="6662504"/>
            <a:chOff x="0" y="188640"/>
            <a:chExt cx="9064509" cy="6662504"/>
          </a:xfrm>
        </p:grpSpPr>
        <p:sp>
          <p:nvSpPr>
            <p:cNvPr id="408" name="Shape 408"/>
            <p:cNvSpPr/>
            <p:nvPr/>
          </p:nvSpPr>
          <p:spPr>
            <a:xfrm>
              <a:off x="0" y="188640"/>
              <a:ext cx="4499992" cy="6662504"/>
            </a:xfrm>
            <a:prstGeom prst="snip1Rect">
              <a:avLst>
                <a:gd fmla="val 16667" name="adj"/>
              </a:avLst>
            </a:prstGeom>
            <a:solidFill>
              <a:srgbClr val="3F3F3F"/>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09" name="Shape 409"/>
            <p:cNvSpPr/>
            <p:nvPr/>
          </p:nvSpPr>
          <p:spPr>
            <a:xfrm>
              <a:off x="1187624" y="188640"/>
              <a:ext cx="7855376" cy="5904656"/>
            </a:xfrm>
            <a:prstGeom prst="roundRect">
              <a:avLst>
                <a:gd fmla="val 16667" name="adj"/>
              </a:avLst>
            </a:prstGeom>
            <a:solidFill>
              <a:srgbClr val="000099"/>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410" name="Shape 410"/>
            <p:cNvGrpSpPr/>
            <p:nvPr/>
          </p:nvGrpSpPr>
          <p:grpSpPr>
            <a:xfrm>
              <a:off x="201021" y="404663"/>
              <a:ext cx="8863488" cy="6446481"/>
              <a:chOff x="6078917" y="639181"/>
              <a:chExt cx="2769336" cy="3498304"/>
            </a:xfrm>
          </p:grpSpPr>
          <p:sp>
            <p:nvSpPr>
              <p:cNvPr id="411" name="Shape 411"/>
              <p:cNvSpPr/>
              <p:nvPr/>
            </p:nvSpPr>
            <p:spPr>
              <a:xfrm>
                <a:off x="6215073" y="714356"/>
                <a:ext cx="2500330" cy="3286148"/>
              </a:xfrm>
              <a:prstGeom prst="roundRect">
                <a:avLst>
                  <a:gd fmla="val 9810" name="adj"/>
                </a:avLst>
              </a:prstGeom>
              <a:gradFill>
                <a:gsLst>
                  <a:gs pos="0">
                    <a:srgbClr val="CCC0D9"/>
                  </a:gs>
                  <a:gs pos="54000">
                    <a:schemeClr val="lt1"/>
                  </a:gs>
                  <a:gs pos="100000">
                    <a:srgbClr val="D8D8D8"/>
                  </a:gs>
                </a:gsLst>
                <a:lin ang="13500000" scaled="0"/>
              </a:gra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00131.WMF" id="412" name="Shape 412"/>
              <p:cNvPicPr preferRelativeResize="0"/>
              <p:nvPr/>
            </p:nvPicPr>
            <p:blipFill rotWithShape="1">
              <a:blip r:embed="rId3">
                <a:alphaModFix/>
              </a:blip>
              <a:srcRect b="0" l="0" r="0" t="0"/>
              <a:stretch/>
            </p:blipFill>
            <p:spPr>
              <a:xfrm>
                <a:off x="6078917" y="639181"/>
                <a:ext cx="2769336" cy="3498304"/>
              </a:xfrm>
              <a:prstGeom prst="rect">
                <a:avLst/>
              </a:prstGeom>
              <a:noFill/>
              <a:ln>
                <a:noFill/>
              </a:ln>
              <a:effectLst>
                <a:outerShdw blurRad="44450" algn="ctr" dir="5400000" dist="27939">
                  <a:srgbClr val="000000">
                    <a:alpha val="31764"/>
                  </a:srgbClr>
                </a:outerShdw>
              </a:effectLst>
            </p:spPr>
          </p:pic>
        </p:grpSp>
      </p:grpSp>
      <p:sp>
        <p:nvSpPr>
          <p:cNvPr id="413" name="Shape 413"/>
          <p:cNvSpPr/>
          <p:nvPr/>
        </p:nvSpPr>
        <p:spPr>
          <a:xfrm>
            <a:off x="1043608" y="1052736"/>
            <a:ext cx="7186167" cy="483209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rgbClr val="FF0000"/>
                </a:solidFill>
                <a:latin typeface="Calibri"/>
                <a:ea typeface="Calibri"/>
                <a:cs typeface="Calibri"/>
                <a:sym typeface="Calibri"/>
              </a:rPr>
              <a:t>كلمة نمو: </a:t>
            </a:r>
            <a:r>
              <a:rPr b="1" lang="ar-EG" sz="4400">
                <a:solidFill>
                  <a:schemeClr val="dk1"/>
                </a:solidFill>
                <a:latin typeface="Calibri"/>
                <a:ea typeface="Calibri"/>
                <a:cs typeface="Calibri"/>
                <a:sym typeface="Calibri"/>
              </a:rPr>
              <a:t>لغة تعني الزيادة، إلا أن النمو الإنساني لا يعني دائما الزيادة كما يلاحظ من قوله تعالى: {</a:t>
            </a:r>
            <a:r>
              <a:rPr b="1" lang="ar-EG" sz="4400">
                <a:solidFill>
                  <a:srgbClr val="0000CC"/>
                </a:solidFill>
                <a:latin typeface="Calibri"/>
                <a:ea typeface="Calibri"/>
                <a:cs typeface="Calibri"/>
                <a:sym typeface="Calibri"/>
              </a:rPr>
              <a:t>الله الذِي خَلَقَكُم مِّن ضَعْفٍ ثُمَّ جَعَلَ مِن بَعْدِ ضَعْفٍ قُوَّةً ثُمَّ جَعَلَ مِن بَعْدِ قُوَّةٍ ضَعْفًا وَشَيْبَةً يَخْلُقُ مَا يَشَاء وَهُوَ الْعَلِيمُ الْقَدِيرُ</a:t>
            </a:r>
            <a:r>
              <a:rPr b="1" lang="ar-EG" sz="4400">
                <a:solidFill>
                  <a:schemeClr val="dk1"/>
                </a:solidFill>
                <a:latin typeface="Calibri"/>
                <a:ea typeface="Calibri"/>
                <a:cs typeface="Calibri"/>
                <a:sym typeface="Calibri"/>
              </a:rPr>
              <a:t>} </a:t>
            </a:r>
            <a:br>
              <a:rPr b="1" lang="ar-EG" sz="4400">
                <a:solidFill>
                  <a:schemeClr val="dk1"/>
                </a:solidFill>
                <a:latin typeface="Calibri"/>
                <a:ea typeface="Calibri"/>
                <a:cs typeface="Calibri"/>
                <a:sym typeface="Calibri"/>
              </a:rPr>
            </a:br>
            <a:r>
              <a:rPr b="1" lang="ar-EG" sz="4400">
                <a:solidFill>
                  <a:schemeClr val="dk1"/>
                </a:solidFill>
                <a:latin typeface="Calibri"/>
                <a:ea typeface="Calibri"/>
                <a:cs typeface="Calibri"/>
                <a:sym typeface="Calibri"/>
              </a:rPr>
              <a:t>(سورة الروم: 54)</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23" presetSubtype="16">
                                  <p:stCondLst>
                                    <p:cond delay="0"/>
                                  </p:stCondLst>
                                  <p:childTnLst>
                                    <p:set>
                                      <p:cBhvr>
                                        <p:cTn dur="1" fill="hold">
                                          <p:stCondLst>
                                            <p:cond delay="0"/>
                                          </p:stCondLst>
                                        </p:cTn>
                                        <p:tgtEl>
                                          <p:spTgt spid="413">
                                            <p:txEl>
                                              <p:pRg end="0" st="0"/>
                                            </p:txEl>
                                          </p:spTgt>
                                        </p:tgtEl>
                                        <p:attrNameLst>
                                          <p:attrName>style.visibility</p:attrName>
                                        </p:attrNameLst>
                                      </p:cBhvr>
                                      <p:to>
                                        <p:strVal val="visible"/>
                                      </p:to>
                                    </p:set>
                                    <p:anim calcmode="lin" valueType="num">
                                      <p:cBhvr additive="base">
                                        <p:cTn dur="500"/>
                                        <p:tgtEl>
                                          <p:spTgt spid="41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1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x="0" y="0"/>
          <a:ext cx="0" cy="0"/>
          <a:chOff x="0" y="0"/>
          <a:chExt cx="0" cy="0"/>
        </a:xfrm>
      </p:grpSpPr>
      <p:grpSp>
        <p:nvGrpSpPr>
          <p:cNvPr id="418" name="Shape 418"/>
          <p:cNvGrpSpPr/>
          <p:nvPr/>
        </p:nvGrpSpPr>
        <p:grpSpPr>
          <a:xfrm>
            <a:off x="971599" y="1033027"/>
            <a:ext cx="7416823" cy="4038640"/>
            <a:chOff x="1259632" y="767054"/>
            <a:chExt cx="6783943" cy="4318129"/>
          </a:xfrm>
        </p:grpSpPr>
        <p:grpSp>
          <p:nvGrpSpPr>
            <p:cNvPr id="419" name="Shape 419"/>
            <p:cNvGrpSpPr/>
            <p:nvPr/>
          </p:nvGrpSpPr>
          <p:grpSpPr>
            <a:xfrm>
              <a:off x="1259632" y="767054"/>
              <a:ext cx="6783943" cy="4318129"/>
              <a:chOff x="1259632" y="767054"/>
              <a:chExt cx="6783943" cy="4318129"/>
            </a:xfrm>
          </p:grpSpPr>
          <p:grpSp>
            <p:nvGrpSpPr>
              <p:cNvPr id="420" name="Shape 420"/>
              <p:cNvGrpSpPr/>
              <p:nvPr/>
            </p:nvGrpSpPr>
            <p:grpSpPr>
              <a:xfrm>
                <a:off x="1259632" y="1304762"/>
                <a:ext cx="6783943" cy="3780420"/>
                <a:chOff x="1460464" y="1304762"/>
                <a:chExt cx="6783943" cy="3780420"/>
              </a:xfrm>
            </p:grpSpPr>
            <p:sp>
              <p:nvSpPr>
                <p:cNvPr id="421" name="Shape 421"/>
                <p:cNvSpPr/>
                <p:nvPr/>
              </p:nvSpPr>
              <p:spPr>
                <a:xfrm>
                  <a:off x="1756878" y="1772816"/>
                  <a:ext cx="6487529" cy="3312367"/>
                </a:xfrm>
                <a:prstGeom prst="cloud">
                  <a:avLst/>
                </a:prstGeom>
                <a:gradFill>
                  <a:gsLst>
                    <a:gs pos="0">
                      <a:srgbClr val="938953"/>
                    </a:gs>
                    <a:gs pos="50000">
                      <a:schemeClr val="lt1"/>
                    </a:gs>
                    <a:gs pos="100000">
                      <a:srgbClr val="FFD9D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600">
                    <a:solidFill>
                      <a:srgbClr val="FFFFFF"/>
                    </a:solidFill>
                    <a:latin typeface="Times New Roman"/>
                    <a:ea typeface="Times New Roman"/>
                    <a:cs typeface="Times New Roman"/>
                    <a:sym typeface="Times New Roman"/>
                  </a:endParaRPr>
                </a:p>
              </p:txBody>
            </p:sp>
            <p:grpSp>
              <p:nvGrpSpPr>
                <p:cNvPr id="422" name="Shape 422"/>
                <p:cNvGrpSpPr/>
                <p:nvPr/>
              </p:nvGrpSpPr>
              <p:grpSpPr>
                <a:xfrm>
                  <a:off x="1460464" y="1304762"/>
                  <a:ext cx="6489104" cy="3384375"/>
                  <a:chOff x="1403648" y="1556791"/>
                  <a:chExt cx="6489104" cy="3384375"/>
                </a:xfrm>
              </p:grpSpPr>
              <p:sp>
                <p:nvSpPr>
                  <p:cNvPr id="423" name="Shape 423"/>
                  <p:cNvSpPr/>
                  <p:nvPr/>
                </p:nvSpPr>
                <p:spPr>
                  <a:xfrm>
                    <a:off x="1403648" y="1556791"/>
                    <a:ext cx="6336703" cy="3168351"/>
                  </a:xfrm>
                  <a:prstGeom prst="wedgeEllipseCallout">
                    <a:avLst>
                      <a:gd fmla="val -51297" name="adj1"/>
                      <a:gd fmla="val 29059" name="adj2"/>
                    </a:avLst>
                  </a:prstGeom>
                  <a:gradFill>
                    <a:gsLst>
                      <a:gs pos="0">
                        <a:srgbClr val="C00000"/>
                      </a:gs>
                      <a:gs pos="50000">
                        <a:srgbClr val="595959"/>
                      </a:gs>
                      <a:gs pos="100000">
                        <a:srgbClr val="FFD9D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600">
                      <a:solidFill>
                        <a:srgbClr val="FFFFFF"/>
                      </a:solidFill>
                      <a:latin typeface="Times New Roman"/>
                      <a:ea typeface="Times New Roman"/>
                      <a:cs typeface="Times New Roman"/>
                      <a:sym typeface="Times New Roman"/>
                    </a:endParaRPr>
                  </a:p>
                </p:txBody>
              </p:sp>
              <p:sp>
                <p:nvSpPr>
                  <p:cNvPr id="424" name="Shape 424"/>
                  <p:cNvSpPr/>
                  <p:nvPr/>
                </p:nvSpPr>
                <p:spPr>
                  <a:xfrm rot="10800000">
                    <a:off x="1556048" y="1772815"/>
                    <a:ext cx="6336703" cy="3168351"/>
                  </a:xfrm>
                  <a:prstGeom prst="wedgeEllipseCallout">
                    <a:avLst>
                      <a:gd fmla="val -20833" name="adj1"/>
                      <a:gd fmla="val 62500" name="adj2"/>
                    </a:avLst>
                  </a:prstGeom>
                  <a:gradFill>
                    <a:gsLst>
                      <a:gs pos="0">
                        <a:srgbClr val="595959"/>
                      </a:gs>
                      <a:gs pos="50000">
                        <a:srgbClr val="006600"/>
                      </a:gs>
                      <a:gs pos="100000">
                        <a:schemeClr val="lt1"/>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600">
                      <a:solidFill>
                        <a:srgbClr val="FFFFFF"/>
                      </a:solidFill>
                      <a:latin typeface="Times New Roman"/>
                      <a:ea typeface="Times New Roman"/>
                      <a:cs typeface="Times New Roman"/>
                      <a:sym typeface="Times New Roman"/>
                    </a:endParaRPr>
                  </a:p>
                </p:txBody>
              </p:sp>
            </p:grpSp>
          </p:grpSp>
          <p:pic>
            <p:nvPicPr>
              <p:cNvPr id="425" name="Shape 425"/>
              <p:cNvPicPr preferRelativeResize="0"/>
              <p:nvPr/>
            </p:nvPicPr>
            <p:blipFill rotWithShape="1">
              <a:blip r:embed="rId3">
                <a:alphaModFix/>
              </a:blip>
              <a:srcRect b="0" l="0" r="0" t="0"/>
              <a:stretch/>
            </p:blipFill>
            <p:spPr>
              <a:xfrm rot="805859">
                <a:off x="4848618" y="1019100"/>
                <a:ext cx="2288391" cy="1003371"/>
              </a:xfrm>
              <a:prstGeom prst="rect">
                <a:avLst/>
              </a:prstGeom>
              <a:noFill/>
              <a:ln>
                <a:noFill/>
              </a:ln>
            </p:spPr>
          </p:pic>
        </p:grpSp>
        <p:sp>
          <p:nvSpPr>
            <p:cNvPr id="426" name="Shape 426"/>
            <p:cNvSpPr/>
            <p:nvPr/>
          </p:nvSpPr>
          <p:spPr>
            <a:xfrm>
              <a:off x="1588950" y="2492936"/>
              <a:ext cx="6012768" cy="12833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FFFFFF"/>
                  </a:solidFill>
                  <a:latin typeface="Calibri"/>
                  <a:ea typeface="Calibri"/>
                  <a:cs typeface="Calibri"/>
                  <a:sym typeface="Calibri"/>
                </a:rPr>
                <a:t>مفاهيم ومصطلحات؟</a:t>
              </a:r>
            </a:p>
          </p:txBody>
        </p:sp>
      </p:gr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3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x="0" y="0"/>
          <a:ext cx="0" cy="0"/>
          <a:chOff x="0" y="0"/>
          <a:chExt cx="0" cy="0"/>
        </a:xfrm>
      </p:grpSpPr>
      <p:grpSp>
        <p:nvGrpSpPr>
          <p:cNvPr id="431" name="Shape 431"/>
          <p:cNvGrpSpPr/>
          <p:nvPr/>
        </p:nvGrpSpPr>
        <p:grpSpPr>
          <a:xfrm>
            <a:off x="-108519" y="188639"/>
            <a:ext cx="9181081" cy="6572271"/>
            <a:chOff x="38638" y="1093526"/>
            <a:chExt cx="8962485" cy="2858838"/>
          </a:xfrm>
        </p:grpSpPr>
        <p:grpSp>
          <p:nvGrpSpPr>
            <p:cNvPr id="432" name="Shape 432"/>
            <p:cNvGrpSpPr/>
            <p:nvPr/>
          </p:nvGrpSpPr>
          <p:grpSpPr>
            <a:xfrm>
              <a:off x="38638" y="1093526"/>
              <a:ext cx="8962485" cy="2858838"/>
              <a:chOff x="188652" y="1553292"/>
              <a:chExt cx="8598189" cy="2160010"/>
            </a:xfrm>
          </p:grpSpPr>
          <p:grpSp>
            <p:nvGrpSpPr>
              <p:cNvPr id="433" name="Shape 433"/>
              <p:cNvGrpSpPr/>
              <p:nvPr/>
            </p:nvGrpSpPr>
            <p:grpSpPr>
              <a:xfrm>
                <a:off x="188652" y="1553292"/>
                <a:ext cx="8598189" cy="2098036"/>
                <a:chOff x="188652" y="1553292"/>
                <a:chExt cx="8598189" cy="2098036"/>
              </a:xfrm>
            </p:grpSpPr>
            <p:grpSp>
              <p:nvGrpSpPr>
                <p:cNvPr id="434" name="Shape 434"/>
                <p:cNvGrpSpPr/>
                <p:nvPr/>
              </p:nvGrpSpPr>
              <p:grpSpPr>
                <a:xfrm>
                  <a:off x="424059" y="1553292"/>
                  <a:ext cx="8362782" cy="2098036"/>
                  <a:chOff x="209745" y="4053623"/>
                  <a:chExt cx="8362782" cy="2098036"/>
                </a:xfrm>
              </p:grpSpPr>
              <p:sp>
                <p:nvSpPr>
                  <p:cNvPr id="435" name="Shape 435"/>
                  <p:cNvSpPr/>
                  <p:nvPr/>
                </p:nvSpPr>
                <p:spPr>
                  <a:xfrm>
                    <a:off x="209745" y="5360346"/>
                    <a:ext cx="1806366" cy="791312"/>
                  </a:xfrm>
                  <a:prstGeom prst="ellipse">
                    <a:avLst/>
                  </a:prstGeom>
                  <a:solidFill>
                    <a:srgbClr val="938953"/>
                  </a:solidFill>
                  <a:ln cap="flat" cmpd="sng" w="25400">
                    <a:solidFill>
                      <a:srgbClr val="E5B8B7"/>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6" name="Shape 436"/>
                  <p:cNvSpPr/>
                  <p:nvPr/>
                </p:nvSpPr>
                <p:spPr>
                  <a:xfrm>
                    <a:off x="6899996" y="5339505"/>
                    <a:ext cx="1672532" cy="800472"/>
                  </a:xfrm>
                  <a:prstGeom prst="ellipse">
                    <a:avLst/>
                  </a:prstGeom>
                  <a:solidFill>
                    <a:srgbClr val="E5B8B7"/>
                  </a:solidFill>
                  <a:ln cap="flat" cmpd="sng" w="25400">
                    <a:solidFill>
                      <a:srgbClr val="E5B8B7"/>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7" name="Shape 437"/>
                  <p:cNvSpPr/>
                  <p:nvPr/>
                </p:nvSpPr>
                <p:spPr>
                  <a:xfrm>
                    <a:off x="221831" y="4053623"/>
                    <a:ext cx="1593574" cy="716211"/>
                  </a:xfrm>
                  <a:prstGeom prst="ellipse">
                    <a:avLst/>
                  </a:prstGeom>
                  <a:solidFill>
                    <a:srgbClr val="D6E3BC"/>
                  </a:solidFill>
                  <a:ln cap="flat" cmpd="sng" w="25400">
                    <a:solidFill>
                      <a:srgbClr val="D6E3BC"/>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8" name="Shape 438"/>
                  <p:cNvSpPr/>
                  <p:nvPr/>
                </p:nvSpPr>
                <p:spPr>
                  <a:xfrm>
                    <a:off x="6966897" y="4053625"/>
                    <a:ext cx="1605630" cy="747351"/>
                  </a:xfrm>
                  <a:prstGeom prst="ellipse">
                    <a:avLst/>
                  </a:prstGeom>
                  <a:solidFill>
                    <a:srgbClr val="DAEEF3"/>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9" name="Shape 439"/>
                  <p:cNvSpPr/>
                  <p:nvPr/>
                </p:nvSpPr>
                <p:spPr>
                  <a:xfrm>
                    <a:off x="214282" y="4071942"/>
                    <a:ext cx="8358246" cy="2071701"/>
                  </a:xfrm>
                  <a:prstGeom prst="plaque">
                    <a:avLst>
                      <a:gd fmla="val 15481" name="adj"/>
                    </a:avLst>
                  </a:prstGeom>
                  <a:gradFill>
                    <a:gsLst>
                      <a:gs pos="0">
                        <a:srgbClr val="D8D8D8"/>
                      </a:gs>
                      <a:gs pos="50000">
                        <a:schemeClr val="lt1"/>
                      </a:gs>
                      <a:gs pos="100000">
                        <a:srgbClr val="C4BD97"/>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440" name="Shape 440"/>
                <p:cNvPicPr preferRelativeResize="0"/>
                <p:nvPr/>
              </p:nvPicPr>
              <p:blipFill rotWithShape="1">
                <a:blip r:embed="rId3">
                  <a:alphaModFix/>
                </a:blip>
                <a:srcRect b="0" l="0" r="0" t="0"/>
                <a:stretch/>
              </p:blipFill>
              <p:spPr>
                <a:xfrm rot="5400000">
                  <a:off x="155083" y="2458313"/>
                  <a:ext cx="767760" cy="700622"/>
                </a:xfrm>
                <a:prstGeom prst="rect">
                  <a:avLst/>
                </a:prstGeom>
                <a:noFill/>
                <a:ln>
                  <a:noFill/>
                </a:ln>
              </p:spPr>
            </p:pic>
          </p:grpSp>
          <p:grpSp>
            <p:nvGrpSpPr>
              <p:cNvPr id="441" name="Shape 441"/>
              <p:cNvGrpSpPr/>
              <p:nvPr/>
            </p:nvGrpSpPr>
            <p:grpSpPr>
              <a:xfrm>
                <a:off x="928662" y="3558019"/>
                <a:ext cx="7286675" cy="155284"/>
                <a:chOff x="928662" y="3558019"/>
                <a:chExt cx="7286675" cy="155284"/>
              </a:xfrm>
            </p:grpSpPr>
            <p:pic>
              <p:nvPicPr>
                <p:cNvPr descr="12-37.gif" id="442" name="Shape 442"/>
                <p:cNvPicPr preferRelativeResize="0"/>
                <p:nvPr/>
              </p:nvPicPr>
              <p:blipFill rotWithShape="1">
                <a:blip r:embed="rId4">
                  <a:alphaModFix/>
                </a:blip>
                <a:srcRect b="0" l="0" r="0" t="0"/>
                <a:stretch/>
              </p:blipFill>
              <p:spPr>
                <a:xfrm>
                  <a:off x="4500587" y="3558019"/>
                  <a:ext cx="3714750" cy="125891"/>
                </a:xfrm>
                <a:prstGeom prst="rect">
                  <a:avLst/>
                </a:prstGeom>
                <a:noFill/>
                <a:ln>
                  <a:noFill/>
                </a:ln>
              </p:spPr>
            </p:pic>
            <p:pic>
              <p:nvPicPr>
                <p:cNvPr descr="12-37.gif" id="443" name="Shape 443"/>
                <p:cNvPicPr preferRelativeResize="0"/>
                <p:nvPr/>
              </p:nvPicPr>
              <p:blipFill rotWithShape="1">
                <a:blip r:embed="rId4">
                  <a:alphaModFix/>
                </a:blip>
                <a:srcRect b="0" l="0" r="0" t="0"/>
                <a:stretch/>
              </p:blipFill>
              <p:spPr>
                <a:xfrm>
                  <a:off x="928662" y="3562371"/>
                  <a:ext cx="3714750" cy="150932"/>
                </a:xfrm>
                <a:prstGeom prst="rect">
                  <a:avLst/>
                </a:prstGeom>
                <a:noFill/>
                <a:ln>
                  <a:noFill/>
                </a:ln>
              </p:spPr>
            </p:pic>
          </p:grpSp>
        </p:grpSp>
        <p:sp>
          <p:nvSpPr>
            <p:cNvPr id="444" name="Shape 444"/>
            <p:cNvSpPr/>
            <p:nvPr/>
          </p:nvSpPr>
          <p:spPr>
            <a:xfrm>
              <a:off x="1071537" y="1729985"/>
              <a:ext cx="7215238" cy="502987"/>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sz="6000">
                <a:solidFill>
                  <a:schemeClr val="dk1"/>
                </a:solidFill>
                <a:latin typeface="Calibri"/>
                <a:ea typeface="Calibri"/>
                <a:cs typeface="Calibri"/>
                <a:sym typeface="Calibri"/>
              </a:endParaRPr>
            </a:p>
          </p:txBody>
        </p:sp>
      </p:grpSp>
      <p:sp>
        <p:nvSpPr>
          <p:cNvPr id="445" name="Shape 445"/>
          <p:cNvSpPr/>
          <p:nvPr/>
        </p:nvSpPr>
        <p:spPr>
          <a:xfrm>
            <a:off x="1403648" y="620687"/>
            <a:ext cx="6968075" cy="550920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FF0000"/>
                </a:solidFill>
                <a:latin typeface="Calibri"/>
                <a:ea typeface="Calibri"/>
                <a:cs typeface="Calibri"/>
                <a:sym typeface="Calibri"/>
              </a:rPr>
              <a:t>النمو الإنساني: </a:t>
            </a:r>
            <a:r>
              <a:rPr b="1" lang="ar-EG" sz="4400">
                <a:solidFill>
                  <a:schemeClr val="dk1"/>
                </a:solidFill>
                <a:latin typeface="Calibri"/>
                <a:ea typeface="Calibri"/>
                <a:cs typeface="Calibri"/>
                <a:sym typeface="Calibri"/>
              </a:rPr>
              <a:t>هو التغيُرات والتطورات في مختلف جوانب حياة الإنسان المختلفة، ويشمل التغيرات الجسمية (الفسيولوجية والبيولوجية والحركية) والتغيرات النفسية الاجتماعية (العقلية والانفعالية واللغوية) منذ تلقيح البويضة في رحم الأم إلى وفاة الإنسان.</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ppt_w</p:attrName>
                                        </p:attrNameLst>
                                      </p:cBhvr>
                                      <p:tavLst>
                                        <p:tav fmla="" tm="0">
                                          <p:val>
                                            <p:strVal val="0"/>
                                          </p:val>
                                        </p:tav>
                                        <p:tav fmla="" tm="100000">
                                          <p:val>
                                            <p:strVal val="#ppt_w"/>
                                          </p:val>
                                        </p:tav>
                                      </p:tavLst>
                                    </p:anim>
                                    <p:anim calcmode="lin" valueType="num">
                                      <p:cBhvr additive="base">
                                        <p:cTn dur="500"/>
                                        <p:tgtEl>
                                          <p:spTgt spid="4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5"/>
                                        </p:tgtEl>
                                        <p:attrNameLst>
                                          <p:attrName>style.visibility</p:attrName>
                                        </p:attrNameLst>
                                      </p:cBhvr>
                                      <p:to>
                                        <p:strVal val="visible"/>
                                      </p:to>
                                    </p:set>
                                    <p:anim calcmode="lin" valueType="num">
                                      <p:cBhvr additive="base">
                                        <p:cTn dur="500"/>
                                        <p:tgtEl>
                                          <p:spTgt spid="445"/>
                                        </p:tgtEl>
                                        <p:attrNameLst>
                                          <p:attrName>ppt_w</p:attrName>
                                        </p:attrNameLst>
                                      </p:cBhvr>
                                      <p:tavLst>
                                        <p:tav fmla="" tm="0">
                                          <p:val>
                                            <p:strVal val="0"/>
                                          </p:val>
                                        </p:tav>
                                        <p:tav fmla="" tm="100000">
                                          <p:val>
                                            <p:strVal val="#ppt_w"/>
                                          </p:val>
                                        </p:tav>
                                      </p:tavLst>
                                    </p:anim>
                                    <p:anim calcmode="lin" valueType="num">
                                      <p:cBhvr additive="base">
                                        <p:cTn dur="500"/>
                                        <p:tgtEl>
                                          <p:spTgt spid="4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9" name="Shape 449"/>
        <p:cNvGrpSpPr/>
        <p:nvPr/>
      </p:nvGrpSpPr>
      <p:grpSpPr>
        <a:xfrm>
          <a:off x="0" y="0"/>
          <a:ext cx="0" cy="0"/>
          <a:chOff x="0" y="0"/>
          <a:chExt cx="0" cy="0"/>
        </a:xfrm>
      </p:grpSpPr>
      <p:pic>
        <p:nvPicPr>
          <p:cNvPr descr="Picture1.png" id="450" name="Shape 450"/>
          <p:cNvPicPr preferRelativeResize="0"/>
          <p:nvPr/>
        </p:nvPicPr>
        <p:blipFill rotWithShape="1">
          <a:blip r:embed="rId3">
            <a:alphaModFix/>
          </a:blip>
          <a:srcRect b="0" l="0" r="0" t="0"/>
          <a:stretch/>
        </p:blipFill>
        <p:spPr>
          <a:xfrm>
            <a:off x="461085" y="3645023"/>
            <a:ext cx="8215370" cy="2808311"/>
          </a:xfrm>
          <a:prstGeom prst="rect">
            <a:avLst/>
          </a:prstGeom>
          <a:noFill/>
          <a:ln>
            <a:noFill/>
          </a:ln>
        </p:spPr>
      </p:pic>
      <p:grpSp>
        <p:nvGrpSpPr>
          <p:cNvPr id="451" name="Shape 451"/>
          <p:cNvGrpSpPr/>
          <p:nvPr/>
        </p:nvGrpSpPr>
        <p:grpSpPr>
          <a:xfrm>
            <a:off x="915101" y="261158"/>
            <a:ext cx="7545330" cy="2448271"/>
            <a:chOff x="560612" y="3717032"/>
            <a:chExt cx="6963715" cy="2448271"/>
          </a:xfrm>
        </p:grpSpPr>
        <p:grpSp>
          <p:nvGrpSpPr>
            <p:cNvPr id="452" name="Shape 452"/>
            <p:cNvGrpSpPr/>
            <p:nvPr/>
          </p:nvGrpSpPr>
          <p:grpSpPr>
            <a:xfrm>
              <a:off x="627070" y="3717032"/>
              <a:ext cx="6897258" cy="2448271"/>
              <a:chOff x="627070" y="3717032"/>
              <a:chExt cx="6897258" cy="2448271"/>
            </a:xfrm>
          </p:grpSpPr>
          <p:sp>
            <p:nvSpPr>
              <p:cNvPr id="453" name="Shape 453"/>
              <p:cNvSpPr/>
              <p:nvPr/>
            </p:nvSpPr>
            <p:spPr>
              <a:xfrm>
                <a:off x="755575" y="3717032"/>
                <a:ext cx="6120680" cy="2448271"/>
              </a:xfrm>
              <a:prstGeom prst="flowChartAlternateProcess">
                <a:avLst/>
              </a:prstGeom>
              <a:gradFill>
                <a:gsLst>
                  <a:gs pos="0">
                    <a:srgbClr val="FF94FF"/>
                  </a:gs>
                  <a:gs pos="50000">
                    <a:srgbClr val="FFBCFF"/>
                  </a:gs>
                  <a:gs pos="100000">
                    <a:srgbClr val="FFDEFF"/>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454" name="Shape 454"/>
              <p:cNvSpPr/>
              <p:nvPr/>
            </p:nvSpPr>
            <p:spPr>
              <a:xfrm>
                <a:off x="627070" y="3933055"/>
                <a:ext cx="6897258" cy="2016224"/>
              </a:xfrm>
              <a:prstGeom prst="homePlate">
                <a:avLst>
                  <a:gd fmla="val 50000" name="adj"/>
                </a:avLst>
              </a:prstGeom>
              <a:gradFill>
                <a:gsLst>
                  <a:gs pos="0">
                    <a:srgbClr val="666699"/>
                  </a:gs>
                  <a:gs pos="50000">
                    <a:srgbClr val="7F7F7F"/>
                  </a:gs>
                  <a:gs pos="100000">
                    <a:schemeClr val="lt1"/>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grpSp>
        <p:sp>
          <p:nvSpPr>
            <p:cNvPr id="455" name="Shape 455"/>
            <p:cNvSpPr/>
            <p:nvPr/>
          </p:nvSpPr>
          <p:spPr>
            <a:xfrm>
              <a:off x="560612" y="4521894"/>
              <a:ext cx="6407522"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FFFFFF"/>
                  </a:solidFill>
                  <a:latin typeface="Calibri"/>
                  <a:ea typeface="Calibri"/>
                  <a:cs typeface="Calibri"/>
                  <a:sym typeface="Calibri"/>
                </a:rPr>
                <a:t>العوامل التي تؤثر في النمو:</a:t>
              </a:r>
            </a:p>
          </p:txBody>
        </p:sp>
      </p:grpSp>
      <p:sp>
        <p:nvSpPr>
          <p:cNvPr id="456" name="Shape 456"/>
          <p:cNvSpPr/>
          <p:nvPr/>
        </p:nvSpPr>
        <p:spPr>
          <a:xfrm>
            <a:off x="1691680" y="4235603"/>
            <a:ext cx="5841951"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chemeClr val="dk1"/>
                </a:solidFill>
                <a:latin typeface="Calibri"/>
                <a:ea typeface="Calibri"/>
                <a:cs typeface="Calibri"/>
                <a:sym typeface="Calibri"/>
              </a:rPr>
              <a:t>العوامل التي تؤثر في النمو هي الوراثة والعوامل البيئية:</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grpSp>
        <p:nvGrpSpPr>
          <p:cNvPr id="461" name="Shape 461"/>
          <p:cNvGrpSpPr/>
          <p:nvPr/>
        </p:nvGrpSpPr>
        <p:grpSpPr>
          <a:xfrm>
            <a:off x="179512" y="332656"/>
            <a:ext cx="8748463" cy="6381327"/>
            <a:chOff x="179512" y="332656"/>
            <a:chExt cx="8748463" cy="6381327"/>
          </a:xfrm>
        </p:grpSpPr>
        <p:grpSp>
          <p:nvGrpSpPr>
            <p:cNvPr id="462" name="Shape 462"/>
            <p:cNvGrpSpPr/>
            <p:nvPr/>
          </p:nvGrpSpPr>
          <p:grpSpPr>
            <a:xfrm>
              <a:off x="179512" y="332656"/>
              <a:ext cx="8748463" cy="6381327"/>
              <a:chOff x="179512" y="332656"/>
              <a:chExt cx="8748463" cy="6381327"/>
            </a:xfrm>
          </p:grpSpPr>
          <p:grpSp>
            <p:nvGrpSpPr>
              <p:cNvPr id="463" name="Shape 463"/>
              <p:cNvGrpSpPr/>
              <p:nvPr/>
            </p:nvGrpSpPr>
            <p:grpSpPr>
              <a:xfrm>
                <a:off x="179512" y="332656"/>
                <a:ext cx="8748463" cy="6381327"/>
                <a:chOff x="539552" y="548681"/>
                <a:chExt cx="8208911" cy="6048670"/>
              </a:xfrm>
            </p:grpSpPr>
            <p:sp>
              <p:nvSpPr>
                <p:cNvPr id="464" name="Shape 464"/>
                <p:cNvSpPr/>
                <p:nvPr/>
              </p:nvSpPr>
              <p:spPr>
                <a:xfrm>
                  <a:off x="1979711" y="620689"/>
                  <a:ext cx="5976663" cy="5976662"/>
                </a:xfrm>
                <a:prstGeom prst="flowChartDocument">
                  <a:avLst/>
                </a:prstGeom>
                <a:gradFill>
                  <a:gsLst>
                    <a:gs pos="0">
                      <a:srgbClr val="494949"/>
                    </a:gs>
                    <a:gs pos="50000">
                      <a:srgbClr val="0C0C0C"/>
                    </a:gs>
                    <a:gs pos="100000">
                      <a:srgbClr val="7F7F7F"/>
                    </a:gs>
                  </a:gsLst>
                  <a:lin ang="108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65" name="Shape 465"/>
                <p:cNvSpPr/>
                <p:nvPr/>
              </p:nvSpPr>
              <p:spPr>
                <a:xfrm rot="5400000">
                  <a:off x="-1044624" y="2708920"/>
                  <a:ext cx="5616623" cy="1296143"/>
                </a:xfrm>
                <a:prstGeom prst="flowChartTerminator">
                  <a:avLst/>
                </a:prstGeom>
                <a:solidFill>
                  <a:srgbClr val="00B0F0"/>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66" name="Shape 466"/>
                <p:cNvSpPr/>
                <p:nvPr/>
              </p:nvSpPr>
              <p:spPr>
                <a:xfrm rot="5400000">
                  <a:off x="4716016" y="2708920"/>
                  <a:ext cx="5616623" cy="1296143"/>
                </a:xfrm>
                <a:prstGeom prst="flowChartTerminator">
                  <a:avLst/>
                </a:prstGeom>
                <a:solidFill>
                  <a:srgbClr val="CCFF33"/>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67" name="Shape 467"/>
                <p:cNvSpPr/>
                <p:nvPr/>
              </p:nvSpPr>
              <p:spPr>
                <a:xfrm rot="5400000">
                  <a:off x="-1620687" y="2708920"/>
                  <a:ext cx="5616623" cy="1296143"/>
                </a:xfrm>
                <a:prstGeom prst="flowChartTerminator">
                  <a:avLst/>
                </a:prstGeom>
                <a:solidFill>
                  <a:srgbClr val="580000"/>
                </a:solidFill>
                <a:ln cap="flat" cmpd="sng" w="25400">
                  <a:solidFill>
                    <a:srgbClr val="FF0000"/>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68" name="Shape 468"/>
                <p:cNvSpPr/>
                <p:nvPr/>
              </p:nvSpPr>
              <p:spPr>
                <a:xfrm rot="5400000">
                  <a:off x="5292080" y="2708920"/>
                  <a:ext cx="5616623" cy="1296143"/>
                </a:xfrm>
                <a:prstGeom prst="flowChartTerminator">
                  <a:avLst/>
                </a:prstGeom>
                <a:solidFill>
                  <a:srgbClr val="006666"/>
                </a:solidFill>
                <a:ln cap="flat" cmpd="sng" w="25400">
                  <a:solidFill>
                    <a:srgbClr val="0070C0"/>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69" name="Shape 469"/>
                <p:cNvSpPr/>
                <p:nvPr/>
              </p:nvSpPr>
              <p:spPr>
                <a:xfrm>
                  <a:off x="827583" y="908720"/>
                  <a:ext cx="7632848" cy="4824535"/>
                </a:xfrm>
                <a:prstGeom prst="round2SameRect">
                  <a:avLst>
                    <a:gd fmla="val 16667" name="adj1"/>
                    <a:gd fmla="val 0" name="adj2"/>
                  </a:avLst>
                </a:prstGeom>
                <a:gradFill>
                  <a:gsLst>
                    <a:gs pos="0">
                      <a:srgbClr val="D8D8D8"/>
                    </a:gs>
                    <a:gs pos="50000">
                      <a:schemeClr val="lt1"/>
                    </a:gs>
                    <a:gs pos="100000">
                      <a:schemeClr val="lt1"/>
                    </a:gs>
                  </a:gsLst>
                  <a:lin ang="5400000" scaled="0"/>
                </a:gra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470" name="Shape 470"/>
              <p:cNvPicPr preferRelativeResize="0"/>
              <p:nvPr/>
            </p:nvPicPr>
            <p:blipFill rotWithShape="1">
              <a:blip r:embed="rId3">
                <a:alphaModFix/>
              </a:blip>
              <a:srcRect b="0" l="0" r="0" t="0"/>
              <a:stretch/>
            </p:blipFill>
            <p:spPr>
              <a:xfrm>
                <a:off x="7808682" y="548679"/>
                <a:ext cx="857250" cy="857250"/>
              </a:xfrm>
              <a:prstGeom prst="rect">
                <a:avLst/>
              </a:prstGeom>
              <a:noFill/>
              <a:ln>
                <a:noFill/>
              </a:ln>
            </p:spPr>
          </p:pic>
        </p:grpSp>
        <p:pic>
          <p:nvPicPr>
            <p:cNvPr id="471" name="Shape 471"/>
            <p:cNvPicPr preferRelativeResize="0"/>
            <p:nvPr/>
          </p:nvPicPr>
          <p:blipFill rotWithShape="1">
            <a:blip r:embed="rId3">
              <a:alphaModFix/>
            </a:blip>
            <a:srcRect b="0" l="0" r="0" t="0"/>
            <a:stretch/>
          </p:blipFill>
          <p:spPr>
            <a:xfrm>
              <a:off x="220405" y="4945116"/>
              <a:ext cx="857250" cy="857250"/>
            </a:xfrm>
            <a:prstGeom prst="rect">
              <a:avLst/>
            </a:prstGeom>
            <a:noFill/>
            <a:ln>
              <a:noFill/>
            </a:ln>
          </p:spPr>
        </p:pic>
      </p:grpSp>
      <p:sp>
        <p:nvSpPr>
          <p:cNvPr id="472" name="Shape 472"/>
          <p:cNvSpPr/>
          <p:nvPr/>
        </p:nvSpPr>
        <p:spPr>
          <a:xfrm>
            <a:off x="971600" y="908720"/>
            <a:ext cx="7145356" cy="483209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العلاقة بين البيئة والوراثة في عملية النمو أصبحت تفهم على أنها علاقة تفاعليه تتم منذ اللحظة الأولى لتكوين الجنين حيث تتفاعل قوى الوراثة مع قوى البيئة فيترتب على ذلك تكوين بيولوجي جديد يتفاعل بدوره مع الظروف البيئية المحيطة.</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500"/>
                                        <p:tgtEl>
                                          <p:spTgt spid="461"/>
                                        </p:tgtEl>
                                        <p:attrNameLst>
                                          <p:attrName>ppt_w</p:attrName>
                                        </p:attrNameLst>
                                      </p:cBhvr>
                                      <p:tavLst>
                                        <p:tav fmla="" tm="0">
                                          <p:val>
                                            <p:strVal val="0"/>
                                          </p:val>
                                        </p:tav>
                                        <p:tav fmla="" tm="100000">
                                          <p:val>
                                            <p:strVal val="#ppt_w"/>
                                          </p:val>
                                        </p:tav>
                                      </p:tavLst>
                                    </p:anim>
                                    <p:anim calcmode="lin" valueType="num">
                                      <p:cBhvr additive="base">
                                        <p:cTn dur="500"/>
                                        <p:tgtEl>
                                          <p:spTgt spid="4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500"/>
                                        <p:tgtEl>
                                          <p:spTgt spid="472"/>
                                        </p:tgtEl>
                                        <p:attrNameLst>
                                          <p:attrName>ppt_w</p:attrName>
                                        </p:attrNameLst>
                                      </p:cBhvr>
                                      <p:tavLst>
                                        <p:tav fmla="" tm="0">
                                          <p:val>
                                            <p:strVal val="0"/>
                                          </p:val>
                                        </p:tav>
                                        <p:tav fmla="" tm="100000">
                                          <p:val>
                                            <p:strVal val="#ppt_w"/>
                                          </p:val>
                                        </p:tav>
                                      </p:tavLst>
                                    </p:anim>
                                    <p:anim calcmode="lin" valueType="num">
                                      <p:cBhvr additive="base">
                                        <p:cTn dur="500"/>
                                        <p:tgtEl>
                                          <p:spTgt spid="47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grpSp>
        <p:nvGrpSpPr>
          <p:cNvPr id="477" name="Shape 477"/>
          <p:cNvGrpSpPr/>
          <p:nvPr/>
        </p:nvGrpSpPr>
        <p:grpSpPr>
          <a:xfrm>
            <a:off x="971600" y="2852935"/>
            <a:ext cx="7344816" cy="4043580"/>
            <a:chOff x="1187624" y="2924943"/>
            <a:chExt cx="7344816" cy="4043580"/>
          </a:xfrm>
        </p:grpSpPr>
        <p:grpSp>
          <p:nvGrpSpPr>
            <p:cNvPr id="478" name="Shape 478"/>
            <p:cNvGrpSpPr/>
            <p:nvPr/>
          </p:nvGrpSpPr>
          <p:grpSpPr>
            <a:xfrm>
              <a:off x="1187624" y="2924943"/>
              <a:ext cx="7344816" cy="3672407"/>
              <a:chOff x="1187624" y="2924943"/>
              <a:chExt cx="7344816" cy="3672407"/>
            </a:xfrm>
          </p:grpSpPr>
          <p:sp>
            <p:nvSpPr>
              <p:cNvPr id="479" name="Shape 479"/>
              <p:cNvSpPr/>
              <p:nvPr/>
            </p:nvSpPr>
            <p:spPr>
              <a:xfrm>
                <a:off x="1187624" y="2924943"/>
                <a:ext cx="2664295" cy="3672407"/>
              </a:xfrm>
              <a:prstGeom prst="roundRect">
                <a:avLst>
                  <a:gd fmla="val 16667" name="adj"/>
                </a:avLst>
              </a:prstGeom>
              <a:solidFill>
                <a:srgbClr val="FF0000"/>
              </a:solid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80" name="Shape 480"/>
              <p:cNvSpPr/>
              <p:nvPr/>
            </p:nvSpPr>
            <p:spPr>
              <a:xfrm>
                <a:off x="5868144" y="2924943"/>
                <a:ext cx="2664295" cy="3672407"/>
              </a:xfrm>
              <a:prstGeom prst="roundRect">
                <a:avLst>
                  <a:gd fmla="val 16667" name="adj"/>
                </a:avLst>
              </a:prstGeom>
              <a:solidFill>
                <a:srgbClr val="FF0000"/>
              </a:solid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81" name="Shape 481"/>
              <p:cNvSpPr/>
              <p:nvPr/>
            </p:nvSpPr>
            <p:spPr>
              <a:xfrm>
                <a:off x="1505853" y="3068959"/>
                <a:ext cx="6738555" cy="3528391"/>
              </a:xfrm>
              <a:prstGeom prst="rect">
                <a:avLst/>
              </a:prstGeom>
              <a:solidFill>
                <a:schemeClr val="lt1"/>
              </a:solid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482" name="Shape 482"/>
            <p:cNvPicPr preferRelativeResize="0"/>
            <p:nvPr/>
          </p:nvPicPr>
          <p:blipFill rotWithShape="1">
            <a:blip r:embed="rId3">
              <a:alphaModFix/>
            </a:blip>
            <a:srcRect b="0" l="0" r="0" t="0"/>
            <a:stretch/>
          </p:blipFill>
          <p:spPr>
            <a:xfrm>
              <a:off x="1505853" y="5941639"/>
              <a:ext cx="1026884" cy="1026884"/>
            </a:xfrm>
            <a:prstGeom prst="rect">
              <a:avLst/>
            </a:prstGeom>
            <a:noFill/>
            <a:ln>
              <a:noFill/>
            </a:ln>
          </p:spPr>
        </p:pic>
      </p:grpSp>
      <p:grpSp>
        <p:nvGrpSpPr>
          <p:cNvPr id="483" name="Shape 483"/>
          <p:cNvGrpSpPr/>
          <p:nvPr/>
        </p:nvGrpSpPr>
        <p:grpSpPr>
          <a:xfrm>
            <a:off x="1403648" y="188640"/>
            <a:ext cx="6336703" cy="2448271"/>
            <a:chOff x="3635896" y="980728"/>
            <a:chExt cx="4464496" cy="1944216"/>
          </a:xfrm>
        </p:grpSpPr>
        <p:sp>
          <p:nvSpPr>
            <p:cNvPr id="484" name="Shape 484"/>
            <p:cNvSpPr/>
            <p:nvPr/>
          </p:nvSpPr>
          <p:spPr>
            <a:xfrm>
              <a:off x="3707903" y="980728"/>
              <a:ext cx="1944216" cy="1944216"/>
            </a:xfrm>
            <a:prstGeom prst="ellipse">
              <a:avLst/>
            </a:prstGeom>
            <a:solidFill>
              <a:srgbClr val="FF505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85" name="Shape 485"/>
            <p:cNvSpPr/>
            <p:nvPr/>
          </p:nvSpPr>
          <p:spPr>
            <a:xfrm>
              <a:off x="4932039" y="980728"/>
              <a:ext cx="1944216" cy="1944216"/>
            </a:xfrm>
            <a:prstGeom prst="ellipse">
              <a:avLst/>
            </a:prstGeom>
            <a:solidFill>
              <a:srgbClr val="FFC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86" name="Shape 486"/>
            <p:cNvSpPr/>
            <p:nvPr/>
          </p:nvSpPr>
          <p:spPr>
            <a:xfrm>
              <a:off x="6156176" y="980728"/>
              <a:ext cx="1944216" cy="1944216"/>
            </a:xfrm>
            <a:prstGeom prst="ellipse">
              <a:avLst/>
            </a:prstGeom>
            <a:solidFill>
              <a:srgbClr val="00CC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87" name="Shape 487"/>
            <p:cNvSpPr/>
            <p:nvPr/>
          </p:nvSpPr>
          <p:spPr>
            <a:xfrm>
              <a:off x="4499992" y="1124744"/>
              <a:ext cx="3600399" cy="1656183"/>
            </a:xfrm>
            <a:prstGeom prst="roundRect">
              <a:avLst>
                <a:gd fmla="val 16667" name="adj"/>
              </a:avLst>
            </a:prstGeom>
            <a:solidFill>
              <a:srgbClr val="7F7F7F"/>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88" name="Shape 488"/>
            <p:cNvSpPr/>
            <p:nvPr/>
          </p:nvSpPr>
          <p:spPr>
            <a:xfrm>
              <a:off x="3635896" y="1124744"/>
              <a:ext cx="2088232" cy="1656183"/>
            </a:xfrm>
            <a:prstGeom prst="ellipse">
              <a:avLst/>
            </a:prstGeom>
            <a:solidFill>
              <a:srgbClr val="262626"/>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89" name="Shape 489"/>
            <p:cNvSpPr/>
            <p:nvPr/>
          </p:nvSpPr>
          <p:spPr>
            <a:xfrm>
              <a:off x="3913967" y="1268759"/>
              <a:ext cx="4186424" cy="1512167"/>
            </a:xfrm>
            <a:prstGeom prst="flowChartTerminator">
              <a:avLst/>
            </a:prstGeom>
            <a:solidFill>
              <a:srgbClr val="F2F2F2"/>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sp>
        <p:nvSpPr>
          <p:cNvPr id="490" name="Shape 490"/>
          <p:cNvSpPr/>
          <p:nvPr/>
        </p:nvSpPr>
        <p:spPr>
          <a:xfrm>
            <a:off x="2267743" y="908720"/>
            <a:ext cx="4974439"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8000">
                <a:solidFill>
                  <a:srgbClr val="006699"/>
                </a:solidFill>
                <a:latin typeface="Times New Roman"/>
                <a:ea typeface="Times New Roman"/>
                <a:cs typeface="Times New Roman"/>
                <a:sym typeface="Times New Roman"/>
              </a:rPr>
              <a:t>مهارات حياتية</a:t>
            </a:r>
          </a:p>
        </p:txBody>
      </p:sp>
      <p:sp>
        <p:nvSpPr>
          <p:cNvPr id="491" name="Shape 491"/>
          <p:cNvSpPr/>
          <p:nvPr/>
        </p:nvSpPr>
        <p:spPr>
          <a:xfrm>
            <a:off x="1547663" y="3212975"/>
            <a:ext cx="6336703"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من المهارات التي نحتاجها في حياتنا التفسير السببي للأشياء والأحداث فمثلا تفسير اختلاف التلاميذ في القدرة على التحصيل المدرسي هل يرجع للوراثة أم البيئة.</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90"/>
                                        </p:tgtEl>
                                        <p:attrNameLst>
                                          <p:attrName>style.visibility</p:attrName>
                                        </p:attrNameLst>
                                      </p:cBhvr>
                                      <p:to>
                                        <p:strVal val="visible"/>
                                      </p:to>
                                    </p:set>
                                    <p:anim calcmode="lin" valueType="num">
                                      <p:cBhvr additive="base">
                                        <p:cTn dur="500"/>
                                        <p:tgtEl>
                                          <p:spTgt spid="49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5" name="Shape 495"/>
        <p:cNvGrpSpPr/>
        <p:nvPr/>
      </p:nvGrpSpPr>
      <p:grpSpPr>
        <a:xfrm>
          <a:off x="0" y="0"/>
          <a:ext cx="0" cy="0"/>
          <a:chOff x="0" y="0"/>
          <a:chExt cx="0" cy="0"/>
        </a:xfrm>
      </p:grpSpPr>
      <p:grpSp>
        <p:nvGrpSpPr>
          <p:cNvPr id="496" name="Shape 496"/>
          <p:cNvGrpSpPr/>
          <p:nvPr/>
        </p:nvGrpSpPr>
        <p:grpSpPr>
          <a:xfrm>
            <a:off x="4145802" y="116631"/>
            <a:ext cx="4602662" cy="2067228"/>
            <a:chOff x="2857488" y="357165"/>
            <a:chExt cx="5857916" cy="2500330"/>
          </a:xfrm>
        </p:grpSpPr>
        <p:grpSp>
          <p:nvGrpSpPr>
            <p:cNvPr id="497" name="Shape 497"/>
            <p:cNvGrpSpPr/>
            <p:nvPr/>
          </p:nvGrpSpPr>
          <p:grpSpPr>
            <a:xfrm>
              <a:off x="2857488" y="357165"/>
              <a:ext cx="5857916" cy="2500330"/>
              <a:chOff x="3000364" y="214289"/>
              <a:chExt cx="5857916" cy="2500330"/>
            </a:xfrm>
          </p:grpSpPr>
          <p:sp>
            <p:nvSpPr>
              <p:cNvPr id="498" name="Shape 498"/>
              <p:cNvSpPr/>
              <p:nvPr/>
            </p:nvSpPr>
            <p:spPr>
              <a:xfrm>
                <a:off x="3000364" y="214289"/>
                <a:ext cx="5857916" cy="2500330"/>
              </a:xfrm>
              <a:prstGeom prst="cloud">
                <a:avLst/>
              </a:prstGeom>
              <a:gradFill>
                <a:gsLst>
                  <a:gs pos="0">
                    <a:srgbClr val="9900CC"/>
                  </a:gs>
                  <a:gs pos="50000">
                    <a:srgbClr val="880026"/>
                  </a:gs>
                  <a:gs pos="100000">
                    <a:srgbClr val="D8D8D8"/>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Times New Roman"/>
                  <a:ea typeface="Times New Roman"/>
                  <a:cs typeface="Times New Roman"/>
                  <a:sym typeface="Times New Roman"/>
                </a:endParaRPr>
              </a:p>
            </p:txBody>
          </p:sp>
          <p:sp>
            <p:nvSpPr>
              <p:cNvPr id="499" name="Shape 499"/>
              <p:cNvSpPr/>
              <p:nvPr/>
            </p:nvSpPr>
            <p:spPr>
              <a:xfrm>
                <a:off x="3500430" y="428604"/>
                <a:ext cx="5072098" cy="1857388"/>
              </a:xfrm>
              <a:prstGeom prst="flowChartMagneticTape">
                <a:avLst/>
              </a:prstGeom>
              <a:gradFill>
                <a:gsLst>
                  <a:gs pos="0">
                    <a:srgbClr val="800080"/>
                  </a:gs>
                  <a:gs pos="50000">
                    <a:srgbClr val="D8D8D8"/>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Times New Roman"/>
                  <a:ea typeface="Times New Roman"/>
                  <a:cs typeface="Times New Roman"/>
                  <a:sym typeface="Times New Roman"/>
                </a:endParaRPr>
              </a:p>
            </p:txBody>
          </p:sp>
        </p:grpSp>
        <p:sp>
          <p:nvSpPr>
            <p:cNvPr id="500" name="Shape 500"/>
            <p:cNvSpPr/>
            <p:nvPr/>
          </p:nvSpPr>
          <p:spPr>
            <a:xfrm>
              <a:off x="3714744" y="732541"/>
              <a:ext cx="4286280" cy="1600711"/>
            </a:xfrm>
            <a:prstGeom prst="rect">
              <a:avLst/>
            </a:prstGeom>
            <a:noFill/>
            <a:ln>
              <a:noFill/>
            </a:ln>
          </p:spPr>
          <p:txBody>
            <a:bodyPr anchorCtr="0" anchor="ctr" bIns="45700" lIns="91425" rIns="91425" tIns="45700">
              <a:noAutofit/>
            </a:bodyPr>
            <a:lstStyle/>
            <a:p>
              <a:pPr indent="0" lvl="0" marL="0" marR="0" rtl="1" algn="ctr">
                <a:spcBef>
                  <a:spcPts val="0"/>
                </a:spcBef>
                <a:buNone/>
              </a:pPr>
              <a:r>
                <a:t/>
              </a:r>
              <a:endParaRPr b="1" sz="8000">
                <a:solidFill>
                  <a:srgbClr val="FFFFFF"/>
                </a:solidFill>
                <a:latin typeface="Times New Roman"/>
                <a:ea typeface="Times New Roman"/>
                <a:cs typeface="Times New Roman"/>
                <a:sym typeface="Times New Roman"/>
              </a:endParaRPr>
            </a:p>
          </p:txBody>
        </p:sp>
      </p:grpSp>
      <p:sp>
        <p:nvSpPr>
          <p:cNvPr id="501" name="Shape 501"/>
          <p:cNvSpPr txBox="1"/>
          <p:nvPr/>
        </p:nvSpPr>
        <p:spPr>
          <a:xfrm>
            <a:off x="4860032" y="593302"/>
            <a:ext cx="3124261"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FFFFFF"/>
                </a:solidFill>
                <a:latin typeface="Calibri"/>
                <a:ea typeface="Calibri"/>
                <a:cs typeface="Calibri"/>
                <a:sym typeface="Calibri"/>
              </a:rPr>
              <a:t>تعلم ذاتي</a:t>
            </a:r>
          </a:p>
        </p:txBody>
      </p:sp>
      <p:grpSp>
        <p:nvGrpSpPr>
          <p:cNvPr id="502" name="Shape 502"/>
          <p:cNvGrpSpPr/>
          <p:nvPr/>
        </p:nvGrpSpPr>
        <p:grpSpPr>
          <a:xfrm>
            <a:off x="248667" y="2318588"/>
            <a:ext cx="8499796" cy="4441453"/>
            <a:chOff x="827584" y="1484783"/>
            <a:chExt cx="7560839" cy="3607945"/>
          </a:xfrm>
        </p:grpSpPr>
        <p:grpSp>
          <p:nvGrpSpPr>
            <p:cNvPr id="503" name="Shape 503"/>
            <p:cNvGrpSpPr/>
            <p:nvPr/>
          </p:nvGrpSpPr>
          <p:grpSpPr>
            <a:xfrm>
              <a:off x="827584" y="1484783"/>
              <a:ext cx="7560839" cy="3607945"/>
              <a:chOff x="827584" y="1484783"/>
              <a:chExt cx="7560839" cy="3607945"/>
            </a:xfrm>
          </p:grpSpPr>
          <p:sp>
            <p:nvSpPr>
              <p:cNvPr id="504" name="Shape 504"/>
              <p:cNvSpPr/>
              <p:nvPr/>
            </p:nvSpPr>
            <p:spPr>
              <a:xfrm>
                <a:off x="2771800" y="2924943"/>
                <a:ext cx="5616623" cy="2128009"/>
              </a:xfrm>
              <a:prstGeom prst="roundRect">
                <a:avLst>
                  <a:gd fmla="val 16667" name="adj"/>
                </a:avLst>
              </a:prstGeom>
              <a:gradFill>
                <a:gsLst>
                  <a:gs pos="0">
                    <a:srgbClr val="174E5D"/>
                  </a:gs>
                  <a:gs pos="50000">
                    <a:srgbClr val="217287"/>
                  </a:gs>
                  <a:gs pos="100000">
                    <a:srgbClr val="2989A2"/>
                  </a:gs>
                </a:gsLst>
                <a:lin ang="162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05" name="Shape 505"/>
              <p:cNvSpPr/>
              <p:nvPr/>
            </p:nvSpPr>
            <p:spPr>
              <a:xfrm>
                <a:off x="971600" y="1484783"/>
                <a:ext cx="5616623" cy="2128009"/>
              </a:xfrm>
              <a:prstGeom prst="roundRect">
                <a:avLst>
                  <a:gd fmla="val 16667" name="adj"/>
                </a:avLst>
              </a:prstGeom>
              <a:gradFill>
                <a:gsLst>
                  <a:gs pos="0">
                    <a:srgbClr val="494949"/>
                  </a:gs>
                  <a:gs pos="50000">
                    <a:srgbClr val="6A6A6A"/>
                  </a:gs>
                  <a:gs pos="100000">
                    <a:srgbClr val="7F7F7F"/>
                  </a:gs>
                </a:gsLst>
                <a:lin ang="18900000" scaled="0"/>
              </a:gra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06" name="Shape 506"/>
              <p:cNvSpPr/>
              <p:nvPr/>
            </p:nvSpPr>
            <p:spPr>
              <a:xfrm rot="10628287">
                <a:off x="895907" y="2206603"/>
                <a:ext cx="3024335" cy="2812380"/>
              </a:xfrm>
              <a:prstGeom prst="teardrop">
                <a:avLst>
                  <a:gd fmla="val 100000" name="adj"/>
                </a:avLst>
              </a:prstGeom>
              <a:gradFill>
                <a:gsLst>
                  <a:gs pos="0">
                    <a:srgbClr val="5C007E"/>
                  </a:gs>
                  <a:gs pos="50000">
                    <a:srgbClr val="8500B6"/>
                  </a:gs>
                  <a:gs pos="100000">
                    <a:srgbClr val="A000DB"/>
                  </a:gs>
                </a:gsLst>
                <a:lin ang="108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07" name="Shape 507"/>
              <p:cNvSpPr/>
              <p:nvPr/>
            </p:nvSpPr>
            <p:spPr>
              <a:xfrm>
                <a:off x="5364087" y="1484783"/>
                <a:ext cx="3024335" cy="2812380"/>
              </a:xfrm>
              <a:prstGeom prst="teardrop">
                <a:avLst>
                  <a:gd fmla="val 100000" name="adj"/>
                </a:avLst>
              </a:prstGeom>
              <a:gradFill>
                <a:gsLst>
                  <a:gs pos="0">
                    <a:srgbClr val="770000"/>
                  </a:gs>
                  <a:gs pos="50000">
                    <a:srgbClr val="AC0000"/>
                  </a:gs>
                  <a:gs pos="100000">
                    <a:srgbClr val="CE0000"/>
                  </a:gs>
                </a:gsLst>
                <a:lin ang="54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08" name="Shape 508"/>
              <p:cNvSpPr/>
              <p:nvPr/>
            </p:nvSpPr>
            <p:spPr>
              <a:xfrm>
                <a:off x="1115616" y="1700808"/>
                <a:ext cx="7056783" cy="3024335"/>
              </a:xfrm>
              <a:prstGeom prst="snip2DiagRect">
                <a:avLst>
                  <a:gd fmla="val 0" name="adj1"/>
                  <a:gd fmla="val 34808" name="adj2"/>
                </a:avLst>
              </a:prstGeom>
              <a:solidFill>
                <a:schemeClr val="lt1"/>
              </a:solidFill>
              <a:ln cap="flat" cmpd="sng" w="25400">
                <a:solidFill>
                  <a:srgbClr val="FF0000"/>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nvGrpSpPr>
            <p:cNvPr id="509" name="Shape 509"/>
            <p:cNvGrpSpPr/>
            <p:nvPr/>
          </p:nvGrpSpPr>
          <p:grpSpPr>
            <a:xfrm>
              <a:off x="6965589" y="1728564"/>
              <a:ext cx="1126375" cy="1162409"/>
              <a:chOff x="6965589" y="1728564"/>
              <a:chExt cx="1126375" cy="1162409"/>
            </a:xfrm>
          </p:grpSpPr>
          <p:pic>
            <p:nvPicPr>
              <p:cNvPr id="510" name="Shape 510"/>
              <p:cNvPicPr preferRelativeResize="0"/>
              <p:nvPr/>
            </p:nvPicPr>
            <p:blipFill rotWithShape="1">
              <a:blip r:embed="rId3">
                <a:alphaModFix/>
              </a:blip>
              <a:srcRect b="0" l="0" r="0" t="0"/>
              <a:stretch/>
            </p:blipFill>
            <p:spPr>
              <a:xfrm>
                <a:off x="7605235" y="2414674"/>
                <a:ext cx="486730" cy="476300"/>
              </a:xfrm>
              <a:prstGeom prst="rect">
                <a:avLst/>
              </a:prstGeom>
              <a:noFill/>
              <a:ln>
                <a:noFill/>
              </a:ln>
            </p:spPr>
          </p:pic>
          <p:pic>
            <p:nvPicPr>
              <p:cNvPr id="511" name="Shape 511"/>
              <p:cNvPicPr preferRelativeResize="0"/>
              <p:nvPr/>
            </p:nvPicPr>
            <p:blipFill rotWithShape="1">
              <a:blip r:embed="rId3">
                <a:alphaModFix/>
              </a:blip>
              <a:srcRect b="0" l="0" r="0" t="0"/>
              <a:stretch/>
            </p:blipFill>
            <p:spPr>
              <a:xfrm>
                <a:off x="7325629" y="2060848"/>
                <a:ext cx="486730" cy="476300"/>
              </a:xfrm>
              <a:prstGeom prst="rect">
                <a:avLst/>
              </a:prstGeom>
              <a:noFill/>
              <a:ln>
                <a:noFill/>
              </a:ln>
            </p:spPr>
          </p:pic>
          <p:pic>
            <p:nvPicPr>
              <p:cNvPr id="512" name="Shape 512"/>
              <p:cNvPicPr preferRelativeResize="0"/>
              <p:nvPr/>
            </p:nvPicPr>
            <p:blipFill rotWithShape="1">
              <a:blip r:embed="rId3">
                <a:alphaModFix/>
              </a:blip>
              <a:srcRect b="0" l="0" r="0" t="0"/>
              <a:stretch/>
            </p:blipFill>
            <p:spPr>
              <a:xfrm>
                <a:off x="6965589" y="1728564"/>
                <a:ext cx="486730" cy="476300"/>
              </a:xfrm>
              <a:prstGeom prst="rect">
                <a:avLst/>
              </a:prstGeom>
              <a:noFill/>
              <a:ln>
                <a:noFill/>
              </a:ln>
            </p:spPr>
          </p:pic>
        </p:grpSp>
        <p:grpSp>
          <p:nvGrpSpPr>
            <p:cNvPr id="513" name="Shape 513"/>
            <p:cNvGrpSpPr/>
            <p:nvPr/>
          </p:nvGrpSpPr>
          <p:grpSpPr>
            <a:xfrm>
              <a:off x="1187623" y="3501008"/>
              <a:ext cx="1126375" cy="1162409"/>
              <a:chOff x="6965589" y="1728564"/>
              <a:chExt cx="1126375" cy="1162409"/>
            </a:xfrm>
          </p:grpSpPr>
          <p:pic>
            <p:nvPicPr>
              <p:cNvPr id="514" name="Shape 514"/>
              <p:cNvPicPr preferRelativeResize="0"/>
              <p:nvPr/>
            </p:nvPicPr>
            <p:blipFill rotWithShape="1">
              <a:blip r:embed="rId3">
                <a:alphaModFix/>
              </a:blip>
              <a:srcRect b="0" l="0" r="0" t="0"/>
              <a:stretch/>
            </p:blipFill>
            <p:spPr>
              <a:xfrm>
                <a:off x="7605235" y="2414674"/>
                <a:ext cx="486730" cy="476300"/>
              </a:xfrm>
              <a:prstGeom prst="rect">
                <a:avLst/>
              </a:prstGeom>
              <a:noFill/>
              <a:ln>
                <a:noFill/>
              </a:ln>
            </p:spPr>
          </p:pic>
          <p:pic>
            <p:nvPicPr>
              <p:cNvPr id="515" name="Shape 515"/>
              <p:cNvPicPr preferRelativeResize="0"/>
              <p:nvPr/>
            </p:nvPicPr>
            <p:blipFill rotWithShape="1">
              <a:blip r:embed="rId3">
                <a:alphaModFix/>
              </a:blip>
              <a:srcRect b="0" l="0" r="0" t="0"/>
              <a:stretch/>
            </p:blipFill>
            <p:spPr>
              <a:xfrm>
                <a:off x="7325629" y="2060848"/>
                <a:ext cx="486730" cy="476300"/>
              </a:xfrm>
              <a:prstGeom prst="rect">
                <a:avLst/>
              </a:prstGeom>
              <a:noFill/>
              <a:ln>
                <a:noFill/>
              </a:ln>
            </p:spPr>
          </p:pic>
          <p:pic>
            <p:nvPicPr>
              <p:cNvPr id="516" name="Shape 516"/>
              <p:cNvPicPr preferRelativeResize="0"/>
              <p:nvPr/>
            </p:nvPicPr>
            <p:blipFill rotWithShape="1">
              <a:blip r:embed="rId3">
                <a:alphaModFix/>
              </a:blip>
              <a:srcRect b="0" l="0" r="0" t="0"/>
              <a:stretch/>
            </p:blipFill>
            <p:spPr>
              <a:xfrm>
                <a:off x="6965589" y="1728564"/>
                <a:ext cx="486730" cy="476300"/>
              </a:xfrm>
              <a:prstGeom prst="rect">
                <a:avLst/>
              </a:prstGeom>
              <a:noFill/>
              <a:ln>
                <a:noFill/>
              </a:ln>
            </p:spPr>
          </p:pic>
        </p:grpSp>
      </p:grpSp>
      <p:sp>
        <p:nvSpPr>
          <p:cNvPr id="517" name="Shape 517"/>
          <p:cNvSpPr/>
          <p:nvPr/>
        </p:nvSpPr>
        <p:spPr>
          <a:xfrm>
            <a:off x="1331640" y="2996951"/>
            <a:ext cx="6122983"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كيف نحكم على عملية النمو بالنسبة للفرد بأنها طبيعية أو غير طبيعية؟ كأن نحكم على طفل بأنه متوسط الذكاء، وطفل آخر بأنه عبقري، وطفل آخر بأنه متخلف الذكاء.</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2"/>
                                        </p:tgtEl>
                                        <p:attrNameLst>
                                          <p:attrName>style.visibility</p:attrName>
                                        </p:attrNameLst>
                                      </p:cBhvr>
                                      <p:to>
                                        <p:strVal val="visible"/>
                                      </p:to>
                                    </p:set>
                                    <p:anim calcmode="lin" valueType="num">
                                      <p:cBhvr additive="base">
                                        <p:cTn dur="500"/>
                                        <p:tgtEl>
                                          <p:spTgt spid="502"/>
                                        </p:tgtEl>
                                        <p:attrNameLst>
                                          <p:attrName>ppt_w</p:attrName>
                                        </p:attrNameLst>
                                      </p:cBhvr>
                                      <p:tavLst>
                                        <p:tav fmla="" tm="0">
                                          <p:val>
                                            <p:strVal val="0"/>
                                          </p:val>
                                        </p:tav>
                                        <p:tav fmla="" tm="100000">
                                          <p:val>
                                            <p:strVal val="#ppt_w"/>
                                          </p:val>
                                        </p:tav>
                                      </p:tavLst>
                                    </p:anim>
                                    <p:anim calcmode="lin" valueType="num">
                                      <p:cBhvr additive="base">
                                        <p:cTn dur="500"/>
                                        <p:tgtEl>
                                          <p:spTgt spid="5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500"/>
                                        <p:tgtEl>
                                          <p:spTgt spid="517"/>
                                        </p:tgtEl>
                                        <p:attrNameLst>
                                          <p:attrName>ppt_w</p:attrName>
                                        </p:attrNameLst>
                                      </p:cBhvr>
                                      <p:tavLst>
                                        <p:tav fmla="" tm="0">
                                          <p:val>
                                            <p:strVal val="0"/>
                                          </p:val>
                                        </p:tav>
                                        <p:tav fmla="" tm="100000">
                                          <p:val>
                                            <p:strVal val="#ppt_w"/>
                                          </p:val>
                                        </p:tav>
                                      </p:tavLst>
                                    </p:anim>
                                    <p:anim calcmode="lin" valueType="num">
                                      <p:cBhvr additive="base">
                                        <p:cTn dur="500"/>
                                        <p:tgtEl>
                                          <p:spTgt spid="5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grpSp>
        <p:nvGrpSpPr>
          <p:cNvPr id="118" name="Shape 118"/>
          <p:cNvGrpSpPr/>
          <p:nvPr/>
        </p:nvGrpSpPr>
        <p:grpSpPr>
          <a:xfrm>
            <a:off x="1115615" y="3501007"/>
            <a:ext cx="5717168" cy="3024336"/>
            <a:chOff x="179511" y="2924943"/>
            <a:chExt cx="8186356" cy="3024336"/>
          </a:xfrm>
        </p:grpSpPr>
        <p:sp>
          <p:nvSpPr>
            <p:cNvPr id="119" name="Shape 119"/>
            <p:cNvSpPr/>
            <p:nvPr/>
          </p:nvSpPr>
          <p:spPr>
            <a:xfrm>
              <a:off x="179511" y="2924943"/>
              <a:ext cx="3733137" cy="1754325"/>
            </a:xfrm>
            <a:prstGeom prst="wave">
              <a:avLst>
                <a:gd fmla="val 12500" name="adj1"/>
                <a:gd fmla="val 0" name="adj2"/>
              </a:avLst>
            </a:prstGeom>
            <a:solidFill>
              <a:srgbClr val="002060"/>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20" name="Shape 120"/>
            <p:cNvSpPr/>
            <p:nvPr/>
          </p:nvSpPr>
          <p:spPr>
            <a:xfrm>
              <a:off x="1763688" y="2924943"/>
              <a:ext cx="3733137" cy="1754325"/>
            </a:xfrm>
            <a:prstGeom prst="wave">
              <a:avLst>
                <a:gd fmla="val 12500" name="adj1"/>
                <a:gd fmla="val 0" name="adj2"/>
              </a:avLst>
            </a:prstGeom>
            <a:solidFill>
              <a:srgbClr val="0000CC"/>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21" name="Shape 121"/>
            <p:cNvSpPr/>
            <p:nvPr/>
          </p:nvSpPr>
          <p:spPr>
            <a:xfrm>
              <a:off x="3707903" y="2970817"/>
              <a:ext cx="3733137" cy="1754325"/>
            </a:xfrm>
            <a:prstGeom prst="wave">
              <a:avLst>
                <a:gd fmla="val 12500" name="adj1"/>
                <a:gd fmla="val 0" name="adj2"/>
              </a:avLst>
            </a:prstGeom>
            <a:solidFill>
              <a:srgbClr val="6666FF"/>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nvGrpSpPr>
            <p:cNvPr id="122" name="Shape 122"/>
            <p:cNvGrpSpPr/>
            <p:nvPr/>
          </p:nvGrpSpPr>
          <p:grpSpPr>
            <a:xfrm>
              <a:off x="179511" y="3356992"/>
              <a:ext cx="8186356" cy="2592287"/>
              <a:chOff x="179511" y="3356992"/>
              <a:chExt cx="8186356" cy="2592287"/>
            </a:xfrm>
          </p:grpSpPr>
          <p:sp>
            <p:nvSpPr>
              <p:cNvPr id="123" name="Shape 123"/>
              <p:cNvSpPr/>
              <p:nvPr/>
            </p:nvSpPr>
            <p:spPr>
              <a:xfrm>
                <a:off x="179511" y="3356992"/>
                <a:ext cx="7920880" cy="2592287"/>
              </a:xfrm>
              <a:prstGeom prst="homePlate">
                <a:avLst>
                  <a:gd fmla="val 50000" name="adj"/>
                </a:avLst>
              </a:prstGeom>
              <a:gradFill>
                <a:gsLst>
                  <a:gs pos="0">
                    <a:srgbClr val="CCC0D9"/>
                  </a:gs>
                  <a:gs pos="50000">
                    <a:schemeClr val="lt1"/>
                  </a:gs>
                  <a:gs pos="100000">
                    <a:schemeClr val="lt1"/>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24" name="Shape 124"/>
              <p:cNvSpPr/>
              <p:nvPr/>
            </p:nvSpPr>
            <p:spPr>
              <a:xfrm>
                <a:off x="6804247" y="3717032"/>
                <a:ext cx="1561621" cy="2016224"/>
              </a:xfrm>
              <a:prstGeom prst="chevron">
                <a:avLst>
                  <a:gd fmla="val 50000" name="adj"/>
                </a:avLst>
              </a:prstGeom>
              <a:gradFill>
                <a:gsLst>
                  <a:gs pos="0">
                    <a:srgbClr val="CCC0D9"/>
                  </a:gs>
                  <a:gs pos="50000">
                    <a:schemeClr val="lt1"/>
                  </a:gs>
                  <a:gs pos="100000">
                    <a:schemeClr val="lt1"/>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dk1"/>
                  </a:solidFill>
                  <a:latin typeface="Calibri"/>
                  <a:ea typeface="Calibri"/>
                  <a:cs typeface="Calibri"/>
                  <a:sym typeface="Calibri"/>
                </a:endParaRPr>
              </a:p>
            </p:txBody>
          </p:sp>
        </p:grpSp>
      </p:grpSp>
      <p:sp>
        <p:nvSpPr>
          <p:cNvPr id="125" name="Shape 125"/>
          <p:cNvSpPr/>
          <p:nvPr/>
        </p:nvSpPr>
        <p:spPr>
          <a:xfrm>
            <a:off x="1324280" y="4240985"/>
            <a:ext cx="4644407"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C00000"/>
                </a:solidFill>
                <a:latin typeface="Calibri"/>
                <a:ea typeface="Calibri"/>
                <a:cs typeface="Calibri"/>
                <a:sym typeface="Calibri"/>
              </a:rPr>
              <a:t>عدد الحصص</a:t>
            </a:r>
          </a:p>
          <a:p>
            <a:pPr indent="0" lvl="0" marL="0" marR="0" rtl="1" algn="ctr">
              <a:spcBef>
                <a:spcPts val="0"/>
              </a:spcBef>
              <a:buSzPct val="25000"/>
              <a:buNone/>
            </a:pPr>
            <a:r>
              <a:rPr b="1" i="0" lang="ar-EG" sz="6600" u="none" cap="none" strike="noStrike">
                <a:solidFill>
                  <a:srgbClr val="C00000"/>
                </a:solidFill>
                <a:latin typeface="Calibri"/>
                <a:ea typeface="Calibri"/>
                <a:cs typeface="Calibri"/>
                <a:sym typeface="Calibri"/>
              </a:rPr>
              <a:t>7</a:t>
            </a:r>
          </a:p>
        </p:txBody>
      </p:sp>
      <p:pic>
        <p:nvPicPr>
          <p:cNvPr descr="195522h47-0.jpg" id="126" name="Shape 126"/>
          <p:cNvPicPr preferRelativeResize="0"/>
          <p:nvPr/>
        </p:nvPicPr>
        <p:blipFill rotWithShape="1">
          <a:blip r:embed="rId3">
            <a:alphaModFix/>
          </a:blip>
          <a:srcRect b="0" l="0" r="0" t="0"/>
          <a:stretch/>
        </p:blipFill>
        <p:spPr>
          <a:xfrm>
            <a:off x="3491880" y="197526"/>
            <a:ext cx="5220071" cy="3231473"/>
          </a:xfrm>
          <a:prstGeom prst="rect">
            <a:avLst/>
          </a:prstGeom>
          <a:noFill/>
          <a:ln>
            <a:noFill/>
          </a:ln>
        </p:spPr>
      </p:pic>
      <p:sp>
        <p:nvSpPr>
          <p:cNvPr id="127" name="Shape 127"/>
          <p:cNvSpPr/>
          <p:nvPr/>
        </p:nvSpPr>
        <p:spPr>
          <a:xfrm>
            <a:off x="4932039" y="1390501"/>
            <a:ext cx="2946639" cy="101566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6000" u="none" cap="none" strike="noStrike">
                <a:solidFill>
                  <a:srgbClr val="FFFFFF"/>
                </a:solidFill>
                <a:latin typeface="Calibri"/>
                <a:ea typeface="Calibri"/>
                <a:cs typeface="Calibri"/>
                <a:sym typeface="Calibri"/>
              </a:rPr>
              <a:t>مدة التنفيذ </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x="0" y="0"/>
          <a:ext cx="0" cy="0"/>
          <a:chOff x="0" y="0"/>
          <a:chExt cx="0" cy="0"/>
        </a:xfrm>
      </p:grpSpPr>
      <p:grpSp>
        <p:nvGrpSpPr>
          <p:cNvPr id="522" name="Shape 522"/>
          <p:cNvGrpSpPr/>
          <p:nvPr/>
        </p:nvGrpSpPr>
        <p:grpSpPr>
          <a:xfrm>
            <a:off x="539552" y="1340768"/>
            <a:ext cx="7992887" cy="4294967"/>
            <a:chOff x="539552" y="1340768"/>
            <a:chExt cx="7992887" cy="4294967"/>
          </a:xfrm>
        </p:grpSpPr>
        <p:grpSp>
          <p:nvGrpSpPr>
            <p:cNvPr id="523" name="Shape 523"/>
            <p:cNvGrpSpPr/>
            <p:nvPr/>
          </p:nvGrpSpPr>
          <p:grpSpPr>
            <a:xfrm>
              <a:off x="539552" y="1340768"/>
              <a:ext cx="7992887" cy="4104456"/>
              <a:chOff x="539552" y="1916832"/>
              <a:chExt cx="7992887" cy="4104456"/>
            </a:xfrm>
          </p:grpSpPr>
          <p:sp>
            <p:nvSpPr>
              <p:cNvPr id="524" name="Shape 524"/>
              <p:cNvSpPr/>
              <p:nvPr/>
            </p:nvSpPr>
            <p:spPr>
              <a:xfrm>
                <a:off x="539552" y="2564903"/>
                <a:ext cx="7992887" cy="2520280"/>
              </a:xfrm>
              <a:prstGeom prst="flowChartTerminator">
                <a:avLst/>
              </a:prstGeom>
              <a:gradFill>
                <a:gsLst>
                  <a:gs pos="0">
                    <a:srgbClr val="92CCDC"/>
                  </a:gs>
                  <a:gs pos="50000">
                    <a:srgbClr val="F2F2F2"/>
                  </a:gs>
                  <a:gs pos="100000">
                    <a:schemeClr val="lt1"/>
                  </a:gs>
                </a:gsLst>
                <a:lin ang="5400000" scaled="0"/>
              </a:gradFill>
              <a:ln cap="flat" cmpd="sng" w="57150">
                <a:solidFill>
                  <a:srgbClr val="31859B"/>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25" name="Shape 525"/>
              <p:cNvSpPr/>
              <p:nvPr/>
            </p:nvSpPr>
            <p:spPr>
              <a:xfrm>
                <a:off x="1115616" y="1916832"/>
                <a:ext cx="5472607" cy="4104456"/>
              </a:xfrm>
              <a:prstGeom prst="wave">
                <a:avLst>
                  <a:gd fmla="val 12500" name="adj1"/>
                  <a:gd fmla="val 0" name="adj2"/>
                </a:avLst>
              </a:prstGeom>
              <a:gradFill>
                <a:gsLst>
                  <a:gs pos="0">
                    <a:srgbClr val="92CCDC"/>
                  </a:gs>
                  <a:gs pos="50000">
                    <a:srgbClr val="F2F2F2"/>
                  </a:gs>
                  <a:gs pos="100000">
                    <a:schemeClr val="lt1"/>
                  </a:gs>
                </a:gsLst>
                <a:lin ang="5400000" scaled="0"/>
              </a:gradFill>
              <a:ln cap="flat" cmpd="sng" w="25400">
                <a:solidFill>
                  <a:srgbClr val="31859B"/>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526" name="Shape 526"/>
            <p:cNvPicPr preferRelativeResize="0"/>
            <p:nvPr/>
          </p:nvPicPr>
          <p:blipFill rotWithShape="1">
            <a:blip r:embed="rId3">
              <a:alphaModFix/>
            </a:blip>
            <a:srcRect b="0" l="0" r="0" t="0"/>
            <a:stretch/>
          </p:blipFill>
          <p:spPr>
            <a:xfrm>
              <a:off x="5364087" y="4509119"/>
              <a:ext cx="1377522" cy="1126616"/>
            </a:xfrm>
            <a:prstGeom prst="rect">
              <a:avLst/>
            </a:prstGeom>
            <a:noFill/>
            <a:ln>
              <a:noFill/>
            </a:ln>
          </p:spPr>
        </p:pic>
      </p:grpSp>
      <p:sp>
        <p:nvSpPr>
          <p:cNvPr id="527" name="Shape 527"/>
          <p:cNvSpPr/>
          <p:nvPr/>
        </p:nvSpPr>
        <p:spPr>
          <a:xfrm>
            <a:off x="539552" y="2420888"/>
            <a:ext cx="8085071" cy="175432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006699"/>
                </a:solidFill>
                <a:latin typeface="Calibri"/>
                <a:ea typeface="Calibri"/>
                <a:cs typeface="Calibri"/>
                <a:sym typeface="Calibri"/>
              </a:rPr>
              <a:t>ثانيًا: مراحل النمو الإنساني بعد الميلاد</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456"/>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456"/>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1" name="Shape 531"/>
        <p:cNvGrpSpPr/>
        <p:nvPr/>
      </p:nvGrpSpPr>
      <p:grpSpPr>
        <a:xfrm>
          <a:off x="0" y="0"/>
          <a:ext cx="0" cy="0"/>
          <a:chOff x="0" y="0"/>
          <a:chExt cx="0" cy="0"/>
        </a:xfrm>
      </p:grpSpPr>
      <p:pic>
        <p:nvPicPr>
          <p:cNvPr descr="195522h47-0.jpg" id="532" name="Shape 532"/>
          <p:cNvPicPr preferRelativeResize="0"/>
          <p:nvPr/>
        </p:nvPicPr>
        <p:blipFill rotWithShape="1">
          <a:blip r:embed="rId3">
            <a:alphaModFix/>
          </a:blip>
          <a:srcRect b="0" l="0" r="0" t="0"/>
          <a:stretch/>
        </p:blipFill>
        <p:spPr>
          <a:xfrm>
            <a:off x="1331640" y="1268759"/>
            <a:ext cx="6012160" cy="3721813"/>
          </a:xfrm>
          <a:prstGeom prst="rect">
            <a:avLst/>
          </a:prstGeom>
          <a:noFill/>
          <a:ln>
            <a:noFill/>
          </a:ln>
        </p:spPr>
      </p:pic>
      <p:sp>
        <p:nvSpPr>
          <p:cNvPr id="533" name="Shape 533"/>
          <p:cNvSpPr/>
          <p:nvPr/>
        </p:nvSpPr>
        <p:spPr>
          <a:xfrm>
            <a:off x="3340192" y="2408019"/>
            <a:ext cx="2815982"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9600">
                <a:solidFill>
                  <a:srgbClr val="FFFFFF"/>
                </a:solidFill>
                <a:latin typeface="Calibri"/>
                <a:ea typeface="Calibri"/>
                <a:cs typeface="Calibri"/>
                <a:sym typeface="Calibri"/>
              </a:rPr>
              <a:t>تمهيد</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7" name="Shape 537"/>
        <p:cNvGrpSpPr/>
        <p:nvPr/>
      </p:nvGrpSpPr>
      <p:grpSpPr>
        <a:xfrm>
          <a:off x="0" y="0"/>
          <a:ext cx="0" cy="0"/>
          <a:chOff x="0" y="0"/>
          <a:chExt cx="0" cy="0"/>
        </a:xfrm>
      </p:grpSpPr>
      <p:grpSp>
        <p:nvGrpSpPr>
          <p:cNvPr id="538" name="Shape 538"/>
          <p:cNvGrpSpPr/>
          <p:nvPr/>
        </p:nvGrpSpPr>
        <p:grpSpPr>
          <a:xfrm>
            <a:off x="323528" y="116631"/>
            <a:ext cx="8643937" cy="6597351"/>
            <a:chOff x="214282" y="1571612"/>
            <a:chExt cx="8643998" cy="5081621"/>
          </a:xfrm>
        </p:grpSpPr>
        <p:sp>
          <p:nvSpPr>
            <p:cNvPr id="539" name="Shape 539"/>
            <p:cNvSpPr/>
            <p:nvPr/>
          </p:nvSpPr>
          <p:spPr>
            <a:xfrm>
              <a:off x="214282" y="1571612"/>
              <a:ext cx="8215370" cy="4715615"/>
            </a:xfrm>
            <a:prstGeom prst="round1Rect">
              <a:avLst>
                <a:gd fmla="val 16667" name="adj"/>
              </a:avLst>
            </a:prstGeom>
            <a:solidFill>
              <a:srgbClr val="9933FF"/>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Shape 540"/>
            <p:cNvSpPr/>
            <p:nvPr/>
          </p:nvSpPr>
          <p:spPr>
            <a:xfrm>
              <a:off x="642910" y="1937617"/>
              <a:ext cx="8215370" cy="4715615"/>
            </a:xfrm>
            <a:prstGeom prst="round1Rect">
              <a:avLst>
                <a:gd fmla="val 16667" name="adj"/>
              </a:avLst>
            </a:prstGeom>
            <a:solidFill>
              <a:srgbClr val="933162"/>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SzPct val="25000"/>
                <a:buNone/>
              </a:pPr>
              <a:r>
                <a:rPr lang="ar-EG" sz="1800">
                  <a:solidFill>
                    <a:schemeClr val="lt1"/>
                  </a:solidFill>
                  <a:latin typeface="Calibri"/>
                  <a:ea typeface="Calibri"/>
                  <a:cs typeface="Calibri"/>
                  <a:sym typeface="Calibri"/>
                </a:rPr>
                <a:t>\\</a:t>
              </a:r>
            </a:p>
          </p:txBody>
        </p:sp>
        <p:sp>
          <p:nvSpPr>
            <p:cNvPr id="541" name="Shape 541"/>
            <p:cNvSpPr/>
            <p:nvPr/>
          </p:nvSpPr>
          <p:spPr>
            <a:xfrm>
              <a:off x="428595" y="1785358"/>
              <a:ext cx="8215370" cy="4715615"/>
            </a:xfrm>
            <a:prstGeom prst="round1Rect">
              <a:avLst>
                <a:gd fmla="val 16667" name="adj"/>
              </a:avLst>
            </a:prstGeom>
            <a:solidFill>
              <a:schemeClr val="lt1"/>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Shape 542"/>
          <p:cNvSpPr/>
          <p:nvPr/>
        </p:nvSpPr>
        <p:spPr>
          <a:xfrm>
            <a:off x="642937" y="665975"/>
            <a:ext cx="7858124" cy="563231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يتعرض الإنسان لتغيرات وتطورات منذ بدء تكونه وحتى نهاية الحياة، ويمر نمو الفرد العادي بمراحل تتميز كل منه بخصائص معينة، وظواهر وأنماط سلوكية؛ بحيث تشكل نظامًا تسلسليًا بحيث لا يمكن الوصول إلى مرحلة نمو دون المرور بالمرحلة التي تسبقها. ويكون الانتقال من مرحلة إلى مرحلة تالية تدريجيًا وليس فجائيًا، وتتضح الفروق بين المراحل في منتصف كل مرحلة.</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x="0" y="0"/>
          <a:ext cx="0" cy="0"/>
          <a:chOff x="0" y="0"/>
          <a:chExt cx="0" cy="0"/>
        </a:xfrm>
      </p:grpSpPr>
      <p:grpSp>
        <p:nvGrpSpPr>
          <p:cNvPr id="547" name="Shape 547"/>
          <p:cNvGrpSpPr/>
          <p:nvPr/>
        </p:nvGrpSpPr>
        <p:grpSpPr>
          <a:xfrm>
            <a:off x="194157" y="44623"/>
            <a:ext cx="8842338" cy="6536835"/>
            <a:chOff x="467543" y="332656"/>
            <a:chExt cx="8414483" cy="6050049"/>
          </a:xfrm>
        </p:grpSpPr>
        <p:sp>
          <p:nvSpPr>
            <p:cNvPr id="548" name="Shape 548"/>
            <p:cNvSpPr/>
            <p:nvPr/>
          </p:nvSpPr>
          <p:spPr>
            <a:xfrm>
              <a:off x="467543" y="476672"/>
              <a:ext cx="3384375" cy="5184575"/>
            </a:xfrm>
            <a:prstGeom prst="roundRect">
              <a:avLst>
                <a:gd fmla="val 1852" name="adj"/>
              </a:avLst>
            </a:prstGeom>
            <a:solidFill>
              <a:srgbClr val="205867"/>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49" name="Shape 549"/>
            <p:cNvSpPr/>
            <p:nvPr/>
          </p:nvSpPr>
          <p:spPr>
            <a:xfrm>
              <a:off x="504056" y="332656"/>
              <a:ext cx="8172399" cy="6048671"/>
            </a:xfrm>
            <a:prstGeom prst="flowChartManualInput">
              <a:avLst/>
            </a:prstGeom>
            <a:solidFill>
              <a:srgbClr val="0F243E"/>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50" name="Shape 550"/>
            <p:cNvSpPr/>
            <p:nvPr/>
          </p:nvSpPr>
          <p:spPr>
            <a:xfrm>
              <a:off x="611560" y="620687"/>
              <a:ext cx="7920880" cy="5616623"/>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id="551" name="Shape 551"/>
            <p:cNvPicPr preferRelativeResize="0"/>
            <p:nvPr/>
          </p:nvPicPr>
          <p:blipFill rotWithShape="1">
            <a:blip r:embed="rId3">
              <a:alphaModFix/>
            </a:blip>
            <a:srcRect b="0" l="0" r="0" t="0"/>
            <a:stretch/>
          </p:blipFill>
          <p:spPr>
            <a:xfrm>
              <a:off x="7922695" y="5248637"/>
              <a:ext cx="959332" cy="1134068"/>
            </a:xfrm>
            <a:prstGeom prst="rect">
              <a:avLst/>
            </a:prstGeom>
            <a:noFill/>
            <a:ln>
              <a:noFill/>
            </a:ln>
          </p:spPr>
        </p:pic>
      </p:grpSp>
      <p:grpSp>
        <p:nvGrpSpPr>
          <p:cNvPr id="552" name="Shape 552"/>
          <p:cNvGrpSpPr/>
          <p:nvPr/>
        </p:nvGrpSpPr>
        <p:grpSpPr>
          <a:xfrm>
            <a:off x="467544" y="355734"/>
            <a:ext cx="7560839" cy="1705113"/>
            <a:chOff x="7155704" y="1867902"/>
            <a:chExt cx="7560839" cy="1705113"/>
          </a:xfrm>
        </p:grpSpPr>
        <p:grpSp>
          <p:nvGrpSpPr>
            <p:cNvPr id="553" name="Shape 553"/>
            <p:cNvGrpSpPr/>
            <p:nvPr/>
          </p:nvGrpSpPr>
          <p:grpSpPr>
            <a:xfrm>
              <a:off x="7155704" y="1867902"/>
              <a:ext cx="7560839" cy="1705113"/>
              <a:chOff x="7155704" y="1867902"/>
              <a:chExt cx="7560839" cy="1705113"/>
            </a:xfrm>
          </p:grpSpPr>
          <p:sp>
            <p:nvSpPr>
              <p:cNvPr id="554" name="Shape 554"/>
              <p:cNvSpPr/>
              <p:nvPr/>
            </p:nvSpPr>
            <p:spPr>
              <a:xfrm>
                <a:off x="7524328" y="2204864"/>
                <a:ext cx="7192216" cy="1368151"/>
              </a:xfrm>
              <a:prstGeom prst="roundRect">
                <a:avLst>
                  <a:gd fmla="val 16667" name="adj"/>
                </a:avLst>
              </a:prstGeom>
              <a:solidFill>
                <a:srgbClr val="F2F2F2"/>
              </a:solidFill>
              <a:ln>
                <a:noFill/>
              </a:ln>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Calibri"/>
                  <a:ea typeface="Calibri"/>
                  <a:cs typeface="Calibri"/>
                  <a:sym typeface="Calibri"/>
                </a:endParaRPr>
              </a:p>
            </p:txBody>
          </p:sp>
          <p:pic>
            <p:nvPicPr>
              <p:cNvPr id="555" name="Shape 555"/>
              <p:cNvPicPr preferRelativeResize="0"/>
              <p:nvPr/>
            </p:nvPicPr>
            <p:blipFill rotWithShape="1">
              <a:blip r:embed="rId4">
                <a:alphaModFix/>
              </a:blip>
              <a:srcRect b="0" l="0" r="0" t="0"/>
              <a:stretch/>
            </p:blipFill>
            <p:spPr>
              <a:xfrm rot="-1522242">
                <a:off x="7311540" y="2031046"/>
                <a:ext cx="974623" cy="946777"/>
              </a:xfrm>
              <a:prstGeom prst="rect">
                <a:avLst/>
              </a:prstGeom>
              <a:noFill/>
              <a:ln>
                <a:noFill/>
              </a:ln>
            </p:spPr>
          </p:pic>
        </p:grpSp>
        <p:sp>
          <p:nvSpPr>
            <p:cNvPr id="556" name="Shape 556"/>
            <p:cNvSpPr txBox="1"/>
            <p:nvPr/>
          </p:nvSpPr>
          <p:spPr>
            <a:xfrm>
              <a:off x="7812360" y="2484184"/>
              <a:ext cx="6688159"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C00000"/>
                  </a:solidFill>
                  <a:latin typeface="Calibri"/>
                  <a:ea typeface="Calibri"/>
                  <a:cs typeface="Calibri"/>
                  <a:sym typeface="Calibri"/>
                </a:rPr>
                <a:t>أهمية وتقسيم النمو إلى مراحل:</a:t>
              </a:r>
            </a:p>
          </p:txBody>
        </p:sp>
      </p:grpSp>
      <p:sp>
        <p:nvSpPr>
          <p:cNvPr id="557" name="Shape 557"/>
          <p:cNvSpPr/>
          <p:nvPr/>
        </p:nvSpPr>
        <p:spPr>
          <a:xfrm>
            <a:off x="899591" y="2276872"/>
            <a:ext cx="7128792" cy="378565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1- تحديد مظاهر النمو المميزة لكل مرحلة مما يساعد في التنشئة الاجتماعية.</a:t>
            </a:r>
          </a:p>
          <a:p>
            <a:pPr indent="0" lvl="0" marL="0" marR="0" rtl="1" algn="r">
              <a:spcBef>
                <a:spcPts val="0"/>
              </a:spcBef>
              <a:buSzPct val="25000"/>
              <a:buNone/>
            </a:pPr>
            <a:r>
              <a:rPr b="1" lang="ar-EG" sz="4000">
                <a:solidFill>
                  <a:schemeClr val="dk1"/>
                </a:solidFill>
                <a:latin typeface="Calibri"/>
                <a:ea typeface="Calibri"/>
                <a:cs typeface="Calibri"/>
                <a:sym typeface="Calibri"/>
              </a:rPr>
              <a:t>2- يساعدنا على تحديد السلوك السوي العادي والسلوك غير السوي؛ مما يمكننا من فهم السلوك وتنميته وتوجيهه والتعامل مع التأخر في النمو.</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animEffect filter="fade" transition="in">
                                      <p:cBhvr>
                                        <p:cTn dur="500"/>
                                        <p:tgtEl>
                                          <p:spTgt spid="5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1" st="1"/>
                                            </p:txEl>
                                          </p:spTgt>
                                        </p:tgtEl>
                                        <p:attrNameLst>
                                          <p:attrName>style.visibility</p:attrName>
                                        </p:attrNameLst>
                                      </p:cBhvr>
                                      <p:to>
                                        <p:strVal val="visible"/>
                                      </p:to>
                                    </p:set>
                                    <p:animEffect filter="fade" transition="in">
                                      <p:cBhvr>
                                        <p:cTn dur="500"/>
                                        <p:tgtEl>
                                          <p:spTgt spid="55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1" name="Shape 561"/>
        <p:cNvGrpSpPr/>
        <p:nvPr/>
      </p:nvGrpSpPr>
      <p:grpSpPr>
        <a:xfrm>
          <a:off x="0" y="0"/>
          <a:ext cx="0" cy="0"/>
          <a:chOff x="0" y="0"/>
          <a:chExt cx="0" cy="0"/>
        </a:xfrm>
      </p:grpSpPr>
      <p:grpSp>
        <p:nvGrpSpPr>
          <p:cNvPr id="562" name="Shape 562"/>
          <p:cNvGrpSpPr/>
          <p:nvPr/>
        </p:nvGrpSpPr>
        <p:grpSpPr>
          <a:xfrm>
            <a:off x="194157" y="44623"/>
            <a:ext cx="8842338" cy="6536835"/>
            <a:chOff x="467543" y="332656"/>
            <a:chExt cx="8414483" cy="6050049"/>
          </a:xfrm>
        </p:grpSpPr>
        <p:sp>
          <p:nvSpPr>
            <p:cNvPr id="563" name="Shape 563"/>
            <p:cNvSpPr/>
            <p:nvPr/>
          </p:nvSpPr>
          <p:spPr>
            <a:xfrm>
              <a:off x="467543" y="476672"/>
              <a:ext cx="3384375" cy="5184575"/>
            </a:xfrm>
            <a:prstGeom prst="roundRect">
              <a:avLst>
                <a:gd fmla="val 1852" name="adj"/>
              </a:avLst>
            </a:prstGeom>
            <a:solidFill>
              <a:srgbClr val="205867"/>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64" name="Shape 564"/>
            <p:cNvSpPr/>
            <p:nvPr/>
          </p:nvSpPr>
          <p:spPr>
            <a:xfrm>
              <a:off x="504056" y="332656"/>
              <a:ext cx="8172399" cy="6048671"/>
            </a:xfrm>
            <a:prstGeom prst="flowChartManualInput">
              <a:avLst/>
            </a:prstGeom>
            <a:solidFill>
              <a:srgbClr val="0F243E"/>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65" name="Shape 565"/>
            <p:cNvSpPr/>
            <p:nvPr/>
          </p:nvSpPr>
          <p:spPr>
            <a:xfrm>
              <a:off x="611560" y="620687"/>
              <a:ext cx="7920880" cy="5616623"/>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id="566" name="Shape 566"/>
            <p:cNvPicPr preferRelativeResize="0"/>
            <p:nvPr/>
          </p:nvPicPr>
          <p:blipFill rotWithShape="1">
            <a:blip r:embed="rId3">
              <a:alphaModFix/>
            </a:blip>
            <a:srcRect b="0" l="0" r="0" t="0"/>
            <a:stretch/>
          </p:blipFill>
          <p:spPr>
            <a:xfrm>
              <a:off x="7922695" y="5248637"/>
              <a:ext cx="959332" cy="1134068"/>
            </a:xfrm>
            <a:prstGeom prst="rect">
              <a:avLst/>
            </a:prstGeom>
            <a:noFill/>
            <a:ln>
              <a:noFill/>
            </a:ln>
          </p:spPr>
        </p:pic>
      </p:grpSp>
      <p:grpSp>
        <p:nvGrpSpPr>
          <p:cNvPr id="567" name="Shape 567"/>
          <p:cNvGrpSpPr/>
          <p:nvPr/>
        </p:nvGrpSpPr>
        <p:grpSpPr>
          <a:xfrm>
            <a:off x="467544" y="355734"/>
            <a:ext cx="7560839" cy="1705113"/>
            <a:chOff x="7155704" y="1867902"/>
            <a:chExt cx="7560839" cy="1705113"/>
          </a:xfrm>
        </p:grpSpPr>
        <p:grpSp>
          <p:nvGrpSpPr>
            <p:cNvPr id="568" name="Shape 568"/>
            <p:cNvGrpSpPr/>
            <p:nvPr/>
          </p:nvGrpSpPr>
          <p:grpSpPr>
            <a:xfrm>
              <a:off x="7155704" y="1867902"/>
              <a:ext cx="7560839" cy="1705113"/>
              <a:chOff x="7155704" y="1867902"/>
              <a:chExt cx="7560839" cy="1705113"/>
            </a:xfrm>
          </p:grpSpPr>
          <p:sp>
            <p:nvSpPr>
              <p:cNvPr id="569" name="Shape 569"/>
              <p:cNvSpPr/>
              <p:nvPr/>
            </p:nvSpPr>
            <p:spPr>
              <a:xfrm>
                <a:off x="7524328" y="2204864"/>
                <a:ext cx="7192216" cy="1368151"/>
              </a:xfrm>
              <a:prstGeom prst="roundRect">
                <a:avLst>
                  <a:gd fmla="val 16667" name="adj"/>
                </a:avLst>
              </a:prstGeom>
              <a:solidFill>
                <a:srgbClr val="F2F2F2"/>
              </a:solidFill>
              <a:ln>
                <a:noFill/>
              </a:ln>
            </p:spPr>
            <p:txBody>
              <a:bodyPr anchorCtr="0" anchor="ctr" bIns="45700" lIns="91425" rIns="91425" tIns="45700">
                <a:noAutofit/>
              </a:bodyPr>
              <a:lstStyle/>
              <a:p>
                <a:pPr indent="0" lvl="0" marL="0" marR="0" rtl="1" algn="ctr">
                  <a:spcBef>
                    <a:spcPts val="0"/>
                  </a:spcBef>
                  <a:buNone/>
                </a:pPr>
                <a:r>
                  <a:t/>
                </a:r>
                <a:endParaRPr sz="1800">
                  <a:solidFill>
                    <a:srgbClr val="C00000"/>
                  </a:solidFill>
                  <a:latin typeface="Calibri"/>
                  <a:ea typeface="Calibri"/>
                  <a:cs typeface="Calibri"/>
                  <a:sym typeface="Calibri"/>
                </a:endParaRPr>
              </a:p>
            </p:txBody>
          </p:sp>
          <p:pic>
            <p:nvPicPr>
              <p:cNvPr id="570" name="Shape 570"/>
              <p:cNvPicPr preferRelativeResize="0"/>
              <p:nvPr/>
            </p:nvPicPr>
            <p:blipFill rotWithShape="1">
              <a:blip r:embed="rId4">
                <a:alphaModFix/>
              </a:blip>
              <a:srcRect b="0" l="0" r="0" t="0"/>
              <a:stretch/>
            </p:blipFill>
            <p:spPr>
              <a:xfrm rot="-1522242">
                <a:off x="7311540" y="2031046"/>
                <a:ext cx="974623" cy="946777"/>
              </a:xfrm>
              <a:prstGeom prst="rect">
                <a:avLst/>
              </a:prstGeom>
              <a:noFill/>
              <a:ln>
                <a:noFill/>
              </a:ln>
            </p:spPr>
          </p:pic>
        </p:grpSp>
        <p:sp>
          <p:nvSpPr>
            <p:cNvPr id="571" name="Shape 571"/>
            <p:cNvSpPr txBox="1"/>
            <p:nvPr/>
          </p:nvSpPr>
          <p:spPr>
            <a:xfrm>
              <a:off x="7812360" y="2484184"/>
              <a:ext cx="6688159"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C00000"/>
                  </a:solidFill>
                  <a:latin typeface="Calibri"/>
                  <a:ea typeface="Calibri"/>
                  <a:cs typeface="Calibri"/>
                  <a:sym typeface="Calibri"/>
                </a:rPr>
                <a:t>أهمية وتقسيم النمو إلى مراحل:</a:t>
              </a:r>
            </a:p>
          </p:txBody>
        </p:sp>
      </p:grpSp>
      <p:sp>
        <p:nvSpPr>
          <p:cNvPr id="572" name="Shape 572"/>
          <p:cNvSpPr/>
          <p:nvPr/>
        </p:nvSpPr>
        <p:spPr>
          <a:xfrm>
            <a:off x="899591" y="2276872"/>
            <a:ext cx="7128792"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3- يساعدنا في التنبؤ بمظاهر السلوك المتنوعة في كل مرحلة نمو؛ مما يمكننا من وضع مبادئ وتعميمات قياسية لكل مرحلة من مراحل نمو الإنسان.</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2">
                                            <p:txEl>
                                              <p:pRg end="0" st="0"/>
                                            </p:txEl>
                                          </p:spTgt>
                                        </p:tgtEl>
                                        <p:attrNameLst>
                                          <p:attrName>style.visibility</p:attrName>
                                        </p:attrNameLst>
                                      </p:cBhvr>
                                      <p:to>
                                        <p:strVal val="visible"/>
                                      </p:to>
                                    </p:set>
                                    <p:animEffect filter="fade" transition="in">
                                      <p:cBhvr>
                                        <p:cTn dur="500"/>
                                        <p:tgtEl>
                                          <p:spTgt spid="57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x="0" y="0"/>
          <a:ext cx="0" cy="0"/>
          <a:chOff x="0" y="0"/>
          <a:chExt cx="0" cy="0"/>
        </a:xfrm>
      </p:grpSpPr>
      <p:cxnSp>
        <p:nvCxnSpPr>
          <p:cNvPr id="577" name="Shape 577"/>
          <p:cNvCxnSpPr/>
          <p:nvPr/>
        </p:nvCxnSpPr>
        <p:spPr>
          <a:xfrm>
            <a:off x="2145956" y="3198788"/>
            <a:ext cx="491760" cy="734267"/>
          </a:xfrm>
          <a:prstGeom prst="straightConnector1">
            <a:avLst/>
          </a:prstGeom>
          <a:noFill/>
          <a:ln cap="flat" cmpd="sng" w="38100">
            <a:solidFill>
              <a:srgbClr val="FF0000"/>
            </a:solidFill>
            <a:prstDash val="solid"/>
            <a:round/>
            <a:headEnd len="med" w="med" type="none"/>
            <a:tailEnd len="med" w="med" type="none"/>
          </a:ln>
        </p:spPr>
      </p:cxnSp>
      <p:cxnSp>
        <p:nvCxnSpPr>
          <p:cNvPr id="578" name="Shape 578"/>
          <p:cNvCxnSpPr/>
          <p:nvPr/>
        </p:nvCxnSpPr>
        <p:spPr>
          <a:xfrm>
            <a:off x="1896736" y="3249841"/>
            <a:ext cx="192733" cy="1835263"/>
          </a:xfrm>
          <a:prstGeom prst="straightConnector1">
            <a:avLst/>
          </a:prstGeom>
          <a:noFill/>
          <a:ln cap="flat" cmpd="sng" w="38100">
            <a:solidFill>
              <a:srgbClr val="FF0000"/>
            </a:solidFill>
            <a:prstDash val="solid"/>
            <a:round/>
            <a:headEnd len="med" w="med" type="none"/>
            <a:tailEnd len="med" w="med" type="none"/>
          </a:ln>
        </p:spPr>
      </p:cxnSp>
      <p:cxnSp>
        <p:nvCxnSpPr>
          <p:cNvPr id="579" name="Shape 579"/>
          <p:cNvCxnSpPr/>
          <p:nvPr/>
        </p:nvCxnSpPr>
        <p:spPr>
          <a:xfrm flipH="1">
            <a:off x="688569" y="3286785"/>
            <a:ext cx="556088" cy="718278"/>
          </a:xfrm>
          <a:prstGeom prst="straightConnector1">
            <a:avLst/>
          </a:prstGeom>
          <a:noFill/>
          <a:ln cap="flat" cmpd="sng" w="38100">
            <a:solidFill>
              <a:srgbClr val="FF0000"/>
            </a:solidFill>
            <a:prstDash val="solid"/>
            <a:round/>
            <a:headEnd len="med" w="med" type="none"/>
            <a:tailEnd len="med" w="med" type="none"/>
          </a:ln>
        </p:spPr>
      </p:cxnSp>
      <p:sp>
        <p:nvSpPr>
          <p:cNvPr id="580" name="Shape 580"/>
          <p:cNvSpPr/>
          <p:nvPr/>
        </p:nvSpPr>
        <p:spPr>
          <a:xfrm>
            <a:off x="6084167" y="1462137"/>
            <a:ext cx="1656183" cy="1102766"/>
          </a:xfrm>
          <a:prstGeom prst="arc">
            <a:avLst>
              <a:gd fmla="val 16200000" name="adj1"/>
              <a:gd fmla="val 686664" name="adj2"/>
            </a:avLst>
          </a:pr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sp>
        <p:nvSpPr>
          <p:cNvPr id="581" name="Shape 581"/>
          <p:cNvSpPr/>
          <p:nvPr/>
        </p:nvSpPr>
        <p:spPr>
          <a:xfrm flipH="1">
            <a:off x="1475655" y="1556791"/>
            <a:ext cx="1152128" cy="1102766"/>
          </a:xfrm>
          <a:prstGeom prst="arc">
            <a:avLst>
              <a:gd fmla="val 16200000" name="adj1"/>
              <a:gd fmla="val 541170" name="adj2"/>
            </a:avLst>
          </a:pr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grpSp>
        <p:nvGrpSpPr>
          <p:cNvPr id="582" name="Shape 582"/>
          <p:cNvGrpSpPr/>
          <p:nvPr/>
        </p:nvGrpSpPr>
        <p:grpSpPr>
          <a:xfrm>
            <a:off x="2051719" y="548679"/>
            <a:ext cx="5112567" cy="1224135"/>
            <a:chOff x="2123727" y="548679"/>
            <a:chExt cx="5112567" cy="1224135"/>
          </a:xfrm>
        </p:grpSpPr>
        <p:sp>
          <p:nvSpPr>
            <p:cNvPr id="583" name="Shape 583"/>
            <p:cNvSpPr/>
            <p:nvPr/>
          </p:nvSpPr>
          <p:spPr>
            <a:xfrm>
              <a:off x="2123727" y="548679"/>
              <a:ext cx="5112567" cy="1224135"/>
            </a:xfrm>
            <a:prstGeom prst="roundRect">
              <a:avLst>
                <a:gd fmla="val 16667" name="adj"/>
              </a:avLst>
            </a:prstGeom>
            <a:solidFill>
              <a:srgbClr val="0000CC"/>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84" name="Shape 584"/>
            <p:cNvSpPr/>
            <p:nvPr/>
          </p:nvSpPr>
          <p:spPr>
            <a:xfrm>
              <a:off x="2555775" y="764704"/>
              <a:ext cx="4238660"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FFFFFF"/>
                  </a:solidFill>
                  <a:latin typeface="Calibri"/>
                  <a:ea typeface="Calibri"/>
                  <a:cs typeface="Calibri"/>
                  <a:sym typeface="Calibri"/>
                </a:rPr>
                <a:t>مراحل النمو الإنساني:</a:t>
              </a:r>
            </a:p>
          </p:txBody>
        </p:sp>
      </p:grpSp>
      <p:cxnSp>
        <p:nvCxnSpPr>
          <p:cNvPr id="585" name="Shape 585"/>
          <p:cNvCxnSpPr/>
          <p:nvPr/>
        </p:nvCxnSpPr>
        <p:spPr>
          <a:xfrm>
            <a:off x="4603098" y="1772816"/>
            <a:ext cx="0" cy="792087"/>
          </a:xfrm>
          <a:prstGeom prst="straightConnector1">
            <a:avLst/>
          </a:prstGeom>
          <a:noFill/>
          <a:ln cap="flat" cmpd="sng" w="38100">
            <a:solidFill>
              <a:schemeClr val="dk1"/>
            </a:solidFill>
            <a:prstDash val="solid"/>
            <a:round/>
            <a:headEnd len="med" w="med" type="none"/>
            <a:tailEnd len="med" w="med" type="none"/>
          </a:ln>
        </p:spPr>
      </p:cxnSp>
      <p:grpSp>
        <p:nvGrpSpPr>
          <p:cNvPr id="586" name="Shape 586"/>
          <p:cNvGrpSpPr/>
          <p:nvPr/>
        </p:nvGrpSpPr>
        <p:grpSpPr>
          <a:xfrm>
            <a:off x="6722428" y="2108175"/>
            <a:ext cx="1882018" cy="1248817"/>
            <a:chOff x="6722428" y="2108175"/>
            <a:chExt cx="1882018" cy="1248817"/>
          </a:xfrm>
        </p:grpSpPr>
        <p:sp>
          <p:nvSpPr>
            <p:cNvPr id="587" name="Shape 587"/>
            <p:cNvSpPr/>
            <p:nvPr/>
          </p:nvSpPr>
          <p:spPr>
            <a:xfrm>
              <a:off x="6722428" y="2108175"/>
              <a:ext cx="1882018" cy="1248817"/>
            </a:xfrm>
            <a:prstGeom prst="ellipse">
              <a:avLst/>
            </a:prstGeom>
            <a:solidFill>
              <a:srgbClr val="7F7F7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88" name="Shape 588"/>
            <p:cNvSpPr/>
            <p:nvPr/>
          </p:nvSpPr>
          <p:spPr>
            <a:xfrm>
              <a:off x="7092279" y="2484184"/>
              <a:ext cx="1170512"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rgbClr val="FFFFFF"/>
                  </a:solidFill>
                  <a:latin typeface="Calibri"/>
                  <a:ea typeface="Calibri"/>
                  <a:cs typeface="Calibri"/>
                  <a:sym typeface="Calibri"/>
                </a:rPr>
                <a:t>الطفولة</a:t>
              </a:r>
            </a:p>
          </p:txBody>
        </p:sp>
      </p:grpSp>
      <p:grpSp>
        <p:nvGrpSpPr>
          <p:cNvPr id="589" name="Shape 589"/>
          <p:cNvGrpSpPr/>
          <p:nvPr/>
        </p:nvGrpSpPr>
        <p:grpSpPr>
          <a:xfrm>
            <a:off x="3666994" y="2564903"/>
            <a:ext cx="1882018" cy="1248817"/>
            <a:chOff x="3666994" y="2564903"/>
            <a:chExt cx="1882018" cy="1248817"/>
          </a:xfrm>
        </p:grpSpPr>
        <p:sp>
          <p:nvSpPr>
            <p:cNvPr id="590" name="Shape 590"/>
            <p:cNvSpPr/>
            <p:nvPr/>
          </p:nvSpPr>
          <p:spPr>
            <a:xfrm>
              <a:off x="3666994" y="2564903"/>
              <a:ext cx="1882018" cy="1248817"/>
            </a:xfrm>
            <a:prstGeom prst="ellipse">
              <a:avLst/>
            </a:prstGeom>
            <a:solidFill>
              <a:srgbClr val="7F7F7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91" name="Shape 591"/>
            <p:cNvSpPr/>
            <p:nvPr/>
          </p:nvSpPr>
          <p:spPr>
            <a:xfrm>
              <a:off x="3988517" y="2928972"/>
              <a:ext cx="1303561"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rgbClr val="FFFFFF"/>
                  </a:solidFill>
                  <a:latin typeface="Calibri"/>
                  <a:ea typeface="Calibri"/>
                  <a:cs typeface="Calibri"/>
                  <a:sym typeface="Calibri"/>
                </a:rPr>
                <a:t>المراهقة</a:t>
              </a:r>
            </a:p>
          </p:txBody>
        </p:sp>
      </p:grpSp>
      <p:grpSp>
        <p:nvGrpSpPr>
          <p:cNvPr id="592" name="Shape 592"/>
          <p:cNvGrpSpPr/>
          <p:nvPr/>
        </p:nvGrpSpPr>
        <p:grpSpPr>
          <a:xfrm>
            <a:off x="539552" y="2132856"/>
            <a:ext cx="1882018" cy="1248817"/>
            <a:chOff x="539552" y="2132856"/>
            <a:chExt cx="1882018" cy="1248817"/>
          </a:xfrm>
        </p:grpSpPr>
        <p:sp>
          <p:nvSpPr>
            <p:cNvPr id="593" name="Shape 593"/>
            <p:cNvSpPr/>
            <p:nvPr/>
          </p:nvSpPr>
          <p:spPr>
            <a:xfrm>
              <a:off x="539552" y="2132856"/>
              <a:ext cx="1882018" cy="1248817"/>
            </a:xfrm>
            <a:prstGeom prst="ellipse">
              <a:avLst/>
            </a:prstGeom>
            <a:solidFill>
              <a:srgbClr val="7F7F7F"/>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94" name="Shape 594"/>
            <p:cNvSpPr/>
            <p:nvPr/>
          </p:nvSpPr>
          <p:spPr>
            <a:xfrm>
              <a:off x="968023" y="2484184"/>
              <a:ext cx="939680"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rgbClr val="FFFFFF"/>
                  </a:solidFill>
                  <a:latin typeface="Calibri"/>
                  <a:ea typeface="Calibri"/>
                  <a:cs typeface="Calibri"/>
                  <a:sym typeface="Calibri"/>
                </a:rPr>
                <a:t>الرشد</a:t>
              </a:r>
            </a:p>
          </p:txBody>
        </p:sp>
      </p:grpSp>
      <p:cxnSp>
        <p:nvCxnSpPr>
          <p:cNvPr id="595" name="Shape 595"/>
          <p:cNvCxnSpPr/>
          <p:nvPr/>
        </p:nvCxnSpPr>
        <p:spPr>
          <a:xfrm>
            <a:off x="8080320" y="3264689"/>
            <a:ext cx="364946" cy="792087"/>
          </a:xfrm>
          <a:prstGeom prst="straightConnector1">
            <a:avLst/>
          </a:prstGeom>
          <a:noFill/>
          <a:ln cap="flat" cmpd="sng" w="38100">
            <a:solidFill>
              <a:srgbClr val="7030A0"/>
            </a:solidFill>
            <a:prstDash val="solid"/>
            <a:round/>
            <a:headEnd len="med" w="med" type="none"/>
            <a:tailEnd len="med" w="med" type="none"/>
          </a:ln>
        </p:spPr>
      </p:cxnSp>
      <p:cxnSp>
        <p:nvCxnSpPr>
          <p:cNvPr id="596" name="Shape 596"/>
          <p:cNvCxnSpPr/>
          <p:nvPr/>
        </p:nvCxnSpPr>
        <p:spPr>
          <a:xfrm>
            <a:off x="7380311" y="3284983"/>
            <a:ext cx="192733" cy="1835263"/>
          </a:xfrm>
          <a:prstGeom prst="straightConnector1">
            <a:avLst/>
          </a:prstGeom>
          <a:noFill/>
          <a:ln cap="flat" cmpd="sng" w="38100">
            <a:solidFill>
              <a:srgbClr val="7030A0"/>
            </a:solidFill>
            <a:prstDash val="solid"/>
            <a:round/>
            <a:headEnd len="med" w="med" type="none"/>
            <a:tailEnd len="med" w="med" type="none"/>
          </a:ln>
        </p:spPr>
      </p:cxnSp>
      <p:cxnSp>
        <p:nvCxnSpPr>
          <p:cNvPr id="597" name="Shape 597"/>
          <p:cNvCxnSpPr/>
          <p:nvPr/>
        </p:nvCxnSpPr>
        <p:spPr>
          <a:xfrm flipH="1">
            <a:off x="6156176" y="3321928"/>
            <a:ext cx="1112176" cy="936103"/>
          </a:xfrm>
          <a:prstGeom prst="straightConnector1">
            <a:avLst/>
          </a:prstGeom>
          <a:noFill/>
          <a:ln cap="flat" cmpd="sng" w="38100">
            <a:solidFill>
              <a:srgbClr val="7030A0"/>
            </a:solidFill>
            <a:prstDash val="solid"/>
            <a:round/>
            <a:headEnd len="med" w="med" type="none"/>
            <a:tailEnd len="med" w="med" type="none"/>
          </a:ln>
        </p:spPr>
      </p:cxnSp>
      <p:grpSp>
        <p:nvGrpSpPr>
          <p:cNvPr id="598" name="Shape 598"/>
          <p:cNvGrpSpPr/>
          <p:nvPr/>
        </p:nvGrpSpPr>
        <p:grpSpPr>
          <a:xfrm>
            <a:off x="8028383" y="4005063"/>
            <a:ext cx="1107896" cy="1114519"/>
            <a:chOff x="7282214" y="2217126"/>
            <a:chExt cx="1107896" cy="1114519"/>
          </a:xfrm>
        </p:grpSpPr>
        <p:sp>
          <p:nvSpPr>
            <p:cNvPr id="599" name="Shape 599"/>
            <p:cNvSpPr/>
            <p:nvPr/>
          </p:nvSpPr>
          <p:spPr>
            <a:xfrm>
              <a:off x="7282214" y="2217126"/>
              <a:ext cx="1107896" cy="1114519"/>
            </a:xfrm>
            <a:prstGeom prst="ellipse">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600" name="Shape 600"/>
            <p:cNvSpPr/>
            <p:nvPr/>
          </p:nvSpPr>
          <p:spPr>
            <a:xfrm>
              <a:off x="7395247" y="2484184"/>
              <a:ext cx="867545"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rgbClr val="FFFFFF"/>
                  </a:solidFill>
                  <a:latin typeface="Calibri"/>
                  <a:ea typeface="Calibri"/>
                  <a:cs typeface="Calibri"/>
                  <a:sym typeface="Calibri"/>
                </a:rPr>
                <a:t>المهد</a:t>
              </a:r>
            </a:p>
          </p:txBody>
        </p:sp>
      </p:grpSp>
      <p:grpSp>
        <p:nvGrpSpPr>
          <p:cNvPr id="601" name="Shape 601"/>
          <p:cNvGrpSpPr/>
          <p:nvPr/>
        </p:nvGrpSpPr>
        <p:grpSpPr>
          <a:xfrm>
            <a:off x="6314499" y="5085183"/>
            <a:ext cx="2577981" cy="1114519"/>
            <a:chOff x="5812130" y="2217126"/>
            <a:chExt cx="2577981" cy="1114519"/>
          </a:xfrm>
        </p:grpSpPr>
        <p:sp>
          <p:nvSpPr>
            <p:cNvPr id="602" name="Shape 602"/>
            <p:cNvSpPr/>
            <p:nvPr/>
          </p:nvSpPr>
          <p:spPr>
            <a:xfrm>
              <a:off x="5812130" y="2217126"/>
              <a:ext cx="2577981" cy="1114519"/>
            </a:xfrm>
            <a:prstGeom prst="ellipse">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603" name="Shape 603"/>
            <p:cNvSpPr/>
            <p:nvPr/>
          </p:nvSpPr>
          <p:spPr>
            <a:xfrm>
              <a:off x="6043916" y="2484184"/>
              <a:ext cx="2218877"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rgbClr val="FFFFFF"/>
                  </a:solidFill>
                  <a:latin typeface="Calibri"/>
                  <a:ea typeface="Calibri"/>
                  <a:cs typeface="Calibri"/>
                  <a:sym typeface="Calibri"/>
                </a:rPr>
                <a:t>الطفولة المبكرة</a:t>
              </a:r>
            </a:p>
          </p:txBody>
        </p:sp>
      </p:grpSp>
      <p:grpSp>
        <p:nvGrpSpPr>
          <p:cNvPr id="604" name="Shape 604"/>
          <p:cNvGrpSpPr/>
          <p:nvPr/>
        </p:nvGrpSpPr>
        <p:grpSpPr>
          <a:xfrm>
            <a:off x="4531661" y="4247470"/>
            <a:ext cx="2577981" cy="1114519"/>
            <a:chOff x="5812130" y="2217126"/>
            <a:chExt cx="2577981" cy="1114519"/>
          </a:xfrm>
        </p:grpSpPr>
        <p:sp>
          <p:nvSpPr>
            <p:cNvPr id="605" name="Shape 605"/>
            <p:cNvSpPr/>
            <p:nvPr/>
          </p:nvSpPr>
          <p:spPr>
            <a:xfrm>
              <a:off x="5812130" y="2217126"/>
              <a:ext cx="2577981" cy="1114519"/>
            </a:xfrm>
            <a:prstGeom prst="ellipse">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606" name="Shape 606"/>
            <p:cNvSpPr/>
            <p:nvPr/>
          </p:nvSpPr>
          <p:spPr>
            <a:xfrm>
              <a:off x="5880410" y="2484184"/>
              <a:ext cx="2382382"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rgbClr val="FFFFFF"/>
                  </a:solidFill>
                  <a:latin typeface="Calibri"/>
                  <a:ea typeface="Calibri"/>
                  <a:cs typeface="Calibri"/>
                  <a:sym typeface="Calibri"/>
                </a:rPr>
                <a:t>الطفولة المتأخرة</a:t>
              </a:r>
            </a:p>
          </p:txBody>
        </p:sp>
      </p:grpSp>
      <p:grpSp>
        <p:nvGrpSpPr>
          <p:cNvPr id="607" name="Shape 607"/>
          <p:cNvGrpSpPr/>
          <p:nvPr/>
        </p:nvGrpSpPr>
        <p:grpSpPr>
          <a:xfrm>
            <a:off x="2195857" y="3844477"/>
            <a:ext cx="2088110" cy="1114519"/>
            <a:chOff x="6302000" y="2217126"/>
            <a:chExt cx="2088110" cy="1114519"/>
          </a:xfrm>
        </p:grpSpPr>
        <p:sp>
          <p:nvSpPr>
            <p:cNvPr id="608" name="Shape 608"/>
            <p:cNvSpPr/>
            <p:nvPr/>
          </p:nvSpPr>
          <p:spPr>
            <a:xfrm>
              <a:off x="6302000" y="2217126"/>
              <a:ext cx="2088110" cy="1114519"/>
            </a:xfrm>
            <a:prstGeom prst="ellipse">
              <a:avLst/>
            </a:prstGeom>
            <a:solidFill>
              <a:srgbClr val="006699"/>
            </a:soli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609" name="Shape 609"/>
            <p:cNvSpPr/>
            <p:nvPr/>
          </p:nvSpPr>
          <p:spPr>
            <a:xfrm>
              <a:off x="6302000" y="2484184"/>
              <a:ext cx="1960792"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rgbClr val="FFFFFF"/>
                  </a:solidFill>
                  <a:latin typeface="Calibri"/>
                  <a:ea typeface="Calibri"/>
                  <a:cs typeface="Calibri"/>
                  <a:sym typeface="Calibri"/>
                </a:rPr>
                <a:t>الرشد المبكر </a:t>
              </a:r>
            </a:p>
          </p:txBody>
        </p:sp>
      </p:grpSp>
      <p:grpSp>
        <p:nvGrpSpPr>
          <p:cNvPr id="610" name="Shape 610"/>
          <p:cNvGrpSpPr/>
          <p:nvPr/>
        </p:nvGrpSpPr>
        <p:grpSpPr>
          <a:xfrm>
            <a:off x="1079671" y="5084633"/>
            <a:ext cx="2412208" cy="1114519"/>
            <a:chOff x="5977903" y="2217126"/>
            <a:chExt cx="2412208" cy="1114519"/>
          </a:xfrm>
        </p:grpSpPr>
        <p:sp>
          <p:nvSpPr>
            <p:cNvPr id="611" name="Shape 611"/>
            <p:cNvSpPr/>
            <p:nvPr/>
          </p:nvSpPr>
          <p:spPr>
            <a:xfrm>
              <a:off x="5977903" y="2217126"/>
              <a:ext cx="2412208" cy="1114519"/>
            </a:xfrm>
            <a:prstGeom prst="ellipse">
              <a:avLst/>
            </a:prstGeom>
            <a:solidFill>
              <a:srgbClr val="006699"/>
            </a:soli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612" name="Shape 612"/>
            <p:cNvSpPr/>
            <p:nvPr/>
          </p:nvSpPr>
          <p:spPr>
            <a:xfrm>
              <a:off x="6090403" y="2484184"/>
              <a:ext cx="2172389"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rgbClr val="FFFFFF"/>
                  </a:solidFill>
                  <a:latin typeface="Calibri"/>
                  <a:ea typeface="Calibri"/>
                  <a:cs typeface="Calibri"/>
                  <a:sym typeface="Calibri"/>
                </a:rPr>
                <a:t>الرشد المتوسط</a:t>
              </a:r>
            </a:p>
          </p:txBody>
        </p:sp>
      </p:grpSp>
      <p:grpSp>
        <p:nvGrpSpPr>
          <p:cNvPr id="613" name="Shape 613"/>
          <p:cNvGrpSpPr/>
          <p:nvPr/>
        </p:nvGrpSpPr>
        <p:grpSpPr>
          <a:xfrm>
            <a:off x="-83662" y="4005063"/>
            <a:ext cx="2063375" cy="1114519"/>
            <a:chOff x="6123439" y="2217126"/>
            <a:chExt cx="2266672" cy="1114519"/>
          </a:xfrm>
        </p:grpSpPr>
        <p:sp>
          <p:nvSpPr>
            <p:cNvPr id="614" name="Shape 614"/>
            <p:cNvSpPr/>
            <p:nvPr/>
          </p:nvSpPr>
          <p:spPr>
            <a:xfrm>
              <a:off x="6123439" y="2217126"/>
              <a:ext cx="2266672" cy="1114519"/>
            </a:xfrm>
            <a:prstGeom prst="ellipse">
              <a:avLst/>
            </a:prstGeom>
            <a:solidFill>
              <a:srgbClr val="006699"/>
            </a:solidFill>
            <a:ln>
              <a:noFill/>
            </a:ln>
          </p:spPr>
          <p:txBody>
            <a:bodyPr anchorCtr="0" anchor="ctr" bIns="45700" lIns="91425" rIns="91425" tIns="45700">
              <a:noAutofit/>
            </a:bodyPr>
            <a:lstStyle/>
            <a:p>
              <a:pPr indent="0" lvl="0" marL="0" marR="0" rtl="1" algn="ctr">
                <a:spcBef>
                  <a:spcPts val="0"/>
                </a:spcBef>
                <a:buNone/>
              </a:pPr>
              <a:r>
                <a:t/>
              </a:r>
              <a:endParaRPr b="1" sz="1800">
                <a:solidFill>
                  <a:srgbClr val="FFFFFF"/>
                </a:solidFill>
                <a:latin typeface="Calibri"/>
                <a:ea typeface="Calibri"/>
                <a:cs typeface="Calibri"/>
                <a:sym typeface="Calibri"/>
              </a:endParaRPr>
            </a:p>
          </p:txBody>
        </p:sp>
        <p:sp>
          <p:nvSpPr>
            <p:cNvPr id="615" name="Shape 615"/>
            <p:cNvSpPr/>
            <p:nvPr/>
          </p:nvSpPr>
          <p:spPr>
            <a:xfrm>
              <a:off x="6123439" y="2484184"/>
              <a:ext cx="2139354"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rgbClr val="FFFFFF"/>
                  </a:solidFill>
                  <a:latin typeface="Calibri"/>
                  <a:ea typeface="Calibri"/>
                  <a:cs typeface="Calibri"/>
                  <a:sym typeface="Calibri"/>
                </a:rPr>
                <a:t>الرشد الأخير</a:t>
              </a:r>
            </a:p>
          </p:txBody>
        </p:sp>
      </p:gr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grpSp>
        <p:nvGrpSpPr>
          <p:cNvPr id="132" name="Shape 132"/>
          <p:cNvGrpSpPr/>
          <p:nvPr/>
        </p:nvGrpSpPr>
        <p:grpSpPr>
          <a:xfrm>
            <a:off x="1364744" y="404663"/>
            <a:ext cx="6624735" cy="2924720"/>
            <a:chOff x="1187624" y="2060847"/>
            <a:chExt cx="6624735" cy="2924720"/>
          </a:xfrm>
        </p:grpSpPr>
        <p:grpSp>
          <p:nvGrpSpPr>
            <p:cNvPr id="133" name="Shape 133"/>
            <p:cNvGrpSpPr/>
            <p:nvPr/>
          </p:nvGrpSpPr>
          <p:grpSpPr>
            <a:xfrm>
              <a:off x="1331639" y="2060847"/>
              <a:ext cx="6480719" cy="2808312"/>
              <a:chOff x="1403647" y="2204863"/>
              <a:chExt cx="6480719" cy="2808312"/>
            </a:xfrm>
          </p:grpSpPr>
          <p:sp>
            <p:nvSpPr>
              <p:cNvPr id="134" name="Shape 134"/>
              <p:cNvSpPr/>
              <p:nvPr/>
            </p:nvSpPr>
            <p:spPr>
              <a:xfrm>
                <a:off x="1403648" y="2204864"/>
                <a:ext cx="4032448" cy="2778695"/>
              </a:xfrm>
              <a:prstGeom prst="roundRect">
                <a:avLst>
                  <a:gd fmla="val 16667" name="adj"/>
                </a:avLst>
              </a:prstGeom>
              <a:gradFill>
                <a:gsLst>
                  <a:gs pos="0">
                    <a:srgbClr val="5E005E"/>
                  </a:gs>
                  <a:gs pos="50000">
                    <a:srgbClr val="880088"/>
                  </a:gs>
                  <a:gs pos="100000">
                    <a:srgbClr val="A400A4"/>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135" name="Shape 135"/>
              <p:cNvGrpSpPr/>
              <p:nvPr/>
            </p:nvGrpSpPr>
            <p:grpSpPr>
              <a:xfrm>
                <a:off x="1403647" y="2204863"/>
                <a:ext cx="6480719" cy="2808312"/>
                <a:chOff x="1907703" y="3212975"/>
                <a:chExt cx="6480719" cy="2808312"/>
              </a:xfrm>
            </p:grpSpPr>
            <p:sp>
              <p:nvSpPr>
                <p:cNvPr id="136" name="Shape 136"/>
                <p:cNvSpPr/>
                <p:nvPr/>
              </p:nvSpPr>
              <p:spPr>
                <a:xfrm>
                  <a:off x="3635896" y="3212975"/>
                  <a:ext cx="2880320" cy="2778695"/>
                </a:xfrm>
                <a:prstGeom prst="moon">
                  <a:avLst>
                    <a:gd fmla="val 50000" name="adj"/>
                  </a:avLst>
                </a:prstGeom>
                <a:solidFill>
                  <a:srgbClr val="DDD9C3"/>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37" name="Shape 137"/>
                <p:cNvSpPr/>
                <p:nvPr/>
              </p:nvSpPr>
              <p:spPr>
                <a:xfrm>
                  <a:off x="4499992" y="3212975"/>
                  <a:ext cx="2880320" cy="2778695"/>
                </a:xfrm>
                <a:prstGeom prst="moon">
                  <a:avLst>
                    <a:gd fmla="val 50000" name="adj"/>
                  </a:avLst>
                </a:prstGeom>
                <a:solidFill>
                  <a:schemeClr val="lt2"/>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38" name="Shape 138"/>
                <p:cNvSpPr/>
                <p:nvPr/>
              </p:nvSpPr>
              <p:spPr>
                <a:xfrm>
                  <a:off x="5364087" y="3242592"/>
                  <a:ext cx="2880320" cy="2778695"/>
                </a:xfrm>
                <a:prstGeom prst="moon">
                  <a:avLst>
                    <a:gd fmla="val 50000" name="adj"/>
                  </a:avLst>
                </a:prstGeom>
                <a:solidFill>
                  <a:srgbClr val="FDE9D8"/>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39" name="Shape 139"/>
                <p:cNvSpPr/>
                <p:nvPr/>
              </p:nvSpPr>
              <p:spPr>
                <a:xfrm>
                  <a:off x="1907703" y="3429000"/>
                  <a:ext cx="6480719" cy="2304256"/>
                </a:xfrm>
                <a:prstGeom prst="flowChartDelay">
                  <a:avLst/>
                </a:prstGeom>
                <a:gradFill>
                  <a:gsLst>
                    <a:gs pos="0">
                      <a:srgbClr val="FF0066"/>
                    </a:gs>
                    <a:gs pos="49000">
                      <a:srgbClr val="EAF1DD"/>
                    </a:gs>
                    <a:gs pos="100000">
                      <a:schemeClr val="lt1"/>
                    </a:gs>
                  </a:gsLst>
                  <a:lin ang="108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pic>
          <p:nvPicPr>
            <p:cNvPr id="140" name="Shape 140"/>
            <p:cNvPicPr preferRelativeResize="0"/>
            <p:nvPr/>
          </p:nvPicPr>
          <p:blipFill rotWithShape="1">
            <a:blip r:embed="rId3">
              <a:alphaModFix/>
            </a:blip>
            <a:srcRect b="0" l="0" r="0" t="0"/>
            <a:stretch/>
          </p:blipFill>
          <p:spPr>
            <a:xfrm>
              <a:off x="1187624" y="3933055"/>
              <a:ext cx="1333499" cy="1052513"/>
            </a:xfrm>
            <a:prstGeom prst="rect">
              <a:avLst/>
            </a:prstGeom>
            <a:noFill/>
            <a:ln>
              <a:noFill/>
            </a:ln>
          </p:spPr>
        </p:pic>
        <p:sp>
          <p:nvSpPr>
            <p:cNvPr id="141" name="Shape 141"/>
            <p:cNvSpPr/>
            <p:nvPr/>
          </p:nvSpPr>
          <p:spPr>
            <a:xfrm>
              <a:off x="1826775" y="2755541"/>
              <a:ext cx="5144358"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800">
                  <a:solidFill>
                    <a:schemeClr val="dk1"/>
                  </a:solidFill>
                  <a:latin typeface="Calibri"/>
                  <a:ea typeface="Calibri"/>
                  <a:cs typeface="Calibri"/>
                  <a:sym typeface="Calibri"/>
                </a:rPr>
                <a:t>أهداف الوحدة</a:t>
              </a:r>
            </a:p>
          </p:txBody>
        </p:sp>
      </p:grpSp>
      <p:grpSp>
        <p:nvGrpSpPr>
          <p:cNvPr id="142" name="Shape 142"/>
          <p:cNvGrpSpPr/>
          <p:nvPr/>
        </p:nvGrpSpPr>
        <p:grpSpPr>
          <a:xfrm>
            <a:off x="318275" y="3789039"/>
            <a:ext cx="8252904" cy="2880319"/>
            <a:chOff x="733869" y="2708919"/>
            <a:chExt cx="7438530" cy="2341131"/>
          </a:xfrm>
        </p:grpSpPr>
        <p:sp>
          <p:nvSpPr>
            <p:cNvPr id="143" name="Shape 143"/>
            <p:cNvSpPr/>
            <p:nvPr/>
          </p:nvSpPr>
          <p:spPr>
            <a:xfrm>
              <a:off x="1043608" y="3284983"/>
              <a:ext cx="7128792" cy="1765066"/>
            </a:xfrm>
            <a:prstGeom prst="wave">
              <a:avLst>
                <a:gd fmla="val 12500" name="adj1"/>
                <a:gd fmla="val 0" name="adj2"/>
              </a:avLst>
            </a:prstGeom>
            <a:solidFill>
              <a:srgbClr val="7F7F7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6600CC"/>
                </a:solidFill>
                <a:latin typeface="Calibri"/>
                <a:ea typeface="Calibri"/>
                <a:cs typeface="Calibri"/>
                <a:sym typeface="Calibri"/>
              </a:endParaRPr>
            </a:p>
          </p:txBody>
        </p:sp>
        <p:sp>
          <p:nvSpPr>
            <p:cNvPr id="144" name="Shape 144"/>
            <p:cNvSpPr/>
            <p:nvPr/>
          </p:nvSpPr>
          <p:spPr>
            <a:xfrm>
              <a:off x="1475655" y="2708919"/>
              <a:ext cx="6336703" cy="2145431"/>
            </a:xfrm>
            <a:prstGeom prst="wedgeRoundRectCallout">
              <a:avLst>
                <a:gd fmla="val -20833" name="adj1"/>
                <a:gd fmla="val 62500" name="adj2"/>
                <a:gd fmla="val 0" name="adj3"/>
              </a:avLst>
            </a:prstGeom>
            <a:gradFill>
              <a:gsLst>
                <a:gs pos="0">
                  <a:srgbClr val="96B296"/>
                </a:gs>
                <a:gs pos="50000">
                  <a:srgbClr val="C0CEC0"/>
                </a:gs>
                <a:gs pos="100000">
                  <a:srgbClr val="E0E7E0"/>
                </a:gs>
              </a:gsLst>
              <a:lin ang="5400000" scaled="0"/>
            </a:gradFill>
            <a:ln cap="flat" cmpd="sng" w="2857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6600CC"/>
                </a:solidFill>
                <a:latin typeface="Calibri"/>
                <a:ea typeface="Calibri"/>
                <a:cs typeface="Calibri"/>
                <a:sym typeface="Calibri"/>
              </a:endParaRPr>
            </a:p>
          </p:txBody>
        </p:sp>
        <p:sp>
          <p:nvSpPr>
            <p:cNvPr id="145" name="Shape 145"/>
            <p:cNvSpPr/>
            <p:nvPr/>
          </p:nvSpPr>
          <p:spPr>
            <a:xfrm>
              <a:off x="1079615" y="2867743"/>
              <a:ext cx="6984776" cy="1768842"/>
            </a:xfrm>
            <a:prstGeom prst="flowChartTerminator">
              <a:avLst/>
            </a:prstGeom>
            <a:gradFill>
              <a:gsLst>
                <a:gs pos="0">
                  <a:srgbClr val="DAE5F1"/>
                </a:gs>
                <a:gs pos="50000">
                  <a:schemeClr val="lt1"/>
                </a:gs>
                <a:gs pos="100000">
                  <a:srgbClr val="ECF9DC"/>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rgbClr val="6600CC"/>
                </a:solidFill>
                <a:latin typeface="Calibri"/>
                <a:ea typeface="Calibri"/>
                <a:cs typeface="Calibri"/>
                <a:sym typeface="Calibri"/>
              </a:endParaRPr>
            </a:p>
          </p:txBody>
        </p:sp>
        <p:pic>
          <p:nvPicPr>
            <p:cNvPr id="146" name="Shape 146"/>
            <p:cNvPicPr preferRelativeResize="0"/>
            <p:nvPr/>
          </p:nvPicPr>
          <p:blipFill rotWithShape="1">
            <a:blip r:embed="rId4">
              <a:alphaModFix/>
            </a:blip>
            <a:srcRect b="0" l="0" r="0" t="0"/>
            <a:stretch/>
          </p:blipFill>
          <p:spPr>
            <a:xfrm flipH="1" rot="4557876">
              <a:off x="592091" y="3287569"/>
              <a:ext cx="1817430" cy="1126745"/>
            </a:xfrm>
            <a:prstGeom prst="rect">
              <a:avLst/>
            </a:prstGeom>
            <a:noFill/>
            <a:ln>
              <a:noFill/>
            </a:ln>
          </p:spPr>
        </p:pic>
        <p:pic>
          <p:nvPicPr>
            <p:cNvPr id="147" name="Shape 147"/>
            <p:cNvPicPr preferRelativeResize="0"/>
            <p:nvPr/>
          </p:nvPicPr>
          <p:blipFill rotWithShape="1">
            <a:blip r:embed="rId5">
              <a:alphaModFix/>
            </a:blip>
            <a:srcRect b="0" l="0" r="0" t="0"/>
            <a:stretch/>
          </p:blipFill>
          <p:spPr>
            <a:xfrm>
              <a:off x="6804247" y="3942605"/>
              <a:ext cx="1187702" cy="800137"/>
            </a:xfrm>
            <a:prstGeom prst="rect">
              <a:avLst/>
            </a:prstGeom>
            <a:noFill/>
            <a:ln>
              <a:noFill/>
            </a:ln>
          </p:spPr>
        </p:pic>
      </p:grpSp>
      <p:sp>
        <p:nvSpPr>
          <p:cNvPr id="148" name="Shape 148"/>
          <p:cNvSpPr/>
          <p:nvPr/>
        </p:nvSpPr>
        <p:spPr>
          <a:xfrm>
            <a:off x="1092075" y="4359455"/>
            <a:ext cx="6864300"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 يتوقع منك أخي الطالب بعد دراسة هذه الوحدة أن تكون قادرًا على أن:</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ppt_w</p:attrName>
                                        </p:attrNameLst>
                                      </p:cBhvr>
                                      <p:tavLst>
                                        <p:tav fmla="" tm="0">
                                          <p:val>
                                            <p:strVal val="0"/>
                                          </p:val>
                                        </p:tav>
                                        <p:tav fmla="" tm="100000">
                                          <p:val>
                                            <p:strVal val="#ppt_w"/>
                                          </p:val>
                                        </p:tav>
                                      </p:tavLst>
                                    </p:anim>
                                    <p:anim calcmode="lin" valueType="num">
                                      <p:cBhvr additive="base">
                                        <p:cTn dur="500"/>
                                        <p:tgtEl>
                                          <p:spTgt spid="1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ppt_w</p:attrName>
                                        </p:attrNameLst>
                                      </p:cBhvr>
                                      <p:tavLst>
                                        <p:tav fmla="" tm="0">
                                          <p:val>
                                            <p:strVal val="0"/>
                                          </p:val>
                                        </p:tav>
                                        <p:tav fmla="" tm="100000">
                                          <p:val>
                                            <p:strVal val="#ppt_w"/>
                                          </p:val>
                                        </p:tav>
                                      </p:tavLst>
                                    </p:anim>
                                    <p:anim calcmode="lin" valueType="num">
                                      <p:cBhvr additive="base">
                                        <p:cTn dur="500"/>
                                        <p:tgtEl>
                                          <p:spTgt spid="1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grpSp>
        <p:nvGrpSpPr>
          <p:cNvPr id="153" name="Shape 153"/>
          <p:cNvGrpSpPr/>
          <p:nvPr/>
        </p:nvGrpSpPr>
        <p:grpSpPr>
          <a:xfrm>
            <a:off x="251520" y="116631"/>
            <a:ext cx="8643965" cy="6525344"/>
            <a:chOff x="285720" y="642914"/>
            <a:chExt cx="8643965" cy="5857918"/>
          </a:xfrm>
        </p:grpSpPr>
        <p:grpSp>
          <p:nvGrpSpPr>
            <p:cNvPr id="154" name="Shape 154"/>
            <p:cNvGrpSpPr/>
            <p:nvPr/>
          </p:nvGrpSpPr>
          <p:grpSpPr>
            <a:xfrm>
              <a:off x="285720" y="642914"/>
              <a:ext cx="8643965" cy="5857918"/>
              <a:chOff x="285720" y="642914"/>
              <a:chExt cx="8643965" cy="5857918"/>
            </a:xfrm>
          </p:grpSpPr>
          <p:sp>
            <p:nvSpPr>
              <p:cNvPr id="155" name="Shape 155"/>
              <p:cNvSpPr/>
              <p:nvPr/>
            </p:nvSpPr>
            <p:spPr>
              <a:xfrm rot="10800000">
                <a:off x="285720" y="642914"/>
                <a:ext cx="8643965" cy="5857918"/>
              </a:xfrm>
              <a:prstGeom prst="round2SameRect">
                <a:avLst>
                  <a:gd fmla="val 0" name="adj1"/>
                  <a:gd fmla="val 0" name="adj2"/>
                </a:avLst>
              </a:prstGeom>
              <a:gradFill>
                <a:gsLst>
                  <a:gs pos="0">
                    <a:srgbClr val="94B7FF"/>
                  </a:gs>
                  <a:gs pos="50000">
                    <a:srgbClr val="BCD1FF"/>
                  </a:gs>
                  <a:gs pos="100000">
                    <a:srgbClr val="DEE8FF"/>
                  </a:gs>
                </a:gsLst>
                <a:lin ang="5400000" scaled="0"/>
              </a:gradFill>
              <a:ln cap="flat" cmpd="sng" w="57150">
                <a:solidFill>
                  <a:srgbClr val="A5A5A5"/>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156" name="Shape 156"/>
              <p:cNvGrpSpPr/>
              <p:nvPr/>
            </p:nvGrpSpPr>
            <p:grpSpPr>
              <a:xfrm>
                <a:off x="571471" y="785793"/>
                <a:ext cx="7929618" cy="5481675"/>
                <a:chOff x="500033" y="428604"/>
                <a:chExt cx="7929618" cy="5481675"/>
              </a:xfrm>
            </p:grpSpPr>
            <p:grpSp>
              <p:nvGrpSpPr>
                <p:cNvPr id="157" name="Shape 157"/>
                <p:cNvGrpSpPr/>
                <p:nvPr/>
              </p:nvGrpSpPr>
              <p:grpSpPr>
                <a:xfrm>
                  <a:off x="500033" y="428604"/>
                  <a:ext cx="7929618" cy="5481675"/>
                  <a:chOff x="500033" y="428604"/>
                  <a:chExt cx="7929618" cy="5481675"/>
                </a:xfrm>
              </p:grpSpPr>
              <p:sp>
                <p:nvSpPr>
                  <p:cNvPr id="158" name="Shape 158"/>
                  <p:cNvSpPr/>
                  <p:nvPr/>
                </p:nvSpPr>
                <p:spPr>
                  <a:xfrm>
                    <a:off x="500033" y="571479"/>
                    <a:ext cx="2500330" cy="2000263"/>
                  </a:xfrm>
                  <a:prstGeom prst="ellipse">
                    <a:avLst/>
                  </a:prstGeom>
                  <a:gradFill>
                    <a:gsLst>
                      <a:gs pos="0">
                        <a:srgbClr val="00009E"/>
                      </a:gs>
                      <a:gs pos="50000">
                        <a:srgbClr val="0000E4"/>
                      </a:gs>
                      <a:gs pos="100000">
                        <a:srgbClr val="0000FF"/>
                      </a:gs>
                    </a:gsLst>
                    <a:lin ang="27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59" name="Shape 159"/>
                  <p:cNvSpPr/>
                  <p:nvPr/>
                </p:nvSpPr>
                <p:spPr>
                  <a:xfrm>
                    <a:off x="5857883" y="571479"/>
                    <a:ext cx="2500330" cy="2000263"/>
                  </a:xfrm>
                  <a:prstGeom prst="ellipse">
                    <a:avLst/>
                  </a:prstGeom>
                  <a:gradFill>
                    <a:gsLst>
                      <a:gs pos="0">
                        <a:srgbClr val="9E0038"/>
                      </a:gs>
                      <a:gs pos="50000">
                        <a:srgbClr val="E40051"/>
                      </a:gs>
                      <a:gs pos="100000">
                        <a:srgbClr val="FF0062"/>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160" name="Shape 160"/>
                  <p:cNvGrpSpPr/>
                  <p:nvPr/>
                </p:nvGrpSpPr>
                <p:grpSpPr>
                  <a:xfrm>
                    <a:off x="571472" y="428604"/>
                    <a:ext cx="7858180" cy="5481675"/>
                    <a:chOff x="571472" y="428604"/>
                    <a:chExt cx="7858180" cy="5481675"/>
                  </a:xfrm>
                </p:grpSpPr>
                <p:sp>
                  <p:nvSpPr>
                    <p:cNvPr id="161" name="Shape 161"/>
                    <p:cNvSpPr/>
                    <p:nvPr/>
                  </p:nvSpPr>
                  <p:spPr>
                    <a:xfrm rot="5400000">
                      <a:off x="3500430" y="-2428915"/>
                      <a:ext cx="2071701" cy="7786741"/>
                    </a:xfrm>
                    <a:prstGeom prst="moon">
                      <a:avLst>
                        <a:gd fmla="val 58543" name="adj"/>
                      </a:avLst>
                    </a:prstGeom>
                    <a:gradFill>
                      <a:gsLst>
                        <a:gs pos="0">
                          <a:srgbClr val="BFBFBF"/>
                        </a:gs>
                        <a:gs pos="50000">
                          <a:schemeClr val="lt1"/>
                        </a:gs>
                        <a:gs pos="100000">
                          <a:schemeClr val="lt1"/>
                        </a:gs>
                      </a:gsLst>
                      <a:lin ang="0" scaled="0"/>
                    </a:gradFill>
                    <a:ln cap="flat" cmpd="sng" w="25400">
                      <a:solidFill>
                        <a:srgbClr val="FF0000"/>
                      </a:solidFill>
                      <a:prstDash val="solid"/>
                      <a:round/>
                      <a:headEnd len="med" w="med" type="none"/>
                      <a:tailEnd len="med" w="med" type="none"/>
                    </a:ln>
                    <a:effectLst>
                      <a:outerShdw blurRad="107950" algn="ctr" dir="5400000" dist="12700">
                        <a:srgbClr val="000000"/>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62" name="Shape 162"/>
                    <p:cNvSpPr/>
                    <p:nvPr/>
                  </p:nvSpPr>
                  <p:spPr>
                    <a:xfrm>
                      <a:off x="571472" y="1214421"/>
                      <a:ext cx="7858180" cy="4695857"/>
                    </a:xfrm>
                    <a:prstGeom prst="round2SameRect">
                      <a:avLst>
                        <a:gd fmla="val 16667" name="adj1"/>
                        <a:gd fmla="val 0" name="adj2"/>
                      </a:avLst>
                    </a:prstGeom>
                    <a:gradFill>
                      <a:gsLst>
                        <a:gs pos="0">
                          <a:srgbClr val="CCFFFF"/>
                        </a:gs>
                        <a:gs pos="35000">
                          <a:schemeClr val="lt1"/>
                        </a:gs>
                        <a:gs pos="100000">
                          <a:schemeClr val="lt1"/>
                        </a:gs>
                      </a:gsLst>
                      <a:lin ang="16200000" scaled="0"/>
                    </a:gradFill>
                    <a:ln cap="flat" cmpd="sng" w="57150">
                      <a:solidFill>
                        <a:srgbClr val="BFBFB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sp>
              <p:nvSpPr>
                <p:cNvPr id="163" name="Shape 163"/>
                <p:cNvSpPr txBox="1"/>
                <p:nvPr/>
              </p:nvSpPr>
              <p:spPr>
                <a:xfrm>
                  <a:off x="1428728" y="1500174"/>
                  <a:ext cx="6429420" cy="1015662"/>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b="1" sz="6000">
                    <a:solidFill>
                      <a:schemeClr val="dk1"/>
                    </a:solidFill>
                    <a:latin typeface="Calibri"/>
                    <a:ea typeface="Calibri"/>
                    <a:cs typeface="Calibri"/>
                    <a:sym typeface="Calibri"/>
                  </a:endParaRPr>
                </a:p>
              </p:txBody>
            </p:sp>
          </p:grpSp>
        </p:grpSp>
        <p:pic>
          <p:nvPicPr>
            <p:cNvPr descr="a747d3493a66610026ca8fa8043313f2.gif" id="164" name="Shape 164"/>
            <p:cNvPicPr preferRelativeResize="0"/>
            <p:nvPr/>
          </p:nvPicPr>
          <p:blipFill rotWithShape="1">
            <a:blip r:embed="rId3">
              <a:alphaModFix/>
            </a:blip>
            <a:srcRect b="0" l="0" r="0" t="0"/>
            <a:stretch/>
          </p:blipFill>
          <p:spPr>
            <a:xfrm>
              <a:off x="8278607" y="6008273"/>
              <a:ext cx="395985" cy="395985"/>
            </a:xfrm>
            <a:prstGeom prst="rect">
              <a:avLst/>
            </a:prstGeom>
            <a:noFill/>
            <a:ln>
              <a:noFill/>
            </a:ln>
          </p:spPr>
        </p:pic>
        <p:pic>
          <p:nvPicPr>
            <p:cNvPr descr="55f9a225ef887cb57c2b84682508bc26.gif" id="165" name="Shape 165"/>
            <p:cNvPicPr preferRelativeResize="0"/>
            <p:nvPr/>
          </p:nvPicPr>
          <p:blipFill rotWithShape="1">
            <a:blip r:embed="rId4">
              <a:alphaModFix/>
            </a:blip>
            <a:srcRect b="0" l="0" r="0" t="0"/>
            <a:stretch/>
          </p:blipFill>
          <p:spPr>
            <a:xfrm>
              <a:off x="571472" y="6129430"/>
              <a:ext cx="3467099" cy="266699"/>
            </a:xfrm>
            <a:prstGeom prst="rect">
              <a:avLst/>
            </a:prstGeom>
            <a:noFill/>
            <a:ln>
              <a:noFill/>
            </a:ln>
          </p:spPr>
        </p:pic>
      </p:grpSp>
      <p:sp>
        <p:nvSpPr>
          <p:cNvPr id="166" name="Shape 166"/>
          <p:cNvSpPr txBox="1"/>
          <p:nvPr/>
        </p:nvSpPr>
        <p:spPr>
          <a:xfrm>
            <a:off x="827583" y="1916832"/>
            <a:ext cx="7200799" cy="3785651"/>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تشرح معنى النمو الإنساني.</a:t>
            </a:r>
          </a:p>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 تميز بين خصائص كل مرحلة عمرية.</a:t>
            </a:r>
          </a:p>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 تستنتج أساليب التعامل مع كل مرحلة.</a:t>
            </a:r>
          </a:p>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 تستطيع التكيف مع تغيرات النمو (الجسمية والعقلية والانفعالية والاجتماعية)</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400"/>
                                        <p:tgtEl>
                                          <p:spTgt spid="16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400"/>
                                        <p:tgtEl>
                                          <p:spTgt spid="16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400"/>
                                        <p:tgtEl>
                                          <p:spTgt spid="16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400"/>
                                        <p:tgtEl>
                                          <p:spTgt spid="16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grpSp>
        <p:nvGrpSpPr>
          <p:cNvPr id="171" name="Shape 171"/>
          <p:cNvGrpSpPr/>
          <p:nvPr/>
        </p:nvGrpSpPr>
        <p:grpSpPr>
          <a:xfrm>
            <a:off x="755576" y="836711"/>
            <a:ext cx="7200800" cy="4364480"/>
            <a:chOff x="755576" y="836711"/>
            <a:chExt cx="7200800" cy="4364480"/>
          </a:xfrm>
        </p:grpSpPr>
        <p:grpSp>
          <p:nvGrpSpPr>
            <p:cNvPr id="172" name="Shape 172"/>
            <p:cNvGrpSpPr/>
            <p:nvPr/>
          </p:nvGrpSpPr>
          <p:grpSpPr>
            <a:xfrm>
              <a:off x="755576" y="836711"/>
              <a:ext cx="7200800" cy="4364480"/>
              <a:chOff x="2382423" y="1138879"/>
              <a:chExt cx="5933992" cy="3514257"/>
            </a:xfrm>
          </p:grpSpPr>
          <p:grpSp>
            <p:nvGrpSpPr>
              <p:cNvPr id="173" name="Shape 173"/>
              <p:cNvGrpSpPr/>
              <p:nvPr/>
            </p:nvGrpSpPr>
            <p:grpSpPr>
              <a:xfrm>
                <a:off x="2699791" y="1988840"/>
                <a:ext cx="5616623" cy="2664296"/>
                <a:chOff x="2699791" y="1988840"/>
                <a:chExt cx="5616623" cy="2664296"/>
              </a:xfrm>
            </p:grpSpPr>
            <p:sp>
              <p:nvSpPr>
                <p:cNvPr id="174" name="Shape 174"/>
                <p:cNvSpPr/>
                <p:nvPr/>
              </p:nvSpPr>
              <p:spPr>
                <a:xfrm>
                  <a:off x="2699791" y="2276872"/>
                  <a:ext cx="3096343" cy="2376263"/>
                </a:xfrm>
                <a:prstGeom prst="cloud">
                  <a:avLst/>
                </a:prstGeom>
                <a:solidFill>
                  <a:srgbClr val="A5A5A5"/>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2000">
                    <a:solidFill>
                      <a:srgbClr val="0070C0"/>
                    </a:solidFill>
                    <a:latin typeface="Calibri"/>
                    <a:ea typeface="Calibri"/>
                    <a:cs typeface="Calibri"/>
                    <a:sym typeface="Calibri"/>
                  </a:endParaRPr>
                </a:p>
              </p:txBody>
            </p:sp>
            <p:sp>
              <p:nvSpPr>
                <p:cNvPr id="175" name="Shape 175"/>
                <p:cNvSpPr/>
                <p:nvPr/>
              </p:nvSpPr>
              <p:spPr>
                <a:xfrm>
                  <a:off x="4499992" y="2636911"/>
                  <a:ext cx="3744415" cy="2016224"/>
                </a:xfrm>
                <a:prstGeom prst="teardrop">
                  <a:avLst>
                    <a:gd fmla="val 100000" name="adj"/>
                  </a:avLst>
                </a:prstGeom>
                <a:solidFill>
                  <a:srgbClr val="0000CC"/>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2000">
                    <a:solidFill>
                      <a:srgbClr val="0070C0"/>
                    </a:solidFill>
                    <a:latin typeface="Calibri"/>
                    <a:ea typeface="Calibri"/>
                    <a:cs typeface="Calibri"/>
                    <a:sym typeface="Calibri"/>
                  </a:endParaRPr>
                </a:p>
              </p:txBody>
            </p:sp>
            <p:sp>
              <p:nvSpPr>
                <p:cNvPr id="176" name="Shape 176"/>
                <p:cNvSpPr/>
                <p:nvPr/>
              </p:nvSpPr>
              <p:spPr>
                <a:xfrm>
                  <a:off x="3419871" y="1988840"/>
                  <a:ext cx="4536504" cy="2016224"/>
                </a:xfrm>
                <a:prstGeom prst="teardrop">
                  <a:avLst>
                    <a:gd fmla="val 100000" name="adj"/>
                  </a:avLst>
                </a:prstGeom>
                <a:gradFill>
                  <a:gsLst>
                    <a:gs pos="0">
                      <a:srgbClr val="9E0000"/>
                    </a:gs>
                    <a:gs pos="50000">
                      <a:srgbClr val="E40000"/>
                    </a:gs>
                    <a:gs pos="100000">
                      <a:schemeClr val="lt1"/>
                    </a:gs>
                  </a:gsLst>
                  <a:lin ang="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2000">
                    <a:solidFill>
                      <a:srgbClr val="0070C0"/>
                    </a:solidFill>
                    <a:latin typeface="Calibri"/>
                    <a:ea typeface="Calibri"/>
                    <a:cs typeface="Calibri"/>
                    <a:sym typeface="Calibri"/>
                  </a:endParaRPr>
                </a:p>
              </p:txBody>
            </p:sp>
            <p:sp>
              <p:nvSpPr>
                <p:cNvPr id="177" name="Shape 177"/>
                <p:cNvSpPr/>
                <p:nvPr/>
              </p:nvSpPr>
              <p:spPr>
                <a:xfrm>
                  <a:off x="2915816" y="1988840"/>
                  <a:ext cx="5400599" cy="2520279"/>
                </a:xfrm>
                <a:prstGeom prst="wave">
                  <a:avLst>
                    <a:gd fmla="val 12500" name="adj1"/>
                    <a:gd fmla="val 0" name="adj2"/>
                  </a:avLst>
                </a:prstGeom>
                <a:gradFill>
                  <a:gsLst>
                    <a:gs pos="0">
                      <a:schemeClr val="lt1"/>
                    </a:gs>
                    <a:gs pos="50000">
                      <a:schemeClr val="lt1"/>
                    </a:gs>
                    <a:gs pos="100000">
                      <a:srgbClr val="CCC0D9"/>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2000">
                    <a:solidFill>
                      <a:srgbClr val="0070C0"/>
                    </a:solidFill>
                    <a:latin typeface="Calibri"/>
                    <a:ea typeface="Calibri"/>
                    <a:cs typeface="Calibri"/>
                    <a:sym typeface="Calibri"/>
                  </a:endParaRPr>
                </a:p>
              </p:txBody>
            </p:sp>
          </p:grpSp>
          <p:pic>
            <p:nvPicPr>
              <p:cNvPr id="178" name="Shape 178"/>
              <p:cNvPicPr preferRelativeResize="0"/>
              <p:nvPr/>
            </p:nvPicPr>
            <p:blipFill rotWithShape="1">
              <a:blip r:embed="rId3">
                <a:alphaModFix/>
              </a:blip>
              <a:srcRect b="0" l="0" r="0" t="0"/>
              <a:stretch/>
            </p:blipFill>
            <p:spPr>
              <a:xfrm>
                <a:off x="2382423" y="1138879"/>
                <a:ext cx="2295588" cy="1852866"/>
              </a:xfrm>
              <a:prstGeom prst="rect">
                <a:avLst/>
              </a:prstGeom>
              <a:noFill/>
              <a:ln>
                <a:noFill/>
              </a:ln>
            </p:spPr>
          </p:pic>
        </p:grpSp>
        <p:sp>
          <p:nvSpPr>
            <p:cNvPr id="179" name="Shape 179"/>
            <p:cNvSpPr/>
            <p:nvPr/>
          </p:nvSpPr>
          <p:spPr>
            <a:xfrm>
              <a:off x="1473808" y="2996951"/>
              <a:ext cx="6482567"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595959"/>
                  </a:solidFill>
                  <a:latin typeface="Calibri"/>
                  <a:ea typeface="Calibri"/>
                  <a:cs typeface="Calibri"/>
                  <a:sym typeface="Calibri"/>
                </a:rPr>
                <a:t>موضوعات الوحدة</a:t>
              </a:r>
            </a:p>
          </p:txBody>
        </p:sp>
      </p:gr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grpSp>
        <p:nvGrpSpPr>
          <p:cNvPr id="184" name="Shape 184"/>
          <p:cNvGrpSpPr/>
          <p:nvPr/>
        </p:nvGrpSpPr>
        <p:grpSpPr>
          <a:xfrm>
            <a:off x="285719" y="188641"/>
            <a:ext cx="8572559" cy="6383630"/>
            <a:chOff x="285719" y="260079"/>
            <a:chExt cx="8572559" cy="6383630"/>
          </a:xfrm>
        </p:grpSpPr>
        <p:grpSp>
          <p:nvGrpSpPr>
            <p:cNvPr id="185" name="Shape 185"/>
            <p:cNvGrpSpPr/>
            <p:nvPr/>
          </p:nvGrpSpPr>
          <p:grpSpPr>
            <a:xfrm>
              <a:off x="285719" y="260079"/>
              <a:ext cx="8572559" cy="6383630"/>
              <a:chOff x="0" y="2345325"/>
              <a:chExt cx="2608678" cy="3012499"/>
            </a:xfrm>
          </p:grpSpPr>
          <p:sp>
            <p:nvSpPr>
              <p:cNvPr id="186" name="Shape 186"/>
              <p:cNvSpPr/>
              <p:nvPr/>
            </p:nvSpPr>
            <p:spPr>
              <a:xfrm>
                <a:off x="71405" y="2357430"/>
                <a:ext cx="2428892" cy="3000395"/>
              </a:xfrm>
              <a:prstGeom prst="rect">
                <a:avLst/>
              </a:prstGeom>
              <a:gradFill>
                <a:gsLst>
                  <a:gs pos="0">
                    <a:schemeClr val="lt1"/>
                  </a:gs>
                  <a:gs pos="50000">
                    <a:srgbClr val="938953"/>
                  </a:gs>
                  <a:gs pos="100000">
                    <a:srgbClr val="49442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00020.WMF" id="187" name="Shape 187"/>
              <p:cNvPicPr preferRelativeResize="0"/>
              <p:nvPr/>
            </p:nvPicPr>
            <p:blipFill rotWithShape="1">
              <a:blip r:embed="rId3">
                <a:alphaModFix/>
              </a:blip>
              <a:srcRect b="0" l="0" r="0" t="0"/>
              <a:stretch/>
            </p:blipFill>
            <p:spPr>
              <a:xfrm>
                <a:off x="0" y="2345325"/>
                <a:ext cx="2608678" cy="3000371"/>
              </a:xfrm>
              <a:prstGeom prst="rect">
                <a:avLst/>
              </a:prstGeom>
              <a:noFill/>
              <a:ln>
                <a:noFill/>
              </a:ln>
            </p:spPr>
          </p:pic>
        </p:grpSp>
        <p:sp>
          <p:nvSpPr>
            <p:cNvPr id="188" name="Shape 188"/>
            <p:cNvSpPr txBox="1"/>
            <p:nvPr/>
          </p:nvSpPr>
          <p:spPr>
            <a:xfrm>
              <a:off x="1500166" y="654208"/>
              <a:ext cx="6429420" cy="110799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None/>
              </a:pPr>
              <a:r>
                <a:t/>
              </a:r>
              <a:endParaRPr b="0" i="0" sz="6600" u="none" cap="none" strike="noStrike">
                <a:solidFill>
                  <a:schemeClr val="dk1"/>
                </a:solidFill>
                <a:latin typeface="Arial"/>
                <a:ea typeface="Arial"/>
                <a:cs typeface="Arial"/>
                <a:sym typeface="Arial"/>
              </a:endParaRPr>
            </a:p>
          </p:txBody>
        </p:sp>
      </p:grpSp>
      <p:sp>
        <p:nvSpPr>
          <p:cNvPr id="189" name="Shape 189"/>
          <p:cNvSpPr txBox="1"/>
          <p:nvPr/>
        </p:nvSpPr>
        <p:spPr>
          <a:xfrm>
            <a:off x="1403648" y="548679"/>
            <a:ext cx="6429420" cy="563231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1- ماهية النمو الإنساني.</a:t>
            </a:r>
          </a:p>
          <a:p>
            <a:pPr indent="0" lvl="0" marL="0" marR="0" rtl="1" algn="r">
              <a:spcBef>
                <a:spcPts val="0"/>
              </a:spcBef>
              <a:buSzPct val="25000"/>
              <a:buNone/>
            </a:pPr>
            <a:r>
              <a:rPr b="1" lang="ar-EG" sz="4000">
                <a:solidFill>
                  <a:schemeClr val="dk1"/>
                </a:solidFill>
                <a:latin typeface="Calibri"/>
                <a:ea typeface="Calibri"/>
                <a:cs typeface="Calibri"/>
                <a:sym typeface="Calibri"/>
              </a:rPr>
              <a:t>2- مرحلة الطفولة وخصائصها وأساليب التعامل والتكيف مع متغيراتها.</a:t>
            </a:r>
          </a:p>
          <a:p>
            <a:pPr indent="0" lvl="0" marL="0" marR="0" rtl="1" algn="r">
              <a:spcBef>
                <a:spcPts val="0"/>
              </a:spcBef>
              <a:buSzPct val="25000"/>
              <a:buNone/>
            </a:pPr>
            <a:r>
              <a:rPr b="1" lang="ar-EG" sz="4000">
                <a:solidFill>
                  <a:schemeClr val="dk1"/>
                </a:solidFill>
                <a:latin typeface="Calibri"/>
                <a:ea typeface="Calibri"/>
                <a:cs typeface="Calibri"/>
                <a:sym typeface="Calibri"/>
              </a:rPr>
              <a:t>3- مرحلة المراهقة وخصائصها وأساليب التعامل والتكيف مع متغيراتها.</a:t>
            </a:r>
          </a:p>
          <a:p>
            <a:pPr indent="0" lvl="0" marL="0" marR="0" rtl="1" algn="r">
              <a:spcBef>
                <a:spcPts val="0"/>
              </a:spcBef>
              <a:buSzPct val="25000"/>
              <a:buNone/>
            </a:pPr>
            <a:r>
              <a:rPr b="1" lang="ar-EG" sz="4000">
                <a:solidFill>
                  <a:schemeClr val="dk1"/>
                </a:solidFill>
                <a:latin typeface="Calibri"/>
                <a:ea typeface="Calibri"/>
                <a:cs typeface="Calibri"/>
                <a:sym typeface="Calibri"/>
              </a:rPr>
              <a:t>4- مرحلة الرشد وخصائصها وأساليب التعامل والتكيف مع متغيراتها.</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500"/>
                                        <p:tgtEl>
                                          <p:spTgt spid="18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Effect filter="fade" transition="in">
                                      <p:cBhvr>
                                        <p:cTn dur="500"/>
                                        <p:tgtEl>
                                          <p:spTgt spid="18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Effect filter="fade" transition="in">
                                      <p:cBhvr>
                                        <p:cTn dur="500"/>
                                        <p:tgtEl>
                                          <p:spTgt spid="18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animEffect filter="fade" transition="in">
                                      <p:cBhvr>
                                        <p:cTn dur="500"/>
                                        <p:tgtEl>
                                          <p:spTgt spid="18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grpSp>
        <p:nvGrpSpPr>
          <p:cNvPr id="194" name="Shape 194"/>
          <p:cNvGrpSpPr/>
          <p:nvPr/>
        </p:nvGrpSpPr>
        <p:grpSpPr>
          <a:xfrm>
            <a:off x="827584" y="4653135"/>
            <a:ext cx="7324085" cy="1998511"/>
            <a:chOff x="1560841" y="3582825"/>
            <a:chExt cx="6344737" cy="1862399"/>
          </a:xfrm>
        </p:grpSpPr>
        <p:sp>
          <p:nvSpPr>
            <p:cNvPr id="195" name="Shape 195"/>
            <p:cNvSpPr/>
            <p:nvPr/>
          </p:nvSpPr>
          <p:spPr>
            <a:xfrm>
              <a:off x="1892909" y="3717032"/>
              <a:ext cx="6012669" cy="1728191"/>
            </a:xfrm>
            <a:prstGeom prst="homePlate">
              <a:avLst>
                <a:gd fmla="val 50000" name="adj"/>
              </a:avLst>
            </a:prstGeom>
            <a:gradFill>
              <a:gsLst>
                <a:gs pos="0">
                  <a:srgbClr val="FF5B96"/>
                </a:gs>
                <a:gs pos="50000">
                  <a:schemeClr val="lt1"/>
                </a:gs>
                <a:gs pos="100000">
                  <a:srgbClr val="FFCCFF"/>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pic>
          <p:nvPicPr>
            <p:cNvPr id="196" name="Shape 196"/>
            <p:cNvPicPr preferRelativeResize="0"/>
            <p:nvPr/>
          </p:nvPicPr>
          <p:blipFill rotWithShape="1">
            <a:blip r:embed="rId3">
              <a:alphaModFix/>
            </a:blip>
            <a:srcRect b="0" l="0" r="0" t="0"/>
            <a:stretch/>
          </p:blipFill>
          <p:spPr>
            <a:xfrm>
              <a:off x="1560841" y="3582825"/>
              <a:ext cx="762000" cy="1638300"/>
            </a:xfrm>
            <a:prstGeom prst="rect">
              <a:avLst/>
            </a:prstGeom>
            <a:noFill/>
            <a:ln>
              <a:noFill/>
            </a:ln>
          </p:spPr>
        </p:pic>
      </p:grpSp>
      <p:sp>
        <p:nvSpPr>
          <p:cNvPr id="197" name="Shape 197"/>
          <p:cNvSpPr txBox="1"/>
          <p:nvPr/>
        </p:nvSpPr>
        <p:spPr>
          <a:xfrm>
            <a:off x="2001400" y="5149641"/>
            <a:ext cx="4890377"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chemeClr val="dk1"/>
                </a:solidFill>
                <a:latin typeface="Calibri"/>
                <a:ea typeface="Calibri"/>
                <a:cs typeface="Calibri"/>
                <a:sym typeface="Calibri"/>
              </a:rPr>
              <a:t>(فردي أو جماعي)</a:t>
            </a:r>
          </a:p>
        </p:txBody>
      </p:sp>
      <p:grpSp>
        <p:nvGrpSpPr>
          <p:cNvPr id="198" name="Shape 198"/>
          <p:cNvGrpSpPr/>
          <p:nvPr/>
        </p:nvGrpSpPr>
        <p:grpSpPr>
          <a:xfrm>
            <a:off x="755576" y="404663"/>
            <a:ext cx="7812359" cy="3240359"/>
            <a:chOff x="1115616" y="446184"/>
            <a:chExt cx="7812359" cy="3240359"/>
          </a:xfrm>
        </p:grpSpPr>
        <p:grpSp>
          <p:nvGrpSpPr>
            <p:cNvPr id="199" name="Shape 199"/>
            <p:cNvGrpSpPr/>
            <p:nvPr/>
          </p:nvGrpSpPr>
          <p:grpSpPr>
            <a:xfrm>
              <a:off x="1115616" y="446184"/>
              <a:ext cx="7812359" cy="3240359"/>
              <a:chOff x="3923928" y="458804"/>
              <a:chExt cx="5004047" cy="2954711"/>
            </a:xfrm>
          </p:grpSpPr>
          <p:sp>
            <p:nvSpPr>
              <p:cNvPr id="200" name="Shape 200"/>
              <p:cNvSpPr/>
              <p:nvPr/>
            </p:nvSpPr>
            <p:spPr>
              <a:xfrm>
                <a:off x="3923928" y="458804"/>
                <a:ext cx="5004047" cy="2954711"/>
              </a:xfrm>
              <a:prstGeom prst="star32">
                <a:avLst>
                  <a:gd fmla="val 37500" name="adj"/>
                </a:avLst>
              </a:prstGeom>
              <a:gradFill>
                <a:gsLst>
                  <a:gs pos="0">
                    <a:srgbClr val="174E5D"/>
                  </a:gs>
                  <a:gs pos="50000">
                    <a:srgbClr val="217287"/>
                  </a:gs>
                  <a:gs pos="100000">
                    <a:srgbClr val="B6DDE7"/>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0000CC"/>
                  </a:solidFill>
                  <a:latin typeface="Times New Roman"/>
                  <a:ea typeface="Times New Roman"/>
                  <a:cs typeface="Times New Roman"/>
                  <a:sym typeface="Times New Roman"/>
                </a:endParaRPr>
              </a:p>
            </p:txBody>
          </p:sp>
          <p:sp>
            <p:nvSpPr>
              <p:cNvPr id="201" name="Shape 201"/>
              <p:cNvSpPr/>
              <p:nvPr/>
            </p:nvSpPr>
            <p:spPr>
              <a:xfrm>
                <a:off x="4499992" y="692695"/>
                <a:ext cx="3888432" cy="2376263"/>
              </a:xfrm>
              <a:prstGeom prst="heptagon">
                <a:avLst>
                  <a:gd fmla="val 102572" name="hf"/>
                  <a:gd fmla="val 105210" name="vf"/>
                </a:avLst>
              </a:prstGeom>
              <a:gradFill>
                <a:gsLst>
                  <a:gs pos="0">
                    <a:srgbClr val="31859B"/>
                  </a:gs>
                  <a:gs pos="50000">
                    <a:srgbClr val="EAF1DD"/>
                  </a:gs>
                  <a:gs pos="100000">
                    <a:schemeClr val="lt1"/>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rgbClr val="0000CC"/>
                  </a:solidFill>
                  <a:latin typeface="Times New Roman"/>
                  <a:ea typeface="Times New Roman"/>
                  <a:cs typeface="Times New Roman"/>
                  <a:sym typeface="Times New Roman"/>
                </a:endParaRPr>
              </a:p>
            </p:txBody>
          </p:sp>
        </p:grpSp>
        <p:pic>
          <p:nvPicPr>
            <p:cNvPr id="202" name="Shape 202"/>
            <p:cNvPicPr preferRelativeResize="0"/>
            <p:nvPr/>
          </p:nvPicPr>
          <p:blipFill rotWithShape="1">
            <a:blip r:embed="rId4">
              <a:alphaModFix/>
            </a:blip>
            <a:srcRect b="0" l="0" r="0" t="0"/>
            <a:stretch/>
          </p:blipFill>
          <p:spPr>
            <a:xfrm>
              <a:off x="2876897" y="3099130"/>
              <a:ext cx="4143374" cy="209549"/>
            </a:xfrm>
            <a:prstGeom prst="rect">
              <a:avLst/>
            </a:prstGeom>
            <a:noFill/>
            <a:ln>
              <a:noFill/>
            </a:ln>
          </p:spPr>
        </p:pic>
      </p:grpSp>
      <p:sp>
        <p:nvSpPr>
          <p:cNvPr id="203" name="Shape 203"/>
          <p:cNvSpPr/>
          <p:nvPr/>
        </p:nvSpPr>
        <p:spPr>
          <a:xfrm>
            <a:off x="2088733" y="1457488"/>
            <a:ext cx="514756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C00000"/>
                </a:solidFill>
                <a:latin typeface="Calibri"/>
                <a:ea typeface="Calibri"/>
                <a:cs typeface="Calibri"/>
                <a:sym typeface="Calibri"/>
              </a:rPr>
              <a:t>مشروع الوحدة</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456"/>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456"/>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ppt_w</p:attrName>
                                        </p:attrNameLst>
                                      </p:cBhvr>
                                      <p:tavLst>
                                        <p:tav fmla="" tm="0">
                                          <p:val>
                                            <p:strVal val="0"/>
                                          </p:val>
                                        </p:tav>
                                        <p:tav fmla="" tm="100000">
                                          <p:val>
                                            <p:strVal val="#ppt_w"/>
                                          </p:val>
                                        </p:tav>
                                      </p:tavLst>
                                    </p:anim>
                                    <p:anim calcmode="lin" valueType="num">
                                      <p:cBhvr additive="base">
                                        <p:cTn dur="500"/>
                                        <p:tgtEl>
                                          <p:spTgt spid="19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ppt_w</p:attrName>
                                        </p:attrNameLst>
                                      </p:cBhvr>
                                      <p:tavLst>
                                        <p:tav fmla="" tm="0">
                                          <p:val>
                                            <p:strVal val="0"/>
                                          </p:val>
                                        </p:tav>
                                        <p:tav fmla="" tm="100000">
                                          <p:val>
                                            <p:strVal val="#ppt_w"/>
                                          </p:val>
                                        </p:tav>
                                      </p:tavLst>
                                    </p:anim>
                                    <p:anim calcmode="lin" valueType="num">
                                      <p:cBhvr additive="base">
                                        <p:cTn dur="500"/>
                                        <p:tgtEl>
                                          <p:spTgt spid="1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grpSp>
        <p:nvGrpSpPr>
          <p:cNvPr id="208" name="Shape 208"/>
          <p:cNvGrpSpPr/>
          <p:nvPr/>
        </p:nvGrpSpPr>
        <p:grpSpPr>
          <a:xfrm>
            <a:off x="251519" y="188640"/>
            <a:ext cx="8424936" cy="6453336"/>
            <a:chOff x="611559" y="764704"/>
            <a:chExt cx="7704856" cy="5112567"/>
          </a:xfrm>
        </p:grpSpPr>
        <p:grpSp>
          <p:nvGrpSpPr>
            <p:cNvPr id="209" name="Shape 209"/>
            <p:cNvGrpSpPr/>
            <p:nvPr/>
          </p:nvGrpSpPr>
          <p:grpSpPr>
            <a:xfrm>
              <a:off x="611559" y="764704"/>
              <a:ext cx="7704856" cy="5112567"/>
              <a:chOff x="755575" y="764704"/>
              <a:chExt cx="7704856" cy="5112567"/>
            </a:xfrm>
          </p:grpSpPr>
          <p:sp>
            <p:nvSpPr>
              <p:cNvPr id="210" name="Shape 210"/>
              <p:cNvSpPr/>
              <p:nvPr/>
            </p:nvSpPr>
            <p:spPr>
              <a:xfrm>
                <a:off x="1019878" y="2564903"/>
                <a:ext cx="7440553" cy="3312367"/>
              </a:xfrm>
              <a:prstGeom prst="roundRect">
                <a:avLst>
                  <a:gd fmla="val 1769" name="adj"/>
                </a:avLst>
              </a:prstGeom>
              <a:solidFill>
                <a:srgbClr val="000099"/>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211" name="Shape 211"/>
              <p:cNvSpPr/>
              <p:nvPr/>
            </p:nvSpPr>
            <p:spPr>
              <a:xfrm>
                <a:off x="755575" y="1340767"/>
                <a:ext cx="7704855" cy="3744415"/>
              </a:xfrm>
              <a:prstGeom prst="roundRect">
                <a:avLst>
                  <a:gd fmla="val 16667" name="adj"/>
                </a:avLst>
              </a:prstGeom>
              <a:gradFill>
                <a:gsLst>
                  <a:gs pos="0">
                    <a:srgbClr val="9E0000"/>
                  </a:gs>
                  <a:gs pos="50000">
                    <a:srgbClr val="E40000"/>
                  </a:gs>
                  <a:gs pos="100000">
                    <a:srgbClr val="FF0000"/>
                  </a:gs>
                </a:gsLst>
                <a:lin ang="27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212" name="Shape 212"/>
              <p:cNvSpPr/>
              <p:nvPr/>
            </p:nvSpPr>
            <p:spPr>
              <a:xfrm>
                <a:off x="1331640" y="764704"/>
                <a:ext cx="7128792" cy="4536504"/>
              </a:xfrm>
              <a:prstGeom prst="rect">
                <a:avLst/>
              </a:prstGeom>
              <a:solidFill>
                <a:srgbClr val="CCC0D9"/>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sp>
          <p:nvSpPr>
            <p:cNvPr id="213" name="Shape 213"/>
            <p:cNvSpPr/>
            <p:nvPr/>
          </p:nvSpPr>
          <p:spPr>
            <a:xfrm>
              <a:off x="874974" y="1011092"/>
              <a:ext cx="7128792" cy="4639744"/>
            </a:xfrm>
            <a:prstGeom prst="rect">
              <a:avLst/>
            </a:prstGeom>
            <a:solidFill>
              <a:schemeClr val="lt1"/>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sp>
        <p:nvSpPr>
          <p:cNvPr id="214" name="Shape 214"/>
          <p:cNvSpPr/>
          <p:nvPr/>
        </p:nvSpPr>
        <p:spPr>
          <a:xfrm>
            <a:off x="1115616" y="728112"/>
            <a:ext cx="6696744" cy="550920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صمم عرض (باستخدام الحاسوب) بعد كتابة تقرير، عن تأثير الانفعالات المسيطرة على مرحلة المراهقة واعرضها أمام زملائك في الفصل ملتزما بدقة وعلمية المعلومات والأسلوب الجيد في الكتابة بحيث يشتمل العرض على بعض الرسوم التوضيحية.</a:t>
            </a:r>
          </a:p>
        </p:txBody>
      </p:sp>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ppt_w</p:attrName>
                                        </p:attrNameLst>
                                      </p:cBhvr>
                                      <p:tavLst>
                                        <p:tav fmla="" tm="0">
                                          <p:val>
                                            <p:strVal val="0"/>
                                          </p:val>
                                        </p:tav>
                                        <p:tav fmla="" tm="100000">
                                          <p:val>
                                            <p:strVal val="#ppt_w"/>
                                          </p:val>
                                        </p:tav>
                                      </p:tavLst>
                                    </p:anim>
                                    <p:anim calcmode="lin" valueType="num">
                                      <p:cBhvr additive="base">
                                        <p:cTn dur="500"/>
                                        <p:tgtEl>
                                          <p:spTgt spid="208"/>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