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slide" Target="slides/slide.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p:nvPr>
            <p:ph idx="2" type="sldImg"/>
          </p:nvPr>
        </p:nvSpPr>
        <p:spPr>
          <a:xfrm>
            <a:off x="1149350" y="692150"/>
            <a:ext cx="4559300" cy="3416299"/>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9" name="Shape 4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8" name="Shape 5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25" name="Shape 12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39" name="Shape 13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56" name="Shape 15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65" name="Shape 16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74" name="Shape 17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84" name="Shape 18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91" name="Shape 19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00" name="Shape 20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07" name="Shape 20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14" name="Shape 21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4" name="Shape 6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25" name="Shape 22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37" name="Shape 23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45" name="Shape 24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51" name="Shape 25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58" name="Shape 25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64" name="Shape 26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70" name="Shape 27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76" name="Shape 27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86" name="Shape 28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94" name="Shape 29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72" name="Shape 7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06" name="Shape 30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12" name="Shape 31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23" name="Shape 32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31" name="Shape 33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To differentiate between the addition rule and the multiplication rule, the addition rule will use the word </a:t>
            </a:r>
            <a:r>
              <a:rPr b="1" i="0" lang="en-US" sz="1800" u="none" cap="none" strike="noStrike"/>
              <a:t>‘or’ - P(A </a:t>
            </a:r>
            <a:r>
              <a:rPr b="1" i="0" lang="en-US" sz="1800" u="sng" cap="none" strike="noStrike"/>
              <a:t>or</a:t>
            </a:r>
            <a:r>
              <a:rPr b="1" i="0" lang="en-US" sz="1800" u="none" cap="none" strike="noStrike"/>
              <a:t> B) - </a:t>
            </a:r>
            <a:r>
              <a:rPr b="0" i="0" lang="en-US" sz="1800" u="none" cap="none" strike="noStrike"/>
              <a:t>, and the multiplication rule will use the word </a:t>
            </a:r>
            <a:r>
              <a:rPr b="1" i="0" lang="en-US" sz="1800" u="none" cap="none" strike="noStrike"/>
              <a:t>‘and’ - P(A </a:t>
            </a:r>
            <a:r>
              <a:rPr b="1" i="0" lang="en-US" sz="1800" u="sng" cap="none" strike="noStrike"/>
              <a:t>and</a:t>
            </a:r>
            <a:r>
              <a:rPr b="1" i="0" lang="en-US" sz="1800" u="none" cap="none" strike="noStrike"/>
              <a:t> B)</a:t>
            </a:r>
            <a:r>
              <a:rPr b="0" i="0" lang="en-US" sz="1800" u="none" cap="none" strike="noStrike"/>
              <a:t>. </a:t>
            </a:r>
          </a:p>
          <a:p>
            <a:pPr indent="0" lvl="0" marL="0" marR="0" rtl="0" algn="l">
              <a:spcBef>
                <a:spcPts val="0"/>
              </a:spcBef>
              <a:buSzPct val="25000"/>
              <a:buFont typeface="Arial"/>
              <a:buNone/>
            </a:pPr>
            <a:r>
              <a:rPr b="0" i="0" lang="en-US" sz="1800" u="none" cap="none" strike="noStrike"/>
              <a:t> Page 159 of Elementary Statistics, 10</a:t>
            </a:r>
            <a:r>
              <a:rPr b="0" baseline="30000" i="0" lang="en-US" sz="1800" u="none" cap="none" strike="noStrike"/>
              <a:t>th</a:t>
            </a:r>
            <a:r>
              <a:rPr b="0" i="0" lang="en-US" sz="1800" u="none" cap="none" strike="noStrike"/>
              <a:t> Edition</a:t>
            </a:r>
          </a:p>
        </p:txBody>
      </p:sp>
      <p:sp>
        <p:nvSpPr>
          <p:cNvPr id="337" name="Shape 33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43" name="Shape 34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49" name="Shape 34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56" name="Shape 35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62" name="Shape 36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68" name="Shape 36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78" name="Shape 7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 Page 162 of Elementary Statistics, 10</a:t>
            </a:r>
            <a:r>
              <a:rPr b="0" baseline="30000" i="0" lang="en-US" sz="1800" u="none" cap="none" strike="noStrike"/>
              <a:t>th</a:t>
            </a:r>
            <a:r>
              <a:rPr b="0" i="0" lang="en-US" sz="1800" u="none" cap="none" strike="noStrike"/>
              <a:t> Edition</a:t>
            </a:r>
          </a:p>
        </p:txBody>
      </p:sp>
      <p:sp>
        <p:nvSpPr>
          <p:cNvPr id="374" name="Shape 37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 Page 162 of Elementary Statistics, 10</a:t>
            </a:r>
            <a:r>
              <a:rPr b="0" baseline="30000" i="0" lang="en-US" sz="1800" u="none" cap="none" strike="noStrike"/>
              <a:t>th</a:t>
            </a:r>
            <a:r>
              <a:rPr b="0" i="0" lang="en-US" sz="1800" u="none" cap="none" strike="noStrike"/>
              <a:t> Edition</a:t>
            </a:r>
          </a:p>
        </p:txBody>
      </p:sp>
      <p:sp>
        <p:nvSpPr>
          <p:cNvPr id="380" name="Shape 38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86" name="Shape 38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2" name="Shape 392"/>
        <p:cNvGrpSpPr/>
        <p:nvPr/>
      </p:nvGrpSpPr>
      <p:grpSpPr>
        <a:xfrm>
          <a:off x="0" y="0"/>
          <a:ext cx="0" cy="0"/>
          <a:chOff x="0" y="0"/>
          <a:chExt cx="0" cy="0"/>
        </a:xfrm>
      </p:grpSpPr>
      <p:sp>
        <p:nvSpPr>
          <p:cNvPr id="393" name="Shape 39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Many students find that they understand the multiplication rule more intuitively than by using the formal rule and formula. </a:t>
            </a:r>
          </a:p>
          <a:p>
            <a:pPr indent="0" lvl="0" marL="0" marR="0" rtl="0" algn="l">
              <a:spcBef>
                <a:spcPts val="0"/>
              </a:spcBef>
              <a:buSzPct val="25000"/>
              <a:buFont typeface="Arial"/>
              <a:buNone/>
            </a:pPr>
            <a:r>
              <a:rPr b="0" i="0" lang="en-US" sz="1800" u="none" cap="none" strike="noStrike"/>
              <a:t>Example on page 162 of Elementary Statistics, 10</a:t>
            </a:r>
            <a:r>
              <a:rPr b="0" baseline="30000" i="0" lang="en-US" sz="1800" u="none" cap="none" strike="noStrike"/>
              <a:t>th</a:t>
            </a:r>
            <a:r>
              <a:rPr b="0" i="0" lang="en-US" sz="1800" u="none" cap="none" strike="noStrike"/>
              <a:t> Edition</a:t>
            </a:r>
          </a:p>
        </p:txBody>
      </p:sp>
      <p:sp>
        <p:nvSpPr>
          <p:cNvPr id="394" name="Shape 39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8" name="Shape 398"/>
        <p:cNvGrpSpPr/>
        <p:nvPr/>
      </p:nvGrpSpPr>
      <p:grpSpPr>
        <a:xfrm>
          <a:off x="0" y="0"/>
          <a:ext cx="0" cy="0"/>
          <a:chOff x="0" y="0"/>
          <a:chExt cx="0" cy="0"/>
        </a:xfrm>
      </p:grpSpPr>
      <p:sp>
        <p:nvSpPr>
          <p:cNvPr id="399" name="Shape 39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00" name="Shape 40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06" name="Shape 40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14" name="Shape 41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20" name="Shape 42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Since independent events where the probability is the same for each event is much easier to compute (using exponential notation) than dependent events where each probability fraction will be different, the rule for small samples and large population is often used by pollsters. </a:t>
            </a:r>
          </a:p>
          <a:p>
            <a:pPr indent="0" lvl="0" marL="0" marR="0" rtl="0" algn="l">
              <a:spcBef>
                <a:spcPts val="0"/>
              </a:spcBef>
              <a:buSzPct val="25000"/>
              <a:buFont typeface="Arial"/>
              <a:buNone/>
            </a:pPr>
            <a:r>
              <a:rPr b="0" i="0" lang="en-US" sz="1800" u="none" cap="none" strike="noStrike"/>
              <a:t> Page 163 of Elementary Statistics, 10</a:t>
            </a:r>
            <a:r>
              <a:rPr b="0" baseline="30000" i="0" lang="en-US" sz="1800" u="none" cap="none" strike="noStrike"/>
              <a:t>th</a:t>
            </a:r>
            <a:r>
              <a:rPr b="0" i="0" lang="en-US" sz="1800" u="none" cap="none" strike="noStrike"/>
              <a:t> Edition</a:t>
            </a:r>
          </a:p>
        </p:txBody>
      </p:sp>
      <p:sp>
        <p:nvSpPr>
          <p:cNvPr id="426" name="Shape 42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0" name="Shape 430"/>
        <p:cNvGrpSpPr/>
        <p:nvPr/>
      </p:nvGrpSpPr>
      <p:grpSpPr>
        <a:xfrm>
          <a:off x="0" y="0"/>
          <a:ext cx="0" cy="0"/>
          <a:chOff x="0" y="0"/>
          <a:chExt cx="0" cy="0"/>
        </a:xfrm>
      </p:grpSpPr>
      <p:sp>
        <p:nvSpPr>
          <p:cNvPr id="431" name="Shape 43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Since independent events where the probability is the same for each event is much easier to compute (using exponential notation) than dependent events where each probability fraction will be different, the rule for small samples and large population is often used by pollsters. </a:t>
            </a:r>
          </a:p>
          <a:p>
            <a:pPr indent="0" lvl="0" marL="0" marR="0" rtl="0" algn="l">
              <a:spcBef>
                <a:spcPts val="0"/>
              </a:spcBef>
              <a:buSzPct val="25000"/>
              <a:buFont typeface="Arial"/>
              <a:buNone/>
            </a:pPr>
            <a:r>
              <a:rPr b="0" i="0" lang="en-US" sz="1800" u="none" cap="none" strike="noStrike"/>
              <a:t> Page 163 of Elementary Statistics, 10</a:t>
            </a:r>
            <a:r>
              <a:rPr b="0" baseline="30000" i="0" lang="en-US" sz="1800" u="none" cap="none" strike="noStrike"/>
              <a:t>th</a:t>
            </a:r>
            <a:r>
              <a:rPr b="0" i="0" lang="en-US" sz="1800" u="none" cap="none" strike="noStrike"/>
              <a:t> Edition</a:t>
            </a:r>
          </a:p>
        </p:txBody>
      </p:sp>
      <p:sp>
        <p:nvSpPr>
          <p:cNvPr id="432" name="Shape 43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86" name="Shape 8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Since independent events where the probability is the same for each event is much easier to compute (using exponential notation) than dependent events where each probability fraction will be different, the rule for small samples and large population is often used by pollsters. </a:t>
            </a:r>
          </a:p>
          <a:p>
            <a:pPr indent="0" lvl="0" marL="0" marR="0" rtl="0" algn="l">
              <a:spcBef>
                <a:spcPts val="0"/>
              </a:spcBef>
              <a:buSzPct val="25000"/>
              <a:buFont typeface="Arial"/>
              <a:buNone/>
            </a:pPr>
            <a:r>
              <a:rPr b="0" i="0" lang="en-US" sz="1800" u="none" cap="none" strike="noStrike"/>
              <a:t> Page 163 of Elementary Statistics, 10</a:t>
            </a:r>
            <a:r>
              <a:rPr b="0" baseline="30000" i="0" lang="en-US" sz="1800" u="none" cap="none" strike="noStrike"/>
              <a:t>th</a:t>
            </a:r>
            <a:r>
              <a:rPr b="0" i="0" lang="en-US" sz="1800" u="none" cap="none" strike="noStrike"/>
              <a:t> Edition</a:t>
            </a:r>
          </a:p>
        </p:txBody>
      </p:sp>
      <p:sp>
        <p:nvSpPr>
          <p:cNvPr id="438" name="Shape 43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2" name="Shape 442"/>
        <p:cNvGrpSpPr/>
        <p:nvPr/>
      </p:nvGrpSpPr>
      <p:grpSpPr>
        <a:xfrm>
          <a:off x="0" y="0"/>
          <a:ext cx="0" cy="0"/>
          <a:chOff x="0" y="0"/>
          <a:chExt cx="0" cy="0"/>
        </a:xfrm>
      </p:grpSpPr>
      <p:sp>
        <p:nvSpPr>
          <p:cNvPr id="443" name="Shape 44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44" name="Shape 44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9" name="Shape 449"/>
        <p:cNvGrpSpPr/>
        <p:nvPr/>
      </p:nvGrpSpPr>
      <p:grpSpPr>
        <a:xfrm>
          <a:off x="0" y="0"/>
          <a:ext cx="0" cy="0"/>
          <a:chOff x="0" y="0"/>
          <a:chExt cx="0" cy="0"/>
        </a:xfrm>
      </p:grpSpPr>
      <p:sp>
        <p:nvSpPr>
          <p:cNvPr id="450" name="Shape 45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51" name="Shape 45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0" name="Shape 460"/>
        <p:cNvGrpSpPr/>
        <p:nvPr/>
      </p:nvGrpSpPr>
      <p:grpSpPr>
        <a:xfrm>
          <a:off x="0" y="0"/>
          <a:ext cx="0" cy="0"/>
          <a:chOff x="0" y="0"/>
          <a:chExt cx="0" cy="0"/>
        </a:xfrm>
      </p:grpSpPr>
      <p:sp>
        <p:nvSpPr>
          <p:cNvPr id="461" name="Shape 46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62" name="Shape 46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8" name="Shape 468"/>
        <p:cNvGrpSpPr/>
        <p:nvPr/>
      </p:nvGrpSpPr>
      <p:grpSpPr>
        <a:xfrm>
          <a:off x="0" y="0"/>
          <a:ext cx="0" cy="0"/>
          <a:chOff x="0" y="0"/>
          <a:chExt cx="0" cy="0"/>
        </a:xfrm>
      </p:grpSpPr>
      <p:sp>
        <p:nvSpPr>
          <p:cNvPr id="469" name="Shape 46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70" name="Shape 47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5" name="Shape 475"/>
        <p:cNvGrpSpPr/>
        <p:nvPr/>
      </p:nvGrpSpPr>
      <p:grpSpPr>
        <a:xfrm>
          <a:off x="0" y="0"/>
          <a:ext cx="0" cy="0"/>
          <a:chOff x="0" y="0"/>
          <a:chExt cx="0" cy="0"/>
        </a:xfrm>
      </p:grpSpPr>
      <p:sp>
        <p:nvSpPr>
          <p:cNvPr id="476" name="Shape 47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77" name="Shape 47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2" name="Shape 482"/>
        <p:cNvGrpSpPr/>
        <p:nvPr/>
      </p:nvGrpSpPr>
      <p:grpSpPr>
        <a:xfrm>
          <a:off x="0" y="0"/>
          <a:ext cx="0" cy="0"/>
          <a:chOff x="0" y="0"/>
          <a:chExt cx="0" cy="0"/>
        </a:xfrm>
      </p:grpSpPr>
      <p:sp>
        <p:nvSpPr>
          <p:cNvPr id="483" name="Shape 48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84" name="Shape 48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9" name="Shape 489"/>
        <p:cNvGrpSpPr/>
        <p:nvPr/>
      </p:nvGrpSpPr>
      <p:grpSpPr>
        <a:xfrm>
          <a:off x="0" y="0"/>
          <a:ext cx="0" cy="0"/>
          <a:chOff x="0" y="0"/>
          <a:chExt cx="0" cy="0"/>
        </a:xfrm>
      </p:grpSpPr>
      <p:sp>
        <p:nvSpPr>
          <p:cNvPr id="490" name="Shape 49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91" name="Shape 49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1" name="Shape 501"/>
        <p:cNvGrpSpPr/>
        <p:nvPr/>
      </p:nvGrpSpPr>
      <p:grpSpPr>
        <a:xfrm>
          <a:off x="0" y="0"/>
          <a:ext cx="0" cy="0"/>
          <a:chOff x="0" y="0"/>
          <a:chExt cx="0" cy="0"/>
        </a:xfrm>
      </p:grpSpPr>
      <p:sp>
        <p:nvSpPr>
          <p:cNvPr id="502" name="Shape 50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03" name="Shape 50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7" name="Shape 507"/>
        <p:cNvGrpSpPr/>
        <p:nvPr/>
      </p:nvGrpSpPr>
      <p:grpSpPr>
        <a:xfrm>
          <a:off x="0" y="0"/>
          <a:ext cx="0" cy="0"/>
          <a:chOff x="0" y="0"/>
          <a:chExt cx="0" cy="0"/>
        </a:xfrm>
      </p:grpSpPr>
      <p:sp>
        <p:nvSpPr>
          <p:cNvPr id="508" name="Shape 50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09" name="Shape 50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94" name="Shape 9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3" name="Shape 513"/>
        <p:cNvGrpSpPr/>
        <p:nvPr/>
      </p:nvGrpSpPr>
      <p:grpSpPr>
        <a:xfrm>
          <a:off x="0" y="0"/>
          <a:ext cx="0" cy="0"/>
          <a:chOff x="0" y="0"/>
          <a:chExt cx="0" cy="0"/>
        </a:xfrm>
      </p:grpSpPr>
      <p:sp>
        <p:nvSpPr>
          <p:cNvPr id="514" name="Shape 51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15" name="Shape 51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2" name="Shape 522"/>
        <p:cNvGrpSpPr/>
        <p:nvPr/>
      </p:nvGrpSpPr>
      <p:grpSpPr>
        <a:xfrm>
          <a:off x="0" y="0"/>
          <a:ext cx="0" cy="0"/>
          <a:chOff x="0" y="0"/>
          <a:chExt cx="0" cy="0"/>
        </a:xfrm>
      </p:grpSpPr>
      <p:sp>
        <p:nvSpPr>
          <p:cNvPr id="523" name="Shape 52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24" name="Shape 52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0" name="Shape 530"/>
        <p:cNvGrpSpPr/>
        <p:nvPr/>
      </p:nvGrpSpPr>
      <p:grpSpPr>
        <a:xfrm>
          <a:off x="0" y="0"/>
          <a:ext cx="0" cy="0"/>
          <a:chOff x="0" y="0"/>
          <a:chExt cx="0" cy="0"/>
        </a:xfrm>
      </p:grpSpPr>
      <p:sp>
        <p:nvSpPr>
          <p:cNvPr id="531" name="Shape 53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32" name="Shape 53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For students in a classroom with limited time, a simulation procedure is a convenient way to determine probabilities. </a:t>
            </a:r>
          </a:p>
          <a:p>
            <a:pPr indent="0" lvl="0" marL="0" marR="0" rtl="0" algn="l">
              <a:spcBef>
                <a:spcPts val="0"/>
              </a:spcBef>
              <a:buSzPct val="25000"/>
              <a:buFont typeface="Arial"/>
              <a:buNone/>
            </a:pPr>
            <a:r>
              <a:rPr b="0" i="0" lang="en-US" sz="1800" u="none" cap="none" strike="noStrike"/>
              <a:t>Page 174 of Elementary Statistics, 10</a:t>
            </a:r>
            <a:r>
              <a:rPr b="0" baseline="30000" i="0" lang="en-US" sz="1800" u="none" cap="none" strike="noStrike"/>
              <a:t>th</a:t>
            </a:r>
            <a:r>
              <a:rPr b="0" i="0" lang="en-US" sz="1800" u="none" cap="none" strike="noStrike"/>
              <a:t> Edition</a:t>
            </a:r>
          </a:p>
        </p:txBody>
      </p:sp>
      <p:sp>
        <p:nvSpPr>
          <p:cNvPr id="538" name="Shape 53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2" name="Shape 542"/>
        <p:cNvGrpSpPr/>
        <p:nvPr/>
      </p:nvGrpSpPr>
      <p:grpSpPr>
        <a:xfrm>
          <a:off x="0" y="0"/>
          <a:ext cx="0" cy="0"/>
          <a:chOff x="0" y="0"/>
          <a:chExt cx="0" cy="0"/>
        </a:xfrm>
      </p:grpSpPr>
      <p:sp>
        <p:nvSpPr>
          <p:cNvPr id="543" name="Shape 54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44" name="Shape 54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8" name="Shape 548"/>
        <p:cNvGrpSpPr/>
        <p:nvPr/>
      </p:nvGrpSpPr>
      <p:grpSpPr>
        <a:xfrm>
          <a:off x="0" y="0"/>
          <a:ext cx="0" cy="0"/>
          <a:chOff x="0" y="0"/>
          <a:chExt cx="0" cy="0"/>
        </a:xfrm>
      </p:grpSpPr>
      <p:sp>
        <p:nvSpPr>
          <p:cNvPr id="549" name="Shape 54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50" name="Shape 55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4" name="Shape 554"/>
        <p:cNvGrpSpPr/>
        <p:nvPr/>
      </p:nvGrpSpPr>
      <p:grpSpPr>
        <a:xfrm>
          <a:off x="0" y="0"/>
          <a:ext cx="0" cy="0"/>
          <a:chOff x="0" y="0"/>
          <a:chExt cx="0" cy="0"/>
        </a:xfrm>
      </p:grpSpPr>
      <p:sp>
        <p:nvSpPr>
          <p:cNvPr id="555" name="Shape 55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 Page 174 of Elementary Statistics, 10</a:t>
            </a:r>
            <a:r>
              <a:rPr b="0" baseline="30000" i="0" lang="en-US" sz="1800" u="none" cap="none" strike="noStrike"/>
              <a:t>th</a:t>
            </a:r>
            <a:r>
              <a:rPr b="0" i="0" lang="en-US" sz="1800" u="none" cap="none" strike="noStrike"/>
              <a:t> Edition</a:t>
            </a:r>
          </a:p>
        </p:txBody>
      </p:sp>
      <p:sp>
        <p:nvSpPr>
          <p:cNvPr id="556" name="Shape 55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7" name="Shape 587"/>
        <p:cNvGrpSpPr/>
        <p:nvPr/>
      </p:nvGrpSpPr>
      <p:grpSpPr>
        <a:xfrm>
          <a:off x="0" y="0"/>
          <a:ext cx="0" cy="0"/>
          <a:chOff x="0" y="0"/>
          <a:chExt cx="0" cy="0"/>
        </a:xfrm>
      </p:grpSpPr>
      <p:sp>
        <p:nvSpPr>
          <p:cNvPr id="588" name="Shape 58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89" name="Shape 58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8" name="Shape 598"/>
        <p:cNvGrpSpPr/>
        <p:nvPr/>
      </p:nvGrpSpPr>
      <p:grpSpPr>
        <a:xfrm>
          <a:off x="0" y="0"/>
          <a:ext cx="0" cy="0"/>
          <a:chOff x="0" y="0"/>
          <a:chExt cx="0" cy="0"/>
        </a:xfrm>
      </p:grpSpPr>
      <p:sp>
        <p:nvSpPr>
          <p:cNvPr id="599" name="Shape 59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00" name="Shape 60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7" name="Shape 607"/>
        <p:cNvGrpSpPr/>
        <p:nvPr/>
      </p:nvGrpSpPr>
      <p:grpSpPr>
        <a:xfrm>
          <a:off x="0" y="0"/>
          <a:ext cx="0" cy="0"/>
          <a:chOff x="0" y="0"/>
          <a:chExt cx="0" cy="0"/>
        </a:xfrm>
      </p:grpSpPr>
      <p:sp>
        <p:nvSpPr>
          <p:cNvPr id="608" name="Shape 60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09" name="Shape 60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02" name="Shape 10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6" name="Shape 616"/>
        <p:cNvGrpSpPr/>
        <p:nvPr/>
      </p:nvGrpSpPr>
      <p:grpSpPr>
        <a:xfrm>
          <a:off x="0" y="0"/>
          <a:ext cx="0" cy="0"/>
          <a:chOff x="0" y="0"/>
          <a:chExt cx="0" cy="0"/>
        </a:xfrm>
      </p:grpSpPr>
      <p:sp>
        <p:nvSpPr>
          <p:cNvPr id="617" name="Shape 61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18" name="Shape 61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5" name="Shape 625"/>
        <p:cNvGrpSpPr/>
        <p:nvPr/>
      </p:nvGrpSpPr>
      <p:grpSpPr>
        <a:xfrm>
          <a:off x="0" y="0"/>
          <a:ext cx="0" cy="0"/>
          <a:chOff x="0" y="0"/>
          <a:chExt cx="0" cy="0"/>
        </a:xfrm>
      </p:grpSpPr>
      <p:sp>
        <p:nvSpPr>
          <p:cNvPr id="626" name="Shape 62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27" name="Shape 62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3" name="Shape 633"/>
        <p:cNvGrpSpPr/>
        <p:nvPr/>
      </p:nvGrpSpPr>
      <p:grpSpPr>
        <a:xfrm>
          <a:off x="0" y="0"/>
          <a:ext cx="0" cy="0"/>
          <a:chOff x="0" y="0"/>
          <a:chExt cx="0" cy="0"/>
        </a:xfrm>
      </p:grpSpPr>
      <p:sp>
        <p:nvSpPr>
          <p:cNvPr id="634" name="Shape 63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35" name="Shape 63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9" name="Shape 639"/>
        <p:cNvGrpSpPr/>
        <p:nvPr/>
      </p:nvGrpSpPr>
      <p:grpSpPr>
        <a:xfrm>
          <a:off x="0" y="0"/>
          <a:ext cx="0" cy="0"/>
          <a:chOff x="0" y="0"/>
          <a:chExt cx="0" cy="0"/>
        </a:xfrm>
      </p:grpSpPr>
      <p:sp>
        <p:nvSpPr>
          <p:cNvPr id="640" name="Shape 64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41" name="Shape 64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6" name="Shape 646"/>
        <p:cNvGrpSpPr/>
        <p:nvPr/>
      </p:nvGrpSpPr>
      <p:grpSpPr>
        <a:xfrm>
          <a:off x="0" y="0"/>
          <a:ext cx="0" cy="0"/>
          <a:chOff x="0" y="0"/>
          <a:chExt cx="0" cy="0"/>
        </a:xfrm>
      </p:grpSpPr>
      <p:sp>
        <p:nvSpPr>
          <p:cNvPr id="647" name="Shape 64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48" name="Shape 64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4" name="Shape 654"/>
        <p:cNvGrpSpPr/>
        <p:nvPr/>
      </p:nvGrpSpPr>
      <p:grpSpPr>
        <a:xfrm>
          <a:off x="0" y="0"/>
          <a:ext cx="0" cy="0"/>
          <a:chOff x="0" y="0"/>
          <a:chExt cx="0" cy="0"/>
        </a:xfrm>
      </p:grpSpPr>
      <p:sp>
        <p:nvSpPr>
          <p:cNvPr id="655" name="Shape 65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56" name="Shape 65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0" name="Shape 660"/>
        <p:cNvGrpSpPr/>
        <p:nvPr/>
      </p:nvGrpSpPr>
      <p:grpSpPr>
        <a:xfrm>
          <a:off x="0" y="0"/>
          <a:ext cx="0" cy="0"/>
          <a:chOff x="0" y="0"/>
          <a:chExt cx="0" cy="0"/>
        </a:xfrm>
      </p:grpSpPr>
      <p:sp>
        <p:nvSpPr>
          <p:cNvPr id="661" name="Shape 66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62" name="Shape 66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5" name="Shape 675"/>
        <p:cNvGrpSpPr/>
        <p:nvPr/>
      </p:nvGrpSpPr>
      <p:grpSpPr>
        <a:xfrm>
          <a:off x="0" y="0"/>
          <a:ext cx="0" cy="0"/>
          <a:chOff x="0" y="0"/>
          <a:chExt cx="0" cy="0"/>
        </a:xfrm>
      </p:grpSpPr>
      <p:sp>
        <p:nvSpPr>
          <p:cNvPr id="676" name="Shape 67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77" name="Shape 67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6" name="Shape 686"/>
        <p:cNvGrpSpPr/>
        <p:nvPr/>
      </p:nvGrpSpPr>
      <p:grpSpPr>
        <a:xfrm>
          <a:off x="0" y="0"/>
          <a:ext cx="0" cy="0"/>
          <a:chOff x="0" y="0"/>
          <a:chExt cx="0" cy="0"/>
        </a:xfrm>
      </p:grpSpPr>
      <p:sp>
        <p:nvSpPr>
          <p:cNvPr id="687" name="Shape 68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88" name="Shape 68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9" name="Shape 699"/>
        <p:cNvGrpSpPr/>
        <p:nvPr/>
      </p:nvGrpSpPr>
      <p:grpSpPr>
        <a:xfrm>
          <a:off x="0" y="0"/>
          <a:ext cx="0" cy="0"/>
          <a:chOff x="0" y="0"/>
          <a:chExt cx="0" cy="0"/>
        </a:xfrm>
      </p:grpSpPr>
      <p:sp>
        <p:nvSpPr>
          <p:cNvPr id="700" name="Shape 70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701" name="Shape 70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09" name="Shape 10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5" name="Shape 705"/>
        <p:cNvGrpSpPr/>
        <p:nvPr/>
      </p:nvGrpSpPr>
      <p:grpSpPr>
        <a:xfrm>
          <a:off x="0" y="0"/>
          <a:ext cx="0" cy="0"/>
          <a:chOff x="0" y="0"/>
          <a:chExt cx="0" cy="0"/>
        </a:xfrm>
      </p:grpSpPr>
      <p:sp>
        <p:nvSpPr>
          <p:cNvPr id="706" name="Shape 70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707" name="Shape 70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18" name="Shape 11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lnSpc>
                <a:spcPct val="90000"/>
              </a:lnSpc>
              <a:spcBef>
                <a:spcPts val="0"/>
              </a:spcBef>
              <a:spcAft>
                <a:spcPts val="0"/>
              </a:spcAft>
              <a:defRPr/>
            </a:lvl1pPr>
            <a:lvl2pPr indent="0" lvl="1" marL="0" marR="0" rtl="0" algn="ctr">
              <a:lnSpc>
                <a:spcPct val="90000"/>
              </a:lnSpc>
              <a:spcBef>
                <a:spcPts val="0"/>
              </a:spcBef>
              <a:spcAft>
                <a:spcPts val="0"/>
              </a:spcAft>
              <a:defRPr/>
            </a:lvl2pPr>
            <a:lvl3pPr indent="0" lvl="2" marL="0" marR="0" rtl="0" algn="ctr">
              <a:lnSpc>
                <a:spcPct val="90000"/>
              </a:lnSpc>
              <a:spcBef>
                <a:spcPts val="0"/>
              </a:spcBef>
              <a:spcAft>
                <a:spcPts val="0"/>
              </a:spcAft>
              <a:defRPr/>
            </a:lvl3pPr>
            <a:lvl4pPr indent="0" lvl="3" marL="0" marR="0" rtl="0" algn="ctr">
              <a:lnSpc>
                <a:spcPct val="90000"/>
              </a:lnSpc>
              <a:spcBef>
                <a:spcPts val="0"/>
              </a:spcBef>
              <a:spcAft>
                <a:spcPts val="0"/>
              </a:spcAft>
              <a:defRPr/>
            </a:lvl4pPr>
            <a:lvl5pPr indent="0" lvl="4" marL="0" marR="0" rtl="0" algn="ctr">
              <a:lnSpc>
                <a:spcPct val="90000"/>
              </a:lnSpc>
              <a:spcBef>
                <a:spcPts val="0"/>
              </a:spcBef>
              <a:spcAft>
                <a:spcPts val="0"/>
              </a:spcAft>
              <a:defRPr/>
            </a:lvl5pPr>
            <a:lvl6pPr indent="0" lvl="5" marL="457200" marR="0" rtl="0" algn="ctr">
              <a:lnSpc>
                <a:spcPct val="90000"/>
              </a:lnSpc>
              <a:spcBef>
                <a:spcPts val="0"/>
              </a:spcBef>
              <a:spcAft>
                <a:spcPts val="0"/>
              </a:spcAft>
              <a:defRPr/>
            </a:lvl6pPr>
            <a:lvl7pPr indent="0" lvl="6" marL="914400" marR="0" rtl="0" algn="ctr">
              <a:lnSpc>
                <a:spcPct val="90000"/>
              </a:lnSpc>
              <a:spcBef>
                <a:spcPts val="0"/>
              </a:spcBef>
              <a:spcAft>
                <a:spcPts val="0"/>
              </a:spcAft>
              <a:defRPr/>
            </a:lvl7pPr>
            <a:lvl8pPr indent="0" lvl="7" marL="1371600" marR="0" rtl="0" algn="ctr">
              <a:lnSpc>
                <a:spcPct val="90000"/>
              </a:lnSpc>
              <a:spcBef>
                <a:spcPts val="0"/>
              </a:spcBef>
              <a:spcAft>
                <a:spcPts val="0"/>
              </a:spcAft>
              <a:defRPr/>
            </a:lvl8pPr>
            <a:lvl9pPr indent="0" lvl="8" marL="1828800" marR="0" rtl="0" algn="ctr">
              <a:lnSpc>
                <a:spcPct val="90000"/>
              </a:lnSpc>
              <a:spcBef>
                <a:spcPts val="0"/>
              </a:spcBef>
              <a:spcAft>
                <a:spcPts val="0"/>
              </a:spcAft>
              <a:defRPr/>
            </a:lvl9pPr>
          </a:lstStyle>
          <a:p/>
        </p:txBody>
      </p:sp>
      <p:sp>
        <p:nvSpPr>
          <p:cNvPr id="13" name="Shape 1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Times New Roman"/>
              <a:buNone/>
              <a:defRPr/>
            </a:lvl1pPr>
            <a:lvl2pPr indent="0" lvl="1" marL="457200" marR="0" rtl="0" algn="ctr">
              <a:spcBef>
                <a:spcPts val="560"/>
              </a:spcBef>
              <a:spcAft>
                <a:spcPts val="0"/>
              </a:spcAft>
              <a:buClr>
                <a:schemeClr val="dk1"/>
              </a:buClr>
              <a:buFont typeface="Times New Roman"/>
              <a:buNone/>
              <a:defRPr/>
            </a:lvl2pPr>
            <a:lvl3pPr indent="0" lvl="2" marL="914400" marR="0" rtl="0" algn="ctr">
              <a:spcBef>
                <a:spcPts val="480"/>
              </a:spcBef>
              <a:spcAft>
                <a:spcPts val="0"/>
              </a:spcAft>
              <a:buClr>
                <a:schemeClr val="dk1"/>
              </a:buClr>
              <a:buFont typeface="Times New Roman"/>
              <a:buNone/>
              <a:defRPr/>
            </a:lvl3pPr>
            <a:lvl4pPr indent="0" lvl="3" marL="1371600" marR="0" rtl="0" algn="ctr">
              <a:spcBef>
                <a:spcPts val="400"/>
              </a:spcBef>
              <a:spcAft>
                <a:spcPts val="0"/>
              </a:spcAft>
              <a:buClr>
                <a:schemeClr val="dk1"/>
              </a:buClr>
              <a:buFont typeface="Times New Roman"/>
              <a:buNone/>
              <a:defRPr/>
            </a:lvl4pPr>
            <a:lvl5pPr indent="0" lvl="4" marL="1828800" marR="0" rtl="0" algn="ctr">
              <a:lnSpc>
                <a:spcPct val="90000"/>
              </a:lnSpc>
              <a:spcBef>
                <a:spcPts val="420"/>
              </a:spcBef>
              <a:spcAft>
                <a:spcPts val="0"/>
              </a:spcAft>
              <a:buClr>
                <a:schemeClr val="dk1"/>
              </a:buClr>
              <a:buFont typeface="Arial"/>
              <a:buNone/>
              <a:defRPr/>
            </a:lvl5pPr>
            <a:lvl6pPr indent="0" lvl="5" marL="2286000" marR="0" rtl="0" algn="ctr">
              <a:lnSpc>
                <a:spcPct val="90000"/>
              </a:lnSpc>
              <a:spcBef>
                <a:spcPts val="420"/>
              </a:spcBef>
              <a:spcAft>
                <a:spcPts val="0"/>
              </a:spcAft>
              <a:buClr>
                <a:schemeClr val="dk1"/>
              </a:buClr>
              <a:buFont typeface="Arial"/>
              <a:buNone/>
              <a:defRPr/>
            </a:lvl6pPr>
            <a:lvl7pPr indent="0" lvl="6" marL="2743200" marR="0" rtl="0" algn="ctr">
              <a:lnSpc>
                <a:spcPct val="90000"/>
              </a:lnSpc>
              <a:spcBef>
                <a:spcPts val="420"/>
              </a:spcBef>
              <a:spcAft>
                <a:spcPts val="0"/>
              </a:spcAft>
              <a:buClr>
                <a:schemeClr val="dk1"/>
              </a:buClr>
              <a:buFont typeface="Arial"/>
              <a:buNone/>
              <a:defRPr/>
            </a:lvl7pPr>
            <a:lvl8pPr indent="0" lvl="7" marL="3200400" marR="0" rtl="0" algn="ctr">
              <a:lnSpc>
                <a:spcPct val="90000"/>
              </a:lnSpc>
              <a:spcBef>
                <a:spcPts val="420"/>
              </a:spcBef>
              <a:spcAft>
                <a:spcPts val="0"/>
              </a:spcAft>
              <a:buClr>
                <a:schemeClr val="dk1"/>
              </a:buClr>
              <a:buFont typeface="Arial"/>
              <a:buNone/>
              <a:defRPr/>
            </a:lvl8pPr>
            <a:lvl9pPr indent="0" lvl="8" marL="3657600" marR="0" rtl="0" algn="ctr">
              <a:lnSpc>
                <a:spcPct val="90000"/>
              </a:lnSpc>
              <a:spcBef>
                <a:spcPts val="420"/>
              </a:spcBef>
              <a:spcAft>
                <a:spcPts val="0"/>
              </a:spcAft>
              <a:buClr>
                <a:schemeClr val="dk1"/>
              </a:buClr>
              <a:buFont typeface="Arial"/>
              <a:buNone/>
              <a:defRPr/>
            </a:lvl9pPr>
          </a:lstStyle>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4" name="Shape 14"/>
        <p:cNvGrpSpPr/>
        <p:nvPr/>
      </p:nvGrpSpPr>
      <p:grpSpPr>
        <a:xfrm>
          <a:off x="0" y="0"/>
          <a:ext cx="0" cy="0"/>
          <a:chOff x="0" y="0"/>
          <a:chExt cx="0" cy="0"/>
        </a:xfrm>
      </p:grpSpPr>
      <p:sp>
        <p:nvSpPr>
          <p:cNvPr id="15" name="Shape 15"/>
          <p:cNvSpPr txBox="1"/>
          <p:nvPr>
            <p:ph type="title"/>
          </p:nvPr>
        </p:nvSpPr>
        <p:spPr>
          <a:xfrm>
            <a:off x="419100" y="66675"/>
            <a:ext cx="8229600" cy="1143000"/>
          </a:xfrm>
          <a:prstGeom prst="rect">
            <a:avLst/>
          </a:prstGeom>
          <a:noFill/>
          <a:ln>
            <a:noFill/>
          </a:ln>
        </p:spPr>
        <p:txBody>
          <a:bodyPr anchorCtr="0" anchor="ctr" bIns="91425" lIns="91425" rIns="91425" tIns="91425"/>
          <a:lstStyle>
            <a:lvl1pPr lvl="0" rtl="0" algn="ctr">
              <a:lnSpc>
                <a:spcPct val="90000"/>
              </a:lnSpc>
              <a:spcBef>
                <a:spcPts val="0"/>
              </a:spcBef>
              <a:spcAft>
                <a:spcPts val="0"/>
              </a:spcAft>
              <a:defRPr/>
            </a:lvl1pPr>
            <a:lvl2pPr lvl="1" rtl="0" algn="ctr">
              <a:lnSpc>
                <a:spcPct val="90000"/>
              </a:lnSpc>
              <a:spcBef>
                <a:spcPts val="0"/>
              </a:spcBef>
              <a:spcAft>
                <a:spcPts val="0"/>
              </a:spcAft>
              <a:defRPr/>
            </a:lvl2pPr>
            <a:lvl3pPr lvl="2" rtl="0" algn="ctr">
              <a:lnSpc>
                <a:spcPct val="90000"/>
              </a:lnSpc>
              <a:spcBef>
                <a:spcPts val="0"/>
              </a:spcBef>
              <a:spcAft>
                <a:spcPts val="0"/>
              </a:spcAft>
              <a:defRPr/>
            </a:lvl3pPr>
            <a:lvl4pPr lvl="3" rtl="0" algn="ctr">
              <a:lnSpc>
                <a:spcPct val="90000"/>
              </a:lnSpc>
              <a:spcBef>
                <a:spcPts val="0"/>
              </a:spcBef>
              <a:spcAft>
                <a:spcPts val="0"/>
              </a:spcAft>
              <a:defRPr/>
            </a:lvl4pPr>
            <a:lvl5pPr lvl="4" rtl="0" algn="ctr">
              <a:lnSpc>
                <a:spcPct val="90000"/>
              </a:lnSpc>
              <a:spcBef>
                <a:spcPts val="0"/>
              </a:spcBef>
              <a:spcAft>
                <a:spcPts val="0"/>
              </a:spcAft>
              <a:defRPr/>
            </a:lvl5pPr>
            <a:lvl6pPr lvl="5" marL="457200" rtl="0" algn="ctr">
              <a:lnSpc>
                <a:spcPct val="90000"/>
              </a:lnSpc>
              <a:spcBef>
                <a:spcPts val="0"/>
              </a:spcBef>
              <a:spcAft>
                <a:spcPts val="0"/>
              </a:spcAft>
              <a:defRPr/>
            </a:lvl6pPr>
            <a:lvl7pPr lvl="6" marL="914400" rtl="0" algn="ctr">
              <a:lnSpc>
                <a:spcPct val="90000"/>
              </a:lnSpc>
              <a:spcBef>
                <a:spcPts val="0"/>
              </a:spcBef>
              <a:spcAft>
                <a:spcPts val="0"/>
              </a:spcAft>
              <a:defRPr/>
            </a:lvl7pPr>
            <a:lvl8pPr lvl="7" marL="1371600" rtl="0" algn="ctr">
              <a:lnSpc>
                <a:spcPct val="90000"/>
              </a:lnSpc>
              <a:spcBef>
                <a:spcPts val="0"/>
              </a:spcBef>
              <a:spcAft>
                <a:spcPts val="0"/>
              </a:spcAft>
              <a:defRPr/>
            </a:lvl8pPr>
            <a:lvl9pPr lvl="8" marL="1828800" rtl="0" algn="ctr">
              <a:lnSpc>
                <a:spcPct val="90000"/>
              </a:lnSpc>
              <a:spcBef>
                <a:spcPts val="0"/>
              </a:spcBef>
              <a:spcAft>
                <a:spcPts val="0"/>
              </a:spcAft>
              <a:defRPr/>
            </a:lvl9pPr>
          </a:lstStyle>
          <a:p/>
        </p:txBody>
      </p:sp>
      <p:sp>
        <p:nvSpPr>
          <p:cNvPr id="16" name="Shape 16"/>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l">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82550" lvl="4" marL="2000250" rtl="0" algn="l">
              <a:lnSpc>
                <a:spcPct val="90000"/>
              </a:lnSpc>
              <a:spcBef>
                <a:spcPts val="420"/>
              </a:spcBef>
              <a:spcAft>
                <a:spcPts val="0"/>
              </a:spcAft>
              <a:buClr>
                <a:schemeClr val="dk1"/>
              </a:buClr>
              <a:buFont typeface="Arial"/>
              <a:buChar char="–"/>
              <a:defRPr/>
            </a:lvl5pPr>
            <a:lvl6pPr indent="-82550" lvl="5" marL="2457450" rtl="0" algn="l">
              <a:lnSpc>
                <a:spcPct val="90000"/>
              </a:lnSpc>
              <a:spcBef>
                <a:spcPts val="420"/>
              </a:spcBef>
              <a:spcAft>
                <a:spcPts val="0"/>
              </a:spcAft>
              <a:buClr>
                <a:schemeClr val="dk1"/>
              </a:buClr>
              <a:buFont typeface="Arial"/>
              <a:buChar char="–"/>
              <a:defRPr/>
            </a:lvl6pPr>
            <a:lvl7pPr indent="-82550" lvl="6" marL="2914650" rtl="0" algn="l">
              <a:lnSpc>
                <a:spcPct val="90000"/>
              </a:lnSpc>
              <a:spcBef>
                <a:spcPts val="420"/>
              </a:spcBef>
              <a:spcAft>
                <a:spcPts val="0"/>
              </a:spcAft>
              <a:buClr>
                <a:schemeClr val="dk1"/>
              </a:buClr>
              <a:buFont typeface="Arial"/>
              <a:buChar char="–"/>
              <a:defRPr/>
            </a:lvl7pPr>
            <a:lvl8pPr indent="-82550" lvl="7" marL="3371850" rtl="0" algn="l">
              <a:lnSpc>
                <a:spcPct val="90000"/>
              </a:lnSpc>
              <a:spcBef>
                <a:spcPts val="420"/>
              </a:spcBef>
              <a:spcAft>
                <a:spcPts val="0"/>
              </a:spcAft>
              <a:buClr>
                <a:schemeClr val="dk1"/>
              </a:buClr>
              <a:buFont typeface="Arial"/>
              <a:buChar char="–"/>
              <a:defRPr/>
            </a:lvl8pPr>
            <a:lvl9pPr indent="-82550" lvl="8" marL="3829050" rtl="0" algn="l">
              <a:lnSpc>
                <a:spcPct val="90000"/>
              </a:lnSpc>
              <a:spcBef>
                <a:spcPts val="420"/>
              </a:spcBef>
              <a:spcAft>
                <a:spcPts val="0"/>
              </a:spcAft>
              <a:buClr>
                <a:schemeClr val="dk1"/>
              </a:buClr>
              <a:buFont typeface="Arial"/>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4" name="Shape 44"/>
        <p:cNvGrpSpPr/>
        <p:nvPr/>
      </p:nvGrpSpPr>
      <p:grpSpPr>
        <a:xfrm>
          <a:off x="0" y="0"/>
          <a:ext cx="0" cy="0"/>
          <a:chOff x="0" y="0"/>
          <a:chExt cx="0" cy="0"/>
        </a:xfrm>
      </p:grpSpPr>
      <p:sp>
        <p:nvSpPr>
          <p:cNvPr id="45" name="Shape 45"/>
          <p:cNvSpPr txBox="1"/>
          <p:nvPr>
            <p:ph type="title"/>
          </p:nvPr>
        </p:nvSpPr>
        <p:spPr>
          <a:xfrm rot="5400000">
            <a:off x="4623593" y="2062956"/>
            <a:ext cx="6059487" cy="2066924"/>
          </a:xfrm>
          <a:prstGeom prst="rect">
            <a:avLst/>
          </a:prstGeom>
          <a:noFill/>
          <a:ln>
            <a:noFill/>
          </a:ln>
        </p:spPr>
        <p:txBody>
          <a:bodyPr anchorCtr="0" anchor="ctr" bIns="91425" lIns="91425" rIns="91425" tIns="91425"/>
          <a:lstStyle>
            <a:lvl1pPr lvl="0" rtl="0" algn="ctr">
              <a:lnSpc>
                <a:spcPct val="90000"/>
              </a:lnSpc>
              <a:spcBef>
                <a:spcPts val="0"/>
              </a:spcBef>
              <a:spcAft>
                <a:spcPts val="0"/>
              </a:spcAft>
              <a:defRPr/>
            </a:lvl1pPr>
            <a:lvl2pPr lvl="1" rtl="0" algn="ctr">
              <a:lnSpc>
                <a:spcPct val="90000"/>
              </a:lnSpc>
              <a:spcBef>
                <a:spcPts val="0"/>
              </a:spcBef>
              <a:spcAft>
                <a:spcPts val="0"/>
              </a:spcAft>
              <a:defRPr/>
            </a:lvl2pPr>
            <a:lvl3pPr lvl="2" rtl="0" algn="ctr">
              <a:lnSpc>
                <a:spcPct val="90000"/>
              </a:lnSpc>
              <a:spcBef>
                <a:spcPts val="0"/>
              </a:spcBef>
              <a:spcAft>
                <a:spcPts val="0"/>
              </a:spcAft>
              <a:defRPr/>
            </a:lvl3pPr>
            <a:lvl4pPr lvl="3" rtl="0" algn="ctr">
              <a:lnSpc>
                <a:spcPct val="90000"/>
              </a:lnSpc>
              <a:spcBef>
                <a:spcPts val="0"/>
              </a:spcBef>
              <a:spcAft>
                <a:spcPts val="0"/>
              </a:spcAft>
              <a:defRPr/>
            </a:lvl4pPr>
            <a:lvl5pPr lvl="4" rtl="0" algn="ctr">
              <a:lnSpc>
                <a:spcPct val="90000"/>
              </a:lnSpc>
              <a:spcBef>
                <a:spcPts val="0"/>
              </a:spcBef>
              <a:spcAft>
                <a:spcPts val="0"/>
              </a:spcAft>
              <a:defRPr/>
            </a:lvl5pPr>
            <a:lvl6pPr lvl="5" marL="457200" rtl="0" algn="ctr">
              <a:lnSpc>
                <a:spcPct val="90000"/>
              </a:lnSpc>
              <a:spcBef>
                <a:spcPts val="0"/>
              </a:spcBef>
              <a:spcAft>
                <a:spcPts val="0"/>
              </a:spcAft>
              <a:defRPr/>
            </a:lvl6pPr>
            <a:lvl7pPr lvl="6" marL="914400" rtl="0" algn="ctr">
              <a:lnSpc>
                <a:spcPct val="90000"/>
              </a:lnSpc>
              <a:spcBef>
                <a:spcPts val="0"/>
              </a:spcBef>
              <a:spcAft>
                <a:spcPts val="0"/>
              </a:spcAft>
              <a:defRPr/>
            </a:lvl7pPr>
            <a:lvl8pPr lvl="7" marL="1371600" rtl="0" algn="ctr">
              <a:lnSpc>
                <a:spcPct val="90000"/>
              </a:lnSpc>
              <a:spcBef>
                <a:spcPts val="0"/>
              </a:spcBef>
              <a:spcAft>
                <a:spcPts val="0"/>
              </a:spcAft>
              <a:defRPr/>
            </a:lvl8pPr>
            <a:lvl9pPr lvl="8" marL="1828800" rtl="0" algn="ctr">
              <a:lnSpc>
                <a:spcPct val="90000"/>
              </a:lnSpc>
              <a:spcBef>
                <a:spcPts val="0"/>
              </a:spcBef>
              <a:spcAft>
                <a:spcPts val="0"/>
              </a:spcAft>
              <a:defRPr/>
            </a:lvl9pPr>
          </a:lstStyle>
          <a:p/>
        </p:txBody>
      </p:sp>
      <p:sp>
        <p:nvSpPr>
          <p:cNvPr id="46" name="Shape 46"/>
          <p:cNvSpPr txBox="1"/>
          <p:nvPr>
            <p:ph idx="1" type="body"/>
          </p:nvPr>
        </p:nvSpPr>
        <p:spPr>
          <a:xfrm rot="5400000">
            <a:off x="413543" y="72231"/>
            <a:ext cx="6059487" cy="6048374"/>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l">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82550" lvl="4" marL="2000250" rtl="0" algn="l">
              <a:lnSpc>
                <a:spcPct val="90000"/>
              </a:lnSpc>
              <a:spcBef>
                <a:spcPts val="420"/>
              </a:spcBef>
              <a:spcAft>
                <a:spcPts val="0"/>
              </a:spcAft>
              <a:buClr>
                <a:schemeClr val="dk1"/>
              </a:buClr>
              <a:buFont typeface="Arial"/>
              <a:buChar char="–"/>
              <a:defRPr/>
            </a:lvl5pPr>
            <a:lvl6pPr indent="-82550" lvl="5" marL="2457450" rtl="0" algn="l">
              <a:lnSpc>
                <a:spcPct val="90000"/>
              </a:lnSpc>
              <a:spcBef>
                <a:spcPts val="420"/>
              </a:spcBef>
              <a:spcAft>
                <a:spcPts val="0"/>
              </a:spcAft>
              <a:buClr>
                <a:schemeClr val="dk1"/>
              </a:buClr>
              <a:buFont typeface="Arial"/>
              <a:buChar char="–"/>
              <a:defRPr/>
            </a:lvl6pPr>
            <a:lvl7pPr indent="-82550" lvl="6" marL="2914650" rtl="0" algn="l">
              <a:lnSpc>
                <a:spcPct val="90000"/>
              </a:lnSpc>
              <a:spcBef>
                <a:spcPts val="420"/>
              </a:spcBef>
              <a:spcAft>
                <a:spcPts val="0"/>
              </a:spcAft>
              <a:buClr>
                <a:schemeClr val="dk1"/>
              </a:buClr>
              <a:buFont typeface="Arial"/>
              <a:buChar char="–"/>
              <a:defRPr/>
            </a:lvl7pPr>
            <a:lvl8pPr indent="-82550" lvl="7" marL="3371850" rtl="0" algn="l">
              <a:lnSpc>
                <a:spcPct val="90000"/>
              </a:lnSpc>
              <a:spcBef>
                <a:spcPts val="420"/>
              </a:spcBef>
              <a:spcAft>
                <a:spcPts val="0"/>
              </a:spcAft>
              <a:buClr>
                <a:schemeClr val="dk1"/>
              </a:buClr>
              <a:buFont typeface="Arial"/>
              <a:buChar char="–"/>
              <a:defRPr/>
            </a:lvl8pPr>
            <a:lvl9pPr indent="-82550" lvl="8" marL="3829050" rtl="0" algn="l">
              <a:lnSpc>
                <a:spcPct val="90000"/>
              </a:lnSpc>
              <a:spcBef>
                <a:spcPts val="420"/>
              </a:spcBef>
              <a:spcAft>
                <a:spcPts val="0"/>
              </a:spcAft>
              <a:buClr>
                <a:schemeClr val="dk1"/>
              </a:buClr>
              <a:buFont typeface="Arial"/>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0" name="Shape 20"/>
        <p:cNvGrpSpPr/>
        <p:nvPr/>
      </p:nvGrpSpPr>
      <p:grpSpPr>
        <a:xfrm>
          <a:off x="0" y="0"/>
          <a:ext cx="0" cy="0"/>
          <a:chOff x="0" y="0"/>
          <a:chExt cx="0" cy="0"/>
        </a:xfrm>
      </p:grpSpPr>
      <p:sp>
        <p:nvSpPr>
          <p:cNvPr id="21" name="Shape 21"/>
          <p:cNvSpPr txBox="1"/>
          <p:nvPr>
            <p:ph type="title"/>
          </p:nvPr>
        </p:nvSpPr>
        <p:spPr>
          <a:xfrm>
            <a:off x="419100" y="66675"/>
            <a:ext cx="8229600" cy="1143000"/>
          </a:xfrm>
          <a:prstGeom prst="rect">
            <a:avLst/>
          </a:prstGeom>
          <a:noFill/>
          <a:ln>
            <a:noFill/>
          </a:ln>
        </p:spPr>
        <p:txBody>
          <a:bodyPr anchorCtr="0" anchor="ctr" bIns="91425" lIns="91425" rIns="91425" tIns="91425"/>
          <a:lstStyle>
            <a:lvl1pPr lvl="0" rtl="0" algn="ctr">
              <a:lnSpc>
                <a:spcPct val="90000"/>
              </a:lnSpc>
              <a:spcBef>
                <a:spcPts val="0"/>
              </a:spcBef>
              <a:spcAft>
                <a:spcPts val="0"/>
              </a:spcAft>
              <a:defRPr/>
            </a:lvl1pPr>
            <a:lvl2pPr lvl="1" rtl="0" algn="ctr">
              <a:lnSpc>
                <a:spcPct val="90000"/>
              </a:lnSpc>
              <a:spcBef>
                <a:spcPts val="0"/>
              </a:spcBef>
              <a:spcAft>
                <a:spcPts val="0"/>
              </a:spcAft>
              <a:defRPr/>
            </a:lvl2pPr>
            <a:lvl3pPr lvl="2" rtl="0" algn="ctr">
              <a:lnSpc>
                <a:spcPct val="90000"/>
              </a:lnSpc>
              <a:spcBef>
                <a:spcPts val="0"/>
              </a:spcBef>
              <a:spcAft>
                <a:spcPts val="0"/>
              </a:spcAft>
              <a:defRPr/>
            </a:lvl3pPr>
            <a:lvl4pPr lvl="3" rtl="0" algn="ctr">
              <a:lnSpc>
                <a:spcPct val="90000"/>
              </a:lnSpc>
              <a:spcBef>
                <a:spcPts val="0"/>
              </a:spcBef>
              <a:spcAft>
                <a:spcPts val="0"/>
              </a:spcAft>
              <a:defRPr/>
            </a:lvl4pPr>
            <a:lvl5pPr lvl="4" rtl="0" algn="ctr">
              <a:lnSpc>
                <a:spcPct val="90000"/>
              </a:lnSpc>
              <a:spcBef>
                <a:spcPts val="0"/>
              </a:spcBef>
              <a:spcAft>
                <a:spcPts val="0"/>
              </a:spcAft>
              <a:defRPr/>
            </a:lvl5pPr>
            <a:lvl6pPr lvl="5" marL="457200" rtl="0" algn="ctr">
              <a:lnSpc>
                <a:spcPct val="90000"/>
              </a:lnSpc>
              <a:spcBef>
                <a:spcPts val="0"/>
              </a:spcBef>
              <a:spcAft>
                <a:spcPts val="0"/>
              </a:spcAft>
              <a:defRPr/>
            </a:lvl6pPr>
            <a:lvl7pPr lvl="6" marL="914400" rtl="0" algn="ctr">
              <a:lnSpc>
                <a:spcPct val="90000"/>
              </a:lnSpc>
              <a:spcBef>
                <a:spcPts val="0"/>
              </a:spcBef>
              <a:spcAft>
                <a:spcPts val="0"/>
              </a:spcAft>
              <a:defRPr/>
            </a:lvl7pPr>
            <a:lvl8pPr lvl="7" marL="1371600" rtl="0" algn="ctr">
              <a:lnSpc>
                <a:spcPct val="90000"/>
              </a:lnSpc>
              <a:spcBef>
                <a:spcPts val="0"/>
              </a:spcBef>
              <a:spcAft>
                <a:spcPts val="0"/>
              </a:spcAft>
              <a:defRPr/>
            </a:lvl8pPr>
            <a:lvl9pPr lvl="8" marL="1828800" rtl="0" algn="ctr">
              <a:lnSpc>
                <a:spcPct val="90000"/>
              </a:lnSpc>
              <a:spcBef>
                <a:spcPts val="0"/>
              </a:spcBef>
              <a:spcAft>
                <a:spcPts val="0"/>
              </a:spcAft>
              <a:defRPr/>
            </a:lvl9pPr>
          </a:lstStyle>
          <a:p/>
        </p:txBody>
      </p:sp>
      <p:sp>
        <p:nvSpPr>
          <p:cNvPr id="22" name="Shape 22"/>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4" name="Shape 24"/>
        <p:cNvGrpSpPr/>
        <p:nvPr/>
      </p:nvGrpSpPr>
      <p:grpSpPr>
        <a:xfrm>
          <a:off x="0" y="0"/>
          <a:ext cx="0" cy="0"/>
          <a:chOff x="0" y="0"/>
          <a:chExt cx="0" cy="0"/>
        </a:xfrm>
      </p:grpSpPr>
      <p:sp>
        <p:nvSpPr>
          <p:cNvPr id="25" name="Shape 25"/>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 name="Shape 2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27" name="Shape 2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29" name="Shape 2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419100" y="66675"/>
            <a:ext cx="8229600" cy="1143000"/>
          </a:xfrm>
          <a:prstGeom prst="rect">
            <a:avLst/>
          </a:prstGeom>
          <a:noFill/>
          <a:ln>
            <a:noFill/>
          </a:ln>
        </p:spPr>
        <p:txBody>
          <a:bodyPr anchorCtr="0" anchor="ctr" bIns="91425" lIns="91425" rIns="91425" tIns="91425"/>
          <a:lstStyle>
            <a:lvl1pPr lvl="0" rtl="0" algn="ctr">
              <a:lnSpc>
                <a:spcPct val="90000"/>
              </a:lnSpc>
              <a:spcBef>
                <a:spcPts val="0"/>
              </a:spcBef>
              <a:spcAft>
                <a:spcPts val="0"/>
              </a:spcAft>
              <a:defRPr/>
            </a:lvl1pPr>
            <a:lvl2pPr lvl="1" rtl="0" algn="ctr">
              <a:lnSpc>
                <a:spcPct val="90000"/>
              </a:lnSpc>
              <a:spcBef>
                <a:spcPts val="0"/>
              </a:spcBef>
              <a:spcAft>
                <a:spcPts val="0"/>
              </a:spcAft>
              <a:defRPr/>
            </a:lvl2pPr>
            <a:lvl3pPr lvl="2" rtl="0" algn="ctr">
              <a:lnSpc>
                <a:spcPct val="90000"/>
              </a:lnSpc>
              <a:spcBef>
                <a:spcPts val="0"/>
              </a:spcBef>
              <a:spcAft>
                <a:spcPts val="0"/>
              </a:spcAft>
              <a:defRPr/>
            </a:lvl3pPr>
            <a:lvl4pPr lvl="3" rtl="0" algn="ctr">
              <a:lnSpc>
                <a:spcPct val="90000"/>
              </a:lnSpc>
              <a:spcBef>
                <a:spcPts val="0"/>
              </a:spcBef>
              <a:spcAft>
                <a:spcPts val="0"/>
              </a:spcAft>
              <a:defRPr/>
            </a:lvl4pPr>
            <a:lvl5pPr lvl="4" rtl="0" algn="ctr">
              <a:lnSpc>
                <a:spcPct val="90000"/>
              </a:lnSpc>
              <a:spcBef>
                <a:spcPts val="0"/>
              </a:spcBef>
              <a:spcAft>
                <a:spcPts val="0"/>
              </a:spcAft>
              <a:defRPr/>
            </a:lvl5pPr>
            <a:lvl6pPr lvl="5" marL="457200" rtl="0" algn="ctr">
              <a:lnSpc>
                <a:spcPct val="90000"/>
              </a:lnSpc>
              <a:spcBef>
                <a:spcPts val="0"/>
              </a:spcBef>
              <a:spcAft>
                <a:spcPts val="0"/>
              </a:spcAft>
              <a:defRPr/>
            </a:lvl6pPr>
            <a:lvl7pPr lvl="6" marL="914400" rtl="0" algn="ctr">
              <a:lnSpc>
                <a:spcPct val="90000"/>
              </a:lnSpc>
              <a:spcBef>
                <a:spcPts val="0"/>
              </a:spcBef>
              <a:spcAft>
                <a:spcPts val="0"/>
              </a:spcAft>
              <a:defRPr/>
            </a:lvl7pPr>
            <a:lvl8pPr lvl="7" marL="1371600" rtl="0" algn="ctr">
              <a:lnSpc>
                <a:spcPct val="90000"/>
              </a:lnSpc>
              <a:spcBef>
                <a:spcPts val="0"/>
              </a:spcBef>
              <a:spcAft>
                <a:spcPts val="0"/>
              </a:spcAft>
              <a:defRPr/>
            </a:lvl8pPr>
            <a:lvl9pPr lvl="8" marL="1828800" rtl="0" algn="ctr">
              <a:lnSpc>
                <a:spcPct val="90000"/>
              </a:lnSpc>
              <a:spcBef>
                <a:spcPts val="0"/>
              </a:spcBef>
              <a:spcAft>
                <a:spcPts val="0"/>
              </a:spcAf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2"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3" name="Shape 33"/>
        <p:cNvGrpSpPr/>
        <p:nvPr/>
      </p:nvGrpSpPr>
      <p:grpSpPr>
        <a:xfrm>
          <a:off x="0" y="0"/>
          <a:ext cx="0" cy="0"/>
          <a:chOff x="0" y="0"/>
          <a:chExt cx="0" cy="0"/>
        </a:xfrm>
      </p:grpSpPr>
      <p:sp>
        <p:nvSpPr>
          <p:cNvPr id="34" name="Shape 34"/>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5" name="Shape 35"/>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 name="Shape 36"/>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7" name="Shape 37"/>
        <p:cNvGrpSpPr/>
        <p:nvPr/>
      </p:nvGrpSpPr>
      <p:grpSpPr>
        <a:xfrm>
          <a:off x="0" y="0"/>
          <a:ext cx="0" cy="0"/>
          <a:chOff x="0" y="0"/>
          <a:chExt cx="0" cy="0"/>
        </a:xfrm>
      </p:grpSpPr>
      <p:sp>
        <p:nvSpPr>
          <p:cNvPr id="38" name="Shape 38"/>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9" name="Shape 39"/>
          <p:cNvSpPr/>
          <p:nvPr>
            <p:ph idx="2" type="pic"/>
          </p:nvPr>
        </p:nvSpPr>
        <p:spPr>
          <a:xfrm>
            <a:off x="1792288" y="612775"/>
            <a:ext cx="5486399" cy="4114800"/>
          </a:xfrm>
          <a:prstGeom prst="rect">
            <a:avLst/>
          </a:prstGeom>
          <a:noFill/>
          <a:ln>
            <a:noFill/>
          </a:ln>
        </p:spPr>
      </p:sp>
      <p:sp>
        <p:nvSpPr>
          <p:cNvPr id="40" name="Shape 4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1" name="Shape 41"/>
        <p:cNvGrpSpPr/>
        <p:nvPr/>
      </p:nvGrpSpPr>
      <p:grpSpPr>
        <a:xfrm>
          <a:off x="0" y="0"/>
          <a:ext cx="0" cy="0"/>
          <a:chOff x="0" y="0"/>
          <a:chExt cx="0" cy="0"/>
        </a:xfrm>
      </p:grpSpPr>
      <p:sp>
        <p:nvSpPr>
          <p:cNvPr id="42" name="Shape 42"/>
          <p:cNvSpPr txBox="1"/>
          <p:nvPr>
            <p:ph type="title"/>
          </p:nvPr>
        </p:nvSpPr>
        <p:spPr>
          <a:xfrm>
            <a:off x="419100" y="66675"/>
            <a:ext cx="8229600" cy="1143000"/>
          </a:xfrm>
          <a:prstGeom prst="rect">
            <a:avLst/>
          </a:prstGeom>
          <a:noFill/>
          <a:ln>
            <a:noFill/>
          </a:ln>
        </p:spPr>
        <p:txBody>
          <a:bodyPr anchorCtr="0" anchor="ctr" bIns="91425" lIns="91425" rIns="91425" tIns="91425"/>
          <a:lstStyle>
            <a:lvl1pPr lvl="0" rtl="0" algn="ctr">
              <a:lnSpc>
                <a:spcPct val="90000"/>
              </a:lnSpc>
              <a:spcBef>
                <a:spcPts val="0"/>
              </a:spcBef>
              <a:spcAft>
                <a:spcPts val="0"/>
              </a:spcAft>
              <a:defRPr/>
            </a:lvl1pPr>
            <a:lvl2pPr lvl="1" rtl="0" algn="ctr">
              <a:lnSpc>
                <a:spcPct val="90000"/>
              </a:lnSpc>
              <a:spcBef>
                <a:spcPts val="0"/>
              </a:spcBef>
              <a:spcAft>
                <a:spcPts val="0"/>
              </a:spcAft>
              <a:defRPr/>
            </a:lvl2pPr>
            <a:lvl3pPr lvl="2" rtl="0" algn="ctr">
              <a:lnSpc>
                <a:spcPct val="90000"/>
              </a:lnSpc>
              <a:spcBef>
                <a:spcPts val="0"/>
              </a:spcBef>
              <a:spcAft>
                <a:spcPts val="0"/>
              </a:spcAft>
              <a:defRPr/>
            </a:lvl3pPr>
            <a:lvl4pPr lvl="3" rtl="0" algn="ctr">
              <a:lnSpc>
                <a:spcPct val="90000"/>
              </a:lnSpc>
              <a:spcBef>
                <a:spcPts val="0"/>
              </a:spcBef>
              <a:spcAft>
                <a:spcPts val="0"/>
              </a:spcAft>
              <a:defRPr/>
            </a:lvl4pPr>
            <a:lvl5pPr lvl="4" rtl="0" algn="ctr">
              <a:lnSpc>
                <a:spcPct val="90000"/>
              </a:lnSpc>
              <a:spcBef>
                <a:spcPts val="0"/>
              </a:spcBef>
              <a:spcAft>
                <a:spcPts val="0"/>
              </a:spcAft>
              <a:defRPr/>
            </a:lvl5pPr>
            <a:lvl6pPr lvl="5" marL="457200" rtl="0" algn="ctr">
              <a:lnSpc>
                <a:spcPct val="90000"/>
              </a:lnSpc>
              <a:spcBef>
                <a:spcPts val="0"/>
              </a:spcBef>
              <a:spcAft>
                <a:spcPts val="0"/>
              </a:spcAft>
              <a:defRPr/>
            </a:lvl6pPr>
            <a:lvl7pPr lvl="6" marL="914400" rtl="0" algn="ctr">
              <a:lnSpc>
                <a:spcPct val="90000"/>
              </a:lnSpc>
              <a:spcBef>
                <a:spcPts val="0"/>
              </a:spcBef>
              <a:spcAft>
                <a:spcPts val="0"/>
              </a:spcAft>
              <a:defRPr/>
            </a:lvl7pPr>
            <a:lvl8pPr lvl="7" marL="1371600" rtl="0" algn="ctr">
              <a:lnSpc>
                <a:spcPct val="90000"/>
              </a:lnSpc>
              <a:spcBef>
                <a:spcPts val="0"/>
              </a:spcBef>
              <a:spcAft>
                <a:spcPts val="0"/>
              </a:spcAft>
              <a:defRPr/>
            </a:lvl8pPr>
            <a:lvl9pPr lvl="8" marL="1828800" rtl="0" algn="ctr">
              <a:lnSpc>
                <a:spcPct val="90000"/>
              </a:lnSpc>
              <a:spcBef>
                <a:spcPts val="0"/>
              </a:spcBef>
              <a:spcAft>
                <a:spcPts val="0"/>
              </a:spcAft>
              <a:defRPr/>
            </a:lvl9pPr>
          </a:lstStyle>
          <a:p/>
        </p:txBody>
      </p:sp>
      <p:sp>
        <p:nvSpPr>
          <p:cNvPr id="43" name="Shape 43"/>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l">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82550" lvl="4" marL="2000250" rtl="0" algn="l">
              <a:lnSpc>
                <a:spcPct val="90000"/>
              </a:lnSpc>
              <a:spcBef>
                <a:spcPts val="420"/>
              </a:spcBef>
              <a:spcAft>
                <a:spcPts val="0"/>
              </a:spcAft>
              <a:buClr>
                <a:schemeClr val="dk1"/>
              </a:buClr>
              <a:buFont typeface="Arial"/>
              <a:buChar char="–"/>
              <a:defRPr/>
            </a:lvl5pPr>
            <a:lvl6pPr indent="-82550" lvl="5" marL="2457450" rtl="0" algn="l">
              <a:lnSpc>
                <a:spcPct val="90000"/>
              </a:lnSpc>
              <a:spcBef>
                <a:spcPts val="420"/>
              </a:spcBef>
              <a:spcAft>
                <a:spcPts val="0"/>
              </a:spcAft>
              <a:buClr>
                <a:schemeClr val="dk1"/>
              </a:buClr>
              <a:buFont typeface="Arial"/>
              <a:buChar char="–"/>
              <a:defRPr/>
            </a:lvl6pPr>
            <a:lvl7pPr indent="-82550" lvl="6" marL="2914650" rtl="0" algn="l">
              <a:lnSpc>
                <a:spcPct val="90000"/>
              </a:lnSpc>
              <a:spcBef>
                <a:spcPts val="420"/>
              </a:spcBef>
              <a:spcAft>
                <a:spcPts val="0"/>
              </a:spcAft>
              <a:buClr>
                <a:schemeClr val="dk1"/>
              </a:buClr>
              <a:buFont typeface="Arial"/>
              <a:buChar char="–"/>
              <a:defRPr/>
            </a:lvl7pPr>
            <a:lvl8pPr indent="-82550" lvl="7" marL="3371850" rtl="0" algn="l">
              <a:lnSpc>
                <a:spcPct val="90000"/>
              </a:lnSpc>
              <a:spcBef>
                <a:spcPts val="420"/>
              </a:spcBef>
              <a:spcAft>
                <a:spcPts val="0"/>
              </a:spcAft>
              <a:buClr>
                <a:schemeClr val="dk1"/>
              </a:buClr>
              <a:buFont typeface="Arial"/>
              <a:buChar char="–"/>
              <a:defRPr/>
            </a:lvl8pPr>
            <a:lvl9pPr indent="-82550" lvl="8" marL="3829050" rtl="0" algn="l">
              <a:lnSpc>
                <a:spcPct val="90000"/>
              </a:lnSpc>
              <a:spcBef>
                <a:spcPts val="420"/>
              </a:spcBef>
              <a:spcAft>
                <a:spcPts val="0"/>
              </a:spcAft>
              <a:buClr>
                <a:schemeClr val="dk1"/>
              </a:buClr>
              <a:buFont typeface="Arial"/>
              <a:buChar char="–"/>
              <a:defRPr/>
            </a:lvl9pPr>
          </a:lstStyle>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nvSpPr>
        <p:spPr>
          <a:xfrm>
            <a:off x="4191000" y="3098800"/>
            <a:ext cx="488949" cy="4572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7" name="Shape 7"/>
          <p:cNvSpPr txBox="1"/>
          <p:nvPr>
            <p:ph type="title"/>
          </p:nvPr>
        </p:nvSpPr>
        <p:spPr>
          <a:xfrm>
            <a:off x="419100" y="66675"/>
            <a:ext cx="8229600" cy="1143000"/>
          </a:xfrm>
          <a:prstGeom prst="rect">
            <a:avLst/>
          </a:prstGeom>
          <a:noFill/>
          <a:ln>
            <a:noFill/>
          </a:ln>
        </p:spPr>
        <p:txBody>
          <a:bodyPr anchorCtr="0" anchor="ctr" bIns="91425" lIns="91425" rIns="91425" tIns="91425"/>
          <a:lstStyle>
            <a:lvl1pPr indent="0" lvl="0" marL="0" marR="0" rtl="0" algn="ctr">
              <a:lnSpc>
                <a:spcPct val="90000"/>
              </a:lnSpc>
              <a:spcBef>
                <a:spcPts val="0"/>
              </a:spcBef>
              <a:spcAft>
                <a:spcPts val="0"/>
              </a:spcAft>
              <a:defRPr/>
            </a:lvl1pPr>
            <a:lvl2pPr indent="0" lvl="1" marL="0" marR="0" rtl="0" algn="ctr">
              <a:lnSpc>
                <a:spcPct val="90000"/>
              </a:lnSpc>
              <a:spcBef>
                <a:spcPts val="0"/>
              </a:spcBef>
              <a:spcAft>
                <a:spcPts val="0"/>
              </a:spcAft>
              <a:defRPr/>
            </a:lvl2pPr>
            <a:lvl3pPr indent="0" lvl="2" marL="0" marR="0" rtl="0" algn="ctr">
              <a:lnSpc>
                <a:spcPct val="90000"/>
              </a:lnSpc>
              <a:spcBef>
                <a:spcPts val="0"/>
              </a:spcBef>
              <a:spcAft>
                <a:spcPts val="0"/>
              </a:spcAft>
              <a:defRPr/>
            </a:lvl3pPr>
            <a:lvl4pPr indent="0" lvl="3" marL="0" marR="0" rtl="0" algn="ctr">
              <a:lnSpc>
                <a:spcPct val="90000"/>
              </a:lnSpc>
              <a:spcBef>
                <a:spcPts val="0"/>
              </a:spcBef>
              <a:spcAft>
                <a:spcPts val="0"/>
              </a:spcAft>
              <a:defRPr/>
            </a:lvl4pPr>
            <a:lvl5pPr indent="0" lvl="4" marL="0" marR="0" rtl="0" algn="ctr">
              <a:lnSpc>
                <a:spcPct val="90000"/>
              </a:lnSpc>
              <a:spcBef>
                <a:spcPts val="0"/>
              </a:spcBef>
              <a:spcAft>
                <a:spcPts val="0"/>
              </a:spcAft>
              <a:defRPr/>
            </a:lvl5pPr>
            <a:lvl6pPr indent="0" lvl="5" marL="457200" marR="0" rtl="0" algn="ctr">
              <a:lnSpc>
                <a:spcPct val="90000"/>
              </a:lnSpc>
              <a:spcBef>
                <a:spcPts val="0"/>
              </a:spcBef>
              <a:spcAft>
                <a:spcPts val="0"/>
              </a:spcAft>
              <a:defRPr/>
            </a:lvl6pPr>
            <a:lvl7pPr indent="0" lvl="6" marL="914400" marR="0" rtl="0" algn="ctr">
              <a:lnSpc>
                <a:spcPct val="90000"/>
              </a:lnSpc>
              <a:spcBef>
                <a:spcPts val="0"/>
              </a:spcBef>
              <a:spcAft>
                <a:spcPts val="0"/>
              </a:spcAft>
              <a:defRPr/>
            </a:lvl7pPr>
            <a:lvl8pPr indent="0" lvl="7" marL="1371600" marR="0" rtl="0" algn="ctr">
              <a:lnSpc>
                <a:spcPct val="90000"/>
              </a:lnSpc>
              <a:spcBef>
                <a:spcPts val="0"/>
              </a:spcBef>
              <a:spcAft>
                <a:spcPts val="0"/>
              </a:spcAft>
              <a:defRPr/>
            </a:lvl8pPr>
            <a:lvl9pPr indent="0" lvl="8" marL="1828800" marR="0" rtl="0" algn="ctr">
              <a:lnSpc>
                <a:spcPct val="90000"/>
              </a:lnSpc>
              <a:spcBef>
                <a:spcPts val="0"/>
              </a:spcBef>
              <a:spcAft>
                <a:spcPts val="0"/>
              </a:spcAft>
              <a:defRPr/>
            </a:lvl9pPr>
          </a:lstStyle>
          <a:p/>
        </p:txBody>
      </p:sp>
      <p:sp>
        <p:nvSpPr>
          <p:cNvPr id="8" name="Shape 8"/>
          <p:cNvSpPr txBox="1"/>
          <p:nvPr/>
        </p:nvSpPr>
        <p:spPr>
          <a:xfrm>
            <a:off x="0" y="0"/>
            <a:ext cx="300036" cy="6873875"/>
          </a:xfrm>
          <a:prstGeom prst="rect">
            <a:avLst/>
          </a:prstGeom>
          <a:gradFill>
            <a:gsLst>
              <a:gs pos="0">
                <a:srgbClr val="003B00"/>
              </a:gs>
              <a:gs pos="100000">
                <a:srgbClr val="008000"/>
              </a:gs>
            </a:gsLst>
            <a:lin ang="5400000" scaled="0"/>
          </a:grad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9" name="Shape 9"/>
          <p:cNvSpPr txBox="1"/>
          <p:nvPr/>
        </p:nvSpPr>
        <p:spPr>
          <a:xfrm>
            <a:off x="8153400" y="6491287"/>
            <a:ext cx="938212" cy="363536"/>
          </a:xfrm>
          <a:prstGeom prst="rect">
            <a:avLst/>
          </a:prstGeom>
          <a:noFill/>
          <a:ln>
            <a:noFill/>
          </a:ln>
        </p:spPr>
        <p:txBody>
          <a:bodyPr anchorCtr="0" anchor="t" bIns="44450" lIns="90475" rIns="90475" tIns="44450">
            <a:noAutofit/>
          </a:bodyPr>
          <a:lstStyle/>
          <a:p>
            <a:pPr indent="0" lvl="0" marL="0" marR="0" rtl="0" algn="r">
              <a:lnSpc>
                <a:spcPct val="100000"/>
              </a:lnSpc>
              <a:spcBef>
                <a:spcPts val="0"/>
              </a:spcBef>
              <a:spcAft>
                <a:spcPts val="0"/>
              </a:spcAft>
              <a:buClr>
                <a:schemeClr val="dk2"/>
              </a:buClr>
              <a:buSzPct val="25000"/>
              <a:buFont typeface="Times New Roman"/>
              <a:buNone/>
            </a:pPr>
            <a:r>
              <a:rPr b="1" i="0" lang="en-US" sz="1800" u="none" cap="none" strike="noStrike">
                <a:solidFill>
                  <a:schemeClr val="dk2"/>
                </a:solidFill>
                <a:latin typeface="Times New Roman"/>
                <a:ea typeface="Times New Roman"/>
                <a:cs typeface="Times New Roman"/>
                <a:sym typeface="Times New Roman"/>
              </a:rPr>
              <a:t>4.1 - *</a:t>
            </a:r>
          </a:p>
        </p:txBody>
      </p:sp>
      <p:sp>
        <p:nvSpPr>
          <p:cNvPr id="10" name="Shape 10"/>
          <p:cNvSpPr txBox="1"/>
          <p:nvPr/>
        </p:nvSpPr>
        <p:spPr>
          <a:xfrm>
            <a:off x="381000" y="6397625"/>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Copyright © 2010, 2007, 2004 Pearson Education, Inc. All Rights Reserved.</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xml"/><Relationship Id="rId3" Type="http://schemas.openxmlformats.org/officeDocument/2006/relationships/image" Target="../media/image00.jpg"/><Relationship Id="rId4" Type="http://schemas.openxmlformats.org/officeDocument/2006/relationships/image" Target="../media/image03.jp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0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0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06.png"/><Relationship Id="rId4" Type="http://schemas.openxmlformats.org/officeDocument/2006/relationships/image" Target="../media/image0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0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0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1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 Id="rId3" Type="http://schemas.openxmlformats.org/officeDocument/2006/relationships/image" Target="../media/image1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image" Target="../media/image17.png"/><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 Id="rId3" Type="http://schemas.openxmlformats.org/officeDocument/2006/relationships/image" Target="../media/image1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 Id="rId3" Type="http://schemas.openxmlformats.org/officeDocument/2006/relationships/image" Target="../media/image2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 Id="rId3" Type="http://schemas.openxmlformats.org/officeDocument/2006/relationships/image" Target="../media/image1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nvSpPr>
        <p:spPr>
          <a:xfrm>
            <a:off x="0" y="0"/>
            <a:ext cx="9144000" cy="6858000"/>
          </a:xfrm>
          <a:prstGeom prst="rect">
            <a:avLst/>
          </a:prstGeom>
          <a:solidFill>
            <a:schemeClr val="dk1"/>
          </a:solid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52" name="Shape 52"/>
          <p:cNvSpPr txBox="1"/>
          <p:nvPr/>
        </p:nvSpPr>
        <p:spPr>
          <a:xfrm>
            <a:off x="381000" y="381000"/>
            <a:ext cx="8077199" cy="64135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0" lang="en-US" sz="4000" u="none" cap="none" strike="noStrike">
                <a:solidFill>
                  <a:srgbClr val="F7D509"/>
                </a:solidFill>
                <a:latin typeface="Arial"/>
                <a:ea typeface="Arial"/>
                <a:cs typeface="Arial"/>
                <a:sym typeface="Arial"/>
              </a:rPr>
              <a:t>Lecture Slides </a:t>
            </a:r>
          </a:p>
        </p:txBody>
      </p:sp>
      <p:sp>
        <p:nvSpPr>
          <p:cNvPr id="53" name="Shape 53"/>
          <p:cNvSpPr txBox="1"/>
          <p:nvPr/>
        </p:nvSpPr>
        <p:spPr>
          <a:xfrm>
            <a:off x="4324350" y="1739900"/>
            <a:ext cx="4724400" cy="3673475"/>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1" lang="en-US" sz="3600" u="none" cap="none" strike="noStrike">
                <a:solidFill>
                  <a:srgbClr val="F7D509"/>
                </a:solidFill>
                <a:latin typeface="Arial"/>
                <a:ea typeface="Arial"/>
                <a:cs typeface="Arial"/>
                <a:sym typeface="Arial"/>
              </a:rPr>
              <a:t>Elementary Statistics</a:t>
            </a:r>
            <a:r>
              <a:rPr b="0" i="0" lang="en-US" sz="3600" u="none" cap="none" strike="noStrike">
                <a:solidFill>
                  <a:schemeClr val="lt1"/>
                </a:solidFill>
                <a:latin typeface="Arial"/>
                <a:ea typeface="Arial"/>
                <a:cs typeface="Arial"/>
                <a:sym typeface="Arial"/>
              </a:rPr>
              <a:t> </a:t>
            </a:r>
            <a:br>
              <a:rPr b="0" i="0" lang="en-US" sz="3600" u="none" cap="none" strike="noStrike">
                <a:solidFill>
                  <a:schemeClr val="lt1"/>
                </a:solidFill>
                <a:latin typeface="Arial"/>
                <a:ea typeface="Arial"/>
                <a:cs typeface="Arial"/>
                <a:sym typeface="Arial"/>
              </a:rPr>
            </a:br>
            <a:r>
              <a:rPr b="0" i="0" lang="en-US" sz="3600" u="none" cap="none" strike="noStrike">
                <a:solidFill>
                  <a:schemeClr val="lt1"/>
                </a:solidFill>
                <a:latin typeface="Arial"/>
                <a:ea typeface="Arial"/>
                <a:cs typeface="Arial"/>
                <a:sym typeface="Arial"/>
              </a:rPr>
              <a:t>Eleventh Edition </a:t>
            </a:r>
          </a:p>
          <a:p>
            <a:pPr indent="0" lvl="0" marL="0" marR="0" rtl="0" algn="ctr">
              <a:lnSpc>
                <a:spcPct val="90000"/>
              </a:lnSpc>
              <a:spcBef>
                <a:spcPts val="1600"/>
              </a:spcBef>
              <a:spcAft>
                <a:spcPts val="0"/>
              </a:spcAft>
              <a:buClr>
                <a:schemeClr val="lt1"/>
              </a:buClr>
              <a:buSzPct val="25000"/>
              <a:buFont typeface="Arial"/>
              <a:buNone/>
            </a:pPr>
            <a:br>
              <a:rPr b="0" i="0" lang="en-US" sz="3200" u="none" cap="none" strike="noStrike">
                <a:solidFill>
                  <a:schemeClr val="lt1"/>
                </a:solidFill>
                <a:latin typeface="Arial"/>
                <a:ea typeface="Arial"/>
                <a:cs typeface="Arial"/>
                <a:sym typeface="Arial"/>
              </a:rPr>
            </a:br>
            <a:r>
              <a:rPr b="0" i="0" lang="en-US" sz="2600" u="none" cap="none" strike="noStrike">
                <a:solidFill>
                  <a:schemeClr val="lt1"/>
                </a:solidFill>
                <a:latin typeface="Arial"/>
                <a:ea typeface="Arial"/>
                <a:cs typeface="Arial"/>
                <a:sym typeface="Arial"/>
              </a:rPr>
              <a:t>and the Triola Statistics Series </a:t>
            </a:r>
            <a:br>
              <a:rPr b="0" i="0" lang="en-US" sz="2600" u="none" cap="none" strike="noStrike">
                <a:solidFill>
                  <a:schemeClr val="lt1"/>
                </a:solidFill>
                <a:latin typeface="Arial"/>
                <a:ea typeface="Arial"/>
                <a:cs typeface="Arial"/>
                <a:sym typeface="Arial"/>
              </a:rPr>
            </a:br>
          </a:p>
          <a:p>
            <a:pPr indent="0" lvl="0" marL="0" marR="0" rtl="0" algn="ctr">
              <a:lnSpc>
                <a:spcPct val="90000"/>
              </a:lnSpc>
              <a:spcBef>
                <a:spcPts val="1400"/>
              </a:spcBef>
              <a:spcAft>
                <a:spcPts val="0"/>
              </a:spcAft>
              <a:buClr>
                <a:schemeClr val="lt1"/>
              </a:buClr>
              <a:buSzPct val="25000"/>
              <a:buFont typeface="Arial"/>
              <a:buNone/>
            </a:pPr>
            <a:r>
              <a:rPr b="0" i="0" lang="en-US" sz="2800" u="none" cap="none" strike="noStrike">
                <a:solidFill>
                  <a:schemeClr val="lt1"/>
                </a:solidFill>
                <a:latin typeface="Arial"/>
                <a:ea typeface="Arial"/>
                <a:cs typeface="Arial"/>
                <a:sym typeface="Arial"/>
              </a:rPr>
              <a:t>by Mario F. Triola</a:t>
            </a:r>
          </a:p>
          <a:p>
            <a:pPr indent="0" lvl="0" marL="0" marR="0" rtl="0" algn="ctr">
              <a:lnSpc>
                <a:spcPct val="90000"/>
              </a:lnSpc>
              <a:spcBef>
                <a:spcPts val="0"/>
              </a:spcBef>
              <a:spcAft>
                <a:spcPts val="0"/>
              </a:spcAft>
              <a:buNone/>
            </a:pPr>
            <a:r>
              <a:t/>
            </a:r>
            <a:endParaRPr b="0" i="0" sz="2800" u="none" cap="none" strike="noStrike">
              <a:solidFill>
                <a:schemeClr val="lt1"/>
              </a:solidFill>
              <a:latin typeface="Arial"/>
              <a:ea typeface="Arial"/>
              <a:cs typeface="Arial"/>
              <a:sym typeface="Arial"/>
            </a:endParaRPr>
          </a:p>
        </p:txBody>
      </p:sp>
      <p:pic>
        <p:nvPicPr>
          <p:cNvPr id="54" name="Shape 54"/>
          <p:cNvPicPr preferRelativeResize="0"/>
          <p:nvPr/>
        </p:nvPicPr>
        <p:blipFill rotWithShape="1">
          <a:blip r:embed="rId3">
            <a:alphaModFix/>
          </a:blip>
          <a:srcRect b="0" l="0" r="0" t="0"/>
          <a:stretch/>
        </p:blipFill>
        <p:spPr>
          <a:xfrm>
            <a:off x="381000" y="1066800"/>
            <a:ext cx="3886200" cy="4572000"/>
          </a:xfrm>
          <a:prstGeom prst="rect">
            <a:avLst/>
          </a:prstGeom>
          <a:noFill/>
          <a:ln>
            <a:noFill/>
          </a:ln>
        </p:spPr>
      </p:pic>
      <p:pic>
        <p:nvPicPr>
          <p:cNvPr id="55" name="Shape 55"/>
          <p:cNvPicPr preferRelativeResize="0"/>
          <p:nvPr/>
        </p:nvPicPr>
        <p:blipFill rotWithShape="1">
          <a:blip r:embed="rId4">
            <a:alphaModFix/>
          </a:blip>
          <a:srcRect b="0" l="0" r="0" t="0"/>
          <a:stretch/>
        </p:blipFill>
        <p:spPr>
          <a:xfrm>
            <a:off x="1600200" y="6172200"/>
            <a:ext cx="1143000" cy="430212"/>
          </a:xfrm>
          <a:prstGeom prst="rect">
            <a:avLst/>
          </a:prstGeom>
          <a:noFill/>
          <a:ln>
            <a:noFill/>
          </a:ln>
        </p:spPr>
      </p:pic>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 name="Shape 59"/>
        <p:cNvGrpSpPr/>
        <p:nvPr/>
      </p:nvGrpSpPr>
      <p:grpSpPr>
        <a:xfrm>
          <a:off x="0" y="0"/>
          <a:ext cx="0" cy="0"/>
          <a:chOff x="0" y="0"/>
          <a:chExt cx="0" cy="0"/>
        </a:xfrm>
      </p:grpSpPr>
      <p:sp>
        <p:nvSpPr>
          <p:cNvPr id="60" name="Shape 60"/>
          <p:cNvSpPr txBox="1"/>
          <p:nvPr>
            <p:ph type="title"/>
          </p:nvPr>
        </p:nvSpPr>
        <p:spPr>
          <a:xfrm>
            <a:off x="533400" y="266700"/>
            <a:ext cx="8001000"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Chapter 4</a:t>
            </a:r>
            <a:br>
              <a:rPr b="1" i="0" lang="en-US" sz="4000" u="none" cap="none" strike="noStrike">
                <a:solidFill>
                  <a:schemeClr val="hlink"/>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Probability</a:t>
            </a:r>
          </a:p>
        </p:txBody>
      </p:sp>
      <p:sp>
        <p:nvSpPr>
          <p:cNvPr id="61" name="Shape 61"/>
          <p:cNvSpPr txBox="1"/>
          <p:nvPr/>
        </p:nvSpPr>
        <p:spPr>
          <a:xfrm>
            <a:off x="685800" y="1676400"/>
            <a:ext cx="8077199" cy="3816349"/>
          </a:xfrm>
          <a:prstGeom prst="rect">
            <a:avLst/>
          </a:prstGeom>
          <a:noFill/>
          <a:ln>
            <a:noFill/>
          </a:ln>
        </p:spPr>
        <p:txBody>
          <a:bodyPr anchorCtr="0" anchor="t" bIns="45700" lIns="91425" rIns="91425" tIns="45700">
            <a:noAutofit/>
          </a:bodyPr>
          <a:lstStyle/>
          <a:p>
            <a:pPr indent="-635000" lvl="0" marL="63500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4-1  Review and Preview</a:t>
            </a:r>
          </a:p>
          <a:p>
            <a:pPr indent="-635000" lvl="0" marL="635000" marR="0" rtl="0" algn="l">
              <a:lnSpc>
                <a:spcPct val="9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4-2  Basic Concepts of Probability</a:t>
            </a:r>
          </a:p>
          <a:p>
            <a:pPr indent="-635000" lvl="0" marL="635000" marR="0" rtl="0" algn="l">
              <a:lnSpc>
                <a:spcPct val="9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4-3  Addition Rule</a:t>
            </a:r>
          </a:p>
          <a:p>
            <a:pPr indent="-635000" lvl="0" marL="635000" marR="0" rtl="0" algn="l">
              <a:lnSpc>
                <a:spcPct val="9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4-4  Multiplication Rule:  Basics</a:t>
            </a:r>
          </a:p>
          <a:p>
            <a:pPr indent="-635000" lvl="0" marL="635000" marR="0" rtl="0" algn="l">
              <a:lnSpc>
                <a:spcPct val="9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4-5  Multiplication Rule:  Complements and Conditional Probability</a:t>
            </a:r>
          </a:p>
          <a:p>
            <a:pPr indent="-635000" lvl="0" marL="635000" marR="0" rtl="0" algn="l">
              <a:lnSpc>
                <a:spcPct val="9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4-6  Probabilities Through Simulations</a:t>
            </a:r>
          </a:p>
          <a:p>
            <a:pPr indent="-635000" lvl="0" marL="635000" marR="0" rtl="0" algn="l">
              <a:lnSpc>
                <a:spcPct val="9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4-7  Counting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6" name="Shape 126"/>
        <p:cNvGrpSpPr/>
        <p:nvPr/>
      </p:nvGrpSpPr>
      <p:grpSpPr>
        <a:xfrm>
          <a:off x="0" y="0"/>
          <a:ext cx="0" cy="0"/>
          <a:chOff x="0" y="0"/>
          <a:chExt cx="0" cy="0"/>
        </a:xfrm>
      </p:grpSpPr>
      <p:sp>
        <p:nvSpPr>
          <p:cNvPr id="127" name="Shape 127"/>
          <p:cNvSpPr txBox="1"/>
          <p:nvPr/>
        </p:nvSpPr>
        <p:spPr>
          <a:xfrm>
            <a:off x="1143000" y="762000"/>
            <a:ext cx="7162799"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28" name="Shape 128"/>
          <p:cNvSpPr txBox="1"/>
          <p:nvPr/>
        </p:nvSpPr>
        <p:spPr>
          <a:xfrm>
            <a:off x="1143000" y="2133600"/>
            <a:ext cx="7162799" cy="41148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29" name="Shape 129"/>
          <p:cNvSpPr txBox="1"/>
          <p:nvPr/>
        </p:nvSpPr>
        <p:spPr>
          <a:xfrm>
            <a:off x="0" y="3581400"/>
            <a:ext cx="8915400" cy="762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30" name="Shape 130"/>
          <p:cNvSpPr txBox="1"/>
          <p:nvPr/>
        </p:nvSpPr>
        <p:spPr>
          <a:xfrm>
            <a:off x="1730375" y="158750"/>
            <a:ext cx="5627686" cy="1187449"/>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Basic Rules for  </a:t>
            </a:r>
          </a:p>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Computing Probability</a:t>
            </a:r>
          </a:p>
        </p:txBody>
      </p:sp>
      <p:sp>
        <p:nvSpPr>
          <p:cNvPr id="131" name="Shape 131"/>
          <p:cNvSpPr txBox="1"/>
          <p:nvPr>
            <p:ph idx="1" type="body"/>
          </p:nvPr>
        </p:nvSpPr>
        <p:spPr>
          <a:xfrm>
            <a:off x="355600" y="1549400"/>
            <a:ext cx="8763000" cy="2209799"/>
          </a:xfrm>
          <a:prstGeom prst="rect">
            <a:avLst/>
          </a:prstGeom>
          <a:noFill/>
          <a:ln>
            <a:noFill/>
          </a:ln>
        </p:spPr>
        <p:txBody>
          <a:bodyPr anchorCtr="0" anchor="t" bIns="44450" lIns="90475" rIns="90475" tIns="44450">
            <a:noAutofit/>
          </a:bodyPr>
          <a:lstStyle/>
          <a:p>
            <a:pPr indent="-285750" lvl="0" marL="285750" marR="0" rtl="0" algn="l">
              <a:lnSpc>
                <a:spcPct val="95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Rule 1: </a:t>
            </a:r>
            <a:r>
              <a:rPr b="1" i="0" lang="en-US" sz="3200" u="none" cap="none" strike="noStrike">
                <a:solidFill>
                  <a:schemeClr val="hlink"/>
                </a:solidFill>
                <a:latin typeface="Arial"/>
                <a:ea typeface="Arial"/>
                <a:cs typeface="Arial"/>
                <a:sym typeface="Arial"/>
              </a:rPr>
              <a:t>Relative Frequency Approximation of Probability</a:t>
            </a:r>
          </a:p>
          <a:p>
            <a:pPr indent="-285750" lvl="0" marL="285750" marR="0" rtl="0" algn="l">
              <a:lnSpc>
                <a:spcPct val="95000"/>
              </a:lnSpc>
              <a:spcBef>
                <a:spcPts val="90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   Conduct (or observe) a procedure, and count the number of times event </a:t>
            </a:r>
            <a:r>
              <a:rPr b="1" i="1" lang="en-US" sz="3000" u="none" cap="none" strike="noStrike">
                <a:solidFill>
                  <a:schemeClr val="dk1"/>
                </a:solidFill>
                <a:latin typeface="Arial"/>
                <a:ea typeface="Arial"/>
                <a:cs typeface="Arial"/>
                <a:sym typeface="Arial"/>
              </a:rPr>
              <a:t>A</a:t>
            </a:r>
            <a:r>
              <a:rPr b="1" i="0" lang="en-US" sz="3000" u="none" cap="none" strike="noStrike">
                <a:solidFill>
                  <a:schemeClr val="dk1"/>
                </a:solidFill>
                <a:latin typeface="Arial"/>
                <a:ea typeface="Arial"/>
                <a:cs typeface="Arial"/>
                <a:sym typeface="Arial"/>
              </a:rPr>
              <a:t> actually occurs.  Based on these actual results, </a:t>
            </a:r>
            <a:r>
              <a:rPr b="1" i="1" lang="en-US" sz="3000" u="none" cap="none" strike="noStrike">
                <a:solidFill>
                  <a:schemeClr val="dk1"/>
                </a:solidFill>
                <a:latin typeface="Arial"/>
                <a:ea typeface="Arial"/>
                <a:cs typeface="Arial"/>
                <a:sym typeface="Arial"/>
              </a:rPr>
              <a:t>P</a:t>
            </a:r>
            <a:r>
              <a:rPr b="1" i="0" lang="en-US" sz="3000" u="none" cap="none" strike="noStrike">
                <a:solidFill>
                  <a:schemeClr val="dk1"/>
                </a:solidFill>
                <a:latin typeface="Arial"/>
                <a:ea typeface="Arial"/>
                <a:cs typeface="Arial"/>
                <a:sym typeface="Arial"/>
              </a:rPr>
              <a:t>(</a:t>
            </a:r>
            <a:r>
              <a:rPr b="1" i="1" lang="en-US" sz="3000" u="none" cap="none" strike="noStrike">
                <a:solidFill>
                  <a:schemeClr val="dk1"/>
                </a:solidFill>
                <a:latin typeface="Arial"/>
                <a:ea typeface="Arial"/>
                <a:cs typeface="Arial"/>
                <a:sym typeface="Arial"/>
              </a:rPr>
              <a:t>A</a:t>
            </a:r>
            <a:r>
              <a:rPr b="1" i="0" lang="en-US" sz="3000" u="none" cap="none" strike="noStrike">
                <a:solidFill>
                  <a:schemeClr val="dk1"/>
                </a:solidFill>
                <a:latin typeface="Arial"/>
                <a:ea typeface="Arial"/>
                <a:cs typeface="Arial"/>
                <a:sym typeface="Arial"/>
              </a:rPr>
              <a:t>) is </a:t>
            </a:r>
            <a:r>
              <a:rPr b="1" i="0" lang="en-US" sz="3000" u="none" cap="none" strike="noStrike">
                <a:solidFill>
                  <a:schemeClr val="hlink"/>
                </a:solidFill>
                <a:latin typeface="Arial"/>
                <a:ea typeface="Arial"/>
                <a:cs typeface="Arial"/>
                <a:sym typeface="Arial"/>
              </a:rPr>
              <a:t>approximated</a:t>
            </a:r>
            <a:r>
              <a:rPr b="1" i="0" lang="en-US" sz="3000" u="none" cap="none" strike="noStrike">
                <a:solidFill>
                  <a:schemeClr val="dk1"/>
                </a:solidFill>
                <a:latin typeface="Arial"/>
                <a:ea typeface="Arial"/>
                <a:cs typeface="Arial"/>
                <a:sym typeface="Arial"/>
              </a:rPr>
              <a:t> as follows:</a:t>
            </a:r>
          </a:p>
          <a:p>
            <a:pPr indent="-342900" lvl="0" marL="342900" marR="0" rtl="0" algn="l">
              <a:spcBef>
                <a:spcPts val="640"/>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p:txBody>
      </p:sp>
      <p:grpSp>
        <p:nvGrpSpPr>
          <p:cNvPr id="132" name="Shape 132"/>
          <p:cNvGrpSpPr/>
          <p:nvPr/>
        </p:nvGrpSpPr>
        <p:grpSpPr>
          <a:xfrm>
            <a:off x="381000" y="5054600"/>
            <a:ext cx="8497886" cy="1063625"/>
            <a:chOff x="381000" y="4876800"/>
            <a:chExt cx="8497886" cy="1063625"/>
          </a:xfrm>
        </p:grpSpPr>
        <p:sp>
          <p:nvSpPr>
            <p:cNvPr id="133" name="Shape 133"/>
            <p:cNvSpPr txBox="1"/>
            <p:nvPr/>
          </p:nvSpPr>
          <p:spPr>
            <a:xfrm>
              <a:off x="381000" y="4876800"/>
              <a:ext cx="2106611" cy="8286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5400" u="none" cap="none" strike="noStrike">
                  <a:solidFill>
                    <a:schemeClr val="hlink"/>
                  </a:solidFill>
                  <a:latin typeface="Arial"/>
                  <a:ea typeface="Arial"/>
                  <a:cs typeface="Arial"/>
                  <a:sym typeface="Arial"/>
                </a:rPr>
                <a:t>P</a:t>
              </a:r>
              <a:r>
                <a:rPr b="1" i="0" lang="en-US" sz="5400" u="none" cap="none" strike="noStrike">
                  <a:solidFill>
                    <a:schemeClr val="hlink"/>
                  </a:solidFill>
                  <a:latin typeface="Arial"/>
                  <a:ea typeface="Arial"/>
                  <a:cs typeface="Arial"/>
                  <a:sym typeface="Arial"/>
                </a:rPr>
                <a:t>(</a:t>
              </a:r>
              <a:r>
                <a:rPr b="1" i="1" lang="en-US" sz="5400" u="none" cap="none" strike="noStrike">
                  <a:solidFill>
                    <a:schemeClr val="hlink"/>
                  </a:solidFill>
                  <a:latin typeface="Arial"/>
                  <a:ea typeface="Arial"/>
                  <a:cs typeface="Arial"/>
                  <a:sym typeface="Arial"/>
                </a:rPr>
                <a:t>A</a:t>
              </a:r>
              <a:r>
                <a:rPr b="1" i="0" lang="en-US" sz="5400" u="none" cap="none" strike="noStrike">
                  <a:solidFill>
                    <a:schemeClr val="hlink"/>
                  </a:solidFill>
                  <a:latin typeface="Arial"/>
                  <a:ea typeface="Arial"/>
                  <a:cs typeface="Arial"/>
                  <a:sym typeface="Arial"/>
                </a:rPr>
                <a:t>)</a:t>
              </a:r>
              <a:r>
                <a:rPr b="1" i="1" lang="en-US" sz="5400" u="none" cap="none" strike="noStrike">
                  <a:solidFill>
                    <a:schemeClr val="hlink"/>
                  </a:solidFill>
                  <a:latin typeface="Arial"/>
                  <a:ea typeface="Arial"/>
                  <a:cs typeface="Arial"/>
                  <a:sym typeface="Arial"/>
                </a:rPr>
                <a:t> </a:t>
              </a:r>
              <a:r>
                <a:rPr b="1" i="1" lang="en-US" sz="4400" u="none" cap="none" strike="noStrike">
                  <a:solidFill>
                    <a:schemeClr val="hlink"/>
                  </a:solidFill>
                  <a:latin typeface="Arial"/>
                  <a:ea typeface="Arial"/>
                  <a:cs typeface="Arial"/>
                  <a:sym typeface="Arial"/>
                </a:rPr>
                <a:t>=</a:t>
              </a:r>
            </a:p>
          </p:txBody>
        </p:sp>
        <p:sp>
          <p:nvSpPr>
            <p:cNvPr id="134" name="Shape 134"/>
            <p:cNvSpPr txBox="1"/>
            <p:nvPr/>
          </p:nvSpPr>
          <p:spPr>
            <a:xfrm>
              <a:off x="3028950" y="4914900"/>
              <a:ext cx="3816349"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 of times </a:t>
              </a:r>
              <a:r>
                <a:rPr b="1" i="1" lang="en-US" sz="2800" u="none" cap="none" strike="noStrike">
                  <a:solidFill>
                    <a:schemeClr val="hlink"/>
                  </a:solidFill>
                  <a:latin typeface="Arial"/>
                  <a:ea typeface="Arial"/>
                  <a:cs typeface="Arial"/>
                  <a:sym typeface="Arial"/>
                </a:rPr>
                <a:t>A</a:t>
              </a:r>
              <a:r>
                <a:rPr b="1" i="0" lang="en-US" sz="2800" u="none" cap="none" strike="noStrike">
                  <a:solidFill>
                    <a:schemeClr val="hlink"/>
                  </a:solidFill>
                  <a:latin typeface="Arial"/>
                  <a:ea typeface="Arial"/>
                  <a:cs typeface="Arial"/>
                  <a:sym typeface="Arial"/>
                </a:rPr>
                <a:t> occurred</a:t>
              </a:r>
            </a:p>
          </p:txBody>
        </p:sp>
        <p:sp>
          <p:nvSpPr>
            <p:cNvPr id="135" name="Shape 135"/>
            <p:cNvSpPr txBox="1"/>
            <p:nvPr/>
          </p:nvSpPr>
          <p:spPr>
            <a:xfrm>
              <a:off x="2705100" y="5467350"/>
              <a:ext cx="6030911"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 of times procedure was repeated</a:t>
              </a:r>
            </a:p>
          </p:txBody>
        </p:sp>
        <p:cxnSp>
          <p:nvCxnSpPr>
            <p:cNvPr id="136" name="Shape 136"/>
            <p:cNvCxnSpPr/>
            <p:nvPr/>
          </p:nvCxnSpPr>
          <p:spPr>
            <a:xfrm>
              <a:off x="2579686" y="5419725"/>
              <a:ext cx="6299200" cy="0"/>
            </a:xfrm>
            <a:prstGeom prst="straightConnector1">
              <a:avLst/>
            </a:prstGeom>
            <a:noFill/>
            <a:ln cap="rnd" cmpd="sng" w="25400">
              <a:solidFill>
                <a:schemeClr val="hlink"/>
              </a:solidFill>
              <a:prstDash val="solid"/>
              <a:miter/>
              <a:headEnd len="med" w="med" type="none"/>
              <a:tailEnd len="med" w="med" type="none"/>
            </a:ln>
          </p:spPr>
        </p:cxnSp>
      </p:gr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0" name="Shape 140"/>
        <p:cNvGrpSpPr/>
        <p:nvPr/>
      </p:nvGrpSpPr>
      <p:grpSpPr>
        <a:xfrm>
          <a:off x="0" y="0"/>
          <a:ext cx="0" cy="0"/>
          <a:chOff x="0" y="0"/>
          <a:chExt cx="0" cy="0"/>
        </a:xfrm>
      </p:grpSpPr>
      <p:sp>
        <p:nvSpPr>
          <p:cNvPr id="141" name="Shape 141"/>
          <p:cNvSpPr txBox="1"/>
          <p:nvPr/>
        </p:nvSpPr>
        <p:spPr>
          <a:xfrm>
            <a:off x="1143000" y="762000"/>
            <a:ext cx="7162799"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42" name="Shape 142"/>
          <p:cNvSpPr txBox="1"/>
          <p:nvPr/>
        </p:nvSpPr>
        <p:spPr>
          <a:xfrm>
            <a:off x="1143000" y="2133600"/>
            <a:ext cx="7162799" cy="41148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43" name="Shape 143"/>
          <p:cNvSpPr txBox="1"/>
          <p:nvPr/>
        </p:nvSpPr>
        <p:spPr>
          <a:xfrm>
            <a:off x="0" y="3581400"/>
            <a:ext cx="8915400" cy="762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44" name="Shape 144"/>
          <p:cNvSpPr txBox="1"/>
          <p:nvPr/>
        </p:nvSpPr>
        <p:spPr>
          <a:xfrm>
            <a:off x="692150" y="127000"/>
            <a:ext cx="7993062" cy="1187449"/>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Basic Rules for  </a:t>
            </a:r>
          </a:p>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Computing Probability </a:t>
            </a:r>
            <a:r>
              <a:rPr b="1" i="0" lang="en-US" sz="3200" u="none" cap="none" strike="noStrike">
                <a:solidFill>
                  <a:srgbClr val="008000"/>
                </a:solidFill>
                <a:latin typeface="Arial"/>
                <a:ea typeface="Arial"/>
                <a:cs typeface="Arial"/>
                <a:sym typeface="Arial"/>
              </a:rPr>
              <a:t>- continued</a:t>
            </a:r>
          </a:p>
        </p:txBody>
      </p:sp>
      <p:sp>
        <p:nvSpPr>
          <p:cNvPr id="145" name="Shape 145"/>
          <p:cNvSpPr txBox="1"/>
          <p:nvPr>
            <p:ph idx="1" type="body"/>
          </p:nvPr>
        </p:nvSpPr>
        <p:spPr>
          <a:xfrm>
            <a:off x="457200" y="1587500"/>
            <a:ext cx="8610599" cy="2209799"/>
          </a:xfrm>
          <a:prstGeom prst="rect">
            <a:avLst/>
          </a:prstGeom>
          <a:noFill/>
          <a:ln>
            <a:noFill/>
          </a:ln>
        </p:spPr>
        <p:txBody>
          <a:bodyPr anchorCtr="0" anchor="t" bIns="44450" lIns="90475" rIns="90475" tIns="44450">
            <a:noAutofit/>
          </a:bodyPr>
          <a:lstStyle/>
          <a:p>
            <a:pPr indent="-285750" lvl="0" marL="285750" marR="0" rtl="0" algn="l">
              <a:lnSpc>
                <a:spcPct val="95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Rule 2: </a:t>
            </a:r>
            <a:r>
              <a:rPr b="1" i="0" lang="en-US" sz="3200" u="none" cap="none" strike="noStrike">
                <a:solidFill>
                  <a:schemeClr val="hlink"/>
                </a:solidFill>
                <a:latin typeface="Arial"/>
                <a:ea typeface="Arial"/>
                <a:cs typeface="Arial"/>
                <a:sym typeface="Arial"/>
              </a:rPr>
              <a:t>Classical Approach to Probability  	</a:t>
            </a:r>
            <a:r>
              <a:rPr b="1" i="0" lang="en-US" sz="2800" u="none" cap="none" strike="noStrike">
                <a:solidFill>
                  <a:schemeClr val="hlink"/>
                </a:solidFill>
                <a:latin typeface="Arial"/>
                <a:ea typeface="Arial"/>
                <a:cs typeface="Arial"/>
                <a:sym typeface="Arial"/>
              </a:rPr>
              <a:t>(Requires Equally Likely Outcomes)</a:t>
            </a:r>
          </a:p>
          <a:p>
            <a:pPr indent="-285750" lvl="0" marL="285750" marR="0" rtl="0" algn="l">
              <a:lnSpc>
                <a:spcPct val="95000"/>
              </a:lnSpc>
              <a:spcBef>
                <a:spcPts val="96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Assume that a given procedure has </a:t>
            </a:r>
            <a:r>
              <a:rPr b="1" i="1" lang="en-US" sz="3200" u="none" cap="none" strike="noStrike">
                <a:solidFill>
                  <a:schemeClr val="hlink"/>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different simple events and that </a:t>
            </a:r>
            <a:r>
              <a:rPr b="1" i="0" lang="en-US" sz="2800" u="none" cap="none" strike="noStrike">
                <a:solidFill>
                  <a:schemeClr val="hlink"/>
                </a:solidFill>
                <a:latin typeface="Arial"/>
                <a:ea typeface="Arial"/>
                <a:cs typeface="Arial"/>
                <a:sym typeface="Arial"/>
              </a:rPr>
              <a:t>each of those simple events has an equal chance of occurring</a:t>
            </a:r>
            <a:r>
              <a:rPr b="1" i="0" lang="en-US" sz="2800" u="none" cap="none" strike="noStrike">
                <a:solidFill>
                  <a:schemeClr val="dk1"/>
                </a:solidFill>
                <a:latin typeface="Arial"/>
                <a:ea typeface="Arial"/>
                <a:cs typeface="Arial"/>
                <a:sym typeface="Arial"/>
              </a:rPr>
              <a:t>.  If event </a:t>
            </a:r>
            <a:r>
              <a:rPr b="1" i="1" lang="en-US" sz="2800" u="none" cap="none" strike="noStrike">
                <a:solidFill>
                  <a:schemeClr val="dk1"/>
                </a:solidFill>
                <a:latin typeface="Arial"/>
                <a:ea typeface="Arial"/>
                <a:cs typeface="Arial"/>
                <a:sym typeface="Arial"/>
              </a:rPr>
              <a:t>A</a:t>
            </a:r>
            <a:r>
              <a:rPr b="1" i="0" lang="en-US" sz="2800" u="none" cap="none" strike="noStrike">
                <a:solidFill>
                  <a:schemeClr val="dk1"/>
                </a:solidFill>
                <a:latin typeface="Arial"/>
                <a:ea typeface="Arial"/>
                <a:cs typeface="Arial"/>
                <a:sym typeface="Arial"/>
              </a:rPr>
              <a:t> can occur in </a:t>
            </a:r>
            <a:r>
              <a:rPr b="1" i="1" lang="en-US" sz="2800" u="none" cap="none" strike="noStrike">
                <a:solidFill>
                  <a:schemeClr val="hlink"/>
                </a:solidFill>
                <a:latin typeface="Arial"/>
                <a:ea typeface="Arial"/>
                <a:cs typeface="Arial"/>
                <a:sym typeface="Arial"/>
              </a:rPr>
              <a:t>s</a:t>
            </a:r>
            <a:r>
              <a:rPr b="1" i="0" lang="en-US" sz="2800" u="none" cap="none" strike="noStrike">
                <a:solidFill>
                  <a:schemeClr val="dk1"/>
                </a:solidFill>
                <a:latin typeface="Arial"/>
                <a:ea typeface="Arial"/>
                <a:cs typeface="Arial"/>
                <a:sym typeface="Arial"/>
              </a:rPr>
              <a:t> of these </a:t>
            </a:r>
            <a:r>
              <a:rPr b="1" i="1" lang="en-US" sz="2800" u="none" cap="none" strike="noStrike">
                <a:solidFill>
                  <a:schemeClr val="hlink"/>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ways, then</a:t>
            </a:r>
          </a:p>
          <a:p>
            <a:pPr indent="-342900" lvl="0" marL="342900" marR="0" rtl="0" algn="l">
              <a:spcBef>
                <a:spcPts val="640"/>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p:txBody>
      </p:sp>
      <p:sp>
        <p:nvSpPr>
          <p:cNvPr id="146" name="Shape 146"/>
          <p:cNvSpPr txBox="1"/>
          <p:nvPr/>
        </p:nvSpPr>
        <p:spPr>
          <a:xfrm>
            <a:off x="303212" y="4848225"/>
            <a:ext cx="2106611" cy="8286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5400" u="none" cap="none" strike="noStrike">
                <a:solidFill>
                  <a:schemeClr val="hlink"/>
                </a:solidFill>
                <a:latin typeface="Arial"/>
                <a:ea typeface="Arial"/>
                <a:cs typeface="Arial"/>
                <a:sym typeface="Arial"/>
              </a:rPr>
              <a:t>P</a:t>
            </a:r>
            <a:r>
              <a:rPr b="1" i="0" lang="en-US" sz="5400" u="none" cap="none" strike="noStrike">
                <a:solidFill>
                  <a:schemeClr val="hlink"/>
                </a:solidFill>
                <a:latin typeface="Arial"/>
                <a:ea typeface="Arial"/>
                <a:cs typeface="Arial"/>
                <a:sym typeface="Arial"/>
              </a:rPr>
              <a:t>(</a:t>
            </a:r>
            <a:r>
              <a:rPr b="1" i="1" lang="en-US" sz="5400" u="none" cap="none" strike="noStrike">
                <a:solidFill>
                  <a:schemeClr val="hlink"/>
                </a:solidFill>
                <a:latin typeface="Arial"/>
                <a:ea typeface="Arial"/>
                <a:cs typeface="Arial"/>
                <a:sym typeface="Arial"/>
              </a:rPr>
              <a:t>A</a:t>
            </a:r>
            <a:r>
              <a:rPr b="1" i="0" lang="en-US" sz="5400" u="none" cap="none" strike="noStrike">
                <a:solidFill>
                  <a:schemeClr val="hlink"/>
                </a:solidFill>
                <a:latin typeface="Arial"/>
                <a:ea typeface="Arial"/>
                <a:cs typeface="Arial"/>
                <a:sym typeface="Arial"/>
              </a:rPr>
              <a:t>) </a:t>
            </a:r>
            <a:r>
              <a:rPr b="1" i="0" lang="en-US" sz="4400" u="none" cap="none" strike="noStrike">
                <a:solidFill>
                  <a:schemeClr val="hlink"/>
                </a:solidFill>
                <a:latin typeface="Arial"/>
                <a:ea typeface="Arial"/>
                <a:cs typeface="Arial"/>
                <a:sym typeface="Arial"/>
              </a:rPr>
              <a:t>=</a:t>
            </a:r>
          </a:p>
        </p:txBody>
      </p:sp>
      <p:sp>
        <p:nvSpPr>
          <p:cNvPr id="147" name="Shape 147"/>
          <p:cNvSpPr txBox="1"/>
          <p:nvPr/>
        </p:nvSpPr>
        <p:spPr>
          <a:xfrm>
            <a:off x="3846512" y="4848225"/>
            <a:ext cx="5022850"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number of ways </a:t>
            </a:r>
            <a:r>
              <a:rPr b="1" i="1" lang="en-US" sz="2800" u="none" cap="none" strike="noStrike">
                <a:solidFill>
                  <a:schemeClr val="hlink"/>
                </a:solidFill>
                <a:latin typeface="Arial"/>
                <a:ea typeface="Arial"/>
                <a:cs typeface="Arial"/>
                <a:sym typeface="Arial"/>
              </a:rPr>
              <a:t>A</a:t>
            </a:r>
            <a:r>
              <a:rPr b="1" i="0" lang="en-US" sz="2800" u="none" cap="none" strike="noStrike">
                <a:solidFill>
                  <a:schemeClr val="hlink"/>
                </a:solidFill>
                <a:latin typeface="Arial"/>
                <a:ea typeface="Arial"/>
                <a:cs typeface="Arial"/>
                <a:sym typeface="Arial"/>
              </a:rPr>
              <a:t> can occur</a:t>
            </a:r>
          </a:p>
        </p:txBody>
      </p:sp>
      <p:sp>
        <p:nvSpPr>
          <p:cNvPr id="148" name="Shape 148"/>
          <p:cNvSpPr txBox="1"/>
          <p:nvPr/>
        </p:nvSpPr>
        <p:spPr>
          <a:xfrm>
            <a:off x="3957637" y="5362575"/>
            <a:ext cx="4664075" cy="857250"/>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number of different simple events</a:t>
            </a:r>
          </a:p>
        </p:txBody>
      </p:sp>
      <p:cxnSp>
        <p:nvCxnSpPr>
          <p:cNvPr id="149" name="Shape 149"/>
          <p:cNvCxnSpPr/>
          <p:nvPr/>
        </p:nvCxnSpPr>
        <p:spPr>
          <a:xfrm>
            <a:off x="3835400" y="5295900"/>
            <a:ext cx="5080000" cy="0"/>
          </a:xfrm>
          <a:prstGeom prst="straightConnector1">
            <a:avLst/>
          </a:prstGeom>
          <a:noFill/>
          <a:ln cap="rnd" cmpd="sng" w="25400">
            <a:solidFill>
              <a:schemeClr val="hlink"/>
            </a:solidFill>
            <a:prstDash val="solid"/>
            <a:miter/>
            <a:headEnd len="med" w="med" type="none"/>
            <a:tailEnd len="med" w="med" type="none"/>
          </a:ln>
        </p:spPr>
      </p:cxnSp>
      <p:cxnSp>
        <p:nvCxnSpPr>
          <p:cNvPr id="150" name="Shape 150"/>
          <p:cNvCxnSpPr/>
          <p:nvPr/>
        </p:nvCxnSpPr>
        <p:spPr>
          <a:xfrm>
            <a:off x="2463800" y="5314950"/>
            <a:ext cx="660400" cy="0"/>
          </a:xfrm>
          <a:prstGeom prst="straightConnector1">
            <a:avLst/>
          </a:prstGeom>
          <a:noFill/>
          <a:ln cap="rnd" cmpd="sng" w="25400">
            <a:solidFill>
              <a:schemeClr val="hlink"/>
            </a:solidFill>
            <a:prstDash val="solid"/>
            <a:miter/>
            <a:headEnd len="med" w="med" type="none"/>
            <a:tailEnd len="med" w="med" type="none"/>
          </a:ln>
        </p:spPr>
      </p:cxnSp>
      <p:sp>
        <p:nvSpPr>
          <p:cNvPr id="151" name="Shape 151"/>
          <p:cNvSpPr txBox="1"/>
          <p:nvPr/>
        </p:nvSpPr>
        <p:spPr>
          <a:xfrm>
            <a:off x="2517775" y="4595812"/>
            <a:ext cx="561975" cy="8286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5400" u="none" cap="none" strike="noStrike">
                <a:solidFill>
                  <a:schemeClr val="hlink"/>
                </a:solidFill>
                <a:latin typeface="Arial"/>
                <a:ea typeface="Arial"/>
                <a:cs typeface="Arial"/>
                <a:sym typeface="Arial"/>
              </a:rPr>
              <a:t>s</a:t>
            </a:r>
          </a:p>
        </p:txBody>
      </p:sp>
      <p:sp>
        <p:nvSpPr>
          <p:cNvPr id="152" name="Shape 152"/>
          <p:cNvSpPr txBox="1"/>
          <p:nvPr/>
        </p:nvSpPr>
        <p:spPr>
          <a:xfrm>
            <a:off x="2538411" y="5178425"/>
            <a:ext cx="600075" cy="8286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5400" u="none" cap="none" strike="noStrike">
                <a:solidFill>
                  <a:schemeClr val="hlink"/>
                </a:solidFill>
                <a:latin typeface="Arial"/>
                <a:ea typeface="Arial"/>
                <a:cs typeface="Arial"/>
                <a:sym typeface="Arial"/>
              </a:rPr>
              <a:t>n</a:t>
            </a:r>
          </a:p>
        </p:txBody>
      </p:sp>
      <p:sp>
        <p:nvSpPr>
          <p:cNvPr id="153" name="Shape 153"/>
          <p:cNvSpPr txBox="1"/>
          <p:nvPr/>
        </p:nvSpPr>
        <p:spPr>
          <a:xfrm>
            <a:off x="3302000" y="4951412"/>
            <a:ext cx="508000" cy="692149"/>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chemeClr val="hlink"/>
              </a:buClr>
              <a:buSzPct val="25000"/>
              <a:buFont typeface="Arial"/>
              <a:buNone/>
            </a:pPr>
            <a:r>
              <a:rPr b="1" i="0" lang="en-US" sz="4400" u="none" cap="none" strike="noStrike">
                <a:solidFill>
                  <a:schemeClr val="hlink"/>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7" name="Shape 157"/>
        <p:cNvGrpSpPr/>
        <p:nvPr/>
      </p:nvGrpSpPr>
      <p:grpSpPr>
        <a:xfrm>
          <a:off x="0" y="0"/>
          <a:ext cx="0" cy="0"/>
          <a:chOff x="0" y="0"/>
          <a:chExt cx="0" cy="0"/>
        </a:xfrm>
      </p:grpSpPr>
      <p:sp>
        <p:nvSpPr>
          <p:cNvPr id="158" name="Shape 158"/>
          <p:cNvSpPr txBox="1"/>
          <p:nvPr/>
        </p:nvSpPr>
        <p:spPr>
          <a:xfrm>
            <a:off x="1143000" y="762000"/>
            <a:ext cx="7162799"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59" name="Shape 159"/>
          <p:cNvSpPr txBox="1"/>
          <p:nvPr/>
        </p:nvSpPr>
        <p:spPr>
          <a:xfrm>
            <a:off x="0" y="3581400"/>
            <a:ext cx="8915400" cy="762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60" name="Shape 160"/>
          <p:cNvSpPr txBox="1"/>
          <p:nvPr/>
        </p:nvSpPr>
        <p:spPr>
          <a:xfrm>
            <a:off x="608012" y="158750"/>
            <a:ext cx="8104187" cy="1187449"/>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Basic Rules for  </a:t>
            </a:r>
          </a:p>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Computing Probability </a:t>
            </a:r>
            <a:r>
              <a:rPr b="1" i="0" lang="en-US" sz="3200" u="none" cap="none" strike="noStrike">
                <a:solidFill>
                  <a:srgbClr val="008000"/>
                </a:solidFill>
                <a:latin typeface="Arial"/>
                <a:ea typeface="Arial"/>
                <a:cs typeface="Arial"/>
                <a:sym typeface="Arial"/>
              </a:rPr>
              <a:t>- continued</a:t>
            </a:r>
          </a:p>
        </p:txBody>
      </p:sp>
      <p:sp>
        <p:nvSpPr>
          <p:cNvPr id="161" name="Shape 161"/>
          <p:cNvSpPr txBox="1"/>
          <p:nvPr>
            <p:ph idx="1" type="body"/>
          </p:nvPr>
        </p:nvSpPr>
        <p:spPr>
          <a:xfrm>
            <a:off x="533400" y="1981200"/>
            <a:ext cx="8458200" cy="2209799"/>
          </a:xfrm>
          <a:prstGeom prst="rect">
            <a:avLst/>
          </a:prstGeom>
          <a:noFill/>
          <a:ln>
            <a:noFill/>
          </a:ln>
        </p:spPr>
        <p:txBody>
          <a:bodyPr anchorCtr="0" anchor="t" bIns="44450" lIns="90475" rIns="90475" tIns="44450">
            <a:noAutofit/>
          </a:bodyPr>
          <a:lstStyle/>
          <a:p>
            <a:pPr indent="-285750" lvl="0" marL="285750" marR="0" rtl="0" algn="l">
              <a:lnSpc>
                <a:spcPct val="95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Rule 3: </a:t>
            </a:r>
            <a:r>
              <a:rPr b="1" i="0" lang="en-US" sz="3600" u="none" cap="none" strike="noStrike">
                <a:solidFill>
                  <a:schemeClr val="hlink"/>
                </a:solidFill>
                <a:latin typeface="Arial"/>
                <a:ea typeface="Arial"/>
                <a:cs typeface="Arial"/>
                <a:sym typeface="Arial"/>
              </a:rPr>
              <a:t>Subjective Probabilities</a:t>
            </a:r>
          </a:p>
          <a:p>
            <a:pPr indent="-285750" lvl="0" marL="285750" marR="0" rtl="0" algn="l">
              <a:lnSpc>
                <a:spcPct val="120000"/>
              </a:lnSpc>
              <a:spcBef>
                <a:spcPts val="96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a:t>
            </a:r>
          </a:p>
        </p:txBody>
      </p:sp>
      <p:sp>
        <p:nvSpPr>
          <p:cNvPr id="162" name="Shape 162"/>
          <p:cNvSpPr txBox="1"/>
          <p:nvPr/>
        </p:nvSpPr>
        <p:spPr>
          <a:xfrm>
            <a:off x="914400" y="2743200"/>
            <a:ext cx="7848599" cy="25273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the probability of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is </a:t>
            </a:r>
            <a:r>
              <a:rPr b="1" i="0" lang="en-US" sz="3200" u="none" cap="none" strike="noStrike">
                <a:solidFill>
                  <a:schemeClr val="hlink"/>
                </a:solidFill>
                <a:latin typeface="Arial"/>
                <a:ea typeface="Arial"/>
                <a:cs typeface="Arial"/>
                <a:sym typeface="Arial"/>
              </a:rPr>
              <a:t>estimated</a:t>
            </a:r>
            <a:r>
              <a:rPr b="1" i="0" lang="en-US" sz="3200" u="none" cap="none" strike="noStrike">
                <a:solidFill>
                  <a:schemeClr val="dk1"/>
                </a:solidFill>
                <a:latin typeface="Arial"/>
                <a:ea typeface="Arial"/>
                <a:cs typeface="Arial"/>
                <a:sym typeface="Arial"/>
              </a:rPr>
              <a:t> by using knowledge of the relevant circumstances.</a:t>
            </a:r>
          </a:p>
          <a:p>
            <a:pPr indent="0" lvl="0" marL="0" marR="0" rtl="0" algn="ctr">
              <a:lnSpc>
                <a:spcPct val="90000"/>
              </a:lnSpc>
              <a:spcBef>
                <a:spcPts val="0"/>
              </a:spcBef>
              <a:spcAft>
                <a:spcPts val="0"/>
              </a:spcAft>
              <a:buNone/>
            </a:pPr>
            <a:r>
              <a:t/>
            </a:r>
            <a:endParaRPr b="1" i="0" sz="3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6" name="Shape 166"/>
        <p:cNvGrpSpPr/>
        <p:nvPr/>
      </p:nvGrpSpPr>
      <p:grpSpPr>
        <a:xfrm>
          <a:off x="0" y="0"/>
          <a:ext cx="0" cy="0"/>
          <a:chOff x="0" y="0"/>
          <a:chExt cx="0" cy="0"/>
        </a:xfrm>
      </p:grpSpPr>
      <p:sp>
        <p:nvSpPr>
          <p:cNvPr id="167" name="Shape 167"/>
          <p:cNvSpPr txBox="1"/>
          <p:nvPr/>
        </p:nvSpPr>
        <p:spPr>
          <a:xfrm>
            <a:off x="1066800" y="762000"/>
            <a:ext cx="7162799"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68" name="Shape 168"/>
          <p:cNvSpPr txBox="1"/>
          <p:nvPr/>
        </p:nvSpPr>
        <p:spPr>
          <a:xfrm>
            <a:off x="1143000" y="2133600"/>
            <a:ext cx="7162799" cy="41148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69" name="Shape 169"/>
          <p:cNvSpPr txBox="1"/>
          <p:nvPr/>
        </p:nvSpPr>
        <p:spPr>
          <a:xfrm>
            <a:off x="0" y="3962400"/>
            <a:ext cx="8534399" cy="762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70" name="Shape 170"/>
          <p:cNvSpPr txBox="1"/>
          <p:nvPr/>
        </p:nvSpPr>
        <p:spPr>
          <a:xfrm>
            <a:off x="2606675" y="254000"/>
            <a:ext cx="3906836" cy="1187449"/>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Law of </a:t>
            </a:r>
          </a:p>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Large Numbers</a:t>
            </a:r>
          </a:p>
        </p:txBody>
      </p:sp>
      <p:sp>
        <p:nvSpPr>
          <p:cNvPr id="171" name="Shape 171"/>
          <p:cNvSpPr txBox="1"/>
          <p:nvPr>
            <p:ph idx="1" type="body"/>
          </p:nvPr>
        </p:nvSpPr>
        <p:spPr>
          <a:xfrm>
            <a:off x="595312" y="2125661"/>
            <a:ext cx="8267699" cy="2649537"/>
          </a:xfrm>
          <a:prstGeom prst="rect">
            <a:avLst/>
          </a:prstGeom>
          <a:noFill/>
          <a:ln>
            <a:noFill/>
          </a:ln>
        </p:spPr>
        <p:txBody>
          <a:bodyPr anchorCtr="0" anchor="t" bIns="44450" lIns="90475" rIns="90475" tIns="44450">
            <a:noAutofit/>
          </a:bodyPr>
          <a:lstStyle/>
          <a:p>
            <a:pPr indent="-285750" lvl="0" marL="285750" marR="0" rtl="0" algn="l">
              <a:lnSpc>
                <a:spcPct val="11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As a procedure is repeated again and again, the relative frequency probability of an event tends to approach the actual probability.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5" name="Shape 175"/>
        <p:cNvGrpSpPr/>
        <p:nvPr/>
      </p:nvGrpSpPr>
      <p:grpSpPr>
        <a:xfrm>
          <a:off x="0" y="0"/>
          <a:ext cx="0" cy="0"/>
          <a:chOff x="0" y="0"/>
          <a:chExt cx="0" cy="0"/>
        </a:xfrm>
      </p:grpSpPr>
      <p:sp>
        <p:nvSpPr>
          <p:cNvPr id="176" name="Shape 176"/>
          <p:cNvSpPr txBox="1"/>
          <p:nvPr>
            <p:ph idx="4294967295" type="title"/>
          </p:nvPr>
        </p:nvSpPr>
        <p:spPr>
          <a:xfrm>
            <a:off x="990600" y="298450"/>
            <a:ext cx="7162799" cy="7239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Probability Limits</a:t>
            </a:r>
          </a:p>
        </p:txBody>
      </p:sp>
      <p:sp>
        <p:nvSpPr>
          <p:cNvPr id="177" name="Shape 177"/>
          <p:cNvSpPr txBox="1"/>
          <p:nvPr/>
        </p:nvSpPr>
        <p:spPr>
          <a:xfrm>
            <a:off x="1143000" y="133350"/>
            <a:ext cx="7162799"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78" name="Shape 178"/>
          <p:cNvSpPr txBox="1"/>
          <p:nvPr>
            <p:ph idx="1" type="body"/>
          </p:nvPr>
        </p:nvSpPr>
        <p:spPr>
          <a:xfrm>
            <a:off x="533400" y="3208336"/>
            <a:ext cx="8413749" cy="1174749"/>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84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The probability of an event that is certain to 		occur is 1.</a:t>
            </a:r>
          </a:p>
        </p:txBody>
      </p:sp>
      <p:sp>
        <p:nvSpPr>
          <p:cNvPr id="179" name="Shape 179"/>
          <p:cNvSpPr txBox="1"/>
          <p:nvPr/>
        </p:nvSpPr>
        <p:spPr>
          <a:xfrm>
            <a:off x="533400" y="2425700"/>
            <a:ext cx="8267699" cy="627061"/>
          </a:xfrm>
          <a:prstGeom prst="rect">
            <a:avLst/>
          </a:prstGeom>
          <a:noFill/>
          <a:ln>
            <a:noFill/>
          </a:ln>
        </p:spPr>
        <p:txBody>
          <a:bodyPr anchorCtr="0" anchor="t" bIns="45700" lIns="91425" rIns="91425" tIns="45700">
            <a:noAutofit/>
          </a:bodyPr>
          <a:lstStyle/>
          <a:p>
            <a:pPr indent="0" lvl="0" marL="0" marR="0" rtl="0" algn="l">
              <a:lnSpc>
                <a:spcPct val="95000"/>
              </a:lnSpc>
              <a:spcBef>
                <a:spcPts val="0"/>
              </a:spcBef>
              <a:spcAft>
                <a:spcPts val="84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The probability of an impossible event is 0.</a:t>
            </a:r>
          </a:p>
        </p:txBody>
      </p:sp>
      <p:sp>
        <p:nvSpPr>
          <p:cNvPr id="180" name="Shape 180"/>
          <p:cNvSpPr txBox="1"/>
          <p:nvPr/>
        </p:nvSpPr>
        <p:spPr>
          <a:xfrm>
            <a:off x="533400" y="4322762"/>
            <a:ext cx="8305799" cy="1311275"/>
          </a:xfrm>
          <a:prstGeom prst="rect">
            <a:avLst/>
          </a:prstGeom>
          <a:noFill/>
          <a:ln>
            <a:noFill/>
          </a:ln>
        </p:spPr>
        <p:txBody>
          <a:bodyPr anchorCtr="0" anchor="t" bIns="45700" lIns="91425" rIns="91425" tIns="45700">
            <a:noAutofit/>
          </a:bodyPr>
          <a:lstStyle/>
          <a:p>
            <a:pPr indent="-457200" lvl="0" marL="457200" marR="0" rtl="0" algn="l">
              <a:lnSpc>
                <a:spcPct val="95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For any event </a:t>
            </a:r>
            <a:r>
              <a:rPr b="1" i="1" lang="en-US" sz="2800" u="none" cap="none" strike="noStrike">
                <a:solidFill>
                  <a:schemeClr val="dk1"/>
                </a:solidFill>
                <a:latin typeface="Arial"/>
                <a:ea typeface="Arial"/>
                <a:cs typeface="Arial"/>
                <a:sym typeface="Arial"/>
              </a:rPr>
              <a:t>A</a:t>
            </a:r>
            <a:r>
              <a:rPr b="1" i="0" lang="en-US" sz="2800" u="none" cap="none" strike="noStrike">
                <a:solidFill>
                  <a:schemeClr val="dk1"/>
                </a:solidFill>
                <a:latin typeface="Arial"/>
                <a:ea typeface="Arial"/>
                <a:cs typeface="Arial"/>
                <a:sym typeface="Arial"/>
              </a:rPr>
              <a:t>, the probability of </a:t>
            </a:r>
            <a:r>
              <a:rPr b="1" i="1" lang="en-US" sz="2800" u="none" cap="none" strike="noStrike">
                <a:solidFill>
                  <a:schemeClr val="dk1"/>
                </a:solidFill>
                <a:latin typeface="Arial"/>
                <a:ea typeface="Arial"/>
                <a:cs typeface="Arial"/>
                <a:sym typeface="Arial"/>
              </a:rPr>
              <a:t>A</a:t>
            </a:r>
            <a:r>
              <a:rPr b="1" i="0" lang="en-US" sz="2800" u="none" cap="none" strike="noStrike">
                <a:solidFill>
                  <a:schemeClr val="dk1"/>
                </a:solidFill>
                <a:latin typeface="Arial"/>
                <a:ea typeface="Arial"/>
                <a:cs typeface="Arial"/>
                <a:sym typeface="Arial"/>
              </a:rPr>
              <a:t> is      between 0 and 1 inclusive.  </a:t>
            </a:r>
          </a:p>
          <a:p>
            <a:pPr indent="-457200" lvl="0" marL="457200" marR="0" rtl="0" algn="l">
              <a:lnSpc>
                <a:spcPct val="95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That is,</a:t>
            </a:r>
            <a:r>
              <a:rPr b="1" i="1"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0 ≤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a:t>
            </a:r>
            <a:r>
              <a:rPr b="1" i="1" lang="en-US" sz="2800" u="none" cap="none" strike="noStrike">
                <a:solidFill>
                  <a:schemeClr val="dk1"/>
                </a:solidFill>
                <a:latin typeface="Arial"/>
                <a:ea typeface="Arial"/>
                <a:cs typeface="Arial"/>
                <a:sym typeface="Arial"/>
              </a:rPr>
              <a:t>A</a:t>
            </a:r>
            <a:r>
              <a:rPr b="1" i="0" lang="en-US" sz="2800" u="none" cap="none" strike="noStrike">
                <a:solidFill>
                  <a:schemeClr val="dk1"/>
                </a:solidFill>
                <a:latin typeface="Arial"/>
                <a:ea typeface="Arial"/>
                <a:cs typeface="Arial"/>
                <a:sym typeface="Arial"/>
              </a:rPr>
              <a:t>) ≤ 1.</a:t>
            </a:r>
          </a:p>
        </p:txBody>
      </p:sp>
      <p:sp>
        <p:nvSpPr>
          <p:cNvPr id="181" name="Shape 181"/>
          <p:cNvSpPr txBox="1"/>
          <p:nvPr/>
        </p:nvSpPr>
        <p:spPr>
          <a:xfrm>
            <a:off x="533400" y="1473200"/>
            <a:ext cx="8267699" cy="1033462"/>
          </a:xfrm>
          <a:prstGeom prst="rect">
            <a:avLst/>
          </a:prstGeom>
          <a:noFill/>
          <a:ln>
            <a:noFill/>
          </a:ln>
        </p:spPr>
        <p:txBody>
          <a:bodyPr anchorCtr="0" anchor="t" bIns="45700" lIns="91425" rIns="91425" tIns="45700">
            <a:noAutofit/>
          </a:bodyPr>
          <a:lstStyle/>
          <a:p>
            <a:pPr indent="0" lvl="0" marL="0" marR="0" rtl="0" algn="l">
              <a:lnSpc>
                <a:spcPct val="95000"/>
              </a:lnSpc>
              <a:spcBef>
                <a:spcPts val="0"/>
              </a:spcBef>
              <a:spcAft>
                <a:spcPts val="840"/>
              </a:spcAft>
              <a:buClr>
                <a:schemeClr val="dk1"/>
              </a:buClr>
              <a:buSzPct val="25000"/>
              <a:buFont typeface="Arial"/>
              <a:buNone/>
            </a:pPr>
            <a:r>
              <a:rPr b="1" i="0" lang="en-US" sz="2800" u="none" cap="none" strike="noStrike">
                <a:solidFill>
                  <a:schemeClr val="dk1"/>
                </a:solidFill>
                <a:latin typeface="Arial"/>
                <a:ea typeface="Arial"/>
                <a:cs typeface="Arial"/>
                <a:sym typeface="Arial"/>
              </a:rPr>
              <a:t>Always express a probability as a fraction or decimal number between 0 and 1.</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5" name="Shape 185"/>
        <p:cNvGrpSpPr/>
        <p:nvPr/>
      </p:nvGrpSpPr>
      <p:grpSpPr>
        <a:xfrm>
          <a:off x="0" y="0"/>
          <a:ext cx="0" cy="0"/>
          <a:chOff x="0" y="0"/>
          <a:chExt cx="0" cy="0"/>
        </a:xfrm>
      </p:grpSpPr>
      <p:sp>
        <p:nvSpPr>
          <p:cNvPr id="186" name="Shape 186"/>
          <p:cNvSpPr txBox="1"/>
          <p:nvPr>
            <p:ph idx="4294967295" type="title"/>
          </p:nvPr>
        </p:nvSpPr>
        <p:spPr>
          <a:xfrm>
            <a:off x="120650" y="1187450"/>
            <a:ext cx="5540374" cy="12954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Possible Values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for Probabilities</a:t>
            </a:r>
          </a:p>
        </p:txBody>
      </p:sp>
      <p:sp>
        <p:nvSpPr>
          <p:cNvPr id="187" name="Shape 187"/>
          <p:cNvSpPr txBox="1"/>
          <p:nvPr/>
        </p:nvSpPr>
        <p:spPr>
          <a:xfrm>
            <a:off x="3124200" y="1752600"/>
            <a:ext cx="5181600" cy="1600199"/>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pic>
        <p:nvPicPr>
          <p:cNvPr id="188" name="Shape 188"/>
          <p:cNvPicPr preferRelativeResize="0"/>
          <p:nvPr/>
        </p:nvPicPr>
        <p:blipFill rotWithShape="1">
          <a:blip r:embed="rId3">
            <a:alphaModFix/>
          </a:blip>
          <a:srcRect b="0" l="0" r="0" t="0"/>
          <a:stretch/>
        </p:blipFill>
        <p:spPr>
          <a:xfrm>
            <a:off x="5289550" y="147636"/>
            <a:ext cx="2679700" cy="6345236"/>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2" name="Shape 192"/>
        <p:cNvGrpSpPr/>
        <p:nvPr/>
      </p:nvGrpSpPr>
      <p:grpSpPr>
        <a:xfrm>
          <a:off x="0" y="0"/>
          <a:ext cx="0" cy="0"/>
          <a:chOff x="0" y="0"/>
          <a:chExt cx="0" cy="0"/>
        </a:xfrm>
      </p:grpSpPr>
      <p:sp>
        <p:nvSpPr>
          <p:cNvPr id="193" name="Shape 193"/>
          <p:cNvSpPr txBox="1"/>
          <p:nvPr/>
        </p:nvSpPr>
        <p:spPr>
          <a:xfrm>
            <a:off x="914400" y="609600"/>
            <a:ext cx="7162799"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94" name="Shape 194"/>
          <p:cNvSpPr txBox="1"/>
          <p:nvPr/>
        </p:nvSpPr>
        <p:spPr>
          <a:xfrm>
            <a:off x="409575" y="254000"/>
            <a:ext cx="8353425"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Complementary Events</a:t>
            </a:r>
          </a:p>
        </p:txBody>
      </p:sp>
      <p:grpSp>
        <p:nvGrpSpPr>
          <p:cNvPr id="195" name="Shape 195"/>
          <p:cNvGrpSpPr/>
          <p:nvPr/>
        </p:nvGrpSpPr>
        <p:grpSpPr>
          <a:xfrm>
            <a:off x="609600" y="2082800"/>
            <a:ext cx="8153399" cy="1844674"/>
            <a:chOff x="609600" y="2438400"/>
            <a:chExt cx="8153399" cy="1844674"/>
          </a:xfrm>
        </p:grpSpPr>
        <p:sp>
          <p:nvSpPr>
            <p:cNvPr id="196" name="Shape 196"/>
            <p:cNvSpPr txBox="1"/>
            <p:nvPr/>
          </p:nvSpPr>
          <p:spPr>
            <a:xfrm>
              <a:off x="609600" y="2438400"/>
              <a:ext cx="8153399" cy="1844674"/>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complement of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denoted by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consists of all outcomes in which the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does </a:t>
              </a:r>
              <a:r>
                <a:rPr b="1" i="0" lang="en-US" sz="3200" u="none" cap="none" strike="noStrike">
                  <a:solidFill>
                    <a:schemeClr val="hlink"/>
                  </a:solidFill>
                  <a:latin typeface="Arial"/>
                  <a:ea typeface="Arial"/>
                  <a:cs typeface="Arial"/>
                  <a:sym typeface="Arial"/>
                </a:rPr>
                <a:t>not</a:t>
              </a:r>
              <a:r>
                <a:rPr b="1" i="0" lang="en-US" sz="3200" u="none" cap="none" strike="noStrike">
                  <a:solidFill>
                    <a:schemeClr val="dk1"/>
                  </a:solidFill>
                  <a:latin typeface="Arial"/>
                  <a:ea typeface="Arial"/>
                  <a:cs typeface="Arial"/>
                  <a:sym typeface="Arial"/>
                </a:rPr>
                <a:t> occur.</a:t>
              </a:r>
            </a:p>
          </p:txBody>
        </p:sp>
        <p:cxnSp>
          <p:nvCxnSpPr>
            <p:cNvPr id="197" name="Shape 197"/>
            <p:cNvCxnSpPr/>
            <p:nvPr/>
          </p:nvCxnSpPr>
          <p:spPr>
            <a:xfrm>
              <a:off x="727075" y="3181350"/>
              <a:ext cx="279399" cy="0"/>
            </a:xfrm>
            <a:prstGeom prst="straightConnector1">
              <a:avLst/>
            </a:prstGeom>
            <a:noFill/>
            <a:ln cap="rnd" cmpd="sng" w="25400">
              <a:solidFill>
                <a:schemeClr val="dk1"/>
              </a:solidFill>
              <a:prstDash val="solid"/>
              <a:miter/>
              <a:headEnd len="med" w="med" type="none"/>
              <a:tailEnd len="med" w="med" type="none"/>
            </a:ln>
          </p:spPr>
        </p:cxnSp>
      </p:gr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1" name="Shape 201"/>
        <p:cNvGrpSpPr/>
        <p:nvPr/>
      </p:nvGrpSpPr>
      <p:grpSpPr>
        <a:xfrm>
          <a:off x="0" y="0"/>
          <a:ext cx="0" cy="0"/>
          <a:chOff x="0" y="0"/>
          <a:chExt cx="0" cy="0"/>
        </a:xfrm>
      </p:grpSpPr>
      <p:sp>
        <p:nvSpPr>
          <p:cNvPr id="202" name="Shape 202"/>
          <p:cNvSpPr txBox="1"/>
          <p:nvPr>
            <p:ph idx="4294967295" type="title"/>
          </p:nvPr>
        </p:nvSpPr>
        <p:spPr>
          <a:xfrm>
            <a:off x="857250" y="152400"/>
            <a:ext cx="7448550" cy="13715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Rounding Off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Probabilities</a:t>
            </a:r>
          </a:p>
        </p:txBody>
      </p:sp>
      <p:sp>
        <p:nvSpPr>
          <p:cNvPr id="203" name="Shape 203"/>
          <p:cNvSpPr txBox="1"/>
          <p:nvPr/>
        </p:nvSpPr>
        <p:spPr>
          <a:xfrm>
            <a:off x="457200" y="1600200"/>
            <a:ext cx="8153399" cy="36671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204" name="Shape 204"/>
          <p:cNvSpPr txBox="1"/>
          <p:nvPr/>
        </p:nvSpPr>
        <p:spPr>
          <a:xfrm>
            <a:off x="609600" y="2070100"/>
            <a:ext cx="8305799" cy="27813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When expressing the value of a probability, either give the </a:t>
            </a:r>
            <a:r>
              <a:rPr b="1" i="0" lang="en-US" sz="2800" u="none" cap="none" strike="noStrike">
                <a:solidFill>
                  <a:schemeClr val="hlink"/>
                </a:solidFill>
                <a:latin typeface="Arial"/>
                <a:ea typeface="Arial"/>
                <a:cs typeface="Arial"/>
                <a:sym typeface="Arial"/>
              </a:rPr>
              <a:t>exact</a:t>
            </a:r>
            <a:r>
              <a:rPr b="1" i="0" lang="en-US" sz="2800" u="none" cap="none" strike="noStrike">
                <a:solidFill>
                  <a:schemeClr val="dk1"/>
                </a:solidFill>
                <a:latin typeface="Arial"/>
                <a:ea typeface="Arial"/>
                <a:cs typeface="Arial"/>
                <a:sym typeface="Arial"/>
              </a:rPr>
              <a:t> fraction or decimal or round off final decimal results to three significant digits.  (</a:t>
            </a:r>
            <a:r>
              <a:rPr b="1" i="1" lang="en-US" sz="2800" u="none" cap="none" strike="noStrike">
                <a:solidFill>
                  <a:schemeClr val="dk1"/>
                </a:solidFill>
                <a:latin typeface="Arial"/>
                <a:ea typeface="Arial"/>
                <a:cs typeface="Arial"/>
                <a:sym typeface="Arial"/>
              </a:rPr>
              <a:t>Suggestion</a:t>
            </a:r>
            <a:r>
              <a:rPr b="1" i="0" lang="en-US" sz="2800" u="none" cap="none" strike="noStrike">
                <a:solidFill>
                  <a:schemeClr val="dk1"/>
                </a:solidFill>
                <a:latin typeface="Arial"/>
                <a:ea typeface="Arial"/>
                <a:cs typeface="Arial"/>
                <a:sym typeface="Arial"/>
              </a:rPr>
              <a:t>:  When a probability is not a simple fraction such as 2/3 or 5/9, express it as a decimal so that the number can be better understood.)</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8" name="Shape 208"/>
        <p:cNvGrpSpPr/>
        <p:nvPr/>
      </p:nvGrpSpPr>
      <p:grpSpPr>
        <a:xfrm>
          <a:off x="0" y="0"/>
          <a:ext cx="0" cy="0"/>
          <a:chOff x="0" y="0"/>
          <a:chExt cx="0" cy="0"/>
        </a:xfrm>
      </p:grpSpPr>
      <p:sp>
        <p:nvSpPr>
          <p:cNvPr id="209" name="Shape 209"/>
          <p:cNvSpPr txBox="1"/>
          <p:nvPr/>
        </p:nvSpPr>
        <p:spPr>
          <a:xfrm>
            <a:off x="374650" y="100011"/>
            <a:ext cx="8074024" cy="1673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Font typeface="Arial"/>
              <a:buNone/>
            </a:pPr>
            <a:r>
              <a:t/>
            </a:r>
            <a:endParaRPr b="1" i="0" sz="6000" u="none" cap="none" strike="noStrike">
              <a:solidFill>
                <a:srgbClr val="00279F"/>
              </a:solidFill>
              <a:latin typeface="Arial"/>
              <a:ea typeface="Arial"/>
              <a:cs typeface="Arial"/>
              <a:sym typeface="Arial"/>
            </a:endParaRPr>
          </a:p>
          <a:p>
            <a:pPr indent="0" lvl="0" marL="0" marR="0" rtl="0" algn="l">
              <a:lnSpc>
                <a:spcPct val="90000"/>
              </a:lnSpc>
              <a:spcBef>
                <a:spcPts val="616"/>
              </a:spcBef>
              <a:spcAft>
                <a:spcPts val="0"/>
              </a:spcAft>
              <a:buClr>
                <a:schemeClr val="hlink"/>
              </a:buClr>
              <a:buSzPct val="25000"/>
              <a:buFont typeface="Arial"/>
              <a:buNone/>
            </a:pPr>
            <a:r>
              <a:rPr b="0" i="0" lang="en-US" sz="4400" u="none" cap="none" strike="noStrike">
                <a:solidFill>
                  <a:schemeClr val="hlink"/>
                </a:solidFill>
                <a:latin typeface="Arial"/>
                <a:ea typeface="Arial"/>
                <a:cs typeface="Arial"/>
                <a:sym typeface="Arial"/>
              </a:rPr>
              <a:t>     </a:t>
            </a:r>
          </a:p>
        </p:txBody>
      </p:sp>
      <p:sp>
        <p:nvSpPr>
          <p:cNvPr id="210" name="Shape 210"/>
          <p:cNvSpPr txBox="1"/>
          <p:nvPr>
            <p:ph idx="4294967295" type="title"/>
          </p:nvPr>
        </p:nvSpPr>
        <p:spPr>
          <a:xfrm>
            <a:off x="533400" y="190500"/>
            <a:ext cx="8001000" cy="762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   Part 2</a:t>
            </a:r>
          </a:p>
        </p:txBody>
      </p:sp>
      <p:sp>
        <p:nvSpPr>
          <p:cNvPr id="211" name="Shape 211"/>
          <p:cNvSpPr txBox="1"/>
          <p:nvPr/>
        </p:nvSpPr>
        <p:spPr>
          <a:xfrm>
            <a:off x="749300" y="2551111"/>
            <a:ext cx="7886700" cy="1190624"/>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Beyond the</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Basics of Probability: Odds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5" name="Shape 215"/>
        <p:cNvGrpSpPr/>
        <p:nvPr/>
      </p:nvGrpSpPr>
      <p:grpSpPr>
        <a:xfrm>
          <a:off x="0" y="0"/>
          <a:ext cx="0" cy="0"/>
          <a:chOff x="0" y="0"/>
          <a:chExt cx="0" cy="0"/>
        </a:xfrm>
      </p:grpSpPr>
      <p:sp>
        <p:nvSpPr>
          <p:cNvPr id="216" name="Shape 216"/>
          <p:cNvSpPr txBox="1"/>
          <p:nvPr>
            <p:ph idx="4294967295" type="title"/>
          </p:nvPr>
        </p:nvSpPr>
        <p:spPr>
          <a:xfrm>
            <a:off x="990600" y="190500"/>
            <a:ext cx="7162799" cy="762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Odds</a:t>
            </a:r>
          </a:p>
        </p:txBody>
      </p:sp>
      <p:sp>
        <p:nvSpPr>
          <p:cNvPr id="217" name="Shape 217"/>
          <p:cNvSpPr txBox="1"/>
          <p:nvPr/>
        </p:nvSpPr>
        <p:spPr>
          <a:xfrm>
            <a:off x="609600" y="1143000"/>
            <a:ext cx="8305799" cy="15494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The</a:t>
            </a:r>
            <a:r>
              <a:rPr b="1" i="0" lang="en-US" sz="2400" u="none" cap="none" strike="noStrike">
                <a:solidFill>
                  <a:schemeClr val="hlink"/>
                </a:solidFill>
                <a:latin typeface="Arial"/>
                <a:ea typeface="Arial"/>
                <a:cs typeface="Arial"/>
                <a:sym typeface="Arial"/>
              </a:rPr>
              <a:t> actual odds against </a:t>
            </a:r>
            <a:r>
              <a:rPr b="1" i="0" lang="en-US" sz="2400" u="none" cap="none" strike="noStrike">
                <a:solidFill>
                  <a:schemeClr val="dk1"/>
                </a:solidFill>
                <a:latin typeface="Arial"/>
                <a:ea typeface="Arial"/>
                <a:cs typeface="Arial"/>
                <a:sym typeface="Arial"/>
              </a:rPr>
              <a:t>event </a:t>
            </a:r>
            <a:r>
              <a:rPr b="1" i="1" lang="en-US" sz="2400" u="none" cap="none" strike="noStrike">
                <a:solidFill>
                  <a:schemeClr val="dk1"/>
                </a:solidFill>
                <a:latin typeface="Arial"/>
                <a:ea typeface="Arial"/>
                <a:cs typeface="Arial"/>
                <a:sym typeface="Arial"/>
              </a:rPr>
              <a:t>A</a:t>
            </a:r>
            <a:r>
              <a:rPr b="1" i="0" lang="en-US" sz="2400" u="none" cap="none" strike="noStrike">
                <a:solidFill>
                  <a:schemeClr val="dk1"/>
                </a:solidFill>
                <a:latin typeface="Arial"/>
                <a:ea typeface="Arial"/>
                <a:cs typeface="Arial"/>
                <a:sym typeface="Arial"/>
              </a:rPr>
              <a:t> occurring are the ratio </a:t>
            </a:r>
            <a:r>
              <a:rPr b="1" i="1" lang="en-US" sz="2400" u="none" cap="none" strike="noStrike">
                <a:solidFill>
                  <a:schemeClr val="dk1"/>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a:t>
            </a:r>
            <a:r>
              <a:rPr b="1" i="1" lang="en-US" sz="2400" u="none" cap="none" strike="noStrike">
                <a:solidFill>
                  <a:schemeClr val="dk1"/>
                </a:solidFill>
                <a:latin typeface="Arial"/>
                <a:ea typeface="Arial"/>
                <a:cs typeface="Arial"/>
                <a:sym typeface="Arial"/>
              </a:rPr>
              <a:t>A</a:t>
            </a:r>
            <a:r>
              <a:rPr b="1" i="0" lang="en-US" sz="2400" u="none" cap="none" strike="noStrike">
                <a:solidFill>
                  <a:schemeClr val="dk1"/>
                </a:solidFill>
                <a:latin typeface="Arial"/>
                <a:ea typeface="Arial"/>
                <a:cs typeface="Arial"/>
                <a:sym typeface="Arial"/>
              </a:rPr>
              <a:t>)</a:t>
            </a:r>
            <a:r>
              <a:rPr b="1" i="1" lang="en-US" sz="2400" u="none" cap="none" strike="noStrike">
                <a:solidFill>
                  <a:schemeClr val="dk1"/>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a:t>
            </a:r>
            <a:r>
              <a:rPr b="1" i="1" lang="en-US" sz="2400" u="none" cap="none" strike="noStrike">
                <a:solidFill>
                  <a:schemeClr val="dk1"/>
                </a:solidFill>
                <a:latin typeface="Arial"/>
                <a:ea typeface="Arial"/>
                <a:cs typeface="Arial"/>
                <a:sym typeface="Arial"/>
              </a:rPr>
              <a:t>A</a:t>
            </a:r>
            <a:r>
              <a:rPr b="1" i="0" lang="en-US" sz="2400" u="none" cap="none" strike="noStrike">
                <a:solidFill>
                  <a:schemeClr val="dk1"/>
                </a:solidFill>
                <a:latin typeface="Arial"/>
                <a:ea typeface="Arial"/>
                <a:cs typeface="Arial"/>
                <a:sym typeface="Arial"/>
              </a:rPr>
              <a:t>)</a:t>
            </a:r>
            <a:r>
              <a:rPr b="1" i="1" lang="en-US" sz="2400" u="none" cap="none" strike="noStrike">
                <a:solidFill>
                  <a:schemeClr val="dk1"/>
                </a:solidFill>
                <a:latin typeface="Arial"/>
                <a:ea typeface="Arial"/>
                <a:cs typeface="Arial"/>
                <a:sym typeface="Arial"/>
              </a:rPr>
              <a:t>,</a:t>
            </a:r>
            <a:r>
              <a:rPr b="1" i="0" lang="en-US" sz="2400" u="none" cap="none" strike="noStrike">
                <a:solidFill>
                  <a:schemeClr val="dk1"/>
                </a:solidFill>
                <a:latin typeface="Arial"/>
                <a:ea typeface="Arial"/>
                <a:cs typeface="Arial"/>
                <a:sym typeface="Arial"/>
              </a:rPr>
              <a:t> usually expressed in the form of </a:t>
            </a:r>
            <a:r>
              <a:rPr b="1" i="1" lang="en-US" sz="2400" u="none" cap="none" strike="noStrike">
                <a:solidFill>
                  <a:schemeClr val="hlink"/>
                </a:solidFill>
                <a:latin typeface="Arial"/>
                <a:ea typeface="Arial"/>
                <a:cs typeface="Arial"/>
                <a:sym typeface="Arial"/>
              </a:rPr>
              <a:t>a</a:t>
            </a:r>
            <a:r>
              <a:rPr b="1" i="0" lang="en-US" sz="2400" u="none" cap="none" strike="noStrike">
                <a:solidFill>
                  <a:schemeClr val="hlink"/>
                </a:solidFill>
                <a:latin typeface="Arial"/>
                <a:ea typeface="Arial"/>
                <a:cs typeface="Arial"/>
                <a:sym typeface="Arial"/>
              </a:rPr>
              <a:t>:</a:t>
            </a:r>
            <a:r>
              <a:rPr b="1" i="1" lang="en-US" sz="2400" u="none" cap="none" strike="noStrike">
                <a:solidFill>
                  <a:schemeClr val="hlink"/>
                </a:solidFill>
                <a:latin typeface="Arial"/>
                <a:ea typeface="Arial"/>
                <a:cs typeface="Arial"/>
                <a:sym typeface="Arial"/>
              </a:rPr>
              <a:t>b</a:t>
            </a:r>
            <a:r>
              <a:rPr b="1" i="0" lang="en-US" sz="2400" u="none" cap="none" strike="noStrike">
                <a:solidFill>
                  <a:schemeClr val="dk1"/>
                </a:solidFill>
                <a:latin typeface="Arial"/>
                <a:ea typeface="Arial"/>
                <a:cs typeface="Arial"/>
                <a:sym typeface="Arial"/>
              </a:rPr>
              <a:t> (or “</a:t>
            </a:r>
            <a:r>
              <a:rPr b="1" i="1" lang="en-US" sz="2400" u="none" cap="none" strike="noStrike">
                <a:solidFill>
                  <a:schemeClr val="hlink"/>
                </a:solidFill>
                <a:latin typeface="Arial"/>
                <a:ea typeface="Arial"/>
                <a:cs typeface="Arial"/>
                <a:sym typeface="Arial"/>
              </a:rPr>
              <a:t>a</a:t>
            </a:r>
            <a:r>
              <a:rPr b="1" i="0" lang="en-US" sz="2400" u="none" cap="none" strike="noStrike">
                <a:solidFill>
                  <a:schemeClr val="dk1"/>
                </a:solidFill>
                <a:latin typeface="Arial"/>
                <a:ea typeface="Arial"/>
                <a:cs typeface="Arial"/>
                <a:sym typeface="Arial"/>
              </a:rPr>
              <a:t> to </a:t>
            </a:r>
            <a:r>
              <a:rPr b="1" i="1" lang="en-US" sz="2400" u="none" cap="none" strike="noStrike">
                <a:solidFill>
                  <a:schemeClr val="hlink"/>
                </a:solidFill>
                <a:latin typeface="Arial"/>
                <a:ea typeface="Arial"/>
                <a:cs typeface="Arial"/>
                <a:sym typeface="Arial"/>
              </a:rPr>
              <a:t>b</a:t>
            </a:r>
            <a:r>
              <a:rPr b="1" i="0" lang="en-US" sz="2400" u="none" cap="none" strike="noStrike">
                <a:solidFill>
                  <a:schemeClr val="dk1"/>
                </a:solidFill>
                <a:latin typeface="Arial"/>
                <a:ea typeface="Arial"/>
                <a:cs typeface="Arial"/>
                <a:sym typeface="Arial"/>
              </a:rPr>
              <a:t>”), where </a:t>
            </a:r>
            <a:r>
              <a:rPr b="1" i="1" lang="en-US" sz="2400" u="none" cap="none" strike="noStrike">
                <a:solidFill>
                  <a:schemeClr val="dk1"/>
                </a:solidFill>
                <a:latin typeface="Arial"/>
                <a:ea typeface="Arial"/>
                <a:cs typeface="Arial"/>
                <a:sym typeface="Arial"/>
              </a:rPr>
              <a:t>a</a:t>
            </a:r>
            <a:r>
              <a:rPr b="1" i="0" lang="en-US" sz="2400" u="none" cap="none" strike="noStrike">
                <a:solidFill>
                  <a:schemeClr val="dk1"/>
                </a:solidFill>
                <a:latin typeface="Arial"/>
                <a:ea typeface="Arial"/>
                <a:cs typeface="Arial"/>
                <a:sym typeface="Arial"/>
              </a:rPr>
              <a:t> and </a:t>
            </a:r>
            <a:r>
              <a:rPr b="1" i="1" lang="en-US" sz="2400" u="none" cap="none" strike="noStrike">
                <a:solidFill>
                  <a:schemeClr val="dk1"/>
                </a:solidFill>
                <a:latin typeface="Arial"/>
                <a:ea typeface="Arial"/>
                <a:cs typeface="Arial"/>
                <a:sym typeface="Arial"/>
              </a:rPr>
              <a:t>b</a:t>
            </a:r>
            <a:r>
              <a:rPr b="1" i="0" lang="en-US" sz="2400" u="none" cap="none" strike="noStrike">
                <a:solidFill>
                  <a:schemeClr val="dk1"/>
                </a:solidFill>
                <a:latin typeface="Arial"/>
                <a:ea typeface="Arial"/>
                <a:cs typeface="Arial"/>
                <a:sym typeface="Arial"/>
              </a:rPr>
              <a:t> are integers having no common factors.</a:t>
            </a:r>
          </a:p>
        </p:txBody>
      </p:sp>
      <p:cxnSp>
        <p:nvCxnSpPr>
          <p:cNvPr id="218" name="Shape 218"/>
          <p:cNvCxnSpPr/>
          <p:nvPr/>
        </p:nvCxnSpPr>
        <p:spPr>
          <a:xfrm>
            <a:off x="1746250" y="1562100"/>
            <a:ext cx="211136" cy="1587"/>
          </a:xfrm>
          <a:prstGeom prst="straightConnector1">
            <a:avLst/>
          </a:prstGeom>
          <a:noFill/>
          <a:ln cap="rnd" cmpd="sng" w="12700">
            <a:solidFill>
              <a:schemeClr val="dk1"/>
            </a:solidFill>
            <a:prstDash val="solid"/>
            <a:miter/>
            <a:headEnd len="med" w="med" type="none"/>
            <a:tailEnd len="med" w="med" type="none"/>
          </a:ln>
        </p:spPr>
      </p:cxnSp>
      <p:sp>
        <p:nvSpPr>
          <p:cNvPr id="219" name="Shape 219"/>
          <p:cNvSpPr txBox="1"/>
          <p:nvPr/>
        </p:nvSpPr>
        <p:spPr>
          <a:xfrm>
            <a:off x="568325" y="2789236"/>
            <a:ext cx="8077199" cy="15494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The actual odds in favor </a:t>
            </a:r>
            <a:r>
              <a:rPr b="1" i="0" lang="en-US" sz="2400" u="none" cap="none" strike="noStrike">
                <a:solidFill>
                  <a:schemeClr val="dk1"/>
                </a:solidFill>
                <a:latin typeface="Arial"/>
                <a:ea typeface="Arial"/>
                <a:cs typeface="Arial"/>
                <a:sym typeface="Arial"/>
              </a:rPr>
              <a:t>of</a:t>
            </a:r>
            <a:r>
              <a:rPr b="1" i="0" lang="en-US" sz="2400" u="none" cap="none" strike="noStrike">
                <a:solidFill>
                  <a:schemeClr val="hlink"/>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event </a:t>
            </a:r>
            <a:r>
              <a:rPr b="1" i="1" lang="en-US" sz="2400" u="none" cap="none" strike="noStrike">
                <a:solidFill>
                  <a:schemeClr val="dk1"/>
                </a:solidFill>
                <a:latin typeface="Arial"/>
                <a:ea typeface="Arial"/>
                <a:cs typeface="Arial"/>
                <a:sym typeface="Arial"/>
              </a:rPr>
              <a:t>A</a:t>
            </a:r>
            <a:r>
              <a:rPr b="1" i="0" lang="en-US" sz="2400" u="none" cap="none" strike="noStrike">
                <a:solidFill>
                  <a:schemeClr val="dk1"/>
                </a:solidFill>
                <a:latin typeface="Arial"/>
                <a:ea typeface="Arial"/>
                <a:cs typeface="Arial"/>
                <a:sym typeface="Arial"/>
              </a:rPr>
              <a:t> occurring are the ratio </a:t>
            </a:r>
            <a:r>
              <a:rPr b="1" i="1" lang="en-US" sz="2400" u="none" cap="none" strike="noStrike">
                <a:solidFill>
                  <a:schemeClr val="dk1"/>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a:t>
            </a:r>
            <a:r>
              <a:rPr b="1" i="1" lang="en-US" sz="2400" u="none" cap="none" strike="noStrike">
                <a:solidFill>
                  <a:schemeClr val="dk1"/>
                </a:solidFill>
                <a:latin typeface="Arial"/>
                <a:ea typeface="Arial"/>
                <a:cs typeface="Arial"/>
                <a:sym typeface="Arial"/>
              </a:rPr>
              <a:t>A</a:t>
            </a:r>
            <a:r>
              <a:rPr b="1" i="0" lang="en-US" sz="2400" u="none" cap="none" strike="noStrike">
                <a:solidFill>
                  <a:schemeClr val="dk1"/>
                </a:solidFill>
                <a:latin typeface="Arial"/>
                <a:ea typeface="Arial"/>
                <a:cs typeface="Arial"/>
                <a:sym typeface="Arial"/>
              </a:rPr>
              <a:t>)</a:t>
            </a:r>
            <a:r>
              <a:rPr b="1" i="1" lang="en-US" sz="2400" u="none" cap="none" strike="noStrike">
                <a:solidFill>
                  <a:schemeClr val="dk1"/>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a:t>
            </a:r>
            <a:r>
              <a:rPr b="1" i="1" lang="en-US" sz="2400" u="none" cap="none" strike="noStrike">
                <a:solidFill>
                  <a:schemeClr val="dk1"/>
                </a:solidFill>
                <a:latin typeface="Arial"/>
                <a:ea typeface="Arial"/>
                <a:cs typeface="Arial"/>
                <a:sym typeface="Arial"/>
              </a:rPr>
              <a:t>A</a:t>
            </a:r>
            <a:r>
              <a:rPr b="1" i="0" lang="en-US" sz="2400" u="none" cap="none" strike="noStrike">
                <a:solidFill>
                  <a:schemeClr val="dk1"/>
                </a:solidFill>
                <a:latin typeface="Arial"/>
                <a:ea typeface="Arial"/>
                <a:cs typeface="Arial"/>
                <a:sym typeface="Arial"/>
              </a:rPr>
              <a:t>)</a:t>
            </a:r>
            <a:r>
              <a:rPr b="1" i="1" lang="en-US" sz="2400" u="none" cap="none" strike="noStrike">
                <a:solidFill>
                  <a:schemeClr val="dk1"/>
                </a:solidFill>
                <a:latin typeface="Arial"/>
                <a:ea typeface="Arial"/>
                <a:cs typeface="Arial"/>
                <a:sym typeface="Arial"/>
              </a:rPr>
              <a:t>,</a:t>
            </a:r>
            <a:r>
              <a:rPr b="1" i="0" lang="en-US" sz="2400" u="none" cap="none" strike="noStrike">
                <a:solidFill>
                  <a:schemeClr val="dk1"/>
                </a:solidFill>
                <a:latin typeface="Arial"/>
                <a:ea typeface="Arial"/>
                <a:cs typeface="Arial"/>
                <a:sym typeface="Arial"/>
              </a:rPr>
              <a:t> which is the reciprocal of the actual odds against the event.  If the odds against </a:t>
            </a:r>
            <a:r>
              <a:rPr b="1" i="1" lang="en-US" sz="2400" u="none" cap="none" strike="noStrike">
                <a:solidFill>
                  <a:schemeClr val="dk1"/>
                </a:solidFill>
                <a:latin typeface="Arial"/>
                <a:ea typeface="Arial"/>
                <a:cs typeface="Arial"/>
                <a:sym typeface="Arial"/>
              </a:rPr>
              <a:t>A</a:t>
            </a:r>
            <a:r>
              <a:rPr b="1" i="0" lang="en-US" sz="2400" u="none" cap="none" strike="noStrike">
                <a:solidFill>
                  <a:schemeClr val="dk1"/>
                </a:solidFill>
                <a:latin typeface="Arial"/>
                <a:ea typeface="Arial"/>
                <a:cs typeface="Arial"/>
                <a:sym typeface="Arial"/>
              </a:rPr>
              <a:t> are </a:t>
            </a:r>
            <a:r>
              <a:rPr b="1" i="1" lang="en-US" sz="2400" u="none" cap="none" strike="noStrike">
                <a:solidFill>
                  <a:schemeClr val="hlink"/>
                </a:solidFill>
                <a:latin typeface="Arial"/>
                <a:ea typeface="Arial"/>
                <a:cs typeface="Arial"/>
                <a:sym typeface="Arial"/>
              </a:rPr>
              <a:t>a</a:t>
            </a:r>
            <a:r>
              <a:rPr b="1" i="0" lang="en-US" sz="2400" u="none" cap="none" strike="noStrike">
                <a:solidFill>
                  <a:schemeClr val="hlink"/>
                </a:solidFill>
                <a:latin typeface="Arial"/>
                <a:ea typeface="Arial"/>
                <a:cs typeface="Arial"/>
                <a:sym typeface="Arial"/>
              </a:rPr>
              <a:t>:</a:t>
            </a:r>
            <a:r>
              <a:rPr b="1" i="1" lang="en-US" sz="2400" u="none" cap="none" strike="noStrike">
                <a:solidFill>
                  <a:schemeClr val="hlink"/>
                </a:solidFill>
                <a:latin typeface="Arial"/>
                <a:ea typeface="Arial"/>
                <a:cs typeface="Arial"/>
                <a:sym typeface="Arial"/>
              </a:rPr>
              <a:t>b</a:t>
            </a:r>
            <a:r>
              <a:rPr b="1" i="0" lang="en-US" sz="2400" u="none" cap="none" strike="noStrike">
                <a:solidFill>
                  <a:schemeClr val="dk1"/>
                </a:solidFill>
                <a:latin typeface="Arial"/>
                <a:ea typeface="Arial"/>
                <a:cs typeface="Arial"/>
                <a:sym typeface="Arial"/>
              </a:rPr>
              <a:t>, then the odds in favor of </a:t>
            </a:r>
            <a:r>
              <a:rPr b="1" i="1" lang="en-US" sz="2400" u="none" cap="none" strike="noStrike">
                <a:solidFill>
                  <a:schemeClr val="dk1"/>
                </a:solidFill>
                <a:latin typeface="Arial"/>
                <a:ea typeface="Arial"/>
                <a:cs typeface="Arial"/>
                <a:sym typeface="Arial"/>
              </a:rPr>
              <a:t>A</a:t>
            </a:r>
            <a:r>
              <a:rPr b="1" i="0" lang="en-US" sz="2400" u="none" cap="none" strike="noStrike">
                <a:solidFill>
                  <a:schemeClr val="dk1"/>
                </a:solidFill>
                <a:latin typeface="Arial"/>
                <a:ea typeface="Arial"/>
                <a:cs typeface="Arial"/>
                <a:sym typeface="Arial"/>
              </a:rPr>
              <a:t> are </a:t>
            </a:r>
            <a:r>
              <a:rPr b="1" i="1" lang="en-US" sz="2400" u="none" cap="none" strike="noStrike">
                <a:solidFill>
                  <a:schemeClr val="hlink"/>
                </a:solidFill>
                <a:latin typeface="Arial"/>
                <a:ea typeface="Arial"/>
                <a:cs typeface="Arial"/>
                <a:sym typeface="Arial"/>
              </a:rPr>
              <a:t>b</a:t>
            </a:r>
            <a:r>
              <a:rPr b="1" i="0" lang="en-US" sz="2400" u="none" cap="none" strike="noStrike">
                <a:solidFill>
                  <a:schemeClr val="hlink"/>
                </a:solidFill>
                <a:latin typeface="Arial"/>
                <a:ea typeface="Arial"/>
                <a:cs typeface="Arial"/>
                <a:sym typeface="Arial"/>
              </a:rPr>
              <a:t>:</a:t>
            </a:r>
            <a:r>
              <a:rPr b="1" i="1" lang="en-US" sz="2400" u="none" cap="none" strike="noStrike">
                <a:solidFill>
                  <a:schemeClr val="hlink"/>
                </a:solidFill>
                <a:latin typeface="Arial"/>
                <a:ea typeface="Arial"/>
                <a:cs typeface="Arial"/>
                <a:sym typeface="Arial"/>
              </a:rPr>
              <a:t>a</a:t>
            </a:r>
            <a:r>
              <a:rPr b="1" i="0" lang="en-US" sz="2400" u="none" cap="none" strike="noStrike">
                <a:solidFill>
                  <a:schemeClr val="dk1"/>
                </a:solidFill>
                <a:latin typeface="Arial"/>
                <a:ea typeface="Arial"/>
                <a:cs typeface="Arial"/>
                <a:sym typeface="Arial"/>
              </a:rPr>
              <a:t>.</a:t>
            </a:r>
          </a:p>
        </p:txBody>
      </p:sp>
      <p:sp>
        <p:nvSpPr>
          <p:cNvPr id="220" name="Shape 220"/>
          <p:cNvSpPr txBox="1"/>
          <p:nvPr/>
        </p:nvSpPr>
        <p:spPr>
          <a:xfrm>
            <a:off x="206375" y="4605337"/>
            <a:ext cx="8472486" cy="819150"/>
          </a:xfrm>
          <a:prstGeom prst="rect">
            <a:avLst/>
          </a:prstGeom>
          <a:noFill/>
          <a:ln>
            <a:noFill/>
          </a:ln>
        </p:spPr>
        <p:txBody>
          <a:bodyPr anchorCtr="0" anchor="t" bIns="44450" lIns="90475" rIns="90475" tIns="44450">
            <a:noAutofit/>
          </a:bodyPr>
          <a:lstStyle/>
          <a:p>
            <a:pPr indent="-9525" lvl="0" marL="403225"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The payoff odds </a:t>
            </a:r>
            <a:r>
              <a:rPr b="1" i="0" lang="en-US" sz="2400" u="none" cap="none" strike="noStrike">
                <a:solidFill>
                  <a:schemeClr val="dk1"/>
                </a:solidFill>
                <a:latin typeface="Arial"/>
                <a:ea typeface="Arial"/>
                <a:cs typeface="Arial"/>
                <a:sym typeface="Arial"/>
              </a:rPr>
              <a:t>against event </a:t>
            </a:r>
            <a:r>
              <a:rPr b="1" i="1" lang="en-US" sz="2400" u="none" cap="none" strike="noStrike">
                <a:solidFill>
                  <a:schemeClr val="dk1"/>
                </a:solidFill>
                <a:latin typeface="Arial"/>
                <a:ea typeface="Arial"/>
                <a:cs typeface="Arial"/>
                <a:sym typeface="Arial"/>
              </a:rPr>
              <a:t>A</a:t>
            </a:r>
            <a:r>
              <a:rPr b="1" i="0" lang="en-US" sz="2400" u="none" cap="none" strike="noStrike">
                <a:solidFill>
                  <a:schemeClr val="dk1"/>
                </a:solidFill>
                <a:latin typeface="Arial"/>
                <a:ea typeface="Arial"/>
                <a:cs typeface="Arial"/>
                <a:sym typeface="Arial"/>
              </a:rPr>
              <a:t> occurring are the ratio of the net profit (if you win) to the amount bet.</a:t>
            </a:r>
          </a:p>
        </p:txBody>
      </p:sp>
      <p:cxnSp>
        <p:nvCxnSpPr>
          <p:cNvPr id="221" name="Shape 221"/>
          <p:cNvCxnSpPr/>
          <p:nvPr/>
        </p:nvCxnSpPr>
        <p:spPr>
          <a:xfrm>
            <a:off x="1758950" y="3225800"/>
            <a:ext cx="211136" cy="1587"/>
          </a:xfrm>
          <a:prstGeom prst="straightConnector1">
            <a:avLst/>
          </a:prstGeom>
          <a:noFill/>
          <a:ln cap="rnd" cmpd="sng" w="12700">
            <a:solidFill>
              <a:schemeClr val="dk1"/>
            </a:solidFill>
            <a:prstDash val="solid"/>
            <a:miter/>
            <a:headEnd len="med" w="med" type="none"/>
            <a:tailEnd len="med" w="med" type="none"/>
          </a:ln>
        </p:spPr>
      </p:cxnSp>
      <p:sp>
        <p:nvSpPr>
          <p:cNvPr id="222" name="Shape 222"/>
          <p:cNvSpPr txBox="1"/>
          <p:nvPr/>
        </p:nvSpPr>
        <p:spPr>
          <a:xfrm>
            <a:off x="517525" y="5765800"/>
            <a:ext cx="8235950" cy="420687"/>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payoff odds against event </a:t>
            </a:r>
            <a:r>
              <a:rPr b="1" i="1" lang="en-US" sz="2400" u="none" cap="none" strike="noStrike">
                <a:solidFill>
                  <a:schemeClr val="hlink"/>
                </a:solidFill>
                <a:latin typeface="Arial"/>
                <a:ea typeface="Arial"/>
                <a:cs typeface="Arial"/>
                <a:sym typeface="Arial"/>
              </a:rPr>
              <a:t>A</a:t>
            </a:r>
            <a:r>
              <a:rPr b="1" i="0" lang="en-US" sz="2400" u="none" cap="none" strike="noStrike">
                <a:solidFill>
                  <a:schemeClr val="hlink"/>
                </a:solidFill>
                <a:latin typeface="Arial"/>
                <a:ea typeface="Arial"/>
                <a:cs typeface="Arial"/>
                <a:sym typeface="Arial"/>
              </a:rPr>
              <a:t> = (net profit) : (amount bet)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 name="Shape 65"/>
        <p:cNvGrpSpPr/>
        <p:nvPr/>
      </p:nvGrpSpPr>
      <p:grpSpPr>
        <a:xfrm>
          <a:off x="0" y="0"/>
          <a:ext cx="0" cy="0"/>
          <a:chOff x="0" y="0"/>
          <a:chExt cx="0" cy="0"/>
        </a:xfrm>
      </p:grpSpPr>
      <p:grpSp>
        <p:nvGrpSpPr>
          <p:cNvPr id="66" name="Shape 66"/>
          <p:cNvGrpSpPr/>
          <p:nvPr/>
        </p:nvGrpSpPr>
        <p:grpSpPr>
          <a:xfrm>
            <a:off x="0" y="0"/>
            <a:ext cx="9144000" cy="6858000"/>
            <a:chOff x="0" y="0"/>
            <a:chExt cx="9144000" cy="6858000"/>
          </a:xfrm>
        </p:grpSpPr>
        <p:sp>
          <p:nvSpPr>
            <p:cNvPr id="67" name="Shape 67"/>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pic>
          <p:nvPicPr>
            <p:cNvPr id="68" name="Shape 68"/>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69" name="Shape 69"/>
          <p:cNvSpPr txBox="1"/>
          <p:nvPr/>
        </p:nvSpPr>
        <p:spPr>
          <a:xfrm>
            <a:off x="1295400" y="83820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4-1</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Review and Preview</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6" name="Shape 226"/>
        <p:cNvGrpSpPr/>
        <p:nvPr/>
      </p:nvGrpSpPr>
      <p:grpSpPr>
        <a:xfrm>
          <a:off x="0" y="0"/>
          <a:ext cx="0" cy="0"/>
          <a:chOff x="0" y="0"/>
          <a:chExt cx="0" cy="0"/>
        </a:xfrm>
      </p:grpSpPr>
      <p:sp>
        <p:nvSpPr>
          <p:cNvPr id="227" name="Shape 227"/>
          <p:cNvSpPr txBox="1"/>
          <p:nvPr>
            <p:ph idx="4294967295" type="title"/>
          </p:nvPr>
        </p:nvSpPr>
        <p:spPr>
          <a:xfrm>
            <a:off x="990600" y="0"/>
            <a:ext cx="7162799"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228" name="Shape 228"/>
          <p:cNvSpPr txBox="1"/>
          <p:nvPr/>
        </p:nvSpPr>
        <p:spPr>
          <a:xfrm>
            <a:off x="762000" y="1765300"/>
            <a:ext cx="8229600"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In this section we have discussed:</a:t>
            </a:r>
          </a:p>
        </p:txBody>
      </p:sp>
      <p:sp>
        <p:nvSpPr>
          <p:cNvPr id="229" name="Shape 229"/>
          <p:cNvSpPr txBox="1"/>
          <p:nvPr/>
        </p:nvSpPr>
        <p:spPr>
          <a:xfrm>
            <a:off x="762000" y="2311400"/>
            <a:ext cx="8229600"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400" u="none" cap="none" strike="noStrike">
                <a:solidFill>
                  <a:schemeClr val="dk1"/>
                </a:solidFill>
                <a:latin typeface="Arial"/>
                <a:ea typeface="Arial"/>
                <a:cs typeface="Arial"/>
                <a:sym typeface="Arial"/>
              </a:rPr>
              <a:t> Rare event rule for inferential statistics.</a:t>
            </a:r>
          </a:p>
        </p:txBody>
      </p:sp>
      <p:sp>
        <p:nvSpPr>
          <p:cNvPr id="230" name="Shape 230"/>
          <p:cNvSpPr txBox="1"/>
          <p:nvPr/>
        </p:nvSpPr>
        <p:spPr>
          <a:xfrm>
            <a:off x="762000" y="2857500"/>
            <a:ext cx="8305799"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400" u="none" cap="none" strike="noStrike">
                <a:solidFill>
                  <a:schemeClr val="dk1"/>
                </a:solidFill>
                <a:latin typeface="Arial"/>
                <a:ea typeface="Arial"/>
                <a:cs typeface="Arial"/>
                <a:sym typeface="Arial"/>
              </a:rPr>
              <a:t> Probability rules.</a:t>
            </a:r>
          </a:p>
        </p:txBody>
      </p:sp>
      <p:sp>
        <p:nvSpPr>
          <p:cNvPr id="231" name="Shape 231"/>
          <p:cNvSpPr txBox="1"/>
          <p:nvPr/>
        </p:nvSpPr>
        <p:spPr>
          <a:xfrm>
            <a:off x="762000" y="3403600"/>
            <a:ext cx="8153399"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400" u="none" cap="none" strike="noStrike">
                <a:solidFill>
                  <a:schemeClr val="dk1"/>
                </a:solidFill>
                <a:latin typeface="Arial"/>
                <a:ea typeface="Arial"/>
                <a:cs typeface="Arial"/>
                <a:sym typeface="Arial"/>
              </a:rPr>
              <a:t> Law of large numbers.</a:t>
            </a:r>
          </a:p>
        </p:txBody>
      </p:sp>
      <p:sp>
        <p:nvSpPr>
          <p:cNvPr id="232" name="Shape 232"/>
          <p:cNvSpPr txBox="1"/>
          <p:nvPr/>
        </p:nvSpPr>
        <p:spPr>
          <a:xfrm>
            <a:off x="762000" y="3949700"/>
            <a:ext cx="8305799"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400" u="none" cap="none" strike="noStrike">
                <a:solidFill>
                  <a:schemeClr val="dk1"/>
                </a:solidFill>
                <a:latin typeface="Arial"/>
                <a:ea typeface="Arial"/>
                <a:cs typeface="Arial"/>
                <a:sym typeface="Arial"/>
              </a:rPr>
              <a:t> Complementary events.</a:t>
            </a:r>
          </a:p>
        </p:txBody>
      </p:sp>
      <p:sp>
        <p:nvSpPr>
          <p:cNvPr id="233" name="Shape 233"/>
          <p:cNvSpPr txBox="1"/>
          <p:nvPr/>
        </p:nvSpPr>
        <p:spPr>
          <a:xfrm>
            <a:off x="762000" y="4495800"/>
            <a:ext cx="8229600"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400" u="none" cap="none" strike="noStrike">
                <a:solidFill>
                  <a:schemeClr val="dk1"/>
                </a:solidFill>
                <a:latin typeface="Arial"/>
                <a:ea typeface="Arial"/>
                <a:cs typeface="Arial"/>
                <a:sym typeface="Arial"/>
              </a:rPr>
              <a:t> Rounding off probabilities.</a:t>
            </a:r>
          </a:p>
        </p:txBody>
      </p:sp>
      <p:sp>
        <p:nvSpPr>
          <p:cNvPr id="234" name="Shape 234"/>
          <p:cNvSpPr txBox="1"/>
          <p:nvPr/>
        </p:nvSpPr>
        <p:spPr>
          <a:xfrm>
            <a:off x="762000" y="5041900"/>
            <a:ext cx="8229600"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400" u="none" cap="none" strike="noStrike">
                <a:solidFill>
                  <a:schemeClr val="dk1"/>
                </a:solidFill>
                <a:latin typeface="Arial"/>
                <a:ea typeface="Arial"/>
                <a:cs typeface="Arial"/>
                <a:sym typeface="Arial"/>
              </a:rPr>
              <a:t> Odds.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8" name="Shape 238"/>
        <p:cNvGrpSpPr/>
        <p:nvPr/>
      </p:nvGrpSpPr>
      <p:grpSpPr>
        <a:xfrm>
          <a:off x="0" y="0"/>
          <a:ext cx="0" cy="0"/>
          <a:chOff x="0" y="0"/>
          <a:chExt cx="0" cy="0"/>
        </a:xfrm>
      </p:grpSpPr>
      <p:grpSp>
        <p:nvGrpSpPr>
          <p:cNvPr id="239" name="Shape 239"/>
          <p:cNvGrpSpPr/>
          <p:nvPr/>
        </p:nvGrpSpPr>
        <p:grpSpPr>
          <a:xfrm>
            <a:off x="0" y="0"/>
            <a:ext cx="9144000" cy="6858000"/>
            <a:chOff x="0" y="0"/>
            <a:chExt cx="9144000" cy="6858000"/>
          </a:xfrm>
        </p:grpSpPr>
        <p:sp>
          <p:nvSpPr>
            <p:cNvPr id="240" name="Shape 240"/>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pic>
          <p:nvPicPr>
            <p:cNvPr id="241" name="Shape 241"/>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242" name="Shape 242"/>
          <p:cNvSpPr txBox="1"/>
          <p:nvPr/>
        </p:nvSpPr>
        <p:spPr>
          <a:xfrm>
            <a:off x="1295400" y="898525"/>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4-3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Addition Rule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6" name="Shape 246"/>
        <p:cNvGrpSpPr/>
        <p:nvPr/>
      </p:nvGrpSpPr>
      <p:grpSpPr>
        <a:xfrm>
          <a:off x="0" y="0"/>
          <a:ext cx="0" cy="0"/>
          <a:chOff x="0" y="0"/>
          <a:chExt cx="0" cy="0"/>
        </a:xfrm>
      </p:grpSpPr>
      <p:sp>
        <p:nvSpPr>
          <p:cNvPr id="247" name="Shape 247"/>
          <p:cNvSpPr txBox="1"/>
          <p:nvPr/>
        </p:nvSpPr>
        <p:spPr>
          <a:xfrm>
            <a:off x="990600" y="0"/>
            <a:ext cx="7162799"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248" name="Shape 248"/>
          <p:cNvSpPr txBox="1"/>
          <p:nvPr/>
        </p:nvSpPr>
        <p:spPr>
          <a:xfrm>
            <a:off x="776287" y="1811336"/>
            <a:ext cx="7848599" cy="376396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presents the </a:t>
            </a:r>
            <a:r>
              <a:rPr b="1" i="0" lang="en-US" sz="2800" u="none" cap="none" strike="noStrike">
                <a:solidFill>
                  <a:schemeClr val="hlink"/>
                </a:solidFill>
                <a:latin typeface="Arial"/>
                <a:ea typeface="Arial"/>
                <a:cs typeface="Arial"/>
                <a:sym typeface="Arial"/>
              </a:rPr>
              <a:t>addition rule</a:t>
            </a:r>
            <a:r>
              <a:rPr b="1" i="0" lang="en-US" sz="2800" u="none" cap="none" strike="noStrike">
                <a:solidFill>
                  <a:schemeClr val="dk1"/>
                </a:solidFill>
                <a:latin typeface="Arial"/>
                <a:ea typeface="Arial"/>
                <a:cs typeface="Arial"/>
                <a:sym typeface="Arial"/>
              </a:rPr>
              <a:t> as a device for finding probabilities that can be expressed as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a:t>
            </a:r>
            <a:r>
              <a:rPr b="1" i="1" lang="en-US" sz="2800" u="none" cap="none" strike="noStrike">
                <a:solidFill>
                  <a:schemeClr val="dk1"/>
                </a:solidFill>
                <a:latin typeface="Arial"/>
                <a:ea typeface="Arial"/>
                <a:cs typeface="Arial"/>
                <a:sym typeface="Arial"/>
              </a:rPr>
              <a:t>A</a:t>
            </a:r>
            <a:r>
              <a:rPr b="1" i="0" lang="en-US" sz="2800" u="none" cap="none" strike="noStrike">
                <a:solidFill>
                  <a:schemeClr val="dk1"/>
                </a:solidFill>
                <a:latin typeface="Arial"/>
                <a:ea typeface="Arial"/>
                <a:cs typeface="Arial"/>
                <a:sym typeface="Arial"/>
              </a:rPr>
              <a:t> or </a:t>
            </a:r>
            <a:r>
              <a:rPr b="1" i="1" lang="en-US" sz="2800" u="none" cap="none" strike="noStrike">
                <a:solidFill>
                  <a:schemeClr val="dk1"/>
                </a:solidFill>
                <a:latin typeface="Arial"/>
                <a:ea typeface="Arial"/>
                <a:cs typeface="Arial"/>
                <a:sym typeface="Arial"/>
              </a:rPr>
              <a:t>B</a:t>
            </a:r>
            <a:r>
              <a:rPr b="1" i="0" lang="en-US" sz="2800" u="none" cap="none" strike="noStrike">
                <a:solidFill>
                  <a:schemeClr val="dk1"/>
                </a:solidFill>
                <a:latin typeface="Arial"/>
                <a:ea typeface="Arial"/>
                <a:cs typeface="Arial"/>
                <a:sym typeface="Arial"/>
              </a:rPr>
              <a:t>), the probability that either event </a:t>
            </a:r>
            <a:r>
              <a:rPr b="1" i="1" lang="en-US" sz="2800" u="none" cap="none" strike="noStrike">
                <a:solidFill>
                  <a:schemeClr val="dk1"/>
                </a:solidFill>
                <a:latin typeface="Arial"/>
                <a:ea typeface="Arial"/>
                <a:cs typeface="Arial"/>
                <a:sym typeface="Arial"/>
              </a:rPr>
              <a:t>A</a:t>
            </a:r>
            <a:r>
              <a:rPr b="1" i="0" lang="en-US" sz="2800" u="none" cap="none" strike="noStrike">
                <a:solidFill>
                  <a:schemeClr val="dk1"/>
                </a:solidFill>
                <a:latin typeface="Arial"/>
                <a:ea typeface="Arial"/>
                <a:cs typeface="Arial"/>
                <a:sym typeface="Arial"/>
              </a:rPr>
              <a:t> occurs or event </a:t>
            </a:r>
            <a:r>
              <a:rPr b="1" i="1" lang="en-US" sz="2800" u="none" cap="none" strike="noStrike">
                <a:solidFill>
                  <a:schemeClr val="dk1"/>
                </a:solidFill>
                <a:latin typeface="Arial"/>
                <a:ea typeface="Arial"/>
                <a:cs typeface="Arial"/>
                <a:sym typeface="Arial"/>
              </a:rPr>
              <a:t>B</a:t>
            </a:r>
            <a:r>
              <a:rPr b="1" i="0" lang="en-US" sz="2800" u="none" cap="none" strike="noStrike">
                <a:solidFill>
                  <a:schemeClr val="dk1"/>
                </a:solidFill>
                <a:latin typeface="Arial"/>
                <a:ea typeface="Arial"/>
                <a:cs typeface="Arial"/>
                <a:sym typeface="Arial"/>
              </a:rPr>
              <a:t> occurs (or they both occur) as the single outcome of the procedure.</a:t>
            </a:r>
          </a:p>
          <a:p>
            <a:pPr indent="0" lvl="0" marL="0" marR="0" rtl="0" algn="l">
              <a:lnSpc>
                <a:spcPct val="9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key word in this section is “or.” It is the </a:t>
            </a:r>
            <a:r>
              <a:rPr b="1" i="1" lang="en-US" sz="2800" u="none" cap="none" strike="noStrike">
                <a:solidFill>
                  <a:schemeClr val="dk1"/>
                </a:solidFill>
                <a:latin typeface="Arial"/>
                <a:ea typeface="Arial"/>
                <a:cs typeface="Arial"/>
                <a:sym typeface="Arial"/>
              </a:rPr>
              <a:t>inclusive or</a:t>
            </a:r>
            <a:r>
              <a:rPr b="1" i="0" lang="en-US" sz="2800" u="none" cap="none" strike="noStrike">
                <a:solidFill>
                  <a:schemeClr val="dk1"/>
                </a:solidFill>
                <a:latin typeface="Arial"/>
                <a:ea typeface="Arial"/>
                <a:cs typeface="Arial"/>
                <a:sym typeface="Arial"/>
              </a:rPr>
              <a:t>, which means either one or the other or both.</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2" name="Shape 252"/>
        <p:cNvGrpSpPr/>
        <p:nvPr/>
      </p:nvGrpSpPr>
      <p:grpSpPr>
        <a:xfrm>
          <a:off x="0" y="0"/>
          <a:ext cx="0" cy="0"/>
          <a:chOff x="0" y="0"/>
          <a:chExt cx="0" cy="0"/>
        </a:xfrm>
      </p:grpSpPr>
      <p:sp>
        <p:nvSpPr>
          <p:cNvPr id="253" name="Shape 253"/>
          <p:cNvSpPr txBox="1"/>
          <p:nvPr>
            <p:ph idx="1" type="body"/>
          </p:nvPr>
        </p:nvSpPr>
        <p:spPr>
          <a:xfrm>
            <a:off x="609600" y="1447800"/>
            <a:ext cx="8134350" cy="1504949"/>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Compound Event</a:t>
            </a:r>
            <a:r>
              <a:rPr b="1" i="0" lang="en-US" sz="5400" u="none" cap="none" strike="noStrike">
                <a:solidFill>
                  <a:schemeClr val="dk1"/>
                </a:solidFill>
                <a:latin typeface="Times New Roman"/>
                <a:ea typeface="Times New Roman"/>
                <a:cs typeface="Times New Roman"/>
                <a:sym typeface="Times New Roman"/>
              </a:rPr>
              <a:t> </a:t>
            </a:r>
          </a:p>
          <a:p>
            <a:pPr indent="-342900" lvl="0" marL="342900" marR="0" rtl="0" algn="l">
              <a:lnSpc>
                <a:spcPct val="95000"/>
              </a:lnSpc>
              <a:spcBef>
                <a:spcPts val="0"/>
              </a:spcBef>
              <a:spcAft>
                <a:spcPts val="0"/>
              </a:spcAft>
              <a:buClr>
                <a:schemeClr val="dk1"/>
              </a:buClr>
              <a:buSzPct val="25000"/>
              <a:buFont typeface="Times New Roman"/>
              <a:buNone/>
            </a:pPr>
            <a:r>
              <a:rPr b="1" i="0" lang="en-US" sz="54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any event combining 2 or more simple events</a:t>
            </a:r>
          </a:p>
        </p:txBody>
      </p:sp>
      <p:sp>
        <p:nvSpPr>
          <p:cNvPr id="254" name="Shape 254"/>
          <p:cNvSpPr txBox="1"/>
          <p:nvPr/>
        </p:nvSpPr>
        <p:spPr>
          <a:xfrm>
            <a:off x="2324100" y="330200"/>
            <a:ext cx="4386262"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Compound Event</a:t>
            </a:r>
          </a:p>
        </p:txBody>
      </p:sp>
      <p:sp>
        <p:nvSpPr>
          <p:cNvPr id="255" name="Shape 255"/>
          <p:cNvSpPr txBox="1"/>
          <p:nvPr/>
        </p:nvSpPr>
        <p:spPr>
          <a:xfrm>
            <a:off x="533400" y="3417887"/>
            <a:ext cx="8381999" cy="2100261"/>
          </a:xfrm>
          <a:prstGeom prst="rect">
            <a:avLst/>
          </a:prstGeom>
          <a:noFill/>
          <a:ln>
            <a:noFill/>
          </a:ln>
        </p:spPr>
        <p:txBody>
          <a:bodyPr anchorCtr="0" anchor="t" bIns="45700" lIns="91425" rIns="91425" tIns="45700">
            <a:noAutofit/>
          </a:bodyPr>
          <a:lstStyle/>
          <a:p>
            <a:pPr indent="0" lvl="0" marL="0" marR="0" rtl="0" algn="ctr">
              <a:lnSpc>
                <a:spcPct val="95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Notation</a:t>
            </a:r>
            <a:r>
              <a:rPr b="1" i="0" lang="en-US" sz="2800" u="none" cap="none" strike="noStrike">
                <a:solidFill>
                  <a:schemeClr val="dk1"/>
                </a:solidFill>
                <a:latin typeface="Arial"/>
                <a:ea typeface="Arial"/>
                <a:cs typeface="Arial"/>
                <a:sym typeface="Arial"/>
              </a:rPr>
              <a:t> </a:t>
            </a:r>
          </a:p>
          <a:p>
            <a:pPr indent="0" lvl="0" marL="0" marR="0" rtl="0" algn="l">
              <a:lnSpc>
                <a:spcPct val="95000"/>
              </a:lnSpc>
              <a:spcBef>
                <a:spcPts val="84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a:t>
            </a:r>
            <a:r>
              <a:rPr b="1" i="1" lang="en-US" sz="2800" u="none" cap="none" strike="noStrike">
                <a:solidFill>
                  <a:schemeClr val="dk1"/>
                </a:solidFill>
                <a:latin typeface="Arial"/>
                <a:ea typeface="Arial"/>
                <a:cs typeface="Arial"/>
                <a:sym typeface="Arial"/>
              </a:rPr>
              <a:t>A</a:t>
            </a:r>
            <a:r>
              <a:rPr b="1" i="0" lang="en-US" sz="2800" u="none" cap="none" strike="noStrike">
                <a:solidFill>
                  <a:schemeClr val="dk1"/>
                </a:solidFill>
                <a:latin typeface="Arial"/>
                <a:ea typeface="Arial"/>
                <a:cs typeface="Arial"/>
                <a:sym typeface="Arial"/>
              </a:rPr>
              <a:t> or</a:t>
            </a:r>
            <a:r>
              <a:rPr b="1" i="1" lang="en-US" sz="2800" u="none" cap="none" strike="noStrike">
                <a:solidFill>
                  <a:schemeClr val="dk1"/>
                </a:solidFill>
                <a:latin typeface="Arial"/>
                <a:ea typeface="Arial"/>
                <a:cs typeface="Arial"/>
                <a:sym typeface="Arial"/>
              </a:rPr>
              <a:t> B</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(in a single trial, event </a:t>
            </a:r>
            <a:r>
              <a:rPr b="1" i="1" lang="en-US" sz="2800" u="none" cap="none" strike="noStrike">
                <a:solidFill>
                  <a:schemeClr val="dk1"/>
                </a:solidFill>
                <a:latin typeface="Arial"/>
                <a:ea typeface="Arial"/>
                <a:cs typeface="Arial"/>
                <a:sym typeface="Arial"/>
              </a:rPr>
              <a:t>A</a:t>
            </a:r>
            <a:r>
              <a:rPr b="1" i="0" lang="en-US" sz="2800" u="none" cap="none" strike="noStrike">
                <a:solidFill>
                  <a:schemeClr val="dk1"/>
                </a:solidFill>
                <a:latin typeface="Arial"/>
                <a:ea typeface="Arial"/>
                <a:cs typeface="Arial"/>
                <a:sym typeface="Arial"/>
              </a:rPr>
              <a:t> occurs or event </a:t>
            </a:r>
            <a:r>
              <a:rPr b="1" i="1" lang="en-US" sz="2800" u="none" cap="none" strike="noStrike">
                <a:solidFill>
                  <a:schemeClr val="dk1"/>
                </a:solidFill>
                <a:latin typeface="Arial"/>
                <a:ea typeface="Arial"/>
                <a:cs typeface="Arial"/>
                <a:sym typeface="Arial"/>
              </a:rPr>
              <a:t>B</a:t>
            </a:r>
            <a:r>
              <a:rPr b="1" i="0" lang="en-US" sz="2800" u="none" cap="none" strike="noStrike">
                <a:solidFill>
                  <a:schemeClr val="dk1"/>
                </a:solidFill>
                <a:latin typeface="Arial"/>
                <a:ea typeface="Arial"/>
                <a:cs typeface="Arial"/>
                <a:sym typeface="Arial"/>
              </a:rPr>
              <a:t> occurs or they both occur)</a:t>
            </a:r>
          </a:p>
          <a:p>
            <a:pPr indent="0" lvl="0" marL="0" marR="0" rtl="0" algn="ctr">
              <a:lnSpc>
                <a:spcPct val="90000"/>
              </a:lnSpc>
              <a:spcBef>
                <a:spcPts val="420"/>
              </a:spcBef>
              <a:spcAft>
                <a:spcPts val="0"/>
              </a:spcAft>
              <a:buNone/>
            </a:pPr>
            <a:r>
              <a:t/>
            </a:r>
            <a:endParaRPr b="1" i="0" sz="2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9" name="Shape 259"/>
        <p:cNvGrpSpPr/>
        <p:nvPr/>
      </p:nvGrpSpPr>
      <p:grpSpPr>
        <a:xfrm>
          <a:off x="0" y="0"/>
          <a:ext cx="0" cy="0"/>
          <a:chOff x="0" y="0"/>
          <a:chExt cx="0" cy="0"/>
        </a:xfrm>
      </p:grpSpPr>
      <p:sp>
        <p:nvSpPr>
          <p:cNvPr id="260" name="Shape 260"/>
          <p:cNvSpPr txBox="1"/>
          <p:nvPr>
            <p:ph idx="1" type="body"/>
          </p:nvPr>
        </p:nvSpPr>
        <p:spPr>
          <a:xfrm>
            <a:off x="393700" y="1935161"/>
            <a:ext cx="8247061" cy="3475037"/>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320"/>
              </a:spcAft>
              <a:buClr>
                <a:schemeClr val="dk1"/>
              </a:buClr>
              <a:buSzPct val="25000"/>
              <a:buFont typeface="Arial"/>
              <a:buNone/>
            </a:pPr>
            <a:r>
              <a:rPr b="1" i="0" lang="en-US" sz="3200" u="none" cap="none" strike="noStrike">
                <a:solidFill>
                  <a:schemeClr val="dk1"/>
                </a:solidFill>
                <a:latin typeface="Arial"/>
                <a:ea typeface="Arial"/>
                <a:cs typeface="Arial"/>
                <a:sym typeface="Arial"/>
              </a:rPr>
              <a:t>	When finding the probability that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occurs or event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occurs, find the total number of ways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can occur and the number of ways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can occur, but </a:t>
            </a:r>
            <a:r>
              <a:rPr b="1" i="0" lang="en-US" sz="3200" u="none" cap="none" strike="noStrike">
                <a:solidFill>
                  <a:schemeClr val="hlink"/>
                </a:solidFill>
                <a:latin typeface="Arial"/>
                <a:ea typeface="Arial"/>
                <a:cs typeface="Arial"/>
                <a:sym typeface="Arial"/>
              </a:rPr>
              <a:t>find that total in such a way that no outcome is counted more than once</a:t>
            </a:r>
            <a:r>
              <a:rPr b="1" i="0" lang="en-US" sz="3200" u="none" cap="none" strike="noStrike">
                <a:solidFill>
                  <a:schemeClr val="dk1"/>
                </a:solidFill>
                <a:latin typeface="Arial"/>
                <a:ea typeface="Arial"/>
                <a:cs typeface="Arial"/>
                <a:sym typeface="Arial"/>
              </a:rPr>
              <a:t>.</a:t>
            </a:r>
          </a:p>
        </p:txBody>
      </p:sp>
      <p:sp>
        <p:nvSpPr>
          <p:cNvPr id="261" name="Shape 261"/>
          <p:cNvSpPr txBox="1"/>
          <p:nvPr/>
        </p:nvSpPr>
        <p:spPr>
          <a:xfrm>
            <a:off x="2235200" y="254000"/>
            <a:ext cx="4697412" cy="1187449"/>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General Rule for a </a:t>
            </a:r>
          </a:p>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Compound Event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5" name="Shape 265"/>
        <p:cNvGrpSpPr/>
        <p:nvPr/>
      </p:nvGrpSpPr>
      <p:grpSpPr>
        <a:xfrm>
          <a:off x="0" y="0"/>
          <a:ext cx="0" cy="0"/>
          <a:chOff x="0" y="0"/>
          <a:chExt cx="0" cy="0"/>
        </a:xfrm>
      </p:grpSpPr>
      <p:sp>
        <p:nvSpPr>
          <p:cNvPr id="266" name="Shape 266"/>
          <p:cNvSpPr txBox="1"/>
          <p:nvPr/>
        </p:nvSpPr>
        <p:spPr>
          <a:xfrm>
            <a:off x="946150" y="254000"/>
            <a:ext cx="7207250"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Compound Event</a:t>
            </a:r>
          </a:p>
        </p:txBody>
      </p:sp>
      <p:sp>
        <p:nvSpPr>
          <p:cNvPr id="267" name="Shape 267"/>
          <p:cNvSpPr txBox="1"/>
          <p:nvPr/>
        </p:nvSpPr>
        <p:spPr>
          <a:xfrm>
            <a:off x="381000" y="1625600"/>
            <a:ext cx="8686800" cy="3384550"/>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Formal Addition Rule</a:t>
            </a:r>
          </a:p>
          <a:p>
            <a:pPr indent="0" lvl="0" marL="0" marR="0" rtl="0" algn="ctr">
              <a:lnSpc>
                <a:spcPct val="110000"/>
              </a:lnSpc>
              <a:spcBef>
                <a:spcPts val="48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or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a:t>
            </a:r>
          </a:p>
          <a:p>
            <a:pPr indent="0" lvl="0" marL="0" marR="0" rtl="0" algn="l">
              <a:lnSpc>
                <a:spcPct val="110000"/>
              </a:lnSpc>
              <a:spcBef>
                <a:spcPts val="1760"/>
              </a:spcBef>
              <a:spcAft>
                <a:spcPts val="1760"/>
              </a:spcAft>
              <a:buClr>
                <a:schemeClr val="dk1"/>
              </a:buClr>
              <a:buSzPct val="25000"/>
              <a:buFont typeface="Arial"/>
              <a:buNone/>
            </a:pPr>
            <a:r>
              <a:rPr b="1" i="0" lang="en-US" sz="3200" u="none" cap="none" strike="noStrike">
                <a:solidFill>
                  <a:schemeClr val="dk1"/>
                </a:solidFill>
                <a:latin typeface="Arial"/>
                <a:ea typeface="Arial"/>
                <a:cs typeface="Arial"/>
                <a:sym typeface="Arial"/>
              </a:rPr>
              <a:t>where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 </a:t>
            </a:r>
            <a:r>
              <a:rPr b="1" i="0" lang="en-US" sz="3200" u="none" cap="none" strike="noStrike">
                <a:solidFill>
                  <a:schemeClr val="dk1"/>
                </a:solidFill>
                <a:latin typeface="Arial"/>
                <a:ea typeface="Arial"/>
                <a:cs typeface="Arial"/>
                <a:sym typeface="Arial"/>
              </a:rPr>
              <a:t>and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denotes the probability that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both occur at the same time as an outcome in a trial of a procedure.</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1" name="Shape 271"/>
        <p:cNvGrpSpPr/>
        <p:nvPr/>
      </p:nvGrpSpPr>
      <p:grpSpPr>
        <a:xfrm>
          <a:off x="0" y="0"/>
          <a:ext cx="0" cy="0"/>
          <a:chOff x="0" y="0"/>
          <a:chExt cx="0" cy="0"/>
        </a:xfrm>
      </p:grpSpPr>
      <p:sp>
        <p:nvSpPr>
          <p:cNvPr id="272" name="Shape 272"/>
          <p:cNvSpPr txBox="1"/>
          <p:nvPr/>
        </p:nvSpPr>
        <p:spPr>
          <a:xfrm>
            <a:off x="946150" y="254000"/>
            <a:ext cx="7207250"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Compound Event</a:t>
            </a:r>
          </a:p>
        </p:txBody>
      </p:sp>
      <p:sp>
        <p:nvSpPr>
          <p:cNvPr id="273" name="Shape 273"/>
          <p:cNvSpPr txBox="1"/>
          <p:nvPr/>
        </p:nvSpPr>
        <p:spPr>
          <a:xfrm>
            <a:off x="457200" y="1476375"/>
            <a:ext cx="8458200" cy="4554537"/>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Intuitive Addition Rule</a:t>
            </a:r>
          </a:p>
          <a:p>
            <a:pPr indent="0" lvl="0" marL="0" marR="0" rtl="0" algn="l">
              <a:lnSpc>
                <a:spcPct val="110000"/>
              </a:lnSpc>
              <a:spcBef>
                <a:spcPts val="640"/>
              </a:spcBef>
              <a:spcAft>
                <a:spcPts val="480"/>
              </a:spcAft>
              <a:buClr>
                <a:schemeClr val="dk1"/>
              </a:buClr>
              <a:buSzPct val="25000"/>
              <a:buFont typeface="Arial"/>
              <a:buNone/>
            </a:pPr>
            <a:r>
              <a:rPr b="1" i="0" lang="en-US" sz="3200" u="none" cap="none" strike="noStrike">
                <a:solidFill>
                  <a:schemeClr val="dk1"/>
                </a:solidFill>
                <a:latin typeface="Arial"/>
                <a:ea typeface="Arial"/>
                <a:cs typeface="Arial"/>
                <a:sym typeface="Arial"/>
              </a:rPr>
              <a:t>To find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or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find the sum of the number of ways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can occur and the number of ways event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can occur, </a:t>
            </a:r>
            <a:r>
              <a:rPr b="1" i="0" lang="en-US" sz="3200" u="none" cap="none" strike="noStrike">
                <a:solidFill>
                  <a:schemeClr val="hlink"/>
                </a:solidFill>
                <a:latin typeface="Arial"/>
                <a:ea typeface="Arial"/>
                <a:cs typeface="Arial"/>
                <a:sym typeface="Arial"/>
              </a:rPr>
              <a:t>adding in such a way that every outcome is counted only once</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or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is equal to that sum, divided by the total number of outcomes in the sample space.</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7" name="Shape 277"/>
        <p:cNvGrpSpPr/>
        <p:nvPr/>
      </p:nvGrpSpPr>
      <p:grpSpPr>
        <a:xfrm>
          <a:off x="0" y="0"/>
          <a:ext cx="0" cy="0"/>
          <a:chOff x="0" y="0"/>
          <a:chExt cx="0" cy="0"/>
        </a:xfrm>
      </p:grpSpPr>
      <p:sp>
        <p:nvSpPr>
          <p:cNvPr id="278" name="Shape 278"/>
          <p:cNvSpPr txBox="1"/>
          <p:nvPr>
            <p:ph idx="4294967295" type="title"/>
          </p:nvPr>
        </p:nvSpPr>
        <p:spPr>
          <a:xfrm>
            <a:off x="889000" y="241300"/>
            <a:ext cx="7442200" cy="6604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Disjoint or Mutually Exclusive</a:t>
            </a:r>
          </a:p>
        </p:txBody>
      </p:sp>
      <p:sp>
        <p:nvSpPr>
          <p:cNvPr id="279" name="Shape 279"/>
          <p:cNvSpPr txBox="1"/>
          <p:nvPr/>
        </p:nvSpPr>
        <p:spPr>
          <a:xfrm>
            <a:off x="628650" y="958850"/>
            <a:ext cx="8001000" cy="17367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Events </a:t>
            </a:r>
            <a:r>
              <a:rPr b="1" i="1" lang="en-US" sz="3000" u="none" cap="none" strike="noStrike">
                <a:solidFill>
                  <a:schemeClr val="dk1"/>
                </a:solidFill>
                <a:latin typeface="Arial"/>
                <a:ea typeface="Arial"/>
                <a:cs typeface="Arial"/>
                <a:sym typeface="Arial"/>
              </a:rPr>
              <a:t>A</a:t>
            </a:r>
            <a:r>
              <a:rPr b="1" i="0" lang="en-US" sz="3000" u="none" cap="none" strike="noStrike">
                <a:solidFill>
                  <a:schemeClr val="dk1"/>
                </a:solidFill>
                <a:latin typeface="Arial"/>
                <a:ea typeface="Arial"/>
                <a:cs typeface="Arial"/>
                <a:sym typeface="Arial"/>
              </a:rPr>
              <a:t> and </a:t>
            </a:r>
            <a:r>
              <a:rPr b="1" i="1" lang="en-US" sz="3000" u="none" cap="none" strike="noStrike">
                <a:solidFill>
                  <a:schemeClr val="dk1"/>
                </a:solidFill>
                <a:latin typeface="Arial"/>
                <a:ea typeface="Arial"/>
                <a:cs typeface="Arial"/>
                <a:sym typeface="Arial"/>
              </a:rPr>
              <a:t>B</a:t>
            </a:r>
            <a:r>
              <a:rPr b="1" i="0" lang="en-US" sz="3000" u="none" cap="none" strike="noStrike">
                <a:solidFill>
                  <a:schemeClr val="dk1"/>
                </a:solidFill>
                <a:latin typeface="Arial"/>
                <a:ea typeface="Arial"/>
                <a:cs typeface="Arial"/>
                <a:sym typeface="Arial"/>
              </a:rPr>
              <a:t> are </a:t>
            </a:r>
            <a:r>
              <a:rPr b="1" i="0" lang="en-US" sz="3000" u="none" cap="none" strike="noStrike">
                <a:solidFill>
                  <a:schemeClr val="hlink"/>
                </a:solidFill>
                <a:latin typeface="Arial"/>
                <a:ea typeface="Arial"/>
                <a:cs typeface="Arial"/>
                <a:sym typeface="Arial"/>
              </a:rPr>
              <a:t>disjoint</a:t>
            </a:r>
            <a:r>
              <a:rPr b="1" i="0" lang="en-US" sz="3000" u="none" cap="none" strike="noStrike">
                <a:solidFill>
                  <a:schemeClr val="dk1"/>
                </a:solidFill>
                <a:latin typeface="Arial"/>
                <a:ea typeface="Arial"/>
                <a:cs typeface="Arial"/>
                <a:sym typeface="Arial"/>
              </a:rPr>
              <a:t> (or </a:t>
            </a:r>
            <a:r>
              <a:rPr b="1" i="0" lang="en-US" sz="3000" u="none" cap="none" strike="noStrike">
                <a:solidFill>
                  <a:schemeClr val="hlink"/>
                </a:solidFill>
                <a:latin typeface="Arial"/>
                <a:ea typeface="Arial"/>
                <a:cs typeface="Arial"/>
                <a:sym typeface="Arial"/>
              </a:rPr>
              <a:t>mutually exclusive</a:t>
            </a:r>
            <a:r>
              <a:rPr b="1" i="0" lang="en-US" sz="3000" u="none" cap="none" strike="noStrike">
                <a:solidFill>
                  <a:schemeClr val="dk1"/>
                </a:solidFill>
                <a:latin typeface="Arial"/>
                <a:ea typeface="Arial"/>
                <a:cs typeface="Arial"/>
                <a:sym typeface="Arial"/>
              </a:rPr>
              <a:t>) if they cannot occur at the same time.  (That is, disjoint events do not overlap.)</a:t>
            </a:r>
          </a:p>
        </p:txBody>
      </p:sp>
      <p:pic>
        <p:nvPicPr>
          <p:cNvPr id="280" name="Shape 280"/>
          <p:cNvPicPr preferRelativeResize="0"/>
          <p:nvPr/>
        </p:nvPicPr>
        <p:blipFill rotWithShape="1">
          <a:blip r:embed="rId3">
            <a:alphaModFix/>
          </a:blip>
          <a:srcRect b="0" l="0" r="0" t="0"/>
          <a:stretch/>
        </p:blipFill>
        <p:spPr>
          <a:xfrm>
            <a:off x="995362" y="2971800"/>
            <a:ext cx="3271836" cy="2817812"/>
          </a:xfrm>
          <a:prstGeom prst="rect">
            <a:avLst/>
          </a:prstGeom>
          <a:noFill/>
          <a:ln>
            <a:noFill/>
          </a:ln>
        </p:spPr>
      </p:pic>
      <p:pic>
        <p:nvPicPr>
          <p:cNvPr id="281" name="Shape 281"/>
          <p:cNvPicPr preferRelativeResize="0"/>
          <p:nvPr/>
        </p:nvPicPr>
        <p:blipFill rotWithShape="1">
          <a:blip r:embed="rId4">
            <a:alphaModFix/>
          </a:blip>
          <a:srcRect b="0" l="0" r="0" t="0"/>
          <a:stretch/>
        </p:blipFill>
        <p:spPr>
          <a:xfrm>
            <a:off x="4953000" y="2971800"/>
            <a:ext cx="3271836" cy="2817812"/>
          </a:xfrm>
          <a:prstGeom prst="rect">
            <a:avLst/>
          </a:prstGeom>
          <a:noFill/>
          <a:ln>
            <a:noFill/>
          </a:ln>
        </p:spPr>
      </p:pic>
      <p:sp>
        <p:nvSpPr>
          <p:cNvPr id="282" name="Shape 282"/>
          <p:cNvSpPr txBox="1"/>
          <p:nvPr/>
        </p:nvSpPr>
        <p:spPr>
          <a:xfrm>
            <a:off x="1044575" y="5943600"/>
            <a:ext cx="335279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Venn Diagram for Events That Are Not Disjoint</a:t>
            </a:r>
          </a:p>
        </p:txBody>
      </p:sp>
      <p:sp>
        <p:nvSpPr>
          <p:cNvPr id="283" name="Shape 283"/>
          <p:cNvSpPr txBox="1"/>
          <p:nvPr/>
        </p:nvSpPr>
        <p:spPr>
          <a:xfrm>
            <a:off x="5181600" y="5943600"/>
            <a:ext cx="3352799" cy="28416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Venn Diagram for Disjoint Events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7" name="Shape 287"/>
        <p:cNvGrpSpPr/>
        <p:nvPr/>
      </p:nvGrpSpPr>
      <p:grpSpPr>
        <a:xfrm>
          <a:off x="0" y="0"/>
          <a:ext cx="0" cy="0"/>
          <a:chOff x="0" y="0"/>
          <a:chExt cx="0" cy="0"/>
        </a:xfrm>
      </p:grpSpPr>
      <p:sp>
        <p:nvSpPr>
          <p:cNvPr id="288" name="Shape 288"/>
          <p:cNvSpPr txBox="1"/>
          <p:nvPr>
            <p:ph idx="4294967295" type="title"/>
          </p:nvPr>
        </p:nvSpPr>
        <p:spPr>
          <a:xfrm>
            <a:off x="609600" y="419100"/>
            <a:ext cx="7924799" cy="8381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Complementary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Events</a:t>
            </a:r>
          </a:p>
        </p:txBody>
      </p:sp>
      <p:sp>
        <p:nvSpPr>
          <p:cNvPr id="289" name="Shape 289"/>
          <p:cNvSpPr txBox="1"/>
          <p:nvPr>
            <p:ph idx="1" type="body"/>
          </p:nvPr>
        </p:nvSpPr>
        <p:spPr>
          <a:xfrm>
            <a:off x="254000" y="1974850"/>
            <a:ext cx="8839199" cy="1398587"/>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chemeClr val="hlink"/>
              </a:buClr>
              <a:buSzPct val="25000"/>
              <a:buFont typeface="Arial"/>
              <a:buNone/>
            </a:pPr>
            <a:r>
              <a:rPr b="1" i="1" lang="en-US" sz="4000" u="none" cap="none" strike="noStrike">
                <a:solidFill>
                  <a:schemeClr val="hlink"/>
                </a:solidFill>
                <a:latin typeface="Arial"/>
                <a:ea typeface="Arial"/>
                <a:cs typeface="Arial"/>
                <a:sym typeface="Arial"/>
              </a:rPr>
              <a:t>P</a:t>
            </a:r>
            <a:r>
              <a:rPr b="1" i="0" lang="en-US" sz="4000" u="none" cap="none" strike="noStrike">
                <a:solidFill>
                  <a:schemeClr val="hlink"/>
                </a:solidFill>
                <a:latin typeface="Arial"/>
                <a:ea typeface="Arial"/>
                <a:cs typeface="Arial"/>
                <a:sym typeface="Arial"/>
              </a:rPr>
              <a:t>(</a:t>
            </a:r>
            <a:r>
              <a:rPr b="1" i="1" lang="en-US" sz="4000" u="none" cap="none" strike="noStrike">
                <a:solidFill>
                  <a:schemeClr val="hlink"/>
                </a:solidFill>
                <a:latin typeface="Arial"/>
                <a:ea typeface="Arial"/>
                <a:cs typeface="Arial"/>
                <a:sym typeface="Arial"/>
              </a:rPr>
              <a:t>A</a:t>
            </a:r>
            <a:r>
              <a:rPr b="1" i="0" lang="en-US" sz="4000" u="none" cap="none" strike="noStrike">
                <a:solidFill>
                  <a:schemeClr val="hlink"/>
                </a:solidFill>
                <a:latin typeface="Arial"/>
                <a:ea typeface="Arial"/>
                <a:cs typeface="Arial"/>
                <a:sym typeface="Arial"/>
              </a:rPr>
              <a:t>) and </a:t>
            </a:r>
            <a:r>
              <a:rPr b="1" i="1" lang="en-US" sz="4000" u="none" cap="none" strike="noStrike">
                <a:solidFill>
                  <a:schemeClr val="hlink"/>
                </a:solidFill>
                <a:latin typeface="Arial"/>
                <a:ea typeface="Arial"/>
                <a:cs typeface="Arial"/>
                <a:sym typeface="Arial"/>
              </a:rPr>
              <a:t>P</a:t>
            </a:r>
            <a:r>
              <a:rPr b="1" i="0" lang="en-US" sz="4000" u="none" cap="none" strike="noStrike">
                <a:solidFill>
                  <a:schemeClr val="hlink"/>
                </a:solidFill>
                <a:latin typeface="Arial"/>
                <a:ea typeface="Arial"/>
                <a:cs typeface="Arial"/>
                <a:sym typeface="Arial"/>
              </a:rPr>
              <a:t>(</a:t>
            </a:r>
            <a:r>
              <a:rPr b="1" i="1" lang="en-US" sz="4000" u="none" cap="none" strike="noStrike">
                <a:solidFill>
                  <a:schemeClr val="hlink"/>
                </a:solidFill>
                <a:latin typeface="Arial"/>
                <a:ea typeface="Arial"/>
                <a:cs typeface="Arial"/>
                <a:sym typeface="Arial"/>
              </a:rPr>
              <a:t>A</a:t>
            </a:r>
            <a:r>
              <a:rPr b="1" i="0" lang="en-US" sz="4000" u="none" cap="none" strike="noStrike">
                <a:solidFill>
                  <a:schemeClr val="hlink"/>
                </a:solidFill>
                <a:latin typeface="Arial"/>
                <a:ea typeface="Arial"/>
                <a:cs typeface="Arial"/>
                <a:sym typeface="Arial"/>
              </a:rPr>
              <a:t>)</a:t>
            </a:r>
          </a:p>
          <a:p>
            <a:pPr indent="-342900" lvl="0" marL="342900" marR="0" rtl="0" algn="ctr">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are disjoint</a:t>
            </a:r>
          </a:p>
        </p:txBody>
      </p:sp>
      <p:cxnSp>
        <p:nvCxnSpPr>
          <p:cNvPr id="290" name="Shape 290"/>
          <p:cNvCxnSpPr/>
          <p:nvPr/>
        </p:nvCxnSpPr>
        <p:spPr>
          <a:xfrm>
            <a:off x="5899150" y="2047875"/>
            <a:ext cx="279399" cy="0"/>
          </a:xfrm>
          <a:prstGeom prst="straightConnector1">
            <a:avLst/>
          </a:prstGeom>
          <a:noFill/>
          <a:ln cap="rnd" cmpd="sng" w="50800">
            <a:solidFill>
              <a:schemeClr val="hlink"/>
            </a:solidFill>
            <a:prstDash val="solid"/>
            <a:miter/>
            <a:headEnd len="med" w="med" type="none"/>
            <a:tailEnd len="med" w="med" type="none"/>
          </a:ln>
        </p:spPr>
      </p:cxnSp>
      <p:sp>
        <p:nvSpPr>
          <p:cNvPr id="291" name="Shape 291"/>
          <p:cNvSpPr txBox="1"/>
          <p:nvPr/>
        </p:nvSpPr>
        <p:spPr>
          <a:xfrm>
            <a:off x="776287" y="3800475"/>
            <a:ext cx="8001000" cy="1555750"/>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It is impossible for an event and its complement to occur at the same time.</a:t>
            </a:r>
          </a:p>
          <a:p>
            <a:pPr indent="0" lvl="0" marL="0" marR="0" rtl="0" algn="ctr">
              <a:lnSpc>
                <a:spcPct val="90000"/>
              </a:lnSpc>
              <a:spcBef>
                <a:spcPts val="0"/>
              </a:spcBef>
              <a:spcAft>
                <a:spcPts val="0"/>
              </a:spcAft>
              <a:buNone/>
            </a:pPr>
            <a:r>
              <a:t/>
            </a:r>
            <a:endParaRPr b="1" i="0" sz="3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5" name="Shape 295"/>
        <p:cNvGrpSpPr/>
        <p:nvPr/>
      </p:nvGrpSpPr>
      <p:grpSpPr>
        <a:xfrm>
          <a:off x="0" y="0"/>
          <a:ext cx="0" cy="0"/>
          <a:chOff x="0" y="0"/>
          <a:chExt cx="0" cy="0"/>
        </a:xfrm>
      </p:grpSpPr>
      <p:sp>
        <p:nvSpPr>
          <p:cNvPr id="296" name="Shape 296"/>
          <p:cNvSpPr txBox="1"/>
          <p:nvPr>
            <p:ph idx="4294967295" type="title"/>
          </p:nvPr>
        </p:nvSpPr>
        <p:spPr>
          <a:xfrm>
            <a:off x="476250" y="266700"/>
            <a:ext cx="8286749"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Rule of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Complementary Events</a:t>
            </a:r>
          </a:p>
        </p:txBody>
      </p:sp>
      <p:sp>
        <p:nvSpPr>
          <p:cNvPr id="297" name="Shape 297"/>
          <p:cNvSpPr txBox="1"/>
          <p:nvPr/>
        </p:nvSpPr>
        <p:spPr>
          <a:xfrm>
            <a:off x="96836" y="479425"/>
            <a:ext cx="6324600" cy="9144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grpSp>
        <p:nvGrpSpPr>
          <p:cNvPr id="298" name="Shape 298"/>
          <p:cNvGrpSpPr/>
          <p:nvPr/>
        </p:nvGrpSpPr>
        <p:grpSpPr>
          <a:xfrm>
            <a:off x="671512" y="2135186"/>
            <a:ext cx="7673975" cy="3065461"/>
            <a:chOff x="671512" y="2135186"/>
            <a:chExt cx="7673975" cy="3065461"/>
          </a:xfrm>
        </p:grpSpPr>
        <p:sp>
          <p:nvSpPr>
            <p:cNvPr id="299" name="Shape 299"/>
            <p:cNvSpPr txBox="1"/>
            <p:nvPr/>
          </p:nvSpPr>
          <p:spPr>
            <a:xfrm>
              <a:off x="687387" y="2135186"/>
              <a:ext cx="7658100" cy="3065461"/>
            </a:xfrm>
            <a:prstGeom prst="rect">
              <a:avLst/>
            </a:prstGeom>
            <a:noFill/>
            <a:ln>
              <a:noFill/>
            </a:ln>
          </p:spPr>
          <p:txBody>
            <a:bodyPr anchorCtr="0" anchor="t" bIns="44450" lIns="90475" rIns="90475" tIns="44450">
              <a:noAutofit/>
            </a:bodyPr>
            <a:lstStyle/>
            <a:p>
              <a:pPr indent="0" lvl="0" marL="0" marR="0" rtl="0" algn="l">
                <a:lnSpc>
                  <a:spcPct val="115000"/>
                </a:lnSpc>
                <a:spcBef>
                  <a:spcPts val="0"/>
                </a:spcBef>
                <a:spcAft>
                  <a:spcPts val="0"/>
                </a:spcAft>
                <a:buClr>
                  <a:schemeClr val="hlink"/>
                </a:buClr>
                <a:buSzPct val="25000"/>
                <a:buFont typeface="Arial"/>
                <a:buNone/>
              </a:pPr>
              <a:r>
                <a:rPr b="1" i="1" lang="en-US" sz="4400" u="none" cap="none" strike="noStrike">
                  <a:solidFill>
                    <a:schemeClr val="hlink"/>
                  </a:solidFill>
                  <a:latin typeface="Arial"/>
                  <a:ea typeface="Arial"/>
                  <a:cs typeface="Arial"/>
                  <a:sym typeface="Arial"/>
                </a:rPr>
                <a:t>		</a:t>
              </a:r>
              <a:r>
                <a:rPr b="1" i="1" lang="en-US" sz="4400" u="none" cap="none" strike="noStrike">
                  <a:solidFill>
                    <a:schemeClr val="dk1"/>
                  </a:solidFill>
                  <a:latin typeface="Arial"/>
                  <a:ea typeface="Arial"/>
                  <a:cs typeface="Arial"/>
                  <a:sym typeface="Arial"/>
                </a:rPr>
                <a:t>P</a:t>
              </a:r>
              <a:r>
                <a:rPr b="1" i="0" lang="en-US" sz="4400" u="none" cap="none" strike="noStrike">
                  <a:solidFill>
                    <a:schemeClr val="dk1"/>
                  </a:solidFill>
                  <a:latin typeface="Arial"/>
                  <a:ea typeface="Arial"/>
                  <a:cs typeface="Arial"/>
                  <a:sym typeface="Arial"/>
                </a:rPr>
                <a:t>(</a:t>
              </a:r>
              <a:r>
                <a:rPr b="1" i="1" lang="en-US" sz="4400" u="none" cap="none" strike="noStrike">
                  <a:solidFill>
                    <a:schemeClr val="dk1"/>
                  </a:solidFill>
                  <a:latin typeface="Arial"/>
                  <a:ea typeface="Arial"/>
                  <a:cs typeface="Arial"/>
                  <a:sym typeface="Arial"/>
                </a:rPr>
                <a:t>A</a:t>
              </a:r>
              <a:r>
                <a:rPr b="1" i="0" lang="en-US" sz="4400" u="none" cap="none" strike="noStrike">
                  <a:solidFill>
                    <a:schemeClr val="dk1"/>
                  </a:solidFill>
                  <a:latin typeface="Arial"/>
                  <a:ea typeface="Arial"/>
                  <a:cs typeface="Arial"/>
                  <a:sym typeface="Arial"/>
                </a:rPr>
                <a:t>) + </a:t>
              </a:r>
              <a:r>
                <a:rPr b="1" i="1" lang="en-US" sz="4400" u="none" cap="none" strike="noStrike">
                  <a:solidFill>
                    <a:schemeClr val="dk1"/>
                  </a:solidFill>
                  <a:latin typeface="Arial"/>
                  <a:ea typeface="Arial"/>
                  <a:cs typeface="Arial"/>
                  <a:sym typeface="Arial"/>
                </a:rPr>
                <a:t>P</a:t>
              </a:r>
              <a:r>
                <a:rPr b="1" i="0" lang="en-US" sz="4400" u="none" cap="none" strike="noStrike">
                  <a:solidFill>
                    <a:schemeClr val="dk1"/>
                  </a:solidFill>
                  <a:latin typeface="Arial"/>
                  <a:ea typeface="Arial"/>
                  <a:cs typeface="Arial"/>
                  <a:sym typeface="Arial"/>
                </a:rPr>
                <a:t>(</a:t>
              </a:r>
              <a:r>
                <a:rPr b="1" i="1" lang="en-US" sz="4400" u="none" cap="none" strike="noStrike">
                  <a:solidFill>
                    <a:schemeClr val="dk1"/>
                  </a:solidFill>
                  <a:latin typeface="Arial"/>
                  <a:ea typeface="Arial"/>
                  <a:cs typeface="Arial"/>
                  <a:sym typeface="Arial"/>
                </a:rPr>
                <a:t>A</a:t>
              </a:r>
              <a:r>
                <a:rPr b="1" i="0" lang="en-US" sz="4400" u="none" cap="none" strike="noStrike">
                  <a:solidFill>
                    <a:schemeClr val="dk1"/>
                  </a:solidFill>
                  <a:latin typeface="Arial"/>
                  <a:ea typeface="Arial"/>
                  <a:cs typeface="Arial"/>
                  <a:sym typeface="Arial"/>
                </a:rPr>
                <a:t>) = 1  </a:t>
              </a:r>
            </a:p>
            <a:p>
              <a:pPr indent="0" lvl="0" marL="0" marR="0" rtl="0" algn="l">
                <a:lnSpc>
                  <a:spcPct val="115000"/>
                </a:lnSpc>
                <a:spcBef>
                  <a:spcPts val="1760"/>
                </a:spcBef>
                <a:spcAft>
                  <a:spcPts val="0"/>
                </a:spcAft>
                <a:buClr>
                  <a:schemeClr val="dk1"/>
                </a:buClr>
                <a:buSzPct val="25000"/>
                <a:buFont typeface="Arial"/>
                <a:buNone/>
              </a:pPr>
              <a:r>
                <a:rPr b="1" i="0" lang="en-US" sz="4400" u="none" cap="none" strike="noStrike">
                  <a:solidFill>
                    <a:schemeClr val="dk1"/>
                  </a:solidFill>
                  <a:latin typeface="Arial"/>
                  <a:ea typeface="Arial"/>
                  <a:cs typeface="Arial"/>
                  <a:sym typeface="Arial"/>
                </a:rPr>
                <a:t>                    = 1 – </a:t>
              </a:r>
              <a:r>
                <a:rPr b="1" i="1" lang="en-US" sz="4400" u="none" cap="none" strike="noStrike">
                  <a:solidFill>
                    <a:schemeClr val="dk1"/>
                  </a:solidFill>
                  <a:latin typeface="Arial"/>
                  <a:ea typeface="Arial"/>
                  <a:cs typeface="Arial"/>
                  <a:sym typeface="Arial"/>
                </a:rPr>
                <a:t>P</a:t>
              </a:r>
              <a:r>
                <a:rPr b="1" i="0" lang="en-US" sz="4400" u="none" cap="none" strike="noStrike">
                  <a:solidFill>
                    <a:schemeClr val="dk1"/>
                  </a:solidFill>
                  <a:latin typeface="Arial"/>
                  <a:ea typeface="Arial"/>
                  <a:cs typeface="Arial"/>
                  <a:sym typeface="Arial"/>
                </a:rPr>
                <a:t>(</a:t>
              </a:r>
              <a:r>
                <a:rPr b="1" i="1" lang="en-US" sz="4400" u="none" cap="none" strike="noStrike">
                  <a:solidFill>
                    <a:schemeClr val="dk1"/>
                  </a:solidFill>
                  <a:latin typeface="Arial"/>
                  <a:ea typeface="Arial"/>
                  <a:cs typeface="Arial"/>
                  <a:sym typeface="Arial"/>
                </a:rPr>
                <a:t>A</a:t>
              </a:r>
              <a:r>
                <a:rPr b="1" i="0" lang="en-US" sz="4400" u="none" cap="none" strike="noStrike">
                  <a:solidFill>
                    <a:schemeClr val="dk1"/>
                  </a:solidFill>
                  <a:latin typeface="Arial"/>
                  <a:ea typeface="Arial"/>
                  <a:cs typeface="Arial"/>
                  <a:sym typeface="Arial"/>
                </a:rPr>
                <a:t>)</a:t>
              </a:r>
            </a:p>
            <a:p>
              <a:pPr indent="0" lvl="0" marL="0" marR="0" rtl="0" algn="l">
                <a:lnSpc>
                  <a:spcPct val="115000"/>
                </a:lnSpc>
                <a:spcBef>
                  <a:spcPts val="1760"/>
                </a:spcBef>
                <a:spcAft>
                  <a:spcPts val="880"/>
                </a:spcAft>
                <a:buClr>
                  <a:schemeClr val="dk1"/>
                </a:buClr>
                <a:buSzPct val="25000"/>
                <a:buFont typeface="Arial"/>
                <a:buNone/>
              </a:pPr>
              <a:r>
                <a:rPr b="1" i="0" lang="en-US" sz="4400" u="none" cap="none" strike="noStrike">
                  <a:solidFill>
                    <a:schemeClr val="dk1"/>
                  </a:solidFill>
                  <a:latin typeface="Arial"/>
                  <a:ea typeface="Arial"/>
                  <a:cs typeface="Arial"/>
                  <a:sym typeface="Arial"/>
                </a:rPr>
                <a:t>           </a:t>
              </a:r>
              <a:r>
                <a:rPr b="1" i="1" lang="en-US" sz="4400" u="none" cap="none" strike="noStrike">
                  <a:solidFill>
                    <a:schemeClr val="dk1"/>
                  </a:solidFill>
                  <a:latin typeface="Arial"/>
                  <a:ea typeface="Arial"/>
                  <a:cs typeface="Arial"/>
                  <a:sym typeface="Arial"/>
                </a:rPr>
                <a:t>P</a:t>
              </a:r>
              <a:r>
                <a:rPr b="1" i="0" lang="en-US" sz="4400" u="none" cap="none" strike="noStrike">
                  <a:solidFill>
                    <a:schemeClr val="dk1"/>
                  </a:solidFill>
                  <a:latin typeface="Arial"/>
                  <a:ea typeface="Arial"/>
                  <a:cs typeface="Arial"/>
                  <a:sym typeface="Arial"/>
                </a:rPr>
                <a:t>(</a:t>
              </a:r>
              <a:r>
                <a:rPr b="1" i="1" lang="en-US" sz="4400" u="none" cap="none" strike="noStrike">
                  <a:solidFill>
                    <a:schemeClr val="dk1"/>
                  </a:solidFill>
                  <a:latin typeface="Arial"/>
                  <a:ea typeface="Arial"/>
                  <a:cs typeface="Arial"/>
                  <a:sym typeface="Arial"/>
                </a:rPr>
                <a:t>A</a:t>
              </a:r>
              <a:r>
                <a:rPr b="1" i="0" lang="en-US" sz="4400" u="none" cap="none" strike="noStrike">
                  <a:solidFill>
                    <a:schemeClr val="dk1"/>
                  </a:solidFill>
                  <a:latin typeface="Arial"/>
                  <a:ea typeface="Arial"/>
                  <a:cs typeface="Arial"/>
                  <a:sym typeface="Arial"/>
                </a:rPr>
                <a:t>)  = 1 – </a:t>
              </a:r>
              <a:r>
                <a:rPr b="1" i="1" lang="en-US" sz="4400" u="none" cap="none" strike="noStrike">
                  <a:solidFill>
                    <a:schemeClr val="dk1"/>
                  </a:solidFill>
                  <a:latin typeface="Arial"/>
                  <a:ea typeface="Arial"/>
                  <a:cs typeface="Arial"/>
                  <a:sym typeface="Arial"/>
                </a:rPr>
                <a:t>P</a:t>
              </a:r>
              <a:r>
                <a:rPr b="1" i="0" lang="en-US" sz="4400" u="none" cap="none" strike="noStrike">
                  <a:solidFill>
                    <a:schemeClr val="dk1"/>
                  </a:solidFill>
                  <a:latin typeface="Arial"/>
                  <a:ea typeface="Arial"/>
                  <a:cs typeface="Arial"/>
                  <a:sym typeface="Arial"/>
                </a:rPr>
                <a:t>(</a:t>
              </a:r>
              <a:r>
                <a:rPr b="1" i="1" lang="en-US" sz="4400" u="none" cap="none" strike="noStrike">
                  <a:solidFill>
                    <a:schemeClr val="dk1"/>
                  </a:solidFill>
                  <a:latin typeface="Arial"/>
                  <a:ea typeface="Arial"/>
                  <a:cs typeface="Arial"/>
                  <a:sym typeface="Arial"/>
                </a:rPr>
                <a:t>A</a:t>
              </a:r>
              <a:r>
                <a:rPr b="1" i="0" lang="en-US" sz="4400" u="none" cap="none" strike="noStrike">
                  <a:solidFill>
                    <a:schemeClr val="dk1"/>
                  </a:solidFill>
                  <a:latin typeface="Arial"/>
                  <a:ea typeface="Arial"/>
                  <a:cs typeface="Arial"/>
                  <a:sym typeface="Arial"/>
                </a:rPr>
                <a:t>)</a:t>
              </a:r>
            </a:p>
          </p:txBody>
        </p:sp>
        <p:sp>
          <p:nvSpPr>
            <p:cNvPr id="300" name="Shape 300"/>
            <p:cNvSpPr txBox="1"/>
            <p:nvPr/>
          </p:nvSpPr>
          <p:spPr>
            <a:xfrm>
              <a:off x="671512" y="3236911"/>
              <a:ext cx="3157536" cy="6921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4400" u="none" cap="none" strike="noStrike">
                  <a:solidFill>
                    <a:schemeClr val="dk1"/>
                  </a:solidFill>
                  <a:latin typeface="Arial"/>
                  <a:ea typeface="Arial"/>
                  <a:cs typeface="Arial"/>
                  <a:sym typeface="Arial"/>
                </a:rPr>
                <a:t>		P(A)</a:t>
              </a:r>
            </a:p>
          </p:txBody>
        </p:sp>
        <p:cxnSp>
          <p:nvCxnSpPr>
            <p:cNvPr id="301" name="Shape 301"/>
            <p:cNvCxnSpPr/>
            <p:nvPr/>
          </p:nvCxnSpPr>
          <p:spPr>
            <a:xfrm>
              <a:off x="5105400" y="2286000"/>
              <a:ext cx="239711" cy="0"/>
            </a:xfrm>
            <a:prstGeom prst="straightConnector1">
              <a:avLst/>
            </a:prstGeom>
            <a:noFill/>
            <a:ln cap="rnd" cmpd="sng" w="50800">
              <a:solidFill>
                <a:schemeClr val="dk1"/>
              </a:solidFill>
              <a:prstDash val="solid"/>
              <a:miter/>
              <a:headEnd len="med" w="med" type="none"/>
              <a:tailEnd len="med" w="med" type="none"/>
            </a:ln>
          </p:spPr>
        </p:cxnSp>
        <p:cxnSp>
          <p:nvCxnSpPr>
            <p:cNvPr id="302" name="Shape 302"/>
            <p:cNvCxnSpPr/>
            <p:nvPr/>
          </p:nvCxnSpPr>
          <p:spPr>
            <a:xfrm>
              <a:off x="6051550" y="4359275"/>
              <a:ext cx="254000" cy="0"/>
            </a:xfrm>
            <a:prstGeom prst="straightConnector1">
              <a:avLst/>
            </a:prstGeom>
            <a:noFill/>
            <a:ln cap="rnd" cmpd="sng" w="50800">
              <a:solidFill>
                <a:schemeClr val="dk1"/>
              </a:solidFill>
              <a:prstDash val="solid"/>
              <a:miter/>
              <a:headEnd len="med" w="med" type="none"/>
              <a:tailEnd len="med" w="med" type="none"/>
            </a:ln>
          </p:spPr>
        </p:cxnSp>
        <p:cxnSp>
          <p:nvCxnSpPr>
            <p:cNvPr id="303" name="Shape 303"/>
            <p:cNvCxnSpPr/>
            <p:nvPr/>
          </p:nvCxnSpPr>
          <p:spPr>
            <a:xfrm>
              <a:off x="3244850" y="3276600"/>
              <a:ext cx="239711" cy="0"/>
            </a:xfrm>
            <a:prstGeom prst="straightConnector1">
              <a:avLst/>
            </a:prstGeom>
            <a:noFill/>
            <a:ln cap="rnd" cmpd="sng" w="50800">
              <a:solidFill>
                <a:schemeClr val="dk1"/>
              </a:solidFill>
              <a:prstDash val="solid"/>
              <a:miter/>
              <a:headEnd len="med" w="med" type="none"/>
              <a:tailEnd len="med" w="med" type="none"/>
            </a:ln>
          </p:spPr>
        </p:cxnSp>
      </p:gr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3" name="Shape 73"/>
        <p:cNvGrpSpPr/>
        <p:nvPr/>
      </p:nvGrpSpPr>
      <p:grpSpPr>
        <a:xfrm>
          <a:off x="0" y="0"/>
          <a:ext cx="0" cy="0"/>
          <a:chOff x="0" y="0"/>
          <a:chExt cx="0" cy="0"/>
        </a:xfrm>
      </p:grpSpPr>
      <p:sp>
        <p:nvSpPr>
          <p:cNvPr id="74" name="Shape 74"/>
          <p:cNvSpPr txBox="1"/>
          <p:nvPr>
            <p:ph type="title"/>
          </p:nvPr>
        </p:nvSpPr>
        <p:spPr>
          <a:xfrm>
            <a:off x="1828800" y="190500"/>
            <a:ext cx="5410200" cy="762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Review</a:t>
            </a:r>
          </a:p>
        </p:txBody>
      </p:sp>
      <p:sp>
        <p:nvSpPr>
          <p:cNvPr id="75" name="Shape 75"/>
          <p:cNvSpPr txBox="1"/>
          <p:nvPr/>
        </p:nvSpPr>
        <p:spPr>
          <a:xfrm>
            <a:off x="574675" y="2070100"/>
            <a:ext cx="8001000" cy="301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Necessity of sound sampling methods.</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Common measures of characteristics of data</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Mean</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Standard deviation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7" name="Shape 307"/>
        <p:cNvGrpSpPr/>
        <p:nvPr/>
      </p:nvGrpSpPr>
      <p:grpSpPr>
        <a:xfrm>
          <a:off x="0" y="0"/>
          <a:ext cx="0" cy="0"/>
          <a:chOff x="0" y="0"/>
          <a:chExt cx="0" cy="0"/>
        </a:xfrm>
      </p:grpSpPr>
      <p:sp>
        <p:nvSpPr>
          <p:cNvPr id="308" name="Shape 308"/>
          <p:cNvSpPr txBox="1"/>
          <p:nvPr>
            <p:ph idx="4294967295" type="title"/>
          </p:nvPr>
        </p:nvSpPr>
        <p:spPr>
          <a:xfrm>
            <a:off x="1066800" y="266700"/>
            <a:ext cx="7010400"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Venn Diagram for the Complement of Event </a:t>
            </a:r>
            <a:r>
              <a:rPr b="1" i="1" lang="en-US" sz="4000" u="none" cap="none" strike="noStrike">
                <a:solidFill>
                  <a:srgbClr val="008000"/>
                </a:solidFill>
                <a:latin typeface="Arial"/>
                <a:ea typeface="Arial"/>
                <a:cs typeface="Arial"/>
                <a:sym typeface="Arial"/>
              </a:rPr>
              <a:t>A</a:t>
            </a:r>
          </a:p>
        </p:txBody>
      </p:sp>
      <p:pic>
        <p:nvPicPr>
          <p:cNvPr id="309" name="Shape 309"/>
          <p:cNvPicPr preferRelativeResize="0"/>
          <p:nvPr/>
        </p:nvPicPr>
        <p:blipFill rotWithShape="1">
          <a:blip r:embed="rId3">
            <a:alphaModFix/>
          </a:blip>
          <a:srcRect b="0" l="0" r="0" t="0"/>
          <a:stretch/>
        </p:blipFill>
        <p:spPr>
          <a:xfrm>
            <a:off x="3265486" y="2209800"/>
            <a:ext cx="2678112" cy="3043236"/>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3" name="Shape 313"/>
        <p:cNvGrpSpPr/>
        <p:nvPr/>
      </p:nvGrpSpPr>
      <p:grpSpPr>
        <a:xfrm>
          <a:off x="0" y="0"/>
          <a:ext cx="0" cy="0"/>
          <a:chOff x="0" y="0"/>
          <a:chExt cx="0" cy="0"/>
        </a:xfrm>
      </p:grpSpPr>
      <p:sp>
        <p:nvSpPr>
          <p:cNvPr id="314" name="Shape 314"/>
          <p:cNvSpPr txBox="1"/>
          <p:nvPr>
            <p:ph idx="4294967295" type="title"/>
          </p:nvPr>
        </p:nvSpPr>
        <p:spPr>
          <a:xfrm>
            <a:off x="679450" y="101600"/>
            <a:ext cx="7772400" cy="898524"/>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rgbClr val="008000"/>
              </a:buClr>
              <a:buSzPct val="25000"/>
              <a:buFont typeface="Arial"/>
              <a:buNone/>
            </a:pPr>
            <a:r>
              <a:rPr b="1" i="0" lang="en-US" sz="4400" u="none" cap="none" strike="noStrike">
                <a:solidFill>
                  <a:srgbClr val="008000"/>
                </a:solidFill>
                <a:latin typeface="Arial"/>
                <a:ea typeface="Arial"/>
                <a:cs typeface="Arial"/>
                <a:sym typeface="Arial"/>
              </a:rPr>
              <a:t>Recap</a:t>
            </a:r>
          </a:p>
        </p:txBody>
      </p:sp>
      <p:sp>
        <p:nvSpPr>
          <p:cNvPr id="315" name="Shape 315"/>
          <p:cNvSpPr txBox="1"/>
          <p:nvPr/>
        </p:nvSpPr>
        <p:spPr>
          <a:xfrm>
            <a:off x="990600" y="1568450"/>
            <a:ext cx="7696199"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In this section we have discussed:</a:t>
            </a:r>
          </a:p>
        </p:txBody>
      </p:sp>
      <p:sp>
        <p:nvSpPr>
          <p:cNvPr id="316" name="Shape 316"/>
          <p:cNvSpPr txBox="1"/>
          <p:nvPr/>
        </p:nvSpPr>
        <p:spPr>
          <a:xfrm>
            <a:off x="838200" y="2482850"/>
            <a:ext cx="7696199"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400" u="none" cap="none" strike="noStrike">
                <a:solidFill>
                  <a:schemeClr val="dk1"/>
                </a:solidFill>
                <a:latin typeface="Arial"/>
                <a:ea typeface="Arial"/>
                <a:cs typeface="Arial"/>
                <a:sym typeface="Arial"/>
              </a:rPr>
              <a:t> Compound events.</a:t>
            </a:r>
          </a:p>
        </p:txBody>
      </p:sp>
      <p:sp>
        <p:nvSpPr>
          <p:cNvPr id="317" name="Shape 317"/>
          <p:cNvSpPr txBox="1"/>
          <p:nvPr/>
        </p:nvSpPr>
        <p:spPr>
          <a:xfrm>
            <a:off x="838200" y="3130550"/>
            <a:ext cx="7696199"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400" u="none" cap="none" strike="noStrike">
                <a:solidFill>
                  <a:schemeClr val="dk1"/>
                </a:solidFill>
                <a:latin typeface="Arial"/>
                <a:ea typeface="Arial"/>
                <a:cs typeface="Arial"/>
                <a:sym typeface="Arial"/>
              </a:rPr>
              <a:t> Formal addition rule.</a:t>
            </a:r>
          </a:p>
        </p:txBody>
      </p:sp>
      <p:sp>
        <p:nvSpPr>
          <p:cNvPr id="318" name="Shape 318"/>
          <p:cNvSpPr txBox="1"/>
          <p:nvPr/>
        </p:nvSpPr>
        <p:spPr>
          <a:xfrm>
            <a:off x="838200" y="3778250"/>
            <a:ext cx="7696199"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400" u="none" cap="none" strike="noStrike">
                <a:solidFill>
                  <a:schemeClr val="dk1"/>
                </a:solidFill>
                <a:latin typeface="Arial"/>
                <a:ea typeface="Arial"/>
                <a:cs typeface="Arial"/>
                <a:sym typeface="Arial"/>
              </a:rPr>
              <a:t> Intuitive addition rule.</a:t>
            </a:r>
          </a:p>
        </p:txBody>
      </p:sp>
      <p:sp>
        <p:nvSpPr>
          <p:cNvPr id="319" name="Shape 319"/>
          <p:cNvSpPr txBox="1"/>
          <p:nvPr/>
        </p:nvSpPr>
        <p:spPr>
          <a:xfrm>
            <a:off x="838200" y="4425950"/>
            <a:ext cx="7696199"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400" u="none" cap="none" strike="noStrike">
                <a:solidFill>
                  <a:schemeClr val="dk1"/>
                </a:solidFill>
                <a:latin typeface="Arial"/>
                <a:ea typeface="Arial"/>
                <a:cs typeface="Arial"/>
                <a:sym typeface="Arial"/>
              </a:rPr>
              <a:t> Disjoint events.</a:t>
            </a:r>
          </a:p>
        </p:txBody>
      </p:sp>
      <p:sp>
        <p:nvSpPr>
          <p:cNvPr id="320" name="Shape 320"/>
          <p:cNvSpPr txBox="1"/>
          <p:nvPr/>
        </p:nvSpPr>
        <p:spPr>
          <a:xfrm>
            <a:off x="838200" y="5073650"/>
            <a:ext cx="7696199"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400" u="none" cap="none" strike="noStrike">
                <a:solidFill>
                  <a:schemeClr val="dk1"/>
                </a:solidFill>
                <a:latin typeface="Arial"/>
                <a:ea typeface="Arial"/>
                <a:cs typeface="Arial"/>
                <a:sym typeface="Arial"/>
              </a:rPr>
              <a:t> Complementary events.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4" name="Shape 324"/>
        <p:cNvGrpSpPr/>
        <p:nvPr/>
      </p:nvGrpSpPr>
      <p:grpSpPr>
        <a:xfrm>
          <a:off x="0" y="0"/>
          <a:ext cx="0" cy="0"/>
          <a:chOff x="0" y="0"/>
          <a:chExt cx="0" cy="0"/>
        </a:xfrm>
      </p:grpSpPr>
      <p:grpSp>
        <p:nvGrpSpPr>
          <p:cNvPr id="325" name="Shape 325"/>
          <p:cNvGrpSpPr/>
          <p:nvPr/>
        </p:nvGrpSpPr>
        <p:grpSpPr>
          <a:xfrm>
            <a:off x="0" y="0"/>
            <a:ext cx="9144000" cy="6858000"/>
            <a:chOff x="0" y="0"/>
            <a:chExt cx="9144000" cy="6858000"/>
          </a:xfrm>
        </p:grpSpPr>
        <p:sp>
          <p:nvSpPr>
            <p:cNvPr id="326" name="Shape 326"/>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pic>
          <p:nvPicPr>
            <p:cNvPr id="327" name="Shape 327"/>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328" name="Shape 328"/>
          <p:cNvSpPr txBox="1"/>
          <p:nvPr/>
        </p:nvSpPr>
        <p:spPr>
          <a:xfrm>
            <a:off x="1295400" y="790575"/>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4-4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Multiplication Rule: Basics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2" name="Shape 332"/>
        <p:cNvGrpSpPr/>
        <p:nvPr/>
      </p:nvGrpSpPr>
      <p:grpSpPr>
        <a:xfrm>
          <a:off x="0" y="0"/>
          <a:ext cx="0" cy="0"/>
          <a:chOff x="0" y="0"/>
          <a:chExt cx="0" cy="0"/>
        </a:xfrm>
      </p:grpSpPr>
      <p:sp>
        <p:nvSpPr>
          <p:cNvPr id="333" name="Shape 333"/>
          <p:cNvSpPr txBox="1"/>
          <p:nvPr/>
        </p:nvSpPr>
        <p:spPr>
          <a:xfrm>
            <a:off x="679450" y="127000"/>
            <a:ext cx="7772400" cy="885825"/>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334" name="Shape 334"/>
          <p:cNvSpPr txBox="1"/>
          <p:nvPr/>
        </p:nvSpPr>
        <p:spPr>
          <a:xfrm>
            <a:off x="711200" y="1663700"/>
            <a:ext cx="8001000" cy="42799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basic multiplication rule is used for finding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the probability that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occurs in a first trial and event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occurs in a second trial.</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If the outcome of the first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somehow affects the probability of the second event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it is important to adjust the probability of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to reflect the occurrence of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8" name="Shape 338"/>
        <p:cNvGrpSpPr/>
        <p:nvPr/>
      </p:nvGrpSpPr>
      <p:grpSpPr>
        <a:xfrm>
          <a:off x="0" y="0"/>
          <a:ext cx="0" cy="0"/>
          <a:chOff x="0" y="0"/>
          <a:chExt cx="0" cy="0"/>
        </a:xfrm>
      </p:grpSpPr>
      <p:sp>
        <p:nvSpPr>
          <p:cNvPr id="339" name="Shape 339"/>
          <p:cNvSpPr txBox="1"/>
          <p:nvPr>
            <p:ph idx="4294967295" type="title"/>
          </p:nvPr>
        </p:nvSpPr>
        <p:spPr>
          <a:xfrm>
            <a:off x="990600" y="88900"/>
            <a:ext cx="7162799" cy="960436"/>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a:t>
            </a:r>
          </a:p>
        </p:txBody>
      </p:sp>
      <p:sp>
        <p:nvSpPr>
          <p:cNvPr id="340" name="Shape 340"/>
          <p:cNvSpPr txBox="1"/>
          <p:nvPr>
            <p:ph idx="1" type="body"/>
          </p:nvPr>
        </p:nvSpPr>
        <p:spPr>
          <a:xfrm>
            <a:off x="914400" y="1981200"/>
            <a:ext cx="7924799" cy="24383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1" i="1" lang="en-US" sz="3600" u="none" cap="none" strike="noStrike">
                <a:solidFill>
                  <a:schemeClr val="dk1"/>
                </a:solidFill>
                <a:latin typeface="Arial"/>
                <a:ea typeface="Arial"/>
                <a:cs typeface="Arial"/>
                <a:sym typeface="Arial"/>
              </a:rPr>
              <a:t>P</a:t>
            </a:r>
            <a:r>
              <a:rPr b="1" i="0" lang="en-US" sz="3600" u="none" cap="none" strike="noStrike">
                <a:solidFill>
                  <a:schemeClr val="dk1"/>
                </a:solidFill>
                <a:latin typeface="Arial"/>
                <a:ea typeface="Arial"/>
                <a:cs typeface="Arial"/>
                <a:sym typeface="Arial"/>
              </a:rPr>
              <a:t>(</a:t>
            </a:r>
            <a:r>
              <a:rPr b="1" i="1" lang="en-US" sz="3600" u="none" cap="none" strike="noStrike">
                <a:solidFill>
                  <a:schemeClr val="dk1"/>
                </a:solidFill>
                <a:latin typeface="Arial"/>
                <a:ea typeface="Arial"/>
                <a:cs typeface="Arial"/>
                <a:sym typeface="Arial"/>
              </a:rPr>
              <a:t>A</a:t>
            </a:r>
            <a:r>
              <a:rPr b="1" i="0" lang="en-US" sz="3600" u="none" cap="none" strike="noStrike">
                <a:solidFill>
                  <a:schemeClr val="dk1"/>
                </a:solidFill>
                <a:latin typeface="Arial"/>
                <a:ea typeface="Arial"/>
                <a:cs typeface="Arial"/>
                <a:sym typeface="Arial"/>
              </a:rPr>
              <a:t> and </a:t>
            </a:r>
            <a:r>
              <a:rPr b="1" i="1" lang="en-US" sz="3600" u="none" cap="none" strike="noStrike">
                <a:solidFill>
                  <a:schemeClr val="dk1"/>
                </a:solidFill>
                <a:latin typeface="Arial"/>
                <a:ea typeface="Arial"/>
                <a:cs typeface="Arial"/>
                <a:sym typeface="Arial"/>
              </a:rPr>
              <a:t>B</a:t>
            </a:r>
            <a:r>
              <a:rPr b="1" i="0" lang="en-US" sz="3600" u="none" cap="none" strike="noStrike">
                <a:solidFill>
                  <a:schemeClr val="dk1"/>
                </a:solidFill>
                <a:latin typeface="Arial"/>
                <a:ea typeface="Arial"/>
                <a:cs typeface="Arial"/>
                <a:sym typeface="Arial"/>
              </a:rPr>
              <a:t>) = </a:t>
            </a:r>
          </a:p>
          <a:p>
            <a:pPr indent="-342900" lvl="0" marL="342900" marR="0" rtl="0" algn="l">
              <a:lnSpc>
                <a:spcPct val="100000"/>
              </a:lnSpc>
              <a:spcBef>
                <a:spcPts val="720"/>
              </a:spcBef>
              <a:spcAft>
                <a:spcPts val="0"/>
              </a:spcAft>
              <a:buClr>
                <a:schemeClr val="dk1"/>
              </a:buClr>
              <a:buSzPct val="25000"/>
              <a:buFont typeface="Arial"/>
              <a:buNone/>
            </a:pPr>
            <a:r>
              <a:rPr b="1" i="1" lang="en-US" sz="3600" u="none" cap="none" strike="noStrike">
                <a:solidFill>
                  <a:schemeClr val="dk1"/>
                </a:solidFill>
                <a:latin typeface="Arial"/>
                <a:ea typeface="Arial"/>
                <a:cs typeface="Arial"/>
                <a:sym typeface="Arial"/>
              </a:rPr>
              <a:t>P</a:t>
            </a:r>
            <a:r>
              <a:rPr b="1" i="0" lang="en-US" sz="3600" u="none" cap="none" strike="noStrike">
                <a:solidFill>
                  <a:schemeClr val="dk1"/>
                </a:solidFill>
                <a:latin typeface="Arial"/>
                <a:ea typeface="Arial"/>
                <a:cs typeface="Arial"/>
                <a:sym typeface="Arial"/>
              </a:rPr>
              <a:t>(event </a:t>
            </a:r>
            <a:r>
              <a:rPr b="1" i="1" lang="en-US" sz="3600" u="none" cap="none" strike="noStrike">
                <a:solidFill>
                  <a:schemeClr val="dk1"/>
                </a:solidFill>
                <a:latin typeface="Arial"/>
                <a:ea typeface="Arial"/>
                <a:cs typeface="Arial"/>
                <a:sym typeface="Arial"/>
              </a:rPr>
              <a:t>A</a:t>
            </a:r>
            <a:r>
              <a:rPr b="1" i="0" lang="en-US" sz="3600" u="none" cap="none" strike="noStrike">
                <a:solidFill>
                  <a:schemeClr val="dk1"/>
                </a:solidFill>
                <a:latin typeface="Arial"/>
                <a:ea typeface="Arial"/>
                <a:cs typeface="Arial"/>
                <a:sym typeface="Arial"/>
              </a:rPr>
              <a:t> occurs in a first trial and </a:t>
            </a:r>
          </a:p>
          <a:p>
            <a:pPr indent="-342900" lvl="0" marL="342900" marR="0" rtl="0" algn="l">
              <a:lnSpc>
                <a:spcPct val="100000"/>
              </a:lnSpc>
              <a:spcBef>
                <a:spcPts val="72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    event </a:t>
            </a:r>
            <a:r>
              <a:rPr b="1" i="1" lang="en-US" sz="3600" u="none" cap="none" strike="noStrike">
                <a:solidFill>
                  <a:schemeClr val="dk1"/>
                </a:solidFill>
                <a:latin typeface="Arial"/>
                <a:ea typeface="Arial"/>
                <a:cs typeface="Arial"/>
                <a:sym typeface="Arial"/>
              </a:rPr>
              <a:t>B</a:t>
            </a:r>
            <a:r>
              <a:rPr b="1" i="0" lang="en-US" sz="3600" u="none" cap="none" strike="noStrike">
                <a:solidFill>
                  <a:schemeClr val="dk1"/>
                </a:solidFill>
                <a:latin typeface="Arial"/>
                <a:ea typeface="Arial"/>
                <a:cs typeface="Arial"/>
                <a:sym typeface="Arial"/>
              </a:rPr>
              <a:t> occurs in a second trial)</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4" name="Shape 344"/>
        <p:cNvGrpSpPr/>
        <p:nvPr/>
      </p:nvGrpSpPr>
      <p:grpSpPr>
        <a:xfrm>
          <a:off x="0" y="0"/>
          <a:ext cx="0" cy="0"/>
          <a:chOff x="0" y="0"/>
          <a:chExt cx="0" cy="0"/>
        </a:xfrm>
      </p:grpSpPr>
      <p:sp>
        <p:nvSpPr>
          <p:cNvPr id="345" name="Shape 345"/>
          <p:cNvSpPr txBox="1"/>
          <p:nvPr/>
        </p:nvSpPr>
        <p:spPr>
          <a:xfrm>
            <a:off x="990600" y="152400"/>
            <a:ext cx="7162799" cy="8318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Tree Diagrams</a:t>
            </a:r>
          </a:p>
        </p:txBody>
      </p:sp>
      <p:sp>
        <p:nvSpPr>
          <p:cNvPr id="346" name="Shape 346"/>
          <p:cNvSpPr txBox="1"/>
          <p:nvPr/>
        </p:nvSpPr>
        <p:spPr>
          <a:xfrm>
            <a:off x="687387" y="1616075"/>
            <a:ext cx="7735887" cy="44751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 </a:t>
            </a:r>
            <a:r>
              <a:rPr b="1" i="0" lang="en-US" sz="3200" u="none" cap="none" strike="noStrike">
                <a:solidFill>
                  <a:schemeClr val="hlink"/>
                </a:solidFill>
                <a:latin typeface="Arial"/>
                <a:ea typeface="Arial"/>
                <a:cs typeface="Arial"/>
                <a:sym typeface="Arial"/>
              </a:rPr>
              <a:t>tree diagram</a:t>
            </a:r>
            <a:r>
              <a:rPr b="1" i="0" lang="en-US" sz="3200" u="none" cap="none" strike="noStrike">
                <a:solidFill>
                  <a:schemeClr val="dk1"/>
                </a:solidFill>
                <a:latin typeface="Arial"/>
                <a:ea typeface="Arial"/>
                <a:cs typeface="Arial"/>
                <a:sym typeface="Arial"/>
              </a:rPr>
              <a:t> is a picture of the possible outcomes of a procedure, shown as line segments emanating from one starting point.  These diagrams are sometimes helpful in determining the number of possible outcomes in a sample space, if the number of possibilities is not too large.</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0" name="Shape 350"/>
        <p:cNvGrpSpPr/>
        <p:nvPr/>
      </p:nvGrpSpPr>
      <p:grpSpPr>
        <a:xfrm>
          <a:off x="0" y="0"/>
          <a:ext cx="0" cy="0"/>
          <a:chOff x="0" y="0"/>
          <a:chExt cx="0" cy="0"/>
        </a:xfrm>
      </p:grpSpPr>
      <p:sp>
        <p:nvSpPr>
          <p:cNvPr id="351" name="Shape 351"/>
          <p:cNvSpPr txBox="1"/>
          <p:nvPr/>
        </p:nvSpPr>
        <p:spPr>
          <a:xfrm>
            <a:off x="990600" y="152400"/>
            <a:ext cx="7162799" cy="8318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Tree Diagrams</a:t>
            </a:r>
          </a:p>
        </p:txBody>
      </p:sp>
      <p:pic>
        <p:nvPicPr>
          <p:cNvPr id="352" name="Shape 352"/>
          <p:cNvPicPr preferRelativeResize="0"/>
          <p:nvPr/>
        </p:nvPicPr>
        <p:blipFill rotWithShape="1">
          <a:blip r:embed="rId3">
            <a:alphaModFix/>
          </a:blip>
          <a:srcRect b="0" l="0" r="0" t="0"/>
          <a:stretch/>
        </p:blipFill>
        <p:spPr>
          <a:xfrm>
            <a:off x="3787775" y="1092200"/>
            <a:ext cx="4789486" cy="5013325"/>
          </a:xfrm>
          <a:prstGeom prst="rect">
            <a:avLst/>
          </a:prstGeom>
          <a:noFill/>
          <a:ln>
            <a:noFill/>
          </a:ln>
        </p:spPr>
      </p:pic>
      <p:sp>
        <p:nvSpPr>
          <p:cNvPr id="353" name="Shape 353"/>
          <p:cNvSpPr txBox="1"/>
          <p:nvPr/>
        </p:nvSpPr>
        <p:spPr>
          <a:xfrm>
            <a:off x="457200" y="1333500"/>
            <a:ext cx="3276600" cy="42910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This figure summarizes </a:t>
            </a:r>
          </a:p>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the possible outcomes </a:t>
            </a:r>
          </a:p>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for a true/false question followed </a:t>
            </a:r>
          </a:p>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by a multiple choice question.  </a:t>
            </a:r>
          </a:p>
          <a:p>
            <a:pPr indent="0" lvl="0" marL="0" marR="0" rtl="0" algn="l">
              <a:lnSpc>
                <a:spcPct val="100000"/>
              </a:lnSpc>
              <a:spcBef>
                <a:spcPts val="1200"/>
              </a:spcBef>
              <a:spcAft>
                <a:spcPts val="0"/>
              </a:spcAft>
              <a:buClr>
                <a:schemeClr val="dk2"/>
              </a:buClr>
              <a:buSzPct val="25000"/>
              <a:buFont typeface="Arial"/>
              <a:buNone/>
            </a:pPr>
            <a:r>
              <a:rPr b="1" i="0" lang="en-US" sz="2400" u="none" cap="none" strike="noStrike">
                <a:solidFill>
                  <a:schemeClr val="dk2"/>
                </a:solidFill>
                <a:latin typeface="Arial"/>
                <a:ea typeface="Arial"/>
                <a:cs typeface="Arial"/>
                <a:sym typeface="Arial"/>
              </a:rPr>
              <a:t>Note that there are 10 possible combinations.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7" name="Shape 357"/>
        <p:cNvGrpSpPr/>
        <p:nvPr/>
      </p:nvGrpSpPr>
      <p:grpSpPr>
        <a:xfrm>
          <a:off x="0" y="0"/>
          <a:ext cx="0" cy="0"/>
          <a:chOff x="0" y="0"/>
          <a:chExt cx="0" cy="0"/>
        </a:xfrm>
      </p:grpSpPr>
      <p:sp>
        <p:nvSpPr>
          <p:cNvPr id="358" name="Shape 358"/>
          <p:cNvSpPr txBox="1"/>
          <p:nvPr/>
        </p:nvSpPr>
        <p:spPr>
          <a:xfrm>
            <a:off x="533400" y="431800"/>
            <a:ext cx="8153399" cy="8318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Conditional Probability</a:t>
            </a:r>
          </a:p>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Point</a:t>
            </a:r>
          </a:p>
        </p:txBody>
      </p:sp>
      <p:sp>
        <p:nvSpPr>
          <p:cNvPr id="359" name="Shape 359"/>
          <p:cNvSpPr txBox="1"/>
          <p:nvPr/>
        </p:nvSpPr>
        <p:spPr>
          <a:xfrm>
            <a:off x="901700" y="2222500"/>
            <a:ext cx="7848599" cy="1573211"/>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We must adjust the probability of the second event to reflect the outcome of the first event.</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3" name="Shape 363"/>
        <p:cNvGrpSpPr/>
        <p:nvPr/>
      </p:nvGrpSpPr>
      <p:grpSpPr>
        <a:xfrm>
          <a:off x="0" y="0"/>
          <a:ext cx="0" cy="0"/>
          <a:chOff x="0" y="0"/>
          <a:chExt cx="0" cy="0"/>
        </a:xfrm>
      </p:grpSpPr>
      <p:sp>
        <p:nvSpPr>
          <p:cNvPr id="364" name="Shape 364"/>
          <p:cNvSpPr txBox="1"/>
          <p:nvPr/>
        </p:nvSpPr>
        <p:spPr>
          <a:xfrm>
            <a:off x="533400" y="431800"/>
            <a:ext cx="8153399" cy="8318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Conditional Probability</a:t>
            </a:r>
          </a:p>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Important Principle</a:t>
            </a:r>
          </a:p>
        </p:txBody>
      </p:sp>
      <p:sp>
        <p:nvSpPr>
          <p:cNvPr id="365" name="Shape 365"/>
          <p:cNvSpPr txBox="1"/>
          <p:nvPr/>
        </p:nvSpPr>
        <p:spPr>
          <a:xfrm>
            <a:off x="901700" y="2222500"/>
            <a:ext cx="7848599" cy="20669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The probability for the second event </a:t>
            </a:r>
            <a:r>
              <a:rPr b="1" i="1" lang="en-US" sz="3600" u="none" cap="none" strike="noStrike">
                <a:solidFill>
                  <a:schemeClr val="hlink"/>
                </a:solidFill>
                <a:latin typeface="Arial"/>
                <a:ea typeface="Arial"/>
                <a:cs typeface="Arial"/>
                <a:sym typeface="Arial"/>
              </a:rPr>
              <a:t>B</a:t>
            </a:r>
            <a:r>
              <a:rPr b="1" i="0" lang="en-US" sz="3600" u="none" cap="none" strike="noStrike">
                <a:solidFill>
                  <a:schemeClr val="hlink"/>
                </a:solidFill>
                <a:latin typeface="Arial"/>
                <a:ea typeface="Arial"/>
                <a:cs typeface="Arial"/>
                <a:sym typeface="Arial"/>
              </a:rPr>
              <a:t> should take into account the fact that the first event </a:t>
            </a:r>
            <a:r>
              <a:rPr b="1" i="1" lang="en-US" sz="3600" u="none" cap="none" strike="noStrike">
                <a:solidFill>
                  <a:schemeClr val="hlink"/>
                </a:solidFill>
                <a:latin typeface="Arial"/>
                <a:ea typeface="Arial"/>
                <a:cs typeface="Arial"/>
                <a:sym typeface="Arial"/>
              </a:rPr>
              <a:t>A</a:t>
            </a:r>
            <a:r>
              <a:rPr b="1" i="0" lang="en-US" sz="3600" u="none" cap="none" strike="noStrike">
                <a:solidFill>
                  <a:schemeClr val="hlink"/>
                </a:solidFill>
                <a:latin typeface="Arial"/>
                <a:ea typeface="Arial"/>
                <a:cs typeface="Arial"/>
                <a:sym typeface="Arial"/>
              </a:rPr>
              <a:t> has already occurred.</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9" name="Shape 369"/>
        <p:cNvGrpSpPr/>
        <p:nvPr/>
      </p:nvGrpSpPr>
      <p:grpSpPr>
        <a:xfrm>
          <a:off x="0" y="0"/>
          <a:ext cx="0" cy="0"/>
          <a:chOff x="0" y="0"/>
          <a:chExt cx="0" cy="0"/>
        </a:xfrm>
      </p:grpSpPr>
      <p:sp>
        <p:nvSpPr>
          <p:cNvPr id="370" name="Shape 370"/>
          <p:cNvSpPr txBox="1"/>
          <p:nvPr>
            <p:ph idx="4294967295" type="title"/>
          </p:nvPr>
        </p:nvSpPr>
        <p:spPr>
          <a:xfrm>
            <a:off x="990600" y="203200"/>
            <a:ext cx="7162799" cy="12827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 for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Conditional Probability</a:t>
            </a:r>
          </a:p>
        </p:txBody>
      </p:sp>
      <p:sp>
        <p:nvSpPr>
          <p:cNvPr id="371" name="Shape 371"/>
          <p:cNvSpPr txBox="1"/>
          <p:nvPr>
            <p:ph idx="1" type="body"/>
          </p:nvPr>
        </p:nvSpPr>
        <p:spPr>
          <a:xfrm>
            <a:off x="508000" y="2324100"/>
            <a:ext cx="8210550" cy="2133599"/>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960"/>
              </a:spcAft>
              <a:buClr>
                <a:schemeClr val="dk1"/>
              </a:buClr>
              <a:buSzPct val="25000"/>
              <a:buFont typeface="Arial"/>
              <a:buNone/>
            </a:pP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represents the probability of event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occurring after it is assumed that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has already occurred (read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as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given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9" name="Shape 79"/>
        <p:cNvGrpSpPr/>
        <p:nvPr/>
      </p:nvGrpSpPr>
      <p:grpSpPr>
        <a:xfrm>
          <a:off x="0" y="0"/>
          <a:ext cx="0" cy="0"/>
          <a:chOff x="0" y="0"/>
          <a:chExt cx="0" cy="0"/>
        </a:xfrm>
      </p:grpSpPr>
      <p:sp>
        <p:nvSpPr>
          <p:cNvPr id="80" name="Shape 80"/>
          <p:cNvSpPr txBox="1"/>
          <p:nvPr>
            <p:ph type="title"/>
          </p:nvPr>
        </p:nvSpPr>
        <p:spPr>
          <a:xfrm>
            <a:off x="1828800" y="190500"/>
            <a:ext cx="5410200" cy="762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Preview</a:t>
            </a:r>
          </a:p>
        </p:txBody>
      </p:sp>
      <p:sp>
        <p:nvSpPr>
          <p:cNvPr id="81" name="Shape 81"/>
          <p:cNvSpPr txBox="1"/>
          <p:nvPr/>
        </p:nvSpPr>
        <p:spPr>
          <a:xfrm>
            <a:off x="565150" y="1600200"/>
            <a:ext cx="8178799" cy="676275"/>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96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Rare Event Rule for Inferential Statistics: </a:t>
            </a:r>
          </a:p>
        </p:txBody>
      </p:sp>
      <p:sp>
        <p:nvSpPr>
          <p:cNvPr id="82" name="Shape 82"/>
          <p:cNvSpPr txBox="1"/>
          <p:nvPr/>
        </p:nvSpPr>
        <p:spPr>
          <a:xfrm>
            <a:off x="612775" y="2514600"/>
            <a:ext cx="8001000" cy="228282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If, under a given assumption, the probability of a particular observed event is extremely small, we conclude that the assumption is probably not correct.</a:t>
            </a:r>
          </a:p>
        </p:txBody>
      </p:sp>
      <p:sp>
        <p:nvSpPr>
          <p:cNvPr id="83" name="Shape 83"/>
          <p:cNvSpPr txBox="1"/>
          <p:nvPr/>
        </p:nvSpPr>
        <p:spPr>
          <a:xfrm>
            <a:off x="593725" y="5105400"/>
            <a:ext cx="8001000" cy="9683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Statisticians use the </a:t>
            </a:r>
            <a:r>
              <a:rPr b="1" i="0" lang="en-US" sz="3200" u="none" cap="none" strike="noStrike">
                <a:solidFill>
                  <a:schemeClr val="hlink"/>
                </a:solidFill>
                <a:latin typeface="Arial"/>
                <a:ea typeface="Arial"/>
                <a:cs typeface="Arial"/>
                <a:sym typeface="Arial"/>
              </a:rPr>
              <a:t>rare event rule for inferential statistics</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5" name="Shape 375"/>
        <p:cNvGrpSpPr/>
        <p:nvPr/>
      </p:nvGrpSpPr>
      <p:grpSpPr>
        <a:xfrm>
          <a:off x="0" y="0"/>
          <a:ext cx="0" cy="0"/>
          <a:chOff x="0" y="0"/>
          <a:chExt cx="0" cy="0"/>
        </a:xfrm>
      </p:grpSpPr>
      <p:sp>
        <p:nvSpPr>
          <p:cNvPr id="376" name="Shape 376"/>
          <p:cNvSpPr txBox="1"/>
          <p:nvPr>
            <p:ph idx="4294967295" type="title"/>
          </p:nvPr>
        </p:nvSpPr>
        <p:spPr>
          <a:xfrm>
            <a:off x="990600" y="190500"/>
            <a:ext cx="7162799" cy="762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Dependent and Independent</a:t>
            </a:r>
          </a:p>
        </p:txBody>
      </p:sp>
      <p:sp>
        <p:nvSpPr>
          <p:cNvPr id="377" name="Shape 377"/>
          <p:cNvSpPr txBox="1"/>
          <p:nvPr>
            <p:ph idx="1" type="body"/>
          </p:nvPr>
        </p:nvSpPr>
        <p:spPr>
          <a:xfrm>
            <a:off x="762000" y="1619250"/>
            <a:ext cx="7937499" cy="4432299"/>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960"/>
              </a:spcAft>
              <a:buClr>
                <a:schemeClr val="dk1"/>
              </a:buClr>
              <a:buSzPct val="25000"/>
              <a:buFont typeface="Arial"/>
              <a:buNone/>
            </a:pPr>
            <a:r>
              <a:rPr b="1" i="0" lang="en-US" sz="3200" u="none" cap="none" strike="noStrike">
                <a:solidFill>
                  <a:schemeClr val="dk1"/>
                </a:solidFill>
                <a:latin typeface="Arial"/>
                <a:ea typeface="Arial"/>
                <a:cs typeface="Arial"/>
                <a:sym typeface="Arial"/>
              </a:rPr>
              <a:t>Two events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are </a:t>
            </a:r>
            <a:r>
              <a:rPr b="1" i="0" lang="en-US" sz="3200" u="none" cap="none" strike="noStrike">
                <a:solidFill>
                  <a:schemeClr val="hlink"/>
                </a:solidFill>
                <a:latin typeface="Arial"/>
                <a:ea typeface="Arial"/>
                <a:cs typeface="Arial"/>
                <a:sym typeface="Arial"/>
              </a:rPr>
              <a:t>independent</a:t>
            </a:r>
            <a:r>
              <a:rPr b="1" i="0" lang="en-US" sz="3200" u="none" cap="none" strike="noStrike">
                <a:solidFill>
                  <a:schemeClr val="dk1"/>
                </a:solidFill>
                <a:latin typeface="Arial"/>
                <a:ea typeface="Arial"/>
                <a:cs typeface="Arial"/>
                <a:sym typeface="Arial"/>
              </a:rPr>
              <a:t> if the occurrence of one does not affect the </a:t>
            </a:r>
            <a:r>
              <a:rPr b="1" i="1" lang="en-US" sz="3200" u="none" cap="none" strike="noStrike">
                <a:solidFill>
                  <a:schemeClr val="dk1"/>
                </a:solidFill>
                <a:latin typeface="Arial"/>
                <a:ea typeface="Arial"/>
                <a:cs typeface="Arial"/>
                <a:sym typeface="Arial"/>
              </a:rPr>
              <a:t>probability</a:t>
            </a:r>
            <a:r>
              <a:rPr b="1" i="0" lang="en-US" sz="3200" u="none" cap="none" strike="noStrike">
                <a:solidFill>
                  <a:schemeClr val="dk1"/>
                </a:solidFill>
                <a:latin typeface="Arial"/>
                <a:ea typeface="Arial"/>
                <a:cs typeface="Arial"/>
                <a:sym typeface="Arial"/>
              </a:rPr>
              <a:t> of the occurrence of the other.  (Several events are similarly independent if the occurrence of any does not affect the probabilities of the occurrence of the others.)  If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are not independent, they are said to be </a:t>
            </a:r>
            <a:r>
              <a:rPr b="1" i="0" lang="en-US" sz="3200" u="none" cap="none" strike="noStrike">
                <a:solidFill>
                  <a:schemeClr val="hlink"/>
                </a:solidFill>
                <a:latin typeface="Arial"/>
                <a:ea typeface="Arial"/>
                <a:cs typeface="Arial"/>
                <a:sym typeface="Arial"/>
              </a:rPr>
              <a:t>dependent</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1" name="Shape 381"/>
        <p:cNvGrpSpPr/>
        <p:nvPr/>
      </p:nvGrpSpPr>
      <p:grpSpPr>
        <a:xfrm>
          <a:off x="0" y="0"/>
          <a:ext cx="0" cy="0"/>
          <a:chOff x="0" y="0"/>
          <a:chExt cx="0" cy="0"/>
        </a:xfrm>
      </p:grpSpPr>
      <p:sp>
        <p:nvSpPr>
          <p:cNvPr id="382" name="Shape 382"/>
          <p:cNvSpPr txBox="1"/>
          <p:nvPr>
            <p:ph idx="4294967295" type="title"/>
          </p:nvPr>
        </p:nvSpPr>
        <p:spPr>
          <a:xfrm>
            <a:off x="990600" y="190500"/>
            <a:ext cx="7162799" cy="762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Dependent Events</a:t>
            </a:r>
          </a:p>
        </p:txBody>
      </p:sp>
      <p:sp>
        <p:nvSpPr>
          <p:cNvPr id="383" name="Shape 383"/>
          <p:cNvSpPr txBox="1"/>
          <p:nvPr>
            <p:ph idx="1" type="body"/>
          </p:nvPr>
        </p:nvSpPr>
        <p:spPr>
          <a:xfrm>
            <a:off x="762000" y="1619250"/>
            <a:ext cx="7937499" cy="4432299"/>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960"/>
              </a:spcAft>
              <a:buClr>
                <a:schemeClr val="dk1"/>
              </a:buClr>
              <a:buSzPct val="25000"/>
              <a:buFont typeface="Arial"/>
              <a:buNone/>
            </a:pPr>
            <a:r>
              <a:rPr b="1" i="0" lang="en-US" sz="3200" u="none" cap="none" strike="noStrike">
                <a:solidFill>
                  <a:schemeClr val="dk1"/>
                </a:solidFill>
                <a:latin typeface="Arial"/>
                <a:ea typeface="Arial"/>
                <a:cs typeface="Arial"/>
                <a:sym typeface="Arial"/>
              </a:rPr>
              <a:t>Two events are dependent if the occurrence of one of them affects the </a:t>
            </a:r>
            <a:r>
              <a:rPr b="1" i="1" lang="en-US" sz="3200" u="none" cap="none" strike="noStrike">
                <a:solidFill>
                  <a:schemeClr val="dk1"/>
                </a:solidFill>
                <a:latin typeface="Arial"/>
                <a:ea typeface="Arial"/>
                <a:cs typeface="Arial"/>
                <a:sym typeface="Arial"/>
              </a:rPr>
              <a:t>probability</a:t>
            </a:r>
            <a:r>
              <a:rPr b="1" i="0" lang="en-US" sz="3200" u="none" cap="none" strike="noStrike">
                <a:solidFill>
                  <a:schemeClr val="dk1"/>
                </a:solidFill>
                <a:latin typeface="Arial"/>
                <a:ea typeface="Arial"/>
                <a:cs typeface="Arial"/>
                <a:sym typeface="Arial"/>
              </a:rPr>
              <a:t> of the occurrence of the other, but this does not necessarily mean that one of the events is a </a:t>
            </a:r>
            <a:r>
              <a:rPr b="1" i="1" lang="en-US" sz="3200" u="none" cap="none" strike="noStrike">
                <a:solidFill>
                  <a:schemeClr val="dk1"/>
                </a:solidFill>
                <a:latin typeface="Arial"/>
                <a:ea typeface="Arial"/>
                <a:cs typeface="Arial"/>
                <a:sym typeface="Arial"/>
              </a:rPr>
              <a:t>cause</a:t>
            </a:r>
            <a:r>
              <a:rPr b="1" i="0" lang="en-US" sz="3200" u="none" cap="none" strike="noStrike">
                <a:solidFill>
                  <a:schemeClr val="dk1"/>
                </a:solidFill>
                <a:latin typeface="Arial"/>
                <a:ea typeface="Arial"/>
                <a:cs typeface="Arial"/>
                <a:sym typeface="Arial"/>
              </a:rPr>
              <a:t> of the other.</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7" name="Shape 387"/>
        <p:cNvGrpSpPr/>
        <p:nvPr/>
      </p:nvGrpSpPr>
      <p:grpSpPr>
        <a:xfrm>
          <a:off x="0" y="0"/>
          <a:ext cx="0" cy="0"/>
          <a:chOff x="0" y="0"/>
          <a:chExt cx="0" cy="0"/>
        </a:xfrm>
      </p:grpSpPr>
      <p:sp>
        <p:nvSpPr>
          <p:cNvPr id="388" name="Shape 388"/>
          <p:cNvSpPr txBox="1"/>
          <p:nvPr>
            <p:ph idx="4294967295" type="title"/>
          </p:nvPr>
        </p:nvSpPr>
        <p:spPr>
          <a:xfrm>
            <a:off x="1162050" y="292100"/>
            <a:ext cx="6800849" cy="1087437"/>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Formal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Multiplication Rule</a:t>
            </a:r>
          </a:p>
        </p:txBody>
      </p:sp>
      <p:sp>
        <p:nvSpPr>
          <p:cNvPr id="389" name="Shape 389"/>
          <p:cNvSpPr txBox="1"/>
          <p:nvPr>
            <p:ph idx="1" type="body"/>
          </p:nvPr>
        </p:nvSpPr>
        <p:spPr>
          <a:xfrm>
            <a:off x="636587" y="2181225"/>
            <a:ext cx="7950199" cy="4114800"/>
          </a:xfrm>
          <a:prstGeom prst="rect">
            <a:avLst/>
          </a:prstGeom>
          <a:noFill/>
          <a:ln>
            <a:noFill/>
          </a:ln>
        </p:spPr>
        <p:txBody>
          <a:bodyPr anchorCtr="0" anchor="t" bIns="44450" lIns="90475" rIns="90475" tIns="44450">
            <a:noAutofit/>
          </a:bodyPr>
          <a:lstStyle/>
          <a:p>
            <a:pPr indent="-571500" lvl="0" marL="571500" marR="0" rtl="0" algn="l">
              <a:lnSpc>
                <a:spcPct val="100000"/>
              </a:lnSpc>
              <a:spcBef>
                <a:spcPts val="0"/>
              </a:spcBef>
              <a:spcAft>
                <a:spcPts val="0"/>
              </a:spcAft>
              <a:buClr>
                <a:schemeClr val="accent2"/>
              </a:buClr>
              <a:buSzPct val="100000"/>
              <a:buFont typeface="Arial"/>
              <a:buChar char="❖"/>
            </a:pP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a:t>
            </a:r>
          </a:p>
          <a:p>
            <a:pPr indent="-571500" lvl="0" marL="571500" marR="0" rtl="0" algn="l">
              <a:lnSpc>
                <a:spcPct val="110000"/>
              </a:lnSpc>
              <a:spcBef>
                <a:spcPts val="2560"/>
              </a:spcBef>
              <a:spcAft>
                <a:spcPts val="128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Note that if A and B are independent events, P(B A) is really the same as 	P(B).</a:t>
            </a:r>
          </a:p>
        </p:txBody>
      </p:sp>
      <p:sp>
        <p:nvSpPr>
          <p:cNvPr id="390" name="Shape 390"/>
          <p:cNvSpPr/>
          <p:nvPr/>
        </p:nvSpPr>
        <p:spPr>
          <a:xfrm>
            <a:off x="5792787" y="2293936"/>
            <a:ext cx="1586" cy="387350"/>
          </a:xfrm>
          <a:custGeom>
            <a:pathLst>
              <a:path extrusionOk="0" h="244" w="1">
                <a:moveTo>
                  <a:pt x="0" y="0"/>
                </a:moveTo>
                <a:lnTo>
                  <a:pt x="0" y="244"/>
                </a:lnTo>
              </a:path>
            </a:pathLst>
          </a:custGeom>
          <a:noFill/>
          <a:ln cap="rnd"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391" name="Shape 391"/>
          <p:cNvSpPr/>
          <p:nvPr/>
        </p:nvSpPr>
        <p:spPr>
          <a:xfrm flipH="1">
            <a:off x="3525836" y="3732212"/>
            <a:ext cx="46036" cy="327025"/>
          </a:xfrm>
          <a:custGeom>
            <a:pathLst>
              <a:path extrusionOk="0" h="249" w="1">
                <a:moveTo>
                  <a:pt x="0" y="0"/>
                </a:moveTo>
                <a:lnTo>
                  <a:pt x="0" y="249"/>
                </a:lnTo>
              </a:path>
            </a:pathLst>
          </a:custGeom>
          <a:noFill/>
          <a:ln cap="rnd"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5" name="Shape 395"/>
        <p:cNvGrpSpPr/>
        <p:nvPr/>
      </p:nvGrpSpPr>
      <p:grpSpPr>
        <a:xfrm>
          <a:off x="0" y="0"/>
          <a:ext cx="0" cy="0"/>
          <a:chOff x="0" y="0"/>
          <a:chExt cx="0" cy="0"/>
        </a:xfrm>
      </p:grpSpPr>
      <p:sp>
        <p:nvSpPr>
          <p:cNvPr id="396" name="Shape 396"/>
          <p:cNvSpPr txBox="1"/>
          <p:nvPr>
            <p:ph idx="4294967295" type="title"/>
          </p:nvPr>
        </p:nvSpPr>
        <p:spPr>
          <a:xfrm>
            <a:off x="990600" y="342900"/>
            <a:ext cx="7162799" cy="9905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Intuitive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Multiplication Rule</a:t>
            </a:r>
          </a:p>
        </p:txBody>
      </p:sp>
      <p:sp>
        <p:nvSpPr>
          <p:cNvPr id="397" name="Shape 397"/>
          <p:cNvSpPr txBox="1"/>
          <p:nvPr>
            <p:ph idx="1" type="body"/>
          </p:nvPr>
        </p:nvSpPr>
        <p:spPr>
          <a:xfrm>
            <a:off x="314325" y="2185986"/>
            <a:ext cx="8534399" cy="3913187"/>
          </a:xfrm>
          <a:prstGeom prst="rect">
            <a:avLst/>
          </a:prstGeom>
          <a:noFill/>
          <a:ln>
            <a:noFill/>
          </a:ln>
        </p:spPr>
        <p:txBody>
          <a:bodyPr anchorCtr="0" anchor="t" bIns="44450" lIns="90475" rIns="90475" tIns="44450">
            <a:noAutofit/>
          </a:bodyPr>
          <a:lstStyle/>
          <a:p>
            <a:pPr indent="-342900" lvl="0" marL="342900" marR="0" rtl="0" algn="l">
              <a:lnSpc>
                <a:spcPct val="105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When finding the probability that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occurs in one trial and event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occurs in the next trial, multiply the probability of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by the probability of event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but be sure that the probability of event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takes into account the previous occurrence of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1" name="Shape 401"/>
        <p:cNvGrpSpPr/>
        <p:nvPr/>
      </p:nvGrpSpPr>
      <p:grpSpPr>
        <a:xfrm>
          <a:off x="0" y="0"/>
          <a:ext cx="0" cy="0"/>
          <a:chOff x="0" y="0"/>
          <a:chExt cx="0" cy="0"/>
        </a:xfrm>
      </p:grpSpPr>
      <p:sp>
        <p:nvSpPr>
          <p:cNvPr id="402" name="Shape 402"/>
          <p:cNvSpPr txBox="1"/>
          <p:nvPr/>
        </p:nvSpPr>
        <p:spPr>
          <a:xfrm>
            <a:off x="1371600" y="266700"/>
            <a:ext cx="6451600"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Applying the </a:t>
            </a:r>
          </a:p>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Multiplication Rule</a:t>
            </a:r>
          </a:p>
        </p:txBody>
      </p:sp>
      <p:pic>
        <p:nvPicPr>
          <p:cNvPr id="403" name="Shape 403"/>
          <p:cNvPicPr preferRelativeResize="0"/>
          <p:nvPr/>
        </p:nvPicPr>
        <p:blipFill rotWithShape="1">
          <a:blip r:embed="rId3">
            <a:alphaModFix/>
          </a:blip>
          <a:srcRect b="0" l="0" r="0" t="0"/>
          <a:stretch/>
        </p:blipFill>
        <p:spPr>
          <a:xfrm>
            <a:off x="1241425" y="1604962"/>
            <a:ext cx="6599236" cy="4857750"/>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7" name="Shape 407"/>
        <p:cNvGrpSpPr/>
        <p:nvPr/>
      </p:nvGrpSpPr>
      <p:grpSpPr>
        <a:xfrm>
          <a:off x="0" y="0"/>
          <a:ext cx="0" cy="0"/>
          <a:chOff x="0" y="0"/>
          <a:chExt cx="0" cy="0"/>
        </a:xfrm>
      </p:grpSpPr>
      <p:sp>
        <p:nvSpPr>
          <p:cNvPr id="408" name="Shape 408"/>
          <p:cNvSpPr txBox="1"/>
          <p:nvPr/>
        </p:nvSpPr>
        <p:spPr>
          <a:xfrm>
            <a:off x="1371600" y="266700"/>
            <a:ext cx="6451600"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Applying the </a:t>
            </a:r>
          </a:p>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Multiplication Rule</a:t>
            </a:r>
          </a:p>
        </p:txBody>
      </p:sp>
      <p:grpSp>
        <p:nvGrpSpPr>
          <p:cNvPr id="409" name="Shape 409"/>
          <p:cNvGrpSpPr/>
          <p:nvPr/>
        </p:nvGrpSpPr>
        <p:grpSpPr>
          <a:xfrm>
            <a:off x="317500" y="1616075"/>
            <a:ext cx="8710612" cy="4602162"/>
            <a:chOff x="317500" y="1616075"/>
            <a:chExt cx="8710612" cy="4602162"/>
          </a:xfrm>
        </p:grpSpPr>
        <p:pic>
          <p:nvPicPr>
            <p:cNvPr id="410" name="Shape 410"/>
            <p:cNvPicPr preferRelativeResize="0"/>
            <p:nvPr/>
          </p:nvPicPr>
          <p:blipFill rotWithShape="1">
            <a:blip r:embed="rId3">
              <a:alphaModFix/>
            </a:blip>
            <a:srcRect b="0" l="0" r="0" t="0"/>
            <a:stretch/>
          </p:blipFill>
          <p:spPr>
            <a:xfrm>
              <a:off x="379412" y="1616075"/>
              <a:ext cx="8648699" cy="4602162"/>
            </a:xfrm>
            <a:prstGeom prst="rect">
              <a:avLst/>
            </a:prstGeom>
            <a:noFill/>
            <a:ln>
              <a:noFill/>
            </a:ln>
          </p:spPr>
        </p:pic>
        <p:sp>
          <p:nvSpPr>
            <p:cNvPr id="411" name="Shape 411"/>
            <p:cNvSpPr txBox="1"/>
            <p:nvPr/>
          </p:nvSpPr>
          <p:spPr>
            <a:xfrm>
              <a:off x="317500" y="1651000"/>
              <a:ext cx="1650999" cy="774700"/>
            </a:xfrm>
            <a:prstGeom prst="rect">
              <a:avLst/>
            </a:prstGeom>
            <a:solidFill>
              <a:schemeClr val="lt1"/>
            </a:solid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gr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5" name="Shape 415"/>
        <p:cNvGrpSpPr/>
        <p:nvPr/>
      </p:nvGrpSpPr>
      <p:grpSpPr>
        <a:xfrm>
          <a:off x="0" y="0"/>
          <a:ext cx="0" cy="0"/>
          <a:chOff x="0" y="0"/>
          <a:chExt cx="0" cy="0"/>
        </a:xfrm>
      </p:grpSpPr>
      <p:sp>
        <p:nvSpPr>
          <p:cNvPr id="416" name="Shape 416"/>
          <p:cNvSpPr txBox="1"/>
          <p:nvPr>
            <p:ph idx="4294967295" type="title"/>
          </p:nvPr>
        </p:nvSpPr>
        <p:spPr>
          <a:xfrm>
            <a:off x="990600" y="279400"/>
            <a:ext cx="7162799"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417" name="Shape 417"/>
          <p:cNvSpPr txBox="1"/>
          <p:nvPr>
            <p:ph idx="1" type="body"/>
          </p:nvPr>
        </p:nvSpPr>
        <p:spPr>
          <a:xfrm>
            <a:off x="493712" y="2101850"/>
            <a:ext cx="8153399" cy="3387725"/>
          </a:xfrm>
          <a:prstGeom prst="rect">
            <a:avLst/>
          </a:prstGeom>
          <a:noFill/>
          <a:ln>
            <a:noFill/>
          </a:ln>
        </p:spPr>
        <p:txBody>
          <a:bodyPr anchorCtr="0" anchor="t" bIns="44450" lIns="90475" rIns="90475" tIns="44450">
            <a:noAutofit/>
          </a:bodyPr>
          <a:lstStyle/>
          <a:p>
            <a:pPr indent="0" lvl="0" marL="34290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When applying the multiplication rule, always consider whether the events are independent or dependent, and adjust the calculations accordingly. </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1" name="Shape 421"/>
        <p:cNvGrpSpPr/>
        <p:nvPr/>
      </p:nvGrpSpPr>
      <p:grpSpPr>
        <a:xfrm>
          <a:off x="0" y="0"/>
          <a:ext cx="0" cy="0"/>
          <a:chOff x="0" y="0"/>
          <a:chExt cx="0" cy="0"/>
        </a:xfrm>
      </p:grpSpPr>
      <p:sp>
        <p:nvSpPr>
          <p:cNvPr id="422" name="Shape 422"/>
          <p:cNvSpPr txBox="1"/>
          <p:nvPr>
            <p:ph idx="4294967295" type="title"/>
          </p:nvPr>
        </p:nvSpPr>
        <p:spPr>
          <a:xfrm>
            <a:off x="990600" y="279400"/>
            <a:ext cx="7162799"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Multiplication Rule for Several Events</a:t>
            </a:r>
          </a:p>
        </p:txBody>
      </p:sp>
      <p:sp>
        <p:nvSpPr>
          <p:cNvPr id="423" name="Shape 423"/>
          <p:cNvSpPr txBox="1"/>
          <p:nvPr>
            <p:ph idx="1" type="body"/>
          </p:nvPr>
        </p:nvSpPr>
        <p:spPr>
          <a:xfrm>
            <a:off x="798512" y="2101850"/>
            <a:ext cx="7848599" cy="338772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general, the probability of any sequence of independent events is simply the product of their corresponding probabilities.</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7" name="Shape 427"/>
        <p:cNvGrpSpPr/>
        <p:nvPr/>
      </p:nvGrpSpPr>
      <p:grpSpPr>
        <a:xfrm>
          <a:off x="0" y="0"/>
          <a:ext cx="0" cy="0"/>
          <a:chOff x="0" y="0"/>
          <a:chExt cx="0" cy="0"/>
        </a:xfrm>
      </p:grpSpPr>
      <p:sp>
        <p:nvSpPr>
          <p:cNvPr id="428" name="Shape 428"/>
          <p:cNvSpPr txBox="1"/>
          <p:nvPr>
            <p:ph idx="4294967295" type="title"/>
          </p:nvPr>
        </p:nvSpPr>
        <p:spPr>
          <a:xfrm>
            <a:off x="990600" y="279400"/>
            <a:ext cx="7162799"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Treating Dependent Events as Independent</a:t>
            </a:r>
          </a:p>
        </p:txBody>
      </p:sp>
      <p:sp>
        <p:nvSpPr>
          <p:cNvPr id="429" name="Shape 429"/>
          <p:cNvSpPr txBox="1"/>
          <p:nvPr>
            <p:ph idx="1" type="body"/>
          </p:nvPr>
        </p:nvSpPr>
        <p:spPr>
          <a:xfrm>
            <a:off x="493712" y="2101850"/>
            <a:ext cx="8153399" cy="3857624"/>
          </a:xfrm>
          <a:prstGeom prst="rect">
            <a:avLst/>
          </a:prstGeom>
          <a:noFill/>
          <a:ln>
            <a:noFill/>
          </a:ln>
        </p:spPr>
        <p:txBody>
          <a:bodyPr anchorCtr="0" anchor="t" bIns="44450" lIns="90475" rIns="90475" tIns="44450">
            <a:noAutofit/>
          </a:bodyPr>
          <a:lstStyle/>
          <a:p>
            <a:pPr indent="0" lvl="0" marL="34290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Some calculations are cumbersome, but they can be made manageable by using the common practice of treating events as independent when small samples are drawn from large populations. In such cases, it is rare to select the same item twice. </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3" name="Shape 433"/>
        <p:cNvGrpSpPr/>
        <p:nvPr/>
      </p:nvGrpSpPr>
      <p:grpSpPr>
        <a:xfrm>
          <a:off x="0" y="0"/>
          <a:ext cx="0" cy="0"/>
          <a:chOff x="0" y="0"/>
          <a:chExt cx="0" cy="0"/>
        </a:xfrm>
      </p:grpSpPr>
      <p:sp>
        <p:nvSpPr>
          <p:cNvPr id="434" name="Shape 434"/>
          <p:cNvSpPr txBox="1"/>
          <p:nvPr>
            <p:ph idx="4294967295" type="title"/>
          </p:nvPr>
        </p:nvSpPr>
        <p:spPr>
          <a:xfrm>
            <a:off x="990600" y="279400"/>
            <a:ext cx="7162799"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The 5% Guideline for Cumbersome Calculations</a:t>
            </a:r>
          </a:p>
        </p:txBody>
      </p:sp>
      <p:sp>
        <p:nvSpPr>
          <p:cNvPr id="435" name="Shape 435"/>
          <p:cNvSpPr txBox="1"/>
          <p:nvPr>
            <p:ph idx="1" type="body"/>
          </p:nvPr>
        </p:nvSpPr>
        <p:spPr>
          <a:xfrm>
            <a:off x="493712" y="2101850"/>
            <a:ext cx="8153399" cy="3387725"/>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If a sample size is no more than 5% of the size of the population, treat the selections as being </a:t>
            </a:r>
            <a:r>
              <a:rPr b="1" i="0" lang="en-US" sz="3200" u="none" cap="none" strike="noStrike">
                <a:solidFill>
                  <a:schemeClr val="hlink"/>
                </a:solidFill>
                <a:latin typeface="Arial"/>
                <a:ea typeface="Arial"/>
                <a:cs typeface="Arial"/>
                <a:sym typeface="Arial"/>
              </a:rPr>
              <a:t>independent</a:t>
            </a:r>
            <a:r>
              <a:rPr b="1" i="0" lang="en-US" sz="3200" u="none" cap="none" strike="noStrike">
                <a:solidFill>
                  <a:schemeClr val="dk1"/>
                </a:solidFill>
                <a:latin typeface="Arial"/>
                <a:ea typeface="Arial"/>
                <a:cs typeface="Arial"/>
                <a:sym typeface="Arial"/>
              </a:rPr>
              <a:t> (even if the selections are made without replacement, so they are technically dependent).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7" name="Shape 87"/>
        <p:cNvGrpSpPr/>
        <p:nvPr/>
      </p:nvGrpSpPr>
      <p:grpSpPr>
        <a:xfrm>
          <a:off x="0" y="0"/>
          <a:ext cx="0" cy="0"/>
          <a:chOff x="0" y="0"/>
          <a:chExt cx="0" cy="0"/>
        </a:xfrm>
      </p:grpSpPr>
      <p:grpSp>
        <p:nvGrpSpPr>
          <p:cNvPr id="88" name="Shape 88"/>
          <p:cNvGrpSpPr/>
          <p:nvPr/>
        </p:nvGrpSpPr>
        <p:grpSpPr>
          <a:xfrm>
            <a:off x="0" y="0"/>
            <a:ext cx="9144000" cy="6858000"/>
            <a:chOff x="0" y="0"/>
            <a:chExt cx="9144000" cy="6858000"/>
          </a:xfrm>
        </p:grpSpPr>
        <p:sp>
          <p:nvSpPr>
            <p:cNvPr id="89" name="Shape 89"/>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pic>
          <p:nvPicPr>
            <p:cNvPr id="90" name="Shape 90"/>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91" name="Shape 91"/>
          <p:cNvSpPr txBox="1"/>
          <p:nvPr/>
        </p:nvSpPr>
        <p:spPr>
          <a:xfrm>
            <a:off x="1295400" y="838200"/>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4-2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Basic Concepts of Probability</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9" name="Shape 439"/>
        <p:cNvGrpSpPr/>
        <p:nvPr/>
      </p:nvGrpSpPr>
      <p:grpSpPr>
        <a:xfrm>
          <a:off x="0" y="0"/>
          <a:ext cx="0" cy="0"/>
          <a:chOff x="0" y="0"/>
          <a:chExt cx="0" cy="0"/>
        </a:xfrm>
      </p:grpSpPr>
      <p:sp>
        <p:nvSpPr>
          <p:cNvPr id="440" name="Shape 440"/>
          <p:cNvSpPr txBox="1"/>
          <p:nvPr>
            <p:ph idx="4294967295" type="title"/>
          </p:nvPr>
        </p:nvSpPr>
        <p:spPr>
          <a:xfrm>
            <a:off x="990600" y="279400"/>
            <a:ext cx="7162799"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Principle of Redundancy</a:t>
            </a:r>
          </a:p>
        </p:txBody>
      </p:sp>
      <p:sp>
        <p:nvSpPr>
          <p:cNvPr id="441" name="Shape 441"/>
          <p:cNvSpPr txBox="1"/>
          <p:nvPr>
            <p:ph idx="1" type="body"/>
          </p:nvPr>
        </p:nvSpPr>
        <p:spPr>
          <a:xfrm>
            <a:off x="798512" y="1390650"/>
            <a:ext cx="7848599" cy="49879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One design feature contributing to reliability is the use of redundancy, whereby critical components are duplicated so that if one fails, the other will work. For example, single-engine aircraft now have two independent electrical systems so that if one electrical system fails, the other can continue to work so that the engine does not fail.</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5" name="Shape 445"/>
        <p:cNvGrpSpPr/>
        <p:nvPr/>
      </p:nvGrpSpPr>
      <p:grpSpPr>
        <a:xfrm>
          <a:off x="0" y="0"/>
          <a:ext cx="0" cy="0"/>
          <a:chOff x="0" y="0"/>
          <a:chExt cx="0" cy="0"/>
        </a:xfrm>
      </p:grpSpPr>
      <p:sp>
        <p:nvSpPr>
          <p:cNvPr id="446" name="Shape 446"/>
          <p:cNvSpPr txBox="1"/>
          <p:nvPr/>
        </p:nvSpPr>
        <p:spPr>
          <a:xfrm>
            <a:off x="990600" y="241300"/>
            <a:ext cx="7162799" cy="6857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Summary of Fundamentals</a:t>
            </a:r>
          </a:p>
        </p:txBody>
      </p:sp>
      <p:sp>
        <p:nvSpPr>
          <p:cNvPr id="447" name="Shape 447"/>
          <p:cNvSpPr txBox="1"/>
          <p:nvPr/>
        </p:nvSpPr>
        <p:spPr>
          <a:xfrm>
            <a:off x="446087" y="1092200"/>
            <a:ext cx="8388349" cy="2525711"/>
          </a:xfrm>
          <a:prstGeom prst="rect">
            <a:avLst/>
          </a:prstGeom>
          <a:noFill/>
          <a:ln>
            <a:noFill/>
          </a:ln>
        </p:spPr>
        <p:txBody>
          <a:bodyPr anchorCtr="0" anchor="t" bIns="44450" lIns="90475" rIns="90475" tIns="44450">
            <a:noAutofit/>
          </a:bodyPr>
          <a:lstStyle/>
          <a:p>
            <a:pPr indent="-457200" lvl="0" marL="457200"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In the addition rule, the word “or” in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or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suggests addition.  Add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being careful to add in such a way that every outcome is counted only once.</a:t>
            </a:r>
          </a:p>
        </p:txBody>
      </p:sp>
      <p:sp>
        <p:nvSpPr>
          <p:cNvPr id="448" name="Shape 448"/>
          <p:cNvSpPr txBox="1"/>
          <p:nvPr/>
        </p:nvSpPr>
        <p:spPr>
          <a:xfrm>
            <a:off x="436562" y="3668712"/>
            <a:ext cx="8426450" cy="3013074"/>
          </a:xfrm>
          <a:prstGeom prst="rect">
            <a:avLst/>
          </a:prstGeom>
          <a:noFill/>
          <a:ln>
            <a:noFill/>
          </a:ln>
        </p:spPr>
        <p:txBody>
          <a:bodyPr anchorCtr="0" anchor="t" bIns="44450" lIns="90475" rIns="90475" tIns="44450">
            <a:noAutofit/>
          </a:bodyPr>
          <a:lstStyle/>
          <a:p>
            <a:pPr indent="-457200" lvl="0" marL="457200"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In the multiplication rule, the word “and” in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suggests multiplication. Multiply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but be sure that the probability of event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takes into account the previous occurrence of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2" name="Shape 452"/>
        <p:cNvGrpSpPr/>
        <p:nvPr/>
      </p:nvGrpSpPr>
      <p:grpSpPr>
        <a:xfrm>
          <a:off x="0" y="0"/>
          <a:ext cx="0" cy="0"/>
          <a:chOff x="0" y="0"/>
          <a:chExt cx="0" cy="0"/>
        </a:xfrm>
      </p:grpSpPr>
      <p:sp>
        <p:nvSpPr>
          <p:cNvPr id="453" name="Shape 453"/>
          <p:cNvSpPr txBox="1"/>
          <p:nvPr/>
        </p:nvSpPr>
        <p:spPr>
          <a:xfrm>
            <a:off x="696912" y="252412"/>
            <a:ext cx="7772400" cy="60166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454" name="Shape 454"/>
          <p:cNvSpPr txBox="1"/>
          <p:nvPr/>
        </p:nvSpPr>
        <p:spPr>
          <a:xfrm>
            <a:off x="831850" y="1524000"/>
            <a:ext cx="781684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p:txBody>
      </p:sp>
      <p:sp>
        <p:nvSpPr>
          <p:cNvPr id="455" name="Shape 455"/>
          <p:cNvSpPr txBox="1"/>
          <p:nvPr/>
        </p:nvSpPr>
        <p:spPr>
          <a:xfrm>
            <a:off x="727075" y="2254250"/>
            <a:ext cx="769619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Notation for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a:t>
            </a:r>
            <a:r>
              <a:rPr b="1" i="1" lang="en-US" sz="2800" u="none" cap="none" strike="noStrike">
                <a:solidFill>
                  <a:schemeClr val="dk1"/>
                </a:solidFill>
                <a:latin typeface="Arial"/>
                <a:ea typeface="Arial"/>
                <a:cs typeface="Arial"/>
                <a:sym typeface="Arial"/>
              </a:rPr>
              <a:t>A</a:t>
            </a:r>
            <a:r>
              <a:rPr b="1" i="0" lang="en-US" sz="2800" u="none" cap="none" strike="noStrike">
                <a:solidFill>
                  <a:schemeClr val="dk1"/>
                </a:solidFill>
                <a:latin typeface="Arial"/>
                <a:ea typeface="Arial"/>
                <a:cs typeface="Arial"/>
                <a:sym typeface="Arial"/>
              </a:rPr>
              <a:t> and </a:t>
            </a:r>
            <a:r>
              <a:rPr b="1" i="1" lang="en-US" sz="2800" u="none" cap="none" strike="noStrike">
                <a:solidFill>
                  <a:schemeClr val="dk1"/>
                </a:solidFill>
                <a:latin typeface="Arial"/>
                <a:ea typeface="Arial"/>
                <a:cs typeface="Arial"/>
                <a:sym typeface="Arial"/>
              </a:rPr>
              <a:t>B</a:t>
            </a:r>
            <a:r>
              <a:rPr b="1" i="0" lang="en-US" sz="2800" u="none" cap="none" strike="noStrike">
                <a:solidFill>
                  <a:schemeClr val="dk1"/>
                </a:solidFill>
                <a:latin typeface="Arial"/>
                <a:ea typeface="Arial"/>
                <a:cs typeface="Arial"/>
                <a:sym typeface="Arial"/>
              </a:rPr>
              <a:t>).</a:t>
            </a:r>
          </a:p>
        </p:txBody>
      </p:sp>
      <p:sp>
        <p:nvSpPr>
          <p:cNvPr id="456" name="Shape 456"/>
          <p:cNvSpPr txBox="1"/>
          <p:nvPr/>
        </p:nvSpPr>
        <p:spPr>
          <a:xfrm>
            <a:off x="727075" y="3421062"/>
            <a:ext cx="769619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Notation for conditional probability.</a:t>
            </a:r>
          </a:p>
        </p:txBody>
      </p:sp>
      <p:sp>
        <p:nvSpPr>
          <p:cNvPr id="457" name="Shape 457"/>
          <p:cNvSpPr txBox="1"/>
          <p:nvPr/>
        </p:nvSpPr>
        <p:spPr>
          <a:xfrm>
            <a:off x="727075" y="4005262"/>
            <a:ext cx="769619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Independent events.</a:t>
            </a:r>
          </a:p>
        </p:txBody>
      </p:sp>
      <p:sp>
        <p:nvSpPr>
          <p:cNvPr id="458" name="Shape 458"/>
          <p:cNvSpPr txBox="1"/>
          <p:nvPr/>
        </p:nvSpPr>
        <p:spPr>
          <a:xfrm>
            <a:off x="727075" y="4589462"/>
            <a:ext cx="769619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Formal and intuitive multiplication rules.</a:t>
            </a:r>
          </a:p>
        </p:txBody>
      </p:sp>
      <p:sp>
        <p:nvSpPr>
          <p:cNvPr id="459" name="Shape 459"/>
          <p:cNvSpPr txBox="1"/>
          <p:nvPr/>
        </p:nvSpPr>
        <p:spPr>
          <a:xfrm>
            <a:off x="727075" y="2836861"/>
            <a:ext cx="769619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Tree diagrams.</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3" name="Shape 463"/>
        <p:cNvGrpSpPr/>
        <p:nvPr/>
      </p:nvGrpSpPr>
      <p:grpSpPr>
        <a:xfrm>
          <a:off x="0" y="0"/>
          <a:ext cx="0" cy="0"/>
          <a:chOff x="0" y="0"/>
          <a:chExt cx="0" cy="0"/>
        </a:xfrm>
      </p:grpSpPr>
      <p:grpSp>
        <p:nvGrpSpPr>
          <p:cNvPr id="464" name="Shape 464"/>
          <p:cNvGrpSpPr/>
          <p:nvPr/>
        </p:nvGrpSpPr>
        <p:grpSpPr>
          <a:xfrm>
            <a:off x="0" y="0"/>
            <a:ext cx="9144000" cy="6858000"/>
            <a:chOff x="0" y="0"/>
            <a:chExt cx="9144000" cy="6858000"/>
          </a:xfrm>
        </p:grpSpPr>
        <p:sp>
          <p:nvSpPr>
            <p:cNvPr id="465" name="Shape 465"/>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pic>
          <p:nvPicPr>
            <p:cNvPr id="466" name="Shape 466"/>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467" name="Shape 467"/>
          <p:cNvSpPr txBox="1"/>
          <p:nvPr/>
        </p:nvSpPr>
        <p:spPr>
          <a:xfrm>
            <a:off x="1295400" y="577850"/>
            <a:ext cx="6553200" cy="2346324"/>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4-5 </a:t>
            </a:r>
          </a:p>
          <a:p>
            <a:pPr indent="0" lvl="0" marL="0" marR="0" rtl="0" algn="ctr">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Multiplication Rule:</a:t>
            </a:r>
          </a:p>
          <a:p>
            <a:pPr indent="0" lvl="0" marL="0" marR="0" rtl="0" algn="ctr">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Complements and Conditional Probability</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1" name="Shape 471"/>
        <p:cNvGrpSpPr/>
        <p:nvPr/>
      </p:nvGrpSpPr>
      <p:grpSpPr>
        <a:xfrm>
          <a:off x="0" y="0"/>
          <a:ext cx="0" cy="0"/>
          <a:chOff x="0" y="0"/>
          <a:chExt cx="0" cy="0"/>
        </a:xfrm>
      </p:grpSpPr>
      <p:sp>
        <p:nvSpPr>
          <p:cNvPr id="472" name="Shape 472"/>
          <p:cNvSpPr txBox="1"/>
          <p:nvPr/>
        </p:nvSpPr>
        <p:spPr>
          <a:xfrm>
            <a:off x="696912" y="458787"/>
            <a:ext cx="7772400" cy="60166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Concepts</a:t>
            </a:r>
          </a:p>
        </p:txBody>
      </p:sp>
      <p:sp>
        <p:nvSpPr>
          <p:cNvPr id="473" name="Shape 473"/>
          <p:cNvSpPr txBox="1"/>
          <p:nvPr/>
        </p:nvSpPr>
        <p:spPr>
          <a:xfrm>
            <a:off x="655637" y="1858961"/>
            <a:ext cx="8243886" cy="190023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Probability of “at least one”:</a:t>
            </a:r>
            <a:br>
              <a:rPr b="1" i="0" lang="en-US" sz="3200" u="none" cap="none" strike="noStrike">
                <a:solidFill>
                  <a:schemeClr val="dk1"/>
                </a:solidFill>
                <a:latin typeface="Arial"/>
                <a:ea typeface="Arial"/>
                <a:cs typeface="Arial"/>
                <a:sym typeface="Arial"/>
              </a:rPr>
            </a:br>
            <a:r>
              <a:rPr b="1" i="0" lang="en-US" sz="3200" u="none" cap="none" strike="noStrike">
                <a:solidFill>
                  <a:schemeClr val="dk1"/>
                </a:solidFill>
                <a:latin typeface="Arial"/>
                <a:ea typeface="Arial"/>
                <a:cs typeface="Arial"/>
                <a:sym typeface="Arial"/>
              </a:rPr>
              <a:t>Find the probability that among several trials, we get </a:t>
            </a:r>
            <a:r>
              <a:rPr b="1" i="0" lang="en-US" sz="3200" u="none" cap="none" strike="noStrike">
                <a:solidFill>
                  <a:schemeClr val="hlink"/>
                </a:solidFill>
                <a:latin typeface="Arial"/>
                <a:ea typeface="Arial"/>
                <a:cs typeface="Arial"/>
                <a:sym typeface="Arial"/>
              </a:rPr>
              <a:t>at least one</a:t>
            </a:r>
            <a:r>
              <a:rPr b="1" i="0" lang="en-US" sz="3200" u="none" cap="none" strike="noStrike">
                <a:solidFill>
                  <a:schemeClr val="dk1"/>
                </a:solidFill>
                <a:latin typeface="Arial"/>
                <a:ea typeface="Arial"/>
                <a:cs typeface="Arial"/>
                <a:sym typeface="Arial"/>
              </a:rPr>
              <a:t> of some specified event.</a:t>
            </a:r>
          </a:p>
        </p:txBody>
      </p:sp>
      <p:sp>
        <p:nvSpPr>
          <p:cNvPr id="474" name="Shape 474"/>
          <p:cNvSpPr txBox="1"/>
          <p:nvPr/>
        </p:nvSpPr>
        <p:spPr>
          <a:xfrm>
            <a:off x="655637" y="4284662"/>
            <a:ext cx="8243886" cy="190023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Conditional probability:</a:t>
            </a:r>
            <a:br>
              <a:rPr b="1" i="0" lang="en-US" sz="3600" u="none" cap="none" strike="noStrike">
                <a:solidFill>
                  <a:schemeClr val="dk1"/>
                </a:solidFill>
                <a:latin typeface="Arial"/>
                <a:ea typeface="Arial"/>
                <a:cs typeface="Arial"/>
                <a:sym typeface="Arial"/>
              </a:rPr>
            </a:br>
            <a:r>
              <a:rPr b="1" i="0" lang="en-US" sz="3200" u="none" cap="none" strike="noStrike">
                <a:solidFill>
                  <a:schemeClr val="dk1"/>
                </a:solidFill>
                <a:latin typeface="Arial"/>
                <a:ea typeface="Arial"/>
                <a:cs typeface="Arial"/>
                <a:sym typeface="Arial"/>
              </a:rPr>
              <a:t>Find the probability of an event when we have additional information that some other event has already occurred.</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8" name="Shape 478"/>
        <p:cNvGrpSpPr/>
        <p:nvPr/>
      </p:nvGrpSpPr>
      <p:grpSpPr>
        <a:xfrm>
          <a:off x="0" y="0"/>
          <a:ext cx="0" cy="0"/>
          <a:chOff x="0" y="0"/>
          <a:chExt cx="0" cy="0"/>
        </a:xfrm>
      </p:grpSpPr>
      <p:sp>
        <p:nvSpPr>
          <p:cNvPr id="479" name="Shape 479"/>
          <p:cNvSpPr txBox="1"/>
          <p:nvPr>
            <p:ph idx="4294967295" type="title"/>
          </p:nvPr>
        </p:nvSpPr>
        <p:spPr>
          <a:xfrm>
            <a:off x="177800" y="304800"/>
            <a:ext cx="8729661" cy="10731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Complements:  The Probability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of “At Least One”</a:t>
            </a:r>
          </a:p>
        </p:txBody>
      </p:sp>
      <p:sp>
        <p:nvSpPr>
          <p:cNvPr id="480" name="Shape 480"/>
          <p:cNvSpPr txBox="1"/>
          <p:nvPr>
            <p:ph idx="1" type="body"/>
          </p:nvPr>
        </p:nvSpPr>
        <p:spPr>
          <a:xfrm>
            <a:off x="396875" y="3725862"/>
            <a:ext cx="8420099" cy="1524000"/>
          </a:xfrm>
          <a:prstGeom prst="rect">
            <a:avLst/>
          </a:prstGeom>
          <a:noFill/>
          <a:ln>
            <a:noFill/>
          </a:ln>
        </p:spPr>
        <p:txBody>
          <a:bodyPr anchorCtr="0" anchor="t" bIns="44450" lIns="90475" rIns="90475" tIns="44450">
            <a:noAutofit/>
          </a:bodyPr>
          <a:lstStyle/>
          <a:p>
            <a:pPr indent="-565150" lvl="0" marL="565150" marR="0" rtl="0" algn="l">
              <a:lnSpc>
                <a:spcPct val="95000"/>
              </a:lnSpc>
              <a:spcBef>
                <a:spcPts val="0"/>
              </a:spcBef>
              <a:spcAft>
                <a:spcPts val="84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The complement of getting at least one</a:t>
            </a:r>
            <a:r>
              <a:rPr b="1" i="0" lang="en-US" sz="2800" u="none" cap="none" strike="noStrike">
                <a:solidFill>
                  <a:schemeClr val="hlink"/>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item of a particular type is that you get 	</a:t>
            </a:r>
            <a:r>
              <a:rPr b="1" i="0" lang="en-US" sz="2800" u="none" cap="none" strike="noStrike">
                <a:solidFill>
                  <a:schemeClr val="hlink"/>
                </a:solidFill>
                <a:latin typeface="Arial"/>
                <a:ea typeface="Arial"/>
                <a:cs typeface="Arial"/>
                <a:sym typeface="Arial"/>
              </a:rPr>
              <a:t>no </a:t>
            </a:r>
            <a:r>
              <a:rPr b="1" i="0" lang="en-US" sz="2800" u="none" cap="none" strike="noStrike">
                <a:solidFill>
                  <a:schemeClr val="dk1"/>
                </a:solidFill>
                <a:latin typeface="Arial"/>
                <a:ea typeface="Arial"/>
                <a:cs typeface="Arial"/>
                <a:sym typeface="Arial"/>
              </a:rPr>
              <a:t>items</a:t>
            </a:r>
            <a:r>
              <a:rPr b="1" i="0" lang="en-US" sz="2800" u="none" cap="none" strike="noStrike">
                <a:solidFill>
                  <a:schemeClr val="hlink"/>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of that type.</a:t>
            </a:r>
          </a:p>
        </p:txBody>
      </p:sp>
      <p:sp>
        <p:nvSpPr>
          <p:cNvPr id="481" name="Shape 481"/>
          <p:cNvSpPr txBox="1"/>
          <p:nvPr/>
        </p:nvSpPr>
        <p:spPr>
          <a:xfrm>
            <a:off x="396875" y="2133600"/>
            <a:ext cx="8420099" cy="1206499"/>
          </a:xfrm>
          <a:prstGeom prst="rect">
            <a:avLst/>
          </a:prstGeom>
          <a:noFill/>
          <a:ln>
            <a:noFill/>
          </a:ln>
        </p:spPr>
        <p:txBody>
          <a:bodyPr anchorCtr="0" anchor="t" bIns="44450" lIns="90475" rIns="90475" tIns="44450">
            <a:noAutofit/>
          </a:bodyPr>
          <a:lstStyle/>
          <a:p>
            <a:pPr indent="-565150" lvl="0" marL="565150" marR="0" rtl="0" algn="l">
              <a:lnSpc>
                <a:spcPct val="95000"/>
              </a:lnSpc>
              <a:spcBef>
                <a:spcPts val="0"/>
              </a:spcBef>
              <a:spcAft>
                <a:spcPts val="96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“At least one” is equivalent to “one or 	more.”</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5" name="Shape 485"/>
        <p:cNvGrpSpPr/>
        <p:nvPr/>
      </p:nvGrpSpPr>
      <p:grpSpPr>
        <a:xfrm>
          <a:off x="0" y="0"/>
          <a:ext cx="0" cy="0"/>
          <a:chOff x="0" y="0"/>
          <a:chExt cx="0" cy="0"/>
        </a:xfrm>
      </p:grpSpPr>
      <p:sp>
        <p:nvSpPr>
          <p:cNvPr id="486" name="Shape 486"/>
          <p:cNvSpPr txBox="1"/>
          <p:nvPr/>
        </p:nvSpPr>
        <p:spPr>
          <a:xfrm>
            <a:off x="927100" y="209550"/>
            <a:ext cx="7226300" cy="131444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the Probability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of “At Least One”</a:t>
            </a:r>
          </a:p>
        </p:txBody>
      </p:sp>
      <p:sp>
        <p:nvSpPr>
          <p:cNvPr id="487" name="Shape 487"/>
          <p:cNvSpPr txBox="1"/>
          <p:nvPr/>
        </p:nvSpPr>
        <p:spPr>
          <a:xfrm>
            <a:off x="476250" y="2100261"/>
            <a:ext cx="7935911" cy="18446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To find the probability of </a:t>
            </a:r>
            <a:r>
              <a:rPr b="1" i="0" lang="en-US" sz="3200" u="none" cap="none" strike="noStrike">
                <a:solidFill>
                  <a:schemeClr val="hlink"/>
                </a:solidFill>
                <a:latin typeface="Arial"/>
                <a:ea typeface="Arial"/>
                <a:cs typeface="Arial"/>
                <a:sym typeface="Arial"/>
              </a:rPr>
              <a:t>at least one</a:t>
            </a:r>
            <a:r>
              <a:rPr b="1" i="0" lang="en-US" sz="3200" u="none" cap="none" strike="noStrike">
                <a:solidFill>
                  <a:schemeClr val="dk1"/>
                </a:solidFill>
                <a:latin typeface="Arial"/>
                <a:ea typeface="Arial"/>
                <a:cs typeface="Arial"/>
                <a:sym typeface="Arial"/>
              </a:rPr>
              <a:t> of something, calculate the probability of </a:t>
            </a:r>
            <a:r>
              <a:rPr b="1" i="0" lang="en-US" sz="3200" u="none" cap="none" strike="noStrike">
                <a:solidFill>
                  <a:schemeClr val="hlink"/>
                </a:solidFill>
                <a:latin typeface="Arial"/>
                <a:ea typeface="Arial"/>
                <a:cs typeface="Arial"/>
                <a:sym typeface="Arial"/>
              </a:rPr>
              <a:t>none</a:t>
            </a:r>
            <a:r>
              <a:rPr b="1" i="0" lang="en-US" sz="3200" u="none" cap="none" strike="noStrike">
                <a:solidFill>
                  <a:schemeClr val="dk1"/>
                </a:solidFill>
                <a:latin typeface="Arial"/>
                <a:ea typeface="Arial"/>
                <a:cs typeface="Arial"/>
                <a:sym typeface="Arial"/>
              </a:rPr>
              <a:t>, then subtract that result from 1.  That is,</a:t>
            </a:r>
          </a:p>
        </p:txBody>
      </p:sp>
      <p:sp>
        <p:nvSpPr>
          <p:cNvPr id="488" name="Shape 488"/>
          <p:cNvSpPr txBox="1"/>
          <p:nvPr/>
        </p:nvSpPr>
        <p:spPr>
          <a:xfrm>
            <a:off x="1836736" y="4594225"/>
            <a:ext cx="6264274"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1" lang="en-US" sz="3200" u="none" cap="none" strike="noStrike">
                <a:solidFill>
                  <a:schemeClr val="hlink"/>
                </a:solidFill>
                <a:latin typeface="Arial"/>
                <a:ea typeface="Arial"/>
                <a:cs typeface="Arial"/>
                <a:sym typeface="Arial"/>
              </a:rPr>
              <a:t>P</a:t>
            </a:r>
            <a:r>
              <a:rPr b="1" i="0" lang="en-US" sz="3200" u="none" cap="none" strike="noStrike">
                <a:solidFill>
                  <a:schemeClr val="hlink"/>
                </a:solidFill>
                <a:latin typeface="Arial"/>
                <a:ea typeface="Arial"/>
                <a:cs typeface="Arial"/>
                <a:sym typeface="Arial"/>
              </a:rPr>
              <a:t>(at least one) = 1 – </a:t>
            </a:r>
            <a:r>
              <a:rPr b="1" i="1" lang="en-US" sz="3200" u="none" cap="none" strike="noStrike">
                <a:solidFill>
                  <a:schemeClr val="hlink"/>
                </a:solidFill>
                <a:latin typeface="Arial"/>
                <a:ea typeface="Arial"/>
                <a:cs typeface="Arial"/>
                <a:sym typeface="Arial"/>
              </a:rPr>
              <a:t>P</a:t>
            </a:r>
            <a:r>
              <a:rPr b="1" i="0" lang="en-US" sz="3200" u="none" cap="none" strike="noStrike">
                <a:solidFill>
                  <a:schemeClr val="hlink"/>
                </a:solidFill>
                <a:latin typeface="Arial"/>
                <a:ea typeface="Arial"/>
                <a:cs typeface="Arial"/>
                <a:sym typeface="Arial"/>
              </a:rPr>
              <a:t>(none).</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2" name="Shape 492"/>
        <p:cNvGrpSpPr/>
        <p:nvPr/>
      </p:nvGrpSpPr>
      <p:grpSpPr>
        <a:xfrm>
          <a:off x="0" y="0"/>
          <a:ext cx="0" cy="0"/>
          <a:chOff x="0" y="0"/>
          <a:chExt cx="0" cy="0"/>
        </a:xfrm>
      </p:grpSpPr>
      <p:sp>
        <p:nvSpPr>
          <p:cNvPr id="493" name="Shape 493"/>
          <p:cNvSpPr txBox="1"/>
          <p:nvPr/>
        </p:nvSpPr>
        <p:spPr>
          <a:xfrm>
            <a:off x="1308100" y="234950"/>
            <a:ext cx="6464299" cy="66674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Conditional Probability</a:t>
            </a:r>
          </a:p>
        </p:txBody>
      </p:sp>
      <p:sp>
        <p:nvSpPr>
          <p:cNvPr id="494" name="Shape 494"/>
          <p:cNvSpPr txBox="1"/>
          <p:nvPr/>
        </p:nvSpPr>
        <p:spPr>
          <a:xfrm>
            <a:off x="615950" y="1028700"/>
            <a:ext cx="8067674" cy="379253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A </a:t>
            </a:r>
            <a:r>
              <a:rPr b="1" i="0" lang="en-US" sz="3000" u="none" cap="none" strike="noStrike">
                <a:solidFill>
                  <a:schemeClr val="hlink"/>
                </a:solidFill>
                <a:latin typeface="Arial"/>
                <a:ea typeface="Arial"/>
                <a:cs typeface="Arial"/>
                <a:sym typeface="Arial"/>
              </a:rPr>
              <a:t>conditional probability</a:t>
            </a:r>
            <a:r>
              <a:rPr b="1" i="0" lang="en-US" sz="3000" u="none" cap="none" strike="noStrike">
                <a:solidFill>
                  <a:schemeClr val="dk1"/>
                </a:solidFill>
                <a:latin typeface="Arial"/>
                <a:ea typeface="Arial"/>
                <a:cs typeface="Arial"/>
                <a:sym typeface="Arial"/>
              </a:rPr>
              <a:t> of an event is a probability obtained with the additional information that some other event has already occurred.  </a:t>
            </a:r>
            <a:r>
              <a:rPr b="1" i="1" lang="en-US" sz="3000" u="none" cap="none" strike="noStrike">
                <a:solidFill>
                  <a:schemeClr val="dk1"/>
                </a:solidFill>
                <a:latin typeface="Arial"/>
                <a:ea typeface="Arial"/>
                <a:cs typeface="Arial"/>
                <a:sym typeface="Arial"/>
              </a:rPr>
              <a:t>P</a:t>
            </a:r>
            <a:r>
              <a:rPr b="1" i="0" lang="en-US" sz="3000" u="none" cap="none" strike="noStrike">
                <a:solidFill>
                  <a:schemeClr val="dk1"/>
                </a:solidFill>
                <a:latin typeface="Arial"/>
                <a:ea typeface="Arial"/>
                <a:cs typeface="Arial"/>
                <a:sym typeface="Arial"/>
              </a:rPr>
              <a:t>(</a:t>
            </a:r>
            <a:r>
              <a:rPr b="1" i="1" lang="en-US" sz="3000" u="none" cap="none" strike="noStrike">
                <a:solidFill>
                  <a:schemeClr val="dk1"/>
                </a:solidFill>
                <a:latin typeface="Arial"/>
                <a:ea typeface="Arial"/>
                <a:cs typeface="Arial"/>
                <a:sym typeface="Arial"/>
              </a:rPr>
              <a:t>B</a:t>
            </a:r>
            <a:r>
              <a:rPr b="1" i="0" lang="en-US" sz="3000" u="none" cap="none" strike="noStrike">
                <a:solidFill>
                  <a:schemeClr val="dk1"/>
                </a:solidFill>
                <a:latin typeface="Arial"/>
                <a:ea typeface="Arial"/>
                <a:cs typeface="Arial"/>
                <a:sym typeface="Arial"/>
              </a:rPr>
              <a:t>|</a:t>
            </a:r>
            <a:r>
              <a:rPr b="1" i="1" lang="en-US" sz="3000" u="none" cap="none" strike="noStrike">
                <a:solidFill>
                  <a:schemeClr val="dk1"/>
                </a:solidFill>
                <a:latin typeface="Arial"/>
                <a:ea typeface="Arial"/>
                <a:cs typeface="Arial"/>
                <a:sym typeface="Arial"/>
              </a:rPr>
              <a:t>A</a:t>
            </a:r>
            <a:r>
              <a:rPr b="1" i="0" lang="en-US" sz="3000" u="none" cap="none" strike="noStrike">
                <a:solidFill>
                  <a:schemeClr val="dk1"/>
                </a:solidFill>
                <a:latin typeface="Arial"/>
                <a:ea typeface="Arial"/>
                <a:cs typeface="Arial"/>
                <a:sym typeface="Arial"/>
              </a:rPr>
              <a:t>) denotes the conditional probability of event </a:t>
            </a:r>
            <a:r>
              <a:rPr b="1" i="1" lang="en-US" sz="3000" u="none" cap="none" strike="noStrike">
                <a:solidFill>
                  <a:schemeClr val="dk1"/>
                </a:solidFill>
                <a:latin typeface="Arial"/>
                <a:ea typeface="Arial"/>
                <a:cs typeface="Arial"/>
                <a:sym typeface="Arial"/>
              </a:rPr>
              <a:t>B</a:t>
            </a:r>
            <a:r>
              <a:rPr b="1" i="0" lang="en-US" sz="3000" u="none" cap="none" strike="noStrike">
                <a:solidFill>
                  <a:schemeClr val="dk1"/>
                </a:solidFill>
                <a:latin typeface="Arial"/>
                <a:ea typeface="Arial"/>
                <a:cs typeface="Arial"/>
                <a:sym typeface="Arial"/>
              </a:rPr>
              <a:t> occurring, given that event </a:t>
            </a:r>
            <a:r>
              <a:rPr b="1" i="1" lang="en-US" sz="3000" u="none" cap="none" strike="noStrike">
                <a:solidFill>
                  <a:schemeClr val="dk1"/>
                </a:solidFill>
                <a:latin typeface="Arial"/>
                <a:ea typeface="Arial"/>
                <a:cs typeface="Arial"/>
                <a:sym typeface="Arial"/>
              </a:rPr>
              <a:t>A</a:t>
            </a:r>
            <a:r>
              <a:rPr b="1" i="0" lang="en-US" sz="3000" u="none" cap="none" strike="noStrike">
                <a:solidFill>
                  <a:schemeClr val="dk1"/>
                </a:solidFill>
                <a:latin typeface="Arial"/>
                <a:ea typeface="Arial"/>
                <a:cs typeface="Arial"/>
                <a:sym typeface="Arial"/>
              </a:rPr>
              <a:t> has already occurred, and it can be found by dividing the probability of events </a:t>
            </a:r>
            <a:r>
              <a:rPr b="1" i="1" lang="en-US" sz="3000" u="none" cap="none" strike="noStrike">
                <a:solidFill>
                  <a:schemeClr val="dk1"/>
                </a:solidFill>
                <a:latin typeface="Arial"/>
                <a:ea typeface="Arial"/>
                <a:cs typeface="Arial"/>
                <a:sym typeface="Arial"/>
              </a:rPr>
              <a:t>A</a:t>
            </a:r>
            <a:r>
              <a:rPr b="1" i="0" lang="en-US" sz="3000" u="none" cap="none" strike="noStrike">
                <a:solidFill>
                  <a:schemeClr val="dk1"/>
                </a:solidFill>
                <a:latin typeface="Arial"/>
                <a:ea typeface="Arial"/>
                <a:cs typeface="Arial"/>
                <a:sym typeface="Arial"/>
              </a:rPr>
              <a:t> and </a:t>
            </a:r>
            <a:r>
              <a:rPr b="1" i="1" lang="en-US" sz="3000" u="none" cap="none" strike="noStrike">
                <a:solidFill>
                  <a:schemeClr val="dk1"/>
                </a:solidFill>
                <a:latin typeface="Arial"/>
                <a:ea typeface="Arial"/>
                <a:cs typeface="Arial"/>
                <a:sym typeface="Arial"/>
              </a:rPr>
              <a:t>B</a:t>
            </a:r>
            <a:r>
              <a:rPr b="1" i="0" lang="en-US" sz="3000" u="none" cap="none" strike="noStrike">
                <a:solidFill>
                  <a:schemeClr val="dk1"/>
                </a:solidFill>
                <a:latin typeface="Arial"/>
                <a:ea typeface="Arial"/>
                <a:cs typeface="Arial"/>
                <a:sym typeface="Arial"/>
              </a:rPr>
              <a:t> both occurring by the probability of event </a:t>
            </a:r>
            <a:r>
              <a:rPr b="1" i="1" lang="en-US" sz="3000" u="none" cap="none" strike="noStrike">
                <a:solidFill>
                  <a:schemeClr val="dk1"/>
                </a:solidFill>
                <a:latin typeface="Arial"/>
                <a:ea typeface="Arial"/>
                <a:cs typeface="Arial"/>
                <a:sym typeface="Arial"/>
              </a:rPr>
              <a:t>A</a:t>
            </a:r>
            <a:r>
              <a:rPr b="1" i="0" lang="en-US" sz="3000" u="none" cap="none" strike="noStrike">
                <a:solidFill>
                  <a:schemeClr val="dk1"/>
                </a:solidFill>
                <a:latin typeface="Arial"/>
                <a:ea typeface="Arial"/>
                <a:cs typeface="Arial"/>
                <a:sym typeface="Arial"/>
              </a:rPr>
              <a:t>:</a:t>
            </a:r>
          </a:p>
        </p:txBody>
      </p:sp>
      <p:grpSp>
        <p:nvGrpSpPr>
          <p:cNvPr id="495" name="Shape 495"/>
          <p:cNvGrpSpPr/>
          <p:nvPr/>
        </p:nvGrpSpPr>
        <p:grpSpPr>
          <a:xfrm>
            <a:off x="2139950" y="5046662"/>
            <a:ext cx="7004050" cy="1177924"/>
            <a:chOff x="1152525" y="4243387"/>
            <a:chExt cx="7004050" cy="1177924"/>
          </a:xfrm>
        </p:grpSpPr>
        <p:sp>
          <p:nvSpPr>
            <p:cNvPr id="496" name="Shape 496"/>
            <p:cNvSpPr txBox="1"/>
            <p:nvPr/>
          </p:nvSpPr>
          <p:spPr>
            <a:xfrm>
              <a:off x="1152525" y="4535487"/>
              <a:ext cx="7004050"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1" lang="en-US" sz="3200" u="none" cap="none" strike="noStrike">
                  <a:solidFill>
                    <a:schemeClr val="hlink"/>
                  </a:solidFill>
                  <a:latin typeface="Arial"/>
                  <a:ea typeface="Arial"/>
                  <a:cs typeface="Arial"/>
                  <a:sym typeface="Arial"/>
                </a:rPr>
                <a:t>P</a:t>
              </a:r>
              <a:r>
                <a:rPr b="1" i="0" lang="en-US" sz="3200" u="none" cap="none" strike="noStrike">
                  <a:solidFill>
                    <a:schemeClr val="hlink"/>
                  </a:solidFill>
                  <a:latin typeface="Arial"/>
                  <a:ea typeface="Arial"/>
                  <a:cs typeface="Arial"/>
                  <a:sym typeface="Arial"/>
                </a:rPr>
                <a:t>(</a:t>
              </a:r>
              <a:r>
                <a:rPr b="1" i="1" lang="en-US" sz="3200" u="none" cap="none" strike="noStrike">
                  <a:solidFill>
                    <a:schemeClr val="hlink"/>
                  </a:solidFill>
                  <a:latin typeface="Arial"/>
                  <a:ea typeface="Arial"/>
                  <a:cs typeface="Arial"/>
                  <a:sym typeface="Arial"/>
                </a:rPr>
                <a:t>B</a:t>
              </a:r>
              <a:r>
                <a:rPr b="1" i="0" lang="en-US" sz="3200" u="none" cap="none" strike="noStrike">
                  <a:solidFill>
                    <a:schemeClr val="hlink"/>
                  </a:solidFill>
                  <a:latin typeface="Arial"/>
                  <a:ea typeface="Arial"/>
                  <a:cs typeface="Arial"/>
                  <a:sym typeface="Arial"/>
                </a:rPr>
                <a:t>  </a:t>
              </a:r>
              <a:r>
                <a:rPr b="1" i="1" lang="en-US" sz="3200" u="none" cap="none" strike="noStrike">
                  <a:solidFill>
                    <a:schemeClr val="hlink"/>
                  </a:solidFill>
                  <a:latin typeface="Arial"/>
                  <a:ea typeface="Arial"/>
                  <a:cs typeface="Arial"/>
                  <a:sym typeface="Arial"/>
                </a:rPr>
                <a:t>A</a:t>
              </a:r>
              <a:r>
                <a:rPr b="1" i="0" lang="en-US" sz="3200" u="none" cap="none" strike="noStrike">
                  <a:solidFill>
                    <a:schemeClr val="hlink"/>
                  </a:solidFill>
                  <a:latin typeface="Arial"/>
                  <a:ea typeface="Arial"/>
                  <a:cs typeface="Arial"/>
                  <a:sym typeface="Arial"/>
                </a:rPr>
                <a:t>) = </a:t>
              </a:r>
            </a:p>
          </p:txBody>
        </p:sp>
        <p:cxnSp>
          <p:nvCxnSpPr>
            <p:cNvPr id="497" name="Shape 497"/>
            <p:cNvCxnSpPr/>
            <p:nvPr/>
          </p:nvCxnSpPr>
          <p:spPr>
            <a:xfrm>
              <a:off x="3163886" y="4773612"/>
              <a:ext cx="2266949" cy="0"/>
            </a:xfrm>
            <a:prstGeom prst="straightConnector1">
              <a:avLst/>
            </a:prstGeom>
            <a:noFill/>
            <a:ln cap="rnd" cmpd="sng" w="12700">
              <a:solidFill>
                <a:schemeClr val="dk1"/>
              </a:solidFill>
              <a:prstDash val="solid"/>
              <a:miter/>
              <a:headEnd len="med" w="med" type="none"/>
              <a:tailEnd len="med" w="med" type="none"/>
            </a:ln>
          </p:spPr>
        </p:cxnSp>
        <p:sp>
          <p:nvSpPr>
            <p:cNvPr id="498" name="Shape 498"/>
            <p:cNvSpPr txBox="1"/>
            <p:nvPr/>
          </p:nvSpPr>
          <p:spPr>
            <a:xfrm>
              <a:off x="3311525" y="4243387"/>
              <a:ext cx="226694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1" lang="en-US" sz="3200" u="none" cap="none" strike="noStrike">
                  <a:solidFill>
                    <a:schemeClr val="hlink"/>
                  </a:solidFill>
                  <a:latin typeface="Arial"/>
                  <a:ea typeface="Arial"/>
                  <a:cs typeface="Arial"/>
                  <a:sym typeface="Arial"/>
                </a:rPr>
                <a:t>P</a:t>
              </a:r>
              <a:r>
                <a:rPr b="1" i="0" lang="en-US" sz="3200" u="none" cap="none" strike="noStrike">
                  <a:solidFill>
                    <a:schemeClr val="hlink"/>
                  </a:solidFill>
                  <a:latin typeface="Arial"/>
                  <a:ea typeface="Arial"/>
                  <a:cs typeface="Arial"/>
                  <a:sym typeface="Arial"/>
                </a:rPr>
                <a:t>(</a:t>
              </a:r>
              <a:r>
                <a:rPr b="1" i="1" lang="en-US" sz="3200" u="none" cap="none" strike="noStrike">
                  <a:solidFill>
                    <a:schemeClr val="hlink"/>
                  </a:solidFill>
                  <a:latin typeface="Arial"/>
                  <a:ea typeface="Arial"/>
                  <a:cs typeface="Arial"/>
                  <a:sym typeface="Arial"/>
                </a:rPr>
                <a:t>A</a:t>
              </a:r>
              <a:r>
                <a:rPr b="1" i="0" lang="en-US" sz="3200" u="none" cap="none" strike="noStrike">
                  <a:solidFill>
                    <a:schemeClr val="hlink"/>
                  </a:solidFill>
                  <a:latin typeface="Arial"/>
                  <a:ea typeface="Arial"/>
                  <a:cs typeface="Arial"/>
                  <a:sym typeface="Arial"/>
                </a:rPr>
                <a:t> and </a:t>
              </a:r>
              <a:r>
                <a:rPr b="1" i="1" lang="en-US" sz="3200" u="none" cap="none" strike="noStrike">
                  <a:solidFill>
                    <a:schemeClr val="hlink"/>
                  </a:solidFill>
                  <a:latin typeface="Arial"/>
                  <a:ea typeface="Arial"/>
                  <a:cs typeface="Arial"/>
                  <a:sym typeface="Arial"/>
                </a:rPr>
                <a:t>B</a:t>
              </a:r>
              <a:r>
                <a:rPr b="1" i="0" lang="en-US" sz="3200" u="none" cap="none" strike="noStrike">
                  <a:solidFill>
                    <a:schemeClr val="hlink"/>
                  </a:solidFill>
                  <a:latin typeface="Arial"/>
                  <a:ea typeface="Arial"/>
                  <a:cs typeface="Arial"/>
                  <a:sym typeface="Arial"/>
                </a:rPr>
                <a:t>)</a:t>
              </a:r>
            </a:p>
          </p:txBody>
        </p:sp>
        <p:sp>
          <p:nvSpPr>
            <p:cNvPr id="499" name="Shape 499"/>
            <p:cNvSpPr txBox="1"/>
            <p:nvPr/>
          </p:nvSpPr>
          <p:spPr>
            <a:xfrm>
              <a:off x="3829050" y="4891087"/>
              <a:ext cx="1296986"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1" lang="en-US" sz="3200" u="none" cap="none" strike="noStrike">
                  <a:solidFill>
                    <a:schemeClr val="hlink"/>
                  </a:solidFill>
                  <a:latin typeface="Arial"/>
                  <a:ea typeface="Arial"/>
                  <a:cs typeface="Arial"/>
                  <a:sym typeface="Arial"/>
                </a:rPr>
                <a:t> P</a:t>
              </a:r>
              <a:r>
                <a:rPr b="1" i="0" lang="en-US" sz="3200" u="none" cap="none" strike="noStrike">
                  <a:solidFill>
                    <a:schemeClr val="hlink"/>
                  </a:solidFill>
                  <a:latin typeface="Arial"/>
                  <a:ea typeface="Arial"/>
                  <a:cs typeface="Arial"/>
                  <a:sym typeface="Arial"/>
                </a:rPr>
                <a:t>(</a:t>
              </a:r>
              <a:r>
                <a:rPr b="1" i="1" lang="en-US" sz="3200" u="none" cap="none" strike="noStrike">
                  <a:solidFill>
                    <a:schemeClr val="hlink"/>
                  </a:solidFill>
                  <a:latin typeface="Arial"/>
                  <a:ea typeface="Arial"/>
                  <a:cs typeface="Arial"/>
                  <a:sym typeface="Arial"/>
                </a:rPr>
                <a:t>A</a:t>
              </a:r>
              <a:r>
                <a:rPr b="1" i="0" lang="en-US" sz="3200" u="none" cap="none" strike="noStrike">
                  <a:solidFill>
                    <a:schemeClr val="hlink"/>
                  </a:solidFill>
                  <a:latin typeface="Arial"/>
                  <a:ea typeface="Arial"/>
                  <a:cs typeface="Arial"/>
                  <a:sym typeface="Arial"/>
                </a:rPr>
                <a:t>)</a:t>
              </a:r>
            </a:p>
          </p:txBody>
        </p:sp>
        <p:cxnSp>
          <p:nvCxnSpPr>
            <p:cNvPr id="500" name="Shape 500"/>
            <p:cNvCxnSpPr/>
            <p:nvPr/>
          </p:nvCxnSpPr>
          <p:spPr>
            <a:xfrm>
              <a:off x="2065336" y="4572000"/>
              <a:ext cx="0" cy="420687"/>
            </a:xfrm>
            <a:prstGeom prst="straightConnector1">
              <a:avLst/>
            </a:prstGeom>
            <a:noFill/>
            <a:ln cap="rnd" cmpd="sng" w="28575">
              <a:solidFill>
                <a:schemeClr val="hlink"/>
              </a:solidFill>
              <a:prstDash val="solid"/>
              <a:miter/>
              <a:headEnd len="med" w="med" type="none"/>
              <a:tailEnd len="med" w="med" type="none"/>
            </a:ln>
          </p:spPr>
        </p:cxnSp>
      </p:gr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4" name="Shape 504"/>
        <p:cNvGrpSpPr/>
        <p:nvPr/>
      </p:nvGrpSpPr>
      <p:grpSpPr>
        <a:xfrm>
          <a:off x="0" y="0"/>
          <a:ext cx="0" cy="0"/>
          <a:chOff x="0" y="0"/>
          <a:chExt cx="0" cy="0"/>
        </a:xfrm>
      </p:grpSpPr>
      <p:sp>
        <p:nvSpPr>
          <p:cNvPr id="505" name="Shape 505"/>
          <p:cNvSpPr txBox="1"/>
          <p:nvPr>
            <p:ph idx="4294967295" type="title"/>
          </p:nvPr>
        </p:nvSpPr>
        <p:spPr>
          <a:xfrm>
            <a:off x="1143000" y="304800"/>
            <a:ext cx="6921499" cy="1068386"/>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Intuitive Approach to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Conditional Probability</a:t>
            </a:r>
          </a:p>
        </p:txBody>
      </p:sp>
      <p:sp>
        <p:nvSpPr>
          <p:cNvPr id="506" name="Shape 506"/>
          <p:cNvSpPr txBox="1"/>
          <p:nvPr/>
        </p:nvSpPr>
        <p:spPr>
          <a:xfrm>
            <a:off x="530225" y="2251075"/>
            <a:ext cx="8154986" cy="18446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conditional probability of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given</a:t>
            </a:r>
            <a:r>
              <a:rPr b="1" i="1" lang="en-US" sz="3200" u="none" cap="none" strike="noStrike">
                <a:solidFill>
                  <a:schemeClr val="dk1"/>
                </a:solidFill>
                <a:latin typeface="Arial"/>
                <a:ea typeface="Arial"/>
                <a:cs typeface="Arial"/>
                <a:sym typeface="Arial"/>
              </a:rPr>
              <a:t> A</a:t>
            </a:r>
            <a:r>
              <a:rPr b="1" i="0" lang="en-US" sz="3200" u="none" cap="none" strike="noStrike">
                <a:solidFill>
                  <a:schemeClr val="dk1"/>
                </a:solidFill>
                <a:latin typeface="Arial"/>
                <a:ea typeface="Arial"/>
                <a:cs typeface="Arial"/>
                <a:sym typeface="Arial"/>
              </a:rPr>
              <a:t> can be found by assuming that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has occurred, and then calculating the probability that event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will occur.</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0" name="Shape 510"/>
        <p:cNvGrpSpPr/>
        <p:nvPr/>
      </p:nvGrpSpPr>
      <p:grpSpPr>
        <a:xfrm>
          <a:off x="0" y="0"/>
          <a:ext cx="0" cy="0"/>
          <a:chOff x="0" y="0"/>
          <a:chExt cx="0" cy="0"/>
        </a:xfrm>
      </p:grpSpPr>
      <p:sp>
        <p:nvSpPr>
          <p:cNvPr id="511" name="Shape 511"/>
          <p:cNvSpPr txBox="1"/>
          <p:nvPr>
            <p:ph idx="4294967295" type="title"/>
          </p:nvPr>
        </p:nvSpPr>
        <p:spPr>
          <a:xfrm>
            <a:off x="1143000" y="304800"/>
            <a:ext cx="6921499" cy="1068386"/>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Confusion of the Inverse</a:t>
            </a:r>
          </a:p>
        </p:txBody>
      </p:sp>
      <p:sp>
        <p:nvSpPr>
          <p:cNvPr id="512" name="Shape 512"/>
          <p:cNvSpPr txBox="1"/>
          <p:nvPr/>
        </p:nvSpPr>
        <p:spPr>
          <a:xfrm>
            <a:off x="530225" y="2251075"/>
            <a:ext cx="8154986" cy="18446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To incorrectly believe that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A|B</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r>
              <a:rPr b="1" i="1" lang="en-US" sz="3200" u="none" cap="none" strike="noStrike">
                <a:solidFill>
                  <a:schemeClr val="dk1"/>
                </a:solidFill>
                <a:latin typeface="Arial"/>
                <a:ea typeface="Arial"/>
                <a:cs typeface="Arial"/>
                <a:sym typeface="Arial"/>
              </a:rPr>
              <a:t>B|A</a:t>
            </a:r>
            <a:r>
              <a:rPr b="1" i="0" lang="en-US" sz="3200" u="none" cap="none" strike="noStrike">
                <a:solidFill>
                  <a:schemeClr val="dk1"/>
                </a:solidFill>
                <a:latin typeface="Arial"/>
                <a:ea typeface="Arial"/>
                <a:cs typeface="Arial"/>
                <a:sym typeface="Arial"/>
              </a:rPr>
              <a:t>) are the same, or to incorrectly use one value for the other, is often called confusion of the inverse.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5" name="Shape 95"/>
        <p:cNvGrpSpPr/>
        <p:nvPr/>
      </p:nvGrpSpPr>
      <p:grpSpPr>
        <a:xfrm>
          <a:off x="0" y="0"/>
          <a:ext cx="0" cy="0"/>
          <a:chOff x="0" y="0"/>
          <a:chExt cx="0" cy="0"/>
        </a:xfrm>
      </p:grpSpPr>
      <p:sp>
        <p:nvSpPr>
          <p:cNvPr id="96" name="Shape 96"/>
          <p:cNvSpPr txBox="1"/>
          <p:nvPr/>
        </p:nvSpPr>
        <p:spPr>
          <a:xfrm>
            <a:off x="1828800" y="190500"/>
            <a:ext cx="5410200" cy="762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97" name="Shape 97"/>
          <p:cNvSpPr txBox="1"/>
          <p:nvPr/>
        </p:nvSpPr>
        <p:spPr>
          <a:xfrm>
            <a:off x="457200" y="1600200"/>
            <a:ext cx="8381999" cy="36671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98" name="Shape 98"/>
          <p:cNvSpPr txBox="1"/>
          <p:nvPr/>
        </p:nvSpPr>
        <p:spPr>
          <a:xfrm>
            <a:off x="838200" y="1752600"/>
            <a:ext cx="7924799" cy="9683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This section presents three approaches to finding the </a:t>
            </a:r>
            <a:r>
              <a:rPr b="1" i="0" lang="en-US" sz="3200" u="none" cap="none" strike="noStrike">
                <a:solidFill>
                  <a:schemeClr val="hlink"/>
                </a:solidFill>
                <a:latin typeface="Arial"/>
                <a:ea typeface="Arial"/>
                <a:cs typeface="Arial"/>
                <a:sym typeface="Arial"/>
              </a:rPr>
              <a:t>probability</a:t>
            </a:r>
            <a:r>
              <a:rPr b="1" i="0" lang="en-US" sz="3200" u="none" cap="none" strike="noStrike">
                <a:solidFill>
                  <a:schemeClr val="dk1"/>
                </a:solidFill>
                <a:latin typeface="Arial"/>
                <a:ea typeface="Arial"/>
                <a:cs typeface="Arial"/>
                <a:sym typeface="Arial"/>
              </a:rPr>
              <a:t> of an event.</a:t>
            </a:r>
          </a:p>
        </p:txBody>
      </p:sp>
      <p:sp>
        <p:nvSpPr>
          <p:cNvPr id="99" name="Shape 99"/>
          <p:cNvSpPr txBox="1"/>
          <p:nvPr/>
        </p:nvSpPr>
        <p:spPr>
          <a:xfrm>
            <a:off x="787400" y="3175000"/>
            <a:ext cx="7924799" cy="140652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most important objective of this section is to learn how to </a:t>
            </a:r>
            <a:r>
              <a:rPr b="1" i="0" lang="en-US" sz="3200" u="none" cap="none" strike="noStrike">
                <a:solidFill>
                  <a:schemeClr val="hlink"/>
                </a:solidFill>
                <a:latin typeface="Arial"/>
                <a:ea typeface="Arial"/>
                <a:cs typeface="Arial"/>
                <a:sym typeface="Arial"/>
              </a:rPr>
              <a:t>interpret</a:t>
            </a:r>
            <a:r>
              <a:rPr b="1" i="0" lang="en-US" sz="3200" u="none" cap="none" strike="noStrike">
                <a:solidFill>
                  <a:schemeClr val="dk1"/>
                </a:solidFill>
                <a:latin typeface="Arial"/>
                <a:ea typeface="Arial"/>
                <a:cs typeface="Arial"/>
                <a:sym typeface="Arial"/>
              </a:rPr>
              <a:t> probability values.</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6" name="Shape 516"/>
        <p:cNvGrpSpPr/>
        <p:nvPr/>
      </p:nvGrpSpPr>
      <p:grpSpPr>
        <a:xfrm>
          <a:off x="0" y="0"/>
          <a:ext cx="0" cy="0"/>
          <a:chOff x="0" y="0"/>
          <a:chExt cx="0" cy="0"/>
        </a:xfrm>
      </p:grpSpPr>
      <p:sp>
        <p:nvSpPr>
          <p:cNvPr id="517" name="Shape 517"/>
          <p:cNvSpPr txBox="1"/>
          <p:nvPr/>
        </p:nvSpPr>
        <p:spPr>
          <a:xfrm>
            <a:off x="674687" y="255587"/>
            <a:ext cx="7772400" cy="68579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518" name="Shape 518"/>
          <p:cNvSpPr txBox="1"/>
          <p:nvPr/>
        </p:nvSpPr>
        <p:spPr>
          <a:xfrm>
            <a:off x="615950" y="1906586"/>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this section we have discussed:</a:t>
            </a:r>
          </a:p>
        </p:txBody>
      </p:sp>
      <p:sp>
        <p:nvSpPr>
          <p:cNvPr id="519" name="Shape 519"/>
          <p:cNvSpPr txBox="1"/>
          <p:nvPr/>
        </p:nvSpPr>
        <p:spPr>
          <a:xfrm>
            <a:off x="615950" y="2820986"/>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Concept of “at least one.”</a:t>
            </a:r>
          </a:p>
        </p:txBody>
      </p:sp>
      <p:sp>
        <p:nvSpPr>
          <p:cNvPr id="520" name="Shape 520"/>
          <p:cNvSpPr txBox="1"/>
          <p:nvPr/>
        </p:nvSpPr>
        <p:spPr>
          <a:xfrm>
            <a:off x="615950" y="3862387"/>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Conditional probability.</a:t>
            </a:r>
          </a:p>
        </p:txBody>
      </p:sp>
      <p:sp>
        <p:nvSpPr>
          <p:cNvPr id="521" name="Shape 521"/>
          <p:cNvSpPr txBox="1"/>
          <p:nvPr/>
        </p:nvSpPr>
        <p:spPr>
          <a:xfrm>
            <a:off x="615950" y="4776787"/>
            <a:ext cx="7696199" cy="968374"/>
          </a:xfrm>
          <a:prstGeom prst="rect">
            <a:avLst/>
          </a:prstGeom>
          <a:noFill/>
          <a:ln>
            <a:noFill/>
          </a:ln>
        </p:spPr>
        <p:txBody>
          <a:bodyPr anchorCtr="0" anchor="t" bIns="45700" lIns="91425" rIns="91425" tIns="45700">
            <a:noAutofit/>
          </a:bodyPr>
          <a:lstStyle/>
          <a:p>
            <a:pPr indent="-520700" lvl="0" marL="52070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Intuitive approach to conditional probability.</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5" name="Shape 525"/>
        <p:cNvGrpSpPr/>
        <p:nvPr/>
      </p:nvGrpSpPr>
      <p:grpSpPr>
        <a:xfrm>
          <a:off x="0" y="0"/>
          <a:ext cx="0" cy="0"/>
          <a:chOff x="0" y="0"/>
          <a:chExt cx="0" cy="0"/>
        </a:xfrm>
      </p:grpSpPr>
      <p:grpSp>
        <p:nvGrpSpPr>
          <p:cNvPr id="526" name="Shape 526"/>
          <p:cNvGrpSpPr/>
          <p:nvPr/>
        </p:nvGrpSpPr>
        <p:grpSpPr>
          <a:xfrm>
            <a:off x="0" y="0"/>
            <a:ext cx="9144000" cy="6858000"/>
            <a:chOff x="0" y="0"/>
            <a:chExt cx="9144000" cy="6858000"/>
          </a:xfrm>
        </p:grpSpPr>
        <p:sp>
          <p:nvSpPr>
            <p:cNvPr id="527" name="Shape 527"/>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pic>
          <p:nvPicPr>
            <p:cNvPr id="528" name="Shape 528"/>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529" name="Shape 529"/>
          <p:cNvSpPr txBox="1"/>
          <p:nvPr/>
        </p:nvSpPr>
        <p:spPr>
          <a:xfrm>
            <a:off x="1295400" y="739775"/>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4-6</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Probabilities Through Simulations  </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3" name="Shape 533"/>
        <p:cNvGrpSpPr/>
        <p:nvPr/>
      </p:nvGrpSpPr>
      <p:grpSpPr>
        <a:xfrm>
          <a:off x="0" y="0"/>
          <a:ext cx="0" cy="0"/>
          <a:chOff x="0" y="0"/>
          <a:chExt cx="0" cy="0"/>
        </a:xfrm>
      </p:grpSpPr>
      <p:sp>
        <p:nvSpPr>
          <p:cNvPr id="534" name="Shape 534"/>
          <p:cNvSpPr txBox="1"/>
          <p:nvPr/>
        </p:nvSpPr>
        <p:spPr>
          <a:xfrm>
            <a:off x="696912" y="252412"/>
            <a:ext cx="7772400" cy="60166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535" name="Shape 535"/>
          <p:cNvSpPr txBox="1"/>
          <p:nvPr/>
        </p:nvSpPr>
        <p:spPr>
          <a:xfrm>
            <a:off x="663575" y="1716086"/>
            <a:ext cx="7780337" cy="40417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In this section we use simulations as an alternative approach to finding probabilities. The advantage to using simulations is that we can overcome much of the difficulty encountered when using the formal rules discussed in the preceding sections.</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9" name="Shape 539"/>
        <p:cNvGrpSpPr/>
        <p:nvPr/>
      </p:nvGrpSpPr>
      <p:grpSpPr>
        <a:xfrm>
          <a:off x="0" y="0"/>
          <a:ext cx="0" cy="0"/>
          <a:chOff x="0" y="0"/>
          <a:chExt cx="0" cy="0"/>
        </a:xfrm>
      </p:grpSpPr>
      <p:sp>
        <p:nvSpPr>
          <p:cNvPr id="540" name="Shape 540"/>
          <p:cNvSpPr txBox="1"/>
          <p:nvPr>
            <p:ph idx="4294967295" type="title"/>
          </p:nvPr>
        </p:nvSpPr>
        <p:spPr>
          <a:xfrm>
            <a:off x="685800" y="190500"/>
            <a:ext cx="7772400" cy="750887"/>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Simulation</a:t>
            </a:r>
          </a:p>
        </p:txBody>
      </p:sp>
      <p:sp>
        <p:nvSpPr>
          <p:cNvPr id="541" name="Shape 541"/>
          <p:cNvSpPr txBox="1"/>
          <p:nvPr>
            <p:ph idx="1" type="body"/>
          </p:nvPr>
        </p:nvSpPr>
        <p:spPr>
          <a:xfrm>
            <a:off x="101600" y="1651000"/>
            <a:ext cx="8710611" cy="41148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A </a:t>
            </a:r>
            <a:r>
              <a:rPr b="1" i="0" lang="en-US" sz="4000" u="none" cap="none" strike="noStrike">
                <a:solidFill>
                  <a:schemeClr val="hlink"/>
                </a:solidFill>
                <a:latin typeface="Arial"/>
                <a:ea typeface="Arial"/>
                <a:cs typeface="Arial"/>
                <a:sym typeface="Arial"/>
              </a:rPr>
              <a:t>simulation</a:t>
            </a:r>
            <a:r>
              <a:rPr b="1" i="0" lang="en-US" sz="3600" u="none" cap="none" strike="noStrike">
                <a:solidFill>
                  <a:schemeClr val="dk1"/>
                </a:solidFill>
                <a:latin typeface="Arial"/>
                <a:ea typeface="Arial"/>
                <a:cs typeface="Arial"/>
                <a:sym typeface="Arial"/>
              </a:rPr>
              <a:t> of a procedure is a process that behaves the same way as the procedure, so that similar results are produced.</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5" name="Shape 545"/>
        <p:cNvGrpSpPr/>
        <p:nvPr/>
      </p:nvGrpSpPr>
      <p:grpSpPr>
        <a:xfrm>
          <a:off x="0" y="0"/>
          <a:ext cx="0" cy="0"/>
          <a:chOff x="0" y="0"/>
          <a:chExt cx="0" cy="0"/>
        </a:xfrm>
      </p:grpSpPr>
      <p:sp>
        <p:nvSpPr>
          <p:cNvPr id="546" name="Shape 546"/>
          <p:cNvSpPr txBox="1"/>
          <p:nvPr>
            <p:ph idx="4294967295" type="title"/>
          </p:nvPr>
        </p:nvSpPr>
        <p:spPr>
          <a:xfrm>
            <a:off x="533400" y="215900"/>
            <a:ext cx="8153399" cy="715962"/>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Simulation Example</a:t>
            </a:r>
          </a:p>
        </p:txBody>
      </p:sp>
      <p:sp>
        <p:nvSpPr>
          <p:cNvPr id="547" name="Shape 547"/>
          <p:cNvSpPr txBox="1"/>
          <p:nvPr/>
        </p:nvSpPr>
        <p:spPr>
          <a:xfrm>
            <a:off x="617537" y="1168400"/>
            <a:ext cx="8001000" cy="5216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Gender Selection</a:t>
            </a:r>
            <a:r>
              <a:rPr b="1" i="0" lang="en-US" sz="2800" u="none" cap="none" strike="noStrike">
                <a:solidFill>
                  <a:schemeClr val="dk1"/>
                </a:solidFill>
                <a:latin typeface="Arial"/>
                <a:ea typeface="Arial"/>
                <a:cs typeface="Arial"/>
                <a:sym typeface="Arial"/>
              </a:rPr>
              <a:t>  In a test of the MicroSort method of gender selection developed by the Genetics &amp; IVF Institute, 127 boys were born among 152 babies born to parents who used the YSORT method for trying to have a baby boy. In order to properly evaluate these results, we need to know the probability of getting at least 127 boys among 152 births, assuming that boys and girls are equally likely. Assuming that male and female births are equally likely, describe a simulation that results in the genders of 152 newborn babies. </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1" name="Shape 551"/>
        <p:cNvGrpSpPr/>
        <p:nvPr/>
      </p:nvGrpSpPr>
      <p:grpSpPr>
        <a:xfrm>
          <a:off x="0" y="0"/>
          <a:ext cx="0" cy="0"/>
          <a:chOff x="0" y="0"/>
          <a:chExt cx="0" cy="0"/>
        </a:xfrm>
      </p:grpSpPr>
      <p:sp>
        <p:nvSpPr>
          <p:cNvPr id="552" name="Shape 552"/>
          <p:cNvSpPr txBox="1"/>
          <p:nvPr>
            <p:ph idx="4294967295" type="title"/>
          </p:nvPr>
        </p:nvSpPr>
        <p:spPr>
          <a:xfrm>
            <a:off x="533400" y="215900"/>
            <a:ext cx="8153399" cy="715962"/>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Solution</a:t>
            </a:r>
          </a:p>
        </p:txBody>
      </p:sp>
      <p:sp>
        <p:nvSpPr>
          <p:cNvPr id="553" name="Shape 553"/>
          <p:cNvSpPr txBox="1"/>
          <p:nvPr/>
        </p:nvSpPr>
        <p:spPr>
          <a:xfrm>
            <a:off x="617537" y="1168400"/>
            <a:ext cx="8001000" cy="4965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One approach is simply to flip a fair coin 152 times, with heads representing females and tails representing males. Another approach is to use a calculator or computer to randomly generate 152 numbers that are 0s and 1s, with 0 representing a male and 1 representing a female. The numbers must be generated in such a way that they are equally likely. Here are typical results:</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7" name="Shape 557"/>
        <p:cNvGrpSpPr/>
        <p:nvPr/>
      </p:nvGrpSpPr>
      <p:grpSpPr>
        <a:xfrm>
          <a:off x="0" y="0"/>
          <a:ext cx="0" cy="0"/>
          <a:chOff x="0" y="0"/>
          <a:chExt cx="0" cy="0"/>
        </a:xfrm>
      </p:grpSpPr>
      <p:sp>
        <p:nvSpPr>
          <p:cNvPr id="558" name="Shape 558"/>
          <p:cNvSpPr txBox="1"/>
          <p:nvPr>
            <p:ph idx="4294967295" type="title"/>
          </p:nvPr>
        </p:nvSpPr>
        <p:spPr>
          <a:xfrm>
            <a:off x="381000" y="215900"/>
            <a:ext cx="8458200" cy="714374"/>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Simulation Examples</a:t>
            </a:r>
          </a:p>
        </p:txBody>
      </p:sp>
      <p:sp>
        <p:nvSpPr>
          <p:cNvPr id="559" name="Shape 559"/>
          <p:cNvSpPr txBox="1"/>
          <p:nvPr>
            <p:ph idx="1" type="body"/>
          </p:nvPr>
        </p:nvSpPr>
        <p:spPr>
          <a:xfrm>
            <a:off x="365125" y="774700"/>
            <a:ext cx="8778875" cy="4114800"/>
          </a:xfrm>
          <a:prstGeom prst="rect">
            <a:avLst/>
          </a:prstGeom>
          <a:noFill/>
          <a:ln>
            <a:noFill/>
          </a:ln>
        </p:spPr>
        <p:txBody>
          <a:bodyPr anchorCtr="0" anchor="t" bIns="44450" lIns="90475" rIns="90475" tIns="44450">
            <a:noAutofit/>
          </a:bodyPr>
          <a:lstStyle/>
          <a:p>
            <a:pPr indent="-280987" lvl="0" marL="280987" marR="0" rtl="0" algn="l">
              <a:lnSpc>
                <a:spcPct val="9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Solution 1:</a:t>
            </a:r>
          </a:p>
          <a:p>
            <a:pPr indent="-280987" lvl="0" marL="280987" marR="0" rtl="0" algn="l">
              <a:lnSpc>
                <a:spcPct val="90000"/>
              </a:lnSpc>
              <a:spcBef>
                <a:spcPts val="440"/>
              </a:spcBef>
              <a:spcAft>
                <a:spcPts val="0"/>
              </a:spcAft>
              <a:buClr>
                <a:schemeClr val="accent2"/>
              </a:buClr>
              <a:buSzPct val="100000"/>
              <a:buFont typeface="Arial"/>
              <a:buChar char="❖"/>
            </a:pPr>
            <a:r>
              <a:rPr b="1" i="0" lang="en-US" sz="2200" u="none" cap="none" strike="noStrike">
                <a:solidFill>
                  <a:schemeClr val="dk1"/>
                </a:solidFill>
                <a:latin typeface="Arial"/>
                <a:ea typeface="Arial"/>
                <a:cs typeface="Arial"/>
                <a:sym typeface="Arial"/>
              </a:rPr>
              <a:t>Flipping a fair coin 100 times where      heads	= female </a:t>
            </a:r>
            <a:r>
              <a:rPr b="1" i="0" lang="en-US" sz="2200" u="none" cap="none" strike="noStrike">
                <a:solidFill>
                  <a:schemeClr val="lt1"/>
                </a:solidFill>
                <a:latin typeface="Arial"/>
                <a:ea typeface="Arial"/>
                <a:cs typeface="Arial"/>
                <a:sym typeface="Arial"/>
              </a:rPr>
              <a:t>and</a:t>
            </a:r>
            <a:r>
              <a:rPr b="1" i="0" lang="en-US" sz="2200" u="none" cap="none" strike="noStrike">
                <a:solidFill>
                  <a:schemeClr val="dk1"/>
                </a:solidFill>
                <a:latin typeface="Arial"/>
                <a:ea typeface="Arial"/>
                <a:cs typeface="Arial"/>
                <a:sym typeface="Arial"/>
              </a:rPr>
              <a:t>                                              				            			 	               tails 	= male</a:t>
            </a:r>
          </a:p>
          <a:p>
            <a:pPr indent="0" lvl="1" marL="457200" marR="0" rtl="0" algn="l">
              <a:lnSpc>
                <a:spcPct val="80000"/>
              </a:lnSpc>
              <a:spcBef>
                <a:spcPts val="1332"/>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H           H            T           H           T          T             H          H           H         H</a:t>
            </a:r>
          </a:p>
          <a:p>
            <a:pPr indent="0" lvl="1" marL="457200" marR="0" rtl="0" algn="l">
              <a:lnSpc>
                <a:spcPct val="80000"/>
              </a:lnSpc>
              <a:spcBef>
                <a:spcPts val="1332"/>
              </a:spcBef>
              <a:spcAft>
                <a:spcPts val="0"/>
              </a:spcAft>
              <a:buClr>
                <a:schemeClr val="dk1"/>
              </a:buClr>
              <a:buFont typeface="Times New Roman"/>
              <a:buNone/>
            </a:pPr>
            <a:r>
              <a:t/>
            </a:r>
            <a:endParaRPr b="1" i="0" sz="1800" u="none" cap="none" strike="noStrike">
              <a:solidFill>
                <a:schemeClr val="dk1"/>
              </a:solidFill>
              <a:latin typeface="Arial"/>
              <a:ea typeface="Arial"/>
              <a:cs typeface="Arial"/>
              <a:sym typeface="Arial"/>
            </a:endParaRPr>
          </a:p>
          <a:p>
            <a:pPr indent="0" lvl="1" marL="457200" marR="0" rtl="0" algn="l">
              <a:lnSpc>
                <a:spcPct val="80000"/>
              </a:lnSpc>
              <a:spcBef>
                <a:spcPts val="1332"/>
              </a:spcBef>
              <a:spcAft>
                <a:spcPts val="0"/>
              </a:spcAft>
              <a:buClr>
                <a:schemeClr val="dk1"/>
              </a:buClr>
              <a:buFont typeface="Times New Roman"/>
              <a:buNone/>
            </a:pPr>
            <a:r>
              <a:t/>
            </a:r>
            <a:endParaRPr b="1" i="0" sz="1800" u="none" cap="none" strike="noStrike">
              <a:solidFill>
                <a:schemeClr val="dk1"/>
              </a:solidFill>
              <a:latin typeface="Arial"/>
              <a:ea typeface="Arial"/>
              <a:cs typeface="Arial"/>
              <a:sym typeface="Arial"/>
            </a:endParaRPr>
          </a:p>
          <a:p>
            <a:pPr indent="0" lvl="1" marL="457200" marR="0" rtl="0" algn="l">
              <a:lnSpc>
                <a:spcPct val="80000"/>
              </a:lnSpc>
              <a:spcBef>
                <a:spcPts val="2072"/>
              </a:spcBef>
              <a:spcAft>
                <a:spcPts val="0"/>
              </a:spcAft>
              <a:buClr>
                <a:schemeClr val="dk1"/>
              </a:buClr>
              <a:buFont typeface="Times New Roman"/>
              <a:buNone/>
            </a:pPr>
            <a:r>
              <a:t/>
            </a:r>
            <a:endParaRPr b="1" i="0" sz="2800" u="none" cap="none" strike="noStrike">
              <a:solidFill>
                <a:schemeClr val="hlink"/>
              </a:solidFill>
              <a:latin typeface="Arial"/>
              <a:ea typeface="Arial"/>
              <a:cs typeface="Arial"/>
              <a:sym typeface="Arial"/>
            </a:endParaRPr>
          </a:p>
          <a:p>
            <a:pPr indent="-280987" lvl="0" marL="280987" marR="0" rtl="0" algn="l">
              <a:lnSpc>
                <a:spcPct val="90000"/>
              </a:lnSpc>
              <a:spcBef>
                <a:spcPts val="1210"/>
              </a:spcBef>
              <a:spcAft>
                <a:spcPts val="0"/>
              </a:spcAft>
              <a:buClr>
                <a:schemeClr val="accent2"/>
              </a:buClr>
              <a:buSzPct val="100000"/>
              <a:buFont typeface="Arial"/>
              <a:buChar char="❖"/>
            </a:pPr>
            <a:r>
              <a:rPr b="1" i="0" lang="en-US" sz="2200" u="none" cap="none" strike="noStrike">
                <a:solidFill>
                  <a:schemeClr val="dk1"/>
                </a:solidFill>
                <a:latin typeface="Arial"/>
                <a:ea typeface="Arial"/>
                <a:cs typeface="Arial"/>
                <a:sym typeface="Arial"/>
              </a:rPr>
              <a:t>Generating 0’s and 1’s with a computer or calculator where	 				 			            0 = male</a:t>
            </a:r>
          </a:p>
          <a:p>
            <a:pPr indent="0" lvl="1" marL="457200" marR="0" rtl="0" algn="l">
              <a:lnSpc>
                <a:spcPct val="90000"/>
              </a:lnSpc>
              <a:spcBef>
                <a:spcPts val="0"/>
              </a:spcBef>
              <a:spcAft>
                <a:spcPts val="0"/>
              </a:spcAft>
              <a:buClr>
                <a:schemeClr val="dk1"/>
              </a:buClr>
              <a:buSzPct val="25000"/>
              <a:buFont typeface="Arial"/>
              <a:buNone/>
            </a:pPr>
            <a:r>
              <a:rPr b="1" i="0" lang="en-US" sz="2200" u="none" cap="none" strike="noStrike">
                <a:solidFill>
                  <a:schemeClr val="dk1"/>
                </a:solidFill>
                <a:latin typeface="Arial"/>
                <a:ea typeface="Arial"/>
                <a:cs typeface="Arial"/>
                <a:sym typeface="Arial"/>
              </a:rPr>
              <a:t>                       		 			1 = female</a:t>
            </a:r>
          </a:p>
          <a:p>
            <a:pPr indent="0" lvl="1" marL="457200" marR="0" rtl="0" algn="l">
              <a:lnSpc>
                <a:spcPct val="90000"/>
              </a:lnSpc>
              <a:spcBef>
                <a:spcPts val="66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0           0            1            0           1           1             1           0           0          0          </a:t>
            </a:r>
          </a:p>
          <a:p>
            <a:pPr indent="0" lvl="1" marL="457200" marR="0" rtl="0" algn="l">
              <a:lnSpc>
                <a:spcPct val="90000"/>
              </a:lnSpc>
              <a:spcBef>
                <a:spcPts val="860"/>
              </a:spcBef>
              <a:spcAft>
                <a:spcPts val="0"/>
              </a:spcAft>
              <a:buClr>
                <a:schemeClr val="dk1"/>
              </a:buClr>
              <a:buSzPct val="25000"/>
              <a:buFont typeface="Noto Symbol"/>
              <a:buNone/>
            </a:pPr>
            <a:br>
              <a:rPr b="1" i="0" lang="en-US" sz="1600" u="none" cap="none" strike="noStrike">
                <a:solidFill>
                  <a:schemeClr val="dk1"/>
                </a:solidFill>
                <a:latin typeface="Noto Symbol"/>
                <a:ea typeface="Noto Symbol"/>
                <a:cs typeface="Noto Symbol"/>
                <a:sym typeface="Noto Symbol"/>
              </a:rPr>
            </a:br>
          </a:p>
        </p:txBody>
      </p:sp>
      <p:grpSp>
        <p:nvGrpSpPr>
          <p:cNvPr id="560" name="Shape 560"/>
          <p:cNvGrpSpPr/>
          <p:nvPr/>
        </p:nvGrpSpPr>
        <p:grpSpPr>
          <a:xfrm>
            <a:off x="285750" y="5349875"/>
            <a:ext cx="8743950" cy="777874"/>
            <a:chOff x="285750" y="5349875"/>
            <a:chExt cx="8743950" cy="777874"/>
          </a:xfrm>
        </p:grpSpPr>
        <p:sp>
          <p:nvSpPr>
            <p:cNvPr id="561" name="Shape 561"/>
            <p:cNvSpPr txBox="1"/>
            <p:nvPr/>
          </p:nvSpPr>
          <p:spPr>
            <a:xfrm>
              <a:off x="285750" y="5788025"/>
              <a:ext cx="8702675" cy="339724"/>
            </a:xfrm>
            <a:prstGeom prst="rect">
              <a:avLst/>
            </a:prstGeom>
            <a:noFill/>
            <a:ln>
              <a:noFill/>
            </a:ln>
          </p:spPr>
          <p:txBody>
            <a:bodyPr anchorCtr="0" anchor="t" bIns="45700" lIns="91425" rIns="91425" tIns="45700">
              <a:noAutofit/>
            </a:bodyPr>
            <a:lstStyle/>
            <a:p>
              <a:pPr indent="158750" lvl="1" marL="234950" marR="0" rtl="0" algn="l">
                <a:lnSpc>
                  <a:spcPct val="9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male    male     female   male    female  female   female   male    male     male</a:t>
              </a:r>
            </a:p>
          </p:txBody>
        </p:sp>
        <p:cxnSp>
          <p:nvCxnSpPr>
            <p:cNvPr id="562" name="Shape 562"/>
            <p:cNvCxnSpPr/>
            <p:nvPr/>
          </p:nvCxnSpPr>
          <p:spPr>
            <a:xfrm>
              <a:off x="960437" y="5368925"/>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63" name="Shape 563"/>
            <p:cNvCxnSpPr/>
            <p:nvPr/>
          </p:nvCxnSpPr>
          <p:spPr>
            <a:xfrm>
              <a:off x="1779586" y="5378450"/>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64" name="Shape 564"/>
            <p:cNvCxnSpPr/>
            <p:nvPr/>
          </p:nvCxnSpPr>
          <p:spPr>
            <a:xfrm>
              <a:off x="346075" y="5781675"/>
              <a:ext cx="8683625" cy="0"/>
            </a:xfrm>
            <a:prstGeom prst="straightConnector1">
              <a:avLst/>
            </a:prstGeom>
            <a:noFill/>
            <a:ln cap="rnd" cmpd="sng" w="12700">
              <a:solidFill>
                <a:schemeClr val="dk1"/>
              </a:solidFill>
              <a:prstDash val="solid"/>
              <a:miter/>
              <a:headEnd len="med" w="med" type="none"/>
              <a:tailEnd len="med" w="med" type="none"/>
            </a:ln>
          </p:spPr>
        </p:cxnSp>
        <p:cxnSp>
          <p:nvCxnSpPr>
            <p:cNvPr id="565" name="Shape 565"/>
            <p:cNvCxnSpPr/>
            <p:nvPr/>
          </p:nvCxnSpPr>
          <p:spPr>
            <a:xfrm>
              <a:off x="2693986" y="5356225"/>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66" name="Shape 566"/>
            <p:cNvCxnSpPr/>
            <p:nvPr/>
          </p:nvCxnSpPr>
          <p:spPr>
            <a:xfrm>
              <a:off x="3544887" y="5365750"/>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67" name="Shape 567"/>
            <p:cNvCxnSpPr/>
            <p:nvPr/>
          </p:nvCxnSpPr>
          <p:spPr>
            <a:xfrm>
              <a:off x="4395787" y="5359400"/>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68" name="Shape 568"/>
            <p:cNvCxnSpPr/>
            <p:nvPr/>
          </p:nvCxnSpPr>
          <p:spPr>
            <a:xfrm>
              <a:off x="5214937" y="5353050"/>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69" name="Shape 569"/>
            <p:cNvCxnSpPr/>
            <p:nvPr/>
          </p:nvCxnSpPr>
          <p:spPr>
            <a:xfrm>
              <a:off x="6176962" y="5362575"/>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70" name="Shape 570"/>
            <p:cNvCxnSpPr/>
            <p:nvPr/>
          </p:nvCxnSpPr>
          <p:spPr>
            <a:xfrm>
              <a:off x="6980236" y="5356225"/>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71" name="Shape 571"/>
            <p:cNvCxnSpPr/>
            <p:nvPr/>
          </p:nvCxnSpPr>
          <p:spPr>
            <a:xfrm>
              <a:off x="7815261" y="5349875"/>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72" name="Shape 572"/>
            <p:cNvCxnSpPr/>
            <p:nvPr/>
          </p:nvCxnSpPr>
          <p:spPr>
            <a:xfrm>
              <a:off x="8570911" y="5359400"/>
              <a:ext cx="0" cy="412749"/>
            </a:xfrm>
            <a:prstGeom prst="straightConnector1">
              <a:avLst/>
            </a:prstGeom>
            <a:noFill/>
            <a:ln cap="rnd" cmpd="sng" w="12700">
              <a:solidFill>
                <a:schemeClr val="dk1"/>
              </a:solidFill>
              <a:prstDash val="solid"/>
              <a:miter/>
              <a:headEnd len="med" w="med" type="none"/>
              <a:tailEnd len="med" w="med" type="triangle"/>
            </a:ln>
          </p:spPr>
        </p:cxnSp>
      </p:grpSp>
      <p:grpSp>
        <p:nvGrpSpPr>
          <p:cNvPr id="573" name="Shape 573"/>
          <p:cNvGrpSpPr/>
          <p:nvPr/>
        </p:nvGrpSpPr>
        <p:grpSpPr>
          <a:xfrm>
            <a:off x="334962" y="2311400"/>
            <a:ext cx="8736013" cy="777874"/>
            <a:chOff x="334962" y="2311400"/>
            <a:chExt cx="8736013" cy="777874"/>
          </a:xfrm>
        </p:grpSpPr>
        <p:sp>
          <p:nvSpPr>
            <p:cNvPr id="574" name="Shape 574"/>
            <p:cNvSpPr txBox="1"/>
            <p:nvPr/>
          </p:nvSpPr>
          <p:spPr>
            <a:xfrm>
              <a:off x="334962" y="2749550"/>
              <a:ext cx="8728074" cy="339724"/>
            </a:xfrm>
            <a:prstGeom prst="rect">
              <a:avLst/>
            </a:prstGeom>
            <a:noFill/>
            <a:ln>
              <a:noFill/>
            </a:ln>
          </p:spPr>
          <p:txBody>
            <a:bodyPr anchorCtr="0" anchor="t" bIns="45700" lIns="91425" rIns="91425" tIns="45700">
              <a:noAutofit/>
            </a:bodyPr>
            <a:lstStyle/>
            <a:p>
              <a:pPr indent="158750" lvl="1" marL="234950" marR="0" rtl="0" algn="r">
                <a:lnSpc>
                  <a:spcPct val="9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female  female   male    female   male    male    male   female  female  female</a:t>
              </a:r>
            </a:p>
          </p:txBody>
        </p:sp>
        <p:cxnSp>
          <p:nvCxnSpPr>
            <p:cNvPr id="575" name="Shape 575"/>
            <p:cNvCxnSpPr/>
            <p:nvPr/>
          </p:nvCxnSpPr>
          <p:spPr>
            <a:xfrm>
              <a:off x="1001712" y="2330450"/>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76" name="Shape 576"/>
            <p:cNvCxnSpPr/>
            <p:nvPr/>
          </p:nvCxnSpPr>
          <p:spPr>
            <a:xfrm>
              <a:off x="1820861" y="2339975"/>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77" name="Shape 577"/>
            <p:cNvCxnSpPr/>
            <p:nvPr/>
          </p:nvCxnSpPr>
          <p:spPr>
            <a:xfrm>
              <a:off x="387350" y="2743200"/>
              <a:ext cx="8683625" cy="0"/>
            </a:xfrm>
            <a:prstGeom prst="straightConnector1">
              <a:avLst/>
            </a:prstGeom>
            <a:noFill/>
            <a:ln cap="rnd" cmpd="sng" w="12700">
              <a:solidFill>
                <a:schemeClr val="dk1"/>
              </a:solidFill>
              <a:prstDash val="solid"/>
              <a:miter/>
              <a:headEnd len="med" w="med" type="none"/>
              <a:tailEnd len="med" w="med" type="none"/>
            </a:ln>
          </p:spPr>
        </p:cxnSp>
        <p:cxnSp>
          <p:nvCxnSpPr>
            <p:cNvPr id="578" name="Shape 578"/>
            <p:cNvCxnSpPr/>
            <p:nvPr/>
          </p:nvCxnSpPr>
          <p:spPr>
            <a:xfrm>
              <a:off x="2735261" y="2317750"/>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79" name="Shape 579"/>
            <p:cNvCxnSpPr/>
            <p:nvPr/>
          </p:nvCxnSpPr>
          <p:spPr>
            <a:xfrm>
              <a:off x="3586162" y="2327275"/>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80" name="Shape 580"/>
            <p:cNvCxnSpPr/>
            <p:nvPr/>
          </p:nvCxnSpPr>
          <p:spPr>
            <a:xfrm>
              <a:off x="4437062" y="2320925"/>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81" name="Shape 581"/>
            <p:cNvCxnSpPr/>
            <p:nvPr/>
          </p:nvCxnSpPr>
          <p:spPr>
            <a:xfrm>
              <a:off x="5256212" y="2314575"/>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82" name="Shape 582"/>
            <p:cNvCxnSpPr/>
            <p:nvPr/>
          </p:nvCxnSpPr>
          <p:spPr>
            <a:xfrm>
              <a:off x="6218237" y="2324100"/>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83" name="Shape 583"/>
            <p:cNvCxnSpPr/>
            <p:nvPr/>
          </p:nvCxnSpPr>
          <p:spPr>
            <a:xfrm>
              <a:off x="7021511" y="2317750"/>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84" name="Shape 584"/>
            <p:cNvCxnSpPr/>
            <p:nvPr/>
          </p:nvCxnSpPr>
          <p:spPr>
            <a:xfrm>
              <a:off x="7856536" y="2311400"/>
              <a:ext cx="0" cy="412749"/>
            </a:xfrm>
            <a:prstGeom prst="straightConnector1">
              <a:avLst/>
            </a:prstGeom>
            <a:noFill/>
            <a:ln cap="rnd" cmpd="sng" w="12700">
              <a:solidFill>
                <a:schemeClr val="dk1"/>
              </a:solidFill>
              <a:prstDash val="solid"/>
              <a:miter/>
              <a:headEnd len="med" w="med" type="none"/>
              <a:tailEnd len="med" w="med" type="triangle"/>
            </a:ln>
          </p:spPr>
        </p:cxnSp>
        <p:cxnSp>
          <p:nvCxnSpPr>
            <p:cNvPr id="585" name="Shape 585"/>
            <p:cNvCxnSpPr/>
            <p:nvPr/>
          </p:nvCxnSpPr>
          <p:spPr>
            <a:xfrm>
              <a:off x="8612186" y="2320925"/>
              <a:ext cx="0" cy="412749"/>
            </a:xfrm>
            <a:prstGeom prst="straightConnector1">
              <a:avLst/>
            </a:prstGeom>
            <a:noFill/>
            <a:ln cap="rnd" cmpd="sng" w="12700">
              <a:solidFill>
                <a:schemeClr val="dk1"/>
              </a:solidFill>
              <a:prstDash val="solid"/>
              <a:miter/>
              <a:headEnd len="med" w="med" type="none"/>
              <a:tailEnd len="med" w="med" type="triangle"/>
            </a:ln>
          </p:spPr>
        </p:cxnSp>
      </p:grpSp>
      <p:sp>
        <p:nvSpPr>
          <p:cNvPr id="586" name="Shape 586"/>
          <p:cNvSpPr txBox="1"/>
          <p:nvPr/>
        </p:nvSpPr>
        <p:spPr>
          <a:xfrm>
            <a:off x="354012" y="3481387"/>
            <a:ext cx="2020886" cy="47624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Solution 2:</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0" name="Shape 590"/>
        <p:cNvGrpSpPr/>
        <p:nvPr/>
      </p:nvGrpSpPr>
      <p:grpSpPr>
        <a:xfrm>
          <a:off x="0" y="0"/>
          <a:ext cx="0" cy="0"/>
          <a:chOff x="0" y="0"/>
          <a:chExt cx="0" cy="0"/>
        </a:xfrm>
      </p:grpSpPr>
      <p:sp>
        <p:nvSpPr>
          <p:cNvPr id="591" name="Shape 591"/>
          <p:cNvSpPr txBox="1"/>
          <p:nvPr/>
        </p:nvSpPr>
        <p:spPr>
          <a:xfrm>
            <a:off x="838200" y="203200"/>
            <a:ext cx="7467600" cy="685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Random Numbers</a:t>
            </a:r>
          </a:p>
        </p:txBody>
      </p:sp>
      <p:sp>
        <p:nvSpPr>
          <p:cNvPr id="592" name="Shape 592"/>
          <p:cNvSpPr txBox="1"/>
          <p:nvPr/>
        </p:nvSpPr>
        <p:spPr>
          <a:xfrm>
            <a:off x="533400" y="1003300"/>
            <a:ext cx="8001000" cy="2041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many experiments, </a:t>
            </a:r>
            <a:r>
              <a:rPr b="1" i="0" lang="en-US" sz="3200" u="none" cap="none" strike="noStrike">
                <a:solidFill>
                  <a:schemeClr val="hlink"/>
                </a:solidFill>
                <a:latin typeface="Arial"/>
                <a:ea typeface="Arial"/>
                <a:cs typeface="Arial"/>
                <a:sym typeface="Arial"/>
              </a:rPr>
              <a:t>random numbers</a:t>
            </a:r>
            <a:r>
              <a:rPr b="1" i="0" lang="en-US" sz="3200" u="none" cap="none" strike="noStrike">
                <a:solidFill>
                  <a:schemeClr val="dk1"/>
                </a:solidFill>
                <a:latin typeface="Arial"/>
                <a:ea typeface="Arial"/>
                <a:cs typeface="Arial"/>
                <a:sym typeface="Arial"/>
              </a:rPr>
              <a:t> are used in the simulation of naturally occurring events.  Below are some ways to generate random numbers.</a:t>
            </a:r>
          </a:p>
        </p:txBody>
      </p:sp>
      <p:sp>
        <p:nvSpPr>
          <p:cNvPr id="593" name="Shape 593"/>
          <p:cNvSpPr txBox="1"/>
          <p:nvPr/>
        </p:nvSpPr>
        <p:spPr>
          <a:xfrm>
            <a:off x="381000" y="3206750"/>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A table of random of digits</a:t>
            </a:r>
          </a:p>
        </p:txBody>
      </p:sp>
      <p:sp>
        <p:nvSpPr>
          <p:cNvPr id="594" name="Shape 594"/>
          <p:cNvSpPr txBox="1"/>
          <p:nvPr/>
        </p:nvSpPr>
        <p:spPr>
          <a:xfrm>
            <a:off x="381000" y="4592637"/>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Minitab</a:t>
            </a:r>
          </a:p>
        </p:txBody>
      </p:sp>
      <p:sp>
        <p:nvSpPr>
          <p:cNvPr id="595" name="Shape 595"/>
          <p:cNvSpPr txBox="1"/>
          <p:nvPr/>
        </p:nvSpPr>
        <p:spPr>
          <a:xfrm>
            <a:off x="381000" y="5286375"/>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Excel</a:t>
            </a:r>
          </a:p>
        </p:txBody>
      </p:sp>
      <p:sp>
        <p:nvSpPr>
          <p:cNvPr id="596" name="Shape 596"/>
          <p:cNvSpPr txBox="1"/>
          <p:nvPr/>
        </p:nvSpPr>
        <p:spPr>
          <a:xfrm>
            <a:off x="406400" y="5980112"/>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TI-83/84 Plus calculator</a:t>
            </a:r>
          </a:p>
        </p:txBody>
      </p:sp>
      <p:sp>
        <p:nvSpPr>
          <p:cNvPr id="597" name="Shape 597"/>
          <p:cNvSpPr txBox="1"/>
          <p:nvPr/>
        </p:nvSpPr>
        <p:spPr>
          <a:xfrm>
            <a:off x="381000" y="3900487"/>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STATDISK</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1" name="Shape 601"/>
        <p:cNvGrpSpPr/>
        <p:nvPr/>
      </p:nvGrpSpPr>
      <p:grpSpPr>
        <a:xfrm>
          <a:off x="0" y="0"/>
          <a:ext cx="0" cy="0"/>
          <a:chOff x="0" y="0"/>
          <a:chExt cx="0" cy="0"/>
        </a:xfrm>
      </p:grpSpPr>
      <p:sp>
        <p:nvSpPr>
          <p:cNvPr id="602" name="Shape 602"/>
          <p:cNvSpPr txBox="1"/>
          <p:nvPr/>
        </p:nvSpPr>
        <p:spPr>
          <a:xfrm>
            <a:off x="838200" y="203200"/>
            <a:ext cx="7467600" cy="685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Random Numbers</a:t>
            </a:r>
          </a:p>
        </p:txBody>
      </p:sp>
      <p:pic>
        <p:nvPicPr>
          <p:cNvPr id="603" name="Shape 603"/>
          <p:cNvPicPr preferRelativeResize="0"/>
          <p:nvPr/>
        </p:nvPicPr>
        <p:blipFill rotWithShape="1">
          <a:blip r:embed="rId3">
            <a:alphaModFix/>
          </a:blip>
          <a:srcRect b="0" l="0" r="0" t="0"/>
          <a:stretch/>
        </p:blipFill>
        <p:spPr>
          <a:xfrm>
            <a:off x="1293812" y="1489075"/>
            <a:ext cx="2038349" cy="5029199"/>
          </a:xfrm>
          <a:prstGeom prst="rect">
            <a:avLst/>
          </a:prstGeom>
          <a:noFill/>
          <a:ln>
            <a:noFill/>
          </a:ln>
        </p:spPr>
      </p:pic>
      <p:pic>
        <p:nvPicPr>
          <p:cNvPr id="604" name="Shape 604"/>
          <p:cNvPicPr preferRelativeResize="0"/>
          <p:nvPr/>
        </p:nvPicPr>
        <p:blipFill rotWithShape="1">
          <a:blip r:embed="rId4">
            <a:alphaModFix/>
          </a:blip>
          <a:srcRect b="0" l="0" r="0" t="0"/>
          <a:stretch/>
        </p:blipFill>
        <p:spPr>
          <a:xfrm>
            <a:off x="4822825" y="1484312"/>
            <a:ext cx="2535237" cy="4962525"/>
          </a:xfrm>
          <a:prstGeom prst="rect">
            <a:avLst/>
          </a:prstGeom>
          <a:noFill/>
          <a:ln>
            <a:noFill/>
          </a:ln>
        </p:spPr>
      </p:pic>
      <p:sp>
        <p:nvSpPr>
          <p:cNvPr id="605" name="Shape 605"/>
          <p:cNvSpPr txBox="1"/>
          <p:nvPr/>
        </p:nvSpPr>
        <p:spPr>
          <a:xfrm>
            <a:off x="4662487" y="957262"/>
            <a:ext cx="1782762"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Minitab</a:t>
            </a:r>
          </a:p>
        </p:txBody>
      </p:sp>
      <p:sp>
        <p:nvSpPr>
          <p:cNvPr id="606" name="Shape 606"/>
          <p:cNvSpPr txBox="1"/>
          <p:nvPr/>
        </p:nvSpPr>
        <p:spPr>
          <a:xfrm>
            <a:off x="1141412" y="957262"/>
            <a:ext cx="2587625"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STATDISK</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0" name="Shape 610"/>
        <p:cNvGrpSpPr/>
        <p:nvPr/>
      </p:nvGrpSpPr>
      <p:grpSpPr>
        <a:xfrm>
          <a:off x="0" y="0"/>
          <a:ext cx="0" cy="0"/>
          <a:chOff x="0" y="0"/>
          <a:chExt cx="0" cy="0"/>
        </a:xfrm>
      </p:grpSpPr>
      <p:sp>
        <p:nvSpPr>
          <p:cNvPr id="611" name="Shape 611"/>
          <p:cNvSpPr txBox="1"/>
          <p:nvPr/>
        </p:nvSpPr>
        <p:spPr>
          <a:xfrm>
            <a:off x="838200" y="203200"/>
            <a:ext cx="7467600" cy="685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Random Numbers</a:t>
            </a:r>
          </a:p>
        </p:txBody>
      </p:sp>
      <p:pic>
        <p:nvPicPr>
          <p:cNvPr id="612" name="Shape 612"/>
          <p:cNvPicPr preferRelativeResize="0"/>
          <p:nvPr/>
        </p:nvPicPr>
        <p:blipFill rotWithShape="1">
          <a:blip r:embed="rId3">
            <a:alphaModFix/>
          </a:blip>
          <a:srcRect b="0" l="0" r="0" t="0"/>
          <a:stretch/>
        </p:blipFill>
        <p:spPr>
          <a:xfrm>
            <a:off x="1289050" y="1679575"/>
            <a:ext cx="2168525" cy="4784725"/>
          </a:xfrm>
          <a:prstGeom prst="rect">
            <a:avLst/>
          </a:prstGeom>
          <a:noFill/>
          <a:ln>
            <a:noFill/>
          </a:ln>
        </p:spPr>
      </p:pic>
      <p:pic>
        <p:nvPicPr>
          <p:cNvPr id="613" name="Shape 613"/>
          <p:cNvPicPr preferRelativeResize="0"/>
          <p:nvPr/>
        </p:nvPicPr>
        <p:blipFill rotWithShape="1">
          <a:blip r:embed="rId4">
            <a:alphaModFix/>
          </a:blip>
          <a:srcRect b="0" l="0" r="0" t="0"/>
          <a:stretch/>
        </p:blipFill>
        <p:spPr>
          <a:xfrm>
            <a:off x="4559300" y="2300286"/>
            <a:ext cx="3640137" cy="2463799"/>
          </a:xfrm>
          <a:prstGeom prst="rect">
            <a:avLst/>
          </a:prstGeom>
          <a:noFill/>
          <a:ln>
            <a:noFill/>
          </a:ln>
        </p:spPr>
      </p:pic>
      <p:sp>
        <p:nvSpPr>
          <p:cNvPr id="614" name="Shape 614"/>
          <p:cNvSpPr txBox="1"/>
          <p:nvPr/>
        </p:nvSpPr>
        <p:spPr>
          <a:xfrm>
            <a:off x="1130300" y="952500"/>
            <a:ext cx="1344612"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Excel</a:t>
            </a:r>
          </a:p>
        </p:txBody>
      </p:sp>
      <p:sp>
        <p:nvSpPr>
          <p:cNvPr id="615" name="Shape 615"/>
          <p:cNvSpPr txBox="1"/>
          <p:nvPr/>
        </p:nvSpPr>
        <p:spPr>
          <a:xfrm>
            <a:off x="4440237" y="954087"/>
            <a:ext cx="3729036" cy="4206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TI-83/84 Plus calculator</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3" name="Shape 103"/>
        <p:cNvGrpSpPr/>
        <p:nvPr/>
      </p:nvGrpSpPr>
      <p:grpSpPr>
        <a:xfrm>
          <a:off x="0" y="0"/>
          <a:ext cx="0" cy="0"/>
          <a:chOff x="0" y="0"/>
          <a:chExt cx="0" cy="0"/>
        </a:xfrm>
      </p:grpSpPr>
      <p:sp>
        <p:nvSpPr>
          <p:cNvPr id="104" name="Shape 104"/>
          <p:cNvSpPr txBox="1"/>
          <p:nvPr/>
        </p:nvSpPr>
        <p:spPr>
          <a:xfrm>
            <a:off x="374650" y="100011"/>
            <a:ext cx="8074024" cy="1673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Font typeface="Arial"/>
              <a:buNone/>
            </a:pPr>
            <a:r>
              <a:t/>
            </a:r>
            <a:endParaRPr b="1" i="0" sz="6000" u="none" cap="none" strike="noStrike">
              <a:solidFill>
                <a:srgbClr val="00279F"/>
              </a:solidFill>
              <a:latin typeface="Arial"/>
              <a:ea typeface="Arial"/>
              <a:cs typeface="Arial"/>
              <a:sym typeface="Arial"/>
            </a:endParaRPr>
          </a:p>
          <a:p>
            <a:pPr indent="0" lvl="0" marL="0" marR="0" rtl="0" algn="l">
              <a:lnSpc>
                <a:spcPct val="90000"/>
              </a:lnSpc>
              <a:spcBef>
                <a:spcPts val="616"/>
              </a:spcBef>
              <a:spcAft>
                <a:spcPts val="0"/>
              </a:spcAft>
              <a:buClr>
                <a:schemeClr val="hlink"/>
              </a:buClr>
              <a:buSzPct val="25000"/>
              <a:buFont typeface="Arial"/>
              <a:buNone/>
            </a:pPr>
            <a:r>
              <a:rPr b="0" i="0" lang="en-US" sz="4400" u="none" cap="none" strike="noStrike">
                <a:solidFill>
                  <a:schemeClr val="hlink"/>
                </a:solidFill>
                <a:latin typeface="Arial"/>
                <a:ea typeface="Arial"/>
                <a:cs typeface="Arial"/>
                <a:sym typeface="Arial"/>
              </a:rPr>
              <a:t>     </a:t>
            </a:r>
          </a:p>
        </p:txBody>
      </p:sp>
      <p:sp>
        <p:nvSpPr>
          <p:cNvPr id="105" name="Shape 105"/>
          <p:cNvSpPr txBox="1"/>
          <p:nvPr>
            <p:ph idx="4294967295" type="title"/>
          </p:nvPr>
        </p:nvSpPr>
        <p:spPr>
          <a:xfrm>
            <a:off x="533400" y="190500"/>
            <a:ext cx="8001000" cy="762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   Part 1</a:t>
            </a:r>
          </a:p>
        </p:txBody>
      </p:sp>
      <p:sp>
        <p:nvSpPr>
          <p:cNvPr id="106" name="Shape 106"/>
          <p:cNvSpPr txBox="1"/>
          <p:nvPr/>
        </p:nvSpPr>
        <p:spPr>
          <a:xfrm>
            <a:off x="749300" y="2551111"/>
            <a:ext cx="7886700" cy="64135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Basics of Probability</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9" name="Shape 619"/>
        <p:cNvGrpSpPr/>
        <p:nvPr/>
      </p:nvGrpSpPr>
      <p:grpSpPr>
        <a:xfrm>
          <a:off x="0" y="0"/>
          <a:ext cx="0" cy="0"/>
          <a:chOff x="0" y="0"/>
          <a:chExt cx="0" cy="0"/>
        </a:xfrm>
      </p:grpSpPr>
      <p:sp>
        <p:nvSpPr>
          <p:cNvPr id="620" name="Shape 620"/>
          <p:cNvSpPr txBox="1"/>
          <p:nvPr/>
        </p:nvSpPr>
        <p:spPr>
          <a:xfrm>
            <a:off x="685800" y="252412"/>
            <a:ext cx="7772400" cy="60959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621" name="Shape 621"/>
          <p:cNvSpPr txBox="1"/>
          <p:nvPr/>
        </p:nvSpPr>
        <p:spPr>
          <a:xfrm>
            <a:off x="541337" y="1600200"/>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this section we have discussed:</a:t>
            </a:r>
          </a:p>
        </p:txBody>
      </p:sp>
      <p:sp>
        <p:nvSpPr>
          <p:cNvPr id="622" name="Shape 622"/>
          <p:cNvSpPr txBox="1"/>
          <p:nvPr/>
        </p:nvSpPr>
        <p:spPr>
          <a:xfrm>
            <a:off x="541337" y="2709861"/>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The definition of a simulation.</a:t>
            </a:r>
          </a:p>
        </p:txBody>
      </p:sp>
      <p:sp>
        <p:nvSpPr>
          <p:cNvPr id="623" name="Shape 623"/>
          <p:cNvSpPr txBox="1"/>
          <p:nvPr/>
        </p:nvSpPr>
        <p:spPr>
          <a:xfrm>
            <a:off x="541337" y="4932362"/>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Ways to generate random numbers.</a:t>
            </a:r>
          </a:p>
        </p:txBody>
      </p:sp>
      <p:sp>
        <p:nvSpPr>
          <p:cNvPr id="624" name="Shape 624"/>
          <p:cNvSpPr txBox="1"/>
          <p:nvPr/>
        </p:nvSpPr>
        <p:spPr>
          <a:xfrm>
            <a:off x="541337" y="3821112"/>
            <a:ext cx="7696199" cy="530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How to create a simulation.</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8" name="Shape 628"/>
        <p:cNvGrpSpPr/>
        <p:nvPr/>
      </p:nvGrpSpPr>
      <p:grpSpPr>
        <a:xfrm>
          <a:off x="0" y="0"/>
          <a:ext cx="0" cy="0"/>
          <a:chOff x="0" y="0"/>
          <a:chExt cx="0" cy="0"/>
        </a:xfrm>
      </p:grpSpPr>
      <p:grpSp>
        <p:nvGrpSpPr>
          <p:cNvPr id="629" name="Shape 629"/>
          <p:cNvGrpSpPr/>
          <p:nvPr/>
        </p:nvGrpSpPr>
        <p:grpSpPr>
          <a:xfrm>
            <a:off x="0" y="0"/>
            <a:ext cx="9144000" cy="6858000"/>
            <a:chOff x="0" y="0"/>
            <a:chExt cx="9144000" cy="6858000"/>
          </a:xfrm>
        </p:grpSpPr>
        <p:sp>
          <p:nvSpPr>
            <p:cNvPr id="630" name="Shape 630"/>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pic>
          <p:nvPicPr>
            <p:cNvPr id="631" name="Shape 631"/>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632" name="Shape 632"/>
          <p:cNvSpPr txBox="1"/>
          <p:nvPr/>
        </p:nvSpPr>
        <p:spPr>
          <a:xfrm>
            <a:off x="1295400" y="1019175"/>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4-7</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Counting </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36" name="Shape 636"/>
        <p:cNvGrpSpPr/>
        <p:nvPr/>
      </p:nvGrpSpPr>
      <p:grpSpPr>
        <a:xfrm>
          <a:off x="0" y="0"/>
          <a:ext cx="0" cy="0"/>
          <a:chOff x="0" y="0"/>
          <a:chExt cx="0" cy="0"/>
        </a:xfrm>
      </p:grpSpPr>
      <p:sp>
        <p:nvSpPr>
          <p:cNvPr id="637" name="Shape 637"/>
          <p:cNvSpPr txBox="1"/>
          <p:nvPr/>
        </p:nvSpPr>
        <p:spPr>
          <a:xfrm>
            <a:off x="76200" y="228600"/>
            <a:ext cx="8915400" cy="66357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638" name="Shape 638"/>
          <p:cNvSpPr txBox="1"/>
          <p:nvPr/>
        </p:nvSpPr>
        <p:spPr>
          <a:xfrm>
            <a:off x="731837" y="1930400"/>
            <a:ext cx="8189912"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many probability problems, the big obstacle is finding the total number of outcomes, and this section presents several methods for finding such numbers without directly listing and counting the possibilities.</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2" name="Shape 642"/>
        <p:cNvGrpSpPr/>
        <p:nvPr/>
      </p:nvGrpSpPr>
      <p:grpSpPr>
        <a:xfrm>
          <a:off x="0" y="0"/>
          <a:ext cx="0" cy="0"/>
          <a:chOff x="0" y="0"/>
          <a:chExt cx="0" cy="0"/>
        </a:xfrm>
      </p:grpSpPr>
      <p:sp>
        <p:nvSpPr>
          <p:cNvPr id="643" name="Shape 643"/>
          <p:cNvSpPr txBox="1"/>
          <p:nvPr/>
        </p:nvSpPr>
        <p:spPr>
          <a:xfrm>
            <a:off x="76200" y="215900"/>
            <a:ext cx="8915400" cy="66357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Fundamental Counting Rule</a:t>
            </a:r>
          </a:p>
        </p:txBody>
      </p:sp>
      <p:sp>
        <p:nvSpPr>
          <p:cNvPr id="644" name="Shape 644"/>
          <p:cNvSpPr txBox="1"/>
          <p:nvPr/>
        </p:nvSpPr>
        <p:spPr>
          <a:xfrm>
            <a:off x="685800" y="1879600"/>
            <a:ext cx="7793036" cy="2528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For a sequence of two events in which the first event can occur </a:t>
            </a:r>
            <a:r>
              <a:rPr b="1" i="1" lang="en-US" sz="3200" u="none" cap="none" strike="noStrike">
                <a:solidFill>
                  <a:schemeClr val="hlink"/>
                </a:solidFill>
                <a:latin typeface="Arial"/>
                <a:ea typeface="Arial"/>
                <a:cs typeface="Arial"/>
                <a:sym typeface="Arial"/>
              </a:rPr>
              <a:t>m</a:t>
            </a:r>
            <a:r>
              <a:rPr b="1" i="0" lang="en-US" sz="3200" u="none" cap="none" strike="noStrike">
                <a:solidFill>
                  <a:schemeClr val="dk1"/>
                </a:solidFill>
                <a:latin typeface="Arial"/>
                <a:ea typeface="Arial"/>
                <a:cs typeface="Arial"/>
                <a:sym typeface="Arial"/>
              </a:rPr>
              <a:t> ways and the second event can occur </a:t>
            </a:r>
            <a:r>
              <a:rPr b="1" i="1" lang="en-US" sz="3200" u="none" cap="none" strike="noStrike">
                <a:solidFill>
                  <a:schemeClr val="hlink"/>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ways, the events together can occur a total of </a:t>
            </a:r>
            <a:r>
              <a:rPr b="1" i="1" lang="en-US" sz="3200" u="none" cap="none" strike="noStrike">
                <a:solidFill>
                  <a:schemeClr val="hlink"/>
                </a:solidFill>
                <a:latin typeface="Arial"/>
                <a:ea typeface="Arial"/>
                <a:cs typeface="Arial"/>
                <a:sym typeface="Arial"/>
              </a:rPr>
              <a:t>m</a:t>
            </a:r>
            <a:r>
              <a:rPr b="1" i="0" lang="en-US" sz="3200" u="none" cap="none" strike="noStrike">
                <a:solidFill>
                  <a:schemeClr val="dk1"/>
                </a:solidFill>
                <a:latin typeface="Arial"/>
                <a:ea typeface="Arial"/>
                <a:cs typeface="Arial"/>
                <a:sym typeface="Arial"/>
              </a:rPr>
              <a:t>  </a:t>
            </a:r>
            <a:r>
              <a:rPr b="1" i="1" lang="en-US" sz="3200" u="none" cap="none" strike="noStrike">
                <a:solidFill>
                  <a:schemeClr val="hlink"/>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ways.</a:t>
            </a:r>
          </a:p>
        </p:txBody>
      </p:sp>
      <p:sp>
        <p:nvSpPr>
          <p:cNvPr id="645" name="Shape 645"/>
          <p:cNvSpPr/>
          <p:nvPr/>
        </p:nvSpPr>
        <p:spPr>
          <a:xfrm>
            <a:off x="1192212" y="4090987"/>
            <a:ext cx="114300" cy="104774"/>
          </a:xfrm>
          <a:prstGeom prst="ellipse">
            <a:avLst/>
          </a:prstGeom>
          <a:solidFill>
            <a:schemeClr val="hlink"/>
          </a:solid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9" name="Shape 649"/>
        <p:cNvGrpSpPr/>
        <p:nvPr/>
      </p:nvGrpSpPr>
      <p:grpSpPr>
        <a:xfrm>
          <a:off x="0" y="0"/>
          <a:ext cx="0" cy="0"/>
          <a:chOff x="0" y="0"/>
          <a:chExt cx="0" cy="0"/>
        </a:xfrm>
      </p:grpSpPr>
      <p:sp>
        <p:nvSpPr>
          <p:cNvPr id="650" name="Shape 650"/>
          <p:cNvSpPr txBox="1"/>
          <p:nvPr/>
        </p:nvSpPr>
        <p:spPr>
          <a:xfrm>
            <a:off x="685800" y="190500"/>
            <a:ext cx="7772400" cy="71596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a:t>
            </a:r>
          </a:p>
        </p:txBody>
      </p:sp>
      <p:sp>
        <p:nvSpPr>
          <p:cNvPr id="651" name="Shape 651"/>
          <p:cNvSpPr txBox="1"/>
          <p:nvPr/>
        </p:nvSpPr>
        <p:spPr>
          <a:xfrm>
            <a:off x="495300" y="1536700"/>
            <a:ext cx="8045449" cy="22288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0" lang="en-US" sz="2800" u="none" cap="none" strike="noStrike">
                <a:solidFill>
                  <a:schemeClr val="hlink"/>
                </a:solidFill>
                <a:latin typeface="Arial"/>
                <a:ea typeface="Arial"/>
                <a:cs typeface="Arial"/>
                <a:sym typeface="Arial"/>
              </a:rPr>
              <a:t>factorial symbol !</a:t>
            </a:r>
            <a:r>
              <a:rPr b="1" i="0" lang="en-US" sz="2800" u="none" cap="none" strike="noStrike">
                <a:solidFill>
                  <a:schemeClr val="dk1"/>
                </a:solidFill>
                <a:latin typeface="Arial"/>
                <a:ea typeface="Arial"/>
                <a:cs typeface="Arial"/>
                <a:sym typeface="Arial"/>
              </a:rPr>
              <a:t> denotes the product of decreasing positive whole numbers.  </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For example,  </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p>
        </p:txBody>
      </p:sp>
      <p:pic>
        <p:nvPicPr>
          <p:cNvPr id="652" name="Shape 652"/>
          <p:cNvPicPr preferRelativeResize="0"/>
          <p:nvPr/>
        </p:nvPicPr>
        <p:blipFill rotWithShape="1">
          <a:blip r:embed="rId3">
            <a:alphaModFix/>
          </a:blip>
          <a:srcRect b="0" l="0" r="0" t="0"/>
          <a:stretch/>
        </p:blipFill>
        <p:spPr>
          <a:xfrm>
            <a:off x="2438400" y="3441700"/>
            <a:ext cx="4190999" cy="534987"/>
          </a:xfrm>
          <a:prstGeom prst="rect">
            <a:avLst/>
          </a:prstGeom>
          <a:noFill/>
          <a:ln>
            <a:noFill/>
          </a:ln>
        </p:spPr>
      </p:pic>
      <p:sp>
        <p:nvSpPr>
          <p:cNvPr id="653" name="Shape 653"/>
          <p:cNvSpPr txBox="1"/>
          <p:nvPr/>
        </p:nvSpPr>
        <p:spPr>
          <a:xfrm>
            <a:off x="779462" y="4508500"/>
            <a:ext cx="7183437" cy="519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By special definition, 0! = 1.  </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7" name="Shape 657"/>
        <p:cNvGrpSpPr/>
        <p:nvPr/>
      </p:nvGrpSpPr>
      <p:grpSpPr>
        <a:xfrm>
          <a:off x="0" y="0"/>
          <a:ext cx="0" cy="0"/>
          <a:chOff x="0" y="0"/>
          <a:chExt cx="0" cy="0"/>
        </a:xfrm>
      </p:grpSpPr>
      <p:sp>
        <p:nvSpPr>
          <p:cNvPr id="658" name="Shape 658"/>
          <p:cNvSpPr txBox="1"/>
          <p:nvPr>
            <p:ph idx="1" type="body"/>
          </p:nvPr>
        </p:nvSpPr>
        <p:spPr>
          <a:xfrm>
            <a:off x="219075" y="1820861"/>
            <a:ext cx="8924925" cy="3665536"/>
          </a:xfrm>
          <a:prstGeom prst="rect">
            <a:avLst/>
          </a:prstGeom>
          <a:noFill/>
          <a:ln>
            <a:noFill/>
          </a:ln>
        </p:spPr>
        <p:txBody>
          <a:bodyPr anchorCtr="0" anchor="t" bIns="44450" lIns="90475" rIns="90475" tIns="44450">
            <a:noAutofit/>
          </a:bodyPr>
          <a:lstStyle/>
          <a:p>
            <a:pPr indent="-342900" lvl="0" marL="342900" marR="0" rtl="0" algn="l">
              <a:lnSpc>
                <a:spcPct val="105000"/>
              </a:lnSpc>
              <a:spcBef>
                <a:spcPts val="0"/>
              </a:spcBef>
              <a:spcAft>
                <a:spcPts val="340"/>
              </a:spcAft>
              <a:buClr>
                <a:schemeClr val="dk1"/>
              </a:buClr>
              <a:buSzPct val="25000"/>
              <a:buFont typeface="Arial"/>
              <a:buNone/>
            </a:pPr>
            <a:r>
              <a:rPr b="1" i="0" lang="en-US" sz="3400" u="none" cap="none" strike="noStrike">
                <a:solidFill>
                  <a:schemeClr val="dk1"/>
                </a:solidFill>
                <a:latin typeface="Arial"/>
                <a:ea typeface="Arial"/>
                <a:cs typeface="Arial"/>
                <a:sym typeface="Arial"/>
              </a:rPr>
              <a:t>   A</a:t>
            </a:r>
            <a:r>
              <a:rPr b="1" i="1" lang="en-US" sz="3400" u="none" cap="none" strike="noStrike">
                <a:solidFill>
                  <a:schemeClr val="dk1"/>
                </a:solidFill>
                <a:latin typeface="Times New Roman"/>
                <a:ea typeface="Times New Roman"/>
                <a:cs typeface="Times New Roman"/>
                <a:sym typeface="Times New Roman"/>
              </a:rPr>
              <a:t> </a:t>
            </a:r>
            <a:r>
              <a:rPr b="1" i="0" lang="en-US" sz="3400" u="none" cap="none" strike="noStrike">
                <a:solidFill>
                  <a:schemeClr val="dk1"/>
                </a:solidFill>
                <a:latin typeface="Arial"/>
                <a:ea typeface="Arial"/>
                <a:cs typeface="Arial"/>
                <a:sym typeface="Arial"/>
              </a:rPr>
              <a:t>collection of </a:t>
            </a:r>
            <a:r>
              <a:rPr b="1" i="1" lang="en-US" sz="3400" u="none" cap="none" strike="noStrike">
                <a:solidFill>
                  <a:schemeClr val="hlink"/>
                </a:solidFill>
                <a:latin typeface="Arial"/>
                <a:ea typeface="Arial"/>
                <a:cs typeface="Arial"/>
                <a:sym typeface="Arial"/>
              </a:rPr>
              <a:t>n</a:t>
            </a:r>
            <a:r>
              <a:rPr b="1" i="0" lang="en-US" sz="3400" u="none" cap="none" strike="noStrike">
                <a:solidFill>
                  <a:schemeClr val="dk1"/>
                </a:solidFill>
                <a:latin typeface="Arial"/>
                <a:ea typeface="Arial"/>
                <a:cs typeface="Arial"/>
                <a:sym typeface="Arial"/>
              </a:rPr>
              <a:t> different items can be arranged in order</a:t>
            </a:r>
            <a:r>
              <a:rPr b="1" i="1" lang="en-US" sz="3400" u="none" cap="none" strike="noStrike">
                <a:solidFill>
                  <a:schemeClr val="dk1"/>
                </a:solidFill>
                <a:latin typeface="Times New Roman"/>
                <a:ea typeface="Times New Roman"/>
                <a:cs typeface="Times New Roman"/>
                <a:sym typeface="Times New Roman"/>
              </a:rPr>
              <a:t> </a:t>
            </a:r>
            <a:r>
              <a:rPr b="1" i="1" lang="en-US" sz="3400" u="none" cap="none" strike="noStrike">
                <a:solidFill>
                  <a:schemeClr val="hlink"/>
                </a:solidFill>
                <a:latin typeface="Arial"/>
                <a:ea typeface="Arial"/>
                <a:cs typeface="Arial"/>
                <a:sym typeface="Arial"/>
              </a:rPr>
              <a:t>n</a:t>
            </a:r>
            <a:r>
              <a:rPr b="1" i="0" lang="en-US" sz="3400" u="none" cap="none" strike="noStrike">
                <a:solidFill>
                  <a:schemeClr val="hlink"/>
                </a:solidFill>
                <a:latin typeface="Arial"/>
                <a:ea typeface="Arial"/>
                <a:cs typeface="Arial"/>
                <a:sym typeface="Arial"/>
              </a:rPr>
              <a:t>!</a:t>
            </a:r>
            <a:r>
              <a:rPr b="1" i="0" lang="en-US" sz="3400" u="none" cap="none" strike="noStrike">
                <a:solidFill>
                  <a:schemeClr val="dk1"/>
                </a:solidFill>
                <a:latin typeface="Arial"/>
                <a:ea typeface="Arial"/>
                <a:cs typeface="Arial"/>
                <a:sym typeface="Arial"/>
              </a:rPr>
              <a:t> different ways.  (This </a:t>
            </a:r>
            <a:r>
              <a:rPr b="1" i="0" lang="en-US" sz="3400" u="none" cap="none" strike="noStrike">
                <a:solidFill>
                  <a:schemeClr val="hlink"/>
                </a:solidFill>
                <a:latin typeface="Arial"/>
                <a:ea typeface="Arial"/>
                <a:cs typeface="Arial"/>
                <a:sym typeface="Arial"/>
              </a:rPr>
              <a:t>factorial rule</a:t>
            </a:r>
            <a:r>
              <a:rPr b="1" i="0" lang="en-US" sz="3400" u="none" cap="none" strike="noStrike">
                <a:solidFill>
                  <a:schemeClr val="dk1"/>
                </a:solidFill>
                <a:latin typeface="Arial"/>
                <a:ea typeface="Arial"/>
                <a:cs typeface="Arial"/>
                <a:sym typeface="Arial"/>
              </a:rPr>
              <a:t> reflects the fact that the first item may be selected in </a:t>
            </a:r>
            <a:r>
              <a:rPr b="1" i="1" lang="en-US" sz="3400" u="none" cap="none" strike="noStrike">
                <a:solidFill>
                  <a:schemeClr val="hlink"/>
                </a:solidFill>
                <a:latin typeface="Arial"/>
                <a:ea typeface="Arial"/>
                <a:cs typeface="Arial"/>
                <a:sym typeface="Arial"/>
              </a:rPr>
              <a:t>n</a:t>
            </a:r>
            <a:r>
              <a:rPr b="1" i="0" lang="en-US" sz="3400" u="none" cap="none" strike="noStrike">
                <a:solidFill>
                  <a:schemeClr val="dk1"/>
                </a:solidFill>
                <a:latin typeface="Arial"/>
                <a:ea typeface="Arial"/>
                <a:cs typeface="Arial"/>
                <a:sym typeface="Arial"/>
              </a:rPr>
              <a:t> different ways, the second item may be selected in </a:t>
            </a:r>
            <a:r>
              <a:rPr b="1" i="1" lang="en-US" sz="3400" u="none" cap="none" strike="noStrike">
                <a:solidFill>
                  <a:schemeClr val="hlink"/>
                </a:solidFill>
                <a:latin typeface="Arial"/>
                <a:ea typeface="Arial"/>
                <a:cs typeface="Arial"/>
                <a:sym typeface="Arial"/>
              </a:rPr>
              <a:t>n – 1</a:t>
            </a:r>
            <a:r>
              <a:rPr b="1" i="0" lang="en-US" sz="3400" u="none" cap="none" strike="noStrike">
                <a:solidFill>
                  <a:schemeClr val="dk1"/>
                </a:solidFill>
                <a:latin typeface="Arial"/>
                <a:ea typeface="Arial"/>
                <a:cs typeface="Arial"/>
                <a:sym typeface="Arial"/>
              </a:rPr>
              <a:t> ways, and so on.)</a:t>
            </a:r>
          </a:p>
        </p:txBody>
      </p:sp>
      <p:sp>
        <p:nvSpPr>
          <p:cNvPr id="659" name="Shape 659"/>
          <p:cNvSpPr txBox="1"/>
          <p:nvPr/>
        </p:nvSpPr>
        <p:spPr>
          <a:xfrm>
            <a:off x="685800" y="220662"/>
            <a:ext cx="7772400" cy="67151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Factorial Rule</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3" name="Shape 663"/>
        <p:cNvGrpSpPr/>
        <p:nvPr/>
      </p:nvGrpSpPr>
      <p:grpSpPr>
        <a:xfrm>
          <a:off x="0" y="0"/>
          <a:ext cx="0" cy="0"/>
          <a:chOff x="0" y="0"/>
          <a:chExt cx="0" cy="0"/>
        </a:xfrm>
      </p:grpSpPr>
      <p:sp>
        <p:nvSpPr>
          <p:cNvPr id="664" name="Shape 664"/>
          <p:cNvSpPr txBox="1"/>
          <p:nvPr>
            <p:ph idx="1" type="body"/>
          </p:nvPr>
        </p:nvSpPr>
        <p:spPr>
          <a:xfrm>
            <a:off x="0" y="4838700"/>
            <a:ext cx="9055099" cy="1676399"/>
          </a:xfrm>
          <a:prstGeom prst="rect">
            <a:avLst/>
          </a:prstGeom>
          <a:noFill/>
          <a:ln>
            <a:noFill/>
          </a:ln>
        </p:spPr>
        <p:txBody>
          <a:bodyPr anchorCtr="0" anchor="t" bIns="44450" lIns="90475" rIns="90475" tIns="44450">
            <a:noAutofit/>
          </a:bodyPr>
          <a:lstStyle/>
          <a:p>
            <a:pPr indent="-342900" lvl="0" marL="342900" marR="0" rtl="0" algn="l">
              <a:lnSpc>
                <a:spcPct val="105000"/>
              </a:lnSpc>
              <a:spcBef>
                <a:spcPts val="0"/>
              </a:spcBef>
              <a:spcAft>
                <a:spcPts val="400"/>
              </a:spcAft>
              <a:buClr>
                <a:schemeClr val="dk1"/>
              </a:buClr>
              <a:buSzPct val="25000"/>
              <a:buFont typeface="Times New Roman"/>
              <a:buNone/>
            </a:pPr>
            <a:r>
              <a:rPr b="1" i="1" lang="en-US" sz="4000" u="none" cap="none" strike="noStrike">
                <a:solidFill>
                  <a:schemeClr val="dk1"/>
                </a:solidFill>
                <a:latin typeface="Times New Roman"/>
                <a:ea typeface="Times New Roman"/>
                <a:cs typeface="Times New Roman"/>
                <a:sym typeface="Times New Roman"/>
              </a:rPr>
              <a:t> </a:t>
            </a:r>
          </a:p>
        </p:txBody>
      </p:sp>
      <p:sp>
        <p:nvSpPr>
          <p:cNvPr id="665" name="Shape 665"/>
          <p:cNvSpPr txBox="1"/>
          <p:nvPr/>
        </p:nvSpPr>
        <p:spPr>
          <a:xfrm>
            <a:off x="838200" y="177800"/>
            <a:ext cx="7772400" cy="12223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Permutations Rule</a:t>
            </a:r>
          </a:p>
          <a:p>
            <a:pPr indent="0" lvl="0" marL="0" marR="0" rtl="0" algn="ctr">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(when items are all different)</a:t>
            </a:r>
          </a:p>
        </p:txBody>
      </p:sp>
      <p:grpSp>
        <p:nvGrpSpPr>
          <p:cNvPr id="666" name="Shape 666"/>
          <p:cNvGrpSpPr/>
          <p:nvPr/>
        </p:nvGrpSpPr>
        <p:grpSpPr>
          <a:xfrm>
            <a:off x="2393950" y="5159375"/>
            <a:ext cx="4233861" cy="1341436"/>
            <a:chOff x="2378075" y="3754437"/>
            <a:chExt cx="4233861" cy="1341436"/>
          </a:xfrm>
        </p:grpSpPr>
        <p:sp>
          <p:nvSpPr>
            <p:cNvPr id="667" name="Shape 667"/>
            <p:cNvSpPr txBox="1"/>
            <p:nvPr/>
          </p:nvSpPr>
          <p:spPr>
            <a:xfrm>
              <a:off x="4051300" y="4306887"/>
              <a:ext cx="2560636" cy="788986"/>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40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a:t>
              </a:r>
              <a:r>
                <a:rPr b="1" i="1" lang="en-US" sz="4000" u="none" cap="none" strike="noStrike">
                  <a:solidFill>
                    <a:schemeClr val="hlink"/>
                  </a:solidFill>
                  <a:latin typeface="Arial"/>
                  <a:ea typeface="Arial"/>
                  <a:cs typeface="Arial"/>
                  <a:sym typeface="Arial"/>
                </a:rPr>
                <a:t>n </a:t>
              </a:r>
              <a:r>
                <a:rPr b="1" i="0" lang="en-US" sz="4000" u="none" cap="none" strike="noStrike">
                  <a:solidFill>
                    <a:schemeClr val="hlink"/>
                  </a:solidFill>
                  <a:latin typeface="Arial"/>
                  <a:ea typeface="Arial"/>
                  <a:cs typeface="Arial"/>
                  <a:sym typeface="Arial"/>
                </a:rPr>
                <a:t>-</a:t>
              </a:r>
              <a:r>
                <a:rPr b="1" i="1" lang="en-US" sz="4000" u="none" cap="none" strike="noStrike">
                  <a:solidFill>
                    <a:schemeClr val="hlink"/>
                  </a:solidFill>
                  <a:latin typeface="Arial"/>
                  <a:ea typeface="Arial"/>
                  <a:cs typeface="Arial"/>
                  <a:sym typeface="Arial"/>
                </a:rPr>
                <a:t> r</a:t>
              </a:r>
              <a:r>
                <a:rPr b="1" i="0" lang="en-US" sz="4000" u="none" cap="none" strike="noStrike">
                  <a:solidFill>
                    <a:schemeClr val="hlink"/>
                  </a:solidFill>
                  <a:latin typeface="Arial"/>
                  <a:ea typeface="Arial"/>
                  <a:cs typeface="Arial"/>
                  <a:sym typeface="Arial"/>
                </a:rPr>
                <a:t>)!</a:t>
              </a:r>
            </a:p>
          </p:txBody>
        </p:sp>
        <p:sp>
          <p:nvSpPr>
            <p:cNvPr id="668" name="Shape 668"/>
            <p:cNvSpPr txBox="1"/>
            <p:nvPr/>
          </p:nvSpPr>
          <p:spPr>
            <a:xfrm>
              <a:off x="2378075" y="3957637"/>
              <a:ext cx="1047749" cy="788986"/>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400"/>
                </a:spcAft>
                <a:buClr>
                  <a:schemeClr val="hlink"/>
                </a:buClr>
                <a:buSzPct val="25000"/>
                <a:buFont typeface="Arial"/>
                <a:buNone/>
              </a:pPr>
              <a:r>
                <a:rPr b="1" i="1" lang="en-US" sz="4000" u="none" cap="none" strike="noStrike">
                  <a:solidFill>
                    <a:schemeClr val="hlink"/>
                  </a:solidFill>
                  <a:latin typeface="Arial"/>
                  <a:ea typeface="Arial"/>
                  <a:cs typeface="Arial"/>
                  <a:sym typeface="Arial"/>
                </a:rPr>
                <a:t>n  r</a:t>
              </a:r>
            </a:p>
          </p:txBody>
        </p:sp>
        <p:sp>
          <p:nvSpPr>
            <p:cNvPr id="669" name="Shape 669"/>
            <p:cNvSpPr txBox="1"/>
            <p:nvPr/>
          </p:nvSpPr>
          <p:spPr>
            <a:xfrm>
              <a:off x="2701925" y="3798887"/>
              <a:ext cx="519112" cy="788986"/>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400"/>
                </a:spcAft>
                <a:buClr>
                  <a:schemeClr val="hlink"/>
                </a:buClr>
                <a:buSzPct val="25000"/>
                <a:buFont typeface="Arial"/>
                <a:buNone/>
              </a:pPr>
              <a:r>
                <a:rPr b="1" i="1" lang="en-US" sz="4000" u="none" cap="none" strike="noStrike">
                  <a:solidFill>
                    <a:schemeClr val="hlink"/>
                  </a:solidFill>
                  <a:latin typeface="Arial"/>
                  <a:ea typeface="Arial"/>
                  <a:cs typeface="Arial"/>
                  <a:sym typeface="Arial"/>
                </a:rPr>
                <a:t>P</a:t>
              </a:r>
            </a:p>
          </p:txBody>
        </p:sp>
        <p:sp>
          <p:nvSpPr>
            <p:cNvPr id="670" name="Shape 670"/>
            <p:cNvSpPr txBox="1"/>
            <p:nvPr/>
          </p:nvSpPr>
          <p:spPr>
            <a:xfrm>
              <a:off x="3425825" y="4035425"/>
              <a:ext cx="477837" cy="788986"/>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40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a:t>
              </a:r>
            </a:p>
          </p:txBody>
        </p:sp>
        <p:cxnSp>
          <p:nvCxnSpPr>
            <p:cNvPr id="671" name="Shape 671"/>
            <p:cNvCxnSpPr/>
            <p:nvPr/>
          </p:nvCxnSpPr>
          <p:spPr>
            <a:xfrm>
              <a:off x="4024312" y="4365625"/>
              <a:ext cx="1500187" cy="1587"/>
            </a:xfrm>
            <a:prstGeom prst="straightConnector1">
              <a:avLst/>
            </a:prstGeom>
            <a:noFill/>
            <a:ln cap="rnd" cmpd="sng" w="25400">
              <a:solidFill>
                <a:schemeClr val="hlink"/>
              </a:solidFill>
              <a:prstDash val="solid"/>
              <a:miter/>
              <a:headEnd len="med" w="med" type="none"/>
              <a:tailEnd len="med" w="med" type="none"/>
            </a:ln>
          </p:spPr>
        </p:cxnSp>
        <p:sp>
          <p:nvSpPr>
            <p:cNvPr id="672" name="Shape 672"/>
            <p:cNvSpPr txBox="1"/>
            <p:nvPr/>
          </p:nvSpPr>
          <p:spPr>
            <a:xfrm>
              <a:off x="4551362" y="3754437"/>
              <a:ext cx="1160462" cy="788986"/>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400"/>
                </a:spcAft>
                <a:buClr>
                  <a:schemeClr val="hlink"/>
                </a:buClr>
                <a:buSzPct val="25000"/>
                <a:buFont typeface="Arial"/>
                <a:buNone/>
              </a:pPr>
              <a:r>
                <a:rPr b="1" i="1" lang="en-US" sz="4000" u="none" cap="none" strike="noStrike">
                  <a:solidFill>
                    <a:schemeClr val="hlink"/>
                  </a:solidFill>
                  <a:latin typeface="Arial"/>
                  <a:ea typeface="Arial"/>
                  <a:cs typeface="Arial"/>
                  <a:sym typeface="Arial"/>
                </a:rPr>
                <a:t>n</a:t>
              </a:r>
              <a:r>
                <a:rPr b="1" i="0" lang="en-US" sz="4000" u="none" cap="none" strike="noStrike">
                  <a:solidFill>
                    <a:schemeClr val="hlink"/>
                  </a:solidFill>
                  <a:latin typeface="Arial"/>
                  <a:ea typeface="Arial"/>
                  <a:cs typeface="Arial"/>
                  <a:sym typeface="Arial"/>
                </a:rPr>
                <a:t>!</a:t>
              </a:r>
            </a:p>
          </p:txBody>
        </p:sp>
      </p:grpSp>
      <p:sp>
        <p:nvSpPr>
          <p:cNvPr id="673" name="Shape 673"/>
          <p:cNvSpPr txBox="1"/>
          <p:nvPr/>
        </p:nvSpPr>
        <p:spPr>
          <a:xfrm>
            <a:off x="868362" y="4121150"/>
            <a:ext cx="7924799" cy="1006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If the preceding requirements are satisfied, the number of </a:t>
            </a:r>
            <a:r>
              <a:rPr b="1" i="0" lang="en-US" sz="2000" u="none" cap="none" strike="noStrike">
                <a:solidFill>
                  <a:schemeClr val="hlink"/>
                </a:solidFill>
                <a:latin typeface="Arial"/>
                <a:ea typeface="Arial"/>
                <a:cs typeface="Arial"/>
                <a:sym typeface="Arial"/>
              </a:rPr>
              <a:t>permutations</a:t>
            </a:r>
            <a:r>
              <a:rPr b="1" i="0" lang="en-US" sz="2000" u="none" cap="none" strike="noStrike">
                <a:solidFill>
                  <a:schemeClr val="dk1"/>
                </a:solidFill>
                <a:latin typeface="Arial"/>
                <a:ea typeface="Arial"/>
                <a:cs typeface="Arial"/>
                <a:sym typeface="Arial"/>
              </a:rPr>
              <a:t> (or sequences) of </a:t>
            </a:r>
            <a:r>
              <a:rPr b="1" i="1" lang="en-US" sz="2000" u="none" cap="none" strike="noStrike">
                <a:solidFill>
                  <a:schemeClr val="hlink"/>
                </a:solidFill>
                <a:latin typeface="Arial"/>
                <a:ea typeface="Arial"/>
                <a:cs typeface="Arial"/>
                <a:sym typeface="Arial"/>
              </a:rPr>
              <a:t>r</a:t>
            </a:r>
            <a:r>
              <a:rPr b="1" i="0" lang="en-US" sz="2000" u="none" cap="none" strike="noStrike">
                <a:solidFill>
                  <a:schemeClr val="dk1"/>
                </a:solidFill>
                <a:latin typeface="Arial"/>
                <a:ea typeface="Arial"/>
                <a:cs typeface="Arial"/>
                <a:sym typeface="Arial"/>
              </a:rPr>
              <a:t> items selected from </a:t>
            </a:r>
            <a:r>
              <a:rPr b="1" i="1" lang="en-US" sz="2000" u="none" cap="none" strike="noStrike">
                <a:solidFill>
                  <a:schemeClr val="hlink"/>
                </a:solidFill>
                <a:latin typeface="Arial"/>
                <a:ea typeface="Arial"/>
                <a:cs typeface="Arial"/>
                <a:sym typeface="Arial"/>
              </a:rPr>
              <a:t>n</a:t>
            </a:r>
            <a:r>
              <a:rPr b="1" i="0" lang="en-US" sz="2000" u="none" cap="none" strike="noStrike">
                <a:solidFill>
                  <a:schemeClr val="dk1"/>
                </a:solidFill>
                <a:latin typeface="Arial"/>
                <a:ea typeface="Arial"/>
                <a:cs typeface="Arial"/>
                <a:sym typeface="Arial"/>
              </a:rPr>
              <a:t> available items (without replacement) is</a:t>
            </a:r>
          </a:p>
        </p:txBody>
      </p:sp>
      <p:sp>
        <p:nvSpPr>
          <p:cNvPr id="674" name="Shape 674"/>
          <p:cNvSpPr txBox="1"/>
          <p:nvPr/>
        </p:nvSpPr>
        <p:spPr>
          <a:xfrm>
            <a:off x="838200" y="1460500"/>
            <a:ext cx="7924799" cy="2682874"/>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Requirements:</a:t>
            </a:r>
          </a:p>
          <a:p>
            <a:pPr indent="-457200" lvl="0" marL="457200" marR="0" rtl="0" algn="l">
              <a:lnSpc>
                <a:spcPct val="100000"/>
              </a:lnSpc>
              <a:spcBef>
                <a:spcPts val="1000"/>
              </a:spcBef>
              <a:spcAft>
                <a:spcPts val="0"/>
              </a:spcAft>
              <a:buClr>
                <a:schemeClr val="dk1"/>
              </a:buClr>
              <a:buSzPct val="100000"/>
              <a:buFont typeface="Arial"/>
              <a:buAutoNum type="arabicPeriod"/>
            </a:pPr>
            <a:r>
              <a:rPr b="1" i="0" lang="en-US" sz="2000" u="none" cap="none" strike="noStrike">
                <a:solidFill>
                  <a:schemeClr val="dk1"/>
                </a:solidFill>
                <a:latin typeface="Arial"/>
                <a:ea typeface="Arial"/>
                <a:cs typeface="Arial"/>
                <a:sym typeface="Arial"/>
              </a:rPr>
              <a:t>There are </a:t>
            </a:r>
            <a:r>
              <a:rPr b="1" i="1" lang="en-US" sz="2000" u="none" cap="none" strike="noStrike">
                <a:solidFill>
                  <a:schemeClr val="hlink"/>
                </a:solidFill>
                <a:latin typeface="Arial"/>
                <a:ea typeface="Arial"/>
                <a:cs typeface="Arial"/>
                <a:sym typeface="Arial"/>
              </a:rPr>
              <a:t>n</a:t>
            </a:r>
            <a:r>
              <a:rPr b="1" i="0" lang="en-US" sz="2000" u="none" cap="none" strike="noStrike">
                <a:solidFill>
                  <a:schemeClr val="hlink"/>
                </a:solidFill>
                <a:latin typeface="Arial"/>
                <a:ea typeface="Arial"/>
                <a:cs typeface="Arial"/>
                <a:sym typeface="Arial"/>
              </a:rPr>
              <a:t> different</a:t>
            </a:r>
            <a:r>
              <a:rPr b="1" i="0" lang="en-US" sz="2000" u="none" cap="none" strike="noStrike">
                <a:solidFill>
                  <a:schemeClr val="dk1"/>
                </a:solidFill>
                <a:latin typeface="Arial"/>
                <a:ea typeface="Arial"/>
                <a:cs typeface="Arial"/>
                <a:sym typeface="Arial"/>
              </a:rPr>
              <a:t> items available.  (This rule does not apply if some of the items are identical to others.)</a:t>
            </a:r>
          </a:p>
          <a:p>
            <a:pPr indent="-457200" lvl="0" marL="457200" marR="0" rtl="0" algn="l">
              <a:lnSpc>
                <a:spcPct val="100000"/>
              </a:lnSpc>
              <a:spcBef>
                <a:spcPts val="1000"/>
              </a:spcBef>
              <a:spcAft>
                <a:spcPts val="0"/>
              </a:spcAft>
              <a:buClr>
                <a:schemeClr val="dk1"/>
              </a:buClr>
              <a:buSzPct val="100000"/>
              <a:buFont typeface="Arial"/>
              <a:buAutoNum type="arabicPeriod"/>
            </a:pPr>
            <a:r>
              <a:rPr b="1" i="0" lang="en-US" sz="2000" u="none" cap="none" strike="noStrike">
                <a:solidFill>
                  <a:schemeClr val="dk1"/>
                </a:solidFill>
                <a:latin typeface="Arial"/>
                <a:ea typeface="Arial"/>
                <a:cs typeface="Arial"/>
                <a:sym typeface="Arial"/>
              </a:rPr>
              <a:t>We select </a:t>
            </a:r>
            <a:r>
              <a:rPr b="1" i="1" lang="en-US" sz="2000" u="none" cap="none" strike="noStrike">
                <a:solidFill>
                  <a:schemeClr val="hlink"/>
                </a:solidFill>
                <a:latin typeface="Arial"/>
                <a:ea typeface="Arial"/>
                <a:cs typeface="Arial"/>
                <a:sym typeface="Arial"/>
              </a:rPr>
              <a:t>r</a:t>
            </a:r>
            <a:r>
              <a:rPr b="1" i="0" lang="en-US" sz="2000" u="none" cap="none" strike="noStrike">
                <a:solidFill>
                  <a:schemeClr val="dk1"/>
                </a:solidFill>
                <a:latin typeface="Arial"/>
                <a:ea typeface="Arial"/>
                <a:cs typeface="Arial"/>
                <a:sym typeface="Arial"/>
              </a:rPr>
              <a:t> of the </a:t>
            </a:r>
            <a:r>
              <a:rPr b="1" i="1" lang="en-US" sz="2000" u="none" cap="none" strike="noStrike">
                <a:solidFill>
                  <a:schemeClr val="hlink"/>
                </a:solidFill>
                <a:latin typeface="Arial"/>
                <a:ea typeface="Arial"/>
                <a:cs typeface="Arial"/>
                <a:sym typeface="Arial"/>
              </a:rPr>
              <a:t>n</a:t>
            </a:r>
            <a:r>
              <a:rPr b="1" i="0" lang="en-US" sz="2000" u="none" cap="none" strike="noStrike">
                <a:solidFill>
                  <a:schemeClr val="dk1"/>
                </a:solidFill>
                <a:latin typeface="Arial"/>
                <a:ea typeface="Arial"/>
                <a:cs typeface="Arial"/>
                <a:sym typeface="Arial"/>
              </a:rPr>
              <a:t> items (without replacement).</a:t>
            </a:r>
          </a:p>
          <a:p>
            <a:pPr indent="-457200" lvl="0" marL="457200" marR="0" rtl="0" algn="l">
              <a:lnSpc>
                <a:spcPct val="100000"/>
              </a:lnSpc>
              <a:spcBef>
                <a:spcPts val="1000"/>
              </a:spcBef>
              <a:spcAft>
                <a:spcPts val="0"/>
              </a:spcAft>
              <a:buClr>
                <a:schemeClr val="dk1"/>
              </a:buClr>
              <a:buSzPct val="100000"/>
              <a:buFont typeface="Arial"/>
              <a:buAutoNum type="arabicPeriod"/>
            </a:pPr>
            <a:r>
              <a:rPr b="1" i="0" lang="en-US" sz="2000" u="none" cap="none" strike="noStrike">
                <a:solidFill>
                  <a:schemeClr val="dk1"/>
                </a:solidFill>
                <a:latin typeface="Arial"/>
                <a:ea typeface="Arial"/>
                <a:cs typeface="Arial"/>
                <a:sym typeface="Arial"/>
              </a:rPr>
              <a:t>We consider rearrangements of the same items to be different sequences. (The permutation of </a:t>
            </a:r>
            <a:r>
              <a:rPr b="1" i="0" lang="en-US" sz="2000" u="none" cap="none" strike="noStrike">
                <a:solidFill>
                  <a:schemeClr val="hlink"/>
                </a:solidFill>
                <a:latin typeface="Arial"/>
                <a:ea typeface="Arial"/>
                <a:cs typeface="Arial"/>
                <a:sym typeface="Arial"/>
              </a:rPr>
              <a:t>ABC</a:t>
            </a:r>
            <a:r>
              <a:rPr b="1" i="0" lang="en-US" sz="2000" u="none" cap="none" strike="noStrike">
                <a:solidFill>
                  <a:schemeClr val="dk1"/>
                </a:solidFill>
                <a:latin typeface="Arial"/>
                <a:ea typeface="Arial"/>
                <a:cs typeface="Arial"/>
                <a:sym typeface="Arial"/>
              </a:rPr>
              <a:t> is different from </a:t>
            </a:r>
            <a:r>
              <a:rPr b="1" i="0" lang="en-US" sz="2000" u="none" cap="none" strike="noStrike">
                <a:solidFill>
                  <a:schemeClr val="hlink"/>
                </a:solidFill>
                <a:latin typeface="Arial"/>
                <a:ea typeface="Arial"/>
                <a:cs typeface="Arial"/>
                <a:sym typeface="Arial"/>
              </a:rPr>
              <a:t>CBA</a:t>
            </a:r>
            <a:r>
              <a:rPr b="1" i="0" lang="en-US" sz="2000" u="none" cap="none" strike="noStrike">
                <a:solidFill>
                  <a:schemeClr val="dk1"/>
                </a:solidFill>
                <a:latin typeface="Arial"/>
                <a:ea typeface="Arial"/>
                <a:cs typeface="Arial"/>
                <a:sym typeface="Arial"/>
              </a:rPr>
              <a:t> and is counted separately.)</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78" name="Shape 678"/>
        <p:cNvGrpSpPr/>
        <p:nvPr/>
      </p:nvGrpSpPr>
      <p:grpSpPr>
        <a:xfrm>
          <a:off x="0" y="0"/>
          <a:ext cx="0" cy="0"/>
          <a:chOff x="0" y="0"/>
          <a:chExt cx="0" cy="0"/>
        </a:xfrm>
      </p:grpSpPr>
      <p:sp>
        <p:nvSpPr>
          <p:cNvPr id="679" name="Shape 679"/>
          <p:cNvSpPr txBox="1"/>
          <p:nvPr/>
        </p:nvSpPr>
        <p:spPr>
          <a:xfrm>
            <a:off x="263525" y="241300"/>
            <a:ext cx="8605836" cy="110331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Permutations Rule</a:t>
            </a:r>
          </a:p>
          <a:p>
            <a:pPr indent="0" lvl="0" marL="0" marR="0" rtl="0" algn="ctr">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(when some items are</a:t>
            </a:r>
            <a:r>
              <a:rPr b="1" i="0" lang="en-US" sz="3200" u="none" cap="none" strike="noStrike">
                <a:solidFill>
                  <a:schemeClr val="dk2"/>
                </a:solidFill>
                <a:latin typeface="Arial"/>
                <a:ea typeface="Arial"/>
                <a:cs typeface="Arial"/>
                <a:sym typeface="Arial"/>
              </a:rPr>
              <a:t> </a:t>
            </a:r>
            <a:r>
              <a:rPr b="1" i="0" lang="en-US" sz="3200" u="none" cap="none" strike="noStrike">
                <a:solidFill>
                  <a:schemeClr val="hlink"/>
                </a:solidFill>
                <a:latin typeface="Arial"/>
                <a:ea typeface="Arial"/>
                <a:cs typeface="Arial"/>
                <a:sym typeface="Arial"/>
              </a:rPr>
              <a:t>identical to others</a:t>
            </a:r>
            <a:r>
              <a:rPr b="1" i="0" lang="en-US" sz="3200" u="none" cap="none" strike="noStrike">
                <a:solidFill>
                  <a:srgbClr val="008000"/>
                </a:solidFill>
                <a:latin typeface="Arial"/>
                <a:ea typeface="Arial"/>
                <a:cs typeface="Arial"/>
                <a:sym typeface="Arial"/>
              </a:rPr>
              <a:t>)</a:t>
            </a:r>
          </a:p>
        </p:txBody>
      </p:sp>
      <p:grpSp>
        <p:nvGrpSpPr>
          <p:cNvPr id="680" name="Shape 680"/>
          <p:cNvGrpSpPr/>
          <p:nvPr/>
        </p:nvGrpSpPr>
        <p:grpSpPr>
          <a:xfrm>
            <a:off x="2336800" y="4983162"/>
            <a:ext cx="4849811" cy="1381124"/>
            <a:chOff x="2336800" y="4983162"/>
            <a:chExt cx="4849811" cy="1381124"/>
          </a:xfrm>
        </p:grpSpPr>
        <p:cxnSp>
          <p:nvCxnSpPr>
            <p:cNvPr id="681" name="Shape 681"/>
            <p:cNvCxnSpPr/>
            <p:nvPr/>
          </p:nvCxnSpPr>
          <p:spPr>
            <a:xfrm>
              <a:off x="2465386" y="5678487"/>
              <a:ext cx="4337050" cy="0"/>
            </a:xfrm>
            <a:prstGeom prst="straightConnector1">
              <a:avLst/>
            </a:prstGeom>
            <a:noFill/>
            <a:ln cap="rnd" cmpd="sng" w="25400">
              <a:solidFill>
                <a:schemeClr val="hlink"/>
              </a:solidFill>
              <a:prstDash val="solid"/>
              <a:miter/>
              <a:headEnd len="med" w="med" type="none"/>
              <a:tailEnd len="med" w="med" type="none"/>
            </a:ln>
          </p:spPr>
        </p:cxnSp>
        <p:sp>
          <p:nvSpPr>
            <p:cNvPr id="682" name="Shape 682"/>
            <p:cNvSpPr txBox="1"/>
            <p:nvPr/>
          </p:nvSpPr>
          <p:spPr>
            <a:xfrm>
              <a:off x="2336800" y="5635625"/>
              <a:ext cx="4849811" cy="728661"/>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400"/>
                </a:spcAft>
                <a:buClr>
                  <a:schemeClr val="hlink"/>
                </a:buClr>
                <a:buSzPct val="25000"/>
                <a:buFont typeface="Arial"/>
                <a:buNone/>
              </a:pPr>
              <a:r>
                <a:rPr b="1" i="1" lang="en-US" sz="4000" u="none" cap="none" strike="noStrike">
                  <a:solidFill>
                    <a:schemeClr val="hlink"/>
                  </a:solidFill>
                  <a:latin typeface="Arial"/>
                  <a:ea typeface="Arial"/>
                  <a:cs typeface="Arial"/>
                  <a:sym typeface="Arial"/>
                </a:rPr>
                <a:t>n</a:t>
              </a:r>
              <a:r>
                <a:rPr b="1" baseline="-25000" i="0" lang="en-US" sz="3600" u="none" cap="none" strike="noStrike">
                  <a:solidFill>
                    <a:schemeClr val="hlink"/>
                  </a:solidFill>
                  <a:latin typeface="Arial"/>
                  <a:ea typeface="Arial"/>
                  <a:cs typeface="Arial"/>
                  <a:sym typeface="Arial"/>
                </a:rPr>
                <a:t>1</a:t>
              </a:r>
              <a:r>
                <a:rPr b="1" i="0" lang="en-US" sz="3600" u="none" cap="none" strike="noStrike">
                  <a:solidFill>
                    <a:schemeClr val="hlink"/>
                  </a:solidFill>
                  <a:latin typeface="Arial"/>
                  <a:ea typeface="Arial"/>
                  <a:cs typeface="Arial"/>
                  <a:sym typeface="Arial"/>
                </a:rPr>
                <a:t>!</a:t>
              </a:r>
              <a:r>
                <a:rPr b="1" i="1" lang="en-US" sz="4000" u="none" cap="none" strike="noStrike">
                  <a:solidFill>
                    <a:schemeClr val="hlink"/>
                  </a:solidFill>
                  <a:latin typeface="Arial"/>
                  <a:ea typeface="Arial"/>
                  <a:cs typeface="Arial"/>
                  <a:sym typeface="Arial"/>
                </a:rPr>
                <a:t> . n</a:t>
              </a:r>
              <a:r>
                <a:rPr b="1" baseline="-25000" i="0" lang="en-US" sz="3600" u="none" cap="none" strike="noStrike">
                  <a:solidFill>
                    <a:schemeClr val="hlink"/>
                  </a:solidFill>
                  <a:latin typeface="Arial"/>
                  <a:ea typeface="Arial"/>
                  <a:cs typeface="Arial"/>
                  <a:sym typeface="Arial"/>
                </a:rPr>
                <a:t>2</a:t>
              </a:r>
              <a:r>
                <a:rPr b="1" i="0" lang="en-US" sz="3600" u="none" cap="none" strike="noStrike">
                  <a:solidFill>
                    <a:schemeClr val="hlink"/>
                  </a:solidFill>
                  <a:latin typeface="Arial"/>
                  <a:ea typeface="Arial"/>
                  <a:cs typeface="Arial"/>
                  <a:sym typeface="Arial"/>
                </a:rPr>
                <a:t>!</a:t>
              </a:r>
              <a:r>
                <a:rPr b="1" i="1" lang="en-US" sz="4000" u="none" cap="none" strike="noStrike">
                  <a:solidFill>
                    <a:schemeClr val="hlink"/>
                  </a:solidFill>
                  <a:latin typeface="Arial"/>
                  <a:ea typeface="Arial"/>
                  <a:cs typeface="Arial"/>
                  <a:sym typeface="Arial"/>
                </a:rPr>
                <a:t> .. . . . . . . n</a:t>
              </a:r>
              <a:r>
                <a:rPr b="1" baseline="-25000" i="0" lang="en-US" sz="3600" u="none" cap="none" strike="noStrike">
                  <a:solidFill>
                    <a:schemeClr val="hlink"/>
                  </a:solidFill>
                  <a:latin typeface="Arial"/>
                  <a:ea typeface="Arial"/>
                  <a:cs typeface="Arial"/>
                  <a:sym typeface="Arial"/>
                </a:rPr>
                <a:t>k</a:t>
              </a:r>
              <a:r>
                <a:rPr b="1" i="0" lang="en-US" sz="3600" u="none" cap="none" strike="noStrike">
                  <a:solidFill>
                    <a:schemeClr val="hlink"/>
                  </a:solidFill>
                  <a:latin typeface="Arial"/>
                  <a:ea typeface="Arial"/>
                  <a:cs typeface="Arial"/>
                  <a:sym typeface="Arial"/>
                </a:rPr>
                <a:t>!</a:t>
              </a:r>
              <a:r>
                <a:rPr b="1" i="1" lang="en-US" sz="4000" u="none" cap="none" strike="noStrike">
                  <a:solidFill>
                    <a:schemeClr val="hlink"/>
                  </a:solidFill>
                  <a:latin typeface="Arial"/>
                  <a:ea typeface="Arial"/>
                  <a:cs typeface="Arial"/>
                  <a:sym typeface="Arial"/>
                </a:rPr>
                <a:t> </a:t>
              </a:r>
            </a:p>
          </p:txBody>
        </p:sp>
        <p:sp>
          <p:nvSpPr>
            <p:cNvPr id="683" name="Shape 683"/>
            <p:cNvSpPr txBox="1"/>
            <p:nvPr/>
          </p:nvSpPr>
          <p:spPr>
            <a:xfrm>
              <a:off x="4051300" y="4983162"/>
              <a:ext cx="1160462" cy="788986"/>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400"/>
                </a:spcAft>
                <a:buClr>
                  <a:schemeClr val="hlink"/>
                </a:buClr>
                <a:buSzPct val="25000"/>
                <a:buFont typeface="Arial"/>
                <a:buNone/>
              </a:pPr>
              <a:r>
                <a:rPr b="1" i="1" lang="en-US" sz="4000" u="none" cap="none" strike="noStrike">
                  <a:solidFill>
                    <a:schemeClr val="hlink"/>
                  </a:solidFill>
                  <a:latin typeface="Arial"/>
                  <a:ea typeface="Arial"/>
                  <a:cs typeface="Arial"/>
                  <a:sym typeface="Arial"/>
                </a:rPr>
                <a:t>n</a:t>
              </a:r>
              <a:r>
                <a:rPr b="1" i="0" lang="en-US" sz="3600" u="none" cap="none" strike="noStrike">
                  <a:solidFill>
                    <a:schemeClr val="hlink"/>
                  </a:solidFill>
                  <a:latin typeface="Arial"/>
                  <a:ea typeface="Arial"/>
                  <a:cs typeface="Arial"/>
                  <a:sym typeface="Arial"/>
                </a:rPr>
                <a:t>!</a:t>
              </a:r>
            </a:p>
          </p:txBody>
        </p:sp>
      </p:grpSp>
      <p:sp>
        <p:nvSpPr>
          <p:cNvPr id="684" name="Shape 684"/>
          <p:cNvSpPr txBox="1"/>
          <p:nvPr/>
        </p:nvSpPr>
        <p:spPr>
          <a:xfrm>
            <a:off x="661987" y="3998912"/>
            <a:ext cx="8248650" cy="1006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If the preceding requirements are satisfied, and if there are </a:t>
            </a:r>
            <a:r>
              <a:rPr b="1" i="1" lang="en-US" sz="2000" u="none" cap="none" strike="noStrike">
                <a:solidFill>
                  <a:schemeClr val="hlink"/>
                </a:solidFill>
                <a:latin typeface="Arial"/>
                <a:ea typeface="Arial"/>
                <a:cs typeface="Arial"/>
                <a:sym typeface="Arial"/>
              </a:rPr>
              <a:t>n</a:t>
            </a:r>
            <a:r>
              <a:rPr b="1" baseline="-25000" i="0" lang="en-US" sz="2000" u="none" cap="none" strike="noStrike">
                <a:solidFill>
                  <a:schemeClr val="hlink"/>
                </a:solidFill>
                <a:latin typeface="Arial"/>
                <a:ea typeface="Arial"/>
                <a:cs typeface="Arial"/>
                <a:sym typeface="Arial"/>
              </a:rPr>
              <a:t>1</a:t>
            </a:r>
            <a:r>
              <a:rPr b="1" i="0" lang="en-US" sz="2000" u="none" cap="none" strike="noStrike">
                <a:solidFill>
                  <a:schemeClr val="dk1"/>
                </a:solidFill>
                <a:latin typeface="Arial"/>
                <a:ea typeface="Arial"/>
                <a:cs typeface="Arial"/>
                <a:sym typeface="Arial"/>
              </a:rPr>
              <a:t> alike, </a:t>
            </a:r>
            <a:r>
              <a:rPr b="1" i="1" lang="en-US" sz="2000" u="none" cap="none" strike="noStrike">
                <a:solidFill>
                  <a:schemeClr val="hlink"/>
                </a:solidFill>
                <a:latin typeface="Arial"/>
                <a:ea typeface="Arial"/>
                <a:cs typeface="Arial"/>
                <a:sym typeface="Arial"/>
              </a:rPr>
              <a:t>n</a:t>
            </a:r>
            <a:r>
              <a:rPr b="1" baseline="-25000" i="0" lang="en-US" sz="2000" u="none" cap="none" strike="noStrike">
                <a:solidFill>
                  <a:schemeClr val="hlink"/>
                </a:solidFill>
                <a:latin typeface="Arial"/>
                <a:ea typeface="Arial"/>
                <a:cs typeface="Arial"/>
                <a:sym typeface="Arial"/>
              </a:rPr>
              <a:t>2</a:t>
            </a:r>
            <a:r>
              <a:rPr b="1" i="0" lang="en-US" sz="2000" u="none" cap="none" strike="noStrike">
                <a:solidFill>
                  <a:schemeClr val="dk1"/>
                </a:solidFill>
                <a:latin typeface="Arial"/>
                <a:ea typeface="Arial"/>
                <a:cs typeface="Arial"/>
                <a:sym typeface="Arial"/>
              </a:rPr>
              <a:t> alike, . . . </a:t>
            </a:r>
            <a:r>
              <a:rPr b="1" i="1" lang="en-US" sz="2000" u="none" cap="none" strike="noStrike">
                <a:solidFill>
                  <a:schemeClr val="hlink"/>
                </a:solidFill>
                <a:latin typeface="Arial"/>
                <a:ea typeface="Arial"/>
                <a:cs typeface="Arial"/>
                <a:sym typeface="Arial"/>
              </a:rPr>
              <a:t>n</a:t>
            </a:r>
            <a:r>
              <a:rPr b="1" baseline="-25000" i="0" lang="en-US" sz="2000" u="none" cap="none" strike="noStrike">
                <a:solidFill>
                  <a:schemeClr val="hlink"/>
                </a:solidFill>
                <a:latin typeface="Arial"/>
                <a:ea typeface="Arial"/>
                <a:cs typeface="Arial"/>
                <a:sym typeface="Arial"/>
              </a:rPr>
              <a:t>k</a:t>
            </a:r>
            <a:r>
              <a:rPr b="1" i="0" lang="en-US" sz="2000" u="none" cap="none" strike="noStrike">
                <a:solidFill>
                  <a:schemeClr val="dk1"/>
                </a:solidFill>
                <a:latin typeface="Arial"/>
                <a:ea typeface="Arial"/>
                <a:cs typeface="Arial"/>
                <a:sym typeface="Arial"/>
              </a:rPr>
              <a:t> alike, the number of </a:t>
            </a:r>
            <a:r>
              <a:rPr b="1" i="0" lang="en-US" sz="2000" u="none" cap="none" strike="noStrike">
                <a:solidFill>
                  <a:schemeClr val="hlink"/>
                </a:solidFill>
                <a:latin typeface="Arial"/>
                <a:ea typeface="Arial"/>
                <a:cs typeface="Arial"/>
                <a:sym typeface="Arial"/>
              </a:rPr>
              <a:t>permutations </a:t>
            </a:r>
            <a:r>
              <a:rPr b="1" i="0" lang="en-US" sz="2000" u="none" cap="none" strike="noStrike">
                <a:solidFill>
                  <a:schemeClr val="dk1"/>
                </a:solidFill>
                <a:latin typeface="Arial"/>
                <a:ea typeface="Arial"/>
                <a:cs typeface="Arial"/>
                <a:sym typeface="Arial"/>
              </a:rPr>
              <a:t>(or sequences) of all items selected without replacement is</a:t>
            </a:r>
          </a:p>
        </p:txBody>
      </p:sp>
      <p:sp>
        <p:nvSpPr>
          <p:cNvPr id="685" name="Shape 685"/>
          <p:cNvSpPr txBox="1"/>
          <p:nvPr/>
        </p:nvSpPr>
        <p:spPr>
          <a:xfrm>
            <a:off x="808037" y="1566862"/>
            <a:ext cx="7924799" cy="2378074"/>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Requirements:</a:t>
            </a:r>
          </a:p>
          <a:p>
            <a:pPr indent="-457200" lvl="0" marL="457200" marR="0" rtl="0" algn="l">
              <a:lnSpc>
                <a:spcPct val="100000"/>
              </a:lnSpc>
              <a:spcBef>
                <a:spcPts val="1000"/>
              </a:spcBef>
              <a:spcAft>
                <a:spcPts val="0"/>
              </a:spcAft>
              <a:buClr>
                <a:schemeClr val="dk1"/>
              </a:buClr>
              <a:buSzPct val="100000"/>
              <a:buFont typeface="Arial"/>
              <a:buAutoNum type="arabicPeriod"/>
            </a:pPr>
            <a:r>
              <a:rPr b="1" i="0" lang="en-US" sz="2000" u="none" cap="none" strike="noStrike">
                <a:solidFill>
                  <a:schemeClr val="dk1"/>
                </a:solidFill>
                <a:latin typeface="Arial"/>
                <a:ea typeface="Arial"/>
                <a:cs typeface="Arial"/>
                <a:sym typeface="Arial"/>
              </a:rPr>
              <a:t>There are </a:t>
            </a:r>
            <a:r>
              <a:rPr b="1" i="1" lang="en-US" sz="2000" u="none" cap="none" strike="noStrike">
                <a:solidFill>
                  <a:schemeClr val="hlink"/>
                </a:solidFill>
                <a:latin typeface="Arial"/>
                <a:ea typeface="Arial"/>
                <a:cs typeface="Arial"/>
                <a:sym typeface="Arial"/>
              </a:rPr>
              <a:t>n</a:t>
            </a:r>
            <a:r>
              <a:rPr b="1" i="0" lang="en-US" sz="2000" u="none" cap="none" strike="noStrike">
                <a:solidFill>
                  <a:schemeClr val="hlink"/>
                </a:solidFill>
                <a:latin typeface="Arial"/>
                <a:ea typeface="Arial"/>
                <a:cs typeface="Arial"/>
                <a:sym typeface="Arial"/>
              </a:rPr>
              <a:t> </a:t>
            </a:r>
            <a:r>
              <a:rPr b="1" i="0" lang="en-US" sz="2000" u="none" cap="none" strike="noStrike">
                <a:solidFill>
                  <a:schemeClr val="dk1"/>
                </a:solidFill>
                <a:latin typeface="Arial"/>
                <a:ea typeface="Arial"/>
                <a:cs typeface="Arial"/>
                <a:sym typeface="Arial"/>
              </a:rPr>
              <a:t>items available, and some items are identical to others.</a:t>
            </a:r>
          </a:p>
          <a:p>
            <a:pPr indent="-457200" lvl="0" marL="457200" marR="0" rtl="0" algn="l">
              <a:lnSpc>
                <a:spcPct val="100000"/>
              </a:lnSpc>
              <a:spcBef>
                <a:spcPts val="1000"/>
              </a:spcBef>
              <a:spcAft>
                <a:spcPts val="0"/>
              </a:spcAft>
              <a:buClr>
                <a:schemeClr val="dk1"/>
              </a:buClr>
              <a:buSzPct val="100000"/>
              <a:buFont typeface="Arial"/>
              <a:buAutoNum type="arabicPeriod"/>
            </a:pPr>
            <a:r>
              <a:rPr b="1" i="0" lang="en-US" sz="2000" u="none" cap="none" strike="noStrike">
                <a:solidFill>
                  <a:schemeClr val="dk1"/>
                </a:solidFill>
                <a:latin typeface="Arial"/>
                <a:ea typeface="Arial"/>
                <a:cs typeface="Arial"/>
                <a:sym typeface="Arial"/>
              </a:rPr>
              <a:t>We select all of the </a:t>
            </a:r>
            <a:r>
              <a:rPr b="1" i="1" lang="en-US" sz="2000" u="none" cap="none" strike="noStrike">
                <a:solidFill>
                  <a:schemeClr val="hlink"/>
                </a:solidFill>
                <a:latin typeface="Arial"/>
                <a:ea typeface="Arial"/>
                <a:cs typeface="Arial"/>
                <a:sym typeface="Arial"/>
              </a:rPr>
              <a:t>n</a:t>
            </a:r>
            <a:r>
              <a:rPr b="1" i="0" lang="en-US" sz="2000" u="none" cap="none" strike="noStrike">
                <a:solidFill>
                  <a:schemeClr val="dk1"/>
                </a:solidFill>
                <a:latin typeface="Arial"/>
                <a:ea typeface="Arial"/>
                <a:cs typeface="Arial"/>
                <a:sym typeface="Arial"/>
              </a:rPr>
              <a:t> items (without replacement).</a:t>
            </a:r>
          </a:p>
          <a:p>
            <a:pPr indent="-457200" lvl="0" marL="457200" marR="0" rtl="0" algn="l">
              <a:lnSpc>
                <a:spcPct val="100000"/>
              </a:lnSpc>
              <a:spcBef>
                <a:spcPts val="1000"/>
              </a:spcBef>
              <a:spcAft>
                <a:spcPts val="0"/>
              </a:spcAft>
              <a:buClr>
                <a:schemeClr val="dk1"/>
              </a:buClr>
              <a:buSzPct val="100000"/>
              <a:buFont typeface="Arial"/>
              <a:buAutoNum type="arabicPeriod"/>
            </a:pPr>
            <a:r>
              <a:rPr b="1" i="0" lang="en-US" sz="2000" u="none" cap="none" strike="noStrike">
                <a:solidFill>
                  <a:schemeClr val="dk1"/>
                </a:solidFill>
                <a:latin typeface="Arial"/>
                <a:ea typeface="Arial"/>
                <a:cs typeface="Arial"/>
                <a:sym typeface="Arial"/>
              </a:rPr>
              <a:t>We consider rearrangements of distinct items to be different sequences.</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9" name="Shape 689"/>
        <p:cNvGrpSpPr/>
        <p:nvPr/>
      </p:nvGrpSpPr>
      <p:grpSpPr>
        <a:xfrm>
          <a:off x="0" y="0"/>
          <a:ext cx="0" cy="0"/>
          <a:chOff x="0" y="0"/>
          <a:chExt cx="0" cy="0"/>
        </a:xfrm>
      </p:grpSpPr>
      <p:sp>
        <p:nvSpPr>
          <p:cNvPr id="690" name="Shape 690"/>
          <p:cNvSpPr txBox="1"/>
          <p:nvPr/>
        </p:nvSpPr>
        <p:spPr>
          <a:xfrm>
            <a:off x="42861" y="1131887"/>
            <a:ext cx="8805861" cy="2552699"/>
          </a:xfrm>
          <a:prstGeom prst="rect">
            <a:avLst/>
          </a:prstGeom>
          <a:noFill/>
          <a:ln>
            <a:noFill/>
          </a:ln>
        </p:spPr>
        <p:txBody>
          <a:bodyPr anchorCtr="0" anchor="t" bIns="44450" lIns="90475" rIns="90475" tIns="44450">
            <a:noAutofit/>
          </a:bodyPr>
          <a:lstStyle/>
          <a:p>
            <a:pPr indent="-342900" lvl="0" marL="342900" marR="0" rtl="0" algn="l">
              <a:lnSpc>
                <a:spcPct val="105000"/>
              </a:lnSpc>
              <a:spcBef>
                <a:spcPts val="0"/>
              </a:spcBef>
              <a:spcAft>
                <a:spcPts val="36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 </a:t>
            </a:r>
          </a:p>
        </p:txBody>
      </p:sp>
      <p:grpSp>
        <p:nvGrpSpPr>
          <p:cNvPr id="691" name="Shape 691"/>
          <p:cNvGrpSpPr/>
          <p:nvPr/>
        </p:nvGrpSpPr>
        <p:grpSpPr>
          <a:xfrm>
            <a:off x="2443161" y="5013325"/>
            <a:ext cx="3743325" cy="1322386"/>
            <a:chOff x="2428875" y="1906586"/>
            <a:chExt cx="3743325" cy="1322386"/>
          </a:xfrm>
        </p:grpSpPr>
        <p:cxnSp>
          <p:nvCxnSpPr>
            <p:cNvPr id="692" name="Shape 692"/>
            <p:cNvCxnSpPr/>
            <p:nvPr/>
          </p:nvCxnSpPr>
          <p:spPr>
            <a:xfrm flipH="1" rot="10800000">
              <a:off x="3800475" y="2514600"/>
              <a:ext cx="2371725" cy="3174"/>
            </a:xfrm>
            <a:prstGeom prst="straightConnector1">
              <a:avLst/>
            </a:prstGeom>
            <a:noFill/>
            <a:ln cap="rnd" cmpd="sng" w="25400">
              <a:solidFill>
                <a:schemeClr val="hlink"/>
              </a:solidFill>
              <a:prstDash val="solid"/>
              <a:miter/>
              <a:headEnd len="med" w="med" type="none"/>
              <a:tailEnd len="med" w="med" type="none"/>
            </a:ln>
          </p:spPr>
        </p:cxnSp>
        <p:sp>
          <p:nvSpPr>
            <p:cNvPr id="693" name="Shape 693"/>
            <p:cNvSpPr txBox="1"/>
            <p:nvPr/>
          </p:nvSpPr>
          <p:spPr>
            <a:xfrm>
              <a:off x="3773487" y="2439986"/>
              <a:ext cx="2392361" cy="788986"/>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400"/>
                </a:spcAft>
                <a:buClr>
                  <a:schemeClr val="hlink"/>
                </a:buClr>
                <a:buSzPct val="25000"/>
                <a:buFont typeface="Arial"/>
                <a:buNone/>
              </a:pPr>
              <a:r>
                <a:rPr b="0" i="0" lang="en-US" sz="4000" u="none" cap="none" strike="noStrike">
                  <a:solidFill>
                    <a:schemeClr val="hlink"/>
                  </a:solidFill>
                  <a:latin typeface="Arial"/>
                  <a:ea typeface="Arial"/>
                  <a:cs typeface="Arial"/>
                  <a:sym typeface="Arial"/>
                </a:rPr>
                <a:t>(</a:t>
              </a:r>
              <a:r>
                <a:rPr b="1" i="1" lang="en-US" sz="4000" u="none" cap="none" strike="noStrike">
                  <a:solidFill>
                    <a:schemeClr val="hlink"/>
                  </a:solidFill>
                  <a:latin typeface="Arial"/>
                  <a:ea typeface="Arial"/>
                  <a:cs typeface="Arial"/>
                  <a:sym typeface="Arial"/>
                </a:rPr>
                <a:t>n</a:t>
              </a:r>
              <a:r>
                <a:rPr b="1" i="0" lang="en-US" sz="4000" u="none" cap="none" strike="noStrike">
                  <a:solidFill>
                    <a:schemeClr val="hlink"/>
                  </a:solidFill>
                  <a:latin typeface="Arial"/>
                  <a:ea typeface="Arial"/>
                  <a:cs typeface="Arial"/>
                  <a:sym typeface="Arial"/>
                </a:rPr>
                <a:t> - </a:t>
              </a:r>
              <a:r>
                <a:rPr b="1" i="1" lang="en-US" sz="4000" u="none" cap="none" strike="noStrike">
                  <a:solidFill>
                    <a:schemeClr val="hlink"/>
                  </a:solidFill>
                  <a:latin typeface="Arial"/>
                  <a:ea typeface="Arial"/>
                  <a:cs typeface="Arial"/>
                  <a:sym typeface="Arial"/>
                </a:rPr>
                <a:t>r</a:t>
              </a:r>
              <a:r>
                <a:rPr b="1" i="0" lang="en-US" sz="4000" u="none" cap="none" strike="noStrike">
                  <a:solidFill>
                    <a:schemeClr val="hlink"/>
                  </a:solidFill>
                  <a:latin typeface="Times New Roman"/>
                  <a:ea typeface="Times New Roman"/>
                  <a:cs typeface="Times New Roman"/>
                  <a:sym typeface="Times New Roman"/>
                </a:rPr>
                <a:t> </a:t>
              </a:r>
              <a:r>
                <a:rPr b="0" i="0" lang="en-US" sz="4000" u="none" cap="none" strike="noStrike">
                  <a:solidFill>
                    <a:schemeClr val="hlink"/>
                  </a:solidFill>
                  <a:latin typeface="Arial"/>
                  <a:ea typeface="Arial"/>
                  <a:cs typeface="Arial"/>
                  <a:sym typeface="Arial"/>
                </a:rPr>
                <a:t>)</a:t>
              </a:r>
              <a:r>
                <a:rPr b="1" i="0" lang="en-US" sz="4000" u="none" cap="none" strike="noStrike">
                  <a:solidFill>
                    <a:schemeClr val="hlink"/>
                  </a:solidFill>
                  <a:latin typeface="Arial"/>
                  <a:ea typeface="Arial"/>
                  <a:cs typeface="Arial"/>
                  <a:sym typeface="Arial"/>
                </a:rPr>
                <a:t>! </a:t>
              </a:r>
              <a:r>
                <a:rPr b="1" i="1" lang="en-US" sz="4000" u="none" cap="none" strike="noStrike">
                  <a:solidFill>
                    <a:schemeClr val="hlink"/>
                  </a:solidFill>
                  <a:latin typeface="Arial"/>
                  <a:ea typeface="Arial"/>
                  <a:cs typeface="Arial"/>
                  <a:sym typeface="Arial"/>
                </a:rPr>
                <a:t>r</a:t>
              </a:r>
              <a:r>
                <a:rPr b="1" i="0" lang="en-US" sz="4000" u="none" cap="none" strike="noStrike">
                  <a:solidFill>
                    <a:schemeClr val="hlink"/>
                  </a:solidFill>
                  <a:latin typeface="Arial"/>
                  <a:ea typeface="Arial"/>
                  <a:cs typeface="Arial"/>
                  <a:sym typeface="Arial"/>
                </a:rPr>
                <a:t>!</a:t>
              </a:r>
            </a:p>
          </p:txBody>
        </p:sp>
        <p:sp>
          <p:nvSpPr>
            <p:cNvPr id="694" name="Shape 694"/>
            <p:cNvSpPr txBox="1"/>
            <p:nvPr/>
          </p:nvSpPr>
          <p:spPr>
            <a:xfrm>
              <a:off x="4408487" y="1906586"/>
              <a:ext cx="1160462" cy="788986"/>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400"/>
                </a:spcAft>
                <a:buClr>
                  <a:schemeClr val="hlink"/>
                </a:buClr>
                <a:buSzPct val="25000"/>
                <a:buFont typeface="Arial"/>
                <a:buNone/>
              </a:pPr>
              <a:r>
                <a:rPr b="1" i="1" lang="en-US" sz="4000" u="none" cap="none" strike="noStrike">
                  <a:solidFill>
                    <a:schemeClr val="hlink"/>
                  </a:solidFill>
                  <a:latin typeface="Arial"/>
                  <a:ea typeface="Arial"/>
                  <a:cs typeface="Arial"/>
                  <a:sym typeface="Arial"/>
                </a:rPr>
                <a:t>n</a:t>
              </a:r>
              <a:r>
                <a:rPr b="1" i="0" lang="en-US" sz="4000" u="none" cap="none" strike="noStrike">
                  <a:solidFill>
                    <a:schemeClr val="hlink"/>
                  </a:solidFill>
                  <a:latin typeface="Arial"/>
                  <a:ea typeface="Arial"/>
                  <a:cs typeface="Arial"/>
                  <a:sym typeface="Arial"/>
                </a:rPr>
                <a:t>!</a:t>
              </a:r>
            </a:p>
          </p:txBody>
        </p:sp>
        <p:sp>
          <p:nvSpPr>
            <p:cNvPr id="695" name="Shape 695"/>
            <p:cNvSpPr txBox="1"/>
            <p:nvPr/>
          </p:nvSpPr>
          <p:spPr>
            <a:xfrm>
              <a:off x="2428875" y="2171700"/>
              <a:ext cx="1725612" cy="728661"/>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400"/>
                </a:spcAft>
                <a:buClr>
                  <a:schemeClr val="hlink"/>
                </a:buClr>
                <a:buSzPct val="25000"/>
                <a:buFont typeface="Arial"/>
                <a:buNone/>
              </a:pPr>
              <a:r>
                <a:rPr b="1" baseline="-25000" i="1" lang="en-US" sz="4000" u="none" cap="none" strike="noStrike">
                  <a:solidFill>
                    <a:schemeClr val="hlink"/>
                  </a:solidFill>
                  <a:latin typeface="Arial"/>
                  <a:ea typeface="Arial"/>
                  <a:cs typeface="Arial"/>
                  <a:sym typeface="Arial"/>
                </a:rPr>
                <a:t>n</a:t>
              </a:r>
              <a:r>
                <a:rPr b="1" i="1" lang="en-US" sz="4000" u="none" cap="none" strike="noStrike">
                  <a:solidFill>
                    <a:schemeClr val="hlink"/>
                  </a:solidFill>
                  <a:latin typeface="Arial"/>
                  <a:ea typeface="Arial"/>
                  <a:cs typeface="Arial"/>
                  <a:sym typeface="Arial"/>
                </a:rPr>
                <a:t>C</a:t>
              </a:r>
              <a:r>
                <a:rPr b="1" baseline="-25000" i="1" lang="en-US" sz="4000" u="none" cap="none" strike="noStrike">
                  <a:solidFill>
                    <a:schemeClr val="hlink"/>
                  </a:solidFill>
                  <a:latin typeface="Arial"/>
                  <a:ea typeface="Arial"/>
                  <a:cs typeface="Arial"/>
                  <a:sym typeface="Arial"/>
                </a:rPr>
                <a:t>r</a:t>
              </a:r>
              <a:r>
                <a:rPr b="1" baseline="-25000" i="1" lang="en-US" sz="4000" u="none" cap="none" strike="noStrike">
                  <a:solidFill>
                    <a:schemeClr val="hlink"/>
                  </a:solidFill>
                  <a:latin typeface="Times New Roman"/>
                  <a:ea typeface="Times New Roman"/>
                  <a:cs typeface="Times New Roman"/>
                  <a:sym typeface="Times New Roman"/>
                </a:rPr>
                <a:t>  </a:t>
              </a:r>
              <a:r>
                <a:rPr b="1" i="0" lang="en-US" sz="4000" u="none" cap="none" strike="noStrike">
                  <a:solidFill>
                    <a:schemeClr val="hlink"/>
                  </a:solidFill>
                  <a:latin typeface="Arial"/>
                  <a:ea typeface="Arial"/>
                  <a:cs typeface="Arial"/>
                  <a:sym typeface="Arial"/>
                </a:rPr>
                <a:t>=</a:t>
              </a:r>
            </a:p>
          </p:txBody>
        </p:sp>
      </p:grpSp>
      <p:sp>
        <p:nvSpPr>
          <p:cNvPr id="696" name="Shape 696"/>
          <p:cNvSpPr txBox="1"/>
          <p:nvPr/>
        </p:nvSpPr>
        <p:spPr>
          <a:xfrm>
            <a:off x="700087" y="177800"/>
            <a:ext cx="7772400" cy="7762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Combinations Rule</a:t>
            </a:r>
          </a:p>
        </p:txBody>
      </p:sp>
      <p:sp>
        <p:nvSpPr>
          <p:cNvPr id="697" name="Shape 697"/>
          <p:cNvSpPr txBox="1"/>
          <p:nvPr/>
        </p:nvSpPr>
        <p:spPr>
          <a:xfrm>
            <a:off x="944562" y="4049712"/>
            <a:ext cx="7721599"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If the preceding requirements are satisfied, the number of </a:t>
            </a:r>
            <a:r>
              <a:rPr b="1" i="0" lang="en-US" sz="2000" u="none" cap="none" strike="noStrike">
                <a:solidFill>
                  <a:schemeClr val="hlink"/>
                </a:solidFill>
                <a:latin typeface="Arial"/>
                <a:ea typeface="Arial"/>
                <a:cs typeface="Arial"/>
                <a:sym typeface="Arial"/>
              </a:rPr>
              <a:t>combinations</a:t>
            </a:r>
            <a:r>
              <a:rPr b="1" i="0" lang="en-US" sz="2000" u="none" cap="none" strike="noStrike">
                <a:solidFill>
                  <a:schemeClr val="dk1"/>
                </a:solidFill>
                <a:latin typeface="Arial"/>
                <a:ea typeface="Arial"/>
                <a:cs typeface="Arial"/>
                <a:sym typeface="Arial"/>
              </a:rPr>
              <a:t> of </a:t>
            </a:r>
            <a:r>
              <a:rPr b="1" i="1" lang="en-US" sz="2000" u="none" cap="none" strike="noStrike">
                <a:solidFill>
                  <a:schemeClr val="hlink"/>
                </a:solidFill>
                <a:latin typeface="Arial"/>
                <a:ea typeface="Arial"/>
                <a:cs typeface="Arial"/>
                <a:sym typeface="Arial"/>
              </a:rPr>
              <a:t>r</a:t>
            </a:r>
            <a:r>
              <a:rPr b="1" i="0" lang="en-US" sz="2000" u="none" cap="none" strike="noStrike">
                <a:solidFill>
                  <a:schemeClr val="dk1"/>
                </a:solidFill>
                <a:latin typeface="Arial"/>
                <a:ea typeface="Arial"/>
                <a:cs typeface="Arial"/>
                <a:sym typeface="Arial"/>
              </a:rPr>
              <a:t> items selected from </a:t>
            </a:r>
            <a:r>
              <a:rPr b="1" i="1" lang="en-US" sz="2000" u="none" cap="none" strike="noStrike">
                <a:solidFill>
                  <a:schemeClr val="hlink"/>
                </a:solidFill>
                <a:latin typeface="Arial"/>
                <a:ea typeface="Arial"/>
                <a:cs typeface="Arial"/>
                <a:sym typeface="Arial"/>
              </a:rPr>
              <a:t>n</a:t>
            </a:r>
            <a:r>
              <a:rPr b="1" i="0" lang="en-US" sz="2000" u="none" cap="none" strike="noStrike">
                <a:solidFill>
                  <a:schemeClr val="dk1"/>
                </a:solidFill>
                <a:latin typeface="Arial"/>
                <a:ea typeface="Arial"/>
                <a:cs typeface="Arial"/>
                <a:sym typeface="Arial"/>
              </a:rPr>
              <a:t> different items is</a:t>
            </a:r>
          </a:p>
        </p:txBody>
      </p:sp>
      <p:sp>
        <p:nvSpPr>
          <p:cNvPr id="698" name="Shape 698"/>
          <p:cNvSpPr txBox="1"/>
          <p:nvPr/>
        </p:nvSpPr>
        <p:spPr>
          <a:xfrm>
            <a:off x="808037" y="1477962"/>
            <a:ext cx="7924799" cy="2073274"/>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Requirements:</a:t>
            </a:r>
          </a:p>
          <a:p>
            <a:pPr indent="-457200" lvl="0" marL="457200" marR="0" rtl="0" algn="l">
              <a:lnSpc>
                <a:spcPct val="100000"/>
              </a:lnSpc>
              <a:spcBef>
                <a:spcPts val="1000"/>
              </a:spcBef>
              <a:spcAft>
                <a:spcPts val="0"/>
              </a:spcAft>
              <a:buClr>
                <a:schemeClr val="dk1"/>
              </a:buClr>
              <a:buSzPct val="100000"/>
              <a:buFont typeface="Arial"/>
              <a:buAutoNum type="arabicPeriod"/>
            </a:pPr>
            <a:r>
              <a:rPr b="1" i="0" lang="en-US" sz="2000" u="none" cap="none" strike="noStrike">
                <a:solidFill>
                  <a:schemeClr val="dk1"/>
                </a:solidFill>
                <a:latin typeface="Arial"/>
                <a:ea typeface="Arial"/>
                <a:cs typeface="Arial"/>
                <a:sym typeface="Arial"/>
              </a:rPr>
              <a:t>There are </a:t>
            </a:r>
            <a:r>
              <a:rPr b="1" i="1" lang="en-US" sz="2000" u="none" cap="none" strike="noStrike">
                <a:solidFill>
                  <a:schemeClr val="hlink"/>
                </a:solidFill>
                <a:latin typeface="Arial"/>
                <a:ea typeface="Arial"/>
                <a:cs typeface="Arial"/>
                <a:sym typeface="Arial"/>
              </a:rPr>
              <a:t>n</a:t>
            </a:r>
            <a:r>
              <a:rPr b="1" i="0" lang="en-US" sz="2000" u="none" cap="none" strike="noStrike">
                <a:solidFill>
                  <a:schemeClr val="hlink"/>
                </a:solidFill>
                <a:latin typeface="Arial"/>
                <a:ea typeface="Arial"/>
                <a:cs typeface="Arial"/>
                <a:sym typeface="Arial"/>
              </a:rPr>
              <a:t> different</a:t>
            </a:r>
            <a:r>
              <a:rPr b="1" i="0" lang="en-US" sz="2000" u="none" cap="none" strike="noStrike">
                <a:solidFill>
                  <a:schemeClr val="dk1"/>
                </a:solidFill>
                <a:latin typeface="Arial"/>
                <a:ea typeface="Arial"/>
                <a:cs typeface="Arial"/>
                <a:sym typeface="Arial"/>
              </a:rPr>
              <a:t> items available. </a:t>
            </a:r>
          </a:p>
          <a:p>
            <a:pPr indent="-457200" lvl="0" marL="457200" marR="0" rtl="0" algn="l">
              <a:lnSpc>
                <a:spcPct val="100000"/>
              </a:lnSpc>
              <a:spcBef>
                <a:spcPts val="1000"/>
              </a:spcBef>
              <a:spcAft>
                <a:spcPts val="0"/>
              </a:spcAft>
              <a:buClr>
                <a:schemeClr val="dk1"/>
              </a:buClr>
              <a:buSzPct val="100000"/>
              <a:buFont typeface="Arial"/>
              <a:buAutoNum type="arabicPeriod"/>
            </a:pPr>
            <a:r>
              <a:rPr b="1" i="0" lang="en-US" sz="2000" u="none" cap="none" strike="noStrike">
                <a:solidFill>
                  <a:schemeClr val="dk1"/>
                </a:solidFill>
                <a:latin typeface="Arial"/>
                <a:ea typeface="Arial"/>
                <a:cs typeface="Arial"/>
                <a:sym typeface="Arial"/>
              </a:rPr>
              <a:t>We select </a:t>
            </a:r>
            <a:r>
              <a:rPr b="1" i="1" lang="en-US" sz="2000" u="none" cap="none" strike="noStrike">
                <a:solidFill>
                  <a:schemeClr val="hlink"/>
                </a:solidFill>
                <a:latin typeface="Arial"/>
                <a:ea typeface="Arial"/>
                <a:cs typeface="Arial"/>
                <a:sym typeface="Arial"/>
              </a:rPr>
              <a:t>r</a:t>
            </a:r>
            <a:r>
              <a:rPr b="1" i="0" lang="en-US" sz="2000" u="none" cap="none" strike="noStrike">
                <a:solidFill>
                  <a:schemeClr val="dk1"/>
                </a:solidFill>
                <a:latin typeface="Arial"/>
                <a:ea typeface="Arial"/>
                <a:cs typeface="Arial"/>
                <a:sym typeface="Arial"/>
              </a:rPr>
              <a:t> of the </a:t>
            </a:r>
            <a:r>
              <a:rPr b="1" i="1" lang="en-US" sz="2000" u="none" cap="none" strike="noStrike">
                <a:solidFill>
                  <a:schemeClr val="hlink"/>
                </a:solidFill>
                <a:latin typeface="Arial"/>
                <a:ea typeface="Arial"/>
                <a:cs typeface="Arial"/>
                <a:sym typeface="Arial"/>
              </a:rPr>
              <a:t>n</a:t>
            </a:r>
            <a:r>
              <a:rPr b="1" i="0" lang="en-US" sz="2000" u="none" cap="none" strike="noStrike">
                <a:solidFill>
                  <a:schemeClr val="dk1"/>
                </a:solidFill>
                <a:latin typeface="Arial"/>
                <a:ea typeface="Arial"/>
                <a:cs typeface="Arial"/>
                <a:sym typeface="Arial"/>
              </a:rPr>
              <a:t> items (without replacement).</a:t>
            </a:r>
          </a:p>
          <a:p>
            <a:pPr indent="-457200" lvl="0" marL="457200" marR="0" rtl="0" algn="l">
              <a:lnSpc>
                <a:spcPct val="100000"/>
              </a:lnSpc>
              <a:spcBef>
                <a:spcPts val="1000"/>
              </a:spcBef>
              <a:spcAft>
                <a:spcPts val="0"/>
              </a:spcAft>
              <a:buClr>
                <a:schemeClr val="dk1"/>
              </a:buClr>
              <a:buSzPct val="100000"/>
              <a:buFont typeface="Arial"/>
              <a:buAutoNum type="arabicPeriod"/>
            </a:pPr>
            <a:r>
              <a:rPr b="1" i="0" lang="en-US" sz="2000" u="none" cap="none" strike="noStrike">
                <a:solidFill>
                  <a:schemeClr val="dk1"/>
                </a:solidFill>
                <a:latin typeface="Arial"/>
                <a:ea typeface="Arial"/>
                <a:cs typeface="Arial"/>
                <a:sym typeface="Arial"/>
              </a:rPr>
              <a:t>We consider rearrangements of the same items to be the same. (The combination of </a:t>
            </a:r>
            <a:r>
              <a:rPr b="1" i="0" lang="en-US" sz="2000" u="none" cap="none" strike="noStrike">
                <a:solidFill>
                  <a:schemeClr val="hlink"/>
                </a:solidFill>
                <a:latin typeface="Arial"/>
                <a:ea typeface="Arial"/>
                <a:cs typeface="Arial"/>
                <a:sym typeface="Arial"/>
              </a:rPr>
              <a:t>ABC</a:t>
            </a:r>
            <a:r>
              <a:rPr b="1" i="0" lang="en-US" sz="2000" u="none" cap="none" strike="noStrike">
                <a:solidFill>
                  <a:schemeClr val="dk1"/>
                </a:solidFill>
                <a:latin typeface="Arial"/>
                <a:ea typeface="Arial"/>
                <a:cs typeface="Arial"/>
                <a:sym typeface="Arial"/>
              </a:rPr>
              <a:t> is the same as </a:t>
            </a:r>
            <a:r>
              <a:rPr b="1" i="0" lang="en-US" sz="2000" u="none" cap="none" strike="noStrike">
                <a:solidFill>
                  <a:schemeClr val="hlink"/>
                </a:solidFill>
                <a:latin typeface="Arial"/>
                <a:ea typeface="Arial"/>
                <a:cs typeface="Arial"/>
                <a:sym typeface="Arial"/>
              </a:rPr>
              <a:t>CBA</a:t>
            </a:r>
            <a:r>
              <a:rPr b="1" i="0" lang="en-US" sz="20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02" name="Shape 702"/>
        <p:cNvGrpSpPr/>
        <p:nvPr/>
      </p:nvGrpSpPr>
      <p:grpSpPr>
        <a:xfrm>
          <a:off x="0" y="0"/>
          <a:ext cx="0" cy="0"/>
          <a:chOff x="0" y="0"/>
          <a:chExt cx="0" cy="0"/>
        </a:xfrm>
      </p:grpSpPr>
      <p:sp>
        <p:nvSpPr>
          <p:cNvPr id="703" name="Shape 703"/>
          <p:cNvSpPr txBox="1"/>
          <p:nvPr/>
        </p:nvSpPr>
        <p:spPr>
          <a:xfrm>
            <a:off x="757237" y="1976436"/>
            <a:ext cx="7972424" cy="3182937"/>
          </a:xfrm>
          <a:prstGeom prst="rect">
            <a:avLst/>
          </a:prstGeom>
          <a:noFill/>
          <a:ln>
            <a:noFill/>
          </a:ln>
        </p:spPr>
        <p:txBody>
          <a:bodyPr anchorCtr="0" anchor="ctr" bIns="44450" lIns="90475" rIns="90475" tIns="44450">
            <a:noAutofit/>
          </a:bodyPr>
          <a:lstStyle/>
          <a:p>
            <a:pPr indent="0" lvl="0" marL="0" marR="0" rtl="0" algn="l">
              <a:lnSpc>
                <a:spcPct val="115000"/>
              </a:lnSpc>
              <a:spcBef>
                <a:spcPts val="0"/>
              </a:spcBef>
              <a:spcAft>
                <a:spcPts val="750"/>
              </a:spcAft>
              <a:buClr>
                <a:schemeClr val="hlink"/>
              </a:buClr>
              <a:buSzPct val="25000"/>
              <a:buFont typeface="Arial"/>
              <a:buNone/>
            </a:pPr>
            <a:r>
              <a:rPr b="1" i="0" lang="en-US" sz="3000" u="none" cap="none" strike="noStrike">
                <a:solidFill>
                  <a:schemeClr val="hlink"/>
                </a:solidFill>
                <a:latin typeface="Arial"/>
                <a:ea typeface="Arial"/>
                <a:cs typeface="Arial"/>
                <a:sym typeface="Arial"/>
              </a:rPr>
              <a:t>When different orderings of the same items are to be counted separately, we have a permutation problem, but when different orderings are not to be counted separately, we have a combination problem.</a:t>
            </a:r>
          </a:p>
        </p:txBody>
      </p:sp>
      <p:sp>
        <p:nvSpPr>
          <p:cNvPr id="704" name="Shape 704"/>
          <p:cNvSpPr txBox="1"/>
          <p:nvPr/>
        </p:nvSpPr>
        <p:spPr>
          <a:xfrm>
            <a:off x="685800" y="347662"/>
            <a:ext cx="7772400" cy="102393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Permutations versus Combinations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 name="Shape 110"/>
        <p:cNvGrpSpPr/>
        <p:nvPr/>
      </p:nvGrpSpPr>
      <p:grpSpPr>
        <a:xfrm>
          <a:off x="0" y="0"/>
          <a:ext cx="0" cy="0"/>
          <a:chOff x="0" y="0"/>
          <a:chExt cx="0" cy="0"/>
        </a:xfrm>
      </p:grpSpPr>
      <p:sp>
        <p:nvSpPr>
          <p:cNvPr id="111" name="Shape 111"/>
          <p:cNvSpPr txBox="1"/>
          <p:nvPr/>
        </p:nvSpPr>
        <p:spPr>
          <a:xfrm>
            <a:off x="374650" y="100011"/>
            <a:ext cx="8074024" cy="1673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Font typeface="Arial"/>
              <a:buNone/>
            </a:pPr>
            <a:r>
              <a:t/>
            </a:r>
            <a:endParaRPr b="1" i="0" sz="6000" u="none" cap="none" strike="noStrike">
              <a:solidFill>
                <a:srgbClr val="00279F"/>
              </a:solidFill>
              <a:latin typeface="Arial"/>
              <a:ea typeface="Arial"/>
              <a:cs typeface="Arial"/>
              <a:sym typeface="Arial"/>
            </a:endParaRPr>
          </a:p>
          <a:p>
            <a:pPr indent="0" lvl="0" marL="0" marR="0" rtl="0" algn="l">
              <a:lnSpc>
                <a:spcPct val="90000"/>
              </a:lnSpc>
              <a:spcBef>
                <a:spcPts val="616"/>
              </a:spcBef>
              <a:spcAft>
                <a:spcPts val="0"/>
              </a:spcAft>
              <a:buClr>
                <a:schemeClr val="hlink"/>
              </a:buClr>
              <a:buSzPct val="25000"/>
              <a:buFont typeface="Arial"/>
              <a:buNone/>
            </a:pPr>
            <a:r>
              <a:rPr b="0" i="0" lang="en-US" sz="4400" u="none" cap="none" strike="noStrike">
                <a:solidFill>
                  <a:schemeClr val="hlink"/>
                </a:solidFill>
                <a:latin typeface="Arial"/>
                <a:ea typeface="Arial"/>
                <a:cs typeface="Arial"/>
                <a:sym typeface="Arial"/>
              </a:rPr>
              <a:t>     </a:t>
            </a:r>
          </a:p>
        </p:txBody>
      </p:sp>
      <p:sp>
        <p:nvSpPr>
          <p:cNvPr id="112" name="Shape 112"/>
          <p:cNvSpPr txBox="1"/>
          <p:nvPr>
            <p:ph idx="4294967295" type="title"/>
          </p:nvPr>
        </p:nvSpPr>
        <p:spPr>
          <a:xfrm>
            <a:off x="533400" y="190500"/>
            <a:ext cx="8001000" cy="762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Events and Sample Space</a:t>
            </a:r>
          </a:p>
        </p:txBody>
      </p:sp>
      <p:sp>
        <p:nvSpPr>
          <p:cNvPr id="113" name="Shape 113"/>
          <p:cNvSpPr txBox="1"/>
          <p:nvPr/>
        </p:nvSpPr>
        <p:spPr>
          <a:xfrm>
            <a:off x="381000" y="1281112"/>
            <a:ext cx="8305799" cy="1274762"/>
          </a:xfrm>
          <a:prstGeom prst="rect">
            <a:avLst/>
          </a:prstGeom>
          <a:noFill/>
          <a:ln>
            <a:noFill/>
          </a:ln>
        </p:spPr>
        <p:txBody>
          <a:bodyPr anchorCtr="0" anchor="t" bIns="45700" lIns="91425" rIns="91425" tIns="45700">
            <a:noAutofit/>
          </a:bodyPr>
          <a:lstStyle/>
          <a:p>
            <a:pPr indent="-914400" lvl="0" marL="914400" marR="0" rtl="0" algn="l">
              <a:lnSpc>
                <a:spcPct val="90000"/>
              </a:lnSpc>
              <a:spcBef>
                <a:spcPts val="0"/>
              </a:spcBef>
              <a:spcAft>
                <a:spcPts val="0"/>
              </a:spcAft>
              <a:buClr>
                <a:schemeClr val="accent2"/>
              </a:buClr>
              <a:buSzPct val="100000"/>
              <a:buFont typeface="Arial"/>
              <a:buChar char="❖"/>
            </a:pPr>
            <a:r>
              <a:rPr b="1" i="0" lang="en-US" sz="2400" u="none" cap="none" strike="noStrike">
                <a:solidFill>
                  <a:schemeClr val="hlink"/>
                </a:solidFill>
                <a:latin typeface="Arial"/>
                <a:ea typeface="Arial"/>
                <a:cs typeface="Arial"/>
                <a:sym typeface="Arial"/>
              </a:rPr>
              <a:t>Event</a:t>
            </a:r>
          </a:p>
          <a:p>
            <a:pPr indent="-914400" lvl="0" marL="914400" marR="0" rtl="0" algn="l">
              <a:lnSpc>
                <a:spcPct val="9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any collection of results or outcomes of a procedure</a:t>
            </a:r>
          </a:p>
        </p:txBody>
      </p:sp>
      <p:sp>
        <p:nvSpPr>
          <p:cNvPr id="114" name="Shape 114"/>
          <p:cNvSpPr txBox="1"/>
          <p:nvPr/>
        </p:nvSpPr>
        <p:spPr>
          <a:xfrm>
            <a:off x="381000" y="2652711"/>
            <a:ext cx="8305799" cy="1260474"/>
          </a:xfrm>
          <a:prstGeom prst="rect">
            <a:avLst/>
          </a:prstGeom>
          <a:noFill/>
          <a:ln>
            <a:noFill/>
          </a:ln>
        </p:spPr>
        <p:txBody>
          <a:bodyPr anchorCtr="0" anchor="t" bIns="45700" lIns="91425" rIns="91425" tIns="45700">
            <a:noAutofit/>
          </a:bodyPr>
          <a:lstStyle/>
          <a:p>
            <a:pPr indent="-914400" lvl="0" marL="914400" marR="0" rtl="0" algn="l">
              <a:lnSpc>
                <a:spcPct val="90000"/>
              </a:lnSpc>
              <a:spcBef>
                <a:spcPts val="0"/>
              </a:spcBef>
              <a:spcAft>
                <a:spcPts val="0"/>
              </a:spcAft>
              <a:buClr>
                <a:schemeClr val="accent2"/>
              </a:buClr>
              <a:buSzPct val="100000"/>
              <a:buFont typeface="Arial"/>
              <a:buChar char="❖"/>
            </a:pPr>
            <a:r>
              <a:rPr b="1" i="0" lang="en-US" sz="2400" u="none" cap="none" strike="noStrike">
                <a:solidFill>
                  <a:schemeClr val="hlink"/>
                </a:solidFill>
                <a:latin typeface="Arial"/>
                <a:ea typeface="Arial"/>
                <a:cs typeface="Arial"/>
                <a:sym typeface="Arial"/>
              </a:rPr>
              <a:t>Simple Event</a:t>
            </a:r>
          </a:p>
          <a:p>
            <a:pPr indent="-914400" lvl="0" marL="914400" marR="0" rtl="0" algn="l">
              <a:lnSpc>
                <a:spcPct val="9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an outcome or an event that cannot be further broken down into simpler components</a:t>
            </a:r>
          </a:p>
        </p:txBody>
      </p:sp>
      <p:sp>
        <p:nvSpPr>
          <p:cNvPr id="115" name="Shape 115"/>
          <p:cNvSpPr txBox="1"/>
          <p:nvPr/>
        </p:nvSpPr>
        <p:spPr>
          <a:xfrm>
            <a:off x="381000" y="4024312"/>
            <a:ext cx="8305799" cy="1917700"/>
          </a:xfrm>
          <a:prstGeom prst="rect">
            <a:avLst/>
          </a:prstGeom>
          <a:noFill/>
          <a:ln>
            <a:noFill/>
          </a:ln>
        </p:spPr>
        <p:txBody>
          <a:bodyPr anchorCtr="0" anchor="t" bIns="45700" lIns="91425" rIns="91425" tIns="45700">
            <a:noAutofit/>
          </a:bodyPr>
          <a:lstStyle/>
          <a:p>
            <a:pPr indent="-914400" lvl="0" marL="914400" marR="0" rtl="0" algn="l">
              <a:lnSpc>
                <a:spcPct val="90000"/>
              </a:lnSpc>
              <a:spcBef>
                <a:spcPts val="0"/>
              </a:spcBef>
              <a:spcAft>
                <a:spcPts val="0"/>
              </a:spcAft>
              <a:buClr>
                <a:schemeClr val="accent2"/>
              </a:buClr>
              <a:buSzPct val="100000"/>
              <a:buFont typeface="Arial"/>
              <a:buChar char="❖"/>
            </a:pPr>
            <a:r>
              <a:rPr b="1" i="0" lang="en-US" sz="2400" u="none" cap="none" strike="noStrike">
                <a:solidFill>
                  <a:schemeClr val="hlink"/>
                </a:solidFill>
                <a:latin typeface="Arial"/>
                <a:ea typeface="Arial"/>
                <a:cs typeface="Arial"/>
                <a:sym typeface="Arial"/>
              </a:rPr>
              <a:t>Sample Space</a:t>
            </a:r>
          </a:p>
          <a:p>
            <a:pPr indent="-914400" lvl="0" marL="914400" marR="0" rtl="0" algn="l">
              <a:lnSpc>
                <a:spcPct val="9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for a procedure consists of all possible </a:t>
            </a:r>
            <a:r>
              <a:rPr b="1" i="0" lang="en-US" sz="2400" u="none" cap="none" strike="noStrike">
                <a:solidFill>
                  <a:schemeClr val="hlink"/>
                </a:solidFill>
                <a:latin typeface="Arial"/>
                <a:ea typeface="Arial"/>
                <a:cs typeface="Arial"/>
                <a:sym typeface="Arial"/>
              </a:rPr>
              <a:t>simple</a:t>
            </a:r>
            <a:r>
              <a:rPr b="1" i="0" lang="en-US" sz="2400" u="none" cap="none" strike="noStrike">
                <a:solidFill>
                  <a:schemeClr val="dk1"/>
                </a:solidFill>
                <a:latin typeface="Arial"/>
                <a:ea typeface="Arial"/>
                <a:cs typeface="Arial"/>
                <a:sym typeface="Arial"/>
              </a:rPr>
              <a:t> events; that is, the sample space consists of all outcomes that cannot be broken down any further</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08" name="Shape 708"/>
        <p:cNvGrpSpPr/>
        <p:nvPr/>
      </p:nvGrpSpPr>
      <p:grpSpPr>
        <a:xfrm>
          <a:off x="0" y="0"/>
          <a:ext cx="0" cy="0"/>
          <a:chOff x="0" y="0"/>
          <a:chExt cx="0" cy="0"/>
        </a:xfrm>
      </p:grpSpPr>
      <p:sp>
        <p:nvSpPr>
          <p:cNvPr id="709" name="Shape 709"/>
          <p:cNvSpPr txBox="1"/>
          <p:nvPr/>
        </p:nvSpPr>
        <p:spPr>
          <a:xfrm>
            <a:off x="685800" y="241300"/>
            <a:ext cx="7772400" cy="60959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710" name="Shape 710"/>
          <p:cNvSpPr txBox="1"/>
          <p:nvPr/>
        </p:nvSpPr>
        <p:spPr>
          <a:xfrm>
            <a:off x="609600" y="1676400"/>
            <a:ext cx="769619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p:txBody>
      </p:sp>
      <p:sp>
        <p:nvSpPr>
          <p:cNvPr id="711" name="Shape 711"/>
          <p:cNvSpPr txBox="1"/>
          <p:nvPr/>
        </p:nvSpPr>
        <p:spPr>
          <a:xfrm>
            <a:off x="619125" y="2224086"/>
            <a:ext cx="769619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The fundamental counting rule.</a:t>
            </a:r>
          </a:p>
        </p:txBody>
      </p:sp>
      <p:sp>
        <p:nvSpPr>
          <p:cNvPr id="712" name="Shape 712"/>
          <p:cNvSpPr txBox="1"/>
          <p:nvPr/>
        </p:nvSpPr>
        <p:spPr>
          <a:xfrm>
            <a:off x="619125" y="3222625"/>
            <a:ext cx="7696199" cy="860425"/>
          </a:xfrm>
          <a:prstGeom prst="rect">
            <a:avLst/>
          </a:prstGeom>
          <a:noFill/>
          <a:ln>
            <a:noFill/>
          </a:ln>
        </p:spPr>
        <p:txBody>
          <a:bodyPr anchorCtr="0" anchor="t" bIns="45700" lIns="91425" rIns="91425" tIns="45700">
            <a:noAutofit/>
          </a:bodyPr>
          <a:lstStyle/>
          <a:p>
            <a:pPr indent="-460375" lvl="0" marL="460375"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The permutations rule (when items are all different).</a:t>
            </a:r>
          </a:p>
        </p:txBody>
      </p:sp>
      <p:sp>
        <p:nvSpPr>
          <p:cNvPr id="713" name="Shape 713"/>
          <p:cNvSpPr txBox="1"/>
          <p:nvPr/>
        </p:nvSpPr>
        <p:spPr>
          <a:xfrm>
            <a:off x="619125" y="4049712"/>
            <a:ext cx="7696199" cy="860425"/>
          </a:xfrm>
          <a:prstGeom prst="rect">
            <a:avLst/>
          </a:prstGeom>
          <a:noFill/>
          <a:ln>
            <a:noFill/>
          </a:ln>
        </p:spPr>
        <p:txBody>
          <a:bodyPr anchorCtr="0" anchor="t" bIns="45700" lIns="91425" rIns="91425" tIns="45700">
            <a:noAutofit/>
          </a:bodyPr>
          <a:lstStyle/>
          <a:p>
            <a:pPr indent="-460375" lvl="0" marL="460375"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The permutations rule (when some items are identical to others).</a:t>
            </a:r>
          </a:p>
        </p:txBody>
      </p:sp>
      <p:sp>
        <p:nvSpPr>
          <p:cNvPr id="714" name="Shape 714"/>
          <p:cNvSpPr txBox="1"/>
          <p:nvPr/>
        </p:nvSpPr>
        <p:spPr>
          <a:xfrm>
            <a:off x="619125" y="4878387"/>
            <a:ext cx="769619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The combinations rule.</a:t>
            </a:r>
          </a:p>
        </p:txBody>
      </p:sp>
      <p:sp>
        <p:nvSpPr>
          <p:cNvPr id="715" name="Shape 715"/>
          <p:cNvSpPr txBox="1"/>
          <p:nvPr/>
        </p:nvSpPr>
        <p:spPr>
          <a:xfrm>
            <a:off x="619125" y="2722561"/>
            <a:ext cx="769619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The factorial rule.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9" name="Shape 119"/>
        <p:cNvGrpSpPr/>
        <p:nvPr/>
      </p:nvGrpSpPr>
      <p:grpSpPr>
        <a:xfrm>
          <a:off x="0" y="0"/>
          <a:ext cx="0" cy="0"/>
          <a:chOff x="0" y="0"/>
          <a:chExt cx="0" cy="0"/>
        </a:xfrm>
      </p:grpSpPr>
      <p:sp>
        <p:nvSpPr>
          <p:cNvPr id="120" name="Shape 120"/>
          <p:cNvSpPr txBox="1"/>
          <p:nvPr/>
        </p:nvSpPr>
        <p:spPr>
          <a:xfrm>
            <a:off x="914400" y="609600"/>
            <a:ext cx="7162799" cy="1143000"/>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121" name="Shape 121"/>
          <p:cNvSpPr txBox="1"/>
          <p:nvPr/>
        </p:nvSpPr>
        <p:spPr>
          <a:xfrm>
            <a:off x="685800" y="254000"/>
            <a:ext cx="7772400" cy="1187449"/>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 for </a:t>
            </a:r>
          </a:p>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Probabilities</a:t>
            </a:r>
          </a:p>
        </p:txBody>
      </p:sp>
      <p:sp>
        <p:nvSpPr>
          <p:cNvPr id="122" name="Shape 122"/>
          <p:cNvSpPr txBox="1"/>
          <p:nvPr>
            <p:ph idx="1" type="body"/>
          </p:nvPr>
        </p:nvSpPr>
        <p:spPr>
          <a:xfrm>
            <a:off x="533400" y="1752600"/>
            <a:ext cx="8153399" cy="3124199"/>
          </a:xfrm>
          <a:prstGeom prst="rect">
            <a:avLst/>
          </a:prstGeom>
          <a:noFill/>
          <a:ln>
            <a:noFill/>
          </a:ln>
        </p:spPr>
        <p:txBody>
          <a:bodyPr anchorCtr="0" anchor="t" bIns="44450" lIns="90475" rIns="90475" tIns="44450">
            <a:noAutofit/>
          </a:bodyPr>
          <a:lstStyle/>
          <a:p>
            <a:pPr indent="-285750" lvl="0" marL="285750" marR="0" rtl="0" algn="l">
              <a:lnSpc>
                <a:spcPct val="95000"/>
              </a:lnSpc>
              <a:spcBef>
                <a:spcPts val="0"/>
              </a:spcBef>
              <a:spcAft>
                <a:spcPts val="0"/>
              </a:spcAft>
              <a:buClr>
                <a:schemeClr val="hlink"/>
              </a:buClr>
              <a:buSzPct val="25000"/>
              <a:buFont typeface="Arial"/>
              <a:buNone/>
            </a:pPr>
            <a:r>
              <a:rPr b="1" i="1" lang="en-US" sz="4800" u="none" cap="none" strike="noStrike">
                <a:solidFill>
                  <a:schemeClr val="hlink"/>
                </a:solidFill>
                <a:latin typeface="Arial"/>
                <a:ea typeface="Arial"/>
                <a:cs typeface="Arial"/>
                <a:sym typeface="Arial"/>
              </a:rPr>
              <a:t>P</a:t>
            </a:r>
            <a:r>
              <a:rPr b="0" i="0" lang="en-US" sz="4800" u="none" cap="none" strike="noStrike">
                <a:solidFill>
                  <a:schemeClr val="dk1"/>
                </a:solidFill>
                <a:latin typeface="Arial"/>
                <a:ea typeface="Arial"/>
                <a:cs typeface="Arial"/>
                <a:sym typeface="Arial"/>
              </a:rPr>
              <a:t> </a:t>
            </a:r>
            <a:r>
              <a:rPr b="0" i="0" lang="en-US" sz="32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denotes a probability.</a:t>
            </a:r>
          </a:p>
          <a:p>
            <a:pPr indent="-285750" lvl="0" marL="285750" marR="0" rtl="0" algn="l">
              <a:lnSpc>
                <a:spcPct val="95000"/>
              </a:lnSpc>
              <a:spcBef>
                <a:spcPts val="2880"/>
              </a:spcBef>
              <a:spcAft>
                <a:spcPts val="0"/>
              </a:spcAft>
              <a:buClr>
                <a:schemeClr val="hlink"/>
              </a:buClr>
              <a:buSzPct val="25000"/>
              <a:buFont typeface="Arial"/>
              <a:buNone/>
            </a:pPr>
            <a:r>
              <a:rPr b="1" i="1" lang="en-US" sz="4800" u="none" cap="none" strike="noStrike">
                <a:solidFill>
                  <a:schemeClr val="hlink"/>
                </a:solidFill>
                <a:latin typeface="Arial"/>
                <a:ea typeface="Arial"/>
                <a:cs typeface="Arial"/>
                <a:sym typeface="Arial"/>
              </a:rPr>
              <a:t>A, B</a:t>
            </a:r>
            <a:r>
              <a:rPr b="1" i="0" lang="en-US" sz="4800" u="none" cap="none" strike="noStrike">
                <a:solidFill>
                  <a:schemeClr val="hlink"/>
                </a:solidFill>
                <a:latin typeface="Arial"/>
                <a:ea typeface="Arial"/>
                <a:cs typeface="Arial"/>
                <a:sym typeface="Arial"/>
              </a:rPr>
              <a:t>, </a:t>
            </a:r>
            <a:r>
              <a:rPr b="1" i="0" lang="en-US" sz="4000" u="none" cap="none" strike="noStrike">
                <a:solidFill>
                  <a:schemeClr val="hlink"/>
                </a:solidFill>
                <a:latin typeface="Arial"/>
                <a:ea typeface="Arial"/>
                <a:cs typeface="Arial"/>
                <a:sym typeface="Arial"/>
              </a:rPr>
              <a:t>and</a:t>
            </a:r>
            <a:r>
              <a:rPr b="1" i="0" lang="en-US" sz="4800" u="none" cap="none" strike="noStrike">
                <a:solidFill>
                  <a:schemeClr val="hlink"/>
                </a:solidFill>
                <a:latin typeface="Arial"/>
                <a:ea typeface="Arial"/>
                <a:cs typeface="Arial"/>
                <a:sym typeface="Arial"/>
              </a:rPr>
              <a:t> </a:t>
            </a:r>
            <a:r>
              <a:rPr b="1" i="1" lang="en-US" sz="4800" u="none" cap="none" strike="noStrike">
                <a:solidFill>
                  <a:schemeClr val="hlink"/>
                </a:solidFill>
                <a:latin typeface="Arial"/>
                <a:ea typeface="Arial"/>
                <a:cs typeface="Arial"/>
                <a:sym typeface="Arial"/>
              </a:rPr>
              <a:t>C</a:t>
            </a:r>
            <a:r>
              <a:rPr b="1" i="0" lang="en-US" sz="4800" u="none" cap="none" strike="noStrike">
                <a:solidFill>
                  <a:schemeClr val="dk1"/>
                </a:solidFill>
                <a:latin typeface="Arial"/>
                <a:ea typeface="Arial"/>
                <a:cs typeface="Arial"/>
                <a:sym typeface="Arial"/>
              </a:rPr>
              <a:t> </a:t>
            </a:r>
            <a:r>
              <a:rPr b="0" i="0" lang="en-US" sz="32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denote specific events.</a:t>
            </a:r>
          </a:p>
          <a:p>
            <a:pPr indent="-285750" lvl="0" marL="285750" marR="0" rtl="0" algn="l">
              <a:lnSpc>
                <a:spcPct val="95000"/>
              </a:lnSpc>
              <a:spcBef>
                <a:spcPts val="2880"/>
              </a:spcBef>
              <a:spcAft>
                <a:spcPts val="1440"/>
              </a:spcAft>
              <a:buClr>
                <a:schemeClr val="hlink"/>
              </a:buClr>
              <a:buSzPct val="25000"/>
              <a:buFont typeface="Arial"/>
              <a:buNone/>
            </a:pPr>
            <a:r>
              <a:rPr b="1" i="1" lang="en-US" sz="4800" u="none" cap="none" strike="noStrike">
                <a:solidFill>
                  <a:schemeClr val="hlink"/>
                </a:solidFill>
                <a:latin typeface="Arial"/>
                <a:ea typeface="Arial"/>
                <a:cs typeface="Arial"/>
                <a:sym typeface="Arial"/>
              </a:rPr>
              <a:t>P</a:t>
            </a:r>
            <a:r>
              <a:rPr b="1" i="0" lang="en-US" sz="4800" u="none" cap="none" strike="noStrike">
                <a:solidFill>
                  <a:schemeClr val="hlink"/>
                </a:solidFill>
                <a:latin typeface="Arial"/>
                <a:ea typeface="Arial"/>
                <a:cs typeface="Arial"/>
                <a:sym typeface="Arial"/>
              </a:rPr>
              <a:t>(</a:t>
            </a:r>
            <a:r>
              <a:rPr b="1" i="1" lang="en-US" sz="4800" u="none" cap="none" strike="noStrike">
                <a:solidFill>
                  <a:schemeClr val="hlink"/>
                </a:solidFill>
                <a:latin typeface="Arial"/>
                <a:ea typeface="Arial"/>
                <a:cs typeface="Arial"/>
                <a:sym typeface="Arial"/>
              </a:rPr>
              <a:t>A</a:t>
            </a:r>
            <a:r>
              <a:rPr b="1" i="0" lang="en-US" sz="4800" u="none" cap="none" strike="noStrike">
                <a:solidFill>
                  <a:schemeClr val="hlink"/>
                </a:solidFill>
                <a:latin typeface="Arial"/>
                <a:ea typeface="Arial"/>
                <a:cs typeface="Arial"/>
                <a:sym typeface="Arial"/>
              </a:rPr>
              <a:t>)</a:t>
            </a:r>
            <a:r>
              <a:rPr b="1" i="0" lang="en-US" sz="4800" u="none" cap="none" strike="noStrike">
                <a:solidFill>
                  <a:schemeClr val="dk1"/>
                </a:solidFill>
                <a:latin typeface="Arial"/>
                <a:ea typeface="Arial"/>
                <a:cs typeface="Arial"/>
                <a:sym typeface="Arial"/>
              </a:rPr>
              <a:t> </a:t>
            </a:r>
            <a:r>
              <a:rPr b="0" i="0" lang="en-US" sz="32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denotes the probability of 			event </a:t>
            </a: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occurring.</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03macpp">
  <a:themeElements>
    <a:clrScheme name="">
      <a:dk1>
        <a:srgbClr val="000000"/>
      </a:dk1>
      <a:lt1>
        <a:srgbClr val="FFFFFF"/>
      </a:lt1>
      <a:dk2>
        <a:srgbClr val="00279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