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1" r:id="rId2"/>
  </p:sldIdLst>
  <p:sldSz cx="10771188" cy="16257588"/>
  <p:notesSz cx="6858000" cy="9144000"/>
  <p:embeddedFontLst>
    <p:embeddedFont>
      <p:font typeface="Calibri" panose="020F0502020204030204" pitchFamily="3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120">
          <p15:clr>
            <a:srgbClr val="A4A3A4"/>
          </p15:clr>
        </p15:guide>
        <p15:guide id="2" pos="33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3DD"/>
    <a:srgbClr val="3D9978"/>
    <a:srgbClr val="1C4354"/>
    <a:srgbClr val="215065"/>
    <a:srgbClr val="2C6E56"/>
    <a:srgbClr val="D6D7CF"/>
    <a:srgbClr val="C6C8BC"/>
    <a:srgbClr val="2D7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94" autoAdjust="0"/>
    <p:restoredTop sz="94660"/>
  </p:normalViewPr>
  <p:slideViewPr>
    <p:cSldViewPr snapToGrid="0">
      <p:cViewPr>
        <p:scale>
          <a:sx n="64" d="100"/>
          <a:sy n="64" d="100"/>
        </p:scale>
        <p:origin x="-1458" y="3456"/>
      </p:cViewPr>
      <p:guideLst>
        <p:guide orient="horz" pos="5120"/>
        <p:guide pos="33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notesMaster" Target="notesMasters/notesMaster1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font" Target="fonts/font2.fntdata" /><Relationship Id="rId4" Type="http://schemas.openxmlformats.org/officeDocument/2006/relationships/font" Target="fonts/font1.fntdata" /><Relationship Id="rId9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334281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2350" y="685800"/>
            <a:ext cx="2273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47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شريحة عنوان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807839" y="2660676"/>
            <a:ext cx="9155510" cy="566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68"/>
              <a:buFont typeface="Calibri"/>
              <a:buNone/>
              <a:defRPr sz="706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46399" y="8538998"/>
            <a:ext cx="8078391" cy="3925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2827"/>
            </a:lvl1pPr>
            <a:lvl2pPr lvl="1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None/>
              <a:defRPr sz="2356"/>
            </a:lvl2pPr>
            <a:lvl3pPr lvl="2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None/>
              <a:defRPr sz="2120"/>
            </a:lvl3pPr>
            <a:lvl4pPr lvl="3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4pPr>
            <a:lvl5pPr lvl="4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5pPr>
            <a:lvl6pPr lvl="5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6pPr>
            <a:lvl7pPr lvl="6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7pPr>
            <a:lvl8pPr lvl="7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8pPr>
            <a:lvl9pPr lvl="8" algn="ctr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ان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980624" y="6593075"/>
            <a:ext cx="13777554" cy="2322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2731771" y="4337857"/>
            <a:ext cx="13777554" cy="6832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محتوى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740519" y="4327830"/>
            <a:ext cx="9290150" cy="1031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المقطع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34910" y="4053112"/>
            <a:ext cx="9290150" cy="6762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68"/>
              <a:buFont typeface="Calibri"/>
              <a:buNone/>
              <a:defRPr sz="706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34910" y="10879793"/>
            <a:ext cx="9290150" cy="3556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2827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2356"/>
              <a:buNone/>
              <a:defRPr sz="235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2120"/>
              <a:buNone/>
              <a:defRPr sz="212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1885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يان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740519" y="4327830"/>
            <a:ext cx="4577755" cy="1031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5452914" y="4327830"/>
            <a:ext cx="4577755" cy="1031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قارنة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741922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741923" y="3985368"/>
            <a:ext cx="4556717" cy="195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2827" b="1"/>
            </a:lvl1pPr>
            <a:lvl2pPr marL="914400" lvl="1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None/>
              <a:defRPr sz="2356" b="1"/>
            </a:lvl2pPr>
            <a:lvl3pPr marL="1371600" lvl="2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None/>
              <a:defRPr sz="2120" b="1"/>
            </a:lvl3pPr>
            <a:lvl4pPr marL="1828800" lvl="3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4pPr>
            <a:lvl5pPr marL="2286000" lvl="4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5pPr>
            <a:lvl6pPr marL="2743200" lvl="5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6pPr>
            <a:lvl7pPr marL="3200400" lvl="6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7pPr>
            <a:lvl8pPr marL="3657600" lvl="7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8pPr>
            <a:lvl9pPr marL="4114800" lvl="8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741923" y="5938536"/>
            <a:ext cx="4556717" cy="8734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5452914" y="3985368"/>
            <a:ext cx="4579158" cy="195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2827" b="1"/>
            </a:lvl1pPr>
            <a:lvl2pPr marL="914400" lvl="1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None/>
              <a:defRPr sz="2356" b="1"/>
            </a:lvl2pPr>
            <a:lvl3pPr marL="1371600" lvl="2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None/>
              <a:defRPr sz="2120" b="1"/>
            </a:lvl3pPr>
            <a:lvl4pPr marL="1828800" lvl="3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4pPr>
            <a:lvl5pPr marL="2286000" lvl="4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5pPr>
            <a:lvl6pPr marL="2743200" lvl="5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6pPr>
            <a:lvl7pPr marL="3200400" lvl="6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7pPr>
            <a:lvl8pPr marL="3657600" lvl="7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8pPr>
            <a:lvl9pPr marL="4114800" lvl="8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5452914" y="5938536"/>
            <a:ext cx="4579158" cy="8734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فقط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ارغ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ى مع تسمية توضيحية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741922" y="1083839"/>
            <a:ext cx="3473988" cy="3793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0"/>
              <a:buFont typeface="Calibri"/>
              <a:buNone/>
              <a:defRPr sz="377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579158" y="2340795"/>
            <a:ext cx="5452914" cy="1155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67994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3770"/>
              <a:buChar char="•"/>
              <a:defRPr sz="3770"/>
            </a:lvl1pPr>
            <a:lvl2pPr marL="914400" lvl="1" indent="-438022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3298"/>
              <a:buChar char="•"/>
              <a:defRPr sz="3298"/>
            </a:lvl2pPr>
            <a:lvl3pPr marL="1371600" lvl="2" indent="-408114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827"/>
              <a:buChar char="•"/>
              <a:defRPr sz="2827"/>
            </a:lvl3pPr>
            <a:lvl4pPr marL="1828800" lvl="3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4pPr>
            <a:lvl5pPr marL="2286000" lvl="4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5pPr>
            <a:lvl6pPr marL="2743200" lvl="5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6pPr>
            <a:lvl7pPr marL="3200400" lvl="6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7pPr>
            <a:lvl8pPr marL="3657600" lvl="7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8pPr>
            <a:lvl9pPr marL="4114800" lvl="8" indent="-378206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2356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741922" y="4877276"/>
            <a:ext cx="3473988" cy="9035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1885"/>
            </a:lvl1pPr>
            <a:lvl2pPr marL="914400" lvl="1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649"/>
              <a:buNone/>
              <a:defRPr sz="1649"/>
            </a:lvl2pPr>
            <a:lvl3pPr marL="1371600" lvl="2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414"/>
              <a:buNone/>
              <a:defRPr sz="1414"/>
            </a:lvl3pPr>
            <a:lvl4pPr marL="1828800" lvl="3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4pPr>
            <a:lvl5pPr marL="2286000" lvl="4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5pPr>
            <a:lvl6pPr marL="2743200" lvl="5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6pPr>
            <a:lvl7pPr marL="3200400" lvl="6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7pPr>
            <a:lvl8pPr marL="3657600" lvl="7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8pPr>
            <a:lvl9pPr marL="4114800" lvl="8" indent="-2286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1178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27949" y="4840400"/>
            <a:ext cx="10315290" cy="929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40519" y="865570"/>
            <a:ext cx="9290150" cy="3142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83"/>
              <a:buFont typeface="Calibri"/>
              <a:buNone/>
              <a:defRPr sz="5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40519" y="4327830"/>
            <a:ext cx="9290150" cy="1031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8022" algn="l" rtl="0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3298"/>
              <a:buFont typeface="Arial"/>
              <a:buChar char="•"/>
              <a:defRPr sz="32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8114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827"/>
              <a:buFont typeface="Arial"/>
              <a:buChar char="•"/>
              <a:defRPr sz="28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8206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Font typeface="Arial"/>
              <a:buChar char="•"/>
              <a:defRPr sz="235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3219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3220" algn="l" rtl="0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sz="2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740519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567956" y="15068379"/>
            <a:ext cx="3635276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7607152" y="15068379"/>
            <a:ext cx="2423517" cy="86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41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4.png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77" y="0"/>
            <a:ext cx="10759011" cy="2158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76" y="14753542"/>
            <a:ext cx="10783365" cy="1504046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1748562" y="354067"/>
            <a:ext cx="4096484" cy="1184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US" sz="1900" b="0" i="0" u="none" strike="noStrike" cap="none" dirty="0">
                <a:solidFill>
                  <a:schemeClr val="lt1"/>
                </a:solidFill>
                <a:latin typeface="Helvetica Neue W23 for SKY Bd" panose="020B0804020202020204" pitchFamily="34" charset="-78"/>
                <a:ea typeface="Helvetica Neue"/>
                <a:cs typeface="Helvetica Neue W23 for SKY Bd" panose="020B0804020202020204" pitchFamily="34" charset="-78"/>
                <a:sym typeface="Helvetica Neue"/>
              </a:rPr>
              <a:t>الإدارة</a:t>
            </a:r>
            <a:r>
              <a:rPr lang="en-US" sz="1900" dirty="0">
                <a:solidFill>
                  <a:schemeClr val="lt1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  <a:sym typeface="Helvetica Neue"/>
              </a:rPr>
              <a:t> العامة </a:t>
            </a:r>
            <a:r>
              <a:rPr lang="en-US" sz="1900" dirty="0" err="1">
                <a:solidFill>
                  <a:schemeClr val="lt1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  <a:sym typeface="Helvetica Neue"/>
              </a:rPr>
              <a:t>للتعليم</a:t>
            </a:r>
            <a:r>
              <a:rPr lang="en-US" sz="1900" dirty="0">
                <a:solidFill>
                  <a:schemeClr val="lt1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  <a:sym typeface="Helvetica Neue"/>
              </a:rPr>
              <a:t> </a:t>
            </a:r>
            <a:endParaRPr lang="ar-SA" sz="1900" dirty="0">
              <a:solidFill>
                <a:schemeClr val="lt1"/>
              </a:solidFill>
              <a:latin typeface="Helvetica Neue W23 for SKY Bd" panose="020B0804020202020204" pitchFamily="34" charset="-78"/>
              <a:cs typeface="Helvetica Neue W23 for SKY Bd" panose="020B0804020202020204" pitchFamily="34" charset="-78"/>
              <a:sym typeface="Helvetica Neue"/>
            </a:endParaRPr>
          </a:p>
          <a:p>
            <a:pPr algn="r"/>
            <a:r>
              <a:rPr lang="ar-SA" sz="1900" dirty="0">
                <a:solidFill>
                  <a:schemeClr val="lt1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  <a:sym typeface="Helvetica Neue"/>
              </a:rPr>
              <a:t>بمحافظة مكة المكرمة</a:t>
            </a:r>
          </a:p>
          <a:p>
            <a:pPr algn="r"/>
            <a:r>
              <a:rPr lang="ar-SA" sz="1900" dirty="0">
                <a:solidFill>
                  <a:schemeClr val="lt1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  <a:sym typeface="Helvetica Neue"/>
              </a:rPr>
              <a:t>مدرسة </a:t>
            </a:r>
          </a:p>
          <a:p>
            <a:pPr algn="r"/>
            <a:endParaRPr dirty="0">
              <a:latin typeface="Helvetica Neue W23 for SKY Bd" panose="020B0804020202020204" pitchFamily="34" charset="-78"/>
              <a:cs typeface="Helvetica Neue W23 for SKY Bd" panose="020B0804020202020204" pitchFamily="34" charset="-78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84355" y="403573"/>
            <a:ext cx="45719" cy="1162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013416" y="449411"/>
            <a:ext cx="1436956" cy="99285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6130977" y="15527560"/>
            <a:ext cx="417239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المعلمة :</a:t>
            </a:r>
            <a:endParaRPr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926451" y="2349062"/>
            <a:ext cx="8954813" cy="898636"/>
          </a:xfrm>
          <a:prstGeom prst="roundRect">
            <a:avLst/>
          </a:prstGeom>
          <a:solidFill>
            <a:srgbClr val="1C4354"/>
          </a:solidFill>
          <a:ln>
            <a:solidFill>
              <a:srgbClr val="1C43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/>
              <a:t>خطة إثرائية للمتفوقات خلال الفصل الدراسي الثالث للعام الدراسي 1446 هـ</a:t>
            </a:r>
            <a:endParaRPr lang="en-IN" sz="2800" dirty="0"/>
          </a:p>
        </p:txBody>
      </p:sp>
      <p:graphicFrame>
        <p:nvGraphicFramePr>
          <p:cNvPr id="17" name="جدول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299028"/>
              </p:ext>
            </p:extLst>
          </p:nvPr>
        </p:nvGraphicFramePr>
        <p:xfrm>
          <a:off x="409898" y="3464956"/>
          <a:ext cx="9978286" cy="100261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3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9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30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47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6567"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bg1"/>
                          </a:solidFill>
                        </a:rPr>
                        <a:t>فترات المتابعة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3D997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bg1"/>
                          </a:solidFill>
                        </a:rPr>
                        <a:t>الخطة </a:t>
                      </a:r>
                      <a:r>
                        <a:rPr lang="ar-SA" dirty="0" err="1">
                          <a:solidFill>
                            <a:schemeClr val="bg1"/>
                          </a:solidFill>
                        </a:rPr>
                        <a:t>الاثرائية</a:t>
                      </a:r>
                      <a:r>
                        <a:rPr lang="ar-SA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3D997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bg1"/>
                          </a:solidFill>
                        </a:rPr>
                        <a:t>مظاهر الإجادة 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3D997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bg1"/>
                          </a:solidFill>
                        </a:rPr>
                        <a:t>الصف 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3D997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bg1"/>
                          </a:solidFill>
                        </a:rPr>
                        <a:t>اسم الطالبة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3D997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bg1"/>
                          </a:solidFill>
                        </a:rPr>
                        <a:t>م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3D99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4906">
                <a:tc rowSpan="4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ar-SA" dirty="0"/>
                        <a:t>طوال الفصل الدراسي الثالث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>
                          <a:sym typeface="Wingdings"/>
                        </a:rPr>
                        <a:t>التعزيز بالعبارات والجوائز التشجيعية</a:t>
                      </a:r>
                      <a:r>
                        <a:rPr lang="ar-SA" baseline="0" dirty="0">
                          <a:sym typeface="Wingdings"/>
                        </a:rPr>
                        <a:t>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اعطائهم اوراق عمل تناسب مستوى مهاراتهم 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إعطاء فرصة التنمية الذاتية 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 حثهم على المشاركة في المسابقات.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السماح باختيار</a:t>
                      </a:r>
                      <a:r>
                        <a:rPr lang="ar-SA" baseline="0" dirty="0">
                          <a:sym typeface="Wingdings"/>
                        </a:rPr>
                        <a:t> الانشطة التي تستحوذ على اهتماماتهم.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baseline="0" dirty="0">
                          <a:sym typeface="Wingdings"/>
                        </a:rPr>
                        <a:t> متابعة تقدم الطالبة شهريا.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SA" dirty="0">
                          <a:sym typeface="Wingdings"/>
                        </a:rPr>
                        <a:t>القيام بحل الأنشطة بشكل أسرع</a:t>
                      </a:r>
                      <a:r>
                        <a:rPr lang="ar-SA" baseline="0" dirty="0">
                          <a:sym typeface="Wingdings"/>
                        </a:rPr>
                        <a:t> وبإتقان.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الإجابة على اسئلة مهارات التفكير المشاركة الايجابية في المناقشة الصفية.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 سرعة الحساب ذهنيًا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الوصول لحل المشكلات التي تطرح من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خلال الانشطة </a:t>
                      </a:r>
                      <a:r>
                        <a:rPr lang="ar-SA" baseline="0" dirty="0">
                          <a:sym typeface="Wingdings"/>
                        </a:rPr>
                        <a:t>.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N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4906">
                <a:tc vMerge="1"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>
                          <a:sym typeface="Wingdings"/>
                        </a:rPr>
                        <a:t>التعزيز بالعبارات والجوائز التشجيعية</a:t>
                      </a:r>
                      <a:r>
                        <a:rPr lang="ar-SA" baseline="0" dirty="0">
                          <a:sym typeface="Wingdings"/>
                        </a:rPr>
                        <a:t>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اعطائهم اوراق عمل تناسب مستوى مهاراتهم 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إعطاء فرصة التنمية الذاتية 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 حثهم على المشاركة في المسابقات.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السماح باختيار</a:t>
                      </a:r>
                      <a:r>
                        <a:rPr lang="ar-SA" baseline="0" dirty="0">
                          <a:sym typeface="Wingdings"/>
                        </a:rPr>
                        <a:t> الانشطة التي تستحوذ على اهتماماتهم.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baseline="0" dirty="0">
                          <a:sym typeface="Wingdings"/>
                        </a:rPr>
                        <a:t> متابعة تقدم الطالبة شهريا.</a:t>
                      </a:r>
                      <a:endParaRPr lang="en-IN" dirty="0"/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SA" dirty="0">
                          <a:sym typeface="Wingdings"/>
                        </a:rPr>
                        <a:t>القيام بحل الأنشطة بشكل أسرع</a:t>
                      </a:r>
                      <a:r>
                        <a:rPr lang="ar-SA" baseline="0" dirty="0">
                          <a:sym typeface="Wingdings"/>
                        </a:rPr>
                        <a:t> وبإتقان.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الإجابة على اسئلة مهارات التفكير المشاركة الايجابية في المناقشة الصفية.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 سرعة الحساب ذهنيًا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الوصول لحل المشكلات التي تطرح من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خلال الانشطة </a:t>
                      </a:r>
                      <a:r>
                        <a:rPr lang="ar-SA" baseline="0" dirty="0">
                          <a:sym typeface="Wingdings"/>
                        </a:rPr>
                        <a:t>.</a:t>
                      </a:r>
                      <a:endParaRPr lang="en-IN" dirty="0"/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/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4906">
                <a:tc vMerge="1"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>
                          <a:sym typeface="Wingdings"/>
                        </a:rPr>
                        <a:t>التعزيز بالعبارات والجوائز التشجيعية</a:t>
                      </a:r>
                      <a:r>
                        <a:rPr lang="ar-SA" baseline="0" dirty="0">
                          <a:sym typeface="Wingdings"/>
                        </a:rPr>
                        <a:t>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اعطائهم اوراق عمل تناسب مستوى مهاراتهم 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إعطاء فرصة التنمية الذاتية 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 حثهم على المشاركة في المسابقات.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السماح باختيار</a:t>
                      </a:r>
                      <a:r>
                        <a:rPr lang="ar-SA" baseline="0" dirty="0">
                          <a:sym typeface="Wingdings"/>
                        </a:rPr>
                        <a:t> الانشطة التي تستحوذ على اهتماماتهم.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baseline="0" dirty="0">
                          <a:sym typeface="Wingdings"/>
                        </a:rPr>
                        <a:t> متابعة تقدم الطالبة شهريا.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SA" dirty="0">
                          <a:sym typeface="Wingdings"/>
                        </a:rPr>
                        <a:t>القيام بحل الأنشطة بشكل أسرع</a:t>
                      </a:r>
                      <a:r>
                        <a:rPr lang="ar-SA" baseline="0" dirty="0">
                          <a:sym typeface="Wingdings"/>
                        </a:rPr>
                        <a:t> وبإتقان.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الإجابة على اسئلة مهارات التفكير المشاركة الايجابية في المناقشة الصفية.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 سرعة الحساب ذهنيًا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الوصول لحل المشكلات التي تطرح من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خلال الانشطة </a:t>
                      </a:r>
                      <a:r>
                        <a:rPr lang="ar-SA" baseline="0" dirty="0">
                          <a:sym typeface="Wingdings"/>
                        </a:rPr>
                        <a:t>.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4906">
                <a:tc vMerge="1"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>
                          <a:sym typeface="Wingdings"/>
                        </a:rPr>
                        <a:t>التعزيز بالعبارات والجوائز التشجيعية</a:t>
                      </a:r>
                      <a:r>
                        <a:rPr lang="ar-SA" baseline="0" dirty="0">
                          <a:sym typeface="Wingdings"/>
                        </a:rPr>
                        <a:t>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اعطائهم اوراق عمل تناسب مستوى مهاراتهم 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إعطاء فرصة التنمية الذاتية 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 حثهم على المشاركة في المسابقات.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السماح باختيار</a:t>
                      </a:r>
                      <a:r>
                        <a:rPr lang="ar-SA" baseline="0" dirty="0">
                          <a:sym typeface="Wingdings"/>
                        </a:rPr>
                        <a:t> الانشطة التي تستحوذ على اهتماماتهم.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baseline="0" dirty="0">
                          <a:sym typeface="Wingdings"/>
                        </a:rPr>
                        <a:t> متابعة تقدم الطالبة شهريا.</a:t>
                      </a:r>
                      <a:endParaRPr lang="en-IN" dirty="0"/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SA" dirty="0">
                          <a:sym typeface="Wingdings"/>
                        </a:rPr>
                        <a:t>القيام بحل الأنشطة بشكل أسرع</a:t>
                      </a:r>
                      <a:r>
                        <a:rPr lang="ar-SA" baseline="0" dirty="0">
                          <a:sym typeface="Wingdings"/>
                        </a:rPr>
                        <a:t> وبإتقان.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الإجابة على اسئلة مهارات التفكير المشاركة الايجابية في المناقشة الصفية.</a:t>
                      </a:r>
                      <a:endParaRPr lang="en-IN" dirty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 سرعة الحساب ذهنيًا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الوصول لحل المشكلات التي تطرح من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dirty="0">
                          <a:sym typeface="Wingdings"/>
                        </a:rPr>
                        <a:t>خلال الانشطة </a:t>
                      </a:r>
                      <a:r>
                        <a:rPr lang="ar-SA" baseline="0" dirty="0">
                          <a:sym typeface="Wingdings"/>
                        </a:rPr>
                        <a:t>.</a:t>
                      </a:r>
                      <a:endParaRPr lang="en-IN" dirty="0"/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/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2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9" name="Google Shape;90;p13"/>
          <p:cNvSpPr txBox="1"/>
          <p:nvPr/>
        </p:nvSpPr>
        <p:spPr>
          <a:xfrm>
            <a:off x="1129608" y="15542799"/>
            <a:ext cx="417239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مديرة المدرسة 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054535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361</Words>
  <Application>Microsoft Office PowerPoint</Application>
  <PresentationFormat>مخصص</PresentationFormat>
  <Paragraphs>62</Paragraphs>
  <Slides>1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مشعل</dc:creator>
  <cp:lastModifiedBy>ahmd saad</cp:lastModifiedBy>
  <cp:revision>42</cp:revision>
  <dcterms:modified xsi:type="dcterms:W3CDTF">2025-05-10T20:08:44Z</dcterms:modified>
</cp:coreProperties>
</file>