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79" r:id="rId2"/>
    <p:sldId id="280" r:id="rId3"/>
    <p:sldId id="281" r:id="rId4"/>
    <p:sldId id="282" r:id="rId5"/>
    <p:sldId id="283" r:id="rId6"/>
    <p:sldId id="258" r:id="rId7"/>
    <p:sldId id="284" r:id="rId8"/>
    <p:sldId id="272" r:id="rId9"/>
    <p:sldId id="285" r:id="rId10"/>
    <p:sldId id="28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493"/>
    <a:srgbClr val="FA8B78"/>
    <a:srgbClr val="FA9478"/>
    <a:srgbClr val="F98E79"/>
    <a:srgbClr val="FE9F74"/>
    <a:srgbClr val="F79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F8EAA8-EAD2-4814-A920-761BD6ADC7E4}" type="datetimeFigureOut">
              <a:rPr lang="ar-SA" smtClean="0"/>
              <a:t>27/04/35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E44E951-0051-4F63-9226-F3BEA2BD89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642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27/04/35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957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27/04/35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672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27/04/35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990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27/04/35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490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27/04/35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510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27/04/35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18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27/04/35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051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27/04/35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305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27/04/35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121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27/04/35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41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27/04/35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436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C9305-B9F7-4ED4-B76F-3D5A5F3AC1C0}" type="datetimeFigureOut">
              <a:rPr lang="ar-SA" smtClean="0"/>
              <a:t>27/04/35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21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7593013" y="1160463"/>
            <a:ext cx="147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الدائرة هي :</a:t>
            </a:r>
            <a:endParaRPr lang="en-US" sz="2400" b="1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971550" y="1160463"/>
            <a:ext cx="669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>
                <a:solidFill>
                  <a:srgbClr val="006600"/>
                </a:solidFill>
              </a:rPr>
              <a:t>مجموعة نقاط المستوى التي تبعد البعد نفسه عن نقطة ثابتة تسمى</a:t>
            </a:r>
            <a:endParaRPr lang="en-US" sz="2400" b="1">
              <a:solidFill>
                <a:srgbClr val="006600"/>
              </a:solidFill>
            </a:endParaRPr>
          </a:p>
        </p:txBody>
      </p:sp>
      <p:sp>
        <p:nvSpPr>
          <p:cNvPr id="2150" name="Oval 102"/>
          <p:cNvSpPr>
            <a:spLocks noChangeArrowheads="1"/>
          </p:cNvSpPr>
          <p:nvPr/>
        </p:nvSpPr>
        <p:spPr bwMode="auto">
          <a:xfrm>
            <a:off x="1008063" y="3357563"/>
            <a:ext cx="2519362" cy="2519362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2101850" y="443865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●</a:t>
            </a:r>
          </a:p>
        </p:txBody>
      </p:sp>
      <p:sp>
        <p:nvSpPr>
          <p:cNvPr id="2152" name="Text Box 104"/>
          <p:cNvSpPr txBox="1">
            <a:spLocks noChangeArrowheads="1"/>
          </p:cNvSpPr>
          <p:nvPr/>
        </p:nvSpPr>
        <p:spPr bwMode="auto">
          <a:xfrm>
            <a:off x="215900" y="1233488"/>
            <a:ext cx="901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>
                <a:solidFill>
                  <a:schemeClr val="accent2"/>
                </a:solidFill>
              </a:rPr>
              <a:t>المركز</a:t>
            </a:r>
            <a:endParaRPr lang="en-US" sz="2400" b="1"/>
          </a:p>
        </p:txBody>
      </p:sp>
      <p:sp>
        <p:nvSpPr>
          <p:cNvPr id="2153" name="Line 105"/>
          <p:cNvSpPr>
            <a:spLocks noChangeShapeType="1"/>
          </p:cNvSpPr>
          <p:nvPr/>
        </p:nvSpPr>
        <p:spPr bwMode="auto">
          <a:xfrm flipH="1">
            <a:off x="2260600" y="4619625"/>
            <a:ext cx="12588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2154" name="Text Box 106"/>
          <p:cNvSpPr txBox="1">
            <a:spLocks noChangeArrowheads="1"/>
          </p:cNvSpPr>
          <p:nvPr/>
        </p:nvSpPr>
        <p:spPr bwMode="auto">
          <a:xfrm>
            <a:off x="2808288" y="1916113"/>
            <a:ext cx="6156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>
                <a:solidFill>
                  <a:srgbClr val="006600"/>
                </a:solidFill>
              </a:rPr>
              <a:t>القطعة المستقيمة من المركز إلى أي نقطة على الدائرة تسمى</a:t>
            </a:r>
            <a:endParaRPr lang="en-US" sz="2400" b="1">
              <a:solidFill>
                <a:srgbClr val="006600"/>
              </a:solidFill>
            </a:endParaRPr>
          </a:p>
        </p:txBody>
      </p:sp>
      <p:sp>
        <p:nvSpPr>
          <p:cNvPr id="2155" name="Text Box 107"/>
          <p:cNvSpPr txBox="1">
            <a:spLocks noChangeArrowheads="1"/>
          </p:cNvSpPr>
          <p:nvPr/>
        </p:nvSpPr>
        <p:spPr bwMode="auto">
          <a:xfrm>
            <a:off x="1331913" y="1952625"/>
            <a:ext cx="1477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>
                <a:solidFill>
                  <a:schemeClr val="accent2"/>
                </a:solidFill>
              </a:rPr>
              <a:t>نصف القطر</a:t>
            </a:r>
            <a:endParaRPr lang="en-US" sz="2400" b="1"/>
          </a:p>
        </p:txBody>
      </p:sp>
      <p:sp>
        <p:nvSpPr>
          <p:cNvPr id="2156" name="Line 108"/>
          <p:cNvSpPr>
            <a:spLocks noChangeShapeType="1"/>
          </p:cNvSpPr>
          <p:nvPr/>
        </p:nvSpPr>
        <p:spPr bwMode="auto">
          <a:xfrm flipH="1">
            <a:off x="1008063" y="3436938"/>
            <a:ext cx="1692275" cy="13319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2157" name="Line 109"/>
          <p:cNvSpPr>
            <a:spLocks noChangeShapeType="1"/>
          </p:cNvSpPr>
          <p:nvPr/>
        </p:nvSpPr>
        <p:spPr bwMode="auto">
          <a:xfrm flipH="1">
            <a:off x="1273175" y="3810000"/>
            <a:ext cx="1981200" cy="16208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2158" name="Text Box 110"/>
          <p:cNvSpPr txBox="1">
            <a:spLocks noChangeArrowheads="1"/>
          </p:cNvSpPr>
          <p:nvPr/>
        </p:nvSpPr>
        <p:spPr bwMode="auto">
          <a:xfrm>
            <a:off x="3024188" y="2574925"/>
            <a:ext cx="594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>
                <a:solidFill>
                  <a:srgbClr val="006600"/>
                </a:solidFill>
              </a:rPr>
              <a:t>القطعة المستقيمة التي تصل بين نقطتين على الدائرة تسمى</a:t>
            </a:r>
            <a:endParaRPr lang="en-US" sz="2400" b="1">
              <a:solidFill>
                <a:srgbClr val="006600"/>
              </a:solidFill>
            </a:endParaRPr>
          </a:p>
        </p:txBody>
      </p:sp>
      <p:sp>
        <p:nvSpPr>
          <p:cNvPr id="2159" name="Text Box 111"/>
          <p:cNvSpPr txBox="1">
            <a:spLocks noChangeArrowheads="1"/>
          </p:cNvSpPr>
          <p:nvPr/>
        </p:nvSpPr>
        <p:spPr bwMode="auto">
          <a:xfrm>
            <a:off x="2516188" y="2611438"/>
            <a:ext cx="650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>
                <a:solidFill>
                  <a:schemeClr val="accent2"/>
                </a:solidFill>
              </a:rPr>
              <a:t>وتر</a:t>
            </a:r>
            <a:endParaRPr lang="en-US" sz="2400" b="1"/>
          </a:p>
        </p:txBody>
      </p:sp>
      <p:sp>
        <p:nvSpPr>
          <p:cNvPr id="2160" name="Text Box 112"/>
          <p:cNvSpPr txBox="1">
            <a:spLocks noChangeArrowheads="1"/>
          </p:cNvSpPr>
          <p:nvPr/>
        </p:nvSpPr>
        <p:spPr bwMode="auto">
          <a:xfrm>
            <a:off x="5292725" y="3216275"/>
            <a:ext cx="3671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>
                <a:solidFill>
                  <a:srgbClr val="006600"/>
                </a:solidFill>
              </a:rPr>
              <a:t>الوتر الذي يمر بمركز الدائرة يسمى</a:t>
            </a:r>
            <a:endParaRPr lang="en-US" sz="2400" b="1">
              <a:solidFill>
                <a:srgbClr val="006600"/>
              </a:solidFill>
            </a:endParaRPr>
          </a:p>
        </p:txBody>
      </p:sp>
      <p:sp>
        <p:nvSpPr>
          <p:cNvPr id="2161" name="Text Box 113"/>
          <p:cNvSpPr txBox="1">
            <a:spLocks noChangeArrowheads="1"/>
          </p:cNvSpPr>
          <p:nvPr/>
        </p:nvSpPr>
        <p:spPr bwMode="auto">
          <a:xfrm>
            <a:off x="4716463" y="3295650"/>
            <a:ext cx="719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>
                <a:solidFill>
                  <a:schemeClr val="accent2"/>
                </a:solidFill>
              </a:rPr>
              <a:t>القطر</a:t>
            </a:r>
            <a:endParaRPr lang="en-US" sz="2400" b="1"/>
          </a:p>
        </p:txBody>
      </p:sp>
      <p:sp>
        <p:nvSpPr>
          <p:cNvPr id="2165" name="Text Box 117"/>
          <p:cNvSpPr txBox="1">
            <a:spLocks noChangeArrowheads="1"/>
          </p:cNvSpPr>
          <p:nvPr/>
        </p:nvSpPr>
        <p:spPr bwMode="auto">
          <a:xfrm>
            <a:off x="5292725" y="3900488"/>
            <a:ext cx="3671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>
                <a:solidFill>
                  <a:srgbClr val="006600"/>
                </a:solidFill>
              </a:rPr>
              <a:t>القطر هو أطول وتر في الدائرة .</a:t>
            </a:r>
            <a:endParaRPr lang="en-US" sz="2400" b="1">
              <a:solidFill>
                <a:srgbClr val="006600"/>
              </a:solidFill>
            </a:endParaRPr>
          </a:p>
        </p:txBody>
      </p:sp>
      <p:sp>
        <p:nvSpPr>
          <p:cNvPr id="2167" name="Text Box 119"/>
          <p:cNvSpPr txBox="1">
            <a:spLocks noChangeArrowheads="1"/>
          </p:cNvSpPr>
          <p:nvPr/>
        </p:nvSpPr>
        <p:spPr bwMode="auto">
          <a:xfrm>
            <a:off x="6156325" y="4652963"/>
            <a:ext cx="280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>
                <a:solidFill>
                  <a:srgbClr val="006600"/>
                </a:solidFill>
              </a:rPr>
              <a:t>المسافة حول الدائرة تسمى</a:t>
            </a:r>
            <a:endParaRPr lang="en-US" sz="2400" b="1">
              <a:solidFill>
                <a:srgbClr val="006600"/>
              </a:solidFill>
            </a:endParaRPr>
          </a:p>
        </p:txBody>
      </p:sp>
      <p:sp>
        <p:nvSpPr>
          <p:cNvPr id="2168" name="Text Box 120"/>
          <p:cNvSpPr txBox="1">
            <a:spLocks noChangeArrowheads="1"/>
          </p:cNvSpPr>
          <p:nvPr/>
        </p:nvSpPr>
        <p:spPr bwMode="auto">
          <a:xfrm>
            <a:off x="5400675" y="4732338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>
                <a:solidFill>
                  <a:schemeClr val="accent2"/>
                </a:solidFill>
              </a:rPr>
              <a:t>المحيط</a:t>
            </a:r>
            <a:endParaRPr lang="en-US" sz="2400" b="1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751" y="242647"/>
            <a:ext cx="1636364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142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2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2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2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2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2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2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2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2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2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2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2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2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2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/>
      <p:bldP spid="2066" grpId="0"/>
      <p:bldP spid="2150" grpId="0" animBg="1"/>
      <p:bldP spid="2151" grpId="0"/>
      <p:bldP spid="2152" grpId="0"/>
      <p:bldP spid="2153" grpId="0" animBg="1"/>
      <p:bldP spid="2154" grpId="0"/>
      <p:bldP spid="2155" grpId="0"/>
      <p:bldP spid="2156" grpId="0" animBg="1"/>
      <p:bldP spid="2157" grpId="0" animBg="1"/>
      <p:bldP spid="2158" grpId="0"/>
      <p:bldP spid="2159" grpId="0"/>
      <p:bldP spid="2160" grpId="0"/>
      <p:bldP spid="2161" grpId="0"/>
      <p:bldP spid="2165" grpId="0"/>
      <p:bldP spid="2167" grpId="0"/>
      <p:bldP spid="216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3" y="937186"/>
            <a:ext cx="167817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751" y="242647"/>
            <a:ext cx="1636364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046723"/>
            <a:ext cx="4838700" cy="3905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20888"/>
            <a:ext cx="2470001" cy="2234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7344217" y="2864275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مـح =</a:t>
            </a:r>
            <a:endParaRPr lang="en-US" sz="2400" b="1"/>
          </a:p>
        </p:txBody>
      </p:sp>
      <p:sp>
        <p:nvSpPr>
          <p:cNvPr id="54" name="Text Box 22"/>
          <p:cNvSpPr txBox="1">
            <a:spLocks noChangeArrowheads="1"/>
          </p:cNvSpPr>
          <p:nvPr/>
        </p:nvSpPr>
        <p:spPr bwMode="auto">
          <a:xfrm>
            <a:off x="6839664" y="2867450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ط</a:t>
            </a:r>
            <a:endParaRPr lang="en-US" sz="2400" b="1" dirty="0"/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6335609" y="2867450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×</a:t>
            </a:r>
            <a:endParaRPr lang="en-US" sz="2400" b="1" dirty="0"/>
          </a:p>
        </p:txBody>
      </p:sp>
      <p:sp>
        <p:nvSpPr>
          <p:cNvPr id="56" name="Text Box 22"/>
          <p:cNvSpPr txBox="1">
            <a:spLocks noChangeArrowheads="1"/>
          </p:cNvSpPr>
          <p:nvPr/>
        </p:nvSpPr>
        <p:spPr bwMode="auto">
          <a:xfrm>
            <a:off x="5903561" y="2852936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ق</a:t>
            </a:r>
            <a:endParaRPr lang="en-US" sz="2400" b="1" dirty="0"/>
          </a:p>
        </p:txBody>
      </p:sp>
      <p:sp>
        <p:nvSpPr>
          <p:cNvPr id="58" name="Text Box 22"/>
          <p:cNvSpPr txBox="1">
            <a:spLocks noChangeArrowheads="1"/>
          </p:cNvSpPr>
          <p:nvPr/>
        </p:nvSpPr>
        <p:spPr bwMode="auto">
          <a:xfrm>
            <a:off x="6666623" y="2862985"/>
            <a:ext cx="9361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3,14</a:t>
            </a:r>
            <a:endParaRPr lang="en-US" sz="2400" b="1" dirty="0"/>
          </a:p>
        </p:txBody>
      </p:sp>
      <p:sp>
        <p:nvSpPr>
          <p:cNvPr id="59" name="Text Box 22"/>
          <p:cNvSpPr txBox="1">
            <a:spLocks noChangeArrowheads="1"/>
          </p:cNvSpPr>
          <p:nvPr/>
        </p:nvSpPr>
        <p:spPr bwMode="auto">
          <a:xfrm>
            <a:off x="5686975" y="2877499"/>
            <a:ext cx="9361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21,4</a:t>
            </a:r>
            <a:endParaRPr lang="en-US" sz="2400" b="1" dirty="0"/>
          </a:p>
        </p:txBody>
      </p:sp>
      <p:sp>
        <p:nvSpPr>
          <p:cNvPr id="60" name="Text Box 22"/>
          <p:cNvSpPr txBox="1">
            <a:spLocks noChangeArrowheads="1"/>
          </p:cNvSpPr>
          <p:nvPr/>
        </p:nvSpPr>
        <p:spPr bwMode="auto">
          <a:xfrm>
            <a:off x="7271712" y="3651401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=</a:t>
            </a:r>
            <a:endParaRPr lang="en-US" sz="2400" b="1" dirty="0"/>
          </a:p>
        </p:txBody>
      </p:sp>
      <p:sp>
        <p:nvSpPr>
          <p:cNvPr id="61" name="Text Box 22"/>
          <p:cNvSpPr txBox="1">
            <a:spLocks noChangeArrowheads="1"/>
          </p:cNvSpPr>
          <p:nvPr/>
        </p:nvSpPr>
        <p:spPr bwMode="auto">
          <a:xfrm>
            <a:off x="6047578" y="3651401"/>
            <a:ext cx="14268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67,196 </a:t>
            </a:r>
            <a:endParaRPr lang="en-US" sz="2400" b="1" dirty="0"/>
          </a:p>
        </p:txBody>
      </p:sp>
      <p:sp>
        <p:nvSpPr>
          <p:cNvPr id="62" name="Text Box 22"/>
          <p:cNvSpPr txBox="1">
            <a:spLocks noChangeArrowheads="1"/>
          </p:cNvSpPr>
          <p:nvPr/>
        </p:nvSpPr>
        <p:spPr bwMode="auto">
          <a:xfrm>
            <a:off x="5687537" y="3636887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≈</a:t>
            </a:r>
            <a:endParaRPr lang="en-US" sz="2400" b="1" dirty="0"/>
          </a:p>
        </p:txBody>
      </p:sp>
      <p:sp>
        <p:nvSpPr>
          <p:cNvPr id="63" name="Text Box 22"/>
          <p:cNvSpPr txBox="1">
            <a:spLocks noChangeArrowheads="1"/>
          </p:cNvSpPr>
          <p:nvPr/>
        </p:nvSpPr>
        <p:spPr bwMode="auto">
          <a:xfrm>
            <a:off x="4644008" y="3636887"/>
            <a:ext cx="12827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67,2 سم</a:t>
            </a:r>
            <a:endParaRPr lang="en-US" sz="2400" b="1" dirty="0"/>
          </a:p>
        </p:txBody>
      </p:sp>
      <p:sp>
        <p:nvSpPr>
          <p:cNvPr id="64" name="Text Box 22"/>
          <p:cNvSpPr txBox="1">
            <a:spLocks noChangeArrowheads="1"/>
          </p:cNvSpPr>
          <p:nvPr/>
        </p:nvSpPr>
        <p:spPr bwMode="auto">
          <a:xfrm>
            <a:off x="2555776" y="4655815"/>
            <a:ext cx="57999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dirty="0" smtClean="0"/>
              <a:t>أي أن عقرب الدقائق يقطع 67,2 سم تقريبا في الساعة 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7291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4" grpId="1"/>
      <p:bldP spid="55" grpId="0"/>
      <p:bldP spid="56" grpId="0"/>
      <p:bldP spid="56" grpId="1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 rot="-24811469">
            <a:off x="3135313" y="4695825"/>
            <a:ext cx="147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/>
              <a:t>نصف قطر</a:t>
            </a:r>
            <a:endParaRPr lang="en-US" sz="2400" b="1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2736850" y="2457450"/>
            <a:ext cx="3598863" cy="35988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384675" y="4056063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●</a:t>
            </a:r>
          </a:p>
        </p:txBody>
      </p:sp>
      <p:sp>
        <p:nvSpPr>
          <p:cNvPr id="5142" name="AutoShape 22"/>
          <p:cNvSpPr>
            <a:spLocks noChangeArrowheads="1"/>
          </p:cNvSpPr>
          <p:nvPr/>
        </p:nvSpPr>
        <p:spPr bwMode="auto">
          <a:xfrm>
            <a:off x="4500563" y="873125"/>
            <a:ext cx="4319587" cy="755650"/>
          </a:xfrm>
          <a:prstGeom prst="octagon">
            <a:avLst>
              <a:gd name="adj" fmla="val 29287"/>
            </a:avLst>
          </a:prstGeom>
          <a:solidFill>
            <a:srgbClr val="FF99CC">
              <a:alpha val="3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256213" y="1016000"/>
            <a:ext cx="3419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>
                <a:solidFill>
                  <a:srgbClr val="006600"/>
                </a:solidFill>
              </a:rPr>
              <a:t>أذكر اسم كل عنصر مما يأتي :</a:t>
            </a:r>
            <a:endParaRPr lang="en-US" sz="2400" b="1">
              <a:solidFill>
                <a:srgbClr val="006600"/>
              </a:solidFill>
            </a:endParaRPr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 flipH="1">
            <a:off x="4543425" y="4235450"/>
            <a:ext cx="1800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4103688" y="2852738"/>
            <a:ext cx="147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/>
              <a:t>وتر</a:t>
            </a:r>
            <a:endParaRPr lang="en-US" sz="2400" b="1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 flipH="1">
            <a:off x="3024188" y="3284538"/>
            <a:ext cx="30241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 flipH="1">
            <a:off x="2951163" y="2478088"/>
            <a:ext cx="1765300" cy="2628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 flipH="1">
            <a:off x="2736850" y="4235450"/>
            <a:ext cx="35988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4284663" y="3824288"/>
            <a:ext cx="147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/>
              <a:t>قطر</a:t>
            </a:r>
            <a:endParaRPr lang="en-US" sz="2400" b="1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3729038" y="2659063"/>
            <a:ext cx="1657350" cy="3203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 flipH="1">
            <a:off x="3492500" y="4235450"/>
            <a:ext cx="1042988" cy="15128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4824413" y="3824288"/>
            <a:ext cx="147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/>
              <a:t>نصف قطر</a:t>
            </a:r>
            <a:endParaRPr lang="en-US" sz="2400" b="1"/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 rot="-24862738">
            <a:off x="2771775" y="3573463"/>
            <a:ext cx="147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/>
              <a:t>وتر</a:t>
            </a:r>
            <a:endParaRPr lang="en-US" sz="2400" b="1"/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 rot="3835742">
            <a:off x="3773488" y="3471863"/>
            <a:ext cx="147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/>
              <a:t>قطر</a:t>
            </a:r>
            <a:endParaRPr lang="en-US" sz="2400" b="1"/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3743325" y="4257675"/>
            <a:ext cx="147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/>
              <a:t>المركز</a:t>
            </a:r>
            <a:endParaRPr lang="en-US" sz="2400" b="1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751" y="242647"/>
            <a:ext cx="1636364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387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6" dur="10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1" dur="10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4" dur="10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800" decel="1000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9" dur="10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02" dur="10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800" decel="1000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800" decel="100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7" dur="1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0" dur="10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800" decel="100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decel="100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800" decel="100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5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8" dur="1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800" decel="1000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800" decel="100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800" decel="100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800" decel="100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800" decel="1000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800" decel="100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800" decel="100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800" decel="100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83" dur="10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86" dur="10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800" decel="100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800" decel="100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800" decel="100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800" decel="100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800" decel="1000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800" decel="1000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800" decel="1000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800" decel="1000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1" dur="10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4" dur="1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3" grpId="1"/>
      <p:bldP spid="5125" grpId="0" animBg="1"/>
      <p:bldP spid="5126" grpId="0"/>
      <p:bldP spid="5142" grpId="0" animBg="1"/>
      <p:bldP spid="5124" grpId="0"/>
      <p:bldP spid="5143" grpId="0" animBg="1"/>
      <p:bldP spid="5143" grpId="1" animBg="1"/>
      <p:bldP spid="5144" grpId="0"/>
      <p:bldP spid="5144" grpId="1"/>
      <p:bldP spid="5145" grpId="0" animBg="1"/>
      <p:bldP spid="5145" grpId="1" animBg="1"/>
      <p:bldP spid="5146" grpId="0" animBg="1"/>
      <p:bldP spid="5146" grpId="1" animBg="1"/>
      <p:bldP spid="5147" grpId="0" animBg="1"/>
      <p:bldP spid="5147" grpId="1" animBg="1"/>
      <p:bldP spid="5148" grpId="0"/>
      <p:bldP spid="5148" grpId="1"/>
      <p:bldP spid="5150" grpId="0" animBg="1"/>
      <p:bldP spid="5150" grpId="1" animBg="1"/>
      <p:bldP spid="5151" grpId="0" animBg="1"/>
      <p:bldP spid="5151" grpId="1" animBg="1"/>
      <p:bldP spid="5152" grpId="0"/>
      <p:bldP spid="5152" grpId="1"/>
      <p:bldP spid="5153" grpId="0"/>
      <p:bldP spid="5153" grpId="1"/>
      <p:bldP spid="5154" grpId="0"/>
      <p:bldP spid="5154" grpId="1"/>
      <p:bldP spid="5155" grpId="0"/>
      <p:bldP spid="515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5075238" y="873125"/>
            <a:ext cx="2592387" cy="755650"/>
          </a:xfrm>
          <a:prstGeom prst="octagon">
            <a:avLst>
              <a:gd name="adj" fmla="val 29287"/>
            </a:avLst>
          </a:prstGeom>
          <a:solidFill>
            <a:srgbClr val="0000FF">
              <a:alpha val="3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400" b="1"/>
              <a:t>العنصر</a:t>
            </a:r>
            <a:endParaRPr lang="en-US" sz="2400" b="1"/>
          </a:p>
        </p:txBody>
      </p:sp>
      <p:sp>
        <p:nvSpPr>
          <p:cNvPr id="6164" name="AutoShape 20"/>
          <p:cNvSpPr>
            <a:spLocks noChangeArrowheads="1"/>
          </p:cNvSpPr>
          <p:nvPr/>
        </p:nvSpPr>
        <p:spPr bwMode="auto">
          <a:xfrm>
            <a:off x="1871663" y="873125"/>
            <a:ext cx="2592387" cy="755650"/>
          </a:xfrm>
          <a:prstGeom prst="octagon">
            <a:avLst>
              <a:gd name="adj" fmla="val 29287"/>
            </a:avLst>
          </a:prstGeom>
          <a:solidFill>
            <a:srgbClr val="0000FF">
              <a:alpha val="3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400" b="1"/>
              <a:t>الرمز</a:t>
            </a:r>
            <a:endParaRPr lang="en-US" sz="2400" b="1"/>
          </a:p>
        </p:txBody>
      </p:sp>
      <p:sp>
        <p:nvSpPr>
          <p:cNvPr id="6165" name="AutoShape 21"/>
          <p:cNvSpPr>
            <a:spLocks noChangeArrowheads="1"/>
          </p:cNvSpPr>
          <p:nvPr/>
        </p:nvSpPr>
        <p:spPr bwMode="auto">
          <a:xfrm>
            <a:off x="5075238" y="1809750"/>
            <a:ext cx="2592387" cy="755650"/>
          </a:xfrm>
          <a:prstGeom prst="octagon">
            <a:avLst>
              <a:gd name="adj" fmla="val 29287"/>
            </a:avLst>
          </a:prstGeom>
          <a:solidFill>
            <a:srgbClr val="FF99CC">
              <a:alpha val="3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400" b="1"/>
              <a:t>المحيط</a:t>
            </a:r>
            <a:endParaRPr lang="en-US" sz="2400" b="1"/>
          </a:p>
        </p:txBody>
      </p:sp>
      <p:sp>
        <p:nvSpPr>
          <p:cNvPr id="6166" name="AutoShape 22"/>
          <p:cNvSpPr>
            <a:spLocks noChangeArrowheads="1"/>
          </p:cNvSpPr>
          <p:nvPr/>
        </p:nvSpPr>
        <p:spPr bwMode="auto">
          <a:xfrm>
            <a:off x="1871663" y="1809750"/>
            <a:ext cx="2592387" cy="755650"/>
          </a:xfrm>
          <a:prstGeom prst="octagon">
            <a:avLst>
              <a:gd name="adj" fmla="val 29287"/>
            </a:avLst>
          </a:prstGeom>
          <a:solidFill>
            <a:srgbClr val="FF99CC">
              <a:alpha val="3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400" b="1"/>
              <a:t>مـح</a:t>
            </a:r>
            <a:endParaRPr lang="en-US" sz="2400" b="1"/>
          </a:p>
        </p:txBody>
      </p:sp>
      <p:sp>
        <p:nvSpPr>
          <p:cNvPr id="6169" name="AutoShape 25"/>
          <p:cNvSpPr>
            <a:spLocks noChangeArrowheads="1"/>
          </p:cNvSpPr>
          <p:nvPr/>
        </p:nvSpPr>
        <p:spPr bwMode="auto">
          <a:xfrm>
            <a:off x="5075238" y="2708275"/>
            <a:ext cx="2592387" cy="755650"/>
          </a:xfrm>
          <a:prstGeom prst="octagon">
            <a:avLst>
              <a:gd name="adj" fmla="val 29287"/>
            </a:avLst>
          </a:prstGeom>
          <a:solidFill>
            <a:srgbClr val="FF99CC">
              <a:alpha val="3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ar-SA" sz="2400" b="1"/>
              <a:t>نصف القطر</a:t>
            </a:r>
            <a:endParaRPr lang="en-US" sz="2400" b="1"/>
          </a:p>
        </p:txBody>
      </p:sp>
      <p:sp>
        <p:nvSpPr>
          <p:cNvPr id="6170" name="AutoShape 26"/>
          <p:cNvSpPr>
            <a:spLocks noChangeArrowheads="1"/>
          </p:cNvSpPr>
          <p:nvPr/>
        </p:nvSpPr>
        <p:spPr bwMode="auto">
          <a:xfrm>
            <a:off x="1871663" y="2708275"/>
            <a:ext cx="2592387" cy="755650"/>
          </a:xfrm>
          <a:prstGeom prst="octagon">
            <a:avLst>
              <a:gd name="adj" fmla="val 29287"/>
            </a:avLst>
          </a:prstGeom>
          <a:solidFill>
            <a:srgbClr val="FF99CC">
              <a:alpha val="3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ar-SA" sz="2400" b="1"/>
              <a:t>نـق</a:t>
            </a:r>
            <a:endParaRPr lang="en-US" sz="2400" b="1"/>
          </a:p>
        </p:txBody>
      </p:sp>
      <p:sp>
        <p:nvSpPr>
          <p:cNvPr id="6173" name="AutoShape 29"/>
          <p:cNvSpPr>
            <a:spLocks noChangeArrowheads="1"/>
          </p:cNvSpPr>
          <p:nvPr/>
        </p:nvSpPr>
        <p:spPr bwMode="auto">
          <a:xfrm>
            <a:off x="5075238" y="3622675"/>
            <a:ext cx="2592387" cy="755650"/>
          </a:xfrm>
          <a:prstGeom prst="octagon">
            <a:avLst>
              <a:gd name="adj" fmla="val 29287"/>
            </a:avLst>
          </a:prstGeom>
          <a:solidFill>
            <a:srgbClr val="FF99CC">
              <a:alpha val="3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ar-SA" sz="2400" b="1"/>
              <a:t>القطر</a:t>
            </a:r>
            <a:endParaRPr lang="en-US" sz="2400" b="1"/>
          </a:p>
        </p:txBody>
      </p:sp>
      <p:sp>
        <p:nvSpPr>
          <p:cNvPr id="6174" name="AutoShape 30"/>
          <p:cNvSpPr>
            <a:spLocks noChangeArrowheads="1"/>
          </p:cNvSpPr>
          <p:nvPr/>
        </p:nvSpPr>
        <p:spPr bwMode="auto">
          <a:xfrm>
            <a:off x="1871663" y="3622675"/>
            <a:ext cx="2592387" cy="755650"/>
          </a:xfrm>
          <a:prstGeom prst="octagon">
            <a:avLst>
              <a:gd name="adj" fmla="val 29287"/>
            </a:avLst>
          </a:prstGeom>
          <a:solidFill>
            <a:srgbClr val="FF99CC">
              <a:alpha val="3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ar-SA" sz="2400" b="1"/>
              <a:t>ق</a:t>
            </a:r>
            <a:endParaRPr lang="en-US" sz="2400" b="1"/>
          </a:p>
        </p:txBody>
      </p:sp>
      <p:sp>
        <p:nvSpPr>
          <p:cNvPr id="6175" name="AutoShape 31"/>
          <p:cNvSpPr>
            <a:spLocks noChangeArrowheads="1"/>
          </p:cNvSpPr>
          <p:nvPr/>
        </p:nvSpPr>
        <p:spPr bwMode="auto">
          <a:xfrm>
            <a:off x="5075238" y="4545013"/>
            <a:ext cx="2592387" cy="755650"/>
          </a:xfrm>
          <a:prstGeom prst="octagon">
            <a:avLst>
              <a:gd name="adj" fmla="val 29287"/>
            </a:avLst>
          </a:prstGeom>
          <a:solidFill>
            <a:srgbClr val="FF99CC">
              <a:alpha val="3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ar-SA" sz="2400" b="1"/>
              <a:t>النسبة التقريبية</a:t>
            </a:r>
            <a:endParaRPr lang="en-US" sz="2400" b="1"/>
          </a:p>
        </p:txBody>
      </p:sp>
      <p:sp>
        <p:nvSpPr>
          <p:cNvPr id="6176" name="AutoShape 32"/>
          <p:cNvSpPr>
            <a:spLocks noChangeArrowheads="1"/>
          </p:cNvSpPr>
          <p:nvPr/>
        </p:nvSpPr>
        <p:spPr bwMode="auto">
          <a:xfrm>
            <a:off x="1871663" y="4545013"/>
            <a:ext cx="2592387" cy="755650"/>
          </a:xfrm>
          <a:prstGeom prst="octagon">
            <a:avLst>
              <a:gd name="adj" fmla="val 29287"/>
            </a:avLst>
          </a:prstGeom>
          <a:solidFill>
            <a:srgbClr val="FF99CC">
              <a:alpha val="3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ar-SA" sz="2400" b="1"/>
              <a:t>ط</a:t>
            </a:r>
            <a:endParaRPr lang="en-US" sz="2400" b="1"/>
          </a:p>
        </p:txBody>
      </p:sp>
      <p:grpSp>
        <p:nvGrpSpPr>
          <p:cNvPr id="6183" name="Group 39"/>
          <p:cNvGrpSpPr>
            <a:grpSpLocks/>
          </p:cNvGrpSpPr>
          <p:nvPr/>
        </p:nvGrpSpPr>
        <p:grpSpPr bwMode="auto">
          <a:xfrm>
            <a:off x="2303463" y="5456238"/>
            <a:ext cx="4860925" cy="817562"/>
            <a:chOff x="2222" y="3516"/>
            <a:chExt cx="3062" cy="515"/>
          </a:xfrm>
        </p:grpSpPr>
        <p:sp>
          <p:nvSpPr>
            <p:cNvPr id="6177" name="AutoShape 33"/>
            <p:cNvSpPr>
              <a:spLocks noChangeArrowheads="1"/>
            </p:cNvSpPr>
            <p:nvPr/>
          </p:nvSpPr>
          <p:spPr bwMode="auto">
            <a:xfrm>
              <a:off x="2222" y="3521"/>
              <a:ext cx="3062" cy="476"/>
            </a:xfrm>
            <a:prstGeom prst="octagon">
              <a:avLst>
                <a:gd name="adj" fmla="val 29287"/>
              </a:avLst>
            </a:prstGeom>
            <a:solidFill>
              <a:srgbClr val="FF99CC">
                <a:alpha val="31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rtl="0"/>
              <a:r>
                <a:rPr lang="ar-SA" sz="2400" b="1" dirty="0"/>
                <a:t>ط = </a:t>
              </a:r>
              <a:r>
                <a:rPr lang="ar-SA" sz="2400" b="1" dirty="0" smtClean="0"/>
                <a:t>3,14            </a:t>
              </a:r>
              <a:r>
                <a:rPr lang="ar-SA" sz="2400" b="1" dirty="0"/>
                <a:t>أو       </a:t>
              </a:r>
              <a:endParaRPr lang="en-US" sz="2400" b="1" dirty="0"/>
            </a:p>
          </p:txBody>
        </p:sp>
        <p:grpSp>
          <p:nvGrpSpPr>
            <p:cNvPr id="6182" name="Group 38"/>
            <p:cNvGrpSpPr>
              <a:grpSpLocks/>
            </p:cNvGrpSpPr>
            <p:nvPr/>
          </p:nvGrpSpPr>
          <p:grpSpPr bwMode="auto">
            <a:xfrm>
              <a:off x="2812" y="3516"/>
              <a:ext cx="394" cy="515"/>
              <a:chOff x="835" y="2886"/>
              <a:chExt cx="394" cy="515"/>
            </a:xfrm>
          </p:grpSpPr>
          <p:sp>
            <p:nvSpPr>
              <p:cNvPr id="6179" name="Text Box 35"/>
              <p:cNvSpPr txBox="1">
                <a:spLocks noChangeArrowheads="1"/>
              </p:cNvSpPr>
              <p:nvPr/>
            </p:nvSpPr>
            <p:spPr bwMode="auto">
              <a:xfrm>
                <a:off x="835" y="2886"/>
                <a:ext cx="38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ar-SA" sz="2400" b="1"/>
                  <a:t>22</a:t>
                </a:r>
                <a:endParaRPr lang="en-US" sz="2400" b="1"/>
              </a:p>
            </p:txBody>
          </p:sp>
          <p:sp>
            <p:nvSpPr>
              <p:cNvPr id="6180" name="Line 36"/>
              <p:cNvSpPr>
                <a:spLocks noChangeShapeType="1"/>
              </p:cNvSpPr>
              <p:nvPr/>
            </p:nvSpPr>
            <p:spPr bwMode="auto">
              <a:xfrm flipH="1">
                <a:off x="929" y="3135"/>
                <a:ext cx="24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181" name="Text Box 37"/>
              <p:cNvSpPr txBox="1">
                <a:spLocks noChangeArrowheads="1"/>
              </p:cNvSpPr>
              <p:nvPr/>
            </p:nvSpPr>
            <p:spPr bwMode="auto">
              <a:xfrm>
                <a:off x="844" y="3113"/>
                <a:ext cx="38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400" b="1"/>
                  <a:t>7</a:t>
                </a:r>
                <a:endParaRPr lang="en-US" sz="2400" b="1"/>
              </a:p>
            </p:txBody>
          </p:sp>
        </p:grpSp>
      </p:grp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751" y="242647"/>
            <a:ext cx="1636364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11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1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1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1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1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1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10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  <p:bldP spid="6164" grpId="0" animBg="1"/>
      <p:bldP spid="6165" grpId="0" animBg="1"/>
      <p:bldP spid="6166" grpId="0" animBg="1"/>
      <p:bldP spid="6169" grpId="0" animBg="1"/>
      <p:bldP spid="6170" grpId="0" animBg="1"/>
      <p:bldP spid="6173" grpId="0" animBg="1"/>
      <p:bldP spid="6174" grpId="0" animBg="1"/>
      <p:bldP spid="6175" grpId="0" animBg="1"/>
      <p:bldP spid="61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795963" y="2420938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/>
              <a:t>3.14</a:t>
            </a:r>
            <a:endParaRPr lang="en-US" sz="2400" b="1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431800" y="3090863"/>
            <a:ext cx="564991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5232400"/>
            <a:ext cx="6249987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078" name="Group 6"/>
          <p:cNvGrpSpPr>
            <a:grpSpLocks/>
          </p:cNvGrpSpPr>
          <p:nvPr/>
        </p:nvGrpSpPr>
        <p:grpSpPr bwMode="auto">
          <a:xfrm>
            <a:off x="971550" y="1268413"/>
            <a:ext cx="1800225" cy="1800225"/>
            <a:chOff x="861" y="1026"/>
            <a:chExt cx="1134" cy="1134"/>
          </a:xfrm>
        </p:grpSpPr>
        <p:sp>
          <p:nvSpPr>
            <p:cNvPr id="3079" name="Oval 7"/>
            <p:cNvSpPr>
              <a:spLocks noChangeArrowheads="1"/>
            </p:cNvSpPr>
            <p:nvPr/>
          </p:nvSpPr>
          <p:spPr bwMode="auto">
            <a:xfrm>
              <a:off x="861" y="1026"/>
              <a:ext cx="1134" cy="113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80" name="Line 8"/>
            <p:cNvSpPr>
              <a:spLocks noChangeShapeType="1"/>
            </p:cNvSpPr>
            <p:nvPr/>
          </p:nvSpPr>
          <p:spPr bwMode="auto">
            <a:xfrm flipH="1">
              <a:off x="862" y="1607"/>
              <a:ext cx="113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1324" y="1493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●</a:t>
              </a:r>
            </a:p>
          </p:txBody>
        </p:sp>
      </p:grpSp>
      <p:sp>
        <p:nvSpPr>
          <p:cNvPr id="3082" name="Line 10"/>
          <p:cNvSpPr>
            <a:spLocks noChangeShapeType="1"/>
          </p:cNvSpPr>
          <p:nvPr/>
        </p:nvSpPr>
        <p:spPr bwMode="auto">
          <a:xfrm flipH="1">
            <a:off x="446088" y="5208588"/>
            <a:ext cx="4556125" cy="1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grpSp>
        <p:nvGrpSpPr>
          <p:cNvPr id="3083" name="Group 11"/>
          <p:cNvGrpSpPr>
            <a:grpSpLocks/>
          </p:cNvGrpSpPr>
          <p:nvPr/>
        </p:nvGrpSpPr>
        <p:grpSpPr bwMode="auto">
          <a:xfrm>
            <a:off x="958850" y="3752850"/>
            <a:ext cx="1439863" cy="1439863"/>
            <a:chOff x="853" y="2591"/>
            <a:chExt cx="1043" cy="1034"/>
          </a:xfrm>
        </p:grpSpPr>
        <p:sp>
          <p:nvSpPr>
            <p:cNvPr id="3084" name="Oval 12"/>
            <p:cNvSpPr>
              <a:spLocks noChangeArrowheads="1"/>
            </p:cNvSpPr>
            <p:nvPr/>
          </p:nvSpPr>
          <p:spPr bwMode="auto">
            <a:xfrm>
              <a:off x="861" y="2591"/>
              <a:ext cx="1034" cy="103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85" name="Line 13"/>
            <p:cNvSpPr>
              <a:spLocks noChangeShapeType="1"/>
            </p:cNvSpPr>
            <p:nvPr/>
          </p:nvSpPr>
          <p:spPr bwMode="auto">
            <a:xfrm flipH="1">
              <a:off x="853" y="3112"/>
              <a:ext cx="1043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086" name="Text Box 14"/>
            <p:cNvSpPr txBox="1">
              <a:spLocks noChangeArrowheads="1"/>
            </p:cNvSpPr>
            <p:nvPr/>
          </p:nvSpPr>
          <p:spPr bwMode="auto">
            <a:xfrm>
              <a:off x="1297" y="2999"/>
              <a:ext cx="188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●</a:t>
              </a:r>
            </a:p>
          </p:txBody>
        </p:sp>
      </p:grp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7200900" y="1160463"/>
            <a:ext cx="1547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طول القطر = </a:t>
            </a:r>
            <a:endParaRPr lang="en-US" sz="2400" b="1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6516688" y="1160463"/>
            <a:ext cx="827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5 سم</a:t>
            </a:r>
            <a:endParaRPr lang="en-US" sz="2400" b="1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7019925" y="1808163"/>
            <a:ext cx="1728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طول المحيط = </a:t>
            </a:r>
            <a:endParaRPr lang="en-US" sz="2400" b="1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6011863" y="1808163"/>
            <a:ext cx="1187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15.7 سم</a:t>
            </a:r>
            <a:endParaRPr lang="en-US" sz="2400" b="1"/>
          </a:p>
        </p:txBody>
      </p:sp>
      <p:grpSp>
        <p:nvGrpSpPr>
          <p:cNvPr id="3091" name="Group 19"/>
          <p:cNvGrpSpPr>
            <a:grpSpLocks/>
          </p:cNvGrpSpPr>
          <p:nvPr/>
        </p:nvGrpSpPr>
        <p:grpSpPr bwMode="auto">
          <a:xfrm>
            <a:off x="7754938" y="2276475"/>
            <a:ext cx="1389062" cy="890588"/>
            <a:chOff x="4318" y="2341"/>
            <a:chExt cx="875" cy="561"/>
          </a:xfrm>
        </p:grpSpPr>
        <p:sp>
          <p:nvSpPr>
            <p:cNvPr id="3092" name="Text Box 20"/>
            <p:cNvSpPr txBox="1">
              <a:spLocks noChangeArrowheads="1"/>
            </p:cNvSpPr>
            <p:nvPr/>
          </p:nvSpPr>
          <p:spPr bwMode="auto">
            <a:xfrm>
              <a:off x="4445" y="2341"/>
              <a:ext cx="7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400" b="1"/>
                <a:t>المحيط</a:t>
              </a:r>
              <a:endParaRPr lang="en-US" sz="2400" b="1"/>
            </a:p>
          </p:txBody>
        </p:sp>
        <p:sp>
          <p:nvSpPr>
            <p:cNvPr id="3093" name="Text Box 21"/>
            <p:cNvSpPr txBox="1">
              <a:spLocks noChangeArrowheads="1"/>
            </p:cNvSpPr>
            <p:nvPr/>
          </p:nvSpPr>
          <p:spPr bwMode="auto">
            <a:xfrm>
              <a:off x="4422" y="2614"/>
              <a:ext cx="7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400" b="1"/>
                <a:t>القطر</a:t>
              </a:r>
              <a:endParaRPr lang="en-US" sz="2400" b="1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4536" y="2614"/>
              <a:ext cx="5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095" name="Text Box 23"/>
            <p:cNvSpPr txBox="1">
              <a:spLocks noChangeArrowheads="1"/>
            </p:cNvSpPr>
            <p:nvPr/>
          </p:nvSpPr>
          <p:spPr bwMode="auto">
            <a:xfrm>
              <a:off x="4318" y="2482"/>
              <a:ext cx="2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400" b="1"/>
                <a:t>=</a:t>
              </a:r>
              <a:endParaRPr lang="en-US" sz="2400" b="1"/>
            </a:p>
          </p:txBody>
        </p:sp>
      </p:grpSp>
      <p:grpSp>
        <p:nvGrpSpPr>
          <p:cNvPr id="3096" name="Group 24"/>
          <p:cNvGrpSpPr>
            <a:grpSpLocks/>
          </p:cNvGrpSpPr>
          <p:nvPr/>
        </p:nvGrpSpPr>
        <p:grpSpPr bwMode="auto">
          <a:xfrm>
            <a:off x="6551613" y="2182813"/>
            <a:ext cx="1389062" cy="890587"/>
            <a:chOff x="3061" y="2636"/>
            <a:chExt cx="875" cy="561"/>
          </a:xfrm>
        </p:grpSpPr>
        <p:sp>
          <p:nvSpPr>
            <p:cNvPr id="3097" name="Text Box 25"/>
            <p:cNvSpPr txBox="1">
              <a:spLocks noChangeArrowheads="1"/>
            </p:cNvSpPr>
            <p:nvPr/>
          </p:nvSpPr>
          <p:spPr bwMode="auto">
            <a:xfrm>
              <a:off x="3188" y="2636"/>
              <a:ext cx="7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400" b="1"/>
                <a:t>15.7</a:t>
              </a:r>
              <a:endParaRPr lang="en-US" sz="2400" b="1"/>
            </a:p>
          </p:txBody>
        </p:sp>
        <p:sp>
          <p:nvSpPr>
            <p:cNvPr id="3098" name="Text Box 26"/>
            <p:cNvSpPr txBox="1">
              <a:spLocks noChangeArrowheads="1"/>
            </p:cNvSpPr>
            <p:nvPr/>
          </p:nvSpPr>
          <p:spPr bwMode="auto">
            <a:xfrm>
              <a:off x="3165" y="2909"/>
              <a:ext cx="7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400" b="1"/>
                <a:t>5</a:t>
              </a:r>
              <a:endParaRPr lang="en-US" sz="2400" b="1"/>
            </a:p>
          </p:txBody>
        </p:sp>
        <p:sp>
          <p:nvSpPr>
            <p:cNvPr id="3099" name="Line 27"/>
            <p:cNvSpPr>
              <a:spLocks noChangeShapeType="1"/>
            </p:cNvSpPr>
            <p:nvPr/>
          </p:nvSpPr>
          <p:spPr bwMode="auto">
            <a:xfrm flipH="1">
              <a:off x="3279" y="2909"/>
              <a:ext cx="5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100" name="Text Box 28"/>
            <p:cNvSpPr txBox="1">
              <a:spLocks noChangeArrowheads="1"/>
            </p:cNvSpPr>
            <p:nvPr/>
          </p:nvSpPr>
          <p:spPr bwMode="auto">
            <a:xfrm>
              <a:off x="3061" y="2777"/>
              <a:ext cx="2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400" b="1"/>
                <a:t>=</a:t>
              </a:r>
              <a:endParaRPr lang="en-US" sz="2400" b="1"/>
            </a:p>
          </p:txBody>
        </p:sp>
      </p:grp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7200900" y="3963988"/>
            <a:ext cx="1547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طول القطر = </a:t>
            </a:r>
            <a:endParaRPr lang="en-US" sz="2400" b="1"/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6516688" y="3968750"/>
            <a:ext cx="827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4 سم</a:t>
            </a:r>
            <a:endParaRPr lang="en-US" sz="2400" b="1"/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7019925" y="4611688"/>
            <a:ext cx="1728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طول المحيط = </a:t>
            </a:r>
            <a:endParaRPr lang="en-US" sz="2400" b="1"/>
          </a:p>
        </p:txBody>
      </p:sp>
      <p:grpSp>
        <p:nvGrpSpPr>
          <p:cNvPr id="3104" name="Group 32"/>
          <p:cNvGrpSpPr>
            <a:grpSpLocks/>
          </p:cNvGrpSpPr>
          <p:nvPr/>
        </p:nvGrpSpPr>
        <p:grpSpPr bwMode="auto">
          <a:xfrm>
            <a:off x="7754938" y="5080000"/>
            <a:ext cx="1389062" cy="890588"/>
            <a:chOff x="4318" y="2341"/>
            <a:chExt cx="875" cy="561"/>
          </a:xfrm>
        </p:grpSpPr>
        <p:sp>
          <p:nvSpPr>
            <p:cNvPr id="3105" name="Text Box 33"/>
            <p:cNvSpPr txBox="1">
              <a:spLocks noChangeArrowheads="1"/>
            </p:cNvSpPr>
            <p:nvPr/>
          </p:nvSpPr>
          <p:spPr bwMode="auto">
            <a:xfrm>
              <a:off x="4445" y="2341"/>
              <a:ext cx="7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400" b="1"/>
                <a:t>المحيط</a:t>
              </a:r>
              <a:endParaRPr lang="en-US" sz="2400" b="1"/>
            </a:p>
          </p:txBody>
        </p:sp>
        <p:sp>
          <p:nvSpPr>
            <p:cNvPr id="3106" name="Text Box 34"/>
            <p:cNvSpPr txBox="1">
              <a:spLocks noChangeArrowheads="1"/>
            </p:cNvSpPr>
            <p:nvPr/>
          </p:nvSpPr>
          <p:spPr bwMode="auto">
            <a:xfrm>
              <a:off x="4422" y="2614"/>
              <a:ext cx="7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400" b="1"/>
                <a:t>القطر</a:t>
              </a:r>
              <a:endParaRPr lang="en-US" sz="2400" b="1"/>
            </a:p>
          </p:txBody>
        </p:sp>
        <p:sp>
          <p:nvSpPr>
            <p:cNvPr id="3107" name="Line 35"/>
            <p:cNvSpPr>
              <a:spLocks noChangeShapeType="1"/>
            </p:cNvSpPr>
            <p:nvPr/>
          </p:nvSpPr>
          <p:spPr bwMode="auto">
            <a:xfrm flipH="1">
              <a:off x="4536" y="2614"/>
              <a:ext cx="5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108" name="Text Box 36"/>
            <p:cNvSpPr txBox="1">
              <a:spLocks noChangeArrowheads="1"/>
            </p:cNvSpPr>
            <p:nvPr/>
          </p:nvSpPr>
          <p:spPr bwMode="auto">
            <a:xfrm>
              <a:off x="4318" y="2482"/>
              <a:ext cx="2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400" b="1"/>
                <a:t>=</a:t>
              </a:r>
              <a:endParaRPr lang="en-US" sz="2400" b="1"/>
            </a:p>
          </p:txBody>
        </p:sp>
      </p:grpSp>
      <p:grpSp>
        <p:nvGrpSpPr>
          <p:cNvPr id="3109" name="Group 37"/>
          <p:cNvGrpSpPr>
            <a:grpSpLocks/>
          </p:cNvGrpSpPr>
          <p:nvPr/>
        </p:nvGrpSpPr>
        <p:grpSpPr bwMode="auto">
          <a:xfrm>
            <a:off x="6551613" y="5094288"/>
            <a:ext cx="1389062" cy="890587"/>
            <a:chOff x="3061" y="2636"/>
            <a:chExt cx="875" cy="561"/>
          </a:xfrm>
        </p:grpSpPr>
        <p:sp>
          <p:nvSpPr>
            <p:cNvPr id="3110" name="Text Box 38"/>
            <p:cNvSpPr txBox="1">
              <a:spLocks noChangeArrowheads="1"/>
            </p:cNvSpPr>
            <p:nvPr/>
          </p:nvSpPr>
          <p:spPr bwMode="auto">
            <a:xfrm>
              <a:off x="3188" y="2636"/>
              <a:ext cx="7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400" b="1"/>
                <a:t>12.56</a:t>
              </a:r>
              <a:endParaRPr lang="en-US" sz="2400" b="1"/>
            </a:p>
          </p:txBody>
        </p:sp>
        <p:sp>
          <p:nvSpPr>
            <p:cNvPr id="3111" name="Text Box 39"/>
            <p:cNvSpPr txBox="1">
              <a:spLocks noChangeArrowheads="1"/>
            </p:cNvSpPr>
            <p:nvPr/>
          </p:nvSpPr>
          <p:spPr bwMode="auto">
            <a:xfrm>
              <a:off x="3165" y="2909"/>
              <a:ext cx="7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400" b="1"/>
                <a:t>4</a:t>
              </a:r>
              <a:endParaRPr lang="en-US" sz="2400" b="1"/>
            </a:p>
          </p:txBody>
        </p:sp>
        <p:sp>
          <p:nvSpPr>
            <p:cNvPr id="3112" name="Line 40"/>
            <p:cNvSpPr>
              <a:spLocks noChangeShapeType="1"/>
            </p:cNvSpPr>
            <p:nvPr/>
          </p:nvSpPr>
          <p:spPr bwMode="auto">
            <a:xfrm flipH="1">
              <a:off x="3279" y="2909"/>
              <a:ext cx="5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113" name="Text Box 41"/>
            <p:cNvSpPr txBox="1">
              <a:spLocks noChangeArrowheads="1"/>
            </p:cNvSpPr>
            <p:nvPr/>
          </p:nvSpPr>
          <p:spPr bwMode="auto">
            <a:xfrm>
              <a:off x="3061" y="2777"/>
              <a:ext cx="2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400" b="1"/>
                <a:t>=</a:t>
              </a:r>
              <a:endParaRPr lang="en-US" sz="2400" b="1"/>
            </a:p>
          </p:txBody>
        </p:sp>
      </p:grp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5761038" y="5332413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/>
              <a:t>3.14</a:t>
            </a:r>
            <a:endParaRPr lang="en-US" sz="2400" b="1"/>
          </a:p>
        </p:txBody>
      </p:sp>
      <p:pic>
        <p:nvPicPr>
          <p:cNvPr id="3115" name="Picture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75" y="4503738"/>
            <a:ext cx="628650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16" name="Picture 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3113088"/>
            <a:ext cx="628650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17" name="Picture 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3" y="2220913"/>
            <a:ext cx="628650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5795963" y="4611688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12.56 سم</a:t>
            </a:r>
            <a:endParaRPr lang="en-US" sz="2400" b="1"/>
          </a:p>
        </p:txBody>
      </p:sp>
      <p:sp>
        <p:nvSpPr>
          <p:cNvPr id="3119" name="AutoShape 47"/>
          <p:cNvSpPr>
            <a:spLocks noChangeArrowheads="1"/>
          </p:cNvSpPr>
          <p:nvPr/>
        </p:nvSpPr>
        <p:spPr bwMode="auto">
          <a:xfrm>
            <a:off x="3059113" y="981075"/>
            <a:ext cx="5976937" cy="5292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7235825" y="1447800"/>
            <a:ext cx="1692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dirty="0" smtClean="0"/>
              <a:t>3,14 </a:t>
            </a:r>
            <a:r>
              <a:rPr lang="ar-SA" sz="2400" b="1" dirty="0"/>
              <a:t>تسمى :</a:t>
            </a:r>
            <a:endParaRPr lang="en-US" sz="2400" b="1" dirty="0"/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5673725" y="1490663"/>
            <a:ext cx="172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النسبة التقريبية</a:t>
            </a:r>
            <a:endParaRPr lang="en-US" sz="2400" b="1"/>
          </a:p>
        </p:txBody>
      </p:sp>
      <p:sp>
        <p:nvSpPr>
          <p:cNvPr id="3122" name="Text Box 50"/>
          <p:cNvSpPr txBox="1">
            <a:spLocks noChangeArrowheads="1"/>
          </p:cNvSpPr>
          <p:nvPr/>
        </p:nvSpPr>
        <p:spPr bwMode="auto">
          <a:xfrm>
            <a:off x="3346450" y="1490663"/>
            <a:ext cx="197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نرمز لها بالرمز ط</a:t>
            </a:r>
            <a:endParaRPr lang="en-US" sz="2400" b="1"/>
          </a:p>
        </p:txBody>
      </p:sp>
      <p:sp>
        <p:nvSpPr>
          <p:cNvPr id="3123" name="Text Box 51"/>
          <p:cNvSpPr txBox="1">
            <a:spLocks noChangeArrowheads="1"/>
          </p:cNvSpPr>
          <p:nvPr/>
        </p:nvSpPr>
        <p:spPr bwMode="auto">
          <a:xfrm>
            <a:off x="8135938" y="2312988"/>
            <a:ext cx="611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ط =</a:t>
            </a:r>
            <a:endParaRPr lang="en-US" sz="2400" b="1"/>
          </a:p>
        </p:txBody>
      </p:sp>
      <p:grpSp>
        <p:nvGrpSpPr>
          <p:cNvPr id="3124" name="Group 52"/>
          <p:cNvGrpSpPr>
            <a:grpSpLocks/>
          </p:cNvGrpSpPr>
          <p:nvPr/>
        </p:nvGrpSpPr>
        <p:grpSpPr bwMode="auto">
          <a:xfrm>
            <a:off x="6840538" y="2132013"/>
            <a:ext cx="1295400" cy="854075"/>
            <a:chOff x="4241" y="1434"/>
            <a:chExt cx="816" cy="538"/>
          </a:xfrm>
        </p:grpSpPr>
        <p:grpSp>
          <p:nvGrpSpPr>
            <p:cNvPr id="3125" name="Group 53"/>
            <p:cNvGrpSpPr>
              <a:grpSpLocks/>
            </p:cNvGrpSpPr>
            <p:nvPr/>
          </p:nvGrpSpPr>
          <p:grpSpPr bwMode="auto">
            <a:xfrm>
              <a:off x="4441" y="1434"/>
              <a:ext cx="616" cy="538"/>
              <a:chOff x="3692" y="1842"/>
              <a:chExt cx="616" cy="538"/>
            </a:xfrm>
          </p:grpSpPr>
          <p:grpSp>
            <p:nvGrpSpPr>
              <p:cNvPr id="3126" name="Group 54"/>
              <p:cNvGrpSpPr>
                <a:grpSpLocks/>
              </p:cNvGrpSpPr>
              <p:nvPr/>
            </p:nvGrpSpPr>
            <p:grpSpPr bwMode="auto">
              <a:xfrm>
                <a:off x="3719" y="1842"/>
                <a:ext cx="589" cy="288"/>
                <a:chOff x="3719" y="1842"/>
                <a:chExt cx="589" cy="288"/>
              </a:xfrm>
            </p:grpSpPr>
            <p:sp>
              <p:nvSpPr>
                <p:cNvPr id="3127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3719" y="1842"/>
                  <a:ext cx="589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ar-SA" sz="2400" b="1"/>
                    <a:t>المحيط</a:t>
                  </a:r>
                  <a:endParaRPr lang="en-US" sz="2400" b="1"/>
                </a:p>
              </p:txBody>
            </p:sp>
            <p:sp>
              <p:nvSpPr>
                <p:cNvPr id="3128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3738" y="2107"/>
                  <a:ext cx="5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3129" name="Text Box 57"/>
              <p:cNvSpPr txBox="1">
                <a:spLocks noChangeArrowheads="1"/>
              </p:cNvSpPr>
              <p:nvPr/>
            </p:nvSpPr>
            <p:spPr bwMode="auto">
              <a:xfrm>
                <a:off x="3692" y="2092"/>
                <a:ext cx="58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400" b="1"/>
                  <a:t>القطر</a:t>
                </a:r>
                <a:endParaRPr lang="en-US" sz="2400" b="1"/>
              </a:p>
            </p:txBody>
          </p:sp>
        </p:grpSp>
        <p:sp>
          <p:nvSpPr>
            <p:cNvPr id="3130" name="Text Box 58"/>
            <p:cNvSpPr txBox="1">
              <a:spLocks noChangeArrowheads="1"/>
            </p:cNvSpPr>
            <p:nvPr/>
          </p:nvSpPr>
          <p:spPr bwMode="auto">
            <a:xfrm>
              <a:off x="4241" y="1548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400" b="1"/>
                <a:t>=</a:t>
              </a:r>
              <a:endParaRPr lang="en-US" sz="2400" b="1"/>
            </a:p>
          </p:txBody>
        </p:sp>
      </p:grpSp>
      <p:grpSp>
        <p:nvGrpSpPr>
          <p:cNvPr id="3131" name="Group 59"/>
          <p:cNvGrpSpPr>
            <a:grpSpLocks/>
          </p:cNvGrpSpPr>
          <p:nvPr/>
        </p:nvGrpSpPr>
        <p:grpSpPr bwMode="auto">
          <a:xfrm>
            <a:off x="6078538" y="2106613"/>
            <a:ext cx="941387" cy="806450"/>
            <a:chOff x="3629" y="1418"/>
            <a:chExt cx="593" cy="508"/>
          </a:xfrm>
        </p:grpSpPr>
        <p:grpSp>
          <p:nvGrpSpPr>
            <p:cNvPr id="3132" name="Group 60"/>
            <p:cNvGrpSpPr>
              <a:grpSpLocks/>
            </p:cNvGrpSpPr>
            <p:nvPr/>
          </p:nvGrpSpPr>
          <p:grpSpPr bwMode="auto">
            <a:xfrm>
              <a:off x="3633" y="1418"/>
              <a:ext cx="589" cy="288"/>
              <a:chOff x="3633" y="1418"/>
              <a:chExt cx="589" cy="288"/>
            </a:xfrm>
          </p:grpSpPr>
          <p:sp>
            <p:nvSpPr>
              <p:cNvPr id="3133" name="Text Box 61"/>
              <p:cNvSpPr txBox="1">
                <a:spLocks noChangeArrowheads="1"/>
              </p:cNvSpPr>
              <p:nvPr/>
            </p:nvSpPr>
            <p:spPr bwMode="auto">
              <a:xfrm>
                <a:off x="3633" y="1418"/>
                <a:ext cx="58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400" b="1"/>
                  <a:t>مـح</a:t>
                </a:r>
                <a:endParaRPr lang="en-US" sz="2400" b="1"/>
              </a:p>
            </p:txBody>
          </p:sp>
          <p:sp>
            <p:nvSpPr>
              <p:cNvPr id="3134" name="Line 62"/>
              <p:cNvSpPr>
                <a:spLocks noChangeShapeType="1"/>
              </p:cNvSpPr>
              <p:nvPr/>
            </p:nvSpPr>
            <p:spPr bwMode="auto">
              <a:xfrm flipH="1">
                <a:off x="3778" y="1683"/>
                <a:ext cx="318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</p:grpSp>
        <p:sp>
          <p:nvSpPr>
            <p:cNvPr id="3135" name="Text Box 63"/>
            <p:cNvSpPr txBox="1">
              <a:spLocks noChangeArrowheads="1"/>
            </p:cNvSpPr>
            <p:nvPr/>
          </p:nvSpPr>
          <p:spPr bwMode="auto">
            <a:xfrm>
              <a:off x="3629" y="1638"/>
              <a:ext cx="5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400" b="1"/>
                <a:t>ق</a:t>
              </a:r>
              <a:endParaRPr lang="en-US" sz="2400" b="1"/>
            </a:p>
          </p:txBody>
        </p:sp>
      </p:grpSp>
      <p:sp>
        <p:nvSpPr>
          <p:cNvPr id="3136" name="Text Box 64"/>
          <p:cNvSpPr txBox="1">
            <a:spLocks noChangeArrowheads="1"/>
          </p:cNvSpPr>
          <p:nvPr/>
        </p:nvSpPr>
        <p:spPr bwMode="auto">
          <a:xfrm>
            <a:off x="7380288" y="4473575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مـح =</a:t>
            </a:r>
            <a:endParaRPr lang="en-US" sz="2400" b="1"/>
          </a:p>
        </p:txBody>
      </p:sp>
      <p:sp>
        <p:nvSpPr>
          <p:cNvPr id="3137" name="Text Box 65"/>
          <p:cNvSpPr txBox="1">
            <a:spLocks noChangeArrowheads="1"/>
          </p:cNvSpPr>
          <p:nvPr/>
        </p:nvSpPr>
        <p:spPr bwMode="auto">
          <a:xfrm>
            <a:off x="6646863" y="4476750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ط ق</a:t>
            </a:r>
            <a:endParaRPr lang="en-US" sz="2400" b="1"/>
          </a:p>
        </p:txBody>
      </p:sp>
      <p:grpSp>
        <p:nvGrpSpPr>
          <p:cNvPr id="3138" name="Group 66"/>
          <p:cNvGrpSpPr>
            <a:grpSpLocks/>
          </p:cNvGrpSpPr>
          <p:nvPr/>
        </p:nvGrpSpPr>
        <p:grpSpPr bwMode="auto">
          <a:xfrm>
            <a:off x="7667625" y="3213100"/>
            <a:ext cx="941388" cy="806450"/>
            <a:chOff x="3629" y="1418"/>
            <a:chExt cx="593" cy="508"/>
          </a:xfrm>
        </p:grpSpPr>
        <p:grpSp>
          <p:nvGrpSpPr>
            <p:cNvPr id="3139" name="Group 67"/>
            <p:cNvGrpSpPr>
              <a:grpSpLocks/>
            </p:cNvGrpSpPr>
            <p:nvPr/>
          </p:nvGrpSpPr>
          <p:grpSpPr bwMode="auto">
            <a:xfrm>
              <a:off x="3633" y="1418"/>
              <a:ext cx="589" cy="288"/>
              <a:chOff x="3633" y="1418"/>
              <a:chExt cx="589" cy="288"/>
            </a:xfrm>
          </p:grpSpPr>
          <p:sp>
            <p:nvSpPr>
              <p:cNvPr id="3140" name="Text Box 68"/>
              <p:cNvSpPr txBox="1">
                <a:spLocks noChangeArrowheads="1"/>
              </p:cNvSpPr>
              <p:nvPr/>
            </p:nvSpPr>
            <p:spPr bwMode="auto">
              <a:xfrm>
                <a:off x="3633" y="1418"/>
                <a:ext cx="58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400" b="1"/>
                  <a:t>ط</a:t>
                </a:r>
                <a:endParaRPr lang="en-US" sz="2400" b="1"/>
              </a:p>
            </p:txBody>
          </p:sp>
          <p:sp>
            <p:nvSpPr>
              <p:cNvPr id="3141" name="Line 69"/>
              <p:cNvSpPr>
                <a:spLocks noChangeShapeType="1"/>
              </p:cNvSpPr>
              <p:nvPr/>
            </p:nvSpPr>
            <p:spPr bwMode="auto">
              <a:xfrm flipH="1">
                <a:off x="3778" y="1683"/>
                <a:ext cx="318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</p:grpSp>
        <p:sp>
          <p:nvSpPr>
            <p:cNvPr id="3142" name="Text Box 70"/>
            <p:cNvSpPr txBox="1">
              <a:spLocks noChangeArrowheads="1"/>
            </p:cNvSpPr>
            <p:nvPr/>
          </p:nvSpPr>
          <p:spPr bwMode="auto">
            <a:xfrm>
              <a:off x="3629" y="1638"/>
              <a:ext cx="5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400" b="1"/>
                <a:t>1</a:t>
              </a:r>
              <a:endParaRPr lang="en-US" sz="2400" b="1"/>
            </a:p>
          </p:txBody>
        </p:sp>
      </p:grpSp>
      <p:sp>
        <p:nvSpPr>
          <p:cNvPr id="3143" name="Text Box 71"/>
          <p:cNvSpPr txBox="1">
            <a:spLocks noChangeArrowheads="1"/>
          </p:cNvSpPr>
          <p:nvPr/>
        </p:nvSpPr>
        <p:spPr bwMode="auto">
          <a:xfrm>
            <a:off x="7451725" y="34178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=</a:t>
            </a:r>
            <a:endParaRPr lang="en-US" sz="2400" b="1"/>
          </a:p>
        </p:txBody>
      </p:sp>
      <p:grpSp>
        <p:nvGrpSpPr>
          <p:cNvPr id="3144" name="Group 72"/>
          <p:cNvGrpSpPr>
            <a:grpSpLocks/>
          </p:cNvGrpSpPr>
          <p:nvPr/>
        </p:nvGrpSpPr>
        <p:grpSpPr bwMode="auto">
          <a:xfrm>
            <a:off x="6767513" y="3213100"/>
            <a:ext cx="941387" cy="806450"/>
            <a:chOff x="3629" y="1418"/>
            <a:chExt cx="593" cy="508"/>
          </a:xfrm>
        </p:grpSpPr>
        <p:grpSp>
          <p:nvGrpSpPr>
            <p:cNvPr id="3145" name="Group 73"/>
            <p:cNvGrpSpPr>
              <a:grpSpLocks/>
            </p:cNvGrpSpPr>
            <p:nvPr/>
          </p:nvGrpSpPr>
          <p:grpSpPr bwMode="auto">
            <a:xfrm>
              <a:off x="3633" y="1418"/>
              <a:ext cx="589" cy="288"/>
              <a:chOff x="3633" y="1418"/>
              <a:chExt cx="589" cy="288"/>
            </a:xfrm>
          </p:grpSpPr>
          <p:sp>
            <p:nvSpPr>
              <p:cNvPr id="3146" name="Text Box 74"/>
              <p:cNvSpPr txBox="1">
                <a:spLocks noChangeArrowheads="1"/>
              </p:cNvSpPr>
              <p:nvPr/>
            </p:nvSpPr>
            <p:spPr bwMode="auto">
              <a:xfrm>
                <a:off x="3633" y="1418"/>
                <a:ext cx="58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400" b="1"/>
                  <a:t>مـح</a:t>
                </a:r>
                <a:endParaRPr lang="en-US" sz="2400" b="1"/>
              </a:p>
            </p:txBody>
          </p:sp>
          <p:sp>
            <p:nvSpPr>
              <p:cNvPr id="3147" name="Line 75"/>
              <p:cNvSpPr>
                <a:spLocks noChangeShapeType="1"/>
              </p:cNvSpPr>
              <p:nvPr/>
            </p:nvSpPr>
            <p:spPr bwMode="auto">
              <a:xfrm flipH="1">
                <a:off x="3778" y="1683"/>
                <a:ext cx="318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</p:grpSp>
        <p:sp>
          <p:nvSpPr>
            <p:cNvPr id="3148" name="Text Box 76"/>
            <p:cNvSpPr txBox="1">
              <a:spLocks noChangeArrowheads="1"/>
            </p:cNvSpPr>
            <p:nvPr/>
          </p:nvSpPr>
          <p:spPr bwMode="auto">
            <a:xfrm>
              <a:off x="3629" y="1638"/>
              <a:ext cx="5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400" b="1"/>
                <a:t>ق</a:t>
              </a:r>
              <a:endParaRPr lang="en-US" sz="2400" b="1"/>
            </a:p>
          </p:txBody>
        </p:sp>
      </p:grpSp>
      <p:sp>
        <p:nvSpPr>
          <p:cNvPr id="3149" name="AutoShape 77"/>
          <p:cNvSpPr>
            <a:spLocks noChangeArrowheads="1"/>
          </p:cNvSpPr>
          <p:nvPr/>
        </p:nvSpPr>
        <p:spPr bwMode="auto">
          <a:xfrm rot="1502504">
            <a:off x="7358063" y="3514725"/>
            <a:ext cx="792162" cy="252413"/>
          </a:xfrm>
          <a:prstGeom prst="notchedRightArrow">
            <a:avLst>
              <a:gd name="adj1" fmla="val 50000"/>
              <a:gd name="adj2" fmla="val 7845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50" name="AutoShape 78"/>
          <p:cNvSpPr>
            <a:spLocks noChangeArrowheads="1"/>
          </p:cNvSpPr>
          <p:nvPr/>
        </p:nvSpPr>
        <p:spPr bwMode="auto">
          <a:xfrm rot="9443431">
            <a:off x="7307263" y="3522663"/>
            <a:ext cx="792162" cy="252412"/>
          </a:xfrm>
          <a:prstGeom prst="notchedRightArrow">
            <a:avLst>
              <a:gd name="adj1" fmla="val 50000"/>
              <a:gd name="adj2" fmla="val 7845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51" name="Text Box 79"/>
          <p:cNvSpPr txBox="1">
            <a:spLocks noChangeArrowheads="1"/>
          </p:cNvSpPr>
          <p:nvPr/>
        </p:nvSpPr>
        <p:spPr bwMode="auto">
          <a:xfrm>
            <a:off x="3563938" y="4473575"/>
            <a:ext cx="1943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ولكن ق = 2 نـق</a:t>
            </a:r>
            <a:endParaRPr lang="en-US" sz="2400" b="1"/>
          </a:p>
        </p:txBody>
      </p:sp>
      <p:sp>
        <p:nvSpPr>
          <p:cNvPr id="3152" name="Text Box 80"/>
          <p:cNvSpPr txBox="1">
            <a:spLocks noChangeArrowheads="1"/>
          </p:cNvSpPr>
          <p:nvPr/>
        </p:nvSpPr>
        <p:spPr bwMode="auto">
          <a:xfrm>
            <a:off x="7358063" y="5262563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مـح =</a:t>
            </a:r>
            <a:endParaRPr lang="en-US" sz="2400" b="1"/>
          </a:p>
        </p:txBody>
      </p:sp>
      <p:sp>
        <p:nvSpPr>
          <p:cNvPr id="3153" name="Text Box 81"/>
          <p:cNvSpPr txBox="1">
            <a:spLocks noChangeArrowheads="1"/>
          </p:cNvSpPr>
          <p:nvPr/>
        </p:nvSpPr>
        <p:spPr bwMode="auto">
          <a:xfrm>
            <a:off x="6372225" y="5265738"/>
            <a:ext cx="111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2 ط نـق</a:t>
            </a:r>
            <a:endParaRPr lang="en-US" sz="2400" b="1"/>
          </a:p>
        </p:txBody>
      </p:sp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751" y="242647"/>
            <a:ext cx="1636364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770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0" dur="10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2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7" dur="10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800" decel="100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800" decel="100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2" dur="10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3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1" dur="1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55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800" decel="100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8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8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8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6" dur="10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80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800" decel="1000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800" decel="100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800" decel="100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800" decel="100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800" decel="1000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800" decel="1000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800" decel="1000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800" decel="1000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800" decel="100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800" decel="100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800" decel="100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800" decel="100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6" dur="10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3" dur="10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0" dur="10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7" dur="10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800" decel="1000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800" decel="100000" fill="hold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800" decel="100000" fill="hold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800" decel="100000" fill="hold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800" decel="1000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800" decel="100000" fill="hold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800" decel="100000" fill="hold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800" decel="100000" fill="hold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800" decel="1000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800" decel="100000" fill="hold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800" decel="100000" fill="hold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800" decel="100000" fill="hold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800" decel="1000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800" decel="100000" fill="hold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800" decel="100000" fill="hold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800" decel="100000" fill="hold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 nodeType="clickPar">
                      <p:stCondLst>
                        <p:cond delay="indefinite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800" decel="1000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3" dur="800" decel="100000" fill="hold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800" decel="100000" fill="hold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800" decel="100000" fill="hold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 nodeType="clickPar">
                      <p:stCondLst>
                        <p:cond delay="indefinite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800" decel="100000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3" dur="800" decel="100000" fill="hold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800" decel="100000" fill="hold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800" decel="100000" fill="hold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 nodeType="clickPar">
                      <p:stCondLst>
                        <p:cond delay="indefinite"/>
                      </p:stCondLst>
                      <p:childTnLst>
                        <p:par>
                          <p:cTn id="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2" dur="1000"/>
                                        <p:tgtEl>
                                          <p:spTgt spid="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800" decel="1000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800" decel="1000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800" decel="1000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800" decel="1000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 nodeType="clickPar">
                      <p:stCondLst>
                        <p:cond delay="indefinite"/>
                      </p:stCondLst>
                      <p:childTnLst>
                        <p:par>
                          <p:cTn id="3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5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6" dur="1000"/>
                                        <p:tgtEl>
                                          <p:spTgt spid="3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 nodeType="clickPar">
                      <p:stCondLst>
                        <p:cond delay="indefinite"/>
                      </p:stCondLst>
                      <p:childTnLst>
                        <p:par>
                          <p:cTn id="3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2" dur="1000"/>
                                        <p:tgtEl>
                                          <p:spTgt spid="3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 nodeType="clickPar">
                      <p:stCondLst>
                        <p:cond delay="indefinite"/>
                      </p:stCondLst>
                      <p:childTnLst>
                        <p:par>
                          <p:cTn id="3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800" decel="1000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800" decel="100000" fill="hold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800" decel="100000" fill="hold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800" decel="100000" fill="hold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 nodeType="clickPar">
                      <p:stCondLst>
                        <p:cond delay="indefinite"/>
                      </p:stCondLst>
                      <p:childTnLst>
                        <p:par>
                          <p:cTn id="3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5" presetID="18" presetClass="exit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336" dur="1000"/>
                                        <p:tgtEl>
                                          <p:spTgt spid="3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 nodeType="clickPar">
                      <p:stCondLst>
                        <p:cond delay="indefinite"/>
                      </p:stCondLst>
                      <p:childTnLst>
                        <p:par>
                          <p:cTn id="3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800" decel="100000"/>
                                        <p:tgtEl>
                                          <p:spTgt spid="3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3" dur="800" decel="100000" fill="hold"/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800" decel="100000" fill="hold"/>
                                        <p:tgtEl>
                                          <p:spTgt spid="3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800" decel="100000" fill="hold"/>
                                        <p:tgtEl>
                                          <p:spTgt spid="3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 nodeType="clickPar">
                      <p:stCondLst>
                        <p:cond delay="indefinite"/>
                      </p:stCondLst>
                      <p:childTnLst>
                        <p:par>
                          <p:cTn id="3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800" decel="100000"/>
                                        <p:tgtEl>
                                          <p:spTgt spid="3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3" dur="800" decel="100000" fill="hold"/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800" decel="100000" fill="hold"/>
                                        <p:tgtEl>
                                          <p:spTgt spid="3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800" decel="100000" fill="hold"/>
                                        <p:tgtEl>
                                          <p:spTgt spid="3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 nodeType="clickPar">
                      <p:stCondLst>
                        <p:cond delay="indefinite"/>
                      </p:stCondLst>
                      <p:childTnLst>
                        <p:par>
                          <p:cTn id="3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800" decel="100000"/>
                                        <p:tgtEl>
                                          <p:spTgt spid="3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3" dur="800" decel="100000" fill="hold"/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800" decel="100000" fill="hold"/>
                                        <p:tgtEl>
                                          <p:spTgt spid="3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800" decel="100000" fill="hold"/>
                                        <p:tgtEl>
                                          <p:spTgt spid="3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6" grpId="0" animBg="1"/>
      <p:bldP spid="3082" grpId="0" animBg="1"/>
      <p:bldP spid="3087" grpId="0"/>
      <p:bldP spid="3088" grpId="0"/>
      <p:bldP spid="3089" grpId="0"/>
      <p:bldP spid="3090" grpId="0"/>
      <p:bldP spid="3101" grpId="0"/>
      <p:bldP spid="3102" grpId="0"/>
      <p:bldP spid="3103" grpId="0"/>
      <p:bldP spid="3114" grpId="0"/>
      <p:bldP spid="3118" grpId="0"/>
      <p:bldP spid="3119" grpId="0" animBg="1"/>
      <p:bldP spid="3120" grpId="0"/>
      <p:bldP spid="3121" grpId="0"/>
      <p:bldP spid="3122" grpId="0"/>
      <p:bldP spid="3123" grpId="0"/>
      <p:bldP spid="3136" grpId="0"/>
      <p:bldP spid="3137" grpId="0"/>
      <p:bldP spid="3143" grpId="0"/>
      <p:bldP spid="3149" grpId="0" animBg="1"/>
      <p:bldP spid="3149" grpId="1" animBg="1"/>
      <p:bldP spid="3150" grpId="0" animBg="1"/>
      <p:bldP spid="3150" grpId="1" animBg="1"/>
      <p:bldP spid="3151" grpId="0"/>
      <p:bldP spid="3152" grpId="0"/>
      <p:bldP spid="31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2987824" y="873125"/>
            <a:ext cx="5832326" cy="755650"/>
          </a:xfrm>
          <a:prstGeom prst="octagon">
            <a:avLst>
              <a:gd name="adj" fmla="val 29287"/>
            </a:avLst>
          </a:prstGeom>
          <a:solidFill>
            <a:schemeClr val="bg2">
              <a:lumMod val="50000"/>
              <a:alpha val="31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slope"/>
          </a:sp3d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ar-SA" sz="2000" b="1" dirty="0">
                <a:solidFill>
                  <a:srgbClr val="006600"/>
                </a:solidFill>
              </a:rPr>
              <a:t>أوجد محيط الدائرة التالية مقربا الجواب إلى أقرب جزء من عشرة .</a:t>
            </a:r>
            <a:endParaRPr lang="en-US" sz="2000" b="1" dirty="0">
              <a:solidFill>
                <a:srgbClr val="006600"/>
              </a:solidFill>
            </a:endParaRPr>
          </a:p>
        </p:txBody>
      </p:sp>
      <p:pic>
        <p:nvPicPr>
          <p:cNvPr id="7188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808163"/>
            <a:ext cx="18891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7596832" y="2392561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مـح =</a:t>
            </a:r>
            <a:endParaRPr lang="en-US" sz="2400" b="1"/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7092279" y="2395736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ط</a:t>
            </a:r>
            <a:endParaRPr lang="en-US" sz="2400" b="1" dirty="0"/>
          </a:p>
        </p:txBody>
      </p:sp>
      <p:grpSp>
        <p:nvGrpSpPr>
          <p:cNvPr id="7210" name="Group 42"/>
          <p:cNvGrpSpPr>
            <a:grpSpLocks noChangeAspect="1"/>
          </p:cNvGrpSpPr>
          <p:nvPr/>
        </p:nvGrpSpPr>
        <p:grpSpPr bwMode="auto">
          <a:xfrm>
            <a:off x="107950" y="4689475"/>
            <a:ext cx="1820863" cy="1798638"/>
            <a:chOff x="181" y="3045"/>
            <a:chExt cx="1147" cy="1133"/>
          </a:xfrm>
        </p:grpSpPr>
        <p:sp>
          <p:nvSpPr>
            <p:cNvPr id="7209" name="AutoShape 41"/>
            <p:cNvSpPr>
              <a:spLocks noChangeAspect="1" noChangeArrowheads="1" noTextEdit="1"/>
            </p:cNvSpPr>
            <p:nvPr/>
          </p:nvSpPr>
          <p:spPr bwMode="auto">
            <a:xfrm>
              <a:off x="181" y="3045"/>
              <a:ext cx="1147" cy="1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pic>
          <p:nvPicPr>
            <p:cNvPr id="7211" name="Picture 4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" y="3045"/>
              <a:ext cx="1161" cy="1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751" y="242647"/>
            <a:ext cx="1636364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044" y="260648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588224" y="2395736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×</a:t>
            </a:r>
            <a:endParaRPr lang="en-US" sz="2400" b="1" dirty="0"/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6156176" y="2381222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ق</a:t>
            </a:r>
            <a:endParaRPr lang="en-US" sz="2400" b="1" dirty="0"/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6919238" y="2391271"/>
            <a:ext cx="9361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3,14</a:t>
            </a:r>
            <a:endParaRPr lang="en-US" sz="2400" b="1" dirty="0"/>
          </a:p>
        </p:txBody>
      </p: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6012160" y="2405785"/>
            <a:ext cx="9361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9</a:t>
            </a:r>
            <a:endParaRPr lang="en-US" sz="2400" b="1" dirty="0"/>
          </a:p>
        </p:txBody>
      </p:sp>
      <p:sp>
        <p:nvSpPr>
          <p:cNvPr id="32" name="AutoShape 6"/>
          <p:cNvSpPr>
            <a:spLocks noChangeArrowheads="1"/>
          </p:cNvSpPr>
          <p:nvPr/>
        </p:nvSpPr>
        <p:spPr bwMode="auto">
          <a:xfrm>
            <a:off x="2987824" y="3717032"/>
            <a:ext cx="5832326" cy="755650"/>
          </a:xfrm>
          <a:prstGeom prst="octagon">
            <a:avLst>
              <a:gd name="adj" fmla="val 29287"/>
            </a:avLst>
          </a:prstGeom>
          <a:solidFill>
            <a:schemeClr val="bg2">
              <a:lumMod val="50000"/>
              <a:alpha val="31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slope"/>
          </a:sp3d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ar-SA" sz="2000" b="1" dirty="0">
                <a:solidFill>
                  <a:srgbClr val="006600"/>
                </a:solidFill>
              </a:rPr>
              <a:t>أوجد محيط الدائرة التالية مقربا الجواب إلى أقرب جزء من عشرة .</a:t>
            </a:r>
            <a:endParaRPr lang="en-US" sz="2000" b="1" dirty="0">
              <a:solidFill>
                <a:srgbClr val="006600"/>
              </a:solidFill>
            </a:endParaRP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7596832" y="5323185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مـح =</a:t>
            </a:r>
            <a:endParaRPr lang="en-US" sz="2400" b="1"/>
          </a:p>
        </p:txBody>
      </p:sp>
      <p:sp>
        <p:nvSpPr>
          <p:cNvPr id="34" name="Text Box 22"/>
          <p:cNvSpPr txBox="1">
            <a:spLocks noChangeArrowheads="1"/>
          </p:cNvSpPr>
          <p:nvPr/>
        </p:nvSpPr>
        <p:spPr bwMode="auto">
          <a:xfrm>
            <a:off x="6300191" y="5326360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ط</a:t>
            </a:r>
            <a:endParaRPr lang="en-US" sz="2400" b="1" dirty="0"/>
          </a:p>
        </p:txBody>
      </p:sp>
      <p:sp>
        <p:nvSpPr>
          <p:cNvPr id="35" name="Text Box 22"/>
          <p:cNvSpPr txBox="1">
            <a:spLocks noChangeArrowheads="1"/>
          </p:cNvSpPr>
          <p:nvPr/>
        </p:nvSpPr>
        <p:spPr bwMode="auto">
          <a:xfrm>
            <a:off x="5796136" y="5326360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×</a:t>
            </a:r>
            <a:endParaRPr lang="en-US" sz="2400" b="1" dirty="0"/>
          </a:p>
        </p:txBody>
      </p:sp>
      <p:sp>
        <p:nvSpPr>
          <p:cNvPr id="36" name="Text Box 22"/>
          <p:cNvSpPr txBox="1">
            <a:spLocks noChangeArrowheads="1"/>
          </p:cNvSpPr>
          <p:nvPr/>
        </p:nvSpPr>
        <p:spPr bwMode="auto">
          <a:xfrm>
            <a:off x="5364088" y="5311846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نـق</a:t>
            </a:r>
            <a:endParaRPr lang="en-US" sz="2400" b="1" dirty="0"/>
          </a:p>
        </p:txBody>
      </p:sp>
      <p:sp>
        <p:nvSpPr>
          <p:cNvPr id="37" name="Text Box 22"/>
          <p:cNvSpPr txBox="1">
            <a:spLocks noChangeArrowheads="1"/>
          </p:cNvSpPr>
          <p:nvPr/>
        </p:nvSpPr>
        <p:spPr bwMode="auto">
          <a:xfrm>
            <a:off x="6127150" y="5329085"/>
            <a:ext cx="9361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3,14</a:t>
            </a:r>
            <a:endParaRPr lang="en-US" sz="2400" b="1" dirty="0"/>
          </a:p>
        </p:txBody>
      </p:sp>
      <p:sp>
        <p:nvSpPr>
          <p:cNvPr id="38" name="Text Box 22"/>
          <p:cNvSpPr txBox="1">
            <a:spLocks noChangeArrowheads="1"/>
          </p:cNvSpPr>
          <p:nvPr/>
        </p:nvSpPr>
        <p:spPr bwMode="auto">
          <a:xfrm>
            <a:off x="5220072" y="5343599"/>
            <a:ext cx="9361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7,2</a:t>
            </a:r>
            <a:endParaRPr lang="en-US" sz="2400" b="1" dirty="0"/>
          </a:p>
        </p:txBody>
      </p:sp>
      <p:sp>
        <p:nvSpPr>
          <p:cNvPr id="39" name="Text Box 22"/>
          <p:cNvSpPr txBox="1">
            <a:spLocks noChangeArrowheads="1"/>
          </p:cNvSpPr>
          <p:nvPr/>
        </p:nvSpPr>
        <p:spPr bwMode="auto">
          <a:xfrm>
            <a:off x="7177633" y="5326360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2</a:t>
            </a:r>
            <a:endParaRPr lang="en-US" sz="2400" b="1" dirty="0"/>
          </a:p>
        </p:txBody>
      </p:sp>
      <p:sp>
        <p:nvSpPr>
          <p:cNvPr id="40" name="Text Box 22"/>
          <p:cNvSpPr txBox="1">
            <a:spLocks noChangeArrowheads="1"/>
          </p:cNvSpPr>
          <p:nvPr/>
        </p:nvSpPr>
        <p:spPr bwMode="auto">
          <a:xfrm>
            <a:off x="6745585" y="5326360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×</a:t>
            </a:r>
            <a:endParaRPr lang="en-US" sz="2400" b="1" dirty="0"/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5724128" y="2381222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=</a:t>
            </a:r>
            <a:endParaRPr lang="en-US" sz="2400" b="1" dirty="0"/>
          </a:p>
        </p:txBody>
      </p:sp>
      <p:sp>
        <p:nvSpPr>
          <p:cNvPr id="42" name="Text Box 22"/>
          <p:cNvSpPr txBox="1">
            <a:spLocks noChangeArrowheads="1"/>
          </p:cNvSpPr>
          <p:nvPr/>
        </p:nvSpPr>
        <p:spPr bwMode="auto">
          <a:xfrm>
            <a:off x="4860032" y="2381222"/>
            <a:ext cx="1066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28,26</a:t>
            </a:r>
            <a:endParaRPr lang="en-US" sz="2400" b="1" dirty="0"/>
          </a:p>
        </p:txBody>
      </p:sp>
      <p:sp>
        <p:nvSpPr>
          <p:cNvPr id="43" name="Text Box 22"/>
          <p:cNvSpPr txBox="1">
            <a:spLocks noChangeArrowheads="1"/>
          </p:cNvSpPr>
          <p:nvPr/>
        </p:nvSpPr>
        <p:spPr bwMode="auto">
          <a:xfrm>
            <a:off x="4427984" y="2381222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≈</a:t>
            </a:r>
            <a:endParaRPr lang="en-US" sz="2400" b="1" dirty="0"/>
          </a:p>
        </p:txBody>
      </p:sp>
      <p:sp>
        <p:nvSpPr>
          <p:cNvPr id="44" name="Text Box 22"/>
          <p:cNvSpPr txBox="1">
            <a:spLocks noChangeArrowheads="1"/>
          </p:cNvSpPr>
          <p:nvPr/>
        </p:nvSpPr>
        <p:spPr bwMode="auto">
          <a:xfrm>
            <a:off x="3563888" y="2381222"/>
            <a:ext cx="1066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28,3 م</a:t>
            </a:r>
            <a:endParaRPr lang="en-US" sz="2400" b="1" dirty="0"/>
          </a:p>
        </p:txBody>
      </p:sp>
      <p:sp>
        <p:nvSpPr>
          <p:cNvPr id="45" name="Text Box 22"/>
          <p:cNvSpPr txBox="1">
            <a:spLocks noChangeArrowheads="1"/>
          </p:cNvSpPr>
          <p:nvPr/>
        </p:nvSpPr>
        <p:spPr bwMode="auto">
          <a:xfrm>
            <a:off x="4916357" y="5335786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=</a:t>
            </a:r>
            <a:endParaRPr lang="en-US" sz="2400" b="1" dirty="0"/>
          </a:p>
        </p:txBody>
      </p:sp>
      <p:sp>
        <p:nvSpPr>
          <p:cNvPr id="46" name="Text Box 22"/>
          <p:cNvSpPr txBox="1">
            <a:spLocks noChangeArrowheads="1"/>
          </p:cNvSpPr>
          <p:nvPr/>
        </p:nvSpPr>
        <p:spPr bwMode="auto">
          <a:xfrm>
            <a:off x="3822893" y="5335786"/>
            <a:ext cx="12961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45,216</a:t>
            </a:r>
            <a:endParaRPr lang="en-US" sz="2400" b="1" dirty="0"/>
          </a:p>
        </p:txBody>
      </p:sp>
      <p:sp>
        <p:nvSpPr>
          <p:cNvPr id="47" name="Text Box 22"/>
          <p:cNvSpPr txBox="1">
            <a:spLocks noChangeArrowheads="1"/>
          </p:cNvSpPr>
          <p:nvPr/>
        </p:nvSpPr>
        <p:spPr bwMode="auto">
          <a:xfrm>
            <a:off x="3491880" y="5335786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≈</a:t>
            </a:r>
            <a:endParaRPr lang="en-US" sz="2400" b="1" dirty="0"/>
          </a:p>
        </p:txBody>
      </p:sp>
      <p:sp>
        <p:nvSpPr>
          <p:cNvPr id="48" name="Text Box 22"/>
          <p:cNvSpPr txBox="1">
            <a:spLocks noChangeArrowheads="1"/>
          </p:cNvSpPr>
          <p:nvPr/>
        </p:nvSpPr>
        <p:spPr bwMode="auto">
          <a:xfrm>
            <a:off x="2411760" y="5335786"/>
            <a:ext cx="12827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45,2 سم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1777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7189" grpId="0"/>
      <p:bldP spid="7190" grpId="0"/>
      <p:bldP spid="7190" grpId="1"/>
      <p:bldP spid="26" grpId="0"/>
      <p:bldP spid="29" grpId="0"/>
      <p:bldP spid="29" grpId="1"/>
      <p:bldP spid="30" grpId="0"/>
      <p:bldP spid="31" grpId="0"/>
      <p:bldP spid="32" grpId="0" animBg="1"/>
      <p:bldP spid="33" grpId="0"/>
      <p:bldP spid="34" grpId="0"/>
      <p:bldP spid="34" grpId="1"/>
      <p:bldP spid="35" grpId="0"/>
      <p:bldP spid="36" grpId="0"/>
      <p:bldP spid="36" grpId="1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980728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751" y="242647"/>
            <a:ext cx="1636364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60228"/>
            <a:ext cx="6572250" cy="381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060848"/>
            <a:ext cx="6328543" cy="15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رابط مستقيم 18"/>
          <p:cNvCxnSpPr/>
          <p:nvPr/>
        </p:nvCxnSpPr>
        <p:spPr>
          <a:xfrm>
            <a:off x="4644008" y="2492896"/>
            <a:ext cx="0" cy="403244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7740848" y="4088411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مـح =</a:t>
            </a:r>
            <a:endParaRPr lang="en-US" sz="2400" b="1"/>
          </a:p>
        </p:txBody>
      </p:sp>
      <p:sp>
        <p:nvSpPr>
          <p:cNvPr id="59" name="Text Box 22"/>
          <p:cNvSpPr txBox="1">
            <a:spLocks noChangeArrowheads="1"/>
          </p:cNvSpPr>
          <p:nvPr/>
        </p:nvSpPr>
        <p:spPr bwMode="auto">
          <a:xfrm>
            <a:off x="6444207" y="4091586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ط</a:t>
            </a:r>
            <a:endParaRPr lang="en-US" sz="2400" b="1" dirty="0"/>
          </a:p>
        </p:txBody>
      </p:sp>
      <p:sp>
        <p:nvSpPr>
          <p:cNvPr id="60" name="Text Box 22"/>
          <p:cNvSpPr txBox="1">
            <a:spLocks noChangeArrowheads="1"/>
          </p:cNvSpPr>
          <p:nvPr/>
        </p:nvSpPr>
        <p:spPr bwMode="auto">
          <a:xfrm>
            <a:off x="5940152" y="4091586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×</a:t>
            </a:r>
            <a:endParaRPr lang="en-US" sz="2400" b="1" dirty="0"/>
          </a:p>
        </p:txBody>
      </p:sp>
      <p:sp>
        <p:nvSpPr>
          <p:cNvPr id="61" name="Text Box 22"/>
          <p:cNvSpPr txBox="1">
            <a:spLocks noChangeArrowheads="1"/>
          </p:cNvSpPr>
          <p:nvPr/>
        </p:nvSpPr>
        <p:spPr bwMode="auto">
          <a:xfrm>
            <a:off x="5508104" y="4077072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نـق</a:t>
            </a:r>
            <a:endParaRPr lang="en-US" sz="2400" b="1" dirty="0"/>
          </a:p>
        </p:txBody>
      </p:sp>
      <p:sp>
        <p:nvSpPr>
          <p:cNvPr id="62" name="Text Box 22"/>
          <p:cNvSpPr txBox="1">
            <a:spLocks noChangeArrowheads="1"/>
          </p:cNvSpPr>
          <p:nvPr/>
        </p:nvSpPr>
        <p:spPr bwMode="auto">
          <a:xfrm>
            <a:off x="6271166" y="4094311"/>
            <a:ext cx="9361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3,14</a:t>
            </a:r>
            <a:endParaRPr lang="en-US" sz="2400" b="1" dirty="0"/>
          </a:p>
        </p:txBody>
      </p:sp>
      <p:sp>
        <p:nvSpPr>
          <p:cNvPr id="63" name="Text Box 22"/>
          <p:cNvSpPr txBox="1">
            <a:spLocks noChangeArrowheads="1"/>
          </p:cNvSpPr>
          <p:nvPr/>
        </p:nvSpPr>
        <p:spPr bwMode="auto">
          <a:xfrm>
            <a:off x="5364088" y="4108825"/>
            <a:ext cx="9361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4</a:t>
            </a:r>
            <a:endParaRPr lang="en-US" sz="2400" b="1" dirty="0"/>
          </a:p>
        </p:txBody>
      </p:sp>
      <p:sp>
        <p:nvSpPr>
          <p:cNvPr id="64" name="Text Box 22"/>
          <p:cNvSpPr txBox="1">
            <a:spLocks noChangeArrowheads="1"/>
          </p:cNvSpPr>
          <p:nvPr/>
        </p:nvSpPr>
        <p:spPr bwMode="auto">
          <a:xfrm>
            <a:off x="7321649" y="4091586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2</a:t>
            </a:r>
            <a:endParaRPr lang="en-US" sz="2400" b="1" dirty="0"/>
          </a:p>
        </p:txBody>
      </p:sp>
      <p:sp>
        <p:nvSpPr>
          <p:cNvPr id="65" name="Text Box 22"/>
          <p:cNvSpPr txBox="1">
            <a:spLocks noChangeArrowheads="1"/>
          </p:cNvSpPr>
          <p:nvPr/>
        </p:nvSpPr>
        <p:spPr bwMode="auto">
          <a:xfrm>
            <a:off x="6889601" y="4091586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×</a:t>
            </a:r>
            <a:endParaRPr lang="en-US" sz="2400" b="1" dirty="0"/>
          </a:p>
        </p:txBody>
      </p:sp>
      <p:sp>
        <p:nvSpPr>
          <p:cNvPr id="66" name="Text Box 22"/>
          <p:cNvSpPr txBox="1">
            <a:spLocks noChangeArrowheads="1"/>
          </p:cNvSpPr>
          <p:nvPr/>
        </p:nvSpPr>
        <p:spPr bwMode="auto">
          <a:xfrm>
            <a:off x="7667175" y="4839543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=</a:t>
            </a:r>
            <a:endParaRPr lang="en-US" sz="2400" b="1" dirty="0"/>
          </a:p>
        </p:txBody>
      </p:sp>
      <p:sp>
        <p:nvSpPr>
          <p:cNvPr id="67" name="Text Box 22"/>
          <p:cNvSpPr txBox="1">
            <a:spLocks noChangeArrowheads="1"/>
          </p:cNvSpPr>
          <p:nvPr/>
        </p:nvSpPr>
        <p:spPr bwMode="auto">
          <a:xfrm>
            <a:off x="6573711" y="4839543"/>
            <a:ext cx="12961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25,12</a:t>
            </a:r>
            <a:endParaRPr lang="en-US" sz="2400" b="1" dirty="0"/>
          </a:p>
        </p:txBody>
      </p:sp>
      <p:sp>
        <p:nvSpPr>
          <p:cNvPr id="68" name="Text Box 22"/>
          <p:cNvSpPr txBox="1">
            <a:spLocks noChangeArrowheads="1"/>
          </p:cNvSpPr>
          <p:nvPr/>
        </p:nvSpPr>
        <p:spPr bwMode="auto">
          <a:xfrm>
            <a:off x="6242698" y="4839543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≈</a:t>
            </a:r>
            <a:endParaRPr lang="en-US" sz="2400" b="1" dirty="0"/>
          </a:p>
        </p:txBody>
      </p:sp>
      <p:sp>
        <p:nvSpPr>
          <p:cNvPr id="69" name="Text Box 22"/>
          <p:cNvSpPr txBox="1">
            <a:spLocks noChangeArrowheads="1"/>
          </p:cNvSpPr>
          <p:nvPr/>
        </p:nvSpPr>
        <p:spPr bwMode="auto">
          <a:xfrm>
            <a:off x="5162578" y="4839543"/>
            <a:ext cx="12827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25,1 سم</a:t>
            </a:r>
            <a:endParaRPr lang="en-US" sz="2400" b="1" dirty="0"/>
          </a:p>
        </p:txBody>
      </p:sp>
      <p:sp>
        <p:nvSpPr>
          <p:cNvPr id="70" name="Text Box 21"/>
          <p:cNvSpPr txBox="1">
            <a:spLocks noChangeArrowheads="1"/>
          </p:cNvSpPr>
          <p:nvPr/>
        </p:nvSpPr>
        <p:spPr bwMode="auto">
          <a:xfrm>
            <a:off x="3564384" y="4056882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مـح =</a:t>
            </a:r>
            <a:endParaRPr lang="en-US" sz="2400" b="1"/>
          </a:p>
        </p:txBody>
      </p:sp>
      <p:sp>
        <p:nvSpPr>
          <p:cNvPr id="71" name="Text Box 22"/>
          <p:cNvSpPr txBox="1">
            <a:spLocks noChangeArrowheads="1"/>
          </p:cNvSpPr>
          <p:nvPr/>
        </p:nvSpPr>
        <p:spPr bwMode="auto">
          <a:xfrm>
            <a:off x="3059831" y="4060057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ط</a:t>
            </a:r>
            <a:endParaRPr lang="en-US" sz="2400" b="1" dirty="0"/>
          </a:p>
        </p:txBody>
      </p:sp>
      <p:sp>
        <p:nvSpPr>
          <p:cNvPr id="72" name="Text Box 22"/>
          <p:cNvSpPr txBox="1">
            <a:spLocks noChangeArrowheads="1"/>
          </p:cNvSpPr>
          <p:nvPr/>
        </p:nvSpPr>
        <p:spPr bwMode="auto">
          <a:xfrm>
            <a:off x="2555776" y="4060057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×</a:t>
            </a:r>
            <a:endParaRPr lang="en-US" sz="2400" b="1" dirty="0"/>
          </a:p>
        </p:txBody>
      </p:sp>
      <p:sp>
        <p:nvSpPr>
          <p:cNvPr id="73" name="Text Box 22"/>
          <p:cNvSpPr txBox="1">
            <a:spLocks noChangeArrowheads="1"/>
          </p:cNvSpPr>
          <p:nvPr/>
        </p:nvSpPr>
        <p:spPr bwMode="auto">
          <a:xfrm>
            <a:off x="2123728" y="4045543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ق</a:t>
            </a:r>
            <a:endParaRPr lang="en-US" sz="2400" b="1" dirty="0"/>
          </a:p>
        </p:txBody>
      </p:sp>
      <p:sp>
        <p:nvSpPr>
          <p:cNvPr id="74" name="Text Box 22"/>
          <p:cNvSpPr txBox="1">
            <a:spLocks noChangeArrowheads="1"/>
          </p:cNvSpPr>
          <p:nvPr/>
        </p:nvSpPr>
        <p:spPr bwMode="auto">
          <a:xfrm>
            <a:off x="2886790" y="4055592"/>
            <a:ext cx="9361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3,14</a:t>
            </a:r>
            <a:endParaRPr lang="en-US" sz="2400" b="1" dirty="0"/>
          </a:p>
        </p:txBody>
      </p:sp>
      <p:sp>
        <p:nvSpPr>
          <p:cNvPr id="75" name="Text Box 22"/>
          <p:cNvSpPr txBox="1">
            <a:spLocks noChangeArrowheads="1"/>
          </p:cNvSpPr>
          <p:nvPr/>
        </p:nvSpPr>
        <p:spPr bwMode="auto">
          <a:xfrm>
            <a:off x="1979712" y="4070106"/>
            <a:ext cx="9361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175</a:t>
            </a:r>
            <a:endParaRPr lang="en-US" sz="2400" b="1" dirty="0"/>
          </a:p>
        </p:txBody>
      </p:sp>
      <p:sp>
        <p:nvSpPr>
          <p:cNvPr id="76" name="Text Box 22"/>
          <p:cNvSpPr txBox="1">
            <a:spLocks noChangeArrowheads="1"/>
          </p:cNvSpPr>
          <p:nvPr/>
        </p:nvSpPr>
        <p:spPr bwMode="auto">
          <a:xfrm>
            <a:off x="3491879" y="4844008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=</a:t>
            </a:r>
            <a:endParaRPr lang="en-US" sz="2400" b="1" dirty="0"/>
          </a:p>
        </p:txBody>
      </p:sp>
      <p:sp>
        <p:nvSpPr>
          <p:cNvPr id="77" name="Text Box 22"/>
          <p:cNvSpPr txBox="1">
            <a:spLocks noChangeArrowheads="1"/>
          </p:cNvSpPr>
          <p:nvPr/>
        </p:nvSpPr>
        <p:spPr bwMode="auto">
          <a:xfrm>
            <a:off x="2267745" y="4844008"/>
            <a:ext cx="14268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549,5 سم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0503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59" grpId="0"/>
      <p:bldP spid="59" grpId="1"/>
      <p:bldP spid="60" grpId="0"/>
      <p:bldP spid="61" grpId="0"/>
      <p:bldP spid="61" grpId="1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1" grpId="1"/>
      <p:bldP spid="72" grpId="0"/>
      <p:bldP spid="73" grpId="0"/>
      <p:bldP spid="73" grpId="1"/>
      <p:bldP spid="74" grpId="0"/>
      <p:bldP spid="75" grpId="0"/>
      <p:bldP spid="76" grpId="0"/>
      <p:bldP spid="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980728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751" y="242647"/>
            <a:ext cx="1636364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763" y="1074515"/>
            <a:ext cx="4448175" cy="3524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113" y="2089795"/>
            <a:ext cx="6949841" cy="1555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رابط مستقيم 18"/>
          <p:cNvCxnSpPr/>
          <p:nvPr/>
        </p:nvCxnSpPr>
        <p:spPr>
          <a:xfrm>
            <a:off x="4644008" y="2492896"/>
            <a:ext cx="0" cy="403244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38"/>
          <p:cNvGrpSpPr>
            <a:grpSpLocks/>
          </p:cNvGrpSpPr>
          <p:nvPr/>
        </p:nvGrpSpPr>
        <p:grpSpPr bwMode="auto">
          <a:xfrm>
            <a:off x="7164288" y="4103716"/>
            <a:ext cx="625475" cy="817562"/>
            <a:chOff x="835" y="2886"/>
            <a:chExt cx="394" cy="515"/>
          </a:xfrm>
        </p:grpSpPr>
        <p:sp>
          <p:nvSpPr>
            <p:cNvPr id="30" name="Text Box 35"/>
            <p:cNvSpPr txBox="1">
              <a:spLocks noChangeArrowheads="1"/>
            </p:cNvSpPr>
            <p:nvPr/>
          </p:nvSpPr>
          <p:spPr bwMode="auto">
            <a:xfrm>
              <a:off x="835" y="2886"/>
              <a:ext cx="3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400" b="1"/>
                <a:t>22</a:t>
              </a:r>
              <a:endParaRPr lang="en-US" sz="2400" b="1"/>
            </a:p>
          </p:txBody>
        </p:sp>
        <p:sp>
          <p:nvSpPr>
            <p:cNvPr id="31" name="Line 36"/>
            <p:cNvSpPr>
              <a:spLocks noChangeShapeType="1"/>
            </p:cNvSpPr>
            <p:nvPr/>
          </p:nvSpPr>
          <p:spPr bwMode="auto">
            <a:xfrm flipH="1">
              <a:off x="929" y="3135"/>
              <a:ext cx="24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2" name="Text Box 37"/>
            <p:cNvSpPr txBox="1">
              <a:spLocks noChangeArrowheads="1"/>
            </p:cNvSpPr>
            <p:nvPr/>
          </p:nvSpPr>
          <p:spPr bwMode="auto">
            <a:xfrm>
              <a:off x="844" y="3113"/>
              <a:ext cx="3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400" b="1"/>
                <a:t>7</a:t>
              </a:r>
              <a:endParaRPr lang="en-US" sz="2400" b="1"/>
            </a:p>
          </p:txBody>
        </p:sp>
      </p:grpSp>
      <p:grpSp>
        <p:nvGrpSpPr>
          <p:cNvPr id="33" name="Group 38"/>
          <p:cNvGrpSpPr>
            <a:grpSpLocks/>
          </p:cNvGrpSpPr>
          <p:nvPr/>
        </p:nvGrpSpPr>
        <p:grpSpPr bwMode="auto">
          <a:xfrm>
            <a:off x="2109214" y="4109092"/>
            <a:ext cx="625475" cy="817562"/>
            <a:chOff x="835" y="2886"/>
            <a:chExt cx="394" cy="515"/>
          </a:xfrm>
        </p:grpSpPr>
        <p:sp>
          <p:nvSpPr>
            <p:cNvPr id="34" name="Text Box 35"/>
            <p:cNvSpPr txBox="1">
              <a:spLocks noChangeArrowheads="1"/>
            </p:cNvSpPr>
            <p:nvPr/>
          </p:nvSpPr>
          <p:spPr bwMode="auto">
            <a:xfrm>
              <a:off x="835" y="2886"/>
              <a:ext cx="3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400" b="1"/>
                <a:t>22</a:t>
              </a:r>
              <a:endParaRPr lang="en-US" sz="2400" b="1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 flipH="1">
              <a:off x="929" y="3135"/>
              <a:ext cx="24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8" name="Text Box 37"/>
            <p:cNvSpPr txBox="1">
              <a:spLocks noChangeArrowheads="1"/>
            </p:cNvSpPr>
            <p:nvPr/>
          </p:nvSpPr>
          <p:spPr bwMode="auto">
            <a:xfrm>
              <a:off x="844" y="3113"/>
              <a:ext cx="3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400" b="1" dirty="0"/>
                <a:t>7</a:t>
              </a:r>
              <a:endParaRPr lang="en-US" sz="2400" b="1" dirty="0"/>
            </a:p>
          </p:txBody>
        </p:sp>
      </p:grpSp>
      <p:sp>
        <p:nvSpPr>
          <p:cNvPr id="39" name="Text Box 21"/>
          <p:cNvSpPr txBox="1">
            <a:spLocks noChangeArrowheads="1"/>
          </p:cNvSpPr>
          <p:nvPr/>
        </p:nvSpPr>
        <p:spPr bwMode="auto">
          <a:xfrm>
            <a:off x="7740848" y="4268441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مـح =</a:t>
            </a:r>
            <a:endParaRPr lang="en-US" sz="2400" b="1"/>
          </a:p>
        </p:txBody>
      </p:sp>
      <p:sp>
        <p:nvSpPr>
          <p:cNvPr id="40" name="Text Box 22"/>
          <p:cNvSpPr txBox="1">
            <a:spLocks noChangeArrowheads="1"/>
          </p:cNvSpPr>
          <p:nvPr/>
        </p:nvSpPr>
        <p:spPr bwMode="auto">
          <a:xfrm>
            <a:off x="7236295" y="4271616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ط</a:t>
            </a:r>
            <a:endParaRPr lang="en-US" sz="2400" b="1" dirty="0"/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6732240" y="4271616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×</a:t>
            </a:r>
            <a:endParaRPr lang="en-US" sz="2400" b="1" dirty="0"/>
          </a:p>
        </p:txBody>
      </p:sp>
      <p:sp>
        <p:nvSpPr>
          <p:cNvPr id="42" name="Text Box 22"/>
          <p:cNvSpPr txBox="1">
            <a:spLocks noChangeArrowheads="1"/>
          </p:cNvSpPr>
          <p:nvPr/>
        </p:nvSpPr>
        <p:spPr bwMode="auto">
          <a:xfrm>
            <a:off x="6300192" y="4257102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ق</a:t>
            </a:r>
            <a:endParaRPr lang="en-US" sz="2400" b="1" dirty="0"/>
          </a:p>
        </p:txBody>
      </p:sp>
      <p:sp>
        <p:nvSpPr>
          <p:cNvPr id="44" name="Text Box 22"/>
          <p:cNvSpPr txBox="1">
            <a:spLocks noChangeArrowheads="1"/>
          </p:cNvSpPr>
          <p:nvPr/>
        </p:nvSpPr>
        <p:spPr bwMode="auto">
          <a:xfrm>
            <a:off x="6156176" y="4281665"/>
            <a:ext cx="9361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70</a:t>
            </a:r>
            <a:endParaRPr lang="en-US" sz="2400" b="1" dirty="0"/>
          </a:p>
        </p:txBody>
      </p:sp>
      <p:sp>
        <p:nvSpPr>
          <p:cNvPr id="45" name="Text Box 22"/>
          <p:cNvSpPr txBox="1">
            <a:spLocks noChangeArrowheads="1"/>
          </p:cNvSpPr>
          <p:nvPr/>
        </p:nvSpPr>
        <p:spPr bwMode="auto">
          <a:xfrm>
            <a:off x="7668343" y="5055567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=</a:t>
            </a:r>
            <a:endParaRPr lang="en-US" sz="2400" b="1" dirty="0"/>
          </a:p>
        </p:txBody>
      </p:sp>
      <p:sp>
        <p:nvSpPr>
          <p:cNvPr id="46" name="Text Box 22"/>
          <p:cNvSpPr txBox="1">
            <a:spLocks noChangeArrowheads="1"/>
          </p:cNvSpPr>
          <p:nvPr/>
        </p:nvSpPr>
        <p:spPr bwMode="auto">
          <a:xfrm>
            <a:off x="6444209" y="5055567"/>
            <a:ext cx="14268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220 سم</a:t>
            </a:r>
            <a:endParaRPr lang="en-US" sz="2400" b="1" dirty="0"/>
          </a:p>
        </p:txBody>
      </p:sp>
      <p:sp>
        <p:nvSpPr>
          <p:cNvPr id="47" name="Text Box 21"/>
          <p:cNvSpPr txBox="1">
            <a:spLocks noChangeArrowheads="1"/>
          </p:cNvSpPr>
          <p:nvPr/>
        </p:nvSpPr>
        <p:spPr bwMode="auto">
          <a:xfrm>
            <a:off x="3477862" y="4261455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مـح =</a:t>
            </a:r>
            <a:endParaRPr lang="en-US" sz="2400" b="1"/>
          </a:p>
        </p:txBody>
      </p:sp>
      <p:sp>
        <p:nvSpPr>
          <p:cNvPr id="48" name="Text Box 22"/>
          <p:cNvSpPr txBox="1">
            <a:spLocks noChangeArrowheads="1"/>
          </p:cNvSpPr>
          <p:nvPr/>
        </p:nvSpPr>
        <p:spPr bwMode="auto">
          <a:xfrm>
            <a:off x="2181221" y="4264630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ط</a:t>
            </a:r>
            <a:endParaRPr lang="en-US" sz="2400" b="1" dirty="0"/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>
            <a:off x="1677166" y="4264630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×</a:t>
            </a:r>
            <a:endParaRPr lang="en-US" sz="2400" b="1" dirty="0"/>
          </a:p>
        </p:txBody>
      </p:sp>
      <p:sp>
        <p:nvSpPr>
          <p:cNvPr id="50" name="Text Box 22"/>
          <p:cNvSpPr txBox="1">
            <a:spLocks noChangeArrowheads="1"/>
          </p:cNvSpPr>
          <p:nvPr/>
        </p:nvSpPr>
        <p:spPr bwMode="auto">
          <a:xfrm>
            <a:off x="1245118" y="4250116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نـق</a:t>
            </a:r>
            <a:endParaRPr lang="en-US" sz="2400" b="1" dirty="0"/>
          </a:p>
        </p:txBody>
      </p:sp>
      <p:sp>
        <p:nvSpPr>
          <p:cNvPr id="53" name="Text Box 22"/>
          <p:cNvSpPr txBox="1">
            <a:spLocks noChangeArrowheads="1"/>
          </p:cNvSpPr>
          <p:nvPr/>
        </p:nvSpPr>
        <p:spPr bwMode="auto">
          <a:xfrm>
            <a:off x="3058663" y="4264630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2</a:t>
            </a:r>
            <a:endParaRPr lang="en-US" sz="2400" b="1" dirty="0"/>
          </a:p>
        </p:txBody>
      </p:sp>
      <p:sp>
        <p:nvSpPr>
          <p:cNvPr id="54" name="Text Box 22"/>
          <p:cNvSpPr txBox="1">
            <a:spLocks noChangeArrowheads="1"/>
          </p:cNvSpPr>
          <p:nvPr/>
        </p:nvSpPr>
        <p:spPr bwMode="auto">
          <a:xfrm>
            <a:off x="2626615" y="4264630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×</a:t>
            </a:r>
            <a:endParaRPr lang="en-US" sz="2400" b="1" dirty="0"/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3404189" y="5012587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=</a:t>
            </a:r>
            <a:endParaRPr lang="en-US" sz="2400" b="1" dirty="0"/>
          </a:p>
        </p:txBody>
      </p:sp>
      <p:sp>
        <p:nvSpPr>
          <p:cNvPr id="56" name="Text Box 22"/>
          <p:cNvSpPr txBox="1">
            <a:spLocks noChangeArrowheads="1"/>
          </p:cNvSpPr>
          <p:nvPr/>
        </p:nvSpPr>
        <p:spPr bwMode="auto">
          <a:xfrm>
            <a:off x="2411760" y="5012587"/>
            <a:ext cx="12961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5,5 سم</a:t>
            </a:r>
            <a:endParaRPr lang="en-US" sz="2400" b="1" dirty="0"/>
          </a:p>
        </p:txBody>
      </p:sp>
      <p:grpSp>
        <p:nvGrpSpPr>
          <p:cNvPr id="78" name="Group 38"/>
          <p:cNvGrpSpPr>
            <a:grpSpLocks/>
          </p:cNvGrpSpPr>
          <p:nvPr/>
        </p:nvGrpSpPr>
        <p:grpSpPr bwMode="auto">
          <a:xfrm>
            <a:off x="1216652" y="4109092"/>
            <a:ext cx="611188" cy="817562"/>
            <a:chOff x="853" y="2886"/>
            <a:chExt cx="385" cy="515"/>
          </a:xfrm>
        </p:grpSpPr>
        <p:sp>
          <p:nvSpPr>
            <p:cNvPr id="79" name="Text Box 35"/>
            <p:cNvSpPr txBox="1">
              <a:spLocks noChangeArrowheads="1"/>
            </p:cNvSpPr>
            <p:nvPr/>
          </p:nvSpPr>
          <p:spPr bwMode="auto">
            <a:xfrm>
              <a:off x="853" y="2886"/>
              <a:ext cx="3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400" b="1" dirty="0" smtClean="0"/>
                <a:t>7</a:t>
              </a:r>
              <a:endParaRPr lang="en-US" sz="2400" b="1" dirty="0"/>
            </a:p>
          </p:txBody>
        </p:sp>
        <p:sp>
          <p:nvSpPr>
            <p:cNvPr id="80" name="Line 36"/>
            <p:cNvSpPr>
              <a:spLocks noChangeShapeType="1"/>
            </p:cNvSpPr>
            <p:nvPr/>
          </p:nvSpPr>
          <p:spPr bwMode="auto">
            <a:xfrm flipH="1">
              <a:off x="929" y="3135"/>
              <a:ext cx="24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81" name="Text Box 37"/>
            <p:cNvSpPr txBox="1">
              <a:spLocks noChangeArrowheads="1"/>
            </p:cNvSpPr>
            <p:nvPr/>
          </p:nvSpPr>
          <p:spPr bwMode="auto">
            <a:xfrm>
              <a:off x="853" y="3113"/>
              <a:ext cx="3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400" b="1" dirty="0" smtClean="0"/>
                <a:t>8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42383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0" grpId="1"/>
      <p:bldP spid="41" grpId="0"/>
      <p:bldP spid="42" grpId="0"/>
      <p:bldP spid="42" grpId="1"/>
      <p:bldP spid="44" grpId="0"/>
      <p:bldP spid="45" grpId="0"/>
      <p:bldP spid="46" grpId="0"/>
      <p:bldP spid="47" grpId="0"/>
      <p:bldP spid="48" grpId="0"/>
      <p:bldP spid="48" grpId="1"/>
      <p:bldP spid="49" grpId="0"/>
      <p:bldP spid="50" grpId="0"/>
      <p:bldP spid="50" grpId="1"/>
      <p:bldP spid="53" grpId="0"/>
      <p:bldP spid="54" grpId="0"/>
      <p:bldP spid="55" grpId="0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3" y="937186"/>
            <a:ext cx="167817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751" y="242647"/>
            <a:ext cx="1636364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05" y="1041961"/>
            <a:ext cx="6772275" cy="4000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638" y="2204864"/>
            <a:ext cx="6839842" cy="1555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رابط مستقيم 18"/>
          <p:cNvCxnSpPr/>
          <p:nvPr/>
        </p:nvCxnSpPr>
        <p:spPr>
          <a:xfrm>
            <a:off x="4644008" y="2492896"/>
            <a:ext cx="0" cy="403244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 Box 21"/>
          <p:cNvSpPr txBox="1">
            <a:spLocks noChangeArrowheads="1"/>
          </p:cNvSpPr>
          <p:nvPr/>
        </p:nvSpPr>
        <p:spPr bwMode="auto">
          <a:xfrm>
            <a:off x="7740848" y="4227962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مـح =</a:t>
            </a:r>
            <a:endParaRPr lang="en-US" sz="2400" b="1"/>
          </a:p>
        </p:txBody>
      </p:sp>
      <p:sp>
        <p:nvSpPr>
          <p:cNvPr id="66" name="Text Box 22"/>
          <p:cNvSpPr txBox="1">
            <a:spLocks noChangeArrowheads="1"/>
          </p:cNvSpPr>
          <p:nvPr/>
        </p:nvSpPr>
        <p:spPr bwMode="auto">
          <a:xfrm>
            <a:off x="6444207" y="4231137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ط</a:t>
            </a:r>
            <a:endParaRPr lang="en-US" sz="2400" b="1" dirty="0"/>
          </a:p>
        </p:txBody>
      </p:sp>
      <p:sp>
        <p:nvSpPr>
          <p:cNvPr id="67" name="Text Box 22"/>
          <p:cNvSpPr txBox="1">
            <a:spLocks noChangeArrowheads="1"/>
          </p:cNvSpPr>
          <p:nvPr/>
        </p:nvSpPr>
        <p:spPr bwMode="auto">
          <a:xfrm>
            <a:off x="5940152" y="4231137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×</a:t>
            </a:r>
            <a:endParaRPr lang="en-US" sz="2400" b="1" dirty="0"/>
          </a:p>
        </p:txBody>
      </p:sp>
      <p:sp>
        <p:nvSpPr>
          <p:cNvPr id="68" name="Text Box 22"/>
          <p:cNvSpPr txBox="1">
            <a:spLocks noChangeArrowheads="1"/>
          </p:cNvSpPr>
          <p:nvPr/>
        </p:nvSpPr>
        <p:spPr bwMode="auto">
          <a:xfrm>
            <a:off x="5508104" y="4216623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نـق</a:t>
            </a:r>
            <a:endParaRPr lang="en-US" sz="2400" b="1" dirty="0"/>
          </a:p>
        </p:txBody>
      </p:sp>
      <p:sp>
        <p:nvSpPr>
          <p:cNvPr id="69" name="Text Box 22"/>
          <p:cNvSpPr txBox="1">
            <a:spLocks noChangeArrowheads="1"/>
          </p:cNvSpPr>
          <p:nvPr/>
        </p:nvSpPr>
        <p:spPr bwMode="auto">
          <a:xfrm>
            <a:off x="6271166" y="4233862"/>
            <a:ext cx="9361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3,14</a:t>
            </a:r>
            <a:endParaRPr lang="en-US" sz="2400" b="1" dirty="0"/>
          </a:p>
        </p:txBody>
      </p:sp>
      <p:sp>
        <p:nvSpPr>
          <p:cNvPr id="70" name="Text Box 22"/>
          <p:cNvSpPr txBox="1">
            <a:spLocks noChangeArrowheads="1"/>
          </p:cNvSpPr>
          <p:nvPr/>
        </p:nvSpPr>
        <p:spPr bwMode="auto">
          <a:xfrm>
            <a:off x="5364088" y="4248376"/>
            <a:ext cx="9361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5</a:t>
            </a:r>
            <a:endParaRPr lang="en-US" sz="2400" b="1" dirty="0"/>
          </a:p>
        </p:txBody>
      </p:sp>
      <p:sp>
        <p:nvSpPr>
          <p:cNvPr id="71" name="Text Box 22"/>
          <p:cNvSpPr txBox="1">
            <a:spLocks noChangeArrowheads="1"/>
          </p:cNvSpPr>
          <p:nvPr/>
        </p:nvSpPr>
        <p:spPr bwMode="auto">
          <a:xfrm>
            <a:off x="7321649" y="4231137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2</a:t>
            </a:r>
            <a:endParaRPr lang="en-US" sz="2400" b="1" dirty="0"/>
          </a:p>
        </p:txBody>
      </p:sp>
      <p:sp>
        <p:nvSpPr>
          <p:cNvPr id="72" name="Text Box 22"/>
          <p:cNvSpPr txBox="1">
            <a:spLocks noChangeArrowheads="1"/>
          </p:cNvSpPr>
          <p:nvPr/>
        </p:nvSpPr>
        <p:spPr bwMode="auto">
          <a:xfrm>
            <a:off x="6889601" y="4231137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×</a:t>
            </a:r>
            <a:endParaRPr lang="en-US" sz="2400" b="1" dirty="0"/>
          </a:p>
        </p:txBody>
      </p:sp>
      <p:sp>
        <p:nvSpPr>
          <p:cNvPr id="73" name="Text Box 22"/>
          <p:cNvSpPr txBox="1">
            <a:spLocks noChangeArrowheads="1"/>
          </p:cNvSpPr>
          <p:nvPr/>
        </p:nvSpPr>
        <p:spPr bwMode="auto">
          <a:xfrm>
            <a:off x="7667175" y="4979094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=</a:t>
            </a:r>
            <a:endParaRPr lang="en-US" sz="2400" b="1" dirty="0"/>
          </a:p>
        </p:txBody>
      </p:sp>
      <p:sp>
        <p:nvSpPr>
          <p:cNvPr id="74" name="Text Box 22"/>
          <p:cNvSpPr txBox="1">
            <a:spLocks noChangeArrowheads="1"/>
          </p:cNvSpPr>
          <p:nvPr/>
        </p:nvSpPr>
        <p:spPr bwMode="auto">
          <a:xfrm>
            <a:off x="6573711" y="4979094"/>
            <a:ext cx="12961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31,4 سم</a:t>
            </a:r>
            <a:endParaRPr lang="en-US" sz="2400" b="1" dirty="0"/>
          </a:p>
        </p:txBody>
      </p:sp>
      <p:sp>
        <p:nvSpPr>
          <p:cNvPr id="77" name="Text Box 21"/>
          <p:cNvSpPr txBox="1">
            <a:spLocks noChangeArrowheads="1"/>
          </p:cNvSpPr>
          <p:nvPr/>
        </p:nvSpPr>
        <p:spPr bwMode="auto">
          <a:xfrm>
            <a:off x="3420368" y="4196433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مـح =</a:t>
            </a:r>
            <a:endParaRPr lang="en-US" sz="2400" b="1"/>
          </a:p>
        </p:txBody>
      </p:sp>
      <p:sp>
        <p:nvSpPr>
          <p:cNvPr id="78" name="Text Box 22"/>
          <p:cNvSpPr txBox="1">
            <a:spLocks noChangeArrowheads="1"/>
          </p:cNvSpPr>
          <p:nvPr/>
        </p:nvSpPr>
        <p:spPr bwMode="auto">
          <a:xfrm>
            <a:off x="2915815" y="4199608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ط</a:t>
            </a:r>
            <a:endParaRPr lang="en-US" sz="2400" b="1" dirty="0"/>
          </a:p>
        </p:txBody>
      </p:sp>
      <p:sp>
        <p:nvSpPr>
          <p:cNvPr id="79" name="Text Box 22"/>
          <p:cNvSpPr txBox="1">
            <a:spLocks noChangeArrowheads="1"/>
          </p:cNvSpPr>
          <p:nvPr/>
        </p:nvSpPr>
        <p:spPr bwMode="auto">
          <a:xfrm>
            <a:off x="2411760" y="4199608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×</a:t>
            </a:r>
            <a:endParaRPr lang="en-US" sz="2400" b="1" dirty="0"/>
          </a:p>
        </p:txBody>
      </p:sp>
      <p:sp>
        <p:nvSpPr>
          <p:cNvPr id="80" name="Text Box 22"/>
          <p:cNvSpPr txBox="1">
            <a:spLocks noChangeArrowheads="1"/>
          </p:cNvSpPr>
          <p:nvPr/>
        </p:nvSpPr>
        <p:spPr bwMode="auto">
          <a:xfrm>
            <a:off x="1979712" y="4185094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ق</a:t>
            </a:r>
            <a:endParaRPr lang="en-US" sz="2400" b="1" dirty="0"/>
          </a:p>
        </p:txBody>
      </p:sp>
      <p:sp>
        <p:nvSpPr>
          <p:cNvPr id="81" name="Text Box 22"/>
          <p:cNvSpPr txBox="1">
            <a:spLocks noChangeArrowheads="1"/>
          </p:cNvSpPr>
          <p:nvPr/>
        </p:nvSpPr>
        <p:spPr bwMode="auto">
          <a:xfrm>
            <a:off x="2742774" y="4195143"/>
            <a:ext cx="9361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3,14</a:t>
            </a:r>
            <a:endParaRPr lang="en-US" sz="2400" b="1" dirty="0"/>
          </a:p>
        </p:txBody>
      </p:sp>
      <p:sp>
        <p:nvSpPr>
          <p:cNvPr id="82" name="Text Box 22"/>
          <p:cNvSpPr txBox="1">
            <a:spLocks noChangeArrowheads="1"/>
          </p:cNvSpPr>
          <p:nvPr/>
        </p:nvSpPr>
        <p:spPr bwMode="auto">
          <a:xfrm>
            <a:off x="1763126" y="4209657"/>
            <a:ext cx="9361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11,7</a:t>
            </a:r>
            <a:endParaRPr lang="en-US" sz="2400" b="1" dirty="0"/>
          </a:p>
        </p:txBody>
      </p:sp>
      <p:sp>
        <p:nvSpPr>
          <p:cNvPr id="83" name="Text Box 22"/>
          <p:cNvSpPr txBox="1">
            <a:spLocks noChangeArrowheads="1"/>
          </p:cNvSpPr>
          <p:nvPr/>
        </p:nvSpPr>
        <p:spPr bwMode="auto">
          <a:xfrm>
            <a:off x="3347863" y="4983559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=</a:t>
            </a:r>
            <a:endParaRPr lang="en-US" sz="2400" b="1" dirty="0"/>
          </a:p>
        </p:txBody>
      </p:sp>
      <p:sp>
        <p:nvSpPr>
          <p:cNvPr id="84" name="Text Box 22"/>
          <p:cNvSpPr txBox="1">
            <a:spLocks noChangeArrowheads="1"/>
          </p:cNvSpPr>
          <p:nvPr/>
        </p:nvSpPr>
        <p:spPr bwMode="auto">
          <a:xfrm>
            <a:off x="2123729" y="4983559"/>
            <a:ext cx="14268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36,738 </a:t>
            </a:r>
            <a:endParaRPr lang="en-US" sz="2400" b="1" dirty="0"/>
          </a:p>
        </p:txBody>
      </p:sp>
      <p:sp>
        <p:nvSpPr>
          <p:cNvPr id="85" name="Text Box 22"/>
          <p:cNvSpPr txBox="1">
            <a:spLocks noChangeArrowheads="1"/>
          </p:cNvSpPr>
          <p:nvPr/>
        </p:nvSpPr>
        <p:spPr bwMode="auto">
          <a:xfrm>
            <a:off x="1763688" y="4969045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≈</a:t>
            </a:r>
            <a:endParaRPr lang="en-US" sz="2400" b="1" dirty="0"/>
          </a:p>
        </p:txBody>
      </p:sp>
      <p:sp>
        <p:nvSpPr>
          <p:cNvPr id="86" name="Text Box 22"/>
          <p:cNvSpPr txBox="1">
            <a:spLocks noChangeArrowheads="1"/>
          </p:cNvSpPr>
          <p:nvPr/>
        </p:nvSpPr>
        <p:spPr bwMode="auto">
          <a:xfrm>
            <a:off x="768921" y="4969045"/>
            <a:ext cx="12827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36,7 م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2463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6" grpId="1"/>
      <p:bldP spid="67" grpId="0"/>
      <p:bldP spid="68" grpId="0"/>
      <p:bldP spid="68" grpId="1"/>
      <p:bldP spid="69" grpId="0"/>
      <p:bldP spid="70" grpId="0"/>
      <p:bldP spid="71" grpId="0"/>
      <p:bldP spid="72" grpId="0"/>
      <p:bldP spid="73" grpId="0"/>
      <p:bldP spid="74" grpId="0"/>
      <p:bldP spid="77" grpId="0"/>
      <p:bldP spid="78" grpId="0"/>
      <p:bldP spid="78" grpId="1"/>
      <p:bldP spid="79" grpId="0"/>
      <p:bldP spid="80" grpId="0"/>
      <p:bldP spid="80" grpId="1"/>
      <p:bldP spid="81" grpId="0"/>
      <p:bldP spid="82" grpId="0"/>
      <p:bldP spid="83" grpId="0"/>
      <p:bldP spid="84" grpId="0"/>
      <p:bldP spid="85" grpId="0"/>
      <p:bldP spid="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3" y="937186"/>
            <a:ext cx="167817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751" y="242647"/>
            <a:ext cx="1636364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05" y="1041961"/>
            <a:ext cx="6772275" cy="4000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76872"/>
            <a:ext cx="6835080" cy="1531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رابط مستقيم 18"/>
          <p:cNvCxnSpPr/>
          <p:nvPr/>
        </p:nvCxnSpPr>
        <p:spPr>
          <a:xfrm>
            <a:off x="4644008" y="2492896"/>
            <a:ext cx="0" cy="403244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38"/>
          <p:cNvGrpSpPr>
            <a:grpSpLocks/>
          </p:cNvGrpSpPr>
          <p:nvPr/>
        </p:nvGrpSpPr>
        <p:grpSpPr bwMode="auto">
          <a:xfrm>
            <a:off x="7164288" y="4103716"/>
            <a:ext cx="625475" cy="817562"/>
            <a:chOff x="835" y="2886"/>
            <a:chExt cx="394" cy="515"/>
          </a:xfrm>
        </p:grpSpPr>
        <p:sp>
          <p:nvSpPr>
            <p:cNvPr id="29" name="Text Box 35"/>
            <p:cNvSpPr txBox="1">
              <a:spLocks noChangeArrowheads="1"/>
            </p:cNvSpPr>
            <p:nvPr/>
          </p:nvSpPr>
          <p:spPr bwMode="auto">
            <a:xfrm>
              <a:off x="835" y="2886"/>
              <a:ext cx="3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400" b="1"/>
                <a:t>22</a:t>
              </a:r>
              <a:endParaRPr lang="en-US" sz="2400" b="1"/>
            </a:p>
          </p:txBody>
        </p:sp>
        <p:sp>
          <p:nvSpPr>
            <p:cNvPr id="30" name="Line 36"/>
            <p:cNvSpPr>
              <a:spLocks noChangeShapeType="1"/>
            </p:cNvSpPr>
            <p:nvPr/>
          </p:nvSpPr>
          <p:spPr bwMode="auto">
            <a:xfrm flipH="1">
              <a:off x="929" y="3135"/>
              <a:ext cx="24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1" name="Text Box 37"/>
            <p:cNvSpPr txBox="1">
              <a:spLocks noChangeArrowheads="1"/>
            </p:cNvSpPr>
            <p:nvPr/>
          </p:nvSpPr>
          <p:spPr bwMode="auto">
            <a:xfrm>
              <a:off x="844" y="3113"/>
              <a:ext cx="3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400" b="1"/>
                <a:t>7</a:t>
              </a:r>
              <a:endParaRPr lang="en-US" sz="2400" b="1"/>
            </a:p>
          </p:txBody>
        </p:sp>
      </p:grpSp>
      <p:sp>
        <p:nvSpPr>
          <p:cNvPr id="32" name="Text Box 21"/>
          <p:cNvSpPr txBox="1">
            <a:spLocks noChangeArrowheads="1"/>
          </p:cNvSpPr>
          <p:nvPr/>
        </p:nvSpPr>
        <p:spPr bwMode="auto">
          <a:xfrm>
            <a:off x="7740848" y="4268441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مـح =</a:t>
            </a:r>
            <a:endParaRPr lang="en-US" sz="2400" b="1"/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7236295" y="4271616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ط</a:t>
            </a:r>
            <a:endParaRPr lang="en-US" sz="2400" b="1" dirty="0"/>
          </a:p>
        </p:txBody>
      </p:sp>
      <p:sp>
        <p:nvSpPr>
          <p:cNvPr id="34" name="Text Box 22"/>
          <p:cNvSpPr txBox="1">
            <a:spLocks noChangeArrowheads="1"/>
          </p:cNvSpPr>
          <p:nvPr/>
        </p:nvSpPr>
        <p:spPr bwMode="auto">
          <a:xfrm>
            <a:off x="6732240" y="4271616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×</a:t>
            </a:r>
            <a:endParaRPr lang="en-US" sz="2400" b="1" dirty="0"/>
          </a:p>
        </p:txBody>
      </p:sp>
      <p:sp>
        <p:nvSpPr>
          <p:cNvPr id="37" name="Text Box 22"/>
          <p:cNvSpPr txBox="1">
            <a:spLocks noChangeArrowheads="1"/>
          </p:cNvSpPr>
          <p:nvPr/>
        </p:nvSpPr>
        <p:spPr bwMode="auto">
          <a:xfrm>
            <a:off x="6300192" y="4257102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ق</a:t>
            </a:r>
            <a:endParaRPr lang="en-US" sz="2400" b="1" dirty="0"/>
          </a:p>
        </p:txBody>
      </p:sp>
      <p:sp>
        <p:nvSpPr>
          <p:cNvPr id="38" name="Text Box 22"/>
          <p:cNvSpPr txBox="1">
            <a:spLocks noChangeArrowheads="1"/>
          </p:cNvSpPr>
          <p:nvPr/>
        </p:nvSpPr>
        <p:spPr bwMode="auto">
          <a:xfrm>
            <a:off x="6156176" y="4281665"/>
            <a:ext cx="9361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14</a:t>
            </a:r>
            <a:endParaRPr lang="en-US" sz="2400" b="1" dirty="0"/>
          </a:p>
        </p:txBody>
      </p:sp>
      <p:sp>
        <p:nvSpPr>
          <p:cNvPr id="39" name="Text Box 22"/>
          <p:cNvSpPr txBox="1">
            <a:spLocks noChangeArrowheads="1"/>
          </p:cNvSpPr>
          <p:nvPr/>
        </p:nvSpPr>
        <p:spPr bwMode="auto">
          <a:xfrm>
            <a:off x="7668343" y="5055567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=</a:t>
            </a:r>
            <a:endParaRPr lang="en-US" sz="2400" b="1" dirty="0"/>
          </a:p>
        </p:txBody>
      </p:sp>
      <p:sp>
        <p:nvSpPr>
          <p:cNvPr id="40" name="Text Box 22"/>
          <p:cNvSpPr txBox="1">
            <a:spLocks noChangeArrowheads="1"/>
          </p:cNvSpPr>
          <p:nvPr/>
        </p:nvSpPr>
        <p:spPr bwMode="auto">
          <a:xfrm>
            <a:off x="6745586" y="5055567"/>
            <a:ext cx="14268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44 م</a:t>
            </a:r>
            <a:endParaRPr lang="en-US" sz="2400" b="1" dirty="0"/>
          </a:p>
        </p:txBody>
      </p:sp>
      <p:grpSp>
        <p:nvGrpSpPr>
          <p:cNvPr id="41" name="Group 38"/>
          <p:cNvGrpSpPr>
            <a:grpSpLocks/>
          </p:cNvGrpSpPr>
          <p:nvPr/>
        </p:nvGrpSpPr>
        <p:grpSpPr bwMode="auto">
          <a:xfrm>
            <a:off x="2109214" y="4109092"/>
            <a:ext cx="625475" cy="817562"/>
            <a:chOff x="835" y="2886"/>
            <a:chExt cx="394" cy="515"/>
          </a:xfrm>
        </p:grpSpPr>
        <p:sp>
          <p:nvSpPr>
            <p:cNvPr id="42" name="Text Box 35"/>
            <p:cNvSpPr txBox="1">
              <a:spLocks noChangeArrowheads="1"/>
            </p:cNvSpPr>
            <p:nvPr/>
          </p:nvSpPr>
          <p:spPr bwMode="auto">
            <a:xfrm>
              <a:off x="835" y="2886"/>
              <a:ext cx="3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400" b="1"/>
                <a:t>22</a:t>
              </a:r>
              <a:endParaRPr lang="en-US" sz="2400" b="1"/>
            </a:p>
          </p:txBody>
        </p:sp>
        <p:sp>
          <p:nvSpPr>
            <p:cNvPr id="43" name="Line 36"/>
            <p:cNvSpPr>
              <a:spLocks noChangeShapeType="1"/>
            </p:cNvSpPr>
            <p:nvPr/>
          </p:nvSpPr>
          <p:spPr bwMode="auto">
            <a:xfrm flipH="1">
              <a:off x="929" y="3135"/>
              <a:ext cx="24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44" name="Text Box 37"/>
            <p:cNvSpPr txBox="1">
              <a:spLocks noChangeArrowheads="1"/>
            </p:cNvSpPr>
            <p:nvPr/>
          </p:nvSpPr>
          <p:spPr bwMode="auto">
            <a:xfrm>
              <a:off x="844" y="3113"/>
              <a:ext cx="3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400" b="1" dirty="0"/>
                <a:t>7</a:t>
              </a:r>
              <a:endParaRPr lang="en-US" sz="2400" b="1" dirty="0"/>
            </a:p>
          </p:txBody>
        </p:sp>
      </p:grpSp>
      <p:sp>
        <p:nvSpPr>
          <p:cNvPr id="45" name="Text Box 21"/>
          <p:cNvSpPr txBox="1">
            <a:spLocks noChangeArrowheads="1"/>
          </p:cNvSpPr>
          <p:nvPr/>
        </p:nvSpPr>
        <p:spPr bwMode="auto">
          <a:xfrm>
            <a:off x="3477862" y="4261455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مـح =</a:t>
            </a:r>
            <a:endParaRPr lang="en-US" sz="2400" b="1"/>
          </a:p>
        </p:txBody>
      </p:sp>
      <p:sp>
        <p:nvSpPr>
          <p:cNvPr id="46" name="Text Box 22"/>
          <p:cNvSpPr txBox="1">
            <a:spLocks noChangeArrowheads="1"/>
          </p:cNvSpPr>
          <p:nvPr/>
        </p:nvSpPr>
        <p:spPr bwMode="auto">
          <a:xfrm>
            <a:off x="2181221" y="4264630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ط</a:t>
            </a:r>
            <a:endParaRPr lang="en-US" sz="2400" b="1" dirty="0"/>
          </a:p>
        </p:txBody>
      </p:sp>
      <p:sp>
        <p:nvSpPr>
          <p:cNvPr id="47" name="Text Box 22"/>
          <p:cNvSpPr txBox="1">
            <a:spLocks noChangeArrowheads="1"/>
          </p:cNvSpPr>
          <p:nvPr/>
        </p:nvSpPr>
        <p:spPr bwMode="auto">
          <a:xfrm>
            <a:off x="1677166" y="4264630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×</a:t>
            </a:r>
            <a:endParaRPr lang="en-US" sz="2400" b="1" dirty="0"/>
          </a:p>
        </p:txBody>
      </p:sp>
      <p:sp>
        <p:nvSpPr>
          <p:cNvPr id="48" name="Text Box 22"/>
          <p:cNvSpPr txBox="1">
            <a:spLocks noChangeArrowheads="1"/>
          </p:cNvSpPr>
          <p:nvPr/>
        </p:nvSpPr>
        <p:spPr bwMode="auto">
          <a:xfrm>
            <a:off x="1245118" y="4250116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نـق</a:t>
            </a:r>
            <a:endParaRPr lang="en-US" sz="2400" b="1" dirty="0"/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>
            <a:off x="3058663" y="4264630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2</a:t>
            </a:r>
            <a:endParaRPr lang="en-US" sz="2400" b="1" dirty="0"/>
          </a:p>
        </p:txBody>
      </p:sp>
      <p:sp>
        <p:nvSpPr>
          <p:cNvPr id="50" name="Text Box 22"/>
          <p:cNvSpPr txBox="1">
            <a:spLocks noChangeArrowheads="1"/>
          </p:cNvSpPr>
          <p:nvPr/>
        </p:nvSpPr>
        <p:spPr bwMode="auto">
          <a:xfrm>
            <a:off x="2626615" y="4264630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×</a:t>
            </a:r>
            <a:endParaRPr lang="en-US" sz="2400" b="1" dirty="0"/>
          </a:p>
        </p:txBody>
      </p:sp>
      <p:sp>
        <p:nvSpPr>
          <p:cNvPr id="51" name="Text Box 22"/>
          <p:cNvSpPr txBox="1">
            <a:spLocks noChangeArrowheads="1"/>
          </p:cNvSpPr>
          <p:nvPr/>
        </p:nvSpPr>
        <p:spPr bwMode="auto">
          <a:xfrm>
            <a:off x="3404189" y="5012587"/>
            <a:ext cx="6347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=</a:t>
            </a:r>
            <a:endParaRPr lang="en-US" sz="2400" b="1" dirty="0"/>
          </a:p>
        </p:txBody>
      </p:sp>
      <p:sp>
        <p:nvSpPr>
          <p:cNvPr id="52" name="Text Box 22"/>
          <p:cNvSpPr txBox="1">
            <a:spLocks noChangeArrowheads="1"/>
          </p:cNvSpPr>
          <p:nvPr/>
        </p:nvSpPr>
        <p:spPr bwMode="auto">
          <a:xfrm>
            <a:off x="2411760" y="5012587"/>
            <a:ext cx="12961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264 سم</a:t>
            </a:r>
            <a:endParaRPr lang="en-US" sz="2400" b="1" dirty="0"/>
          </a:p>
        </p:txBody>
      </p:sp>
      <p:sp>
        <p:nvSpPr>
          <p:cNvPr id="57" name="Text Box 22"/>
          <p:cNvSpPr txBox="1">
            <a:spLocks noChangeArrowheads="1"/>
          </p:cNvSpPr>
          <p:nvPr/>
        </p:nvSpPr>
        <p:spPr bwMode="auto">
          <a:xfrm>
            <a:off x="1043608" y="4277993"/>
            <a:ext cx="9361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 dirty="0" smtClean="0"/>
              <a:t>42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5314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3" grpId="1"/>
      <p:bldP spid="34" grpId="0"/>
      <p:bldP spid="37" grpId="0"/>
      <p:bldP spid="37" grpId="1"/>
      <p:bldP spid="38" grpId="0"/>
      <p:bldP spid="39" grpId="0"/>
      <p:bldP spid="40" grpId="0"/>
      <p:bldP spid="45" grpId="0"/>
      <p:bldP spid="46" grpId="0"/>
      <p:bldP spid="46" grpId="1"/>
      <p:bldP spid="47" grpId="0"/>
      <p:bldP spid="48" grpId="0"/>
      <p:bldP spid="48" grpId="1"/>
      <p:bldP spid="49" grpId="0"/>
      <p:bldP spid="50" grpId="0"/>
      <p:bldP spid="51" grpId="0"/>
      <p:bldP spid="52" grpId="0"/>
      <p:bldP spid="57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333</Words>
  <Application>Microsoft Office PowerPoint</Application>
  <PresentationFormat>عرض على الشاشة (3:4)‏</PresentationFormat>
  <Paragraphs>194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تركي الحارثي</dc:creator>
  <cp:lastModifiedBy>تركي الحارثي</cp:lastModifiedBy>
  <cp:revision>74</cp:revision>
  <dcterms:created xsi:type="dcterms:W3CDTF">2013-12-12T20:17:43Z</dcterms:created>
  <dcterms:modified xsi:type="dcterms:W3CDTF">2014-02-27T20:33:50Z</dcterms:modified>
</cp:coreProperties>
</file>