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79" r:id="rId2"/>
    <p:sldId id="280" r:id="rId3"/>
    <p:sldId id="281" r:id="rId4"/>
    <p:sldId id="282" r:id="rId5"/>
    <p:sldId id="283" r:id="rId6"/>
    <p:sldId id="258" r:id="rId7"/>
    <p:sldId id="284" r:id="rId8"/>
    <p:sldId id="272" r:id="rId9"/>
    <p:sldId id="285" r:id="rId10"/>
    <p:sldId id="28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27/04/35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593013" y="1160463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الدائرة هي :</a:t>
            </a:r>
            <a:endParaRPr lang="en-US" sz="2400" b="1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971550" y="1160463"/>
            <a:ext cx="669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مجموعة نقاط المستوى التي تبعد البعد نفسه عن نقطة ثابتة تسمى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50" name="Oval 102"/>
          <p:cNvSpPr>
            <a:spLocks noChangeArrowheads="1"/>
          </p:cNvSpPr>
          <p:nvPr/>
        </p:nvSpPr>
        <p:spPr bwMode="auto">
          <a:xfrm>
            <a:off x="1008063" y="3357563"/>
            <a:ext cx="2519362" cy="251936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151" name="Text Box 103"/>
          <p:cNvSpPr txBox="1">
            <a:spLocks noChangeArrowheads="1"/>
          </p:cNvSpPr>
          <p:nvPr/>
        </p:nvSpPr>
        <p:spPr bwMode="auto">
          <a:xfrm>
            <a:off x="2101850" y="443865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2152" name="Text Box 104"/>
          <p:cNvSpPr txBox="1">
            <a:spLocks noChangeArrowheads="1"/>
          </p:cNvSpPr>
          <p:nvPr/>
        </p:nvSpPr>
        <p:spPr bwMode="auto">
          <a:xfrm>
            <a:off x="215900" y="1233488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chemeClr val="accent2"/>
                </a:solidFill>
              </a:rPr>
              <a:t>المركز</a:t>
            </a:r>
            <a:endParaRPr lang="en-US" sz="2400" b="1"/>
          </a:p>
        </p:txBody>
      </p:sp>
      <p:sp>
        <p:nvSpPr>
          <p:cNvPr id="2153" name="Line 105"/>
          <p:cNvSpPr>
            <a:spLocks noChangeShapeType="1"/>
          </p:cNvSpPr>
          <p:nvPr/>
        </p:nvSpPr>
        <p:spPr bwMode="auto">
          <a:xfrm flipH="1">
            <a:off x="2260600" y="4619625"/>
            <a:ext cx="12588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4" name="Text Box 106"/>
          <p:cNvSpPr txBox="1">
            <a:spLocks noChangeArrowheads="1"/>
          </p:cNvSpPr>
          <p:nvPr/>
        </p:nvSpPr>
        <p:spPr bwMode="auto">
          <a:xfrm>
            <a:off x="2808288" y="1916113"/>
            <a:ext cx="6156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القطعة المستقيمة من المركز إلى أي نقطة على الدائرة تسمى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55" name="Text Box 107"/>
          <p:cNvSpPr txBox="1">
            <a:spLocks noChangeArrowheads="1"/>
          </p:cNvSpPr>
          <p:nvPr/>
        </p:nvSpPr>
        <p:spPr bwMode="auto">
          <a:xfrm>
            <a:off x="1331913" y="1952625"/>
            <a:ext cx="1477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chemeClr val="accent2"/>
                </a:solidFill>
              </a:rPr>
              <a:t>نصف القطر</a:t>
            </a:r>
            <a:endParaRPr lang="en-US" sz="2400" b="1"/>
          </a:p>
        </p:txBody>
      </p:sp>
      <p:sp>
        <p:nvSpPr>
          <p:cNvPr id="2156" name="Line 108"/>
          <p:cNvSpPr>
            <a:spLocks noChangeShapeType="1"/>
          </p:cNvSpPr>
          <p:nvPr/>
        </p:nvSpPr>
        <p:spPr bwMode="auto">
          <a:xfrm flipH="1">
            <a:off x="1008063" y="3436938"/>
            <a:ext cx="1692275" cy="13319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7" name="Line 109"/>
          <p:cNvSpPr>
            <a:spLocks noChangeShapeType="1"/>
          </p:cNvSpPr>
          <p:nvPr/>
        </p:nvSpPr>
        <p:spPr bwMode="auto">
          <a:xfrm flipH="1">
            <a:off x="1273175" y="3810000"/>
            <a:ext cx="1981200" cy="16208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8" name="Text Box 110"/>
          <p:cNvSpPr txBox="1">
            <a:spLocks noChangeArrowheads="1"/>
          </p:cNvSpPr>
          <p:nvPr/>
        </p:nvSpPr>
        <p:spPr bwMode="auto">
          <a:xfrm>
            <a:off x="3024188" y="2574925"/>
            <a:ext cx="5940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القطعة المستقيمة التي تصل بين نقطتين على الدائرة تسمى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59" name="Text Box 111"/>
          <p:cNvSpPr txBox="1">
            <a:spLocks noChangeArrowheads="1"/>
          </p:cNvSpPr>
          <p:nvPr/>
        </p:nvSpPr>
        <p:spPr bwMode="auto">
          <a:xfrm>
            <a:off x="2516188" y="2611438"/>
            <a:ext cx="65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chemeClr val="accent2"/>
                </a:solidFill>
              </a:rPr>
              <a:t>وتر</a:t>
            </a:r>
            <a:endParaRPr lang="en-US" sz="2400" b="1"/>
          </a:p>
        </p:txBody>
      </p:sp>
      <p:sp>
        <p:nvSpPr>
          <p:cNvPr id="2160" name="Text Box 112"/>
          <p:cNvSpPr txBox="1">
            <a:spLocks noChangeArrowheads="1"/>
          </p:cNvSpPr>
          <p:nvPr/>
        </p:nvSpPr>
        <p:spPr bwMode="auto">
          <a:xfrm>
            <a:off x="5292725" y="3216275"/>
            <a:ext cx="367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الوتر الذي يمر بمركز الدائرة يسمى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61" name="Text Box 113"/>
          <p:cNvSpPr txBox="1">
            <a:spLocks noChangeArrowheads="1"/>
          </p:cNvSpPr>
          <p:nvPr/>
        </p:nvSpPr>
        <p:spPr bwMode="auto">
          <a:xfrm>
            <a:off x="4716463" y="329565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chemeClr val="accent2"/>
                </a:solidFill>
              </a:rPr>
              <a:t>القطر</a:t>
            </a:r>
            <a:endParaRPr lang="en-US" sz="2400" b="1"/>
          </a:p>
        </p:txBody>
      </p:sp>
      <p:sp>
        <p:nvSpPr>
          <p:cNvPr id="2165" name="Text Box 117"/>
          <p:cNvSpPr txBox="1">
            <a:spLocks noChangeArrowheads="1"/>
          </p:cNvSpPr>
          <p:nvPr/>
        </p:nvSpPr>
        <p:spPr bwMode="auto">
          <a:xfrm>
            <a:off x="5292725" y="3900488"/>
            <a:ext cx="367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القطر هو أطول وتر في الدائرة .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67" name="Text Box 119"/>
          <p:cNvSpPr txBox="1">
            <a:spLocks noChangeArrowheads="1"/>
          </p:cNvSpPr>
          <p:nvPr/>
        </p:nvSpPr>
        <p:spPr bwMode="auto">
          <a:xfrm>
            <a:off x="6156325" y="4652963"/>
            <a:ext cx="280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المسافة حول الدائرة تسمى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2168" name="Text Box 120"/>
          <p:cNvSpPr txBox="1">
            <a:spLocks noChangeArrowheads="1"/>
          </p:cNvSpPr>
          <p:nvPr/>
        </p:nvSpPr>
        <p:spPr bwMode="auto">
          <a:xfrm>
            <a:off x="5400675" y="473233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chemeClr val="accent2"/>
                </a:solidFill>
              </a:rPr>
              <a:t>المحيط</a:t>
            </a:r>
            <a:endParaRPr lang="en-US" sz="2400" b="1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142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/>
      <p:bldP spid="2066" grpId="0"/>
      <p:bldP spid="2150" grpId="0" animBg="1"/>
      <p:bldP spid="2151" grpId="0"/>
      <p:bldP spid="2152" grpId="0"/>
      <p:bldP spid="2153" grpId="0" animBg="1"/>
      <p:bldP spid="2154" grpId="0"/>
      <p:bldP spid="2155" grpId="0"/>
      <p:bldP spid="2156" grpId="0" animBg="1"/>
      <p:bldP spid="2157" grpId="0" animBg="1"/>
      <p:bldP spid="2158" grpId="0"/>
      <p:bldP spid="2159" grpId="0"/>
      <p:bldP spid="2160" grpId="0"/>
      <p:bldP spid="2161" grpId="0"/>
      <p:bldP spid="2165" grpId="0"/>
      <p:bldP spid="2167" grpId="0"/>
      <p:bldP spid="216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046723"/>
            <a:ext cx="4838700" cy="3905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2470001" cy="223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7344217" y="286427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6839664" y="286745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6335609" y="286745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5903561" y="285293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58" name="Text Box 22"/>
          <p:cNvSpPr txBox="1">
            <a:spLocks noChangeArrowheads="1"/>
          </p:cNvSpPr>
          <p:nvPr/>
        </p:nvSpPr>
        <p:spPr bwMode="auto">
          <a:xfrm>
            <a:off x="6666623" y="286298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5686975" y="2877499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21,4</a:t>
            </a:r>
            <a:endParaRPr lang="en-US" sz="2400" b="1" dirty="0"/>
          </a:p>
        </p:txBody>
      </p:sp>
      <p:sp>
        <p:nvSpPr>
          <p:cNvPr id="60" name="Text Box 22"/>
          <p:cNvSpPr txBox="1">
            <a:spLocks noChangeArrowheads="1"/>
          </p:cNvSpPr>
          <p:nvPr/>
        </p:nvSpPr>
        <p:spPr bwMode="auto">
          <a:xfrm>
            <a:off x="7271712" y="3651401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>
            <a:off x="6047578" y="3651401"/>
            <a:ext cx="1426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67,196 </a:t>
            </a:r>
            <a:endParaRPr lang="en-US" sz="2400" b="1" dirty="0"/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5687537" y="363688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≈</a:t>
            </a:r>
            <a:endParaRPr lang="en-US" sz="2400" b="1" dirty="0"/>
          </a:p>
        </p:txBody>
      </p:sp>
      <p:sp>
        <p:nvSpPr>
          <p:cNvPr id="63" name="Text Box 22"/>
          <p:cNvSpPr txBox="1">
            <a:spLocks noChangeArrowheads="1"/>
          </p:cNvSpPr>
          <p:nvPr/>
        </p:nvSpPr>
        <p:spPr bwMode="auto">
          <a:xfrm>
            <a:off x="4644008" y="3636887"/>
            <a:ext cx="128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67,2 سم</a:t>
            </a:r>
            <a:endParaRPr lang="en-US" sz="2400" b="1" dirty="0"/>
          </a:p>
        </p:txBody>
      </p:sp>
      <p:sp>
        <p:nvSpPr>
          <p:cNvPr id="64" name="Text Box 22"/>
          <p:cNvSpPr txBox="1">
            <a:spLocks noChangeArrowheads="1"/>
          </p:cNvSpPr>
          <p:nvPr/>
        </p:nvSpPr>
        <p:spPr bwMode="auto">
          <a:xfrm>
            <a:off x="2555776" y="4655815"/>
            <a:ext cx="57999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dirty="0" smtClean="0"/>
              <a:t>أي أن عقرب الدقائق يقطع 67,2 سم تقريبا في الساعة 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7291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4" grpId="1"/>
      <p:bldP spid="55" grpId="0"/>
      <p:bldP spid="56" grpId="0"/>
      <p:bldP spid="56" grpId="1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 rot="-24811469">
            <a:off x="3135313" y="4695825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نصف قطر</a:t>
            </a:r>
            <a:endParaRPr lang="en-US" sz="2400" b="1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2736850" y="2457450"/>
            <a:ext cx="3598863" cy="35988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384675" y="4056063"/>
            <a:ext cx="32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4500563" y="873125"/>
            <a:ext cx="43195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256213" y="1016000"/>
            <a:ext cx="3419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006600"/>
                </a:solidFill>
              </a:rPr>
              <a:t>أذكر اسم كل عنصر مما يأتي :</a:t>
            </a:r>
            <a:endParaRPr lang="en-US" sz="2400" b="1">
              <a:solidFill>
                <a:srgbClr val="006600"/>
              </a:solidFill>
            </a:endParaRPr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 flipH="1">
            <a:off x="4543425" y="4235450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4103688" y="2852738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وتر</a:t>
            </a:r>
            <a:endParaRPr lang="en-US" sz="2400" b="1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 flipH="1">
            <a:off x="3024188" y="3284538"/>
            <a:ext cx="3024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H="1">
            <a:off x="2951163" y="2478088"/>
            <a:ext cx="1765300" cy="262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>
            <a:off x="2736850" y="4235450"/>
            <a:ext cx="3598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4284663" y="3824288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قطر</a:t>
            </a:r>
            <a:endParaRPr lang="en-US" sz="2400" b="1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3729038" y="2659063"/>
            <a:ext cx="1657350" cy="3203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H="1">
            <a:off x="3492500" y="4235450"/>
            <a:ext cx="1042988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824413" y="3824288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نصف قطر</a:t>
            </a:r>
            <a:endParaRPr lang="en-US" sz="2400" b="1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 rot="-24862738">
            <a:off x="2771775" y="3573463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وتر</a:t>
            </a:r>
            <a:endParaRPr lang="en-US" sz="2400" b="1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 rot="3835742">
            <a:off x="3773488" y="3471863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قطر</a:t>
            </a:r>
            <a:endParaRPr lang="en-US" sz="2400" b="1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743325" y="4257675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المركز</a:t>
            </a:r>
            <a:endParaRPr lang="en-US" sz="2400" b="1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8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6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1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 decel="100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9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2" dur="1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800" decel="100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7" dur="1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0" dur="1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800" decel="100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00" decel="100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decel="100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800" decel="100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5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8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800" decel="100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00" decel="100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800" decel="100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decel="100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800" decel="100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3" dur="1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6" dur="1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800" decel="100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800" decel="100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1" dur="1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4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3" grpId="1"/>
      <p:bldP spid="5125" grpId="0" animBg="1"/>
      <p:bldP spid="5126" grpId="0"/>
      <p:bldP spid="5142" grpId="0" animBg="1"/>
      <p:bldP spid="5124" grpId="0"/>
      <p:bldP spid="5143" grpId="0" animBg="1"/>
      <p:bldP spid="5143" grpId="1" animBg="1"/>
      <p:bldP spid="5144" grpId="0"/>
      <p:bldP spid="5144" grpId="1"/>
      <p:bldP spid="5145" grpId="0" animBg="1"/>
      <p:bldP spid="5145" grpId="1" animBg="1"/>
      <p:bldP spid="5146" grpId="0" animBg="1"/>
      <p:bldP spid="5146" grpId="1" animBg="1"/>
      <p:bldP spid="5147" grpId="0" animBg="1"/>
      <p:bldP spid="5147" grpId="1" animBg="1"/>
      <p:bldP spid="5148" grpId="0"/>
      <p:bldP spid="5148" grpId="1"/>
      <p:bldP spid="5150" grpId="0" animBg="1"/>
      <p:bldP spid="5150" grpId="1" animBg="1"/>
      <p:bldP spid="5151" grpId="0" animBg="1"/>
      <p:bldP spid="5151" grpId="1" animBg="1"/>
      <p:bldP spid="5152" grpId="0"/>
      <p:bldP spid="5152" grpId="1"/>
      <p:bldP spid="5153" grpId="0"/>
      <p:bldP spid="5153" grpId="1"/>
      <p:bldP spid="5154" grpId="0"/>
      <p:bldP spid="5154" grpId="1"/>
      <p:bldP spid="5155" grpId="0"/>
      <p:bldP spid="515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075238" y="87312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0000FF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400" b="1"/>
              <a:t>العنصر</a:t>
            </a:r>
            <a:endParaRPr lang="en-US" sz="2400" b="1"/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1871663" y="87312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0000FF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400" b="1"/>
              <a:t>الرمز</a:t>
            </a:r>
            <a:endParaRPr lang="en-US" sz="2400" b="1"/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>
            <a:off x="5075238" y="1809750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400" b="1"/>
              <a:t>المحيط</a:t>
            </a:r>
            <a:endParaRPr lang="en-US" sz="2400" b="1"/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>
            <a:off x="1871663" y="1809750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400" b="1"/>
              <a:t>مـح</a:t>
            </a:r>
            <a:endParaRPr lang="en-US" sz="2400" b="1"/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5075238" y="270827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نصف القطر</a:t>
            </a:r>
            <a:endParaRPr lang="en-US" sz="2400" b="1"/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1871663" y="270827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نـق</a:t>
            </a:r>
            <a:endParaRPr lang="en-US" sz="2400" b="1"/>
          </a:p>
        </p:txBody>
      </p:sp>
      <p:sp>
        <p:nvSpPr>
          <p:cNvPr id="6173" name="AutoShape 29"/>
          <p:cNvSpPr>
            <a:spLocks noChangeArrowheads="1"/>
          </p:cNvSpPr>
          <p:nvPr/>
        </p:nvSpPr>
        <p:spPr bwMode="auto">
          <a:xfrm>
            <a:off x="5075238" y="362267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القطر</a:t>
            </a:r>
            <a:endParaRPr lang="en-US" sz="2400" b="1"/>
          </a:p>
        </p:txBody>
      </p:sp>
      <p:sp>
        <p:nvSpPr>
          <p:cNvPr id="6174" name="AutoShape 30"/>
          <p:cNvSpPr>
            <a:spLocks noChangeArrowheads="1"/>
          </p:cNvSpPr>
          <p:nvPr/>
        </p:nvSpPr>
        <p:spPr bwMode="auto">
          <a:xfrm>
            <a:off x="1871663" y="3622675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ق</a:t>
            </a:r>
            <a:endParaRPr lang="en-US" sz="2400" b="1"/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>
            <a:off x="5075238" y="4545013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النسبة التقريبية</a:t>
            </a:r>
            <a:endParaRPr lang="en-US" sz="2400" b="1"/>
          </a:p>
        </p:txBody>
      </p:sp>
      <p:sp>
        <p:nvSpPr>
          <p:cNvPr id="6176" name="AutoShape 32"/>
          <p:cNvSpPr>
            <a:spLocks noChangeArrowheads="1"/>
          </p:cNvSpPr>
          <p:nvPr/>
        </p:nvSpPr>
        <p:spPr bwMode="auto">
          <a:xfrm>
            <a:off x="1871663" y="4545013"/>
            <a:ext cx="2592387" cy="755650"/>
          </a:xfrm>
          <a:prstGeom prst="octagon">
            <a:avLst>
              <a:gd name="adj" fmla="val 29287"/>
            </a:avLst>
          </a:prstGeom>
          <a:solidFill>
            <a:srgbClr val="FF99CC">
              <a:alpha val="3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r>
              <a:rPr lang="ar-SA" sz="2400" b="1"/>
              <a:t>ط</a:t>
            </a:r>
            <a:endParaRPr lang="en-US" sz="2400" b="1"/>
          </a:p>
        </p:txBody>
      </p:sp>
      <p:grpSp>
        <p:nvGrpSpPr>
          <p:cNvPr id="6183" name="Group 39"/>
          <p:cNvGrpSpPr>
            <a:grpSpLocks/>
          </p:cNvGrpSpPr>
          <p:nvPr/>
        </p:nvGrpSpPr>
        <p:grpSpPr bwMode="auto">
          <a:xfrm>
            <a:off x="2303463" y="5456238"/>
            <a:ext cx="4860925" cy="817562"/>
            <a:chOff x="2222" y="3516"/>
            <a:chExt cx="3062" cy="515"/>
          </a:xfrm>
        </p:grpSpPr>
        <p:sp>
          <p:nvSpPr>
            <p:cNvPr id="6177" name="AutoShape 33"/>
            <p:cNvSpPr>
              <a:spLocks noChangeArrowheads="1"/>
            </p:cNvSpPr>
            <p:nvPr/>
          </p:nvSpPr>
          <p:spPr bwMode="auto">
            <a:xfrm>
              <a:off x="2222" y="3521"/>
              <a:ext cx="3062" cy="476"/>
            </a:xfrm>
            <a:prstGeom prst="octagon">
              <a:avLst>
                <a:gd name="adj" fmla="val 29287"/>
              </a:avLst>
            </a:prstGeom>
            <a:solidFill>
              <a:srgbClr val="FF99CC">
                <a:alpha val="3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rtl="0"/>
              <a:r>
                <a:rPr lang="ar-SA" sz="2400" b="1" dirty="0"/>
                <a:t>ط = </a:t>
              </a:r>
              <a:r>
                <a:rPr lang="ar-SA" sz="2400" b="1" dirty="0" smtClean="0"/>
                <a:t>3,14            </a:t>
              </a:r>
              <a:r>
                <a:rPr lang="ar-SA" sz="2400" b="1" dirty="0"/>
                <a:t>أو       </a:t>
              </a:r>
              <a:endParaRPr lang="en-US" sz="2400" b="1" dirty="0"/>
            </a:p>
          </p:txBody>
        </p:sp>
        <p:grpSp>
          <p:nvGrpSpPr>
            <p:cNvPr id="6182" name="Group 38"/>
            <p:cNvGrpSpPr>
              <a:grpSpLocks/>
            </p:cNvGrpSpPr>
            <p:nvPr/>
          </p:nvGrpSpPr>
          <p:grpSpPr bwMode="auto">
            <a:xfrm>
              <a:off x="2812" y="3516"/>
              <a:ext cx="394" cy="515"/>
              <a:chOff x="835" y="2886"/>
              <a:chExt cx="394" cy="515"/>
            </a:xfrm>
          </p:grpSpPr>
          <p:sp>
            <p:nvSpPr>
              <p:cNvPr id="6179" name="Text Box 35"/>
              <p:cNvSpPr txBox="1">
                <a:spLocks noChangeArrowheads="1"/>
              </p:cNvSpPr>
              <p:nvPr/>
            </p:nvSpPr>
            <p:spPr bwMode="auto">
              <a:xfrm>
                <a:off x="835" y="2886"/>
                <a:ext cx="3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ar-SA" sz="2400" b="1"/>
                  <a:t>22</a:t>
                </a:r>
                <a:endParaRPr lang="en-US" sz="2400" b="1"/>
              </a:p>
            </p:txBody>
          </p:sp>
          <p:sp>
            <p:nvSpPr>
              <p:cNvPr id="6180" name="Line 36"/>
              <p:cNvSpPr>
                <a:spLocks noChangeShapeType="1"/>
              </p:cNvSpPr>
              <p:nvPr/>
            </p:nvSpPr>
            <p:spPr bwMode="auto">
              <a:xfrm flipH="1">
                <a:off x="929" y="3135"/>
                <a:ext cx="24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181" name="Text Box 37"/>
              <p:cNvSpPr txBox="1">
                <a:spLocks noChangeArrowheads="1"/>
              </p:cNvSpPr>
              <p:nvPr/>
            </p:nvSpPr>
            <p:spPr bwMode="auto">
              <a:xfrm>
                <a:off x="844" y="3113"/>
                <a:ext cx="3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400" b="1"/>
                  <a:t>7</a:t>
                </a:r>
                <a:endParaRPr lang="en-US" sz="2400" b="1"/>
              </a:p>
            </p:txBody>
          </p:sp>
        </p:grpSp>
      </p:grp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1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64" grpId="0" animBg="1"/>
      <p:bldP spid="6165" grpId="0" animBg="1"/>
      <p:bldP spid="6166" grpId="0" animBg="1"/>
      <p:bldP spid="6169" grpId="0" animBg="1"/>
      <p:bldP spid="6170" grpId="0" animBg="1"/>
      <p:bldP spid="6173" grpId="0" animBg="1"/>
      <p:bldP spid="6174" grpId="0" animBg="1"/>
      <p:bldP spid="6175" grpId="0" animBg="1"/>
      <p:bldP spid="6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5795963" y="242093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3.14</a:t>
            </a:r>
            <a:endParaRPr lang="en-US" sz="2400" b="1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431800" y="3090863"/>
            <a:ext cx="56499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5232400"/>
            <a:ext cx="6249987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971550" y="1268413"/>
            <a:ext cx="1800225" cy="1800225"/>
            <a:chOff x="861" y="1026"/>
            <a:chExt cx="1134" cy="1134"/>
          </a:xfrm>
        </p:grpSpPr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861" y="1026"/>
              <a:ext cx="1134" cy="113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 flipH="1">
              <a:off x="862" y="1607"/>
              <a:ext cx="11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1324" y="1493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●</a:t>
              </a:r>
            </a:p>
          </p:txBody>
        </p:sp>
      </p:grp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446088" y="5208588"/>
            <a:ext cx="4556125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grpSp>
        <p:nvGrpSpPr>
          <p:cNvPr id="3083" name="Group 11"/>
          <p:cNvGrpSpPr>
            <a:grpSpLocks/>
          </p:cNvGrpSpPr>
          <p:nvPr/>
        </p:nvGrpSpPr>
        <p:grpSpPr bwMode="auto">
          <a:xfrm>
            <a:off x="958850" y="3752850"/>
            <a:ext cx="1439863" cy="1439863"/>
            <a:chOff x="853" y="2591"/>
            <a:chExt cx="1043" cy="1034"/>
          </a:xfrm>
        </p:grpSpPr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861" y="2591"/>
              <a:ext cx="1034" cy="103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85" name="Line 13"/>
            <p:cNvSpPr>
              <a:spLocks noChangeShapeType="1"/>
            </p:cNvSpPr>
            <p:nvPr/>
          </p:nvSpPr>
          <p:spPr bwMode="auto">
            <a:xfrm flipH="1">
              <a:off x="853" y="3112"/>
              <a:ext cx="104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1297" y="2999"/>
              <a:ext cx="188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●</a:t>
              </a:r>
            </a:p>
          </p:txBody>
        </p:sp>
      </p:grp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7200900" y="1160463"/>
            <a:ext cx="1547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طول القطر = </a:t>
            </a:r>
            <a:endParaRPr lang="en-US" sz="2400" b="1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516688" y="1160463"/>
            <a:ext cx="827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5 سم</a:t>
            </a:r>
            <a:endParaRPr lang="en-US" sz="2400" b="1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7019925" y="1808163"/>
            <a:ext cx="172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طول المحيط = </a:t>
            </a:r>
            <a:endParaRPr lang="en-US" sz="2400" b="1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011863" y="1808163"/>
            <a:ext cx="1187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15.7 سم</a:t>
            </a:r>
            <a:endParaRPr lang="en-US" sz="2400" b="1"/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7754938" y="2276475"/>
            <a:ext cx="1389062" cy="890588"/>
            <a:chOff x="4318" y="2341"/>
            <a:chExt cx="875" cy="561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4445" y="2341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المحيط</a:t>
              </a:r>
              <a:endParaRPr lang="en-US" sz="2400" b="1"/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4422" y="2614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القطر</a:t>
              </a:r>
              <a:endParaRPr lang="en-US" sz="2400" b="1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4536" y="2614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4318" y="248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=</a:t>
              </a:r>
              <a:endParaRPr lang="en-US" sz="2400" b="1"/>
            </a:p>
          </p:txBody>
        </p:sp>
      </p:grpSp>
      <p:grpSp>
        <p:nvGrpSpPr>
          <p:cNvPr id="3096" name="Group 24"/>
          <p:cNvGrpSpPr>
            <a:grpSpLocks/>
          </p:cNvGrpSpPr>
          <p:nvPr/>
        </p:nvGrpSpPr>
        <p:grpSpPr bwMode="auto">
          <a:xfrm>
            <a:off x="6551613" y="2182813"/>
            <a:ext cx="1389062" cy="890587"/>
            <a:chOff x="3061" y="2636"/>
            <a:chExt cx="875" cy="561"/>
          </a:xfrm>
        </p:grpSpPr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3188" y="2636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15.7</a:t>
              </a:r>
              <a:endParaRPr lang="en-US" sz="2400" b="1"/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3165" y="2909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5</a:t>
              </a:r>
              <a:endParaRPr lang="en-US" sz="2400" b="1"/>
            </a:p>
          </p:txBody>
        </p:sp>
        <p:sp>
          <p:nvSpPr>
            <p:cNvPr id="3099" name="Line 27"/>
            <p:cNvSpPr>
              <a:spLocks noChangeShapeType="1"/>
            </p:cNvSpPr>
            <p:nvPr/>
          </p:nvSpPr>
          <p:spPr bwMode="auto">
            <a:xfrm flipH="1">
              <a:off x="3279" y="2909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3061" y="2777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=</a:t>
              </a:r>
              <a:endParaRPr lang="en-US" sz="2400" b="1"/>
            </a:p>
          </p:txBody>
        </p:sp>
      </p:grp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7200900" y="3963988"/>
            <a:ext cx="1547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طول القطر = </a:t>
            </a:r>
            <a:endParaRPr lang="en-US" sz="2400" b="1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516688" y="3968750"/>
            <a:ext cx="827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4 سم</a:t>
            </a:r>
            <a:endParaRPr lang="en-US" sz="2400" b="1"/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7019925" y="4611688"/>
            <a:ext cx="172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طول المحيط = </a:t>
            </a:r>
            <a:endParaRPr lang="en-US" sz="2400" b="1"/>
          </a:p>
        </p:txBody>
      </p:sp>
      <p:grpSp>
        <p:nvGrpSpPr>
          <p:cNvPr id="3104" name="Group 32"/>
          <p:cNvGrpSpPr>
            <a:grpSpLocks/>
          </p:cNvGrpSpPr>
          <p:nvPr/>
        </p:nvGrpSpPr>
        <p:grpSpPr bwMode="auto">
          <a:xfrm>
            <a:off x="7754938" y="5080000"/>
            <a:ext cx="1389062" cy="890588"/>
            <a:chOff x="4318" y="2341"/>
            <a:chExt cx="875" cy="561"/>
          </a:xfrm>
        </p:grpSpPr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4445" y="2341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المحيط</a:t>
              </a:r>
              <a:endParaRPr lang="en-US" sz="2400" b="1"/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4422" y="2614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القطر</a:t>
              </a:r>
              <a:endParaRPr lang="en-US" sz="2400" b="1"/>
            </a:p>
          </p:txBody>
        </p:sp>
        <p:sp>
          <p:nvSpPr>
            <p:cNvPr id="3107" name="Line 35"/>
            <p:cNvSpPr>
              <a:spLocks noChangeShapeType="1"/>
            </p:cNvSpPr>
            <p:nvPr/>
          </p:nvSpPr>
          <p:spPr bwMode="auto">
            <a:xfrm flipH="1">
              <a:off x="4536" y="2614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08" name="Text Box 36"/>
            <p:cNvSpPr txBox="1">
              <a:spLocks noChangeArrowheads="1"/>
            </p:cNvSpPr>
            <p:nvPr/>
          </p:nvSpPr>
          <p:spPr bwMode="auto">
            <a:xfrm>
              <a:off x="4318" y="248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=</a:t>
              </a:r>
              <a:endParaRPr lang="en-US" sz="2400" b="1"/>
            </a:p>
          </p:txBody>
        </p:sp>
      </p:grpSp>
      <p:grpSp>
        <p:nvGrpSpPr>
          <p:cNvPr id="3109" name="Group 37"/>
          <p:cNvGrpSpPr>
            <a:grpSpLocks/>
          </p:cNvGrpSpPr>
          <p:nvPr/>
        </p:nvGrpSpPr>
        <p:grpSpPr bwMode="auto">
          <a:xfrm>
            <a:off x="6551613" y="5094288"/>
            <a:ext cx="1389062" cy="890587"/>
            <a:chOff x="3061" y="2636"/>
            <a:chExt cx="875" cy="561"/>
          </a:xfrm>
        </p:grpSpPr>
        <p:sp>
          <p:nvSpPr>
            <p:cNvPr id="3110" name="Text Box 38"/>
            <p:cNvSpPr txBox="1">
              <a:spLocks noChangeArrowheads="1"/>
            </p:cNvSpPr>
            <p:nvPr/>
          </p:nvSpPr>
          <p:spPr bwMode="auto">
            <a:xfrm>
              <a:off x="3188" y="2636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12.56</a:t>
              </a:r>
              <a:endParaRPr lang="en-US" sz="2400" b="1"/>
            </a:p>
          </p:txBody>
        </p:sp>
        <p:sp>
          <p:nvSpPr>
            <p:cNvPr id="3111" name="Text Box 39"/>
            <p:cNvSpPr txBox="1">
              <a:spLocks noChangeArrowheads="1"/>
            </p:cNvSpPr>
            <p:nvPr/>
          </p:nvSpPr>
          <p:spPr bwMode="auto">
            <a:xfrm>
              <a:off x="3165" y="2909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4</a:t>
              </a:r>
              <a:endParaRPr lang="en-US" sz="2400" b="1"/>
            </a:p>
          </p:txBody>
        </p:sp>
        <p:sp>
          <p:nvSpPr>
            <p:cNvPr id="3112" name="Line 40"/>
            <p:cNvSpPr>
              <a:spLocks noChangeShapeType="1"/>
            </p:cNvSpPr>
            <p:nvPr/>
          </p:nvSpPr>
          <p:spPr bwMode="auto">
            <a:xfrm flipH="1">
              <a:off x="3279" y="2909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13" name="Text Box 41"/>
            <p:cNvSpPr txBox="1">
              <a:spLocks noChangeArrowheads="1"/>
            </p:cNvSpPr>
            <p:nvPr/>
          </p:nvSpPr>
          <p:spPr bwMode="auto">
            <a:xfrm>
              <a:off x="3061" y="2777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=</a:t>
              </a:r>
              <a:endParaRPr lang="en-US" sz="2400" b="1"/>
            </a:p>
          </p:txBody>
        </p:sp>
      </p:grp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5761038" y="533241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3.14</a:t>
            </a:r>
            <a:endParaRPr lang="en-US" sz="2400" b="1"/>
          </a:p>
        </p:txBody>
      </p:sp>
      <p:pic>
        <p:nvPicPr>
          <p:cNvPr id="3115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4503738"/>
            <a:ext cx="62865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6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113088"/>
            <a:ext cx="62865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17" name="Picture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2220913"/>
            <a:ext cx="62865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5795963" y="461168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12.56 سم</a:t>
            </a:r>
            <a:endParaRPr lang="en-US" sz="2400" b="1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>
            <a:off x="3059113" y="981075"/>
            <a:ext cx="5976937" cy="5292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7235825" y="1447800"/>
            <a:ext cx="169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 dirty="0" smtClean="0"/>
              <a:t>3,14 </a:t>
            </a:r>
            <a:r>
              <a:rPr lang="ar-SA" sz="2400" b="1" dirty="0"/>
              <a:t>تسمى :</a:t>
            </a:r>
            <a:endParaRPr lang="en-US" sz="2400" b="1" dirty="0"/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5673725" y="1490663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النسبة التقريبية</a:t>
            </a:r>
            <a:endParaRPr lang="en-US" sz="2400" b="1"/>
          </a:p>
        </p:txBody>
      </p:sp>
      <p:sp>
        <p:nvSpPr>
          <p:cNvPr id="3122" name="Text Box 50"/>
          <p:cNvSpPr txBox="1">
            <a:spLocks noChangeArrowheads="1"/>
          </p:cNvSpPr>
          <p:nvPr/>
        </p:nvSpPr>
        <p:spPr bwMode="auto">
          <a:xfrm>
            <a:off x="3346450" y="1490663"/>
            <a:ext cx="197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نرمز لها بالرمز ط</a:t>
            </a:r>
            <a:endParaRPr lang="en-US" sz="2400" b="1"/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8135938" y="2312988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 =</a:t>
            </a:r>
            <a:endParaRPr lang="en-US" sz="2400" b="1"/>
          </a:p>
        </p:txBody>
      </p:sp>
      <p:grpSp>
        <p:nvGrpSpPr>
          <p:cNvPr id="3124" name="Group 52"/>
          <p:cNvGrpSpPr>
            <a:grpSpLocks/>
          </p:cNvGrpSpPr>
          <p:nvPr/>
        </p:nvGrpSpPr>
        <p:grpSpPr bwMode="auto">
          <a:xfrm>
            <a:off x="6840538" y="2132013"/>
            <a:ext cx="1295400" cy="854075"/>
            <a:chOff x="4241" y="1434"/>
            <a:chExt cx="816" cy="538"/>
          </a:xfrm>
        </p:grpSpPr>
        <p:grpSp>
          <p:nvGrpSpPr>
            <p:cNvPr id="3125" name="Group 53"/>
            <p:cNvGrpSpPr>
              <a:grpSpLocks/>
            </p:cNvGrpSpPr>
            <p:nvPr/>
          </p:nvGrpSpPr>
          <p:grpSpPr bwMode="auto">
            <a:xfrm>
              <a:off x="4441" y="1434"/>
              <a:ext cx="616" cy="538"/>
              <a:chOff x="3692" y="1842"/>
              <a:chExt cx="616" cy="538"/>
            </a:xfrm>
          </p:grpSpPr>
          <p:grpSp>
            <p:nvGrpSpPr>
              <p:cNvPr id="3126" name="Group 54"/>
              <p:cNvGrpSpPr>
                <a:grpSpLocks/>
              </p:cNvGrpSpPr>
              <p:nvPr/>
            </p:nvGrpSpPr>
            <p:grpSpPr bwMode="auto">
              <a:xfrm>
                <a:off x="3719" y="1842"/>
                <a:ext cx="589" cy="288"/>
                <a:chOff x="3719" y="1842"/>
                <a:chExt cx="589" cy="288"/>
              </a:xfrm>
            </p:grpSpPr>
            <p:sp>
              <p:nvSpPr>
                <p:cNvPr id="312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719" y="1842"/>
                  <a:ext cx="589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ar-SA" sz="2400" b="1"/>
                    <a:t>المحيط</a:t>
                  </a:r>
                  <a:endParaRPr lang="en-US" sz="2400" b="1"/>
                </a:p>
              </p:txBody>
            </p:sp>
            <p:sp>
              <p:nvSpPr>
                <p:cNvPr id="3128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3738" y="2107"/>
                  <a:ext cx="5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129" name="Text Box 57"/>
              <p:cNvSpPr txBox="1">
                <a:spLocks noChangeArrowheads="1"/>
              </p:cNvSpPr>
              <p:nvPr/>
            </p:nvSpPr>
            <p:spPr bwMode="auto">
              <a:xfrm>
                <a:off x="3692" y="2092"/>
                <a:ext cx="5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400" b="1"/>
                  <a:t>القطر</a:t>
                </a:r>
                <a:endParaRPr lang="en-US" sz="2400" b="1"/>
              </a:p>
            </p:txBody>
          </p:sp>
        </p:grpSp>
        <p:sp>
          <p:nvSpPr>
            <p:cNvPr id="3130" name="Text Box 58"/>
            <p:cNvSpPr txBox="1">
              <a:spLocks noChangeArrowheads="1"/>
            </p:cNvSpPr>
            <p:nvPr/>
          </p:nvSpPr>
          <p:spPr bwMode="auto">
            <a:xfrm>
              <a:off x="4241" y="1548"/>
              <a:ext cx="2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=</a:t>
              </a:r>
              <a:endParaRPr lang="en-US" sz="2400" b="1"/>
            </a:p>
          </p:txBody>
        </p:sp>
      </p:grp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6078538" y="2106613"/>
            <a:ext cx="941387" cy="806450"/>
            <a:chOff x="3629" y="1418"/>
            <a:chExt cx="593" cy="508"/>
          </a:xfrm>
        </p:grpSpPr>
        <p:grpSp>
          <p:nvGrpSpPr>
            <p:cNvPr id="3132" name="Group 60"/>
            <p:cNvGrpSpPr>
              <a:grpSpLocks/>
            </p:cNvGrpSpPr>
            <p:nvPr/>
          </p:nvGrpSpPr>
          <p:grpSpPr bwMode="auto">
            <a:xfrm>
              <a:off x="3633" y="1418"/>
              <a:ext cx="589" cy="288"/>
              <a:chOff x="3633" y="1418"/>
              <a:chExt cx="589" cy="288"/>
            </a:xfrm>
          </p:grpSpPr>
          <p:sp>
            <p:nvSpPr>
              <p:cNvPr id="3133" name="Text Box 61"/>
              <p:cNvSpPr txBox="1">
                <a:spLocks noChangeArrowheads="1"/>
              </p:cNvSpPr>
              <p:nvPr/>
            </p:nvSpPr>
            <p:spPr bwMode="auto">
              <a:xfrm>
                <a:off x="3633" y="1418"/>
                <a:ext cx="5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400" b="1"/>
                  <a:t>مـح</a:t>
                </a:r>
                <a:endParaRPr lang="en-US" sz="2400" b="1"/>
              </a:p>
            </p:txBody>
          </p:sp>
          <p:sp>
            <p:nvSpPr>
              <p:cNvPr id="3134" name="Line 62"/>
              <p:cNvSpPr>
                <a:spLocks noChangeShapeType="1"/>
              </p:cNvSpPr>
              <p:nvPr/>
            </p:nvSpPr>
            <p:spPr bwMode="auto">
              <a:xfrm flipH="1">
                <a:off x="3778" y="1683"/>
                <a:ext cx="318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135" name="Text Box 63"/>
            <p:cNvSpPr txBox="1">
              <a:spLocks noChangeArrowheads="1"/>
            </p:cNvSpPr>
            <p:nvPr/>
          </p:nvSpPr>
          <p:spPr bwMode="auto">
            <a:xfrm>
              <a:off x="3629" y="1638"/>
              <a:ext cx="5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ق</a:t>
              </a:r>
              <a:endParaRPr lang="en-US" sz="2400" b="1"/>
            </a:p>
          </p:txBody>
        </p:sp>
      </p:grp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7380288" y="447357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3137" name="Text Box 65"/>
          <p:cNvSpPr txBox="1">
            <a:spLocks noChangeArrowheads="1"/>
          </p:cNvSpPr>
          <p:nvPr/>
        </p:nvSpPr>
        <p:spPr bwMode="auto">
          <a:xfrm>
            <a:off x="6646863" y="4476750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ط ق</a:t>
            </a:r>
            <a:endParaRPr lang="en-US" sz="2400" b="1"/>
          </a:p>
        </p:txBody>
      </p:sp>
      <p:grpSp>
        <p:nvGrpSpPr>
          <p:cNvPr id="3138" name="Group 66"/>
          <p:cNvGrpSpPr>
            <a:grpSpLocks/>
          </p:cNvGrpSpPr>
          <p:nvPr/>
        </p:nvGrpSpPr>
        <p:grpSpPr bwMode="auto">
          <a:xfrm>
            <a:off x="7667625" y="3213100"/>
            <a:ext cx="941388" cy="806450"/>
            <a:chOff x="3629" y="1418"/>
            <a:chExt cx="593" cy="508"/>
          </a:xfrm>
        </p:grpSpPr>
        <p:grpSp>
          <p:nvGrpSpPr>
            <p:cNvPr id="3139" name="Group 67"/>
            <p:cNvGrpSpPr>
              <a:grpSpLocks/>
            </p:cNvGrpSpPr>
            <p:nvPr/>
          </p:nvGrpSpPr>
          <p:grpSpPr bwMode="auto">
            <a:xfrm>
              <a:off x="3633" y="1418"/>
              <a:ext cx="589" cy="288"/>
              <a:chOff x="3633" y="1418"/>
              <a:chExt cx="589" cy="288"/>
            </a:xfrm>
          </p:grpSpPr>
          <p:sp>
            <p:nvSpPr>
              <p:cNvPr id="3140" name="Text Box 68"/>
              <p:cNvSpPr txBox="1">
                <a:spLocks noChangeArrowheads="1"/>
              </p:cNvSpPr>
              <p:nvPr/>
            </p:nvSpPr>
            <p:spPr bwMode="auto">
              <a:xfrm>
                <a:off x="3633" y="1418"/>
                <a:ext cx="5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400" b="1"/>
                  <a:t>ط</a:t>
                </a:r>
                <a:endParaRPr lang="en-US" sz="2400" b="1"/>
              </a:p>
            </p:txBody>
          </p:sp>
          <p:sp>
            <p:nvSpPr>
              <p:cNvPr id="3141" name="Line 69"/>
              <p:cNvSpPr>
                <a:spLocks noChangeShapeType="1"/>
              </p:cNvSpPr>
              <p:nvPr/>
            </p:nvSpPr>
            <p:spPr bwMode="auto">
              <a:xfrm flipH="1">
                <a:off x="3778" y="1683"/>
                <a:ext cx="318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142" name="Text Box 70"/>
            <p:cNvSpPr txBox="1">
              <a:spLocks noChangeArrowheads="1"/>
            </p:cNvSpPr>
            <p:nvPr/>
          </p:nvSpPr>
          <p:spPr bwMode="auto">
            <a:xfrm>
              <a:off x="3629" y="1638"/>
              <a:ext cx="5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1</a:t>
              </a:r>
              <a:endParaRPr lang="en-US" sz="2400" b="1"/>
            </a:p>
          </p:txBody>
        </p:sp>
      </p:grp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7451725" y="3417888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=</a:t>
            </a:r>
            <a:endParaRPr lang="en-US" sz="2400" b="1"/>
          </a:p>
        </p:txBody>
      </p:sp>
      <p:grpSp>
        <p:nvGrpSpPr>
          <p:cNvPr id="3144" name="Group 72"/>
          <p:cNvGrpSpPr>
            <a:grpSpLocks/>
          </p:cNvGrpSpPr>
          <p:nvPr/>
        </p:nvGrpSpPr>
        <p:grpSpPr bwMode="auto">
          <a:xfrm>
            <a:off x="6767513" y="3213100"/>
            <a:ext cx="941387" cy="806450"/>
            <a:chOff x="3629" y="1418"/>
            <a:chExt cx="593" cy="508"/>
          </a:xfrm>
        </p:grpSpPr>
        <p:grpSp>
          <p:nvGrpSpPr>
            <p:cNvPr id="3145" name="Group 73"/>
            <p:cNvGrpSpPr>
              <a:grpSpLocks/>
            </p:cNvGrpSpPr>
            <p:nvPr/>
          </p:nvGrpSpPr>
          <p:grpSpPr bwMode="auto">
            <a:xfrm>
              <a:off x="3633" y="1418"/>
              <a:ext cx="589" cy="288"/>
              <a:chOff x="3633" y="1418"/>
              <a:chExt cx="589" cy="288"/>
            </a:xfrm>
          </p:grpSpPr>
          <p:sp>
            <p:nvSpPr>
              <p:cNvPr id="3146" name="Text Box 74"/>
              <p:cNvSpPr txBox="1">
                <a:spLocks noChangeArrowheads="1"/>
              </p:cNvSpPr>
              <p:nvPr/>
            </p:nvSpPr>
            <p:spPr bwMode="auto">
              <a:xfrm>
                <a:off x="3633" y="1418"/>
                <a:ext cx="5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400" b="1"/>
                  <a:t>مـح</a:t>
                </a:r>
                <a:endParaRPr lang="en-US" sz="2400" b="1"/>
              </a:p>
            </p:txBody>
          </p:sp>
          <p:sp>
            <p:nvSpPr>
              <p:cNvPr id="3147" name="Line 75"/>
              <p:cNvSpPr>
                <a:spLocks noChangeShapeType="1"/>
              </p:cNvSpPr>
              <p:nvPr/>
            </p:nvSpPr>
            <p:spPr bwMode="auto">
              <a:xfrm flipH="1">
                <a:off x="3778" y="1683"/>
                <a:ext cx="318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148" name="Text Box 76"/>
            <p:cNvSpPr txBox="1">
              <a:spLocks noChangeArrowheads="1"/>
            </p:cNvSpPr>
            <p:nvPr/>
          </p:nvSpPr>
          <p:spPr bwMode="auto">
            <a:xfrm>
              <a:off x="3629" y="1638"/>
              <a:ext cx="5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ق</a:t>
              </a:r>
              <a:endParaRPr lang="en-US" sz="2400" b="1"/>
            </a:p>
          </p:txBody>
        </p:sp>
      </p:grpSp>
      <p:sp>
        <p:nvSpPr>
          <p:cNvPr id="3149" name="AutoShape 77"/>
          <p:cNvSpPr>
            <a:spLocks noChangeArrowheads="1"/>
          </p:cNvSpPr>
          <p:nvPr/>
        </p:nvSpPr>
        <p:spPr bwMode="auto">
          <a:xfrm rot="1502504">
            <a:off x="7358063" y="3514725"/>
            <a:ext cx="792162" cy="252413"/>
          </a:xfrm>
          <a:prstGeom prst="notchedRightArrow">
            <a:avLst>
              <a:gd name="adj1" fmla="val 50000"/>
              <a:gd name="adj2" fmla="val 784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50" name="AutoShape 78"/>
          <p:cNvSpPr>
            <a:spLocks noChangeArrowheads="1"/>
          </p:cNvSpPr>
          <p:nvPr/>
        </p:nvSpPr>
        <p:spPr bwMode="auto">
          <a:xfrm rot="9443431">
            <a:off x="7307263" y="3522663"/>
            <a:ext cx="792162" cy="252412"/>
          </a:xfrm>
          <a:prstGeom prst="notchedRightArrow">
            <a:avLst>
              <a:gd name="adj1" fmla="val 50000"/>
              <a:gd name="adj2" fmla="val 784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3563938" y="4473575"/>
            <a:ext cx="194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ولكن ق = 2 نـق</a:t>
            </a:r>
            <a:endParaRPr lang="en-US" sz="2400" b="1"/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7358063" y="52625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6372225" y="5265738"/>
            <a:ext cx="1116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2 ط نـق</a:t>
            </a:r>
            <a:endParaRPr lang="en-US" sz="2400" b="1"/>
          </a:p>
        </p:txBody>
      </p: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77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0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7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3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5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800" decel="100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800" decel="100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800" decel="100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800" decel="100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800" decel="100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800" decel="100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800" decel="100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800" decel="100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decel="100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800" decel="100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6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0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7" dur="1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800" decel="100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800" decel="1000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800" decel="100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00" decel="100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00" decel="100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800" decel="100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800" decel="100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800" decel="100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00" decel="100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800" decel="1000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800" decel="1000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800" decel="1000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800" decel="1000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800" decel="100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800" decel="1000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800" decel="1000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800" decel="1000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800" decel="1000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800" decel="1000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800" decel="1000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800" decel="1000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1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800" decel="1000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800" decel="100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800" decel="100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800" decel="100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16" dur="1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2" dur="1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800" decel="1000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800" decel="1000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00" decel="1000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00" decel="1000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36" dur="1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 nodeType="clickPar">
                      <p:stCondLst>
                        <p:cond delay="indefinite"/>
                      </p:stCondLst>
                      <p:childTnLst>
                        <p:par>
                          <p:cTn id="3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800" decel="1000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800" decel="100000" fill="hold"/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800" decel="100000" fill="hold"/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00" decel="100000" fill="hold"/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 nodeType="clickPar">
                      <p:stCondLst>
                        <p:cond delay="indefinite"/>
                      </p:stCondLst>
                      <p:childTnLst>
                        <p:par>
                          <p:cTn id="3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800" decel="1000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3" dur="800" decel="1000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800" decel="1000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800" decel="1000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 nodeType="clickPar">
                      <p:stCondLst>
                        <p:cond delay="indefinite"/>
                      </p:stCondLst>
                      <p:childTnLst>
                        <p:par>
                          <p:cTn id="3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800" decel="1000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800" decel="100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800" decel="100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800" decel="100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6" grpId="0" animBg="1"/>
      <p:bldP spid="3082" grpId="0" animBg="1"/>
      <p:bldP spid="3087" grpId="0"/>
      <p:bldP spid="3088" grpId="0"/>
      <p:bldP spid="3089" grpId="0"/>
      <p:bldP spid="3090" grpId="0"/>
      <p:bldP spid="3101" grpId="0"/>
      <p:bldP spid="3102" grpId="0"/>
      <p:bldP spid="3103" grpId="0"/>
      <p:bldP spid="3114" grpId="0"/>
      <p:bldP spid="3118" grpId="0"/>
      <p:bldP spid="3119" grpId="0" animBg="1"/>
      <p:bldP spid="3120" grpId="0"/>
      <p:bldP spid="3121" grpId="0"/>
      <p:bldP spid="3122" grpId="0"/>
      <p:bldP spid="3123" grpId="0"/>
      <p:bldP spid="3136" grpId="0"/>
      <p:bldP spid="3137" grpId="0"/>
      <p:bldP spid="3143" grpId="0"/>
      <p:bldP spid="3149" grpId="0" animBg="1"/>
      <p:bldP spid="3149" grpId="1" animBg="1"/>
      <p:bldP spid="3150" grpId="0" animBg="1"/>
      <p:bldP spid="3150" grpId="1" animBg="1"/>
      <p:bldP spid="3151" grpId="0"/>
      <p:bldP spid="3152" grpId="0"/>
      <p:bldP spid="31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987824" y="873125"/>
            <a:ext cx="5832326" cy="755650"/>
          </a:xfrm>
          <a:prstGeom prst="octagon">
            <a:avLst>
              <a:gd name="adj" fmla="val 29287"/>
            </a:avLst>
          </a:prstGeom>
          <a:solidFill>
            <a:schemeClr val="bg2">
              <a:lumMod val="50000"/>
              <a:alpha val="31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 prst="slope"/>
          </a:sp3d>
          <a:ex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6600"/>
                </a:solidFill>
              </a:rPr>
              <a:t>أوجد محيط الدائرة التالية مقربا الجواب إلى أقرب جزء من عشرة .</a:t>
            </a:r>
            <a:endParaRPr lang="en-US" sz="2000" b="1" dirty="0">
              <a:solidFill>
                <a:srgbClr val="006600"/>
              </a:solidFill>
            </a:endParaRPr>
          </a:p>
        </p:txBody>
      </p:sp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808163"/>
            <a:ext cx="18891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7596832" y="2392561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7092279" y="239573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grpSp>
        <p:nvGrpSpPr>
          <p:cNvPr id="7210" name="Group 42"/>
          <p:cNvGrpSpPr>
            <a:grpSpLocks noChangeAspect="1"/>
          </p:cNvGrpSpPr>
          <p:nvPr/>
        </p:nvGrpSpPr>
        <p:grpSpPr bwMode="auto">
          <a:xfrm>
            <a:off x="107950" y="4689475"/>
            <a:ext cx="1820863" cy="1798638"/>
            <a:chOff x="181" y="3045"/>
            <a:chExt cx="1147" cy="1133"/>
          </a:xfrm>
        </p:grpSpPr>
        <p:sp>
          <p:nvSpPr>
            <p:cNvPr id="7209" name="AutoShape 41"/>
            <p:cNvSpPr>
              <a:spLocks noChangeAspect="1" noChangeArrowheads="1" noTextEdit="1"/>
            </p:cNvSpPr>
            <p:nvPr/>
          </p:nvSpPr>
          <p:spPr bwMode="auto">
            <a:xfrm>
              <a:off x="181" y="3045"/>
              <a:ext cx="1147" cy="1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SA"/>
            </a:p>
          </p:txBody>
        </p:sp>
        <p:pic>
          <p:nvPicPr>
            <p:cNvPr id="7211" name="Picture 4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" y="3045"/>
              <a:ext cx="1161" cy="1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260648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588224" y="239573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6156176" y="238122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919238" y="2391271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6012160" y="240578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9</a:t>
            </a:r>
            <a:endParaRPr lang="en-US" sz="2400" b="1" dirty="0"/>
          </a:p>
        </p:txBody>
      </p:sp>
      <p:sp>
        <p:nvSpPr>
          <p:cNvPr id="32" name="AutoShape 6"/>
          <p:cNvSpPr>
            <a:spLocks noChangeArrowheads="1"/>
          </p:cNvSpPr>
          <p:nvPr/>
        </p:nvSpPr>
        <p:spPr bwMode="auto">
          <a:xfrm>
            <a:off x="2987824" y="3717032"/>
            <a:ext cx="5832326" cy="755650"/>
          </a:xfrm>
          <a:prstGeom prst="octagon">
            <a:avLst>
              <a:gd name="adj" fmla="val 29287"/>
            </a:avLst>
          </a:prstGeom>
          <a:solidFill>
            <a:schemeClr val="bg2">
              <a:lumMod val="50000"/>
              <a:alpha val="31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 prst="slope"/>
          </a:sp3d>
          <a:ex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6600"/>
                </a:solidFill>
              </a:rPr>
              <a:t>أوجد محيط الدائرة التالية مقربا الجواب إلى أقرب جزء من عشرة .</a:t>
            </a:r>
            <a:endParaRPr lang="en-US" sz="2000" b="1" dirty="0">
              <a:solidFill>
                <a:srgbClr val="006600"/>
              </a:solidFill>
            </a:endParaRP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7596832" y="532318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6300191" y="532636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5796136" y="532636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5364088" y="531184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نـق</a:t>
            </a:r>
            <a:endParaRPr lang="en-US" sz="2400" b="1" dirty="0"/>
          </a:p>
        </p:txBody>
      </p:sp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6127150" y="532908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5220072" y="5343599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7,2</a:t>
            </a:r>
            <a:endParaRPr lang="en-US" sz="2400" b="1" dirty="0"/>
          </a:p>
        </p:txBody>
      </p:sp>
      <p:sp>
        <p:nvSpPr>
          <p:cNvPr id="39" name="Text Box 22"/>
          <p:cNvSpPr txBox="1">
            <a:spLocks noChangeArrowheads="1"/>
          </p:cNvSpPr>
          <p:nvPr/>
        </p:nvSpPr>
        <p:spPr bwMode="auto">
          <a:xfrm>
            <a:off x="7177633" y="532636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</a:t>
            </a:r>
            <a:endParaRPr lang="en-US" sz="2400" b="1" dirty="0"/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6745585" y="532636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5724128" y="238122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4860032" y="2381222"/>
            <a:ext cx="1066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28,26</a:t>
            </a:r>
            <a:endParaRPr lang="en-US" sz="2400" b="1" dirty="0"/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4427984" y="238122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≈</a:t>
            </a:r>
            <a:endParaRPr lang="en-US" sz="2400" b="1" dirty="0"/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3563888" y="2381222"/>
            <a:ext cx="1066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28,3 م</a:t>
            </a:r>
            <a:endParaRPr lang="en-US" sz="2400" b="1" dirty="0"/>
          </a:p>
        </p:txBody>
      </p: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4916357" y="53357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3822893" y="5335786"/>
            <a:ext cx="1296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45,216</a:t>
            </a:r>
            <a:endParaRPr lang="en-US" sz="2400" b="1" dirty="0"/>
          </a:p>
        </p:txBody>
      </p: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3491880" y="53357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≈</a:t>
            </a:r>
            <a:endParaRPr lang="en-US" sz="2400" b="1" dirty="0"/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2411760" y="5335786"/>
            <a:ext cx="128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45,2 سم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177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89" grpId="0"/>
      <p:bldP spid="7190" grpId="0"/>
      <p:bldP spid="7190" grpId="1"/>
      <p:bldP spid="26" grpId="0"/>
      <p:bldP spid="29" grpId="0"/>
      <p:bldP spid="29" grpId="1"/>
      <p:bldP spid="30" grpId="0"/>
      <p:bldP spid="31" grpId="0"/>
      <p:bldP spid="32" grpId="0" animBg="1"/>
      <p:bldP spid="33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60228"/>
            <a:ext cx="6572250" cy="381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60848"/>
            <a:ext cx="6328543" cy="15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7740848" y="4088411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6444207" y="40915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60" name="Text Box 22"/>
          <p:cNvSpPr txBox="1">
            <a:spLocks noChangeArrowheads="1"/>
          </p:cNvSpPr>
          <p:nvPr/>
        </p:nvSpPr>
        <p:spPr bwMode="auto">
          <a:xfrm>
            <a:off x="5940152" y="40915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>
            <a:off x="5508104" y="407707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نـق</a:t>
            </a:r>
            <a:endParaRPr lang="en-US" sz="2400" b="1" dirty="0"/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6271166" y="4094311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63" name="Text Box 22"/>
          <p:cNvSpPr txBox="1">
            <a:spLocks noChangeArrowheads="1"/>
          </p:cNvSpPr>
          <p:nvPr/>
        </p:nvSpPr>
        <p:spPr bwMode="auto">
          <a:xfrm>
            <a:off x="5364088" y="410882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4</a:t>
            </a:r>
            <a:endParaRPr lang="en-US" sz="2400" b="1" dirty="0"/>
          </a:p>
        </p:txBody>
      </p:sp>
      <p:sp>
        <p:nvSpPr>
          <p:cNvPr id="64" name="Text Box 22"/>
          <p:cNvSpPr txBox="1">
            <a:spLocks noChangeArrowheads="1"/>
          </p:cNvSpPr>
          <p:nvPr/>
        </p:nvSpPr>
        <p:spPr bwMode="auto">
          <a:xfrm>
            <a:off x="7321649" y="40915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</a:t>
            </a:r>
            <a:endParaRPr lang="en-US" sz="2400" b="1" dirty="0"/>
          </a:p>
        </p:txBody>
      </p:sp>
      <p:sp>
        <p:nvSpPr>
          <p:cNvPr id="65" name="Text Box 22"/>
          <p:cNvSpPr txBox="1">
            <a:spLocks noChangeArrowheads="1"/>
          </p:cNvSpPr>
          <p:nvPr/>
        </p:nvSpPr>
        <p:spPr bwMode="auto">
          <a:xfrm>
            <a:off x="6889601" y="409158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66" name="Text Box 22"/>
          <p:cNvSpPr txBox="1">
            <a:spLocks noChangeArrowheads="1"/>
          </p:cNvSpPr>
          <p:nvPr/>
        </p:nvSpPr>
        <p:spPr bwMode="auto">
          <a:xfrm>
            <a:off x="7667175" y="4839543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67" name="Text Box 22"/>
          <p:cNvSpPr txBox="1">
            <a:spLocks noChangeArrowheads="1"/>
          </p:cNvSpPr>
          <p:nvPr/>
        </p:nvSpPr>
        <p:spPr bwMode="auto">
          <a:xfrm>
            <a:off x="6573711" y="4839543"/>
            <a:ext cx="1296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25,12</a:t>
            </a:r>
            <a:endParaRPr lang="en-US" sz="2400" b="1" dirty="0"/>
          </a:p>
        </p:txBody>
      </p:sp>
      <p:sp>
        <p:nvSpPr>
          <p:cNvPr id="68" name="Text Box 22"/>
          <p:cNvSpPr txBox="1">
            <a:spLocks noChangeArrowheads="1"/>
          </p:cNvSpPr>
          <p:nvPr/>
        </p:nvSpPr>
        <p:spPr bwMode="auto">
          <a:xfrm>
            <a:off x="6242698" y="4839543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≈</a:t>
            </a:r>
            <a:endParaRPr lang="en-US" sz="2400" b="1" dirty="0"/>
          </a:p>
        </p:txBody>
      </p:sp>
      <p:sp>
        <p:nvSpPr>
          <p:cNvPr id="69" name="Text Box 22"/>
          <p:cNvSpPr txBox="1">
            <a:spLocks noChangeArrowheads="1"/>
          </p:cNvSpPr>
          <p:nvPr/>
        </p:nvSpPr>
        <p:spPr bwMode="auto">
          <a:xfrm>
            <a:off x="5162578" y="4839543"/>
            <a:ext cx="128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25,1 سم</a:t>
            </a:r>
            <a:endParaRPr lang="en-US" sz="2400" b="1" dirty="0"/>
          </a:p>
        </p:txBody>
      </p:sp>
      <p:sp>
        <p:nvSpPr>
          <p:cNvPr id="70" name="Text Box 21"/>
          <p:cNvSpPr txBox="1">
            <a:spLocks noChangeArrowheads="1"/>
          </p:cNvSpPr>
          <p:nvPr/>
        </p:nvSpPr>
        <p:spPr bwMode="auto">
          <a:xfrm>
            <a:off x="3564384" y="4056882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3059831" y="406005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72" name="Text Box 22"/>
          <p:cNvSpPr txBox="1">
            <a:spLocks noChangeArrowheads="1"/>
          </p:cNvSpPr>
          <p:nvPr/>
        </p:nvSpPr>
        <p:spPr bwMode="auto">
          <a:xfrm>
            <a:off x="2555776" y="406005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73" name="Text Box 22"/>
          <p:cNvSpPr txBox="1">
            <a:spLocks noChangeArrowheads="1"/>
          </p:cNvSpPr>
          <p:nvPr/>
        </p:nvSpPr>
        <p:spPr bwMode="auto">
          <a:xfrm>
            <a:off x="2123728" y="4045543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74" name="Text Box 22"/>
          <p:cNvSpPr txBox="1">
            <a:spLocks noChangeArrowheads="1"/>
          </p:cNvSpPr>
          <p:nvPr/>
        </p:nvSpPr>
        <p:spPr bwMode="auto">
          <a:xfrm>
            <a:off x="2886790" y="4055592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75" name="Text Box 22"/>
          <p:cNvSpPr txBox="1">
            <a:spLocks noChangeArrowheads="1"/>
          </p:cNvSpPr>
          <p:nvPr/>
        </p:nvSpPr>
        <p:spPr bwMode="auto">
          <a:xfrm>
            <a:off x="1979712" y="4070106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175</a:t>
            </a:r>
            <a:endParaRPr lang="en-US" sz="2400" b="1" dirty="0"/>
          </a:p>
        </p:txBody>
      </p:sp>
      <p:sp>
        <p:nvSpPr>
          <p:cNvPr id="76" name="Text Box 22"/>
          <p:cNvSpPr txBox="1">
            <a:spLocks noChangeArrowheads="1"/>
          </p:cNvSpPr>
          <p:nvPr/>
        </p:nvSpPr>
        <p:spPr bwMode="auto">
          <a:xfrm>
            <a:off x="3491879" y="4844008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77" name="Text Box 22"/>
          <p:cNvSpPr txBox="1">
            <a:spLocks noChangeArrowheads="1"/>
          </p:cNvSpPr>
          <p:nvPr/>
        </p:nvSpPr>
        <p:spPr bwMode="auto">
          <a:xfrm>
            <a:off x="2267745" y="4844008"/>
            <a:ext cx="1426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549,5 سم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9" grpId="0"/>
      <p:bldP spid="59" grpId="1"/>
      <p:bldP spid="60" grpId="0"/>
      <p:bldP spid="61" grpId="0"/>
      <p:bldP spid="61" grpId="1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1" grpId="1"/>
      <p:bldP spid="72" grpId="0"/>
      <p:bldP spid="73" grpId="0"/>
      <p:bldP spid="73" grpId="1"/>
      <p:bldP spid="74" grpId="0"/>
      <p:bldP spid="75" grpId="0"/>
      <p:bldP spid="76" grpId="0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3" y="1074515"/>
            <a:ext cx="4448175" cy="3524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13" y="2089795"/>
            <a:ext cx="6949841" cy="155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38"/>
          <p:cNvGrpSpPr>
            <a:grpSpLocks/>
          </p:cNvGrpSpPr>
          <p:nvPr/>
        </p:nvGrpSpPr>
        <p:grpSpPr bwMode="auto">
          <a:xfrm>
            <a:off x="7164288" y="4103716"/>
            <a:ext cx="625475" cy="817562"/>
            <a:chOff x="835" y="2886"/>
            <a:chExt cx="394" cy="515"/>
          </a:xfrm>
        </p:grpSpPr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835" y="2886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22</a:t>
              </a:r>
              <a:endParaRPr lang="en-US" sz="2400" b="1"/>
            </a:p>
          </p:txBody>
        </p:sp>
        <p:sp>
          <p:nvSpPr>
            <p:cNvPr id="31" name="Line 36"/>
            <p:cNvSpPr>
              <a:spLocks noChangeShapeType="1"/>
            </p:cNvSpPr>
            <p:nvPr/>
          </p:nvSpPr>
          <p:spPr bwMode="auto">
            <a:xfrm flipH="1">
              <a:off x="929" y="3135"/>
              <a:ext cx="24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844" y="3113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7</a:t>
              </a:r>
              <a:endParaRPr lang="en-US" sz="2400" b="1"/>
            </a:p>
          </p:txBody>
        </p:sp>
      </p:grpSp>
      <p:grpSp>
        <p:nvGrpSpPr>
          <p:cNvPr id="33" name="Group 38"/>
          <p:cNvGrpSpPr>
            <a:grpSpLocks/>
          </p:cNvGrpSpPr>
          <p:nvPr/>
        </p:nvGrpSpPr>
        <p:grpSpPr bwMode="auto">
          <a:xfrm>
            <a:off x="2109214" y="4109092"/>
            <a:ext cx="625475" cy="817562"/>
            <a:chOff x="835" y="2886"/>
            <a:chExt cx="394" cy="515"/>
          </a:xfrm>
        </p:grpSpPr>
        <p:sp>
          <p:nvSpPr>
            <p:cNvPr id="34" name="Text Box 35"/>
            <p:cNvSpPr txBox="1">
              <a:spLocks noChangeArrowheads="1"/>
            </p:cNvSpPr>
            <p:nvPr/>
          </p:nvSpPr>
          <p:spPr bwMode="auto">
            <a:xfrm>
              <a:off x="835" y="2886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22</a:t>
              </a:r>
              <a:endParaRPr lang="en-US" sz="2400" b="1"/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flipH="1">
              <a:off x="929" y="3135"/>
              <a:ext cx="24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844" y="3113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 dirty="0"/>
                <a:t>7</a:t>
              </a:r>
              <a:endParaRPr lang="en-US" sz="2400" b="1" dirty="0"/>
            </a:p>
          </p:txBody>
        </p:sp>
      </p:grp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7740848" y="4268441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7236295" y="42716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6732240" y="42716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6300192" y="425710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6156176" y="428166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70</a:t>
            </a:r>
            <a:endParaRPr lang="en-US" sz="2400" b="1" dirty="0"/>
          </a:p>
        </p:txBody>
      </p: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7668343" y="505556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6444209" y="5055567"/>
            <a:ext cx="1426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220 سم</a:t>
            </a:r>
            <a:endParaRPr lang="en-US" sz="2400" b="1" dirty="0"/>
          </a:p>
        </p:txBody>
      </p: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3477862" y="426145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2181221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1677166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1245118" y="42501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نـق</a:t>
            </a:r>
            <a:endParaRPr lang="en-US" sz="2400" b="1" dirty="0"/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3058663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</a:t>
            </a:r>
            <a:endParaRPr lang="en-US" sz="2400" b="1" dirty="0"/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2626615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3404189" y="501258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411760" y="5012587"/>
            <a:ext cx="1296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5,5 سم</a:t>
            </a:r>
            <a:endParaRPr lang="en-US" sz="2400" b="1" dirty="0"/>
          </a:p>
        </p:txBody>
      </p:sp>
      <p:grpSp>
        <p:nvGrpSpPr>
          <p:cNvPr id="78" name="Group 38"/>
          <p:cNvGrpSpPr>
            <a:grpSpLocks/>
          </p:cNvGrpSpPr>
          <p:nvPr/>
        </p:nvGrpSpPr>
        <p:grpSpPr bwMode="auto">
          <a:xfrm>
            <a:off x="1216652" y="4109092"/>
            <a:ext cx="611188" cy="817562"/>
            <a:chOff x="853" y="2886"/>
            <a:chExt cx="385" cy="515"/>
          </a:xfrm>
        </p:grpSpPr>
        <p:sp>
          <p:nvSpPr>
            <p:cNvPr id="79" name="Text Box 35"/>
            <p:cNvSpPr txBox="1">
              <a:spLocks noChangeArrowheads="1"/>
            </p:cNvSpPr>
            <p:nvPr/>
          </p:nvSpPr>
          <p:spPr bwMode="auto">
            <a:xfrm>
              <a:off x="853" y="2886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 dirty="0" smtClean="0"/>
                <a:t>7</a:t>
              </a:r>
              <a:endParaRPr lang="en-US" sz="2400" b="1" dirty="0"/>
            </a:p>
          </p:txBody>
        </p:sp>
        <p:sp>
          <p:nvSpPr>
            <p:cNvPr id="80" name="Line 36"/>
            <p:cNvSpPr>
              <a:spLocks noChangeShapeType="1"/>
            </p:cNvSpPr>
            <p:nvPr/>
          </p:nvSpPr>
          <p:spPr bwMode="auto">
            <a:xfrm flipH="1">
              <a:off x="929" y="3135"/>
              <a:ext cx="24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1" name="Text Box 37"/>
            <p:cNvSpPr txBox="1">
              <a:spLocks noChangeArrowheads="1"/>
            </p:cNvSpPr>
            <p:nvPr/>
          </p:nvSpPr>
          <p:spPr bwMode="auto">
            <a:xfrm>
              <a:off x="853" y="3113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 dirty="0" smtClean="0"/>
                <a:t>8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42383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0" grpId="1"/>
      <p:bldP spid="41" grpId="0"/>
      <p:bldP spid="42" grpId="0"/>
      <p:bldP spid="42" grpId="1"/>
      <p:bldP spid="44" grpId="0"/>
      <p:bldP spid="45" grpId="0"/>
      <p:bldP spid="46" grpId="0"/>
      <p:bldP spid="47" grpId="0"/>
      <p:bldP spid="48" grpId="0"/>
      <p:bldP spid="48" grpId="1"/>
      <p:bldP spid="49" grpId="0"/>
      <p:bldP spid="50" grpId="0"/>
      <p:bldP spid="50" grpId="1"/>
      <p:bldP spid="53" grpId="0"/>
      <p:bldP spid="54" grpId="0"/>
      <p:bldP spid="5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05" y="1041961"/>
            <a:ext cx="6772275" cy="4000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2204864"/>
            <a:ext cx="6839842" cy="155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21"/>
          <p:cNvSpPr txBox="1">
            <a:spLocks noChangeArrowheads="1"/>
          </p:cNvSpPr>
          <p:nvPr/>
        </p:nvSpPr>
        <p:spPr bwMode="auto">
          <a:xfrm>
            <a:off x="7740848" y="4227962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66" name="Text Box 22"/>
          <p:cNvSpPr txBox="1">
            <a:spLocks noChangeArrowheads="1"/>
          </p:cNvSpPr>
          <p:nvPr/>
        </p:nvSpPr>
        <p:spPr bwMode="auto">
          <a:xfrm>
            <a:off x="6444207" y="423113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67" name="Text Box 22"/>
          <p:cNvSpPr txBox="1">
            <a:spLocks noChangeArrowheads="1"/>
          </p:cNvSpPr>
          <p:nvPr/>
        </p:nvSpPr>
        <p:spPr bwMode="auto">
          <a:xfrm>
            <a:off x="5940152" y="423113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68" name="Text Box 22"/>
          <p:cNvSpPr txBox="1">
            <a:spLocks noChangeArrowheads="1"/>
          </p:cNvSpPr>
          <p:nvPr/>
        </p:nvSpPr>
        <p:spPr bwMode="auto">
          <a:xfrm>
            <a:off x="5508104" y="4216623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نـق</a:t>
            </a:r>
            <a:endParaRPr lang="en-US" sz="2400" b="1" dirty="0"/>
          </a:p>
        </p:txBody>
      </p:sp>
      <p:sp>
        <p:nvSpPr>
          <p:cNvPr id="69" name="Text Box 22"/>
          <p:cNvSpPr txBox="1">
            <a:spLocks noChangeArrowheads="1"/>
          </p:cNvSpPr>
          <p:nvPr/>
        </p:nvSpPr>
        <p:spPr bwMode="auto">
          <a:xfrm>
            <a:off x="6271166" y="4233862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70" name="Text Box 22"/>
          <p:cNvSpPr txBox="1">
            <a:spLocks noChangeArrowheads="1"/>
          </p:cNvSpPr>
          <p:nvPr/>
        </p:nvSpPr>
        <p:spPr bwMode="auto">
          <a:xfrm>
            <a:off x="5364088" y="4248376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5</a:t>
            </a:r>
            <a:endParaRPr lang="en-US" sz="2400" b="1" dirty="0"/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7321649" y="423113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</a:t>
            </a:r>
            <a:endParaRPr lang="en-US" sz="2400" b="1" dirty="0"/>
          </a:p>
        </p:txBody>
      </p:sp>
      <p:sp>
        <p:nvSpPr>
          <p:cNvPr id="72" name="Text Box 22"/>
          <p:cNvSpPr txBox="1">
            <a:spLocks noChangeArrowheads="1"/>
          </p:cNvSpPr>
          <p:nvPr/>
        </p:nvSpPr>
        <p:spPr bwMode="auto">
          <a:xfrm>
            <a:off x="6889601" y="423113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73" name="Text Box 22"/>
          <p:cNvSpPr txBox="1">
            <a:spLocks noChangeArrowheads="1"/>
          </p:cNvSpPr>
          <p:nvPr/>
        </p:nvSpPr>
        <p:spPr bwMode="auto">
          <a:xfrm>
            <a:off x="7667175" y="4979094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74" name="Text Box 22"/>
          <p:cNvSpPr txBox="1">
            <a:spLocks noChangeArrowheads="1"/>
          </p:cNvSpPr>
          <p:nvPr/>
        </p:nvSpPr>
        <p:spPr bwMode="auto">
          <a:xfrm>
            <a:off x="6573711" y="4979094"/>
            <a:ext cx="1296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31,4 سم</a:t>
            </a:r>
            <a:endParaRPr lang="en-US" sz="2400" b="1" dirty="0"/>
          </a:p>
        </p:txBody>
      </p:sp>
      <p:sp>
        <p:nvSpPr>
          <p:cNvPr id="77" name="Text Box 21"/>
          <p:cNvSpPr txBox="1">
            <a:spLocks noChangeArrowheads="1"/>
          </p:cNvSpPr>
          <p:nvPr/>
        </p:nvSpPr>
        <p:spPr bwMode="auto">
          <a:xfrm>
            <a:off x="3420368" y="419643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78" name="Text Box 22"/>
          <p:cNvSpPr txBox="1">
            <a:spLocks noChangeArrowheads="1"/>
          </p:cNvSpPr>
          <p:nvPr/>
        </p:nvSpPr>
        <p:spPr bwMode="auto">
          <a:xfrm>
            <a:off x="2915815" y="4199608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79" name="Text Box 22"/>
          <p:cNvSpPr txBox="1">
            <a:spLocks noChangeArrowheads="1"/>
          </p:cNvSpPr>
          <p:nvPr/>
        </p:nvSpPr>
        <p:spPr bwMode="auto">
          <a:xfrm>
            <a:off x="2411760" y="4199608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1979712" y="4185094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81" name="Text Box 22"/>
          <p:cNvSpPr txBox="1">
            <a:spLocks noChangeArrowheads="1"/>
          </p:cNvSpPr>
          <p:nvPr/>
        </p:nvSpPr>
        <p:spPr bwMode="auto">
          <a:xfrm>
            <a:off x="2742774" y="4195143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3,14</a:t>
            </a:r>
            <a:endParaRPr lang="en-US" sz="2400" b="1" dirty="0"/>
          </a:p>
        </p:txBody>
      </p:sp>
      <p:sp>
        <p:nvSpPr>
          <p:cNvPr id="82" name="Text Box 22"/>
          <p:cNvSpPr txBox="1">
            <a:spLocks noChangeArrowheads="1"/>
          </p:cNvSpPr>
          <p:nvPr/>
        </p:nvSpPr>
        <p:spPr bwMode="auto">
          <a:xfrm>
            <a:off x="1763126" y="4209657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11,7</a:t>
            </a:r>
            <a:endParaRPr lang="en-US" sz="2400" b="1" dirty="0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3347863" y="4983559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84" name="Text Box 22"/>
          <p:cNvSpPr txBox="1">
            <a:spLocks noChangeArrowheads="1"/>
          </p:cNvSpPr>
          <p:nvPr/>
        </p:nvSpPr>
        <p:spPr bwMode="auto">
          <a:xfrm>
            <a:off x="2123729" y="4983559"/>
            <a:ext cx="1426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36,738 </a:t>
            </a:r>
            <a:endParaRPr lang="en-US" sz="2400" b="1" dirty="0"/>
          </a:p>
        </p:txBody>
      </p:sp>
      <p:sp>
        <p:nvSpPr>
          <p:cNvPr id="85" name="Text Box 22"/>
          <p:cNvSpPr txBox="1">
            <a:spLocks noChangeArrowheads="1"/>
          </p:cNvSpPr>
          <p:nvPr/>
        </p:nvSpPr>
        <p:spPr bwMode="auto">
          <a:xfrm>
            <a:off x="1763688" y="4969045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≈</a:t>
            </a:r>
            <a:endParaRPr lang="en-US" sz="2400" b="1" dirty="0"/>
          </a:p>
        </p:txBody>
      </p:sp>
      <p:sp>
        <p:nvSpPr>
          <p:cNvPr id="86" name="Text Box 22"/>
          <p:cNvSpPr txBox="1">
            <a:spLocks noChangeArrowheads="1"/>
          </p:cNvSpPr>
          <p:nvPr/>
        </p:nvSpPr>
        <p:spPr bwMode="auto">
          <a:xfrm>
            <a:off x="768921" y="4969045"/>
            <a:ext cx="128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36,7 م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2463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6" grpId="1"/>
      <p:bldP spid="67" grpId="0"/>
      <p:bldP spid="68" grpId="0"/>
      <p:bldP spid="68" grpId="1"/>
      <p:bldP spid="69" grpId="0"/>
      <p:bldP spid="70" grpId="0"/>
      <p:bldP spid="71" grpId="0"/>
      <p:bldP spid="72" grpId="0"/>
      <p:bldP spid="73" grpId="0"/>
      <p:bldP spid="74" grpId="0"/>
      <p:bldP spid="77" grpId="0"/>
      <p:bldP spid="78" grpId="0"/>
      <p:bldP spid="78" grpId="1"/>
      <p:bldP spid="79" grpId="0"/>
      <p:bldP spid="80" grpId="0"/>
      <p:bldP spid="80" grpId="1"/>
      <p:bldP spid="81" grpId="0"/>
      <p:bldP spid="82" grpId="0"/>
      <p:bldP spid="83" grpId="0"/>
      <p:bldP spid="84" grpId="0"/>
      <p:bldP spid="85" grpId="0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51" y="242647"/>
            <a:ext cx="1636364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05" y="1041961"/>
            <a:ext cx="6772275" cy="4000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76872"/>
            <a:ext cx="6835080" cy="1531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رابط مستقيم 18"/>
          <p:cNvCxnSpPr/>
          <p:nvPr/>
        </p:nvCxnSpPr>
        <p:spPr>
          <a:xfrm>
            <a:off x="4644008" y="2492896"/>
            <a:ext cx="0" cy="4032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38"/>
          <p:cNvGrpSpPr>
            <a:grpSpLocks/>
          </p:cNvGrpSpPr>
          <p:nvPr/>
        </p:nvGrpSpPr>
        <p:grpSpPr bwMode="auto">
          <a:xfrm>
            <a:off x="7164288" y="4103716"/>
            <a:ext cx="625475" cy="817562"/>
            <a:chOff x="835" y="2886"/>
            <a:chExt cx="394" cy="515"/>
          </a:xfrm>
        </p:grpSpPr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835" y="2886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22</a:t>
              </a:r>
              <a:endParaRPr lang="en-US" sz="2400" b="1"/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 flipH="1">
              <a:off x="929" y="3135"/>
              <a:ext cx="24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" name="Text Box 37"/>
            <p:cNvSpPr txBox="1">
              <a:spLocks noChangeArrowheads="1"/>
            </p:cNvSpPr>
            <p:nvPr/>
          </p:nvSpPr>
          <p:spPr bwMode="auto">
            <a:xfrm>
              <a:off x="844" y="3113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7</a:t>
              </a:r>
              <a:endParaRPr lang="en-US" sz="2400" b="1"/>
            </a:p>
          </p:txBody>
        </p:sp>
      </p:grp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7740848" y="4268441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7236295" y="42716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6732240" y="42716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6300192" y="4257102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ق</a:t>
            </a:r>
            <a:endParaRPr lang="en-US" sz="2400" b="1" dirty="0"/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6156176" y="4281665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14</a:t>
            </a:r>
            <a:endParaRPr lang="en-US" sz="2400" b="1" dirty="0"/>
          </a:p>
        </p:txBody>
      </p:sp>
      <p:sp>
        <p:nvSpPr>
          <p:cNvPr id="39" name="Text Box 22"/>
          <p:cNvSpPr txBox="1">
            <a:spLocks noChangeArrowheads="1"/>
          </p:cNvSpPr>
          <p:nvPr/>
        </p:nvSpPr>
        <p:spPr bwMode="auto">
          <a:xfrm>
            <a:off x="7668343" y="505556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6745586" y="5055567"/>
            <a:ext cx="1426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44 م</a:t>
            </a:r>
            <a:endParaRPr lang="en-US" sz="2400" b="1" dirty="0"/>
          </a:p>
        </p:txBody>
      </p:sp>
      <p:grpSp>
        <p:nvGrpSpPr>
          <p:cNvPr id="41" name="Group 38"/>
          <p:cNvGrpSpPr>
            <a:grpSpLocks/>
          </p:cNvGrpSpPr>
          <p:nvPr/>
        </p:nvGrpSpPr>
        <p:grpSpPr bwMode="auto">
          <a:xfrm>
            <a:off x="2109214" y="4109092"/>
            <a:ext cx="625475" cy="817562"/>
            <a:chOff x="835" y="2886"/>
            <a:chExt cx="394" cy="515"/>
          </a:xfrm>
        </p:grpSpPr>
        <p:sp>
          <p:nvSpPr>
            <p:cNvPr id="42" name="Text Box 35"/>
            <p:cNvSpPr txBox="1">
              <a:spLocks noChangeArrowheads="1"/>
            </p:cNvSpPr>
            <p:nvPr/>
          </p:nvSpPr>
          <p:spPr bwMode="auto">
            <a:xfrm>
              <a:off x="835" y="2886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22</a:t>
              </a:r>
              <a:endParaRPr lang="en-US" sz="2400" b="1"/>
            </a:p>
          </p:txBody>
        </p:sp>
        <p:sp>
          <p:nvSpPr>
            <p:cNvPr id="43" name="Line 36"/>
            <p:cNvSpPr>
              <a:spLocks noChangeShapeType="1"/>
            </p:cNvSpPr>
            <p:nvPr/>
          </p:nvSpPr>
          <p:spPr bwMode="auto">
            <a:xfrm flipH="1">
              <a:off x="929" y="3135"/>
              <a:ext cx="24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Text Box 37"/>
            <p:cNvSpPr txBox="1">
              <a:spLocks noChangeArrowheads="1"/>
            </p:cNvSpPr>
            <p:nvPr/>
          </p:nvSpPr>
          <p:spPr bwMode="auto">
            <a:xfrm>
              <a:off x="844" y="3113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 dirty="0"/>
                <a:t>7</a:t>
              </a:r>
              <a:endParaRPr lang="en-US" sz="2400" b="1" dirty="0"/>
            </a:p>
          </p:txBody>
        </p:sp>
      </p:grp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3477862" y="426145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مـح =</a:t>
            </a:r>
            <a:endParaRPr lang="en-US" sz="2400" b="1"/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2181221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ط</a:t>
            </a:r>
            <a:endParaRPr lang="en-US" sz="2400" b="1" dirty="0"/>
          </a:p>
        </p:txBody>
      </p: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1677166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1245118" y="4250116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نـق</a:t>
            </a:r>
            <a:endParaRPr lang="en-US" sz="2400" b="1" dirty="0"/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3058663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</a:t>
            </a:r>
            <a:endParaRPr lang="en-US" sz="2400" b="1" dirty="0"/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2626615" y="4264630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×</a:t>
            </a:r>
            <a:endParaRPr lang="en-US" sz="2400" b="1" dirty="0"/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3404189" y="5012587"/>
            <a:ext cx="634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2411760" y="5012587"/>
            <a:ext cx="1296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264 سم</a:t>
            </a:r>
            <a:endParaRPr lang="en-US" sz="2400" b="1" dirty="0"/>
          </a:p>
        </p:txBody>
      </p:sp>
      <p:sp>
        <p:nvSpPr>
          <p:cNvPr id="57" name="Text Box 22"/>
          <p:cNvSpPr txBox="1">
            <a:spLocks noChangeArrowheads="1"/>
          </p:cNvSpPr>
          <p:nvPr/>
        </p:nvSpPr>
        <p:spPr bwMode="auto">
          <a:xfrm>
            <a:off x="1043608" y="4277993"/>
            <a:ext cx="936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 dirty="0" smtClean="0"/>
              <a:t>42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5314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4" grpId="0"/>
      <p:bldP spid="37" grpId="0"/>
      <p:bldP spid="37" grpId="1"/>
      <p:bldP spid="38" grpId="0"/>
      <p:bldP spid="39" grpId="0"/>
      <p:bldP spid="40" grpId="0"/>
      <p:bldP spid="45" grpId="0"/>
      <p:bldP spid="46" grpId="0"/>
      <p:bldP spid="46" grpId="1"/>
      <p:bldP spid="47" grpId="0"/>
      <p:bldP spid="48" grpId="0"/>
      <p:bldP spid="48" grpId="1"/>
      <p:bldP spid="49" grpId="0"/>
      <p:bldP spid="50" grpId="0"/>
      <p:bldP spid="51" grpId="0"/>
      <p:bldP spid="52" grpId="0"/>
      <p:bldP spid="5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333</Words>
  <Application>Microsoft Office PowerPoint</Application>
  <PresentationFormat>عرض على الشاشة (3:4)‏</PresentationFormat>
  <Paragraphs>194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74</cp:revision>
  <dcterms:created xsi:type="dcterms:W3CDTF">2013-12-12T20:17:43Z</dcterms:created>
  <dcterms:modified xsi:type="dcterms:W3CDTF">2014-02-27T20:33:50Z</dcterms:modified>
</cp:coreProperties>
</file>