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9" r:id="rId14"/>
    <p:sldId id="268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  <a:srgbClr val="990033"/>
    <a:srgbClr val="CC0066"/>
    <a:srgbClr val="6600CC"/>
    <a:srgbClr val="FF00FF"/>
    <a:srgbClr val="CC9900"/>
    <a:srgbClr val="FFFF99"/>
    <a:srgbClr val="CC00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5CAB9-BB64-4B89-8026-F3A4D8D52674}" type="doc">
      <dgm:prSet loTypeId="urn:microsoft.com/office/officeart/2005/8/layout/hierarchy1" loCatId="hierarchy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D28548-1CDD-4C33-AE0F-80AFF238793D}">
      <dgm:prSet phldrT="[Text]" custT="1"/>
      <dgm:spPr>
        <a:ln w="28575">
          <a:solidFill>
            <a:srgbClr val="CC3399"/>
          </a:solidFill>
        </a:ln>
      </dgm:spPr>
      <dgm:t>
        <a:bodyPr/>
        <a:lstStyle/>
        <a:p>
          <a:r>
            <a:rPr lang="ar-AE" sz="4800" dirty="0" smtClean="0"/>
            <a:t>للقصر طرفان</a:t>
          </a:r>
          <a:endParaRPr lang="en-GB" sz="4800" dirty="0"/>
        </a:p>
      </dgm:t>
    </dgm:pt>
    <dgm:pt modelId="{410F1884-46BA-46AE-A319-FA6F3E8CD6A7}" type="parTrans" cxnId="{568AA2C0-5851-4FC1-8575-0B8FC2318880}">
      <dgm:prSet/>
      <dgm:spPr/>
      <dgm:t>
        <a:bodyPr/>
        <a:lstStyle/>
        <a:p>
          <a:endParaRPr lang="en-GB" sz="2400"/>
        </a:p>
      </dgm:t>
    </dgm:pt>
    <dgm:pt modelId="{F733BEFE-80D7-462A-9E8A-AD279385C690}" type="sibTrans" cxnId="{568AA2C0-5851-4FC1-8575-0B8FC2318880}">
      <dgm:prSet/>
      <dgm:spPr/>
      <dgm:t>
        <a:bodyPr/>
        <a:lstStyle/>
        <a:p>
          <a:endParaRPr lang="en-GB" sz="2400"/>
        </a:p>
      </dgm:t>
    </dgm:pt>
    <dgm:pt modelId="{9FAFF785-23CE-4364-BFAA-B19F4ABC44E6}">
      <dgm:prSet phldrT="[Text]" custT="1"/>
      <dgm:spPr>
        <a:ln w="28575">
          <a:solidFill>
            <a:srgbClr val="CC3399"/>
          </a:solidFill>
        </a:ln>
      </dgm:spPr>
      <dgm:t>
        <a:bodyPr/>
        <a:lstStyle/>
        <a:p>
          <a:r>
            <a:rPr lang="ar-AE" sz="4800" dirty="0" smtClean="0"/>
            <a:t>مقصور عليه</a:t>
          </a:r>
          <a:endParaRPr lang="en-GB" sz="4800" dirty="0"/>
        </a:p>
      </dgm:t>
    </dgm:pt>
    <dgm:pt modelId="{A24A8739-B466-4339-9AE0-6DBD1F132F24}" type="parTrans" cxnId="{20FABBB3-DEB0-47E0-81D9-ADC23233678C}">
      <dgm:prSet/>
      <dgm:spPr>
        <a:ln w="38100">
          <a:solidFill>
            <a:srgbClr val="990033"/>
          </a:solidFill>
        </a:ln>
      </dgm:spPr>
      <dgm:t>
        <a:bodyPr/>
        <a:lstStyle/>
        <a:p>
          <a:endParaRPr lang="en-GB" sz="2400"/>
        </a:p>
      </dgm:t>
    </dgm:pt>
    <dgm:pt modelId="{CF9B7A85-BC8F-4B61-A929-DFD438907F0B}" type="sibTrans" cxnId="{20FABBB3-DEB0-47E0-81D9-ADC23233678C}">
      <dgm:prSet/>
      <dgm:spPr/>
      <dgm:t>
        <a:bodyPr/>
        <a:lstStyle/>
        <a:p>
          <a:endParaRPr lang="en-GB" sz="2400"/>
        </a:p>
      </dgm:t>
    </dgm:pt>
    <dgm:pt modelId="{29EDEA0B-0CB3-4CF1-B2AF-72A9D71E1D06}">
      <dgm:prSet phldrT="[Text]" custT="1"/>
      <dgm:spPr>
        <a:ln w="28575">
          <a:solidFill>
            <a:srgbClr val="CC3399"/>
          </a:solidFill>
        </a:ln>
      </dgm:spPr>
      <dgm:t>
        <a:bodyPr/>
        <a:lstStyle/>
        <a:p>
          <a:r>
            <a:rPr lang="ar-AE" sz="4800" dirty="0" smtClean="0"/>
            <a:t>مقصور</a:t>
          </a:r>
          <a:endParaRPr lang="en-GB" sz="4800" dirty="0"/>
        </a:p>
      </dgm:t>
    </dgm:pt>
    <dgm:pt modelId="{A484D8F7-5D9E-4D46-BDDC-DEAF1349D19E}" type="parTrans" cxnId="{C487EB51-5DA2-4312-853A-987B3113AD32}">
      <dgm:prSet/>
      <dgm:spPr>
        <a:ln w="38100">
          <a:solidFill>
            <a:srgbClr val="990033"/>
          </a:solidFill>
        </a:ln>
      </dgm:spPr>
      <dgm:t>
        <a:bodyPr/>
        <a:lstStyle/>
        <a:p>
          <a:endParaRPr lang="en-GB" sz="2400"/>
        </a:p>
      </dgm:t>
    </dgm:pt>
    <dgm:pt modelId="{F8A84216-BDB8-4FBD-A324-A3855EBF555C}" type="sibTrans" cxnId="{C487EB51-5DA2-4312-853A-987B3113AD32}">
      <dgm:prSet/>
      <dgm:spPr/>
      <dgm:t>
        <a:bodyPr/>
        <a:lstStyle/>
        <a:p>
          <a:endParaRPr lang="en-GB" sz="2400"/>
        </a:p>
      </dgm:t>
    </dgm:pt>
    <dgm:pt modelId="{2E32CFAB-A2E0-4540-B3F5-B4487B5739B8}" type="pres">
      <dgm:prSet presAssocID="{29C5CAB9-BB64-4B89-8026-F3A4D8D526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B94BF2D3-9046-41B8-AB49-EA3ED377B7E7}" type="pres">
      <dgm:prSet presAssocID="{53D28548-1CDD-4C33-AE0F-80AFF238793D}" presName="hierRoot1" presStyleCnt="0"/>
      <dgm:spPr/>
    </dgm:pt>
    <dgm:pt modelId="{A249C188-33AC-4AE3-8585-C67A59ADEA9B}" type="pres">
      <dgm:prSet presAssocID="{53D28548-1CDD-4C33-AE0F-80AFF238793D}" presName="composite" presStyleCnt="0"/>
      <dgm:spPr/>
    </dgm:pt>
    <dgm:pt modelId="{FA5E35DE-995C-4F9D-BB96-9CD0A3146E64}" type="pres">
      <dgm:prSet presAssocID="{53D28548-1CDD-4C33-AE0F-80AFF238793D}" presName="background" presStyleLbl="node0" presStyleIdx="0" presStyleCnt="1"/>
      <dgm:spPr>
        <a:solidFill>
          <a:srgbClr val="FF66CC"/>
        </a:solidFill>
      </dgm:spPr>
    </dgm:pt>
    <dgm:pt modelId="{2BC2104D-0449-47A6-85F1-03943DFF6DBA}" type="pres">
      <dgm:prSet presAssocID="{53D28548-1CDD-4C33-AE0F-80AFF238793D}" presName="text" presStyleLbl="fgAcc0" presStyleIdx="0" presStyleCnt="1" custScaleX="260057" custLinFactNeighborX="4788" custLinFactNeighborY="-1388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29FF5FA-0FAB-4B23-ACC1-DB29D31E18E1}" type="pres">
      <dgm:prSet presAssocID="{53D28548-1CDD-4C33-AE0F-80AFF238793D}" presName="hierChild2" presStyleCnt="0"/>
      <dgm:spPr/>
    </dgm:pt>
    <dgm:pt modelId="{ACA95F5D-C5A1-4AE1-9507-69C2BD0D07D0}" type="pres">
      <dgm:prSet presAssocID="{A24A8739-B466-4339-9AE0-6DBD1F132F24}" presName="Name10" presStyleLbl="parChTrans1D2" presStyleIdx="0" presStyleCnt="2"/>
      <dgm:spPr/>
      <dgm:t>
        <a:bodyPr/>
        <a:lstStyle/>
        <a:p>
          <a:endParaRPr lang="en-GB"/>
        </a:p>
      </dgm:t>
    </dgm:pt>
    <dgm:pt modelId="{0BD0EFAC-03D0-48F6-A058-DEB9C7AD1C86}" type="pres">
      <dgm:prSet presAssocID="{9FAFF785-23CE-4364-BFAA-B19F4ABC44E6}" presName="hierRoot2" presStyleCnt="0"/>
      <dgm:spPr/>
    </dgm:pt>
    <dgm:pt modelId="{71CBD390-BDB9-4683-83BB-C87E46FD4C31}" type="pres">
      <dgm:prSet presAssocID="{9FAFF785-23CE-4364-BFAA-B19F4ABC44E6}" presName="composite2" presStyleCnt="0"/>
      <dgm:spPr/>
    </dgm:pt>
    <dgm:pt modelId="{DCEE351D-5ECC-4F0B-9281-057F6BD7F564}" type="pres">
      <dgm:prSet presAssocID="{9FAFF785-23CE-4364-BFAA-B19F4ABC44E6}" presName="background2" presStyleLbl="node2" presStyleIdx="0" presStyleCnt="2"/>
      <dgm:spPr>
        <a:solidFill>
          <a:srgbClr val="FF66CC"/>
        </a:solidFill>
      </dgm:spPr>
    </dgm:pt>
    <dgm:pt modelId="{51F6DD28-FE32-4CC6-9E54-C4066F49FE7A}" type="pres">
      <dgm:prSet presAssocID="{9FAFF785-23CE-4364-BFAA-B19F4ABC44E6}" presName="text2" presStyleLbl="fgAcc2" presStyleIdx="0" presStyleCnt="2" custScaleX="231617" custLinFactX="-9422" custLinFactNeighborX="-100000" custLinFactNeighborY="-1048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7EBB7E4-DEF4-4433-A0BC-DDBFD4E6824C}" type="pres">
      <dgm:prSet presAssocID="{9FAFF785-23CE-4364-BFAA-B19F4ABC44E6}" presName="hierChild3" presStyleCnt="0"/>
      <dgm:spPr/>
    </dgm:pt>
    <dgm:pt modelId="{48386369-A934-495F-8C8D-B1694FB4C630}" type="pres">
      <dgm:prSet presAssocID="{A484D8F7-5D9E-4D46-BDDC-DEAF1349D19E}" presName="Name10" presStyleLbl="parChTrans1D2" presStyleIdx="1" presStyleCnt="2"/>
      <dgm:spPr/>
      <dgm:t>
        <a:bodyPr/>
        <a:lstStyle/>
        <a:p>
          <a:endParaRPr lang="en-GB"/>
        </a:p>
      </dgm:t>
    </dgm:pt>
    <dgm:pt modelId="{3A95D080-F59A-4240-B6B6-343838E36CFE}" type="pres">
      <dgm:prSet presAssocID="{29EDEA0B-0CB3-4CF1-B2AF-72A9D71E1D06}" presName="hierRoot2" presStyleCnt="0"/>
      <dgm:spPr/>
    </dgm:pt>
    <dgm:pt modelId="{6F41FB00-D57D-4F98-A858-5FC1C9F10C6A}" type="pres">
      <dgm:prSet presAssocID="{29EDEA0B-0CB3-4CF1-B2AF-72A9D71E1D06}" presName="composite2" presStyleCnt="0"/>
      <dgm:spPr/>
    </dgm:pt>
    <dgm:pt modelId="{E8D9F1AB-DA58-458B-9AEE-8EF3A35D7ED8}" type="pres">
      <dgm:prSet presAssocID="{29EDEA0B-0CB3-4CF1-B2AF-72A9D71E1D06}" presName="background2" presStyleLbl="node2" presStyleIdx="1" presStyleCnt="2"/>
      <dgm:spPr>
        <a:solidFill>
          <a:srgbClr val="FF66CC"/>
        </a:solidFill>
      </dgm:spPr>
    </dgm:pt>
    <dgm:pt modelId="{E74458BB-DAE3-408B-91A8-4C8CFC446260}" type="pres">
      <dgm:prSet presAssocID="{29EDEA0B-0CB3-4CF1-B2AF-72A9D71E1D06}" presName="text2" presStyleLbl="fgAcc2" presStyleIdx="1" presStyleCnt="2" custScaleX="222845" custLinFactNeighborX="93016" custLinFactNeighborY="-1048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E36E18F-7EF8-4BFB-B45C-B8165D05A371}" type="pres">
      <dgm:prSet presAssocID="{29EDEA0B-0CB3-4CF1-B2AF-72A9D71E1D06}" presName="hierChild3" presStyleCnt="0"/>
      <dgm:spPr/>
    </dgm:pt>
  </dgm:ptLst>
  <dgm:cxnLst>
    <dgm:cxn modelId="{C487EB51-5DA2-4312-853A-987B3113AD32}" srcId="{53D28548-1CDD-4C33-AE0F-80AFF238793D}" destId="{29EDEA0B-0CB3-4CF1-B2AF-72A9D71E1D06}" srcOrd="1" destOrd="0" parTransId="{A484D8F7-5D9E-4D46-BDDC-DEAF1349D19E}" sibTransId="{F8A84216-BDB8-4FBD-A324-A3855EBF555C}"/>
    <dgm:cxn modelId="{59AE0AFE-542B-4E06-898D-F4433FD6875A}" type="presOf" srcId="{53D28548-1CDD-4C33-AE0F-80AFF238793D}" destId="{2BC2104D-0449-47A6-85F1-03943DFF6DBA}" srcOrd="0" destOrd="0" presId="urn:microsoft.com/office/officeart/2005/8/layout/hierarchy1"/>
    <dgm:cxn modelId="{B1498D24-6B66-435F-B7D0-0A1D356612F3}" type="presOf" srcId="{29EDEA0B-0CB3-4CF1-B2AF-72A9D71E1D06}" destId="{E74458BB-DAE3-408B-91A8-4C8CFC446260}" srcOrd="0" destOrd="0" presId="urn:microsoft.com/office/officeart/2005/8/layout/hierarchy1"/>
    <dgm:cxn modelId="{D0722E67-9716-43B6-BC9D-BC1ECD4B3866}" type="presOf" srcId="{29C5CAB9-BB64-4B89-8026-F3A4D8D52674}" destId="{2E32CFAB-A2E0-4540-B3F5-B4487B5739B8}" srcOrd="0" destOrd="0" presId="urn:microsoft.com/office/officeart/2005/8/layout/hierarchy1"/>
    <dgm:cxn modelId="{A6AC8A99-6AF9-4E13-9C6F-C1EFA060A464}" type="presOf" srcId="{A24A8739-B466-4339-9AE0-6DBD1F132F24}" destId="{ACA95F5D-C5A1-4AE1-9507-69C2BD0D07D0}" srcOrd="0" destOrd="0" presId="urn:microsoft.com/office/officeart/2005/8/layout/hierarchy1"/>
    <dgm:cxn modelId="{6624A2EE-4AB3-498D-B252-6E0A6651A4D7}" type="presOf" srcId="{A484D8F7-5D9E-4D46-BDDC-DEAF1349D19E}" destId="{48386369-A934-495F-8C8D-B1694FB4C630}" srcOrd="0" destOrd="0" presId="urn:microsoft.com/office/officeart/2005/8/layout/hierarchy1"/>
    <dgm:cxn modelId="{D253219C-F635-4A11-B13B-99F0AFB0C41A}" type="presOf" srcId="{9FAFF785-23CE-4364-BFAA-B19F4ABC44E6}" destId="{51F6DD28-FE32-4CC6-9E54-C4066F49FE7A}" srcOrd="0" destOrd="0" presId="urn:microsoft.com/office/officeart/2005/8/layout/hierarchy1"/>
    <dgm:cxn modelId="{20FABBB3-DEB0-47E0-81D9-ADC23233678C}" srcId="{53D28548-1CDD-4C33-AE0F-80AFF238793D}" destId="{9FAFF785-23CE-4364-BFAA-B19F4ABC44E6}" srcOrd="0" destOrd="0" parTransId="{A24A8739-B466-4339-9AE0-6DBD1F132F24}" sibTransId="{CF9B7A85-BC8F-4B61-A929-DFD438907F0B}"/>
    <dgm:cxn modelId="{568AA2C0-5851-4FC1-8575-0B8FC2318880}" srcId="{29C5CAB9-BB64-4B89-8026-F3A4D8D52674}" destId="{53D28548-1CDD-4C33-AE0F-80AFF238793D}" srcOrd="0" destOrd="0" parTransId="{410F1884-46BA-46AE-A319-FA6F3E8CD6A7}" sibTransId="{F733BEFE-80D7-462A-9E8A-AD279385C690}"/>
    <dgm:cxn modelId="{A0DE70EF-573F-4016-A101-B5B3A8C21C7C}" type="presParOf" srcId="{2E32CFAB-A2E0-4540-B3F5-B4487B5739B8}" destId="{B94BF2D3-9046-41B8-AB49-EA3ED377B7E7}" srcOrd="0" destOrd="0" presId="urn:microsoft.com/office/officeart/2005/8/layout/hierarchy1"/>
    <dgm:cxn modelId="{DB259446-8688-4328-9976-164CE741B799}" type="presParOf" srcId="{B94BF2D3-9046-41B8-AB49-EA3ED377B7E7}" destId="{A249C188-33AC-4AE3-8585-C67A59ADEA9B}" srcOrd="0" destOrd="0" presId="urn:microsoft.com/office/officeart/2005/8/layout/hierarchy1"/>
    <dgm:cxn modelId="{96C8CDCC-9F2F-4F9F-ACF1-441AC20AF462}" type="presParOf" srcId="{A249C188-33AC-4AE3-8585-C67A59ADEA9B}" destId="{FA5E35DE-995C-4F9D-BB96-9CD0A3146E64}" srcOrd="0" destOrd="0" presId="urn:microsoft.com/office/officeart/2005/8/layout/hierarchy1"/>
    <dgm:cxn modelId="{3B5103D2-A7E5-43BF-991E-8054A51C9840}" type="presParOf" srcId="{A249C188-33AC-4AE3-8585-C67A59ADEA9B}" destId="{2BC2104D-0449-47A6-85F1-03943DFF6DBA}" srcOrd="1" destOrd="0" presId="urn:microsoft.com/office/officeart/2005/8/layout/hierarchy1"/>
    <dgm:cxn modelId="{577FE6A3-01BF-4BAF-A9E2-0A3B2C5A22A6}" type="presParOf" srcId="{B94BF2D3-9046-41B8-AB49-EA3ED377B7E7}" destId="{C29FF5FA-0FAB-4B23-ACC1-DB29D31E18E1}" srcOrd="1" destOrd="0" presId="urn:microsoft.com/office/officeart/2005/8/layout/hierarchy1"/>
    <dgm:cxn modelId="{A69F5391-2B82-4B22-91EC-094C23B2E2BB}" type="presParOf" srcId="{C29FF5FA-0FAB-4B23-ACC1-DB29D31E18E1}" destId="{ACA95F5D-C5A1-4AE1-9507-69C2BD0D07D0}" srcOrd="0" destOrd="0" presId="urn:microsoft.com/office/officeart/2005/8/layout/hierarchy1"/>
    <dgm:cxn modelId="{158D26B7-B737-48B7-8F27-97B2CA809D36}" type="presParOf" srcId="{C29FF5FA-0FAB-4B23-ACC1-DB29D31E18E1}" destId="{0BD0EFAC-03D0-48F6-A058-DEB9C7AD1C86}" srcOrd="1" destOrd="0" presId="urn:microsoft.com/office/officeart/2005/8/layout/hierarchy1"/>
    <dgm:cxn modelId="{590DBDC0-3578-4429-B10B-814D85BF3A36}" type="presParOf" srcId="{0BD0EFAC-03D0-48F6-A058-DEB9C7AD1C86}" destId="{71CBD390-BDB9-4683-83BB-C87E46FD4C31}" srcOrd="0" destOrd="0" presId="urn:microsoft.com/office/officeart/2005/8/layout/hierarchy1"/>
    <dgm:cxn modelId="{66A48B24-34AE-4B1C-943B-3FA345BDF587}" type="presParOf" srcId="{71CBD390-BDB9-4683-83BB-C87E46FD4C31}" destId="{DCEE351D-5ECC-4F0B-9281-057F6BD7F564}" srcOrd="0" destOrd="0" presId="urn:microsoft.com/office/officeart/2005/8/layout/hierarchy1"/>
    <dgm:cxn modelId="{2B331CC6-B243-4DE6-81BF-C454006D2FEB}" type="presParOf" srcId="{71CBD390-BDB9-4683-83BB-C87E46FD4C31}" destId="{51F6DD28-FE32-4CC6-9E54-C4066F49FE7A}" srcOrd="1" destOrd="0" presId="urn:microsoft.com/office/officeart/2005/8/layout/hierarchy1"/>
    <dgm:cxn modelId="{8B8FF687-D23D-4BD8-B8FA-FFBAB2142EAB}" type="presParOf" srcId="{0BD0EFAC-03D0-48F6-A058-DEB9C7AD1C86}" destId="{07EBB7E4-DEF4-4433-A0BC-DDBFD4E6824C}" srcOrd="1" destOrd="0" presId="urn:microsoft.com/office/officeart/2005/8/layout/hierarchy1"/>
    <dgm:cxn modelId="{F5BB09EE-E34C-497D-9D3F-9404E51D506C}" type="presParOf" srcId="{C29FF5FA-0FAB-4B23-ACC1-DB29D31E18E1}" destId="{48386369-A934-495F-8C8D-B1694FB4C630}" srcOrd="2" destOrd="0" presId="urn:microsoft.com/office/officeart/2005/8/layout/hierarchy1"/>
    <dgm:cxn modelId="{511AE6A5-46DB-4168-ACDF-91E1386F3108}" type="presParOf" srcId="{C29FF5FA-0FAB-4B23-ACC1-DB29D31E18E1}" destId="{3A95D080-F59A-4240-B6B6-343838E36CFE}" srcOrd="3" destOrd="0" presId="urn:microsoft.com/office/officeart/2005/8/layout/hierarchy1"/>
    <dgm:cxn modelId="{5702F3DE-339F-4E80-8634-054D8060544C}" type="presParOf" srcId="{3A95D080-F59A-4240-B6B6-343838E36CFE}" destId="{6F41FB00-D57D-4F98-A858-5FC1C9F10C6A}" srcOrd="0" destOrd="0" presId="urn:microsoft.com/office/officeart/2005/8/layout/hierarchy1"/>
    <dgm:cxn modelId="{57A46A67-E88F-490A-A9A6-4F779EC9B9A5}" type="presParOf" srcId="{6F41FB00-D57D-4F98-A858-5FC1C9F10C6A}" destId="{E8D9F1AB-DA58-458B-9AEE-8EF3A35D7ED8}" srcOrd="0" destOrd="0" presId="urn:microsoft.com/office/officeart/2005/8/layout/hierarchy1"/>
    <dgm:cxn modelId="{8AD05641-37EF-483A-876F-37465170EF4E}" type="presParOf" srcId="{6F41FB00-D57D-4F98-A858-5FC1C9F10C6A}" destId="{E74458BB-DAE3-408B-91A8-4C8CFC446260}" srcOrd="1" destOrd="0" presId="urn:microsoft.com/office/officeart/2005/8/layout/hierarchy1"/>
    <dgm:cxn modelId="{3FA39B88-7FEA-4D16-9E0A-65397043D9E8}" type="presParOf" srcId="{3A95D080-F59A-4240-B6B6-343838E36CFE}" destId="{BE36E18F-7EF8-4BFB-B45C-B8165D05A371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86369-A934-495F-8C8D-B1694FB4C630}">
      <dsp:nvSpPr>
        <dsp:cNvPr id="0" name=""/>
        <dsp:cNvSpPr/>
      </dsp:nvSpPr>
      <dsp:spPr>
        <a:xfrm>
          <a:off x="3873983" y="992052"/>
          <a:ext cx="1948083" cy="497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784"/>
              </a:lnTo>
              <a:lnTo>
                <a:pt x="1948083" y="349784"/>
              </a:lnTo>
              <a:lnTo>
                <a:pt x="1948083" y="497235"/>
              </a:lnTo>
            </a:path>
          </a:pathLst>
        </a:custGeom>
        <a:noFill/>
        <a:ln w="38100" cap="flat" cmpd="sng" algn="ctr">
          <a:solidFill>
            <a:srgbClr val="9900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95F5D-C5A1-4AE1-9507-69C2BD0D07D0}">
      <dsp:nvSpPr>
        <dsp:cNvPr id="0" name=""/>
        <dsp:cNvSpPr/>
      </dsp:nvSpPr>
      <dsp:spPr>
        <a:xfrm>
          <a:off x="1666439" y="992052"/>
          <a:ext cx="2207543" cy="497235"/>
        </a:xfrm>
        <a:custGeom>
          <a:avLst/>
          <a:gdLst/>
          <a:ahLst/>
          <a:cxnLst/>
          <a:rect l="0" t="0" r="0" b="0"/>
          <a:pathLst>
            <a:path>
              <a:moveTo>
                <a:pt x="2207543" y="0"/>
              </a:moveTo>
              <a:lnTo>
                <a:pt x="2207543" y="349784"/>
              </a:lnTo>
              <a:lnTo>
                <a:pt x="0" y="349784"/>
              </a:lnTo>
              <a:lnTo>
                <a:pt x="0" y="497235"/>
              </a:lnTo>
            </a:path>
          </a:pathLst>
        </a:custGeom>
        <a:noFill/>
        <a:ln w="38100" cap="flat" cmpd="sng" algn="ctr">
          <a:solidFill>
            <a:srgbClr val="9900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E35DE-995C-4F9D-BB96-9CD0A3146E64}">
      <dsp:nvSpPr>
        <dsp:cNvPr id="0" name=""/>
        <dsp:cNvSpPr/>
      </dsp:nvSpPr>
      <dsp:spPr>
        <a:xfrm>
          <a:off x="1804355" y="-18659"/>
          <a:ext cx="4139254" cy="1010711"/>
        </a:xfrm>
        <a:prstGeom prst="roundRect">
          <a:avLst>
            <a:gd name="adj" fmla="val 10000"/>
          </a:avLst>
        </a:prstGeom>
        <a:solidFill>
          <a:srgbClr val="FF66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C2104D-0449-47A6-85F1-03943DFF6DBA}">
      <dsp:nvSpPr>
        <dsp:cNvPr id="0" name=""/>
        <dsp:cNvSpPr/>
      </dsp:nvSpPr>
      <dsp:spPr>
        <a:xfrm>
          <a:off x="1981208" y="149350"/>
          <a:ext cx="4139254" cy="1010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C3399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4800" kern="1200" dirty="0" smtClean="0"/>
            <a:t>للقصر طرفان</a:t>
          </a:r>
          <a:endParaRPr lang="en-GB" sz="4800" kern="1200" dirty="0"/>
        </a:p>
      </dsp:txBody>
      <dsp:txXfrm>
        <a:off x="2010811" y="178953"/>
        <a:ext cx="4080048" cy="951505"/>
      </dsp:txXfrm>
    </dsp:sp>
    <dsp:sp modelId="{DCEE351D-5ECC-4F0B-9281-057F6BD7F564}">
      <dsp:nvSpPr>
        <dsp:cNvPr id="0" name=""/>
        <dsp:cNvSpPr/>
      </dsp:nvSpPr>
      <dsp:spPr>
        <a:xfrm>
          <a:off x="-176852" y="1489287"/>
          <a:ext cx="3686583" cy="1010711"/>
        </a:xfrm>
        <a:prstGeom prst="roundRect">
          <a:avLst>
            <a:gd name="adj" fmla="val 10000"/>
          </a:avLst>
        </a:prstGeom>
        <a:solidFill>
          <a:srgbClr val="FF66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F6DD28-FE32-4CC6-9E54-C4066F49FE7A}">
      <dsp:nvSpPr>
        <dsp:cNvPr id="0" name=""/>
        <dsp:cNvSpPr/>
      </dsp:nvSpPr>
      <dsp:spPr>
        <a:xfrm>
          <a:off x="0" y="1657297"/>
          <a:ext cx="3686583" cy="1010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C3399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4800" kern="1200" dirty="0" smtClean="0"/>
            <a:t>مقصور عليه</a:t>
          </a:r>
          <a:endParaRPr lang="en-GB" sz="4800" kern="1200" dirty="0"/>
        </a:p>
      </dsp:txBody>
      <dsp:txXfrm>
        <a:off x="29603" y="1686900"/>
        <a:ext cx="3627377" cy="951505"/>
      </dsp:txXfrm>
    </dsp:sp>
    <dsp:sp modelId="{E8D9F1AB-DA58-458B-9AEE-8EF3A35D7ED8}">
      <dsp:nvSpPr>
        <dsp:cNvPr id="0" name=""/>
        <dsp:cNvSpPr/>
      </dsp:nvSpPr>
      <dsp:spPr>
        <a:xfrm>
          <a:off x="4048585" y="1489287"/>
          <a:ext cx="3546961" cy="1010711"/>
        </a:xfrm>
        <a:prstGeom prst="roundRect">
          <a:avLst>
            <a:gd name="adj" fmla="val 10000"/>
          </a:avLst>
        </a:prstGeom>
        <a:solidFill>
          <a:srgbClr val="FF66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4458BB-DAE3-408B-91A8-4C8CFC446260}">
      <dsp:nvSpPr>
        <dsp:cNvPr id="0" name=""/>
        <dsp:cNvSpPr/>
      </dsp:nvSpPr>
      <dsp:spPr>
        <a:xfrm>
          <a:off x="4225438" y="1657297"/>
          <a:ext cx="3546961" cy="1010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C3399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4800" kern="1200" dirty="0" smtClean="0"/>
            <a:t>مقصور</a:t>
          </a:r>
          <a:endParaRPr lang="en-GB" sz="4800" kern="1200" dirty="0"/>
        </a:p>
      </dsp:txBody>
      <dsp:txXfrm>
        <a:off x="4255041" y="1686900"/>
        <a:ext cx="3487755" cy="951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09187-389A-4448-AC67-06330B0CC5DC}" type="datetimeFigureOut">
              <a:rPr lang="en-GB" smtClean="0"/>
              <a:pPr/>
              <a:t>05/09/2020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9F753-F88A-4490-A81E-00278F25082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76200"/>
            <a:ext cx="42915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AE" sz="8000" b="1" cap="none" spc="0" dirty="0" smtClean="0">
                <a:ln>
                  <a:solidFill>
                    <a:srgbClr val="9933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علم المعاني </a:t>
            </a:r>
            <a:endParaRPr lang="en-US" sz="8000" b="1" cap="none" spc="0" dirty="0">
              <a:ln>
                <a:solidFill>
                  <a:srgbClr val="9933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845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400" dirty="0" smtClean="0"/>
              <a:t>علم المعاني : أصول وقواعد يُعرف بها كيفية مطابقة الكلام لمقتضى الحال .</a:t>
            </a:r>
          </a:p>
          <a:p>
            <a:pPr algn="r" rtl="1"/>
            <a:r>
              <a:rPr lang="ar-AE" sz="4400" dirty="0" smtClean="0"/>
              <a:t>فائدته :</a:t>
            </a:r>
          </a:p>
          <a:p>
            <a:pPr algn="r" rtl="1"/>
            <a:r>
              <a:rPr lang="ar-AE" sz="4400" dirty="0" smtClean="0"/>
              <a:t>1) معرفة إعجاز القرآن بما خصه الله فيه من جودة السبك وبراعة التراكيب .</a:t>
            </a:r>
          </a:p>
          <a:p>
            <a:pPr algn="r" rtl="1"/>
            <a:r>
              <a:rPr lang="ar-AE" sz="4400" dirty="0" smtClean="0"/>
              <a:t>2) الوقوف على أسرار البلاغة في منثور كلام العرب ومنظومه </a:t>
            </a:r>
          </a:p>
          <a:p>
            <a:pPr algn="r" rtl="1"/>
            <a:r>
              <a:rPr lang="ar-AE" sz="4400" dirty="0" smtClean="0"/>
              <a:t>واضعه : الشيخ عبد القادر الجرجاني   </a:t>
            </a:r>
            <a:endParaRPr lang="en-GB" sz="4400" dirty="0"/>
          </a:p>
        </p:txBody>
      </p:sp>
      <p:pic>
        <p:nvPicPr>
          <p:cNvPr id="3074" name="Picture 2" descr="C:\Program Files (x86)\Microsoft Office\MEDIA\OFFICE12\Bullets\BD2130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800" y="1447800"/>
            <a:ext cx="228600" cy="242888"/>
          </a:xfrm>
          <a:prstGeom prst="rect">
            <a:avLst/>
          </a:prstGeom>
          <a:noFill/>
        </p:spPr>
      </p:pic>
      <p:pic>
        <p:nvPicPr>
          <p:cNvPr id="5" name="Picture 2" descr="C:\Program Files (x86)\Microsoft Office\MEDIA\OFFICE12\Bullets\BD2130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800" y="2743200"/>
            <a:ext cx="228600" cy="242888"/>
          </a:xfrm>
          <a:prstGeom prst="rect">
            <a:avLst/>
          </a:prstGeom>
          <a:noFill/>
        </p:spPr>
      </p:pic>
      <p:pic>
        <p:nvPicPr>
          <p:cNvPr id="6" name="Picture 2" descr="C:\Program Files (x86)\Microsoft Office\MEDIA\OFFICE12\Bullets\BD2130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800" y="6157912"/>
            <a:ext cx="228600" cy="242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09600" y="228600"/>
            <a:ext cx="7848600" cy="2819400"/>
          </a:xfrm>
          <a:prstGeom prst="horizontalScroll">
            <a:avLst/>
          </a:prstGeom>
          <a:solidFill>
            <a:srgbClr val="CC0066"/>
          </a:solidFill>
          <a:ln w="57150">
            <a:solidFill>
              <a:srgbClr val="CC99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38200" y="7620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800" dirty="0" smtClean="0">
                <a:solidFill>
                  <a:srgbClr val="FFFF99"/>
                </a:solidFill>
              </a:rPr>
              <a:t>2 ) الإطناب : التعبير عن فكرة بألفاظ كثيرة وله أنواع : </a:t>
            </a:r>
            <a:endParaRPr lang="en-GB" sz="4800" dirty="0">
              <a:solidFill>
                <a:srgbClr val="FFFF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895600"/>
            <a:ext cx="7772400" cy="3962400"/>
          </a:xfrm>
          <a:prstGeom prst="rect">
            <a:avLst/>
          </a:prstGeom>
          <a:solidFill>
            <a:srgbClr val="990033">
              <a:alpha val="40000"/>
            </a:srgbClr>
          </a:solidFill>
          <a:ln>
            <a:noFill/>
          </a:ln>
          <a:effectLst>
            <a:softEdge rad="31750"/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33400" y="2895600"/>
            <a:ext cx="7696200" cy="3662541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r" rtl="1"/>
            <a:r>
              <a:rPr lang="ar-AE" sz="3200" b="1" dirty="0" smtClean="0"/>
              <a:t>ذكر الخاص بعد العام :</a:t>
            </a:r>
          </a:p>
          <a:p>
            <a:pPr algn="r" rtl="1"/>
            <a:r>
              <a:rPr lang="ar-AE" sz="2800" b="1" dirty="0" smtClean="0"/>
              <a:t>مثل : { حافظوا على الصلوات والصلاة الوسطى } </a:t>
            </a:r>
          </a:p>
          <a:p>
            <a:pPr algn="r" rtl="1"/>
            <a:r>
              <a:rPr lang="ar-AE" sz="2800" b="1" dirty="0" smtClean="0"/>
              <a:t>ـ خص الصلاة الوسطى وهي صلاة العصر للتنبيه على فضلها.</a:t>
            </a:r>
          </a:p>
          <a:p>
            <a:pPr algn="r" rtl="1"/>
            <a:endParaRPr lang="ar-AE" sz="2800" b="1" dirty="0" smtClean="0"/>
          </a:p>
          <a:p>
            <a:pPr algn="r" rtl="1"/>
            <a:r>
              <a:rPr lang="ar-AE" sz="3200" b="1" dirty="0" smtClean="0"/>
              <a:t>ذكر العام بعد الخاص : </a:t>
            </a:r>
          </a:p>
          <a:p>
            <a:pPr algn="r" rtl="1"/>
            <a:r>
              <a:rPr lang="ar-AE" sz="2800" b="1" dirty="0" smtClean="0"/>
              <a:t>مثل : { رب اغفر لي ولوالدي ولمن دخل بيتي مؤمناً وللمؤمنين والمؤمنات  }</a:t>
            </a:r>
          </a:p>
          <a:p>
            <a:pPr algn="r" rtl="1"/>
            <a:r>
              <a:rPr lang="ar-AE" sz="2800" b="1" dirty="0" smtClean="0"/>
              <a:t>ـ فالمؤمنون والمؤمنات عاماً يدخل في عمومهما من ذُكر قبلهما </a:t>
            </a:r>
            <a:endParaRPr lang="en-GB" sz="2800" b="1" dirty="0"/>
          </a:p>
        </p:txBody>
      </p:sp>
      <p:pic>
        <p:nvPicPr>
          <p:cNvPr id="2050" name="Picture 2" descr="C:\Program Files (x86)\Microsoft Office\MEDIA\OFFICE12\Bullets\BD15171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3733800"/>
            <a:ext cx="152400" cy="152400"/>
          </a:xfrm>
          <a:prstGeom prst="rect">
            <a:avLst/>
          </a:prstGeom>
          <a:noFill/>
        </p:spPr>
      </p:pic>
      <p:pic>
        <p:nvPicPr>
          <p:cNvPr id="7" name="Picture 2" descr="C:\Program Files (x86)\Microsoft Office\MEDIA\OFFICE12\Bullets\BD15171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5029200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228600" y="152400"/>
            <a:ext cx="8686800" cy="6477000"/>
          </a:xfrm>
          <a:prstGeom prst="foldedCorner">
            <a:avLst>
              <a:gd name="adj" fmla="val 8009"/>
            </a:avLst>
          </a:prstGeom>
          <a:solidFill>
            <a:srgbClr val="FFCCFF">
              <a:alpha val="56863"/>
            </a:srgbClr>
          </a:solidFill>
          <a:ln>
            <a:solidFill>
              <a:srgbClr val="FF3399"/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"/>
            <a:ext cx="8458200" cy="6494085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 rtl="1"/>
            <a:r>
              <a:rPr lang="ar-AE" sz="3200" b="1" dirty="0" smtClean="0">
                <a:solidFill>
                  <a:srgbClr val="990033"/>
                </a:solidFill>
              </a:rPr>
              <a:t>الإيضاح بعد الإبهام </a:t>
            </a:r>
          </a:p>
          <a:p>
            <a:pPr algn="r" rtl="1"/>
            <a:r>
              <a:rPr lang="ar-AE" sz="3200" dirty="0" smtClean="0"/>
              <a:t>{ وقضينا إليه ذلك الأمر أن دابر هؤلاء مقطوعٌ مصبحين }</a:t>
            </a:r>
          </a:p>
          <a:p>
            <a:pPr algn="r" rtl="1"/>
            <a:r>
              <a:rPr lang="ar-AE" sz="3200" dirty="0" smtClean="0"/>
              <a:t>( دابر هؤلاء مقطوع)  فيها إيضاح للإبهام في كلمة ( الأمر ).</a:t>
            </a:r>
          </a:p>
          <a:p>
            <a:pPr algn="r" rtl="1"/>
            <a:r>
              <a:rPr lang="ar-AE" sz="3200" b="1" dirty="0" smtClean="0">
                <a:solidFill>
                  <a:srgbClr val="990033"/>
                </a:solidFill>
              </a:rPr>
              <a:t>التكرار</a:t>
            </a:r>
          </a:p>
          <a:p>
            <a:pPr algn="r" rtl="1"/>
            <a:r>
              <a:rPr lang="ar-AE" sz="3200" dirty="0" smtClean="0"/>
              <a:t>قال تعالى : { فإن مع العسر يسراً ، إن مع العسر يسراً } </a:t>
            </a:r>
          </a:p>
          <a:p>
            <a:pPr algn="r" rtl="1"/>
            <a:r>
              <a:rPr lang="ar-AE" sz="3200" b="1" dirty="0" smtClean="0">
                <a:solidFill>
                  <a:srgbClr val="990033"/>
                </a:solidFill>
              </a:rPr>
              <a:t>التوشيع</a:t>
            </a:r>
          </a:p>
          <a:p>
            <a:pPr algn="r" rtl="1"/>
            <a:r>
              <a:rPr lang="ar-AE" sz="3200" dirty="0" smtClean="0"/>
              <a:t>مثل : العلم علمان : علم الأبدان وعلم الأديان </a:t>
            </a:r>
          </a:p>
          <a:p>
            <a:pPr algn="r" rtl="1"/>
            <a:r>
              <a:rPr lang="ar-AE" sz="3200" dirty="0" smtClean="0"/>
              <a:t>ـ أتينا بمثنى في آخر الكلام يفسر المعنى في صورتين </a:t>
            </a:r>
          </a:p>
          <a:p>
            <a:pPr algn="r" rtl="1"/>
            <a:r>
              <a:rPr lang="ar-AE" sz="3200" b="1" dirty="0" smtClean="0">
                <a:solidFill>
                  <a:srgbClr val="990033"/>
                </a:solidFill>
              </a:rPr>
              <a:t>التذييل </a:t>
            </a:r>
          </a:p>
          <a:p>
            <a:pPr algn="r" rtl="1"/>
            <a:r>
              <a:rPr lang="ar-AE" sz="3200" dirty="0" smtClean="0"/>
              <a:t>قال تعالى : { وما أبرئ نفسي ، إن النفس لأمارة بالسوء } </a:t>
            </a:r>
          </a:p>
          <a:p>
            <a:pPr algn="r" rtl="1"/>
            <a:r>
              <a:rPr lang="ar-AE" sz="3200" dirty="0" smtClean="0"/>
              <a:t>و قال تعالى : { وقل جاء الحق وزهق الباطل، إن الباطل كان زهوقاً } </a:t>
            </a:r>
          </a:p>
          <a:p>
            <a:pPr algn="r" rtl="1"/>
            <a:r>
              <a:rPr lang="ar-AE" sz="3200" dirty="0" smtClean="0"/>
              <a:t>ـ عقبنا على الجملة الأولى بالثانية للتأكيد على معناها .</a:t>
            </a:r>
          </a:p>
        </p:txBody>
      </p:sp>
      <p:pic>
        <p:nvPicPr>
          <p:cNvPr id="3074" name="Picture 2" descr="C:\Program Files (x86)\Microsoft Office\MEDIA\OFFICE12\Bullets\BD15170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304800"/>
            <a:ext cx="209550" cy="209550"/>
          </a:xfrm>
          <a:prstGeom prst="rect">
            <a:avLst/>
          </a:prstGeom>
          <a:noFill/>
        </p:spPr>
      </p:pic>
      <p:pic>
        <p:nvPicPr>
          <p:cNvPr id="5" name="Picture 2" descr="C:\Program Files (x86)\Microsoft Office\MEDIA\OFFICE12\Bullets\BD15170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1771650"/>
            <a:ext cx="209550" cy="209550"/>
          </a:xfrm>
          <a:prstGeom prst="rect">
            <a:avLst/>
          </a:prstGeom>
          <a:noFill/>
        </p:spPr>
      </p:pic>
      <p:pic>
        <p:nvPicPr>
          <p:cNvPr id="6" name="Picture 2" descr="C:\Program Files (x86)\Microsoft Office\MEDIA\OFFICE12\Bullets\BD15170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2762250"/>
            <a:ext cx="209550" cy="209550"/>
          </a:xfrm>
          <a:prstGeom prst="rect">
            <a:avLst/>
          </a:prstGeom>
          <a:noFill/>
        </p:spPr>
      </p:pic>
      <p:pic>
        <p:nvPicPr>
          <p:cNvPr id="7" name="Picture 2" descr="C:\Program Files (x86)\Microsoft Office\MEDIA\OFFICE12\Bullets\BD15170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4210050"/>
            <a:ext cx="209550" cy="20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1981200" y="152400"/>
            <a:ext cx="5334000" cy="1295400"/>
          </a:xfrm>
          <a:prstGeom prst="flowChartMultidocument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143877" y="304800"/>
            <a:ext cx="44855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AE" sz="6000" b="1" dirty="0" smtClean="0">
                <a:ln>
                  <a:solidFill>
                    <a:srgbClr val="FFCCFF"/>
                  </a:solidFill>
                  <a:prstDash val="solid"/>
                </a:ln>
                <a:solidFill>
                  <a:srgbClr val="6600CC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الأسلوب الإنشائي</a:t>
            </a:r>
            <a:endParaRPr lang="en-US" sz="6000" b="1" dirty="0">
              <a:ln>
                <a:solidFill>
                  <a:srgbClr val="FFCCFF"/>
                </a:solidFill>
                <a:prstDash val="solid"/>
              </a:ln>
              <a:solidFill>
                <a:srgbClr val="6600CC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Flowchart: Data 3"/>
          <p:cNvSpPr/>
          <p:nvPr/>
        </p:nvSpPr>
        <p:spPr>
          <a:xfrm>
            <a:off x="0" y="1600200"/>
            <a:ext cx="9144000" cy="4876800"/>
          </a:xfrm>
          <a:prstGeom prst="flowChartInputOutp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71600" y="1905000"/>
            <a:ext cx="7543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u="sng" dirty="0" smtClean="0"/>
              <a:t>الانشاء :</a:t>
            </a:r>
            <a:r>
              <a:rPr lang="ar-AE" sz="4400" dirty="0" smtClean="0"/>
              <a:t> هو كلام لا يحتمل الصدق أو الكذب . وهو نوعان :</a:t>
            </a:r>
          </a:p>
          <a:p>
            <a:pPr algn="r" rtl="1"/>
            <a:r>
              <a:rPr lang="ar-AE" sz="3600" dirty="0" smtClean="0"/>
              <a:t>  </a:t>
            </a:r>
          </a:p>
          <a:p>
            <a:pPr algn="ctr" rtl="1"/>
            <a:r>
              <a:rPr lang="ar-AE" sz="54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6600CC"/>
                </a:solidFill>
              </a:rPr>
              <a:t>الانشاء الطلبي :</a:t>
            </a:r>
          </a:p>
          <a:p>
            <a:pPr algn="r" rtl="1"/>
            <a:r>
              <a:rPr lang="ar-AE" sz="3600" dirty="0" smtClean="0"/>
              <a:t>           </a:t>
            </a:r>
            <a:r>
              <a:rPr lang="ar-AE" sz="4000" dirty="0" smtClean="0"/>
              <a:t>وهو ما يستدعي مطلوباً غير حاصل    </a:t>
            </a:r>
          </a:p>
          <a:p>
            <a:pPr algn="r" rtl="1"/>
            <a:r>
              <a:rPr lang="ar-AE" sz="4000" dirty="0" smtClean="0"/>
              <a:t>                 وقت الطلب وله فروع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7693"/>
            <a:ext cx="7848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Clr>
                <a:srgbClr val="990033"/>
              </a:buClr>
              <a:buAutoNum type="arabicParenR"/>
            </a:pPr>
            <a:r>
              <a:rPr lang="ar-AE" sz="2400" b="1" dirty="0" smtClean="0">
                <a:solidFill>
                  <a:srgbClr val="CC0066"/>
                </a:solidFill>
              </a:rPr>
              <a:t>الأمر :</a:t>
            </a:r>
            <a:r>
              <a:rPr lang="ar-AE" sz="2400" b="1" dirty="0" smtClean="0"/>
              <a:t> ويكون بفعل الأمر ، أو بالفعل المضارع المقرون بلام الأمر / أو اسم فعل الأمر / المصدر النائب عن فعله.</a:t>
            </a:r>
          </a:p>
          <a:p>
            <a:pPr marL="342900" indent="-342900" algn="r" rtl="1">
              <a:buFont typeface="Wingdings" pitchFamily="2" charset="2"/>
              <a:buChar char="v"/>
            </a:pPr>
            <a:r>
              <a:rPr lang="ar-AE" sz="2400" b="1" dirty="0" smtClean="0"/>
              <a:t>حافظوا على صلواتكم .</a:t>
            </a:r>
          </a:p>
          <a:p>
            <a:pPr marL="342900" indent="-342900" algn="r" rtl="1">
              <a:buFont typeface="Wingdings" pitchFamily="2" charset="2"/>
              <a:buChar char="v"/>
            </a:pPr>
            <a:r>
              <a:rPr lang="ar-AE" sz="2400" b="1" dirty="0" smtClean="0"/>
              <a:t>{ فليعبدوا رب هذا البيت } .</a:t>
            </a:r>
          </a:p>
          <a:p>
            <a:pPr marL="342900" indent="-342900" algn="r" rtl="1">
              <a:buFont typeface="Wingdings" pitchFamily="2" charset="2"/>
              <a:buChar char="v"/>
            </a:pPr>
            <a:r>
              <a:rPr lang="ar-AE" sz="2400" b="1" dirty="0" smtClean="0"/>
              <a:t>حذار من السرعة في القيادة .</a:t>
            </a:r>
          </a:p>
          <a:p>
            <a:pPr marL="342900" indent="-342900" algn="r" rtl="1">
              <a:buFont typeface="Wingdings" pitchFamily="2" charset="2"/>
              <a:buChar char="v"/>
            </a:pPr>
            <a:r>
              <a:rPr lang="ar-AE" sz="2400" b="1" dirty="0" smtClean="0"/>
              <a:t>صبراً آل ياسر </a:t>
            </a:r>
          </a:p>
          <a:p>
            <a:pPr marL="342900" indent="-342900" algn="r" rtl="1"/>
            <a:endParaRPr lang="ar-AE" sz="2400" b="1" dirty="0" smtClean="0"/>
          </a:p>
          <a:p>
            <a:pPr marL="342900" indent="-342900" algn="r" rtl="1"/>
            <a:r>
              <a:rPr lang="ar-AE" sz="2400" b="1" dirty="0" smtClean="0">
                <a:solidFill>
                  <a:srgbClr val="CC0066"/>
                </a:solidFill>
              </a:rPr>
              <a:t>2) النهي :</a:t>
            </a:r>
            <a:r>
              <a:rPr lang="ar-AE" sz="2400" b="1" dirty="0" smtClean="0"/>
              <a:t> ويكون بالفعل المضارع المسبوق بـ ( لا الناهية ) </a:t>
            </a:r>
          </a:p>
          <a:p>
            <a:pPr marL="342900" indent="-342900" algn="r" rtl="1">
              <a:buFont typeface="Wingdings" pitchFamily="2" charset="2"/>
              <a:buChar char="v"/>
            </a:pPr>
            <a:r>
              <a:rPr lang="ar-AE" sz="2400" b="1" dirty="0" smtClean="0"/>
              <a:t>لا تكذب على والديك .</a:t>
            </a:r>
          </a:p>
          <a:p>
            <a:pPr marL="342900" indent="-342900" algn="r" rtl="1"/>
            <a:r>
              <a:rPr lang="ar-AE" sz="2400" b="1" dirty="0" smtClean="0"/>
              <a:t> </a:t>
            </a:r>
          </a:p>
          <a:p>
            <a:pPr marL="342900" indent="-342900" algn="r" rtl="1"/>
            <a:r>
              <a:rPr lang="ar-AE" sz="2400" b="1" dirty="0" smtClean="0">
                <a:solidFill>
                  <a:srgbClr val="CC0066"/>
                </a:solidFill>
              </a:rPr>
              <a:t>3) الاستفهام وأدواته : ؟؟؟؟</a:t>
            </a:r>
          </a:p>
          <a:p>
            <a:pPr marL="342900" indent="-342900" algn="r" rtl="1"/>
            <a:r>
              <a:rPr lang="ar-AE" sz="2400" b="1" dirty="0" smtClean="0"/>
              <a:t>الهمزة / هي / من / ما / متى / أيان / كيف / أنّى / أين / كم / أيّ </a:t>
            </a:r>
          </a:p>
          <a:p>
            <a:pPr marL="342900" indent="-342900" algn="r" rtl="1">
              <a:buFont typeface="Wingdings" pitchFamily="2" charset="2"/>
              <a:buChar char="v"/>
            </a:pPr>
            <a:r>
              <a:rPr lang="ar-AE" sz="2400" b="1" dirty="0" smtClean="0"/>
              <a:t>قال تعالى : { هل جزاء الإحسان إلا الإحسان } </a:t>
            </a:r>
          </a:p>
          <a:p>
            <a:pPr marL="342900" indent="-342900" algn="r" rtl="1"/>
            <a:endParaRPr lang="ar-AE" sz="2400" b="1" dirty="0" smtClean="0"/>
          </a:p>
          <a:p>
            <a:pPr marL="342900" indent="-342900" algn="r" rtl="1"/>
            <a:r>
              <a:rPr lang="ar-AE" sz="2400" b="1" dirty="0" smtClean="0">
                <a:solidFill>
                  <a:srgbClr val="CC0066"/>
                </a:solidFill>
              </a:rPr>
              <a:t>4) النداء وأدواته :</a:t>
            </a:r>
          </a:p>
          <a:p>
            <a:pPr marL="342900" indent="-342900" algn="r" rtl="1"/>
            <a:r>
              <a:rPr lang="ar-AE" sz="2400" b="1" dirty="0" smtClean="0"/>
              <a:t>ـ الهمزة وأي ، للقريب  </a:t>
            </a:r>
            <a:r>
              <a:rPr lang="ar-AE" sz="2400" b="1" dirty="0" smtClean="0"/>
              <a:t>          أيا </a:t>
            </a:r>
            <a:r>
              <a:rPr lang="ar-AE" sz="2400" b="1" dirty="0" smtClean="0"/>
              <a:t>/ </a:t>
            </a:r>
            <a:r>
              <a:rPr lang="ar-AE" sz="2400" b="1" dirty="0" smtClean="0"/>
              <a:t>هيا </a:t>
            </a:r>
            <a:r>
              <a:rPr lang="ar-AE" sz="2400" b="1" dirty="0" smtClean="0"/>
              <a:t>، </a:t>
            </a:r>
            <a:r>
              <a:rPr lang="ar-AE" sz="2400" b="1" dirty="0" smtClean="0"/>
              <a:t>للبعيد           يا / للقريب والبعيد</a:t>
            </a:r>
            <a:endParaRPr lang="en-GB" sz="2400" b="1" dirty="0" smtClean="0"/>
          </a:p>
          <a:p>
            <a:pPr marL="342900" indent="-342900" algn="r" rtl="1">
              <a:buFont typeface="Wingdings" pitchFamily="2" charset="2"/>
              <a:buChar char="v"/>
            </a:pPr>
            <a:r>
              <a:rPr lang="ar-AE" sz="2400" b="1" dirty="0" smtClean="0"/>
              <a:t>يا ربّ صلِّ وسلم وبارك على سيدنا محمد </a:t>
            </a:r>
            <a:r>
              <a:rPr lang="ar-AE" sz="1600" b="1" dirty="0" smtClean="0"/>
              <a:t>( صلى الله عليه وسلم ).</a:t>
            </a:r>
          </a:p>
          <a:p>
            <a:pPr marL="342900" indent="-342900" algn="r" rtl="1">
              <a:buFont typeface="Wingdings" pitchFamily="2" charset="2"/>
              <a:buChar char="v"/>
            </a:pPr>
            <a:r>
              <a:rPr lang="ar-AE" sz="2400" b="1" dirty="0" smtClean="0"/>
              <a:t>أيا هذا أتطمع في المعالي           </a:t>
            </a:r>
            <a:r>
              <a:rPr lang="ar-AE" sz="2400" b="1" dirty="0" smtClean="0"/>
              <a:t>    </a:t>
            </a:r>
            <a:r>
              <a:rPr lang="ar-AE" sz="2400" b="1" dirty="0" smtClean="0"/>
              <a:t>وما يحظى بها إلا الرجال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743200" y="228600"/>
            <a:ext cx="3962400" cy="762000"/>
          </a:xfrm>
          <a:prstGeom prst="round2SameRect">
            <a:avLst/>
          </a:prstGeom>
          <a:solidFill>
            <a:schemeClr val="accent2"/>
          </a:solidFill>
          <a:ln>
            <a:solidFill>
              <a:srgbClr val="FF3399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667000" y="2286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pPr algn="r" rtl="1"/>
            <a:r>
              <a:rPr lang="ar-AE" sz="4400" b="1" dirty="0" smtClean="0">
                <a:ln>
                  <a:solidFill>
                    <a:srgbClr val="990033"/>
                  </a:solidFill>
                </a:ln>
                <a:solidFill>
                  <a:srgbClr val="FFCC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الإنشاء غير الطلبي </a:t>
            </a:r>
            <a:endParaRPr lang="en-GB" sz="4400" b="1" dirty="0">
              <a:ln>
                <a:solidFill>
                  <a:srgbClr val="990033"/>
                </a:solidFill>
              </a:ln>
              <a:solidFill>
                <a:srgbClr val="FFCC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1430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dirty="0" smtClean="0"/>
              <a:t>وهو ما لا يستدعي مطلوباً غير حاصل وله فروع : </a:t>
            </a: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48037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AutoNum type="arabicParenR"/>
            </a:pPr>
            <a:r>
              <a:rPr lang="ar-AE" sz="3200" b="1" dirty="0" smtClean="0"/>
              <a:t>التعجب : </a:t>
            </a:r>
            <a:r>
              <a:rPr lang="ar-AE" sz="3200" dirty="0" smtClean="0"/>
              <a:t>أ ـ القياسي يالصيغتين : ما أفعله !    ، أفعِل به ! </a:t>
            </a:r>
          </a:p>
          <a:p>
            <a:pPr marL="457200" indent="-457200" algn="r" rtl="1"/>
            <a:r>
              <a:rPr lang="ar-AE" sz="3200" dirty="0" smtClean="0">
                <a:sym typeface="Wingdings"/>
              </a:rPr>
              <a:t>     ما أشجع الفتى !         { أسْمِعْ بهم وأَبْصِر } </a:t>
            </a:r>
          </a:p>
          <a:p>
            <a:pPr marL="457200" indent="-457200" algn="r" rtl="1"/>
            <a:r>
              <a:rPr lang="ar-AE" sz="3200" dirty="0" smtClean="0">
                <a:sym typeface="Wingdings"/>
              </a:rPr>
              <a:t>               ب ـ السماعي ، مثل         لله درّه فارساً !</a:t>
            </a:r>
          </a:p>
          <a:p>
            <a:pPr marL="457200" indent="-457200" algn="r" rtl="1"/>
            <a:endParaRPr lang="ar-AE" sz="3200" dirty="0" smtClean="0">
              <a:sym typeface="Wingdings"/>
            </a:endParaRPr>
          </a:p>
          <a:p>
            <a:pPr marL="457200" indent="-457200" algn="r" rtl="1"/>
            <a:r>
              <a:rPr lang="ar-AE" sz="3200" b="1" dirty="0" smtClean="0">
                <a:sym typeface="Wingdings"/>
              </a:rPr>
              <a:t>2) المدح والذم ( نِعْمَ / حبذا / بِئسَ / لا حبذا )</a:t>
            </a:r>
          </a:p>
          <a:p>
            <a:pPr marL="457200" indent="-457200" algn="r" rtl="1"/>
            <a:r>
              <a:rPr lang="ar-AE" sz="3200" dirty="0" smtClean="0">
                <a:sym typeface="Wingdings"/>
              </a:rPr>
              <a:t> </a:t>
            </a:r>
          </a:p>
          <a:p>
            <a:pPr marL="457200" indent="-457200" algn="r" rtl="1">
              <a:buFont typeface="Wingdings"/>
              <a:buChar char="v"/>
            </a:pPr>
            <a:r>
              <a:rPr lang="ar-AE" sz="3200" dirty="0" smtClean="0">
                <a:sym typeface="Wingdings"/>
              </a:rPr>
              <a:t>نِعمَ الخلق الصّدقُ                        لا حبّذا الكذبُ</a:t>
            </a:r>
          </a:p>
          <a:p>
            <a:pPr marL="457200" indent="-457200" algn="r" rtl="1"/>
            <a:r>
              <a:rPr lang="ar-AE" sz="3200" dirty="0" smtClean="0">
                <a:sym typeface="Wingdings"/>
              </a:rPr>
              <a:t>        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533401"/>
            <a:ext cx="8686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/>
            <a:endParaRPr lang="ar-AE" sz="3200" dirty="0" smtClean="0">
              <a:sym typeface="Wingdings"/>
            </a:endParaRPr>
          </a:p>
          <a:p>
            <a:pPr marL="457200" indent="-457200" algn="r" rtl="1"/>
            <a:r>
              <a:rPr lang="ar-AE" sz="3200" b="1" dirty="0" smtClean="0">
                <a:sym typeface="Wingdings"/>
              </a:rPr>
              <a:t>3) </a:t>
            </a:r>
            <a:r>
              <a:rPr lang="ar-AE" sz="3200" b="1" dirty="0" smtClean="0">
                <a:sym typeface="Wingdings"/>
              </a:rPr>
              <a:t>القَسم </a:t>
            </a:r>
            <a:r>
              <a:rPr lang="ar-AE" sz="3200" b="1" dirty="0" smtClean="0">
                <a:sym typeface="Wingdings"/>
              </a:rPr>
              <a:t>بأدواته المختلفة : </a:t>
            </a:r>
          </a:p>
          <a:p>
            <a:pPr marL="457200" indent="-457200" algn="r" rtl="1"/>
            <a:r>
              <a:rPr lang="ar-AE" sz="3200" b="1" dirty="0" smtClean="0">
                <a:sym typeface="Wingdings"/>
              </a:rPr>
              <a:t>ـ بالأحرف </a:t>
            </a:r>
            <a:r>
              <a:rPr lang="ar-AE" sz="3200" dirty="0" smtClean="0">
                <a:sym typeface="Wingdings"/>
              </a:rPr>
              <a:t>: ( الواو ، الباء ، التاء ) </a:t>
            </a:r>
          </a:p>
          <a:p>
            <a:pPr marL="457200" indent="-457200" algn="r" rtl="1">
              <a:buFont typeface="Wingdings"/>
              <a:buChar char="v"/>
            </a:pPr>
            <a:r>
              <a:rPr lang="ar-AE" sz="3200" dirty="0" smtClean="0">
                <a:sym typeface="Wingdings"/>
              </a:rPr>
              <a:t>{ والشمس وضحاها }            { تالله لأكيدنّ أصنامكم } </a:t>
            </a:r>
          </a:p>
          <a:p>
            <a:pPr marL="457200" indent="-457200" algn="r" rtl="1"/>
            <a:r>
              <a:rPr lang="ar-AE" sz="3200" b="1" dirty="0" smtClean="0">
                <a:sym typeface="Wingdings"/>
              </a:rPr>
              <a:t>ـ بالفعل </a:t>
            </a:r>
            <a:r>
              <a:rPr lang="ar-AE" sz="3200" dirty="0" smtClean="0">
                <a:sym typeface="Wingdings"/>
              </a:rPr>
              <a:t>: أُقسِمُ </a:t>
            </a:r>
          </a:p>
          <a:p>
            <a:pPr marL="457200" indent="-457200" algn="r" rtl="1">
              <a:buFont typeface="Wingdings"/>
              <a:buChar char="v"/>
            </a:pPr>
            <a:r>
              <a:rPr lang="ar-AE" sz="3200" dirty="0" smtClean="0">
                <a:sym typeface="Wingdings"/>
              </a:rPr>
              <a:t>أُقسم بالله لأَنصُرنّ المظلومَ </a:t>
            </a:r>
          </a:p>
          <a:p>
            <a:pPr marL="457200" indent="-457200" algn="r" rtl="1"/>
            <a:r>
              <a:rPr lang="ar-AE" sz="3200" b="1" dirty="0" smtClean="0">
                <a:sym typeface="Wingdings"/>
              </a:rPr>
              <a:t>ـ بالاسم </a:t>
            </a:r>
            <a:r>
              <a:rPr lang="ar-AE" sz="3200" dirty="0" smtClean="0">
                <a:sym typeface="Wingdings"/>
              </a:rPr>
              <a:t>: لَعَمْرُكَ                      لَعَمْرُكَ سأقضي على الفساد</a:t>
            </a:r>
          </a:p>
          <a:p>
            <a:pPr marL="457200" indent="-457200" algn="r" rtl="1"/>
            <a:endParaRPr lang="ar-AE" sz="3200" dirty="0" smtClean="0">
              <a:sym typeface="Wingdings"/>
            </a:endParaRPr>
          </a:p>
          <a:p>
            <a:pPr marL="457200" indent="-457200" algn="r" rtl="1"/>
            <a:r>
              <a:rPr lang="ar-AE" sz="3200" b="1" dirty="0" smtClean="0">
                <a:sym typeface="Wingdings"/>
              </a:rPr>
              <a:t>4) الرجاء : ويكون بالفعل ( عسى ) </a:t>
            </a:r>
          </a:p>
          <a:p>
            <a:pPr marL="457200" indent="-457200" algn="r" rtl="1"/>
            <a:r>
              <a:rPr lang="ar-AE" sz="3200" dirty="0" smtClean="0">
                <a:sym typeface="Wingdings"/>
              </a:rPr>
              <a:t> عسى الله أن يأتي بالفرح</a:t>
            </a:r>
            <a:endParaRPr lang="en-GB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295400"/>
            <a:ext cx="7893508" cy="1200329"/>
          </a:xfrm>
          <a:prstGeom prst="rect">
            <a:avLst/>
          </a:prstGeom>
          <a:solidFill>
            <a:srgbClr val="FFCCFF">
              <a:alpha val="50196"/>
            </a:srgb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4500" cmpd="dbl">
                  <a:solidFill>
                    <a:srgbClr val="FF3399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ar-AE" sz="7200" b="1" dirty="0" smtClean="0">
                <a:ln w="24500" cmpd="dbl">
                  <a:solidFill>
                    <a:srgbClr val="FF3399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إعداد المعلمة إيمان غالب</a:t>
            </a:r>
            <a:endParaRPr lang="en-US" sz="7200" b="1" cap="none" spc="0" dirty="0">
              <a:ln w="24500" cmpd="dbl">
                <a:solidFill>
                  <a:srgbClr val="FF3399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209800" y="381000"/>
            <a:ext cx="5105400" cy="685800"/>
          </a:xfrm>
          <a:prstGeom prst="flowChartProcess">
            <a:avLst/>
          </a:prstGeom>
          <a:solidFill>
            <a:srgbClr val="FFCCFF">
              <a:alpha val="43922"/>
            </a:srgbClr>
          </a:solidFill>
          <a:ln w="76200" cmpd="dbl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286000" y="3810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/>
              <a:t>تقسيم الكلام إلى خبر وإنشاء</a:t>
            </a:r>
            <a:endParaRPr lang="en-GB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164134"/>
            <a:ext cx="7848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/>
              <a:t>أ ـ الخبر : ما يحتمل الصدق أو الكذب.</a:t>
            </a:r>
            <a:endParaRPr lang="ar-AE" sz="4000" b="1" dirty="0" smtClean="0"/>
          </a:p>
          <a:p>
            <a:pPr algn="r" rtl="1">
              <a:buFont typeface="Arial" charset="0"/>
              <a:buChar char="•"/>
            </a:pPr>
            <a:r>
              <a:rPr lang="ar-AE" sz="4400" dirty="0" smtClean="0"/>
              <a:t> أغراضه البلاغية : </a:t>
            </a:r>
          </a:p>
          <a:p>
            <a:pPr marL="342900" indent="-342900" algn="r" rtl="1">
              <a:buAutoNum type="arabicParenR"/>
            </a:pPr>
            <a:r>
              <a:rPr lang="ar-AE" sz="4400" dirty="0" smtClean="0"/>
              <a:t>إفادة المستمع بمضمون الكلام .</a:t>
            </a:r>
          </a:p>
          <a:p>
            <a:pPr marL="342900" indent="-342900" algn="r" rtl="1">
              <a:buAutoNum type="arabicParenR"/>
            </a:pPr>
            <a:r>
              <a:rPr lang="ar-AE" sz="4400" dirty="0" smtClean="0"/>
              <a:t>إظهار الضعف والاسترحام .</a:t>
            </a:r>
          </a:p>
          <a:p>
            <a:pPr marL="342900" indent="-342900" algn="r" rtl="1">
              <a:buAutoNum type="arabicParenR"/>
            </a:pPr>
            <a:r>
              <a:rPr lang="ar-AE" sz="4400" dirty="0" smtClean="0"/>
              <a:t>إظهار الفرحة والسرور .</a:t>
            </a:r>
          </a:p>
          <a:p>
            <a:pPr marL="342900" indent="-342900" algn="r" rtl="1">
              <a:buAutoNum type="arabicParenR"/>
            </a:pPr>
            <a:r>
              <a:rPr lang="ar-AE" sz="4400" dirty="0" smtClean="0"/>
              <a:t>الوعيد والتهديد والتحقير .</a:t>
            </a:r>
          </a:p>
          <a:p>
            <a:pPr marL="342900" indent="-342900" algn="r" rtl="1">
              <a:buAutoNum type="arabicParenR"/>
            </a:pPr>
            <a:r>
              <a:rPr lang="ar-AE" sz="4400" dirty="0" smtClean="0"/>
              <a:t>التعظيم والتقدير .</a:t>
            </a:r>
          </a:p>
          <a:p>
            <a:pPr marL="342900" indent="-342900" algn="r" rtl="1">
              <a:buAutoNum type="arabicParenR"/>
            </a:pPr>
            <a:r>
              <a:rPr lang="ar-AE" sz="4400" dirty="0" smtClean="0"/>
              <a:t>إظهار الفخر.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76200"/>
            <a:ext cx="3200400" cy="609600"/>
          </a:xfrm>
          <a:prstGeom prst="rect">
            <a:avLst/>
          </a:prstGeom>
          <a:solidFill>
            <a:schemeClr val="bg1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895600" y="-22086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 smtClean="0">
                <a:ln w="24500" cmpd="dbl">
                  <a:solidFill>
                    <a:srgbClr val="FFCCFF"/>
                  </a:solidFill>
                  <a:prstDash val="solid"/>
                  <a:miter lim="800000"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 ـ مؤكدات الخبر </a:t>
            </a:r>
            <a:endParaRPr lang="en-GB" sz="4000" b="1" dirty="0">
              <a:ln w="24500" cmpd="dbl">
                <a:solidFill>
                  <a:srgbClr val="FFCCFF"/>
                </a:solidFill>
                <a:prstDash val="solid"/>
                <a:miter lim="800000"/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157573"/>
              </p:ext>
            </p:extLst>
          </p:nvPr>
        </p:nvGraphicFramePr>
        <p:xfrm>
          <a:off x="152400" y="822097"/>
          <a:ext cx="8991601" cy="5883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6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5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047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المثال </a:t>
                      </a:r>
                      <a:endParaRPr lang="en-GB" sz="2400" b="1" dirty="0"/>
                    </a:p>
                  </a:txBody>
                  <a:tcPr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موضع الأداة</a:t>
                      </a:r>
                      <a:r>
                        <a:rPr lang="ar-AE" sz="2400" b="1" baseline="0" dirty="0" smtClean="0"/>
                        <a:t> 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أداة التوكيد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5341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قال تعالى : { إن</a:t>
                      </a:r>
                      <a:r>
                        <a:rPr lang="ar-AE" sz="2400" b="1" baseline="0" dirty="0" smtClean="0"/>
                        <a:t> المبذرين كانوا إخوان الشياطين } </a:t>
                      </a:r>
                      <a:endParaRPr lang="en-GB" sz="2400" b="1" dirty="0"/>
                    </a:p>
                  </a:txBody>
                  <a:tcPr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تدخل على الاسمية 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إنّ ـ أنّ </a:t>
                      </a:r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341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>
                          <a:solidFill>
                            <a:srgbClr val="FF0000"/>
                          </a:solidFill>
                        </a:rPr>
                        <a:t>ل</a:t>
                      </a:r>
                      <a:r>
                        <a:rPr lang="ar-AE" sz="2400" b="1" dirty="0" smtClean="0"/>
                        <a:t>عمرك</a:t>
                      </a:r>
                      <a:r>
                        <a:rPr lang="ar-AE" sz="2400" b="1" baseline="0" dirty="0" smtClean="0"/>
                        <a:t> إنّ الحق واضح 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baseline="0" dirty="0" smtClean="0">
                          <a:solidFill>
                            <a:srgbClr val="FF0000"/>
                          </a:solidFill>
                        </a:rPr>
                        <a:t>ل</a:t>
                      </a:r>
                      <a:r>
                        <a:rPr lang="ar-AE" sz="2400" b="1" baseline="0" dirty="0" smtClean="0"/>
                        <a:t>لحقُّ منصور </a:t>
                      </a:r>
                      <a:endParaRPr lang="en-GB" sz="2400" b="1" dirty="0"/>
                    </a:p>
                  </a:txBody>
                  <a:tcPr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تدخل على المبتدأ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لام الإبتداء 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047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{</a:t>
                      </a:r>
                      <a:r>
                        <a:rPr lang="ar-AE" sz="2400" b="1" baseline="0" dirty="0" smtClean="0"/>
                        <a:t> إن ربي </a:t>
                      </a:r>
                      <a:r>
                        <a:rPr lang="ar-AE" sz="2400" b="1" baseline="0" dirty="0" smtClean="0">
                          <a:solidFill>
                            <a:srgbClr val="FF0000"/>
                          </a:solidFill>
                        </a:rPr>
                        <a:t>ل</a:t>
                      </a:r>
                      <a:r>
                        <a:rPr lang="ar-AE" sz="2400" b="1" baseline="0" dirty="0" smtClean="0"/>
                        <a:t>سميع الدعاء }</a:t>
                      </a:r>
                      <a:endParaRPr lang="en-GB" sz="2400" b="1" dirty="0"/>
                    </a:p>
                  </a:txBody>
                  <a:tcPr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تدخل على خبر إنّ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لام المزحلقة</a:t>
                      </a:r>
                      <a:r>
                        <a:rPr lang="ar-AE" sz="2400" b="1" baseline="0" dirty="0" smtClean="0"/>
                        <a:t> 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047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{ سيصلى ناراً ذات لهب } </a:t>
                      </a:r>
                      <a:endParaRPr lang="en-GB" sz="2400" b="1" dirty="0"/>
                    </a:p>
                  </a:txBody>
                  <a:tcPr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حرف يختص بالفعل</a:t>
                      </a:r>
                      <a:r>
                        <a:rPr lang="ar-AE" sz="2400" b="1" baseline="0" dirty="0" smtClean="0"/>
                        <a:t> المضارع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السين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5341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{ </a:t>
                      </a:r>
                      <a:r>
                        <a:rPr lang="ar-AE" sz="2400" b="1" dirty="0" smtClean="0">
                          <a:solidFill>
                            <a:srgbClr val="FF0000"/>
                          </a:solidFill>
                        </a:rPr>
                        <a:t>و</a:t>
                      </a:r>
                      <a:r>
                        <a:rPr lang="ar-AE" sz="2400" b="1" dirty="0" smtClean="0"/>
                        <a:t>العصر إنّ الانسان</a:t>
                      </a:r>
                      <a:r>
                        <a:rPr lang="ar-AE" sz="2400" b="1" baseline="0" dirty="0" smtClean="0"/>
                        <a:t> لفي خسر } 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baseline="0" dirty="0" smtClean="0"/>
                        <a:t>أ</a:t>
                      </a:r>
                      <a:r>
                        <a:rPr lang="ar-AE" sz="2400" b="1" baseline="0" dirty="0" smtClean="0">
                          <a:solidFill>
                            <a:srgbClr val="FF0000"/>
                          </a:solidFill>
                        </a:rPr>
                        <a:t>ُقسم</a:t>
                      </a:r>
                      <a:r>
                        <a:rPr lang="ar-AE" sz="2400" b="1" baseline="0" dirty="0" smtClean="0"/>
                        <a:t> بالله أن أقول الحق </a:t>
                      </a:r>
                      <a:endParaRPr lang="en-GB" sz="2400" b="1" dirty="0"/>
                    </a:p>
                  </a:txBody>
                  <a:tcPr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الجملة</a:t>
                      </a:r>
                      <a:r>
                        <a:rPr lang="ar-AE" sz="2400" b="1" baseline="0" dirty="0" smtClean="0"/>
                        <a:t> الاسمية أو الفعلية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القسم 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5341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err="1" smtClean="0"/>
                        <a:t>لأُسافرَ</a:t>
                      </a:r>
                      <a:r>
                        <a:rPr lang="ar-AE" sz="2400" b="1" dirty="0" err="1" smtClean="0">
                          <a:solidFill>
                            <a:srgbClr val="FF0000"/>
                          </a:solidFill>
                        </a:rPr>
                        <a:t>نْ</a:t>
                      </a:r>
                      <a:r>
                        <a:rPr lang="ar-AE" sz="2400" b="1" baseline="0" dirty="0" smtClean="0"/>
                        <a:t> إلى القدس 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baseline="0" dirty="0" smtClean="0"/>
                        <a:t>لتكتُبن</a:t>
                      </a:r>
                      <a:r>
                        <a:rPr lang="ar-AE" sz="2400" b="1" baseline="0" dirty="0" smtClean="0">
                          <a:solidFill>
                            <a:srgbClr val="FF0000"/>
                          </a:solidFill>
                        </a:rPr>
                        <a:t>ّ </a:t>
                      </a:r>
                      <a:r>
                        <a:rPr lang="ar-AE" sz="2400" b="1" baseline="0" dirty="0" smtClean="0"/>
                        <a:t>الواجب</a:t>
                      </a:r>
                      <a:endParaRPr lang="en-GB" sz="2400" b="1" dirty="0"/>
                    </a:p>
                  </a:txBody>
                  <a:tcPr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الفعل المضارع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نوني التوكيد</a:t>
                      </a:r>
                      <a:r>
                        <a:rPr lang="ar-AE" sz="2400" b="1" baseline="0" dirty="0" smtClean="0"/>
                        <a:t> الخفيفة والثقيلة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242788"/>
              </p:ext>
            </p:extLst>
          </p:nvPr>
        </p:nvGraphicFramePr>
        <p:xfrm>
          <a:off x="152400" y="228602"/>
          <a:ext cx="8854961" cy="662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9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5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7211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المثال </a:t>
                      </a:r>
                      <a:endParaRPr lang="en-GB" sz="2400" b="1" dirty="0"/>
                    </a:p>
                  </a:txBody>
                  <a:tcPr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موضع الأداة</a:t>
                      </a:r>
                      <a:r>
                        <a:rPr lang="ar-AE" sz="2400" b="1" baseline="0" dirty="0" smtClean="0"/>
                        <a:t> 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أداة التوكيد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552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الصلاة ... </a:t>
                      </a:r>
                      <a:r>
                        <a:rPr lang="ar-AE" sz="2400" b="1" baseline="0" dirty="0" smtClean="0">
                          <a:solidFill>
                            <a:srgbClr val="FF0000"/>
                          </a:solidFill>
                        </a:rPr>
                        <a:t>الصلاة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تكرار اللفظ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التوكيد اللفظي</a:t>
                      </a:r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3405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{</a:t>
                      </a:r>
                      <a:r>
                        <a:rPr lang="ar-AE" sz="2400" b="1" baseline="0" dirty="0" smtClean="0"/>
                        <a:t> فسجد الملائكة </a:t>
                      </a:r>
                      <a:r>
                        <a:rPr lang="ar-AE" sz="2400" b="1" baseline="0" dirty="0" smtClean="0">
                          <a:solidFill>
                            <a:srgbClr val="FF0000"/>
                          </a:solidFill>
                        </a:rPr>
                        <a:t>كلهم أجمعون </a:t>
                      </a:r>
                      <a:r>
                        <a:rPr lang="ar-AE" sz="2400" b="1" baseline="0" dirty="0" smtClean="0"/>
                        <a:t>}</a:t>
                      </a:r>
                      <a:endParaRPr lang="en-GB" sz="2400" b="1" dirty="0"/>
                    </a:p>
                  </a:txBody>
                  <a:tcPr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عين</a:t>
                      </a:r>
                      <a:r>
                        <a:rPr lang="ar-AE" sz="2400" b="1" baseline="0" dirty="0" smtClean="0"/>
                        <a:t>/ نفس / كِلا / كِلتا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baseline="0" dirty="0" smtClean="0"/>
                        <a:t>جميع + الضمير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التوكيد</a:t>
                      </a:r>
                      <a:r>
                        <a:rPr lang="ar-AE" sz="2400" b="1" baseline="0" dirty="0" smtClean="0"/>
                        <a:t> المعنوي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211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انتظرنا عريف الحفل</a:t>
                      </a:r>
                      <a:r>
                        <a:rPr lang="ar-AE" sz="2400" b="1" baseline="0" dirty="0" smtClean="0"/>
                        <a:t> </a:t>
                      </a:r>
                      <a:r>
                        <a:rPr lang="ar-AE" sz="2400" b="1" baseline="0" dirty="0" smtClean="0">
                          <a:solidFill>
                            <a:srgbClr val="FF0000"/>
                          </a:solidFill>
                        </a:rPr>
                        <a:t>انتظاراً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توكيد الفعل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المفعول المطلق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211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{ </a:t>
                      </a:r>
                      <a:r>
                        <a:rPr lang="ar-AE" sz="2400" b="1" dirty="0" smtClean="0">
                          <a:solidFill>
                            <a:srgbClr val="FF0000"/>
                          </a:solidFill>
                        </a:rPr>
                        <a:t>قد</a:t>
                      </a:r>
                      <a:r>
                        <a:rPr lang="ar-AE" sz="2400" b="1" dirty="0" smtClean="0"/>
                        <a:t> أفلح</a:t>
                      </a:r>
                      <a:r>
                        <a:rPr lang="ar-AE" sz="2400" b="1" baseline="0" dirty="0" smtClean="0"/>
                        <a:t> المؤمنون }</a:t>
                      </a:r>
                      <a:endParaRPr lang="en-GB" sz="2400" b="1" dirty="0"/>
                    </a:p>
                  </a:txBody>
                  <a:tcPr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قبل الفعل</a:t>
                      </a:r>
                      <a:r>
                        <a:rPr lang="ar-AE" sz="2400" b="1" baseline="0" dirty="0" smtClean="0"/>
                        <a:t> الماضي ( للتحقيق)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قد / لقد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3405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{</a:t>
                      </a:r>
                      <a:r>
                        <a:rPr lang="ar-AE" sz="2400" b="1" baseline="0" dirty="0" smtClean="0"/>
                        <a:t> </a:t>
                      </a:r>
                      <a:r>
                        <a:rPr lang="ar-AE" sz="2400" b="1" baseline="0" dirty="0" smtClean="0">
                          <a:solidFill>
                            <a:srgbClr val="FF0000"/>
                          </a:solidFill>
                        </a:rPr>
                        <a:t>ألا</a:t>
                      </a:r>
                      <a:r>
                        <a:rPr lang="ar-AE" sz="2400" b="1" baseline="0" dirty="0" smtClean="0"/>
                        <a:t> إن أولياء الله لا خوف عليهم }</a:t>
                      </a:r>
                      <a:endParaRPr lang="en-GB" sz="2400" b="1" dirty="0"/>
                    </a:p>
                  </a:txBody>
                  <a:tcPr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بداية الكلام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حرف التنبيه  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ألا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3405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ar-AE" sz="2400" b="1" dirty="0" smtClean="0">
                          <a:solidFill>
                            <a:srgbClr val="FF0000"/>
                          </a:solidFill>
                        </a:rPr>
                        <a:t>أما </a:t>
                      </a:r>
                      <a:r>
                        <a:rPr lang="ar-AE" sz="2400" b="1" dirty="0" smtClean="0"/>
                        <a:t>والذي أبكى وأضحك والذي 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           أمات وأحيا والذي أمره أمر</a:t>
                      </a:r>
                      <a:endParaRPr lang="en-GB" sz="2400" b="1" dirty="0"/>
                    </a:p>
                  </a:txBody>
                  <a:tcPr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بداية الكلام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أما  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AE" sz="2400" b="1" dirty="0" smtClean="0"/>
                        <a:t>حرف استفتاح</a:t>
                      </a:r>
                      <a:endParaRPr lang="en-GB" sz="2400" b="1" dirty="0"/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0"/>
            <a:ext cx="4267200" cy="923330"/>
          </a:xfrm>
          <a:prstGeom prst="rect">
            <a:avLst/>
          </a:prstGeom>
          <a:ln w="28575">
            <a:solidFill>
              <a:srgbClr val="CC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AE" sz="5400" b="1" dirty="0" smtClean="0">
                <a:solidFill>
                  <a:srgbClr val="FF99CC"/>
                </a:solidFill>
              </a:rPr>
              <a:t>ج ـ أسلوب القصر </a:t>
            </a:r>
            <a:endParaRPr lang="en-GB" sz="5400" b="1" dirty="0">
              <a:solidFill>
                <a:srgbClr val="FF99CC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838200" y="1143000"/>
          <a:ext cx="77724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4343400"/>
          <a:ext cx="86106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3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1114"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1" dirty="0" smtClean="0">
                          <a:solidFill>
                            <a:schemeClr val="bg1"/>
                          </a:solidFill>
                        </a:rPr>
                        <a:t>المثال</a:t>
                      </a:r>
                      <a:endParaRPr lang="en-GB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4000" b="1" dirty="0" smtClean="0">
                          <a:solidFill>
                            <a:schemeClr val="bg1"/>
                          </a:solidFill>
                        </a:rPr>
                        <a:t>الطريقة </a:t>
                      </a:r>
                      <a:endParaRPr lang="en-GB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4886">
                <a:tc>
                  <a:txBody>
                    <a:bodyPr/>
                    <a:lstStyle/>
                    <a:p>
                      <a:pPr algn="ctr" rtl="1"/>
                      <a:r>
                        <a:rPr lang="ar-AE" sz="4400" dirty="0" smtClean="0">
                          <a:solidFill>
                            <a:schemeClr val="bg1"/>
                          </a:solidFill>
                        </a:rPr>
                        <a:t>ما</a:t>
                      </a:r>
                      <a:r>
                        <a:rPr lang="ar-AE" sz="4400" baseline="0" dirty="0" smtClean="0">
                          <a:solidFill>
                            <a:schemeClr val="bg1"/>
                          </a:solidFill>
                        </a:rPr>
                        <a:t> الصدِّيق إلا أبو بكر</a:t>
                      </a:r>
                      <a:endParaRPr lang="en-GB" sz="4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4400" dirty="0" smtClean="0">
                          <a:solidFill>
                            <a:schemeClr val="bg1"/>
                          </a:solidFill>
                        </a:rPr>
                        <a:t>القصر بالنفي والاستثناء</a:t>
                      </a:r>
                      <a:endParaRPr lang="en-GB" sz="4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16200000" flipH="1">
            <a:off x="4914900" y="5753100"/>
            <a:ext cx="228600" cy="1524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656806" y="5791200"/>
            <a:ext cx="3048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2666206" y="5866606"/>
            <a:ext cx="3048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1677194" y="5790406"/>
            <a:ext cx="3048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0" y="5867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>
                <a:solidFill>
                  <a:schemeClr val="bg1"/>
                </a:solidFill>
              </a:rPr>
              <a:t>نفي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59537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>
                <a:solidFill>
                  <a:schemeClr val="bg1"/>
                </a:solidFill>
              </a:rPr>
              <a:t>مقصور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60299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>
                <a:solidFill>
                  <a:schemeClr val="bg1"/>
                </a:solidFill>
              </a:rPr>
              <a:t>استثناء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5943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>
                <a:solidFill>
                  <a:schemeClr val="bg1"/>
                </a:solidFill>
              </a:rPr>
              <a:t>مقصور عليه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152400"/>
          <a:ext cx="8610600" cy="632459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2733">
                <a:tc>
                  <a:txBody>
                    <a:bodyPr/>
                    <a:lstStyle/>
                    <a:p>
                      <a:pPr algn="ctr" rtl="1"/>
                      <a:r>
                        <a:rPr lang="ar-AE" sz="3600" b="1" dirty="0" smtClean="0"/>
                        <a:t>المثال</a:t>
                      </a:r>
                      <a:endParaRPr lang="en-GB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600" b="1" dirty="0" smtClean="0"/>
                        <a:t>الطريقة </a:t>
                      </a:r>
                      <a:endParaRPr lang="en-GB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5076">
                <a:tc>
                  <a:txBody>
                    <a:bodyPr/>
                    <a:lstStyle/>
                    <a:p>
                      <a:pPr algn="ctr" rtl="1"/>
                      <a:r>
                        <a:rPr lang="ar-AE" sz="3600" b="1" dirty="0" smtClean="0"/>
                        <a:t>إنّما</a:t>
                      </a:r>
                      <a:r>
                        <a:rPr lang="ar-AE" sz="3600" b="1" baseline="0" dirty="0" smtClean="0"/>
                        <a:t> العاجز الجبان</a:t>
                      </a:r>
                    </a:p>
                    <a:p>
                      <a:pPr algn="ctr" rtl="1"/>
                      <a:endParaRPr lang="en-GB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600" b="1" dirty="0" smtClean="0"/>
                        <a:t>القصر بـ(</a:t>
                      </a:r>
                      <a:r>
                        <a:rPr lang="ar-AE" sz="3600" b="1" baseline="0" dirty="0" smtClean="0"/>
                        <a:t> إنمّا )</a:t>
                      </a:r>
                      <a:endParaRPr lang="en-GB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6790">
                <a:tc>
                  <a:txBody>
                    <a:bodyPr/>
                    <a:lstStyle/>
                    <a:p>
                      <a:pPr algn="r" rtl="1">
                        <a:buFont typeface="Arial" charset="0"/>
                        <a:buNone/>
                      </a:pPr>
                      <a:r>
                        <a:rPr lang="ar-AE" sz="3600" b="1" dirty="0" smtClean="0"/>
                        <a:t> ـ داؤنا التفـــــــــــرق لا الــــــــفقر</a:t>
                      </a:r>
                    </a:p>
                    <a:p>
                      <a:pPr algn="r" rtl="1">
                        <a:buFont typeface="Arial" charset="0"/>
                        <a:buNone/>
                      </a:pPr>
                      <a:endParaRPr lang="ar-AE" sz="3600" b="1" dirty="0" smtClean="0"/>
                    </a:p>
                    <a:p>
                      <a:pPr algn="r" rtl="1">
                        <a:buFont typeface="Arial" charset="0"/>
                        <a:buNone/>
                      </a:pPr>
                      <a:r>
                        <a:rPr lang="ar-AE" sz="3600" b="1" dirty="0" smtClean="0"/>
                        <a:t>ـ ليس اليتيم</a:t>
                      </a:r>
                      <a:r>
                        <a:rPr lang="ar-AE" sz="3600" b="1" baseline="0" dirty="0" smtClean="0"/>
                        <a:t> الذي مات والده </a:t>
                      </a:r>
                    </a:p>
                    <a:p>
                      <a:pPr algn="r" rtl="1">
                        <a:buFont typeface="Arial" charset="0"/>
                        <a:buNone/>
                      </a:pPr>
                      <a:r>
                        <a:rPr lang="ar-AE" sz="3600" b="1" baseline="0" dirty="0" smtClean="0"/>
                        <a:t>               بل اليتيم يتمُ العلم والأدبِ</a:t>
                      </a:r>
                    </a:p>
                    <a:p>
                      <a:pPr algn="r" rtl="1">
                        <a:buFont typeface="Arial" charset="0"/>
                        <a:buNone/>
                      </a:pPr>
                      <a:endParaRPr lang="ar-AE" sz="3600" b="1" baseline="0" dirty="0" smtClean="0"/>
                    </a:p>
                    <a:p>
                      <a:pPr algn="r" rtl="1">
                        <a:buFont typeface="Arial" charset="0"/>
                        <a:buNone/>
                      </a:pPr>
                      <a:r>
                        <a:rPr lang="ar-AE" sz="3600" b="1" baseline="0" dirty="0" smtClean="0"/>
                        <a:t>ـ ليس الفقر مشكلتنا لكن الأنانية</a:t>
                      </a:r>
                    </a:p>
                    <a:p>
                      <a:pPr algn="r" rtl="1">
                        <a:buFont typeface="Arial" charset="0"/>
                        <a:buNone/>
                      </a:pPr>
                      <a:endParaRPr lang="ar-AE" sz="3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600" b="1" dirty="0" smtClean="0"/>
                        <a:t>القصر بالعطف </a:t>
                      </a:r>
                    </a:p>
                    <a:p>
                      <a:pPr algn="ctr" rtl="1"/>
                      <a:r>
                        <a:rPr lang="ar-AE" sz="3600" b="1" dirty="0" smtClean="0"/>
                        <a:t>بـ(</a:t>
                      </a:r>
                      <a:r>
                        <a:rPr lang="ar-AE" sz="3600" b="1" baseline="0" dirty="0" smtClean="0"/>
                        <a:t> بل ، لا ، لكن )</a:t>
                      </a:r>
                      <a:endParaRPr lang="en-GB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 rot="5400000">
            <a:off x="4039394" y="1447800"/>
            <a:ext cx="304006" cy="794"/>
          </a:xfrm>
          <a:prstGeom prst="straightConnector1">
            <a:avLst/>
          </a:prstGeom>
          <a:ln w="1905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62400" y="1524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/>
              <a:t>إنما</a:t>
            </a:r>
            <a:endParaRPr lang="en-GB" sz="28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200400" y="1447006"/>
            <a:ext cx="304006" cy="794"/>
          </a:xfrm>
          <a:prstGeom prst="straightConnector1">
            <a:avLst/>
          </a:prstGeom>
          <a:ln w="1905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43200" y="15341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/>
              <a:t>مقصور</a:t>
            </a:r>
            <a:endParaRPr lang="en-GB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2058194" y="1524000"/>
            <a:ext cx="304006" cy="794"/>
          </a:xfrm>
          <a:prstGeom prst="straightConnector1">
            <a:avLst/>
          </a:prstGeom>
          <a:ln w="1905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" y="1524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dirty="0" smtClean="0"/>
              <a:t>مقصور عليه</a:t>
            </a:r>
            <a:endParaRPr lang="en-GB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5029200" y="2819400"/>
            <a:ext cx="304006" cy="794"/>
          </a:xfrm>
          <a:prstGeom prst="straightConnector1">
            <a:avLst/>
          </a:prstGeom>
          <a:ln w="1905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0" y="28295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/>
              <a:t>مقصور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4600" y="28295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dirty="0" smtClean="0"/>
              <a:t>مقصور عليه</a:t>
            </a:r>
            <a:endParaRPr lang="en-GB" sz="2800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3581399" y="2742406"/>
            <a:ext cx="304006" cy="794"/>
          </a:xfrm>
          <a:prstGeom prst="straightConnector1">
            <a:avLst/>
          </a:prstGeom>
          <a:ln w="1905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45059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dirty="0" smtClean="0"/>
              <a:t>مقصور عليه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667000" y="45059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/>
              <a:t>مقصور</a:t>
            </a:r>
            <a:endParaRPr lang="en-GB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3048000" y="4495800"/>
            <a:ext cx="304006" cy="794"/>
          </a:xfrm>
          <a:prstGeom prst="straightConnector1">
            <a:avLst/>
          </a:prstGeom>
          <a:ln w="1905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600200" y="4572000"/>
            <a:ext cx="304006" cy="794"/>
          </a:xfrm>
          <a:prstGeom prst="straightConnector1">
            <a:avLst/>
          </a:prstGeom>
          <a:ln w="1905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3400" y="4419600"/>
            <a:ext cx="2133600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2000" y="56489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dirty="0" smtClean="0"/>
              <a:t>مقصور عليه</a:t>
            </a:r>
            <a:endParaRPr lang="en-GB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114800" y="56489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/>
              <a:t>مقصور</a:t>
            </a:r>
            <a:endParaRPr lang="en-GB" sz="2800" dirty="0"/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4495800" y="5562600"/>
            <a:ext cx="304006" cy="794"/>
          </a:xfrm>
          <a:prstGeom prst="straightConnector1">
            <a:avLst/>
          </a:prstGeom>
          <a:ln w="1905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1600200" y="5562600"/>
            <a:ext cx="304006" cy="794"/>
          </a:xfrm>
          <a:prstGeom prst="straightConnector1">
            <a:avLst/>
          </a:prstGeom>
          <a:ln w="1905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838200"/>
          <a:ext cx="8610600" cy="408601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2733">
                <a:tc>
                  <a:txBody>
                    <a:bodyPr/>
                    <a:lstStyle/>
                    <a:p>
                      <a:pPr algn="ctr" rtl="1"/>
                      <a:r>
                        <a:rPr lang="ar-AE" sz="3600" b="1" dirty="0" smtClean="0"/>
                        <a:t>المثال</a:t>
                      </a:r>
                      <a:endParaRPr lang="en-GB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600" b="1" dirty="0" smtClean="0"/>
                        <a:t>الطريقة </a:t>
                      </a:r>
                      <a:endParaRPr lang="en-GB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5076">
                <a:tc>
                  <a:txBody>
                    <a:bodyPr/>
                    <a:lstStyle/>
                    <a:p>
                      <a:pPr algn="ctr" rtl="1"/>
                      <a:r>
                        <a:rPr lang="ar-AE" sz="3600" b="1" dirty="0" smtClean="0"/>
                        <a:t>على الله توكلنا</a:t>
                      </a:r>
                    </a:p>
                    <a:p>
                      <a:pPr algn="ctr" rtl="1"/>
                      <a:endParaRPr lang="ar-AE" sz="3600" b="1" dirty="0" smtClean="0"/>
                    </a:p>
                    <a:p>
                      <a:pPr algn="ctr" rtl="1"/>
                      <a:endParaRPr lang="ar-AE" sz="3600" b="1" dirty="0" smtClean="0"/>
                    </a:p>
                    <a:p>
                      <a:pPr algn="ctr" rtl="1"/>
                      <a:r>
                        <a:rPr lang="ar-AE" sz="3600" b="1" dirty="0" smtClean="0"/>
                        <a:t>في الأيام تجربةٌ</a:t>
                      </a:r>
                    </a:p>
                    <a:p>
                      <a:pPr algn="ctr" rtl="1"/>
                      <a:endParaRPr lang="ar-AE" sz="3600" b="1" dirty="0" smtClean="0"/>
                    </a:p>
                    <a:p>
                      <a:pPr algn="ctr" rtl="1"/>
                      <a:endParaRPr lang="en-GB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600" b="1" dirty="0" smtClean="0"/>
                        <a:t>تقديم ما حقه التأخير </a:t>
                      </a:r>
                      <a:endParaRPr lang="en-GB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rot="5400000">
            <a:off x="3124994" y="2285206"/>
            <a:ext cx="304006" cy="794"/>
          </a:xfrm>
          <a:prstGeom prst="straightConnector1">
            <a:avLst/>
          </a:prstGeom>
          <a:ln w="2857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5400000">
            <a:off x="2286794" y="2286000"/>
            <a:ext cx="304006" cy="794"/>
          </a:xfrm>
          <a:prstGeom prst="straightConnector1">
            <a:avLst/>
          </a:prstGeom>
          <a:ln w="2857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3201194" y="3962400"/>
            <a:ext cx="304006" cy="794"/>
          </a:xfrm>
          <a:prstGeom prst="straightConnector1">
            <a:avLst/>
          </a:prstGeom>
          <a:ln w="2857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2286794" y="3962400"/>
            <a:ext cx="304006" cy="794"/>
          </a:xfrm>
          <a:prstGeom prst="straightConnector1">
            <a:avLst/>
          </a:prstGeom>
          <a:ln w="2857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8800" y="4114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/>
              <a:t>مقصور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2362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/>
              <a:t>مقصور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4114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dirty="0" smtClean="0"/>
              <a:t>مقصور عليه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2362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dirty="0" smtClean="0"/>
              <a:t>مقصور عليه</a:t>
            </a:r>
            <a:endParaRPr lang="en-GB" sz="2800" dirty="0"/>
          </a:p>
        </p:txBody>
      </p:sp>
      <p:pic>
        <p:nvPicPr>
          <p:cNvPr id="12" name="Picture 11" descr="168309qz6cvl7jr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37413">
            <a:off x="6767995" y="5195285"/>
            <a:ext cx="1716142" cy="1330443"/>
          </a:xfrm>
          <a:prstGeom prst="rect">
            <a:avLst/>
          </a:prstGeom>
        </p:spPr>
      </p:pic>
      <p:pic>
        <p:nvPicPr>
          <p:cNvPr id="13" name="Picture 12" descr="168309qz6cvl7jr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288213">
            <a:off x="684765" y="5342682"/>
            <a:ext cx="1716142" cy="1330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0627" y="-57329"/>
            <a:ext cx="577697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200" b="1" cap="none" spc="0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دـ الإيجاز والإطناب</a:t>
            </a:r>
            <a:endParaRPr lang="en-US" sz="7200" b="1" cap="none" spc="0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urved Up Ribbon 2"/>
          <p:cNvSpPr/>
          <p:nvPr/>
        </p:nvSpPr>
        <p:spPr>
          <a:xfrm>
            <a:off x="152400" y="1143000"/>
            <a:ext cx="8839200" cy="5486400"/>
          </a:xfrm>
          <a:prstGeom prst="ellipseRibbon2">
            <a:avLst>
              <a:gd name="adj1" fmla="val 8983"/>
              <a:gd name="adj2" fmla="val 72217"/>
              <a:gd name="adj3" fmla="val 2110"/>
            </a:avLst>
          </a:prstGeom>
          <a:gradFill flip="none" rotWithShape="1">
            <a:gsLst>
              <a:gs pos="0">
                <a:srgbClr val="FF7C80">
                  <a:shade val="30000"/>
                  <a:satMod val="115000"/>
                </a:srgbClr>
              </a:gs>
              <a:gs pos="50000">
                <a:srgbClr val="FF7C80">
                  <a:shade val="67500"/>
                  <a:satMod val="115000"/>
                </a:srgbClr>
              </a:gs>
              <a:gs pos="100000">
                <a:srgbClr val="FF7C8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143000" y="1313795"/>
            <a:ext cx="6629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 rtl="1">
              <a:buAutoNum type="arabicParenR"/>
            </a:pPr>
            <a:r>
              <a:rPr lang="ar-AE" sz="2800" dirty="0" smtClean="0">
                <a:solidFill>
                  <a:schemeClr val="bg1"/>
                </a:solidFill>
              </a:rPr>
              <a:t>الإيجاز : التعبير عن الفكرة بكلمات قليلة.</a:t>
            </a:r>
          </a:p>
          <a:p>
            <a:pPr marL="514350" indent="-514350" algn="r" rtl="1"/>
            <a:r>
              <a:rPr lang="ar-AE" sz="2800" dirty="0" smtClean="0">
                <a:solidFill>
                  <a:schemeClr val="bg1"/>
                </a:solidFill>
              </a:rPr>
              <a:t>* أنواعه : </a:t>
            </a:r>
          </a:p>
          <a:p>
            <a:pPr marL="514350" indent="-514350" algn="ctr" rtl="1"/>
            <a:r>
              <a:rPr lang="ar-AE" sz="2800" dirty="0" smtClean="0">
                <a:solidFill>
                  <a:schemeClr val="bg1"/>
                </a:solidFill>
              </a:rPr>
              <a:t>  إيجاز قصر ( تضمين ألفاظ العبارة معاني غزيرة دون حذف )</a:t>
            </a:r>
          </a:p>
          <a:p>
            <a:pPr marL="514350" indent="-514350" algn="r" rtl="1"/>
            <a:r>
              <a:rPr lang="ar-AE" sz="2800" b="1" dirty="0" smtClean="0">
                <a:solidFill>
                  <a:srgbClr val="FF0000"/>
                </a:solidFill>
              </a:rPr>
              <a:t>مثال : </a:t>
            </a:r>
            <a:r>
              <a:rPr lang="ar-AE" sz="2800" dirty="0" smtClean="0">
                <a:solidFill>
                  <a:schemeClr val="bg1"/>
                </a:solidFill>
              </a:rPr>
              <a:t>قال تعالى : { ألا له الخلق والأمر } </a:t>
            </a:r>
          </a:p>
          <a:p>
            <a:pPr marL="514350" indent="-514350" algn="r" rtl="1"/>
            <a:r>
              <a:rPr lang="ar-AE" sz="2800" b="1" dirty="0" smtClean="0">
                <a:solidFill>
                  <a:schemeClr val="bg1"/>
                </a:solidFill>
              </a:rPr>
              <a:t>ـ </a:t>
            </a:r>
            <a:r>
              <a:rPr lang="ar-AE" sz="2800" dirty="0" smtClean="0">
                <a:solidFill>
                  <a:schemeClr val="bg1"/>
                </a:solidFill>
              </a:rPr>
              <a:t>فكلمتي الخلق والأمر استوعبتا جميع الأشياء والشؤون عامة .</a:t>
            </a:r>
          </a:p>
          <a:p>
            <a:pPr marL="514350" indent="-514350" algn="r" rtl="1"/>
            <a:r>
              <a:rPr lang="ar-AE" sz="2800" b="1" dirty="0" smtClean="0">
                <a:solidFill>
                  <a:srgbClr val="FF0000"/>
                </a:solidFill>
              </a:rPr>
              <a:t>مثال :</a:t>
            </a:r>
            <a:r>
              <a:rPr lang="ar-AE" sz="2800" b="1" dirty="0" smtClean="0">
                <a:solidFill>
                  <a:schemeClr val="bg1"/>
                </a:solidFill>
              </a:rPr>
              <a:t> </a:t>
            </a:r>
            <a:r>
              <a:rPr lang="ar-AE" sz="2800" dirty="0" smtClean="0">
                <a:solidFill>
                  <a:schemeClr val="bg1"/>
                </a:solidFill>
              </a:rPr>
              <a:t>قوله تعالى : { ولكم في القصاص حياة يا أولي الألباب } </a:t>
            </a:r>
          </a:p>
          <a:p>
            <a:pPr marL="514350" indent="-514350" algn="r" rtl="1"/>
            <a:r>
              <a:rPr lang="ar-AE" sz="2800" b="1" dirty="0" smtClean="0">
                <a:solidFill>
                  <a:srgbClr val="FF0000"/>
                </a:solidFill>
              </a:rPr>
              <a:t>مثال : </a:t>
            </a:r>
            <a:r>
              <a:rPr lang="ar-AE" sz="2800" dirty="0" smtClean="0">
                <a:solidFill>
                  <a:schemeClr val="bg1"/>
                </a:solidFill>
              </a:rPr>
              <a:t>وقوله صلى الله عليه وسلم ( إنّ من البيان لسحراً ) 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Program Files (x86)\Microsoft Office\MEDIA\OFFICE12\Bullets\BD21533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86000"/>
            <a:ext cx="228600" cy="2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81000" y="457200"/>
            <a:ext cx="8305800" cy="6019800"/>
          </a:xfrm>
          <a:prstGeom prst="flowChartAlternateProcess">
            <a:avLst/>
          </a:prstGeom>
          <a:solidFill>
            <a:srgbClr val="FFCCFF">
              <a:alpha val="38824"/>
            </a:srgbClr>
          </a:solidFill>
          <a:ln w="101600" cap="rnd" cmpd="thickThin">
            <a:solidFill>
              <a:srgbClr val="FF3399"/>
            </a:solidFill>
            <a:bevel/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C:\Program Files (x86)\Microsoft Office\MEDIA\OFFICE12\Bullets\BD21533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762000"/>
            <a:ext cx="228600" cy="228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00600" y="533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 smtClean="0">
                <a:solidFill>
                  <a:srgbClr val="990033"/>
                </a:solidFill>
              </a:rPr>
              <a:t>إيجاز الحذف</a:t>
            </a:r>
            <a:endParaRPr lang="en-GB" sz="4000" b="1" dirty="0"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8001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/>
              <a:t>يكون يحذف حرف أو فعل أو اسم </a:t>
            </a:r>
          </a:p>
          <a:p>
            <a:pPr algn="r" rtl="1"/>
            <a:endParaRPr lang="ar-AE" sz="4000" dirty="0" smtClean="0"/>
          </a:p>
          <a:p>
            <a:pPr algn="r" rtl="1"/>
            <a:r>
              <a:rPr lang="ar-AE" sz="4000" b="1" dirty="0" smtClean="0">
                <a:solidFill>
                  <a:srgbClr val="990033"/>
                </a:solidFill>
              </a:rPr>
              <a:t>مثال :</a:t>
            </a:r>
            <a:r>
              <a:rPr lang="ar-AE" sz="4000" dirty="0" smtClean="0"/>
              <a:t> قال تعالى : { وجاء ربك والملك صفاً صفاً } </a:t>
            </a:r>
          </a:p>
          <a:p>
            <a:pPr algn="r" rtl="1"/>
            <a:r>
              <a:rPr lang="ar-AE" sz="4000" dirty="0" smtClean="0"/>
              <a:t>ـ وتقدير المحذوف ، وجاء </a:t>
            </a:r>
            <a:r>
              <a:rPr lang="ar-AE" sz="4000" u="dbl" dirty="0" smtClean="0">
                <a:uFill>
                  <a:solidFill>
                    <a:srgbClr val="FF3399"/>
                  </a:solidFill>
                </a:uFill>
              </a:rPr>
              <a:t>أمر</a:t>
            </a:r>
            <a:r>
              <a:rPr lang="ar-AE" sz="4000" dirty="0" smtClean="0"/>
              <a:t> ربك .</a:t>
            </a:r>
          </a:p>
          <a:p>
            <a:pPr algn="r" rtl="1"/>
            <a:endParaRPr lang="ar-AE" sz="4000" dirty="0" smtClean="0"/>
          </a:p>
          <a:p>
            <a:pPr algn="r" rtl="1"/>
            <a:r>
              <a:rPr lang="ar-AE" sz="4000" b="1" dirty="0" smtClean="0">
                <a:solidFill>
                  <a:srgbClr val="990033"/>
                </a:solidFill>
              </a:rPr>
              <a:t>مثال :</a:t>
            </a:r>
            <a:r>
              <a:rPr lang="ar-AE" sz="4000" dirty="0" smtClean="0"/>
              <a:t> قال تعالى : { تالله تفتؤ تذكر يوسف }</a:t>
            </a:r>
          </a:p>
          <a:p>
            <a:pPr algn="r" rtl="1"/>
            <a:r>
              <a:rPr lang="ar-AE" sz="4000" dirty="0" smtClean="0"/>
              <a:t>ـ وتقدير المحذوف ، تالله </a:t>
            </a:r>
            <a:r>
              <a:rPr lang="ar-AE" sz="4000" u="dbl" dirty="0" smtClean="0">
                <a:uFill>
                  <a:solidFill>
                    <a:srgbClr val="FF3399"/>
                  </a:solidFill>
                </a:uFill>
              </a:rPr>
              <a:t>لا</a:t>
            </a:r>
            <a:r>
              <a:rPr lang="ar-AE" sz="4000" dirty="0" smtClean="0"/>
              <a:t> تفتؤ 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958</Words>
  <Application>Microsoft Office PowerPoint</Application>
  <PresentationFormat>On-screen Show (4:3)</PresentationFormat>
  <Paragraphs>189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duaa</dc:creator>
  <cp:lastModifiedBy>Windows User</cp:lastModifiedBy>
  <cp:revision>10</cp:revision>
  <dcterms:created xsi:type="dcterms:W3CDTF">2006-08-16T00:00:00Z</dcterms:created>
  <dcterms:modified xsi:type="dcterms:W3CDTF">2020-09-05T13:36:36Z</dcterms:modified>
</cp:coreProperties>
</file>