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6"/>
  </p:notesMasterIdLst>
  <p:handoutMasterIdLst>
    <p:handoutMasterId r:id="rId47"/>
  </p:handoutMasterIdLst>
  <p:sldIdLst>
    <p:sldId id="256" r:id="rId2"/>
    <p:sldId id="855" r:id="rId3"/>
    <p:sldId id="854" r:id="rId4"/>
    <p:sldId id="852" r:id="rId5"/>
    <p:sldId id="850" r:id="rId6"/>
    <p:sldId id="838" r:id="rId7"/>
    <p:sldId id="839" r:id="rId8"/>
    <p:sldId id="840" r:id="rId9"/>
    <p:sldId id="841" r:id="rId10"/>
    <p:sldId id="842" r:id="rId11"/>
    <p:sldId id="844" r:id="rId12"/>
    <p:sldId id="845" r:id="rId13"/>
    <p:sldId id="846" r:id="rId14"/>
    <p:sldId id="847" r:id="rId15"/>
    <p:sldId id="848" r:id="rId16"/>
    <p:sldId id="757" r:id="rId17"/>
    <p:sldId id="849" r:id="rId18"/>
    <p:sldId id="758" r:id="rId19"/>
    <p:sldId id="813" r:id="rId20"/>
    <p:sldId id="814" r:id="rId21"/>
    <p:sldId id="816" r:id="rId22"/>
    <p:sldId id="817" r:id="rId23"/>
    <p:sldId id="818" r:id="rId24"/>
    <p:sldId id="819" r:id="rId25"/>
    <p:sldId id="820" r:id="rId26"/>
    <p:sldId id="821" r:id="rId27"/>
    <p:sldId id="822" r:id="rId28"/>
    <p:sldId id="823" r:id="rId29"/>
    <p:sldId id="824" r:id="rId30"/>
    <p:sldId id="825" r:id="rId31"/>
    <p:sldId id="826" r:id="rId32"/>
    <p:sldId id="827" r:id="rId33"/>
    <p:sldId id="828" r:id="rId34"/>
    <p:sldId id="829" r:id="rId35"/>
    <p:sldId id="830" r:id="rId36"/>
    <p:sldId id="831" r:id="rId37"/>
    <p:sldId id="853" r:id="rId38"/>
    <p:sldId id="832" r:id="rId39"/>
    <p:sldId id="856" r:id="rId40"/>
    <p:sldId id="771" r:id="rId41"/>
    <p:sldId id="772" r:id="rId42"/>
    <p:sldId id="773" r:id="rId43"/>
    <p:sldId id="774" r:id="rId44"/>
    <p:sldId id="775" r:id="rId45"/>
  </p:sldIdLst>
  <p:sldSz cx="9144000" cy="6858000" type="screen4x3"/>
  <p:notesSz cx="6858000" cy="9144000"/>
  <p:custDataLst>
    <p:tags r:id="rId48"/>
  </p:custDataLst>
  <p:defaultTextStyle>
    <a:defPPr>
      <a:defRPr lang="en-US"/>
    </a:defPPr>
    <a:lvl1pPr algn="l" rtl="0" fontAlgn="base">
      <a:spcBef>
        <a:spcPct val="0"/>
      </a:spcBef>
      <a:spcAft>
        <a:spcPct val="0"/>
      </a:spcAft>
      <a:defRPr sz="2400" kern="1200" baseline="300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baseline="300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baseline="300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baseline="300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baseline="30000">
        <a:solidFill>
          <a:schemeClr val="tx1"/>
        </a:solidFill>
        <a:latin typeface="Arial" pitchFamily="34" charset="0"/>
        <a:ea typeface="+mn-ea"/>
        <a:cs typeface="Arial" pitchFamily="34" charset="0"/>
      </a:defRPr>
    </a:lvl5pPr>
    <a:lvl6pPr marL="2286000" algn="l" defTabSz="914400" rtl="0" eaLnBrk="1" latinLnBrk="0" hangingPunct="1">
      <a:defRPr sz="2400" kern="1200" baseline="30000">
        <a:solidFill>
          <a:schemeClr val="tx1"/>
        </a:solidFill>
        <a:latin typeface="Arial" pitchFamily="34" charset="0"/>
        <a:ea typeface="+mn-ea"/>
        <a:cs typeface="Arial" pitchFamily="34" charset="0"/>
      </a:defRPr>
    </a:lvl6pPr>
    <a:lvl7pPr marL="2743200" algn="l" defTabSz="914400" rtl="0" eaLnBrk="1" latinLnBrk="0" hangingPunct="1">
      <a:defRPr sz="2400" kern="1200" baseline="30000">
        <a:solidFill>
          <a:schemeClr val="tx1"/>
        </a:solidFill>
        <a:latin typeface="Arial" pitchFamily="34" charset="0"/>
        <a:ea typeface="+mn-ea"/>
        <a:cs typeface="Arial" pitchFamily="34" charset="0"/>
      </a:defRPr>
    </a:lvl7pPr>
    <a:lvl8pPr marL="3200400" algn="l" defTabSz="914400" rtl="0" eaLnBrk="1" latinLnBrk="0" hangingPunct="1">
      <a:defRPr sz="2400" kern="1200" baseline="30000">
        <a:solidFill>
          <a:schemeClr val="tx1"/>
        </a:solidFill>
        <a:latin typeface="Arial" pitchFamily="34" charset="0"/>
        <a:ea typeface="+mn-ea"/>
        <a:cs typeface="Arial" pitchFamily="34" charset="0"/>
      </a:defRPr>
    </a:lvl8pPr>
    <a:lvl9pPr marL="3657600" algn="l" defTabSz="914400" rtl="0" eaLnBrk="1" latinLnBrk="0" hangingPunct="1">
      <a:defRPr sz="2400" kern="1200" baseline="300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9D209"/>
    <a:srgbClr val="990066"/>
    <a:srgbClr val="009247"/>
    <a:srgbClr val="FDF0B1"/>
    <a:srgbClr val="9F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2" autoAdjust="0"/>
    <p:restoredTop sz="89369" autoAdjust="0"/>
  </p:normalViewPr>
  <p:slideViewPr>
    <p:cSldViewPr snapToGrid="0">
      <p:cViewPr>
        <p:scale>
          <a:sx n="30" d="100"/>
          <a:sy n="30" d="100"/>
        </p:scale>
        <p:origin x="-48" y="-462"/>
      </p:cViewPr>
      <p:guideLst>
        <p:guide orient="horz" pos="328"/>
        <p:guide orient="horz" pos="873"/>
        <p:guide orient="horz" pos="1029"/>
        <p:guide orient="horz" pos="929"/>
        <p:guide pos="113"/>
        <p:guide pos="1736"/>
        <p:guide pos="2158"/>
        <p:guide pos="282"/>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6" d="100"/>
          <a:sy n="96" d="100"/>
        </p:scale>
        <p:origin x="-24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aseline="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aseline="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aseline="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aseline="0">
                <a:latin typeface="Times New Roman" pitchFamily="18" charset="0"/>
                <a:cs typeface="Times New Roman" pitchFamily="18" charset="0"/>
              </a:defRPr>
            </a:lvl1pPr>
          </a:lstStyle>
          <a:p>
            <a:pPr>
              <a:defRPr/>
            </a:pPr>
            <a:fld id="{B79DE718-AC7D-488B-A2C7-165A2A13A895}" type="slidenum">
              <a:rPr lang="ar-SA"/>
              <a:pPr>
                <a:defRPr/>
              </a:pPr>
              <a:t>‹#›</a:t>
            </a:fld>
            <a:endParaRPr lang="en-US"/>
          </a:p>
        </p:txBody>
      </p:sp>
    </p:spTree>
    <p:extLst>
      <p:ext uri="{BB962C8B-B14F-4D97-AF65-F5344CB8AC3E}">
        <p14:creationId xmlns:p14="http://schemas.microsoft.com/office/powerpoint/2010/main" val="14689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aseline="0">
                <a:latin typeface="Times New Roman" pitchFamily="18" charset="0"/>
                <a:cs typeface="+mn-cs"/>
              </a:defRPr>
            </a:lvl1pPr>
          </a:lstStyle>
          <a:p>
            <a:pPr>
              <a:defRPr/>
            </a:pPr>
            <a:endParaRPr lang="en-US"/>
          </a:p>
        </p:txBody>
      </p:sp>
      <p:sp>
        <p:nvSpPr>
          <p:cNvPr id="588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aseline="0">
                <a:latin typeface="Times New Roman" pitchFamily="18"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8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8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aseline="0">
                <a:latin typeface="Times New Roman" pitchFamily="18" charset="0"/>
                <a:cs typeface="+mn-cs"/>
              </a:defRPr>
            </a:lvl1pPr>
          </a:lstStyle>
          <a:p>
            <a:pPr>
              <a:defRPr/>
            </a:pPr>
            <a:endParaRPr lang="en-US"/>
          </a:p>
        </p:txBody>
      </p:sp>
      <p:sp>
        <p:nvSpPr>
          <p:cNvPr id="588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aseline="0">
                <a:latin typeface="Times New Roman" pitchFamily="18" charset="0"/>
                <a:cs typeface="Times New Roman" pitchFamily="18" charset="0"/>
              </a:defRPr>
            </a:lvl1pPr>
          </a:lstStyle>
          <a:p>
            <a:pPr>
              <a:defRPr/>
            </a:pPr>
            <a:fld id="{5E4C46B1-CAC0-4834-9BD9-E14D6E8CA51C}" type="slidenum">
              <a:rPr lang="ar-SA"/>
              <a:pPr>
                <a:defRPr/>
              </a:pPr>
              <a:t>‹#›</a:t>
            </a:fld>
            <a:endParaRPr lang="en-US"/>
          </a:p>
        </p:txBody>
      </p:sp>
    </p:spTree>
    <p:extLst>
      <p:ext uri="{BB962C8B-B14F-4D97-AF65-F5344CB8AC3E}">
        <p14:creationId xmlns:p14="http://schemas.microsoft.com/office/powerpoint/2010/main" val="587599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F7EDA16-8688-40F6-9F5D-A68C1F2D1CE4}" type="slidenum">
              <a:rPr lang="ar-SA"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E07ECB6-60CB-48E3-AFBC-23B0ACCFCB3E}" type="slidenum">
              <a:rPr lang="ar-SA" smtClean="0"/>
              <a:pPr/>
              <a:t>14</a:t>
            </a:fld>
            <a:endParaRPr lang="en-US"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Students are likely familiar with the basics of the digestive system and the different types of animal diets. However, they are less likely to understand the distinctions between chemical and mechanical digestion and the specific roles of enzymes. It is worthwhile for an instructor to make an extra effort to differentiate between these important components of the digestive process.</a:t>
            </a:r>
          </a:p>
          <a:p>
            <a:pPr eaLnBrk="1" hangingPunct="1"/>
            <a:endParaRPr lang="en-US" smtClean="0"/>
          </a:p>
          <a:p>
            <a:pPr eaLnBrk="1" hangingPunct="1"/>
            <a:r>
              <a:rPr lang="en-US" b="1" smtClean="0"/>
              <a:t>Teaching Tips</a:t>
            </a:r>
          </a:p>
          <a:p>
            <a:pPr eaLnBrk="1" hangingPunct="1"/>
            <a:r>
              <a:rPr lang="en-US" smtClean="0"/>
              <a:t>1. If you have just completed Chapter 20, you may wish to point out the similarities between the ciliary mucus mechanism used to trap debris inhaled into our respiratory tract (Module 20.4) and the suspension feeding systems of clams.</a:t>
            </a:r>
          </a:p>
          <a:p>
            <a:pPr eaLnBrk="1" hangingPunct="1"/>
            <a:r>
              <a:rPr lang="en-US" smtClean="0"/>
              <a:t>2. Humans (as discussed in Module 19.10) are omnivores. Consider contrasting the teeth of a carnivore (perhaps a cat), an herbivore (perhaps a rodent or bovine), and a human to reveal the intermediate pattern of omnivore teeth. If appropriate skeletal materials are unavailable, good images can suffice.</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CF18049-C430-4CE8-9173-F2311D6B0716}" type="slidenum">
              <a:rPr lang="ar-SA" smtClean="0"/>
              <a:pPr/>
              <a:t>15</a:t>
            </a:fld>
            <a:endParaRPr lang="en-US"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p:spPr>
        <p:txBody>
          <a:bodyPr/>
          <a:lstStyle/>
          <a:p>
            <a:pPr eaLnBrk="1" hangingPunct="1"/>
            <a:r>
              <a:rPr lang="en-US" smtClean="0">
                <a:latin typeface="Times" pitchFamily="48" charset="0"/>
              </a:rPr>
              <a:t>Figure 21.1A A suspension feeder: a tube worm filtering food through its tentacles.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2743F06-1653-4C77-AE05-02292D2CE995}"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solidFill>
                  <a:srgbClr val="3B7C17"/>
                </a:solidFill>
              </a:rPr>
              <a:t>a-s.clayton.edu/helhag/BIOL1112/ BIOL1112Lectures/1112ch21.text.ppt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D387D7-D4FD-48D8-BCBE-1AA42CFF8BED}" type="slidenum">
              <a:rPr lang="ar-SA" smtClean="0"/>
              <a:pPr/>
              <a:t>17</a:t>
            </a:fld>
            <a:endParaRPr lang="en-US"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Students are likely familiar with the basics of the digestive system and the different types of animal diets. However, they are less likely to understand the distinctions between chemical and mechanical digestion and the specific roles of enzymes. It is worthwhile for an instructor to make an extra effort to differentiate between these important components of the digestive process.</a:t>
            </a:r>
          </a:p>
          <a:p>
            <a:pPr eaLnBrk="1" hangingPunct="1"/>
            <a:endParaRPr lang="en-US" smtClean="0"/>
          </a:p>
          <a:p>
            <a:pPr eaLnBrk="1" hangingPunct="1"/>
            <a:r>
              <a:rPr lang="en-US" b="1" smtClean="0"/>
              <a:t>Teaching Tips</a:t>
            </a:r>
            <a:endParaRPr lang="en-US" smtClean="0"/>
          </a:p>
          <a:p>
            <a:pPr eaLnBrk="1" hangingPunct="1"/>
            <a:r>
              <a:rPr lang="en-US" smtClean="0"/>
              <a:t>1. If your class size permits, consider demonstrating the process of chemical digestion in the human mouth by distributing crackers to students. Have students chew the crackers and hold them in their mouths without swallowing. The sweet taste they will notice is the sugars produced by the chemical breakdown of starch by amylase, a digestive enzyme found in human saliva.</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A4DDFF4-936B-455F-9F84-6978D85FFC7A}" type="slidenum">
              <a:rPr lang="ar-SA" smtClean="0"/>
              <a:pPr/>
              <a:t>19</a:t>
            </a:fld>
            <a:endParaRPr lang="en-US"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331D1E-9C00-45F6-B9DF-79A072EA16C5}" type="slidenum">
              <a:rPr lang="ar-SA" smtClean="0"/>
              <a:pPr/>
              <a:t>21</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p:spPr>
        <p:txBody>
          <a:bodyPr/>
          <a:lstStyle/>
          <a:p>
            <a:pPr eaLnBrk="1" hangingPunct="1"/>
            <a:r>
              <a:rPr lang="en-US" smtClean="0"/>
              <a:t>Figure 21.2B Chemical digestion: the breakdown of large organic molecules to their components.</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12E787B-FC89-4C4D-A4A8-D977D0ACFFDE}" type="slidenum">
              <a:rPr lang="ar-SA" smtClean="0"/>
              <a:pPr/>
              <a:t>23</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p>
          <a:p>
            <a:pPr eaLnBrk="1" hangingPunct="1"/>
            <a:r>
              <a:rPr lang="en-US" smtClean="0"/>
              <a:t>1. The role of saliva in causing food particles to adhere into a bolus and lubricating it for easy passage can be demonstrated by eating crackers or pretzels. You might wish to challenge your students to see how many pretzels/crackers they can chew and swallow in a short period of time, without the use of any beverages. The main factor limiting the speed of this consumption is the ability to produce sufficient saliva.</a:t>
            </a:r>
          </a:p>
          <a:p>
            <a:pPr eaLnBrk="1" hangingPunct="1"/>
            <a:r>
              <a:rPr lang="en-US" smtClean="0"/>
              <a:t>2. If you have not already discussed the functional significance of the structure of human teeth, consider the following exercise. Challenge your students to explain why the teeth in their mouths have different shapes. Help them to understand the form and function relationships of sharp incisors (best suited for cutting and biting) and the flatter, blunter surfaces of molars (more effective at smashing and grinding).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6D3CC43-4E4E-4191-A6E5-1A0247B83E85}" type="slidenum">
              <a:rPr lang="ar-SA" smtClean="0"/>
              <a:pPr/>
              <a:t>24</a:t>
            </a:fld>
            <a:endParaRPr lang="en-US"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p:spPr>
        <p:txBody>
          <a:bodyPr/>
          <a:lstStyle/>
          <a:p>
            <a:pPr eaLnBrk="1" hangingPunct="1"/>
            <a:r>
              <a:rPr lang="en-US" smtClean="0"/>
              <a:t>Figure 21.5 The human oral cavity.</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FB92FE1-C184-4BB3-80B6-C45BBF4D3E27}" type="slidenum">
              <a:rPr lang="ar-SA" smtClean="0"/>
              <a:pPr/>
              <a:t>26</a:t>
            </a:fld>
            <a:endParaRPr lang="en-US" smtClean="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p>
          <a:p>
            <a:pPr eaLnBrk="1" hangingPunct="1"/>
            <a:r>
              <a:rPr lang="en-US" smtClean="0"/>
              <a:t>1. Demonstrate the process of peristalsis: move a tennis ball through a tube sock by squeezing behind the ball.</a:t>
            </a:r>
          </a:p>
          <a:p>
            <a:pPr eaLnBrk="1" hangingPunct="1"/>
            <a:r>
              <a:rPr lang="en-US" smtClean="0"/>
              <a:t>2. Students often invert the “y” and “n” of pharynx and larynx. Consider emphasizing the “inks” sound in these words. This mistake is nearly as common as pronouncing “nuclear” as “nucular”!</a:t>
            </a:r>
          </a:p>
          <a:p>
            <a:pPr eaLnBrk="1" hangingPunct="1"/>
            <a:r>
              <a:rPr lang="en-US" smtClean="0"/>
              <a:t>3. The esophagus is so efficient at peristalsis that it can propel liquid water along its length against the forces of gravity. If one of your students is willing to endure a little discomfort, have them fill their mouth with water and then bend over at the waist, so that their mouth is lower than their stomach. Ask them to swallow, then to remain bent over for a further 20–30 seconds. Then ask them a simple question. In answering, they will demonstrate that their mouth is now empty. (Some students might recognize this as a potential cure for hiccups.) It is possible that some water in the pharynx will leak back out the nasal passageway. Thus, this demonstration is best performed using water rather than carbonated beverages!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E07ED3C-4D10-4BBA-ABE7-81DD1FCCED54}" type="slidenum">
              <a:rPr lang="ar-SA" smtClean="0"/>
              <a:pPr/>
              <a:t>28</a:t>
            </a:fld>
            <a:endParaRPr lang="en-US"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endParaRPr lang="en-US" smtClean="0">
              <a:latin typeface="Times" pitchFamily="48" charset="0"/>
            </a:endParaRPr>
          </a:p>
          <a:p>
            <a:pPr eaLnBrk="1" hangingPunct="1"/>
            <a:r>
              <a:rPr lang="en-US" smtClean="0"/>
              <a:t>1. One of the important roles of stomach acids is to kill pathogens (mostly bacteria) that we ingest with our meals. Although it is best to wash our hands before we eat, saliva and stomach acids serve as a backup system.</a:t>
            </a:r>
          </a:p>
          <a:p>
            <a:pPr eaLnBrk="1" hangingPunct="1"/>
            <a:r>
              <a:rPr lang="en-US" smtClean="0"/>
              <a:t>2. The anticipation of a meal may result in an increase in the peristaltic activity of an empty stomach. The movement of gas pockets in the stomach and intestines lead to the sounds of a hungry stomach “growling.”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C1590CF-450B-4962-A73A-23793CF27777}" type="slidenum">
              <a:rPr lang="ar-SA" smtClean="0"/>
              <a:pPr/>
              <a:t>6</a:t>
            </a:fld>
            <a:endParaRPr lang="en-US" smtClean="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15834A-3C6B-4711-B6B8-A0C70A09F190}" type="slidenum">
              <a:rPr lang="ar-SA" smtClean="0"/>
              <a:pPr/>
              <a:t>29</a:t>
            </a:fld>
            <a:endParaRPr lang="en-US"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endParaRPr lang="en-US" smtClean="0">
              <a:latin typeface="Times" pitchFamily="48" charset="0"/>
            </a:endParaRPr>
          </a:p>
          <a:p>
            <a:pPr eaLnBrk="1" hangingPunct="1"/>
            <a:r>
              <a:rPr lang="en-US" smtClean="0"/>
              <a:t>1. One of the important roles of stomach acids is to kill pathogens (mostly bacteria) that we ingest with our meals. Although it is best to wash our hands before we eat, saliva and stomach acids serve as a backup system.</a:t>
            </a:r>
          </a:p>
          <a:p>
            <a:pPr eaLnBrk="1" hangingPunct="1"/>
            <a:r>
              <a:rPr lang="en-US" smtClean="0"/>
              <a:t>2. The anticipation of a meal may result in an increase in the peristaltic activity of an empty stomach. The movement of gas pockets in the stomach and intestines lead to the sounds of a hungry stomach “growling.”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19407F-9AD0-4424-A9FB-1256DC6ACB67}" type="slidenum">
              <a:rPr lang="ar-SA" smtClean="0"/>
              <a:pPr/>
              <a:t>30</a:t>
            </a:fld>
            <a:endParaRPr lang="en-US"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p>
          <a:p>
            <a:pPr eaLnBrk="1" hangingPunct="1"/>
            <a:r>
              <a:rPr lang="en-US" smtClean="0"/>
              <a:t>1. The same process of emulsification that helps break down fats in the small intestine also helps keep oil permanently mixed with vinegar in some commercial salad dressings.</a:t>
            </a:r>
          </a:p>
          <a:p>
            <a:pPr eaLnBrk="1" hangingPunct="1"/>
            <a:r>
              <a:rPr lang="en-US" smtClean="0"/>
              <a:t>2. A person who continues to vomit after emptying the stomach might eventually bring up a small amount of bitter-tasting green fluid. This is likely to be bile brought up from the small intestine.</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EFB6EFD-329E-411D-A9CD-83C533232530}" type="slidenum">
              <a:rPr lang="ar-SA" smtClean="0"/>
              <a:pPr/>
              <a:t>31</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p>
          <a:p>
            <a:pPr eaLnBrk="1" hangingPunct="1"/>
            <a:r>
              <a:rPr lang="en-US" smtClean="0"/>
              <a:t>1. The same process of emulsification that helps break down fats in the small intestine also helps keep oil permanently mixed with vinegar in some commercial salad dressings.</a:t>
            </a:r>
          </a:p>
          <a:p>
            <a:pPr eaLnBrk="1" hangingPunct="1"/>
            <a:r>
              <a:rPr lang="en-US" smtClean="0"/>
              <a:t>2. A person who continues to vomit after emptying the stomach might eventually bring up a small amount of bitter-tasting green fluid. This is likely to be bile brought up from the small intestine.</a:t>
            </a:r>
          </a:p>
          <a:p>
            <a:pPr eaLnBrk="1" hangingPunct="1"/>
            <a:endParaRPr lang="en-US"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DD1CCF4-FB3B-49C6-8DA4-BCBA29A72A37}" type="slidenum">
              <a:rPr lang="ar-SA" smtClean="0"/>
              <a:pPr/>
              <a:t>32</a:t>
            </a:fld>
            <a:endParaRPr lang="en-US"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p:spPr>
        <p:txBody>
          <a:bodyPr/>
          <a:lstStyle/>
          <a:p>
            <a:pPr eaLnBrk="1" hangingPunct="1"/>
            <a:r>
              <a:rPr lang="en-US" b="1" smtClean="0"/>
              <a:t>Teaching Tips</a:t>
            </a:r>
          </a:p>
          <a:p>
            <a:pPr eaLnBrk="1" hangingPunct="1"/>
            <a:r>
              <a:rPr lang="en-US" smtClean="0"/>
              <a:t>1. The liver is often said to “filter” the blood. However, unlike a coffee or air filter, the liver does not trap particles. Instead, chemicals are broken down by the liver into less toxic forms.</a:t>
            </a:r>
          </a:p>
          <a:p>
            <a:pPr eaLnBrk="1" hangingPunct="1"/>
            <a:r>
              <a:rPr lang="en-US" smtClean="0"/>
              <a:t>2. Students might wonder why they might need to take another dose of aspirin or other drug every four hours. What happened to the first dose? The liver is often involved in the breakdown of these medicines, which are eliminated from the bloodstream over time. </a:t>
            </a:r>
          </a:p>
          <a:p>
            <a:pPr eaLnBrk="1" hangingPunct="1"/>
            <a:r>
              <a:rPr lang="en-US" smtClean="0"/>
              <a:t>3. If a person’s gallbladder is removed, they will continue to produce bile; however, they will no longer have the capacity to release large amounts of it.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A42B5C4-3FD2-49C9-9D87-1B6BA0924014}" type="slidenum">
              <a:rPr lang="ar-SA" smtClean="0"/>
              <a:pPr/>
              <a:t>35</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Teaching Tips</a:t>
            </a:r>
          </a:p>
          <a:p>
            <a:pPr eaLnBrk="1" hangingPunct="1"/>
            <a:r>
              <a:rPr lang="en-US" smtClean="0">
                <a:latin typeface="Times" pitchFamily="48" charset="0"/>
              </a:rPr>
              <a:t>1. </a:t>
            </a:r>
            <a:r>
              <a:rPr lang="en-US" smtClean="0"/>
              <a:t>Bacteria in the large intestine ferment some of the indigestible carbohydrates, releasing methane, carbon dioxide, and other gases. Most adult humans produce about 500 milliliters of this gas (flatulus) each day. A diet particularly high in certain carbohydrate-rich foods (such as beans) can greatly increase the quantity of flatulus that is produced.</a:t>
            </a:r>
          </a:p>
          <a:p>
            <a:pPr eaLnBrk="1" hangingPunct="1"/>
            <a:r>
              <a:rPr lang="en-US" smtClean="0"/>
              <a:t>2. The UN has estimated that approximately 1.7 million deaths worldwide in 2002 were caused by unsafe water and inadequate sanitation and hygiene, and noted that most of these deaths could be attributed to various forms of infectious diarrhea.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D48431E-C18B-4644-B086-C07863E42DB9}" type="slidenum">
              <a:rPr lang="ar-SA" smtClean="0"/>
              <a:pPr/>
              <a:t>36</a:t>
            </a:fld>
            <a:endParaRPr 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p:spPr>
        <p:txBody>
          <a:bodyPr/>
          <a:lstStyle/>
          <a:p>
            <a:pPr eaLnBrk="1" hangingPunct="1"/>
            <a:r>
              <a:rPr lang="en-US" smtClean="0"/>
              <a:t>Figure 21.12 The relationship of the small and large intestine.</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2FA676C-7E5D-4228-B0E5-2315312F11E5}" type="slidenum">
              <a:rPr lang="ar-SA" smtClean="0"/>
              <a:pPr/>
              <a:t>38</a:t>
            </a:fld>
            <a:endParaRPr lang="en-US" smtClean="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p:spPr>
        <p:txBody>
          <a:bodyPr/>
          <a:lstStyle/>
          <a:p>
            <a:pPr eaLnBrk="1" hangingPunct="1"/>
            <a:r>
              <a:rPr lang="en-US" smtClean="0"/>
              <a:t>Figure 21.4 The human digestive system The human digestive system.</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8E82E0F-13AB-4D5B-BDAC-05AA1B3D1C64}" type="slidenum">
              <a:rPr lang="ar-SA" smtClean="0"/>
              <a:pPr/>
              <a:t>7</a:t>
            </a:fld>
            <a:endParaRPr lang="en-US" smtClean="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College students, given new choices and greater freedom than ever before in determining what they eat frequently experiment with their diets. The chapter details on nutritional requirements are worth additional emphasis in lecture.</a:t>
            </a:r>
          </a:p>
          <a:p>
            <a:pPr eaLnBrk="1" hangingPunct="1"/>
            <a:r>
              <a:rPr lang="en-US" smtClean="0"/>
              <a:t>2. Advertising frequently creates false expectations about simple shortcuts to dieting. Consider emphasizing the importance of a well-balanced diet and exercise.</a:t>
            </a:r>
          </a:p>
          <a:p>
            <a:pPr eaLnBrk="1" hangingPunct="1"/>
            <a:r>
              <a:rPr lang="en-US" smtClean="0"/>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endParaRPr lang="en-US" smtClean="0"/>
          </a:p>
          <a:p>
            <a:pPr eaLnBrk="1" hangingPunct="1"/>
            <a:r>
              <a:rPr lang="en-US" b="1" smtClean="0"/>
              <a:t>Teaching Tips</a:t>
            </a:r>
          </a:p>
          <a:p>
            <a:pPr eaLnBrk="1" hangingPunct="1"/>
            <a:r>
              <a:rPr lang="en-US" smtClean="0"/>
              <a:t>1. Before discussing nutrition, challenge your students to explain why we need to eat. Module 21.14 identifies three resources obtained from diet.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6C1E453-FAE7-4F84-BF43-AF98CFF34BA4}" type="slidenum">
              <a:rPr lang="ar-SA" smtClean="0"/>
              <a:pPr/>
              <a:t>8</a:t>
            </a:fld>
            <a:endParaRPr 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College students, given new choices and greater freedom than ever before in determining what they eat frequently experiment with their diets. The chapter details on nutritional requirements are worth additional emphasis in lecture.</a:t>
            </a:r>
          </a:p>
          <a:p>
            <a:pPr eaLnBrk="1" hangingPunct="1"/>
            <a:r>
              <a:rPr lang="en-US" smtClean="0"/>
              <a:t>2. Advertising frequently creates false expectations about simple shortcuts to dieting. Consider emphasizing the importance of a well-balanced diet and exercise.</a:t>
            </a:r>
          </a:p>
          <a:p>
            <a:pPr eaLnBrk="1" hangingPunct="1"/>
            <a:r>
              <a:rPr lang="en-US" smtClean="0"/>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endParaRPr lang="en-US" smtClean="0">
              <a:latin typeface="Times" pitchFamily="48" charset="0"/>
            </a:endParaRPr>
          </a:p>
          <a:p>
            <a:pPr eaLnBrk="1" hangingPunct="1"/>
            <a:r>
              <a:rPr lang="en-US" b="1" smtClean="0">
                <a:latin typeface="Times" pitchFamily="48" charset="0"/>
              </a:rPr>
              <a:t>Teaching Tips</a:t>
            </a:r>
          </a:p>
          <a:p>
            <a:pPr eaLnBrk="1" hangingPunct="1"/>
            <a:r>
              <a:rPr lang="en-US" smtClean="0"/>
              <a:t>1. Basal metabolic rates change throughout a lifetime. The high caloric needs of a growing child decrease in adulthood. College students might already be experiencing increased weight gain due in part to the reduced caloric needs of adulthood. Few students appreciate these fundamental changes in caloric demands.</a:t>
            </a:r>
          </a:p>
          <a:p>
            <a:pPr eaLnBrk="1" hangingPunct="1"/>
            <a:r>
              <a:rPr lang="en-US" smtClean="0"/>
              <a:t>2. Physical activity, which often remains high in active college students, also tends to decline throughout life. Few students appreciate the need to maintain physical activity throughout adulthood and/or reduce caloric intake.</a:t>
            </a:r>
            <a:endParaRPr lang="en-US" b="1" smtClean="0">
              <a:latin typeface="Times" pitchFamily="48" charset="0"/>
            </a:endParaRPr>
          </a:p>
          <a:p>
            <a:pPr eaLnBrk="1" hangingPunct="1"/>
            <a:endParaRPr lang="en-US" b="1" smtClean="0">
              <a:latin typeface="Times" pitchFamily="48" charset="0"/>
            </a:endParaRP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4104862-21AC-454E-88DC-10A7C4B7C9E2}" type="slidenum">
              <a:rPr lang="ar-SA" smtClean="0"/>
              <a:pPr/>
              <a:t>9</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College students, given new choices and greater freedom than ever before in determining what they eat frequently experiment with their diets. The chapter details on nutritional requirements are worth additional emphasis in lecture.</a:t>
            </a:r>
          </a:p>
          <a:p>
            <a:pPr eaLnBrk="1" hangingPunct="1"/>
            <a:r>
              <a:rPr lang="en-US" smtClean="0"/>
              <a:t>2. Advertising frequently creates false expectations about simple shortcuts to dieting. Consider emphasizing the importance of a well-balanced diet and exercise.</a:t>
            </a:r>
          </a:p>
          <a:p>
            <a:pPr eaLnBrk="1" hangingPunct="1"/>
            <a:r>
              <a:rPr lang="en-US" smtClean="0"/>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endParaRPr lang="en-US" smtClean="0">
              <a:latin typeface="Times" pitchFamily="48" charset="0"/>
            </a:endParaRPr>
          </a:p>
          <a:p>
            <a:pPr eaLnBrk="1" hangingPunct="1"/>
            <a:r>
              <a:rPr lang="en-US" b="1" smtClean="0">
                <a:latin typeface="Times" pitchFamily="48" charset="0"/>
              </a:rPr>
              <a:t>Teaching Tips</a:t>
            </a:r>
          </a:p>
          <a:p>
            <a:pPr eaLnBrk="1" hangingPunct="1"/>
            <a:r>
              <a:rPr lang="en-US" smtClean="0">
                <a:latin typeface="Times" pitchFamily="48" charset="0"/>
              </a:rPr>
              <a:t>1. </a:t>
            </a:r>
            <a:r>
              <a:rPr lang="en-US" smtClean="0"/>
              <a:t>A gram of fat stores more than twice the energy of a gram of polysaccharide such as starch. You might elaborate with a simple calculation to demonstrate how a person’s body weight would vary if the energy stored in body fat were stored instead in carbohydrates. If a 100-kg man carried 25% body fat, he would have 25 kg of fat in his body. Fat stores about 2.25 times more energy per gram than carbohydrate. What would be the man’s weight if he stored the energy in the fat in the form of carbohydrate? (2.25 </a:t>
            </a:r>
            <a:r>
              <a:rPr lang="en-US" smtClean="0">
                <a:cs typeface="Times New Roman" pitchFamily="18" charset="0"/>
              </a:rPr>
              <a:t>×</a:t>
            </a:r>
            <a:r>
              <a:rPr lang="en-US" smtClean="0"/>
              <a:t>  25 = 56.25 kg of carbohydrate + 75 kg = 131.25 kg, an increase of 31.25%)</a:t>
            </a:r>
            <a:r>
              <a:rPr lang="en-US" b="1" smtClean="0">
                <a:latin typeface="Times" pitchFamily="48" charset="0"/>
              </a:rPr>
              <a:t> </a:t>
            </a:r>
          </a:p>
          <a:p>
            <a:pPr eaLnBrk="1" hangingPunct="1"/>
            <a:r>
              <a:rPr lang="en-US" smtClean="0">
                <a:latin typeface="Times" pitchFamily="48" charset="0"/>
              </a:rPr>
              <a:t>2.</a:t>
            </a:r>
            <a:r>
              <a:rPr lang="en-US" b="1" smtClean="0">
                <a:latin typeface="Times" pitchFamily="48" charset="0"/>
              </a:rPr>
              <a:t> </a:t>
            </a:r>
            <a:r>
              <a:rPr lang="en-US" smtClean="0"/>
              <a:t>One of the challenges zookeepers face is to determine the essential nutrients required in the diets of exotic animals. Without an appreciation of the natural diet of a rare animal, certain dietary requirements may remain undetected, resulting in malnourishment.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9D69D26-FCD0-4EC9-AF57-010553D0BA2C}" type="slidenum">
              <a:rPr lang="ar-SA" smtClean="0"/>
              <a:pPr/>
              <a:t>10</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College students, given new choices and greater freedom than ever before in determining what they eat frequently experiment with their diets. The chapter details on nutritional requirements are worth additional emphasis in lecture.</a:t>
            </a:r>
          </a:p>
          <a:p>
            <a:pPr eaLnBrk="1" hangingPunct="1"/>
            <a:r>
              <a:rPr lang="en-US" smtClean="0"/>
              <a:t>2. Advertising frequently creates false expectations about simple shortcuts to dieting. Consider emphasizing the importance of a well-balanced diet and exercise.</a:t>
            </a:r>
          </a:p>
          <a:p>
            <a:pPr eaLnBrk="1" hangingPunct="1"/>
            <a:r>
              <a:rPr lang="en-US" smtClean="0"/>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endParaRPr lang="en-US" smtClean="0"/>
          </a:p>
          <a:p>
            <a:pPr eaLnBrk="1" hangingPunct="1"/>
            <a:r>
              <a:rPr lang="en-US" b="1" smtClean="0"/>
              <a:t>Teaching Tips</a:t>
            </a:r>
          </a:p>
          <a:p>
            <a:pPr eaLnBrk="1" hangingPunct="1"/>
            <a:r>
              <a:rPr lang="en-US" smtClean="0"/>
              <a:t>1. The U.S. Department of Health and Human Services provides their Dietary Guidelines for All Americans at www.health.gov/dietaryguidelines.</a:t>
            </a:r>
          </a:p>
          <a:p>
            <a:pPr eaLnBrk="1" hangingPunct="1"/>
            <a:r>
              <a:rPr lang="en-US" smtClean="0"/>
              <a:t>2. Table 21.18A illustrates the details of vitamin requirements for humans. Students might benefit from a comparison of this table and the label from a bottle of daily vitamins.</a:t>
            </a:r>
          </a:p>
          <a:p>
            <a:pPr eaLnBrk="1" hangingPunct="1"/>
            <a:r>
              <a:rPr lang="en-US" smtClean="0"/>
              <a:t>3. Students are often surprised to learn that the mineral iron in our diets is the same iron we use as a building material. You might wish to point out that like the rust formed by the reaction of oxygen and iron, blood is also red, due to the bonding of oxygen to iron in our red blood cells. Furthermore, the familiar “metal” taste we experience when we have a cut in our mouth is due to the presence of iron in our blood.</a:t>
            </a:r>
          </a:p>
          <a:p>
            <a:pPr eaLnBrk="1" hangingPunct="1"/>
            <a:endParaRPr lang="en-US" b="1"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295ADC4-AF08-42A3-9706-00138ED76A75}" type="slidenum">
              <a:rPr lang="ar-SA" smtClean="0"/>
              <a:pPr/>
              <a:t>11</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College students, given new choices and greater freedom than ever before in determining what they eat frequently experiment with their diets. The chapter details on nutritional requirements are worth additional emphasis in lecture.</a:t>
            </a:r>
          </a:p>
          <a:p>
            <a:pPr eaLnBrk="1" hangingPunct="1"/>
            <a:r>
              <a:rPr lang="en-US" smtClean="0"/>
              <a:t>2. Advertising frequently creates false expectations about simple shortcuts to dieting. Consider emphasizing the importance of a well-balanced diet and exercise.</a:t>
            </a:r>
          </a:p>
          <a:p>
            <a:pPr eaLnBrk="1" hangingPunct="1"/>
            <a:r>
              <a:rPr lang="en-US" smtClean="0"/>
              <a:t>3. Students may struggle with the concept that a pound of fat contains more than twice the calories of a pound of sugar. It might seem that a pound of food would simply add a pound of weight. (You might wish to remind them that fiber and water have no caloric value, but still add to the weight of food.) They may also have never understood the concept of dietary calories, but just tried to avoid fatty foods. Consider encouraging class discussions that explore student misconceptions about calories, body weight, and healthy diets.</a:t>
            </a:r>
          </a:p>
          <a:p>
            <a:pPr eaLnBrk="1" hangingPunct="1"/>
            <a:endParaRPr lang="en-US" smtClean="0">
              <a:latin typeface="Times" pitchFamily="48" charset="0"/>
            </a:endParaRPr>
          </a:p>
          <a:p>
            <a:pPr eaLnBrk="1" hangingPunct="1"/>
            <a:r>
              <a:rPr lang="en-US" b="1" smtClean="0">
                <a:latin typeface="Times" pitchFamily="48" charset="0"/>
              </a:rPr>
              <a:t>Teaching Tips</a:t>
            </a:r>
          </a:p>
          <a:p>
            <a:pPr eaLnBrk="1" hangingPunct="1"/>
            <a:r>
              <a:rPr lang="en-US" smtClean="0">
                <a:latin typeface="Times" pitchFamily="48" charset="0"/>
              </a:rPr>
              <a:t>1. </a:t>
            </a:r>
            <a:r>
              <a:rPr lang="en-US" smtClean="0"/>
              <a:t>Some research suggests that physical activity remains an important aspect of health, independent of body weight. Certain studies have concluded that sedentary people of normal body weight might be less healthy than very physically active people who are overweight.</a:t>
            </a:r>
            <a:endParaRPr lang="en-US" smtClean="0">
              <a:latin typeface="Times" pitchFamily="48" charset="0"/>
            </a:endParaRPr>
          </a:p>
          <a:p>
            <a:pPr eaLnBrk="1" hangingPunct="1"/>
            <a:r>
              <a:rPr lang="en-US" smtClean="0"/>
              <a:t>2. Margarine commonly comes in liquid squeeze containers, in tubs, and in sticks. These forms reflect increasing amounts of hydrogenation, gradually increasing in firmness from a liquid, to a firmer spread, to a solid stick of margarine. As noted in the text, recent studies have suggested that unsaturated oils become increasingly unhealthy as they are hydrogenated. Public attention to hydrogenation and the health risks of the trans fats that result are causing many people to cut their consumption of trans fats.</a:t>
            </a:r>
          </a:p>
          <a:p>
            <a:pPr eaLnBrk="1" hangingPunct="1"/>
            <a:r>
              <a:rPr lang="en-US" smtClean="0"/>
              <a:t>3. The American Cancer Society’s website, www.cancer.org, has extensive information on the relationship between diet and cancer. Search within their website for “Common Questions About Diet and Cancer.”</a:t>
            </a:r>
            <a:endParaRPr lang="en-US" b="1" smtClean="0">
              <a:latin typeface="Times" pitchFamily="48" charset="0"/>
            </a:endParaRPr>
          </a:p>
          <a:p>
            <a:pPr eaLnBrk="1" hangingPunct="1"/>
            <a:endParaRPr lang="en-US" smtClean="0">
              <a:latin typeface="Times" pitchFamily="48" charset="0"/>
            </a:endParaRP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0E227FD-31BB-4308-A4D5-F48ADB573AC6}" type="slidenum">
              <a:rPr lang="ar-SA" smtClean="0"/>
              <a:pPr/>
              <a:t>12</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5888071-D5FC-4F54-A6E5-F4BAC12676B0}" type="slidenum">
              <a:rPr lang="ar-SA" smtClean="0"/>
              <a:pPr/>
              <a:t>13</a:t>
            </a:fld>
            <a:endParaRPr lang="en-US"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p:spPr>
        <p:txBody>
          <a:bodyPr/>
          <a:lstStyle/>
          <a:p>
            <a:pPr eaLnBrk="1" hangingPunct="1"/>
            <a:r>
              <a:rPr lang="en-US" b="1" smtClean="0">
                <a:latin typeface="Times" pitchFamily="48" charset="0"/>
              </a:rPr>
              <a:t>Student Misconceptions and Concerns</a:t>
            </a:r>
          </a:p>
          <a:p>
            <a:pPr eaLnBrk="1" hangingPunct="1"/>
            <a:r>
              <a:rPr lang="en-US" smtClean="0">
                <a:latin typeface="Times" pitchFamily="48" charset="0"/>
              </a:rPr>
              <a:t>1. </a:t>
            </a:r>
            <a:r>
              <a:rPr lang="en-US" smtClean="0"/>
              <a:t>Students are likely familiar with the basics of the digestive system and the different types of animal diets. However, they are less likely to understand the distinctions between chemical and mechanical digestion and the specific roles of enzymes. It is worthwhile for an instructor to make an extra effort to differentiate between these important components of the digestive process.</a:t>
            </a:r>
          </a:p>
          <a:p>
            <a:pPr eaLnBrk="1" hangingPunct="1"/>
            <a:endParaRPr lang="en-US" smtClean="0"/>
          </a:p>
          <a:p>
            <a:pPr eaLnBrk="1" hangingPunct="1"/>
            <a:r>
              <a:rPr lang="en-US" b="1" smtClean="0"/>
              <a:t>Teaching Tips</a:t>
            </a:r>
          </a:p>
          <a:p>
            <a:pPr eaLnBrk="1" hangingPunct="1"/>
            <a:r>
              <a:rPr lang="en-US" smtClean="0"/>
              <a:t>1. If you have just completed Chapter 20, you may wish to point out the similarities between the ciliary mucus mechanism used to trap debris inhaled into our respiratory tract (Module 20.4) and the suspension feeding systems of clams.</a:t>
            </a:r>
          </a:p>
          <a:p>
            <a:pPr eaLnBrk="1" hangingPunct="1"/>
            <a:r>
              <a:rPr lang="en-US" smtClean="0"/>
              <a:t>2. Humans (as discussed in Module 19.10) are omnivores. Consider contrasting the teeth of a carnivore (perhaps a cat), an herbivore (perhaps a rodent or bovine), and a human to reveal the intermediate pattern of omnivore teeth. If appropriate skeletal materials are unavailable, good images can suffice.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4" name="Picture 9" descr="art_hires_leopardfront"/>
          <p:cNvPicPr>
            <a:picLocks noChangeAspect="1" noChangeArrowheads="1"/>
          </p:cNvPicPr>
          <p:nvPr userDrawn="1"/>
        </p:nvPicPr>
        <p:blipFill>
          <a:blip r:embed="rId2" cstate="print"/>
          <a:srcRect t="40196" b="4932"/>
          <a:stretch>
            <a:fillRect/>
          </a:stretch>
        </p:blipFill>
        <p:spPr bwMode="auto">
          <a:xfrm>
            <a:off x="3175" y="0"/>
            <a:ext cx="9140825" cy="6553200"/>
          </a:xfrm>
          <a:prstGeom prst="rect">
            <a:avLst/>
          </a:prstGeom>
          <a:noFill/>
          <a:ln w="9525">
            <a:noFill/>
            <a:miter lim="800000"/>
            <a:headEnd/>
            <a:tailEnd/>
          </a:ln>
        </p:spPr>
      </p:pic>
      <p:sp>
        <p:nvSpPr>
          <p:cNvPr id="5" name="Rectangle 10"/>
          <p:cNvSpPr>
            <a:spLocks noChangeArrowheads="1"/>
          </p:cNvSpPr>
          <p:nvPr userDrawn="1"/>
        </p:nvSpPr>
        <p:spPr bwMode="auto">
          <a:xfrm>
            <a:off x="0" y="0"/>
            <a:ext cx="9140825" cy="6856413"/>
          </a:xfrm>
          <a:prstGeom prst="rect">
            <a:avLst/>
          </a:prstGeom>
          <a:solidFill>
            <a:schemeClr val="bg1">
              <a:alpha val="65097"/>
            </a:schemeClr>
          </a:solidFill>
          <a:ln w="9525">
            <a:noFill/>
            <a:miter lim="800000"/>
            <a:headEnd/>
            <a:tailEnd/>
          </a:ln>
        </p:spPr>
        <p:txBody>
          <a:bodyPr wrap="none" anchor="ctr"/>
          <a:lstStyle/>
          <a:p>
            <a:pPr algn="r" eaLnBrk="0" hangingPunct="0"/>
            <a:endParaRPr lang="en-US"/>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lgn="r" eaLnBrk="0" hangingPunct="0"/>
            <a:endParaRPr lang="en-US"/>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lgn="r" eaLnBrk="0" hangingPunct="0"/>
            <a:endParaRPr lang="en-US"/>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lgn="r" eaLnBrk="0" hangingPunct="0"/>
            <a:endParaRPr lang="en-US"/>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baseline="0"/>
              <a:t>Copyright © 2009 Pearson Education, Inc.</a:t>
            </a:r>
            <a:endParaRPr lang="en-US" baseline="0"/>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lgn="r" eaLnBrk="0" hangingPunct="0"/>
            <a:endParaRPr lang="en-US"/>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8823"/>
            </a:srgbClr>
          </a:solidFill>
          <a:ln w="9525">
            <a:noFill/>
            <a:miter lim="800000"/>
            <a:headEnd/>
            <a:tailEnd/>
          </a:ln>
        </p:spPr>
        <p:txBody>
          <a:bodyPr lIns="182880" tIns="0" rIns="0" bIns="0" anchor="ctr"/>
          <a:lstStyle/>
          <a:p>
            <a:pPr eaLnBrk="0" hangingPunct="0"/>
            <a:r>
              <a:rPr lang="en-US" sz="1800" baseline="0">
                <a:latin typeface="Arial Narrow" pitchFamily="34" charset="0"/>
              </a:rPr>
              <a:t>PowerPoint Lectures for</a:t>
            </a:r>
          </a:p>
          <a:p>
            <a:pPr eaLnBrk="0" hangingPunct="0"/>
            <a:r>
              <a:rPr lang="en-US" sz="2200" b="1" i="1" baseline="0">
                <a:latin typeface="Arial Narrow" pitchFamily="34" charset="0"/>
              </a:rPr>
              <a:t>Biology: Concepts &amp; Connections, </a:t>
            </a:r>
            <a:r>
              <a:rPr lang="en-US" sz="1800" b="1" i="1" baseline="0">
                <a:latin typeface="Arial Narrow" pitchFamily="34" charset="0"/>
              </a:rPr>
              <a:t>Sixth Edition</a:t>
            </a:r>
          </a:p>
          <a:p>
            <a:pPr eaLnBrk="0" hangingPunct="0"/>
            <a:r>
              <a:rPr lang="en-US" sz="1800" b="1" i="1" baseline="0">
                <a:latin typeface="Arial Narrow" pitchFamily="34" charset="0"/>
              </a:rPr>
              <a:t>Campbell, Reece, Taylor, Simon, and Dickey</a:t>
            </a:r>
            <a:endParaRPr lang="en-US" baseline="0"/>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lgn="r" eaLnBrk="0" hangingPunct="0"/>
            <a:endParaRPr lang="en-US"/>
          </a:p>
        </p:txBody>
      </p:sp>
      <p:sp>
        <p:nvSpPr>
          <p:cNvPr id="544784" name="Rectangle 16"/>
          <p:cNvSpPr>
            <a:spLocks noGrp="1" noChangeArrowheads="1"/>
          </p:cNvSpPr>
          <p:nvPr>
            <p:ph type="subTitle" idx="1"/>
          </p:nvPr>
        </p:nvSpPr>
        <p:spPr>
          <a:xfrm>
            <a:off x="3400425" y="190500"/>
            <a:ext cx="5667375" cy="1096963"/>
          </a:xfrm>
        </p:spPr>
        <p:txBody>
          <a:bodyPr rIns="0" anchor="ctr"/>
          <a:lstStyle>
            <a:lvl1pPr>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544785" name="Rectangle 17"/>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64338" y="182563"/>
            <a:ext cx="2193925" cy="6170612"/>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182563" y="182563"/>
            <a:ext cx="6429375" cy="617061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182563" y="182563"/>
            <a:ext cx="8775700" cy="61706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6"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342900" indent="-342900" algn="l" rtl="0" eaLnBrk="0" fontAlgn="base" hangingPunct="0">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file:///\\localhos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file:///\\localhost\..\..\Program%20Files\TurningPoint\2003\Question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6.png"/><Relationship Id="rId4" Type="http://schemas.openxmlformats.org/officeDocument/2006/relationships/hyperlink" Target="file:///\\localhost\..\..\Program%20Files\TurningPoint\2003\Questions.html"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sa/url?sa=i&amp;rct=j&amp;q=&amp;esrc=s&amp;source=images&amp;cd=&amp;cad=rja&amp;uact=8&amp;docid=db19okHIOMFwFM&amp;tbnid=Y1WhbUZM2hBfZM:&amp;ved=0CAQQjB0&amp;url=http%3A%2F%2Fwww.oldschool.com.sg%2Findex.php%2Fmodule%2FPublicAccess%2Faction%2FWrapper%2Fsid%2F9595afb87c8cf767f034c3ae53e74bae%2Fcmbn_id%2F2195%2Fcoll_id%2F6151&amp;ei=6dtkU9ymC8OrPL7agbgK&amp;psig=AFQjCNHei-MQdPNgC1rSuQkm7JHAAarHSw&amp;ust=1399205179887080"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206375" y="42863"/>
            <a:ext cx="8709025" cy="1300162"/>
          </a:xfrm>
        </p:spPr>
        <p:txBody>
          <a:bodyPr/>
          <a:lstStyle/>
          <a:p>
            <a:pPr eaLnBrk="1" hangingPunct="1">
              <a:defRPr/>
            </a:pPr>
            <a:r>
              <a:rPr lang="en-US" sz="4400" dirty="0" smtClean="0">
                <a:solidFill>
                  <a:schemeClr val="tx1"/>
                </a:solidFill>
                <a:effectLst>
                  <a:outerShdw blurRad="38100" dist="38100" dir="2700000" algn="tl">
                    <a:srgbClr val="C0C0C0"/>
                  </a:outerShdw>
                </a:effectLst>
              </a:rPr>
              <a:t>Chapter 8</a:t>
            </a:r>
            <a:endParaRPr lang="en-US" sz="3400" dirty="0" smtClean="0"/>
          </a:p>
        </p:txBody>
      </p:sp>
      <p:sp>
        <p:nvSpPr>
          <p:cNvPr id="3075"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baseline="0">
                <a:latin typeface="Tahoma" pitchFamily="34" charset="0"/>
              </a:rPr>
              <a:t>0</a:t>
            </a:r>
          </a:p>
        </p:txBody>
      </p:sp>
      <p:sp>
        <p:nvSpPr>
          <p:cNvPr id="3076" name="Rectangle 5"/>
          <p:cNvSpPr>
            <a:spLocks noChangeArrowheads="1"/>
          </p:cNvSpPr>
          <p:nvPr/>
        </p:nvSpPr>
        <p:spPr bwMode="auto">
          <a:xfrm>
            <a:off x="5110163" y="2192338"/>
            <a:ext cx="3756025" cy="454025"/>
          </a:xfrm>
          <a:prstGeom prst="rect">
            <a:avLst/>
          </a:prstGeom>
          <a:noFill/>
          <a:ln w="9525">
            <a:noFill/>
            <a:miter lim="800000"/>
            <a:headEnd/>
            <a:tailEnd/>
          </a:ln>
        </p:spPr>
        <p:txBody>
          <a:bodyPr>
            <a:spAutoFit/>
          </a:bodyPr>
          <a:lstStyle/>
          <a:p>
            <a:pPr algn="ctr" rtl="1">
              <a:lnSpc>
                <a:spcPct val="60000"/>
              </a:lnSpc>
            </a:pPr>
            <a:r>
              <a:rPr lang="ar-SA" sz="5500" b="1"/>
              <a:t>التغذية و الهضم</a:t>
            </a:r>
            <a:endParaRPr lang="en-US" sz="5500" b="1"/>
          </a:p>
        </p:txBody>
      </p:sp>
      <p:sp>
        <p:nvSpPr>
          <p:cNvPr id="3077" name="Rectangle 6"/>
          <p:cNvSpPr>
            <a:spLocks noChangeArrowheads="1"/>
          </p:cNvSpPr>
          <p:nvPr/>
        </p:nvSpPr>
        <p:spPr bwMode="auto">
          <a:xfrm>
            <a:off x="103188" y="1654175"/>
            <a:ext cx="5376862" cy="452438"/>
          </a:xfrm>
          <a:prstGeom prst="rect">
            <a:avLst/>
          </a:prstGeom>
          <a:noFill/>
          <a:ln w="9525">
            <a:noFill/>
            <a:miter lim="800000"/>
            <a:headEnd/>
            <a:tailEnd/>
          </a:ln>
        </p:spPr>
        <p:txBody>
          <a:bodyPr wrap="none">
            <a:spAutoFit/>
          </a:bodyPr>
          <a:lstStyle/>
          <a:p>
            <a:pPr algn="ctr">
              <a:lnSpc>
                <a:spcPct val="60000"/>
              </a:lnSpc>
            </a:pPr>
            <a:r>
              <a:rPr lang="en-US" sz="5500" b="1" dirty="0"/>
              <a:t>Nutrition and Digestion</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8195" name="Line 3"/>
          <p:cNvSpPr>
            <a:spLocks noChangeShapeType="1"/>
          </p:cNvSpPr>
          <p:nvPr/>
        </p:nvSpPr>
        <p:spPr bwMode="auto">
          <a:xfrm>
            <a:off x="182563" y="1200150"/>
            <a:ext cx="8775700" cy="0"/>
          </a:xfrm>
          <a:prstGeom prst="line">
            <a:avLst/>
          </a:prstGeom>
          <a:noFill/>
          <a:ln w="76200">
            <a:solidFill>
              <a:srgbClr val="A8B99B"/>
            </a:solidFill>
            <a:round/>
            <a:headEnd/>
            <a:tailEnd/>
          </a:ln>
        </p:spPr>
        <p:txBody>
          <a:bodyPr wrap="none" anchor="ctr"/>
          <a:lstStyle/>
          <a:p>
            <a:endParaRPr lang="en-US"/>
          </a:p>
        </p:txBody>
      </p:sp>
      <p:sp>
        <p:nvSpPr>
          <p:cNvPr id="8196"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197"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8198" name="Rectangle 8"/>
          <p:cNvSpPr>
            <a:spLocks noGrp="1" noChangeArrowheads="1"/>
          </p:cNvSpPr>
          <p:nvPr>
            <p:ph type="title"/>
          </p:nvPr>
        </p:nvSpPr>
        <p:spPr>
          <a:xfrm>
            <a:off x="176213" y="136525"/>
            <a:ext cx="8775700" cy="995363"/>
          </a:xfrm>
          <a:noFill/>
        </p:spPr>
        <p:txBody>
          <a:bodyPr/>
          <a:lstStyle/>
          <a:p>
            <a:pPr marL="1004888" indent="-1004888" algn="ctr" rtl="1"/>
            <a:r>
              <a:rPr lang="en-US" sz="2400" dirty="0" smtClean="0"/>
              <a:t>A healthy diet includes 13 vitamins and many essential minerals</a:t>
            </a:r>
            <a:br>
              <a:rPr lang="en-US" sz="2400" dirty="0" smtClean="0"/>
            </a:br>
            <a:r>
              <a:rPr lang="ar-SA" sz="2400" dirty="0" smtClean="0">
                <a:solidFill>
                  <a:srgbClr val="FF0000"/>
                </a:solidFill>
              </a:rPr>
              <a:t>يحتوي نظام الغذاء الصحي على 13 فيتامين و العديد من المعادن الضرورية</a:t>
            </a:r>
            <a:endParaRPr lang="en-US" sz="2400" dirty="0" smtClean="0">
              <a:solidFill>
                <a:srgbClr val="FF0000"/>
              </a:solidFill>
            </a:endParaRPr>
          </a:p>
        </p:txBody>
      </p:sp>
      <p:sp>
        <p:nvSpPr>
          <p:cNvPr id="8199" name="Rectangle 9"/>
          <p:cNvSpPr>
            <a:spLocks noGrp="1" noChangeArrowheads="1"/>
          </p:cNvSpPr>
          <p:nvPr>
            <p:ph type="body" idx="1"/>
          </p:nvPr>
        </p:nvSpPr>
        <p:spPr>
          <a:xfrm>
            <a:off x="101598" y="986971"/>
            <a:ext cx="8775700" cy="5655810"/>
          </a:xfrm>
          <a:noFill/>
        </p:spPr>
        <p:txBody>
          <a:bodyPr anchor="ctr"/>
          <a:lstStyle/>
          <a:p>
            <a:pPr marL="174625" indent="-174625" eaLnBrk="1" hangingPunct="1">
              <a:spcBef>
                <a:spcPts val="600"/>
              </a:spcBef>
              <a:spcAft>
                <a:spcPts val="600"/>
              </a:spcAft>
            </a:pPr>
            <a:r>
              <a:rPr lang="en-US" sz="2000" b="1" dirty="0" smtClean="0"/>
              <a:t>Essential vitamins and minerals                        </a:t>
            </a:r>
            <a:r>
              <a:rPr lang="ar-SA" sz="2000" b="1" dirty="0" smtClean="0">
                <a:solidFill>
                  <a:srgbClr val="FF0000"/>
                </a:solidFill>
              </a:rPr>
              <a:t>الفيتامينات و المعادن الضرورية</a:t>
            </a:r>
            <a:r>
              <a:rPr lang="en-US" sz="2000" b="1" dirty="0" smtClean="0">
                <a:solidFill>
                  <a:srgbClr val="FF0000"/>
                </a:solidFill>
              </a:rPr>
              <a:t> </a:t>
            </a:r>
            <a:endParaRPr lang="en-US" sz="2000" dirty="0" smtClean="0">
              <a:solidFill>
                <a:srgbClr val="FF0000"/>
              </a:solidFill>
            </a:endParaRPr>
          </a:p>
          <a:p>
            <a:pPr marL="623888" lvl="1" indent="-269875" eaLnBrk="1" hangingPunct="1">
              <a:spcBef>
                <a:spcPts val="600"/>
              </a:spcBef>
              <a:spcAft>
                <a:spcPts val="600"/>
              </a:spcAft>
              <a:buFontTx/>
              <a:buChar char="–"/>
            </a:pPr>
            <a:r>
              <a:rPr lang="en-US" sz="2000" dirty="0" smtClean="0"/>
              <a:t>Required in </a:t>
            </a:r>
            <a:r>
              <a:rPr lang="en-US" sz="2000" b="1" dirty="0" smtClean="0"/>
              <a:t>minute</a:t>
            </a:r>
            <a:r>
              <a:rPr lang="en-US" sz="2000" dirty="0" smtClean="0"/>
              <a:t> amounts                         </a:t>
            </a:r>
            <a:r>
              <a:rPr lang="ar-SA" sz="2000" dirty="0" smtClean="0"/>
              <a:t>الحاجة اليها بكميات ضئيلة </a:t>
            </a:r>
            <a:r>
              <a:rPr lang="en-US" sz="2000" dirty="0" smtClean="0"/>
              <a:t> -</a:t>
            </a:r>
          </a:p>
          <a:p>
            <a:pPr marL="623888" lvl="1" indent="-269875" eaLnBrk="1" hangingPunct="1">
              <a:spcBef>
                <a:spcPts val="600"/>
              </a:spcBef>
              <a:spcAft>
                <a:spcPts val="600"/>
              </a:spcAft>
              <a:buFontTx/>
              <a:buChar char="–"/>
            </a:pPr>
            <a:r>
              <a:rPr lang="en-US" sz="2000" dirty="0" smtClean="0"/>
              <a:t>Extreme excesses can be dangerous     </a:t>
            </a:r>
            <a:r>
              <a:rPr lang="ar-SA" sz="2000" dirty="0" smtClean="0"/>
              <a:t>الزيادة المفرطة فيها قد تكون خطيرة </a:t>
            </a:r>
            <a:r>
              <a:rPr lang="en-US" sz="2000" dirty="0" smtClean="0"/>
              <a:t>-</a:t>
            </a:r>
          </a:p>
          <a:p>
            <a:pPr marL="623888" lvl="1" indent="-269875" eaLnBrk="1" hangingPunct="1">
              <a:spcBef>
                <a:spcPts val="600"/>
              </a:spcBef>
              <a:spcAft>
                <a:spcPts val="600"/>
              </a:spcAft>
              <a:buFontTx/>
              <a:buChar char="–"/>
            </a:pPr>
            <a:r>
              <a:rPr lang="en-US" sz="2000" dirty="0" smtClean="0"/>
              <a:t>Excess water-soluble vitamins can be eliminated in urine</a:t>
            </a:r>
          </a:p>
          <a:p>
            <a:pPr marL="623888" lvl="1" indent="-269875" algn="r" rtl="1" eaLnBrk="1" hangingPunct="1">
              <a:spcBef>
                <a:spcPts val="600"/>
              </a:spcBef>
              <a:spcAft>
                <a:spcPts val="600"/>
              </a:spcAft>
              <a:buFontTx/>
              <a:buChar char="–"/>
            </a:pPr>
            <a:r>
              <a:rPr lang="ar-SA" sz="2000" dirty="0" smtClean="0"/>
              <a:t>الفائض من الفيتامينات التي تذوب في الماء يمكن التخلص منها عن طريق البول </a:t>
            </a:r>
            <a:endParaRPr lang="en-US" sz="2000" dirty="0" smtClean="0"/>
          </a:p>
          <a:p>
            <a:pPr marL="623888" lvl="1" indent="-269875" eaLnBrk="1" hangingPunct="1">
              <a:spcBef>
                <a:spcPts val="600"/>
              </a:spcBef>
              <a:spcAft>
                <a:spcPts val="600"/>
              </a:spcAft>
              <a:buFontTx/>
              <a:buChar char="–"/>
            </a:pPr>
            <a:r>
              <a:rPr lang="en-US" sz="2000" dirty="0" smtClean="0"/>
              <a:t>Excess fat-soluble vitamins accumulate to dangerous levels in body fat</a:t>
            </a:r>
          </a:p>
          <a:p>
            <a:pPr marL="623888" lvl="1" indent="-269875" algn="r" rtl="1" eaLnBrk="1" hangingPunct="1">
              <a:spcBef>
                <a:spcPts val="600"/>
              </a:spcBef>
              <a:spcAft>
                <a:spcPts val="600"/>
              </a:spcAft>
              <a:buFontTx/>
              <a:buChar char="–"/>
            </a:pPr>
            <a:r>
              <a:rPr lang="ar-SA" sz="2000" dirty="0" smtClean="0"/>
              <a:t>الفائض من الفيتامينات التي تذوب في الدهون تتراكم بمستويات خطيرة في الانسجة </a:t>
            </a:r>
            <a:r>
              <a:rPr lang="ar-SA" sz="2000" dirty="0" err="1" smtClean="0"/>
              <a:t>الدهنية</a:t>
            </a:r>
            <a:r>
              <a:rPr lang="ar-SA" sz="2000" dirty="0" smtClean="0"/>
              <a:t> للجسم</a:t>
            </a:r>
            <a:endParaRPr lang="en-US" sz="2000" dirty="0" smtClean="0"/>
          </a:p>
          <a:p>
            <a:pPr marL="623888" lvl="1" indent="-269875" algn="r" rtl="1" eaLnBrk="1" hangingPunct="1">
              <a:spcBef>
                <a:spcPts val="600"/>
              </a:spcBef>
              <a:spcAft>
                <a:spcPts val="600"/>
              </a:spcAft>
              <a:buFontTx/>
              <a:buNone/>
            </a:pPr>
            <a:endParaRPr lang="en-US" sz="2000" dirty="0" smtClean="0"/>
          </a:p>
          <a:p>
            <a:pPr marL="174625" indent="-174625" eaLnBrk="1" hangingPunct="1">
              <a:spcBef>
                <a:spcPts val="600"/>
              </a:spcBef>
              <a:spcAft>
                <a:spcPts val="600"/>
              </a:spcAft>
            </a:pPr>
            <a:r>
              <a:rPr lang="en-US" sz="2000" b="1" dirty="0" smtClean="0"/>
              <a:t>Minerals </a:t>
            </a:r>
            <a:r>
              <a:rPr lang="en-US" sz="2000" dirty="0" smtClean="0"/>
              <a:t>are simple inorganic nutrients usually required in small amounts</a:t>
            </a:r>
          </a:p>
          <a:p>
            <a:pPr marL="174625" indent="-174625" algn="r" rtl="1" eaLnBrk="1" hangingPunct="1">
              <a:spcBef>
                <a:spcPts val="600"/>
              </a:spcBef>
              <a:spcAft>
                <a:spcPts val="600"/>
              </a:spcAft>
            </a:pPr>
            <a:r>
              <a:rPr lang="ar-SA" sz="2000" dirty="0" smtClean="0">
                <a:solidFill>
                  <a:srgbClr val="FF0000"/>
                </a:solidFill>
              </a:rPr>
              <a:t>المعادن هي مواد غذائية غير عضوية بسيطة يحتاج الجسم اليها بكميات قليلة</a:t>
            </a:r>
            <a:endParaRPr lang="en-US" sz="2000" dirty="0" smtClean="0">
              <a:solidFill>
                <a:srgbClr val="FF0000"/>
              </a:solidFill>
            </a:endParaRPr>
          </a:p>
          <a:p>
            <a:pPr marL="623888" lvl="1" indent="-269875" eaLnBrk="1" hangingPunct="1">
              <a:spcBef>
                <a:spcPts val="600"/>
              </a:spcBef>
              <a:spcAft>
                <a:spcPts val="600"/>
              </a:spcAft>
              <a:buFontTx/>
              <a:buChar char="–"/>
            </a:pPr>
            <a:r>
              <a:rPr lang="en-US" sz="2000" dirty="0" smtClean="0"/>
              <a:t>Calcium and phosphorus are required in larger amounts</a:t>
            </a:r>
          </a:p>
          <a:p>
            <a:pPr marL="623888" lvl="1" indent="-269875" algn="r" rtl="1" eaLnBrk="1" hangingPunct="1">
              <a:spcBef>
                <a:spcPts val="600"/>
              </a:spcBef>
              <a:spcAft>
                <a:spcPts val="600"/>
              </a:spcAft>
              <a:buFontTx/>
              <a:buChar char="–"/>
            </a:pPr>
            <a:r>
              <a:rPr lang="ar-SA" sz="2000" dirty="0" smtClean="0"/>
              <a:t>إلا ان الجسم يحتاج الى الكالسيوم والفسفور بكميات كبيرة </a:t>
            </a:r>
            <a:endParaRPr lang="en-US" sz="20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ox(in)">
                                      <p:cBhvr>
                                        <p:cTn id="7" dur="500"/>
                                        <p:tgtEl>
                                          <p:spTgt spid="8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9">
                                            <p:txEl>
                                              <p:pRg st="1" end="1"/>
                                            </p:txEl>
                                          </p:spTgt>
                                        </p:tgtEl>
                                        <p:attrNameLst>
                                          <p:attrName>style.visibility</p:attrName>
                                        </p:attrNameLst>
                                      </p:cBhvr>
                                      <p:to>
                                        <p:strVal val="visible"/>
                                      </p:to>
                                    </p:set>
                                    <p:animEffect transition="in" filter="box(in)">
                                      <p:cBhvr>
                                        <p:cTn id="12" dur="500"/>
                                        <p:tgtEl>
                                          <p:spTgt spid="8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9">
                                            <p:txEl>
                                              <p:pRg st="2" end="2"/>
                                            </p:txEl>
                                          </p:spTgt>
                                        </p:tgtEl>
                                        <p:attrNameLst>
                                          <p:attrName>style.visibility</p:attrName>
                                        </p:attrNameLst>
                                      </p:cBhvr>
                                      <p:to>
                                        <p:strVal val="visible"/>
                                      </p:to>
                                    </p:set>
                                    <p:animEffect transition="in" filter="box(in)">
                                      <p:cBhvr>
                                        <p:cTn id="17" dur="500"/>
                                        <p:tgtEl>
                                          <p:spTgt spid="8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199">
                                            <p:txEl>
                                              <p:pRg st="3" end="3"/>
                                            </p:txEl>
                                          </p:spTgt>
                                        </p:tgtEl>
                                        <p:attrNameLst>
                                          <p:attrName>style.visibility</p:attrName>
                                        </p:attrNameLst>
                                      </p:cBhvr>
                                      <p:to>
                                        <p:strVal val="visible"/>
                                      </p:to>
                                    </p:set>
                                    <p:animEffect transition="in" filter="box(in)">
                                      <p:cBhvr>
                                        <p:cTn id="22" dur="500"/>
                                        <p:tgtEl>
                                          <p:spTgt spid="8199">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8199">
                                            <p:txEl>
                                              <p:pRg st="4" end="4"/>
                                            </p:txEl>
                                          </p:spTgt>
                                        </p:tgtEl>
                                        <p:attrNameLst>
                                          <p:attrName>style.visibility</p:attrName>
                                        </p:attrNameLst>
                                      </p:cBhvr>
                                      <p:to>
                                        <p:strVal val="visible"/>
                                      </p:to>
                                    </p:set>
                                    <p:animEffect transition="in" filter="box(in)">
                                      <p:cBhvr>
                                        <p:cTn id="25" dur="500"/>
                                        <p:tgtEl>
                                          <p:spTgt spid="81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8199">
                                            <p:txEl>
                                              <p:pRg st="5" end="5"/>
                                            </p:txEl>
                                          </p:spTgt>
                                        </p:tgtEl>
                                        <p:attrNameLst>
                                          <p:attrName>style.visibility</p:attrName>
                                        </p:attrNameLst>
                                      </p:cBhvr>
                                      <p:to>
                                        <p:strVal val="visible"/>
                                      </p:to>
                                    </p:set>
                                    <p:animEffect transition="in" filter="box(in)">
                                      <p:cBhvr>
                                        <p:cTn id="30" dur="500"/>
                                        <p:tgtEl>
                                          <p:spTgt spid="8199">
                                            <p:txEl>
                                              <p:pRg st="5" end="5"/>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8199">
                                            <p:txEl>
                                              <p:pRg st="6" end="6"/>
                                            </p:txEl>
                                          </p:spTgt>
                                        </p:tgtEl>
                                        <p:attrNameLst>
                                          <p:attrName>style.visibility</p:attrName>
                                        </p:attrNameLst>
                                      </p:cBhvr>
                                      <p:to>
                                        <p:strVal val="visible"/>
                                      </p:to>
                                    </p:set>
                                    <p:animEffect transition="in" filter="box(in)">
                                      <p:cBhvr>
                                        <p:cTn id="33" dur="500"/>
                                        <p:tgtEl>
                                          <p:spTgt spid="819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8199">
                                            <p:txEl>
                                              <p:pRg st="8" end="8"/>
                                            </p:txEl>
                                          </p:spTgt>
                                        </p:tgtEl>
                                        <p:attrNameLst>
                                          <p:attrName>style.visibility</p:attrName>
                                        </p:attrNameLst>
                                      </p:cBhvr>
                                      <p:to>
                                        <p:strVal val="visible"/>
                                      </p:to>
                                    </p:set>
                                    <p:animEffect transition="in" filter="box(in)">
                                      <p:cBhvr>
                                        <p:cTn id="38" dur="500"/>
                                        <p:tgtEl>
                                          <p:spTgt spid="8199">
                                            <p:txEl>
                                              <p:pRg st="8" end="8"/>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8199">
                                            <p:txEl>
                                              <p:pRg st="9" end="9"/>
                                            </p:txEl>
                                          </p:spTgt>
                                        </p:tgtEl>
                                        <p:attrNameLst>
                                          <p:attrName>style.visibility</p:attrName>
                                        </p:attrNameLst>
                                      </p:cBhvr>
                                      <p:to>
                                        <p:strVal val="visible"/>
                                      </p:to>
                                    </p:set>
                                    <p:animEffect transition="in" filter="box(in)">
                                      <p:cBhvr>
                                        <p:cTn id="41" dur="500"/>
                                        <p:tgtEl>
                                          <p:spTgt spid="8199">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8199">
                                            <p:txEl>
                                              <p:pRg st="10" end="10"/>
                                            </p:txEl>
                                          </p:spTgt>
                                        </p:tgtEl>
                                        <p:attrNameLst>
                                          <p:attrName>style.visibility</p:attrName>
                                        </p:attrNameLst>
                                      </p:cBhvr>
                                      <p:to>
                                        <p:strVal val="visible"/>
                                      </p:to>
                                    </p:set>
                                    <p:animEffect transition="in" filter="box(in)">
                                      <p:cBhvr>
                                        <p:cTn id="46" dur="500"/>
                                        <p:tgtEl>
                                          <p:spTgt spid="8199">
                                            <p:txEl>
                                              <p:pRg st="10" end="10"/>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8199">
                                            <p:txEl>
                                              <p:pRg st="11" end="11"/>
                                            </p:txEl>
                                          </p:spTgt>
                                        </p:tgtEl>
                                        <p:attrNameLst>
                                          <p:attrName>style.visibility</p:attrName>
                                        </p:attrNameLst>
                                      </p:cBhvr>
                                      <p:to>
                                        <p:strVal val="visible"/>
                                      </p:to>
                                    </p:set>
                                    <p:animEffect transition="in" filter="box(in)">
                                      <p:cBhvr>
                                        <p:cTn id="49" dur="500"/>
                                        <p:tgtEl>
                                          <p:spTgt spid="81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9219" name="Line 3"/>
          <p:cNvSpPr>
            <a:spLocks noChangeShapeType="1"/>
          </p:cNvSpPr>
          <p:nvPr/>
        </p:nvSpPr>
        <p:spPr bwMode="auto">
          <a:xfrm>
            <a:off x="139700" y="1274763"/>
            <a:ext cx="8775700" cy="0"/>
          </a:xfrm>
          <a:prstGeom prst="line">
            <a:avLst/>
          </a:prstGeom>
          <a:noFill/>
          <a:ln w="76200">
            <a:solidFill>
              <a:srgbClr val="A8B99B"/>
            </a:solidFill>
            <a:round/>
            <a:headEnd/>
            <a:tailEnd/>
          </a:ln>
        </p:spPr>
        <p:txBody>
          <a:bodyPr wrap="none" anchor="ctr"/>
          <a:lstStyle/>
          <a:p>
            <a:endParaRPr lang="en-US"/>
          </a:p>
        </p:txBody>
      </p:sp>
      <p:sp>
        <p:nvSpPr>
          <p:cNvPr id="9220"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221"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9222" name="Rectangle 8"/>
          <p:cNvSpPr>
            <a:spLocks noGrp="1" noChangeArrowheads="1"/>
          </p:cNvSpPr>
          <p:nvPr>
            <p:ph type="title"/>
          </p:nvPr>
        </p:nvSpPr>
        <p:spPr>
          <a:xfrm>
            <a:off x="176213" y="179388"/>
            <a:ext cx="8775700" cy="1039812"/>
          </a:xfrm>
          <a:noFill/>
        </p:spPr>
        <p:txBody>
          <a:bodyPr/>
          <a:lstStyle/>
          <a:p>
            <a:pPr marL="0" indent="0" algn="ctr" rtl="1" eaLnBrk="1" hangingPunct="1"/>
            <a:r>
              <a:rPr lang="en-US" sz="2400" smtClean="0"/>
              <a:t>CONNECTION: Diet can influence cardiovascular disease and cancer</a:t>
            </a:r>
            <a:br>
              <a:rPr lang="en-US" sz="2400" smtClean="0"/>
            </a:br>
            <a:r>
              <a:rPr lang="ar-SA" sz="2400" smtClean="0">
                <a:solidFill>
                  <a:srgbClr val="FF0000"/>
                </a:solidFill>
              </a:rPr>
              <a:t>رابطة تطبيقية: يمكن لنظام الغذائي ان يؤثر في امراض الاوعية القلبية والسرطان</a:t>
            </a:r>
            <a:endParaRPr lang="en-US" sz="2400" smtClean="0">
              <a:solidFill>
                <a:srgbClr val="FF0000"/>
              </a:solidFill>
            </a:endParaRPr>
          </a:p>
        </p:txBody>
      </p:sp>
      <p:sp>
        <p:nvSpPr>
          <p:cNvPr id="9223" name="Rectangle 9"/>
          <p:cNvSpPr>
            <a:spLocks noGrp="1" noChangeArrowheads="1"/>
          </p:cNvSpPr>
          <p:nvPr>
            <p:ph type="body" idx="1"/>
          </p:nvPr>
        </p:nvSpPr>
        <p:spPr>
          <a:xfrm>
            <a:off x="242888" y="1382713"/>
            <a:ext cx="8775700" cy="5073650"/>
          </a:xfrm>
          <a:noFill/>
        </p:spPr>
        <p:txBody>
          <a:bodyPr/>
          <a:lstStyle/>
          <a:p>
            <a:pPr marL="357188" indent="-357188" eaLnBrk="1" hangingPunct="1"/>
            <a:r>
              <a:rPr lang="en-US" sz="2000" dirty="0" smtClean="0"/>
              <a:t>A healthy diet may reduce the risk of cardiovascular disease and cancer</a:t>
            </a:r>
          </a:p>
          <a:p>
            <a:pPr marL="357188" indent="-357188" algn="r" rtl="1" eaLnBrk="1" hangingPunct="1"/>
            <a:r>
              <a:rPr lang="ar-SA" sz="2000" dirty="0" smtClean="0">
                <a:solidFill>
                  <a:srgbClr val="FF0000"/>
                </a:solidFill>
              </a:rPr>
              <a:t>ان النظام الغذائي الصحي قد يقلل من مخاطر الاصابة </a:t>
            </a:r>
            <a:r>
              <a:rPr lang="ar-SA" sz="2000" dirty="0" err="1" smtClean="0">
                <a:solidFill>
                  <a:srgbClr val="FF0000"/>
                </a:solidFill>
              </a:rPr>
              <a:t>بامراض</a:t>
            </a:r>
            <a:r>
              <a:rPr lang="ar-SA" sz="2000" dirty="0" smtClean="0">
                <a:solidFill>
                  <a:srgbClr val="FF0000"/>
                </a:solidFill>
              </a:rPr>
              <a:t> الاوعية القلبية والسرطان  </a:t>
            </a:r>
            <a:endParaRPr lang="en-US" sz="2000" dirty="0" smtClean="0">
              <a:solidFill>
                <a:srgbClr val="FF0000"/>
              </a:solidFill>
            </a:endParaRPr>
          </a:p>
          <a:p>
            <a:pPr marL="357188" indent="-357188" eaLnBrk="1" hangingPunct="1"/>
            <a:r>
              <a:rPr lang="en-US" sz="2000" dirty="0" smtClean="0"/>
              <a:t>Two main types of cholesterol  </a:t>
            </a:r>
            <a:r>
              <a:rPr lang="ar-SA" sz="2000" dirty="0" smtClean="0">
                <a:solidFill>
                  <a:srgbClr val="FF0000"/>
                </a:solidFill>
              </a:rPr>
              <a:t>يوجد نوعان من الكلسترول</a:t>
            </a:r>
            <a:r>
              <a:rPr lang="ar-SA" sz="2000" dirty="0" smtClean="0"/>
              <a:t> </a:t>
            </a:r>
            <a:endParaRPr lang="en-US" sz="2000" dirty="0" smtClean="0"/>
          </a:p>
          <a:p>
            <a:pPr marL="812800" lvl="1" indent="-276225" eaLnBrk="1" hangingPunct="1">
              <a:spcBef>
                <a:spcPct val="20000"/>
              </a:spcBef>
              <a:buFontTx/>
              <a:buChar char="–"/>
            </a:pPr>
            <a:r>
              <a:rPr lang="en-US" sz="2000" dirty="0" smtClean="0"/>
              <a:t>LDL </a:t>
            </a:r>
            <a:r>
              <a:rPr lang="ar-SA" sz="2000" dirty="0" err="1" smtClean="0"/>
              <a:t>:</a:t>
            </a:r>
            <a:r>
              <a:rPr lang="en-US" sz="2000" dirty="0" smtClean="0"/>
              <a:t> contributes to blocked blood vessels and higher blood pressure</a:t>
            </a:r>
          </a:p>
          <a:p>
            <a:pPr marL="812800" lvl="1" indent="-276225" algn="r" rtl="1" eaLnBrk="1" hangingPunct="1">
              <a:spcBef>
                <a:spcPct val="20000"/>
              </a:spcBef>
              <a:buFontTx/>
              <a:buChar char="–"/>
            </a:pPr>
            <a:r>
              <a:rPr lang="ar-SA" sz="2000" b="1" dirty="0" smtClean="0"/>
              <a:t>كلسترول منخفض </a:t>
            </a:r>
            <a:r>
              <a:rPr lang="ar-SA" sz="2000" b="1" dirty="0" err="1" smtClean="0"/>
              <a:t>الكثافة </a:t>
            </a:r>
            <a:r>
              <a:rPr lang="ar-SA" sz="2000" b="1" dirty="0" smtClean="0"/>
              <a:t>– </a:t>
            </a:r>
            <a:r>
              <a:rPr lang="ar-SA" sz="2000" dirty="0" smtClean="0"/>
              <a:t>يساهم في انسداد الاوعية الدموية وارتفاع الضغط</a:t>
            </a:r>
            <a:r>
              <a:rPr lang="ar-SA" sz="2000" b="1" dirty="0" smtClean="0"/>
              <a:t>  </a:t>
            </a:r>
            <a:endParaRPr lang="en-US" sz="2000" b="1" dirty="0" smtClean="0"/>
          </a:p>
          <a:p>
            <a:pPr marL="812800" lvl="1" indent="-276225" eaLnBrk="1" hangingPunct="1">
              <a:spcBef>
                <a:spcPct val="20000"/>
              </a:spcBef>
              <a:buFontTx/>
              <a:buChar char="–"/>
            </a:pPr>
            <a:r>
              <a:rPr lang="en-US" sz="2000" dirty="0" smtClean="0"/>
              <a:t>HDL : tends to reduce blocked blood vessels</a:t>
            </a:r>
          </a:p>
          <a:p>
            <a:pPr marL="812800" lvl="1" indent="-276225" algn="r" rtl="1" eaLnBrk="1" hangingPunct="1">
              <a:spcBef>
                <a:spcPct val="20000"/>
              </a:spcBef>
              <a:buFontTx/>
              <a:buChar char="–"/>
            </a:pPr>
            <a:r>
              <a:rPr lang="ar-SA" sz="2000" b="1" dirty="0" smtClean="0"/>
              <a:t>الكلسترول عالي </a:t>
            </a:r>
            <a:r>
              <a:rPr lang="ar-SA" sz="2000" b="1" dirty="0" err="1" smtClean="0"/>
              <a:t>الكثافة </a:t>
            </a:r>
            <a:r>
              <a:rPr lang="ar-SA" sz="2000" b="1" dirty="0" smtClean="0"/>
              <a:t>– </a:t>
            </a:r>
            <a:r>
              <a:rPr lang="ar-SA" sz="2000" dirty="0" smtClean="0"/>
              <a:t>يؤدي الى خفض نسبة انسداد الاوعية الدموي</a:t>
            </a:r>
            <a:r>
              <a:rPr lang="ar-SA" sz="2000" b="1" dirty="0" smtClean="0"/>
              <a:t> </a:t>
            </a:r>
            <a:endParaRPr lang="en-US" sz="2000" b="1" dirty="0" smtClean="0"/>
          </a:p>
          <a:p>
            <a:pPr marL="357188" indent="-357188" eaLnBrk="1" hangingPunct="1"/>
            <a:r>
              <a:rPr lang="en-US" sz="2000" dirty="0" smtClean="0"/>
              <a:t>Exercise increases HDL levels</a:t>
            </a:r>
            <a:r>
              <a:rPr lang="en-US" sz="2400" dirty="0" smtClean="0"/>
              <a:t> </a:t>
            </a:r>
            <a:endParaRPr lang="en-US" sz="2000" dirty="0" smtClean="0"/>
          </a:p>
          <a:p>
            <a:pPr marL="357188" indent="-357188" algn="r" rtl="1" eaLnBrk="1" hangingPunct="1"/>
            <a:r>
              <a:rPr lang="ar-SA" sz="2000" dirty="0" smtClean="0">
                <a:solidFill>
                  <a:srgbClr val="FF0000"/>
                </a:solidFill>
              </a:rPr>
              <a:t>التمارين الرياضية تزيد من مستويات الكلسترول عالي الكثافة</a:t>
            </a:r>
            <a:endParaRPr lang="en-US" sz="2000" dirty="0" smtClean="0">
              <a:solidFill>
                <a:srgbClr val="FF0000"/>
              </a:solidFill>
            </a:endParaRPr>
          </a:p>
          <a:p>
            <a:pPr marL="357188" indent="-357188" eaLnBrk="1" hangingPunct="1"/>
            <a:r>
              <a:rPr lang="en-US" sz="2000" dirty="0" smtClean="0"/>
              <a:t>Smoking decreases HDL levels</a:t>
            </a:r>
          </a:p>
          <a:p>
            <a:pPr marL="357188" indent="-357188" algn="r" rtl="1" eaLnBrk="1" hangingPunct="1"/>
            <a:r>
              <a:rPr lang="ar-SA" sz="2000" dirty="0" smtClean="0">
                <a:solidFill>
                  <a:srgbClr val="FF0000"/>
                </a:solidFill>
              </a:rPr>
              <a:t>يخفض التدخين من مستويات الكلسترول عالي لكثافة </a:t>
            </a:r>
            <a:endParaRPr lang="en-US" sz="20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box(in)">
                                      <p:cBhvr>
                                        <p:cTn id="7" dur="500"/>
                                        <p:tgtEl>
                                          <p:spTgt spid="922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223">
                                            <p:txEl>
                                              <p:pRg st="1" end="1"/>
                                            </p:txEl>
                                          </p:spTgt>
                                        </p:tgtEl>
                                        <p:attrNameLst>
                                          <p:attrName>style.visibility</p:attrName>
                                        </p:attrNameLst>
                                      </p:cBhvr>
                                      <p:to>
                                        <p:strVal val="visible"/>
                                      </p:to>
                                    </p:set>
                                    <p:animEffect transition="in" filter="box(in)">
                                      <p:cBhvr>
                                        <p:cTn id="10" dur="500"/>
                                        <p:tgtEl>
                                          <p:spTgt spid="92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223">
                                            <p:txEl>
                                              <p:pRg st="2" end="2"/>
                                            </p:txEl>
                                          </p:spTgt>
                                        </p:tgtEl>
                                        <p:attrNameLst>
                                          <p:attrName>style.visibility</p:attrName>
                                        </p:attrNameLst>
                                      </p:cBhvr>
                                      <p:to>
                                        <p:strVal val="visible"/>
                                      </p:to>
                                    </p:set>
                                    <p:animEffect transition="in" filter="box(in)">
                                      <p:cBhvr>
                                        <p:cTn id="15" dur="500"/>
                                        <p:tgtEl>
                                          <p:spTgt spid="92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223">
                                            <p:txEl>
                                              <p:pRg st="3" end="3"/>
                                            </p:txEl>
                                          </p:spTgt>
                                        </p:tgtEl>
                                        <p:attrNameLst>
                                          <p:attrName>style.visibility</p:attrName>
                                        </p:attrNameLst>
                                      </p:cBhvr>
                                      <p:to>
                                        <p:strVal val="visible"/>
                                      </p:to>
                                    </p:set>
                                    <p:animEffect transition="in" filter="box(in)">
                                      <p:cBhvr>
                                        <p:cTn id="20" dur="500"/>
                                        <p:tgtEl>
                                          <p:spTgt spid="922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9223">
                                            <p:txEl>
                                              <p:pRg st="4" end="4"/>
                                            </p:txEl>
                                          </p:spTgt>
                                        </p:tgtEl>
                                        <p:attrNameLst>
                                          <p:attrName>style.visibility</p:attrName>
                                        </p:attrNameLst>
                                      </p:cBhvr>
                                      <p:to>
                                        <p:strVal val="visible"/>
                                      </p:to>
                                    </p:set>
                                    <p:animEffect transition="in" filter="box(in)">
                                      <p:cBhvr>
                                        <p:cTn id="23" dur="500"/>
                                        <p:tgtEl>
                                          <p:spTgt spid="922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9223">
                                            <p:txEl>
                                              <p:pRg st="5" end="5"/>
                                            </p:txEl>
                                          </p:spTgt>
                                        </p:tgtEl>
                                        <p:attrNameLst>
                                          <p:attrName>style.visibility</p:attrName>
                                        </p:attrNameLst>
                                      </p:cBhvr>
                                      <p:to>
                                        <p:strVal val="visible"/>
                                      </p:to>
                                    </p:set>
                                    <p:animEffect transition="in" filter="box(in)">
                                      <p:cBhvr>
                                        <p:cTn id="28" dur="500"/>
                                        <p:tgtEl>
                                          <p:spTgt spid="9223">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9223">
                                            <p:txEl>
                                              <p:pRg st="6" end="6"/>
                                            </p:txEl>
                                          </p:spTgt>
                                        </p:tgtEl>
                                        <p:attrNameLst>
                                          <p:attrName>style.visibility</p:attrName>
                                        </p:attrNameLst>
                                      </p:cBhvr>
                                      <p:to>
                                        <p:strVal val="visible"/>
                                      </p:to>
                                    </p:set>
                                    <p:animEffect transition="in" filter="box(in)">
                                      <p:cBhvr>
                                        <p:cTn id="31" dur="500"/>
                                        <p:tgtEl>
                                          <p:spTgt spid="922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9223">
                                            <p:txEl>
                                              <p:pRg st="7" end="7"/>
                                            </p:txEl>
                                          </p:spTgt>
                                        </p:tgtEl>
                                        <p:attrNameLst>
                                          <p:attrName>style.visibility</p:attrName>
                                        </p:attrNameLst>
                                      </p:cBhvr>
                                      <p:to>
                                        <p:strVal val="visible"/>
                                      </p:to>
                                    </p:set>
                                    <p:animEffect transition="in" filter="box(in)">
                                      <p:cBhvr>
                                        <p:cTn id="36" dur="500"/>
                                        <p:tgtEl>
                                          <p:spTgt spid="9223">
                                            <p:txEl>
                                              <p:pRg st="7" end="7"/>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9223">
                                            <p:txEl>
                                              <p:pRg st="8" end="8"/>
                                            </p:txEl>
                                          </p:spTgt>
                                        </p:tgtEl>
                                        <p:attrNameLst>
                                          <p:attrName>style.visibility</p:attrName>
                                        </p:attrNameLst>
                                      </p:cBhvr>
                                      <p:to>
                                        <p:strVal val="visible"/>
                                      </p:to>
                                    </p:set>
                                    <p:animEffect transition="in" filter="box(in)">
                                      <p:cBhvr>
                                        <p:cTn id="39" dur="500"/>
                                        <p:tgtEl>
                                          <p:spTgt spid="922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9223">
                                            <p:txEl>
                                              <p:pRg st="9" end="9"/>
                                            </p:txEl>
                                          </p:spTgt>
                                        </p:tgtEl>
                                        <p:attrNameLst>
                                          <p:attrName>style.visibility</p:attrName>
                                        </p:attrNameLst>
                                      </p:cBhvr>
                                      <p:to>
                                        <p:strVal val="visible"/>
                                      </p:to>
                                    </p:set>
                                    <p:animEffect transition="in" filter="box(in)">
                                      <p:cBhvr>
                                        <p:cTn id="44" dur="500"/>
                                        <p:tgtEl>
                                          <p:spTgt spid="9223">
                                            <p:txEl>
                                              <p:pRg st="9" end="9"/>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9223">
                                            <p:txEl>
                                              <p:pRg st="10" end="10"/>
                                            </p:txEl>
                                          </p:spTgt>
                                        </p:tgtEl>
                                        <p:attrNameLst>
                                          <p:attrName>style.visibility</p:attrName>
                                        </p:attrNameLst>
                                      </p:cBhvr>
                                      <p:to>
                                        <p:strVal val="visible"/>
                                      </p:to>
                                    </p:set>
                                    <p:animEffect transition="in" filter="box(in)">
                                      <p:cBhvr>
                                        <p:cTn id="47" dur="500"/>
                                        <p:tgtEl>
                                          <p:spTgt spid="92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10243" name="Line 3"/>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10244"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245"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10246" name="Rectangle 8"/>
          <p:cNvSpPr>
            <a:spLocks noGrp="1" noChangeArrowheads="1"/>
          </p:cNvSpPr>
          <p:nvPr>
            <p:ph type="body" idx="1"/>
          </p:nvPr>
        </p:nvSpPr>
        <p:spPr>
          <a:xfrm>
            <a:off x="1328738" y="1279525"/>
            <a:ext cx="6526212" cy="5073650"/>
          </a:xfrm>
          <a:noFill/>
        </p:spPr>
        <p:txBody>
          <a:bodyPr/>
          <a:lstStyle/>
          <a:p>
            <a:pPr marL="0" indent="0" algn="ctr">
              <a:spcBef>
                <a:spcPct val="0"/>
              </a:spcBef>
              <a:spcAft>
                <a:spcPct val="0"/>
              </a:spcAft>
              <a:buClrTx/>
              <a:buFontTx/>
              <a:buNone/>
            </a:pPr>
            <a:r>
              <a:rPr lang="en-US" sz="4800" b="1" smtClean="0"/>
              <a:t>OBTAINING AND PROCESSING FOOD</a:t>
            </a:r>
          </a:p>
          <a:p>
            <a:pPr marL="0" indent="0" algn="ctr">
              <a:spcBef>
                <a:spcPct val="0"/>
              </a:spcBef>
              <a:spcAft>
                <a:spcPct val="0"/>
              </a:spcAft>
              <a:buClrTx/>
              <a:buFontTx/>
              <a:buNone/>
            </a:pPr>
            <a:endParaRPr lang="en-US" sz="4800" b="1" smtClean="0"/>
          </a:p>
          <a:p>
            <a:pPr marL="0" indent="0" algn="ctr">
              <a:spcBef>
                <a:spcPct val="0"/>
              </a:spcBef>
              <a:spcAft>
                <a:spcPct val="0"/>
              </a:spcAft>
              <a:buClrTx/>
              <a:buFontTx/>
              <a:buNone/>
            </a:pPr>
            <a:r>
              <a:rPr lang="ar-SA" sz="4800" b="1" smtClean="0">
                <a:solidFill>
                  <a:srgbClr val="FF0000"/>
                </a:solidFill>
              </a:rPr>
              <a:t>الحصول على الطعام وكيفية التعامل معه</a:t>
            </a:r>
            <a:r>
              <a:rPr lang="ar-SA" sz="4800" b="1" smtClean="0"/>
              <a:t> </a:t>
            </a:r>
            <a:endParaRPr lang="en-US" sz="6000" b="1" smtClean="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11267" name="Line 3"/>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11268"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9"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11270" name="Rectangle 8"/>
          <p:cNvSpPr>
            <a:spLocks noGrp="1" noChangeArrowheads="1"/>
          </p:cNvSpPr>
          <p:nvPr>
            <p:ph type="title"/>
          </p:nvPr>
        </p:nvSpPr>
        <p:spPr>
          <a:xfrm>
            <a:off x="49213" y="141288"/>
            <a:ext cx="8775700" cy="822325"/>
          </a:xfrm>
          <a:noFill/>
        </p:spPr>
        <p:txBody>
          <a:bodyPr/>
          <a:lstStyle/>
          <a:p>
            <a:pPr marL="0" indent="0" algn="ctr">
              <a:lnSpc>
                <a:spcPct val="100000"/>
              </a:lnSpc>
            </a:pPr>
            <a:r>
              <a:rPr lang="en-US" sz="2800" smtClean="0"/>
              <a:t>Animals ingest their food in a variety of ways</a:t>
            </a:r>
            <a:br>
              <a:rPr lang="en-US" sz="2800" smtClean="0"/>
            </a:br>
            <a:r>
              <a:rPr lang="ar-SA" sz="2800" smtClean="0">
                <a:solidFill>
                  <a:srgbClr val="FF0000"/>
                </a:solidFill>
              </a:rPr>
              <a:t>تتناول الحيوانات طعامها بعدة طرق</a:t>
            </a:r>
            <a:r>
              <a:rPr lang="ar-SA" sz="2800" smtClean="0"/>
              <a:t>  </a:t>
            </a:r>
            <a:endParaRPr lang="en-US" sz="2800" smtClean="0"/>
          </a:p>
        </p:txBody>
      </p:sp>
      <p:sp>
        <p:nvSpPr>
          <p:cNvPr id="11271" name="Rectangle 9"/>
          <p:cNvSpPr>
            <a:spLocks noGrp="1" noChangeArrowheads="1"/>
          </p:cNvSpPr>
          <p:nvPr>
            <p:ph type="body" idx="1"/>
          </p:nvPr>
        </p:nvSpPr>
        <p:spPr>
          <a:xfrm>
            <a:off x="153988" y="1304925"/>
            <a:ext cx="8775700" cy="5073650"/>
          </a:xfrm>
          <a:noFill/>
        </p:spPr>
        <p:txBody>
          <a:bodyPr/>
          <a:lstStyle/>
          <a:p>
            <a:pPr marL="266700" indent="-266700" eaLnBrk="1" hangingPunct="1"/>
            <a:r>
              <a:rPr lang="en-US" sz="2400" dirty="0" smtClean="0"/>
              <a:t>Most animals have one of three kinds of diets</a:t>
            </a:r>
          </a:p>
          <a:p>
            <a:pPr marL="266700" indent="-266700" algn="r" rtl="1" eaLnBrk="1" hangingPunct="1"/>
            <a:r>
              <a:rPr lang="ar-SA" sz="2400" b="1" dirty="0" smtClean="0">
                <a:solidFill>
                  <a:srgbClr val="FF0000"/>
                </a:solidFill>
              </a:rPr>
              <a:t>تتبع معظم الحيوانات احدى طرق الطعام الثلاث</a:t>
            </a:r>
            <a:r>
              <a:rPr lang="ar-SA" sz="2400" dirty="0" smtClean="0"/>
              <a:t>  </a:t>
            </a:r>
            <a:endParaRPr lang="en-US" sz="2400" dirty="0" smtClean="0"/>
          </a:p>
          <a:p>
            <a:pPr marL="812800" lvl="1" indent="-279400" eaLnBrk="1" hangingPunct="1">
              <a:buFontTx/>
              <a:buChar char="–"/>
            </a:pPr>
            <a:r>
              <a:rPr lang="en-US" sz="2000" b="1" dirty="0" smtClean="0"/>
              <a:t>Herbivores</a:t>
            </a:r>
            <a:r>
              <a:rPr lang="en-US" sz="2000" dirty="0" smtClean="0"/>
              <a:t>, plant-eaters—cattle, snails, sea urchins</a:t>
            </a:r>
          </a:p>
          <a:p>
            <a:pPr marL="812800" lvl="1" indent="-279400" algn="r" rtl="1" eaLnBrk="1" hangingPunct="1">
              <a:buFontTx/>
              <a:buChar char="–"/>
            </a:pPr>
            <a:r>
              <a:rPr lang="ar-SA" sz="2000" b="1" dirty="0" smtClean="0"/>
              <a:t>اكلات </a:t>
            </a:r>
            <a:r>
              <a:rPr lang="ar-SA" sz="2000" b="1" dirty="0" err="1" smtClean="0"/>
              <a:t>الاعشاب</a:t>
            </a:r>
            <a:r>
              <a:rPr lang="ar-SA" sz="2000" dirty="0" err="1" smtClean="0"/>
              <a:t> </a:t>
            </a:r>
            <a:r>
              <a:rPr lang="ar-SA" sz="2000" dirty="0" smtClean="0"/>
              <a:t>, اكلات </a:t>
            </a:r>
            <a:r>
              <a:rPr lang="ar-SA" sz="2000" dirty="0" err="1" smtClean="0"/>
              <a:t>النباتات </a:t>
            </a:r>
            <a:r>
              <a:rPr lang="ar-SA" sz="2000" dirty="0" smtClean="0"/>
              <a:t>– مثل </a:t>
            </a:r>
            <a:r>
              <a:rPr lang="ar-SA" sz="2000" dirty="0" err="1" smtClean="0"/>
              <a:t>الابقار </a:t>
            </a:r>
            <a:r>
              <a:rPr lang="ar-SA" sz="2000" dirty="0" smtClean="0"/>
              <a:t>, </a:t>
            </a:r>
            <a:r>
              <a:rPr lang="ar-SA" sz="2000" dirty="0" err="1" smtClean="0"/>
              <a:t>الحلزونات</a:t>
            </a:r>
            <a:r>
              <a:rPr lang="ar-SA" sz="2000" dirty="0" smtClean="0"/>
              <a:t> , قنافذ البحر  </a:t>
            </a:r>
            <a:endParaRPr lang="en-US" sz="2000" dirty="0" smtClean="0"/>
          </a:p>
          <a:p>
            <a:pPr marL="812800" lvl="1" indent="-279400" eaLnBrk="1" hangingPunct="1">
              <a:buFontTx/>
              <a:buChar char="–"/>
            </a:pPr>
            <a:r>
              <a:rPr lang="en-US" sz="2000" b="1" dirty="0" smtClean="0"/>
              <a:t>Carnivores</a:t>
            </a:r>
            <a:r>
              <a:rPr lang="en-US" sz="2000" dirty="0" smtClean="0"/>
              <a:t>, meat-eaters—lions, hawks, spiders</a:t>
            </a:r>
          </a:p>
          <a:p>
            <a:pPr marL="812800" lvl="1" indent="-279400" algn="r" rtl="1" eaLnBrk="1" hangingPunct="1">
              <a:buFontTx/>
              <a:buChar char="–"/>
            </a:pPr>
            <a:r>
              <a:rPr lang="ar-SA" sz="2000" b="1" dirty="0" smtClean="0"/>
              <a:t>اكلات </a:t>
            </a:r>
            <a:r>
              <a:rPr lang="ar-SA" sz="2000" b="1" dirty="0" err="1" smtClean="0"/>
              <a:t>اللحوم</a:t>
            </a:r>
            <a:r>
              <a:rPr lang="ar-SA" sz="2000" dirty="0" err="1" smtClean="0"/>
              <a:t> </a:t>
            </a:r>
            <a:r>
              <a:rPr lang="ar-SA" sz="2000" dirty="0" smtClean="0"/>
              <a:t>– </a:t>
            </a:r>
            <a:r>
              <a:rPr lang="ar-SA" sz="2000" dirty="0" err="1" smtClean="0"/>
              <a:t>الاسود </a:t>
            </a:r>
            <a:r>
              <a:rPr lang="ar-SA" sz="2000" dirty="0" smtClean="0"/>
              <a:t>, </a:t>
            </a:r>
            <a:r>
              <a:rPr lang="ar-SA" sz="2000" dirty="0" err="1" smtClean="0"/>
              <a:t>الصقور </a:t>
            </a:r>
            <a:r>
              <a:rPr lang="ar-SA" sz="2000" dirty="0" smtClean="0"/>
              <a:t>, العناكب </a:t>
            </a:r>
            <a:endParaRPr lang="en-US" sz="2000" dirty="0" smtClean="0"/>
          </a:p>
          <a:p>
            <a:pPr marL="812800" lvl="1" indent="-279400" eaLnBrk="1" hangingPunct="1">
              <a:buFontTx/>
              <a:buChar char="–"/>
            </a:pPr>
            <a:r>
              <a:rPr lang="en-US" sz="2000" b="1" dirty="0" smtClean="0"/>
              <a:t>Omnivores</a:t>
            </a:r>
            <a:r>
              <a:rPr lang="en-US" sz="2000" dirty="0" smtClean="0"/>
              <a:t>, eating both plants and other animals—humans, roaches, raccoons, crows</a:t>
            </a:r>
          </a:p>
          <a:p>
            <a:pPr marL="812800" lvl="1" indent="-279400" algn="r" rtl="1" eaLnBrk="1" hangingPunct="1">
              <a:buFontTx/>
              <a:buChar char="–"/>
            </a:pPr>
            <a:r>
              <a:rPr lang="ar-SA" sz="2000" b="1" dirty="0" smtClean="0"/>
              <a:t>مزدوجة </a:t>
            </a:r>
            <a:r>
              <a:rPr lang="ar-SA" sz="2000" b="1" dirty="0" err="1" smtClean="0"/>
              <a:t>التغذية</a:t>
            </a:r>
            <a:r>
              <a:rPr lang="ar-SA" sz="2000" dirty="0" err="1" smtClean="0"/>
              <a:t> </a:t>
            </a:r>
            <a:r>
              <a:rPr lang="ar-SA" sz="2000" dirty="0" smtClean="0"/>
              <a:t>, تأكل كلا من النبات و </a:t>
            </a:r>
            <a:r>
              <a:rPr lang="ar-SA" sz="2000" dirty="0" err="1" smtClean="0"/>
              <a:t>الحيوان </a:t>
            </a:r>
            <a:r>
              <a:rPr lang="ar-SA" sz="2000" dirty="0" smtClean="0"/>
              <a:t>– </a:t>
            </a:r>
            <a:r>
              <a:rPr lang="ar-SA" sz="2000" dirty="0" err="1" smtClean="0"/>
              <a:t>الانسان </a:t>
            </a:r>
            <a:r>
              <a:rPr lang="ar-SA" sz="2000" dirty="0" smtClean="0"/>
              <a:t>, </a:t>
            </a:r>
            <a:r>
              <a:rPr lang="ar-SA" sz="2000" dirty="0" err="1" smtClean="0"/>
              <a:t>الصراصير </a:t>
            </a:r>
            <a:r>
              <a:rPr lang="ar-SA" sz="2000" dirty="0" smtClean="0"/>
              <a:t>, </a:t>
            </a:r>
            <a:r>
              <a:rPr lang="ar-SA" sz="2000" dirty="0" err="1" smtClean="0"/>
              <a:t>الراكونات</a:t>
            </a:r>
            <a:r>
              <a:rPr lang="ar-SA" sz="2000" dirty="0" smtClean="0"/>
              <a:t> , الغربان   </a:t>
            </a:r>
            <a:endParaRPr lang="en-US" sz="20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ox(in)">
                                      <p:cBhvr>
                                        <p:cTn id="7" dur="500"/>
                                        <p:tgtEl>
                                          <p:spTgt spid="1127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1271">
                                            <p:txEl>
                                              <p:pRg st="1" end="1"/>
                                            </p:txEl>
                                          </p:spTgt>
                                        </p:tgtEl>
                                        <p:attrNameLst>
                                          <p:attrName>style.visibility</p:attrName>
                                        </p:attrNameLst>
                                      </p:cBhvr>
                                      <p:to>
                                        <p:strVal val="visible"/>
                                      </p:to>
                                    </p:set>
                                    <p:animEffect transition="in" filter="box(in)">
                                      <p:cBhvr>
                                        <p:cTn id="10" dur="500"/>
                                        <p:tgtEl>
                                          <p:spTgt spid="112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1271">
                                            <p:txEl>
                                              <p:pRg st="2" end="2"/>
                                            </p:txEl>
                                          </p:spTgt>
                                        </p:tgtEl>
                                        <p:attrNameLst>
                                          <p:attrName>style.visibility</p:attrName>
                                        </p:attrNameLst>
                                      </p:cBhvr>
                                      <p:to>
                                        <p:strVal val="visible"/>
                                      </p:to>
                                    </p:set>
                                    <p:animEffect transition="in" filter="box(in)">
                                      <p:cBhvr>
                                        <p:cTn id="15" dur="500"/>
                                        <p:tgtEl>
                                          <p:spTgt spid="11271">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1271">
                                            <p:txEl>
                                              <p:pRg st="3" end="3"/>
                                            </p:txEl>
                                          </p:spTgt>
                                        </p:tgtEl>
                                        <p:attrNameLst>
                                          <p:attrName>style.visibility</p:attrName>
                                        </p:attrNameLst>
                                      </p:cBhvr>
                                      <p:to>
                                        <p:strVal val="visible"/>
                                      </p:to>
                                    </p:set>
                                    <p:animEffect transition="in" filter="box(in)">
                                      <p:cBhvr>
                                        <p:cTn id="18" dur="500"/>
                                        <p:tgtEl>
                                          <p:spTgt spid="112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1271">
                                            <p:txEl>
                                              <p:pRg st="4" end="4"/>
                                            </p:txEl>
                                          </p:spTgt>
                                        </p:tgtEl>
                                        <p:attrNameLst>
                                          <p:attrName>style.visibility</p:attrName>
                                        </p:attrNameLst>
                                      </p:cBhvr>
                                      <p:to>
                                        <p:strVal val="visible"/>
                                      </p:to>
                                    </p:set>
                                    <p:animEffect transition="in" filter="box(in)">
                                      <p:cBhvr>
                                        <p:cTn id="23" dur="500"/>
                                        <p:tgtEl>
                                          <p:spTgt spid="11271">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1271">
                                            <p:txEl>
                                              <p:pRg st="5" end="5"/>
                                            </p:txEl>
                                          </p:spTgt>
                                        </p:tgtEl>
                                        <p:attrNameLst>
                                          <p:attrName>style.visibility</p:attrName>
                                        </p:attrNameLst>
                                      </p:cBhvr>
                                      <p:to>
                                        <p:strVal val="visible"/>
                                      </p:to>
                                    </p:set>
                                    <p:animEffect transition="in" filter="box(in)">
                                      <p:cBhvr>
                                        <p:cTn id="26" dur="500"/>
                                        <p:tgtEl>
                                          <p:spTgt spid="1127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1271">
                                            <p:txEl>
                                              <p:pRg st="6" end="6"/>
                                            </p:txEl>
                                          </p:spTgt>
                                        </p:tgtEl>
                                        <p:attrNameLst>
                                          <p:attrName>style.visibility</p:attrName>
                                        </p:attrNameLst>
                                      </p:cBhvr>
                                      <p:to>
                                        <p:strVal val="visible"/>
                                      </p:to>
                                    </p:set>
                                    <p:animEffect transition="in" filter="box(in)">
                                      <p:cBhvr>
                                        <p:cTn id="31" dur="500"/>
                                        <p:tgtEl>
                                          <p:spTgt spid="11271">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1271">
                                            <p:txEl>
                                              <p:pRg st="7" end="7"/>
                                            </p:txEl>
                                          </p:spTgt>
                                        </p:tgtEl>
                                        <p:attrNameLst>
                                          <p:attrName>style.visibility</p:attrName>
                                        </p:attrNameLst>
                                      </p:cBhvr>
                                      <p:to>
                                        <p:strVal val="visible"/>
                                      </p:to>
                                    </p:set>
                                    <p:animEffect transition="in" filter="box(in)">
                                      <p:cBhvr>
                                        <p:cTn id="34" dur="500"/>
                                        <p:tgtEl>
                                          <p:spTgt spid="112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12291" name="Line 3"/>
          <p:cNvSpPr>
            <a:spLocks noChangeShapeType="1"/>
          </p:cNvSpPr>
          <p:nvPr/>
        </p:nvSpPr>
        <p:spPr bwMode="auto">
          <a:xfrm>
            <a:off x="182563" y="1030288"/>
            <a:ext cx="8775700" cy="0"/>
          </a:xfrm>
          <a:prstGeom prst="line">
            <a:avLst/>
          </a:prstGeom>
          <a:noFill/>
          <a:ln w="76200">
            <a:solidFill>
              <a:srgbClr val="A8B99B"/>
            </a:solidFill>
            <a:round/>
            <a:headEnd/>
            <a:tailEnd/>
          </a:ln>
        </p:spPr>
        <p:txBody>
          <a:bodyPr wrap="none" anchor="ctr"/>
          <a:lstStyle/>
          <a:p>
            <a:endParaRPr lang="en-US"/>
          </a:p>
        </p:txBody>
      </p:sp>
      <p:sp>
        <p:nvSpPr>
          <p:cNvPr id="12292"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2293"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12294" name="Rectangle 9"/>
          <p:cNvSpPr>
            <a:spLocks noGrp="1" noChangeArrowheads="1"/>
          </p:cNvSpPr>
          <p:nvPr>
            <p:ph type="body" idx="1"/>
          </p:nvPr>
        </p:nvSpPr>
        <p:spPr>
          <a:xfrm>
            <a:off x="163513" y="1165225"/>
            <a:ext cx="5410200" cy="5073650"/>
          </a:xfrm>
          <a:noFill/>
        </p:spPr>
        <p:txBody>
          <a:bodyPr/>
          <a:lstStyle/>
          <a:p>
            <a:pPr marL="266700" lvl="1" indent="-265113" eaLnBrk="1" hangingPunct="1">
              <a:spcBef>
                <a:spcPct val="20000"/>
              </a:spcBef>
            </a:pPr>
            <a:r>
              <a:rPr lang="en-US" dirty="0" smtClean="0"/>
              <a:t>Animals obtain and ingest their food in different ways</a:t>
            </a:r>
          </a:p>
          <a:p>
            <a:pPr marL="266700" lvl="1" indent="-265113" algn="r" rtl="1" eaLnBrk="1" hangingPunct="1">
              <a:spcBef>
                <a:spcPct val="20000"/>
              </a:spcBef>
            </a:pPr>
            <a:r>
              <a:rPr lang="ar-SA" b="1" dirty="0" smtClean="0">
                <a:solidFill>
                  <a:srgbClr val="FF0000"/>
                </a:solidFill>
              </a:rPr>
              <a:t>تتناول الحيوانات و تحصل على طعامها بعدة طرق</a:t>
            </a:r>
            <a:r>
              <a:rPr lang="ar-SA" dirty="0" smtClean="0">
                <a:solidFill>
                  <a:srgbClr val="FF0000"/>
                </a:solidFill>
              </a:rPr>
              <a:t> </a:t>
            </a:r>
            <a:endParaRPr lang="en-US" dirty="0" smtClean="0">
              <a:solidFill>
                <a:srgbClr val="FF0000"/>
              </a:solidFill>
            </a:endParaRPr>
          </a:p>
          <a:p>
            <a:pPr marL="723900" lvl="2" indent="-277813" eaLnBrk="1" hangingPunct="1">
              <a:lnSpc>
                <a:spcPct val="85000"/>
              </a:lnSpc>
              <a:spcBef>
                <a:spcPct val="20000"/>
              </a:spcBef>
              <a:buFontTx/>
              <a:buChar char="–"/>
            </a:pPr>
            <a:r>
              <a:rPr lang="en-US" sz="1800" b="1" dirty="0" smtClean="0"/>
              <a:t>Suspension feeding              </a:t>
            </a:r>
            <a:r>
              <a:rPr lang="en-US" sz="1800" dirty="0" smtClean="0"/>
              <a:t> </a:t>
            </a:r>
            <a:r>
              <a:rPr lang="ar-SA" sz="1800" dirty="0" smtClean="0"/>
              <a:t>التغذية بالعوالق</a:t>
            </a:r>
            <a:endParaRPr lang="en-US" sz="1800" dirty="0" smtClean="0"/>
          </a:p>
          <a:p>
            <a:pPr marL="723900" lvl="2" indent="-277813" eaLnBrk="1" hangingPunct="1">
              <a:lnSpc>
                <a:spcPct val="85000"/>
              </a:lnSpc>
              <a:spcBef>
                <a:spcPct val="20000"/>
              </a:spcBef>
              <a:buFontTx/>
              <a:buChar char="–"/>
            </a:pPr>
            <a:r>
              <a:rPr lang="en-US" sz="1800" b="1" dirty="0" smtClean="0"/>
              <a:t>Substrate feeding</a:t>
            </a:r>
            <a:r>
              <a:rPr lang="en-US" sz="1800" dirty="0" smtClean="0"/>
              <a:t> </a:t>
            </a:r>
            <a:r>
              <a:rPr lang="ar-SA" sz="1800" dirty="0" smtClean="0"/>
              <a:t>التغذية مما يحيط </a:t>
            </a:r>
            <a:r>
              <a:rPr lang="ar-SA" sz="1800" dirty="0" err="1" smtClean="0"/>
              <a:t>به</a:t>
            </a:r>
            <a:r>
              <a:rPr lang="ar-SA" sz="1800" dirty="0" smtClean="0"/>
              <a:t> ويعيش عليه</a:t>
            </a:r>
            <a:endParaRPr lang="en-US" sz="1800" dirty="0" smtClean="0"/>
          </a:p>
          <a:p>
            <a:pPr marL="723900" lvl="2" indent="-277813" eaLnBrk="1" hangingPunct="1">
              <a:lnSpc>
                <a:spcPct val="85000"/>
              </a:lnSpc>
              <a:spcBef>
                <a:spcPct val="20000"/>
              </a:spcBef>
              <a:buFontTx/>
              <a:buChar char="–"/>
            </a:pPr>
            <a:r>
              <a:rPr lang="en-US" sz="1800" b="1" dirty="0" smtClean="0"/>
              <a:t>Fluid feeding                        </a:t>
            </a:r>
            <a:r>
              <a:rPr lang="en-US" sz="1800" dirty="0" smtClean="0"/>
              <a:t>  </a:t>
            </a:r>
            <a:r>
              <a:rPr lang="ar-SA" sz="1800" dirty="0" smtClean="0"/>
              <a:t>التغذية بالسوائل </a:t>
            </a:r>
            <a:r>
              <a:rPr lang="en-US" sz="1800" dirty="0" smtClean="0"/>
              <a:t>                 </a:t>
            </a:r>
          </a:p>
          <a:p>
            <a:pPr marL="723900" lvl="2" indent="-277813" eaLnBrk="1" hangingPunct="1">
              <a:lnSpc>
                <a:spcPct val="85000"/>
              </a:lnSpc>
              <a:spcBef>
                <a:spcPct val="20000"/>
              </a:spcBef>
              <a:buFontTx/>
              <a:buChar char="–"/>
            </a:pPr>
            <a:r>
              <a:rPr lang="en-US" sz="1800" b="1" dirty="0" smtClean="0"/>
              <a:t>Bulk feeding                      </a:t>
            </a:r>
            <a:r>
              <a:rPr lang="en-US" sz="1800" dirty="0" smtClean="0"/>
              <a:t> </a:t>
            </a:r>
            <a:r>
              <a:rPr lang="ar-SA" sz="1800" dirty="0" smtClean="0"/>
              <a:t>التغذية بكتل ضخمة </a:t>
            </a:r>
            <a:endParaRPr lang="en-US" sz="1800" dirty="0" smtClean="0"/>
          </a:p>
        </p:txBody>
      </p:sp>
      <p:sp>
        <p:nvSpPr>
          <p:cNvPr id="12295" name="Rectangle 19"/>
          <p:cNvSpPr>
            <a:spLocks noGrp="1" noChangeArrowheads="1"/>
          </p:cNvSpPr>
          <p:nvPr>
            <p:ph type="title"/>
          </p:nvPr>
        </p:nvSpPr>
        <p:spPr>
          <a:xfrm>
            <a:off x="176213" y="103188"/>
            <a:ext cx="8775700" cy="822325"/>
          </a:xfrm>
          <a:noFill/>
        </p:spPr>
        <p:txBody>
          <a:bodyPr/>
          <a:lstStyle/>
          <a:p>
            <a:pPr marL="0" indent="0" algn="ctr">
              <a:lnSpc>
                <a:spcPct val="100000"/>
              </a:lnSpc>
            </a:pPr>
            <a:r>
              <a:rPr lang="en-US" sz="2800" smtClean="0"/>
              <a:t>Animals ingest their food in a variety of ways</a:t>
            </a:r>
            <a:br>
              <a:rPr lang="en-US" sz="2800" smtClean="0"/>
            </a:br>
            <a:r>
              <a:rPr lang="en-US" sz="2800" smtClean="0"/>
              <a:t> </a:t>
            </a:r>
            <a:r>
              <a:rPr lang="ar-SA" sz="2800" smtClean="0"/>
              <a:t>تتناول الحيوانات طعامها بعدة طرق </a:t>
            </a:r>
            <a:endParaRPr lang="en-US" sz="2800" smtClean="0"/>
          </a:p>
        </p:txBody>
      </p:sp>
      <p:pic>
        <p:nvPicPr>
          <p:cNvPr id="12296" name="Picture 20" descr="21_01aSuspensionFeeder-L"/>
          <p:cNvPicPr>
            <a:picLocks noChangeAspect="1" noChangeArrowheads="1"/>
          </p:cNvPicPr>
          <p:nvPr/>
        </p:nvPicPr>
        <p:blipFill>
          <a:blip r:embed="rId5" cstate="print"/>
          <a:srcRect/>
          <a:stretch>
            <a:fillRect/>
          </a:stretch>
        </p:blipFill>
        <p:spPr bwMode="auto">
          <a:xfrm>
            <a:off x="5518150" y="1484313"/>
            <a:ext cx="3416300" cy="2763837"/>
          </a:xfrm>
          <a:prstGeom prst="rect">
            <a:avLst/>
          </a:prstGeom>
          <a:noFill/>
          <a:ln w="9525">
            <a:noFill/>
            <a:miter lim="800000"/>
            <a:headEnd/>
            <a:tailEnd/>
          </a:ln>
        </p:spPr>
      </p:pic>
      <p:sp>
        <p:nvSpPr>
          <p:cNvPr id="12297" name="Rectangle 21"/>
          <p:cNvSpPr>
            <a:spLocks noChangeArrowheads="1"/>
          </p:cNvSpPr>
          <p:nvPr/>
        </p:nvSpPr>
        <p:spPr bwMode="auto">
          <a:xfrm>
            <a:off x="5984875" y="4378325"/>
            <a:ext cx="2854325" cy="1882775"/>
          </a:xfrm>
          <a:prstGeom prst="rect">
            <a:avLst/>
          </a:prstGeom>
          <a:noFill/>
          <a:ln w="9525">
            <a:noFill/>
            <a:miter lim="800000"/>
            <a:headEnd/>
            <a:tailEnd/>
          </a:ln>
        </p:spPr>
        <p:txBody>
          <a:bodyPr>
            <a:spAutoFit/>
          </a:bodyPr>
          <a:lstStyle/>
          <a:p>
            <a:pPr algn="ctr">
              <a:spcBef>
                <a:spcPct val="20000"/>
              </a:spcBef>
            </a:pPr>
            <a:r>
              <a:rPr lang="en-US" sz="1600" b="1" baseline="0" dirty="0">
                <a:solidFill>
                  <a:schemeClr val="tx2"/>
                </a:solidFill>
              </a:rPr>
              <a:t>A suspension feeder</a:t>
            </a:r>
            <a:r>
              <a:rPr lang="en-US" sz="1600" baseline="0" dirty="0">
                <a:solidFill>
                  <a:schemeClr val="tx2"/>
                </a:solidFill>
              </a:rPr>
              <a:t>: a tube worm filtering food from the surrounding water  through its tentacles.</a:t>
            </a:r>
          </a:p>
          <a:p>
            <a:pPr algn="ctr">
              <a:spcBef>
                <a:spcPct val="20000"/>
              </a:spcBef>
            </a:pPr>
            <a:r>
              <a:rPr lang="ar-SA" sz="1600" b="1" baseline="0" dirty="0">
                <a:solidFill>
                  <a:srgbClr val="FF0000"/>
                </a:solidFill>
              </a:rPr>
              <a:t>متغذي </a:t>
            </a:r>
            <a:r>
              <a:rPr lang="ar-SA" sz="1600" b="1" baseline="0" dirty="0" err="1">
                <a:solidFill>
                  <a:srgbClr val="FF0000"/>
                </a:solidFill>
              </a:rPr>
              <a:t>بالعوالق</a:t>
            </a:r>
            <a:r>
              <a:rPr lang="ar-SA" sz="1600" baseline="0" dirty="0" err="1">
                <a:solidFill>
                  <a:srgbClr val="FF0000"/>
                </a:solidFill>
              </a:rPr>
              <a:t> </a:t>
            </a:r>
            <a:r>
              <a:rPr lang="ar-SA" sz="1600" baseline="0" dirty="0">
                <a:solidFill>
                  <a:srgbClr val="FF0000"/>
                </a:solidFill>
              </a:rPr>
              <a:t>: الدودة الانبوبية ترشح طعامها من الماء المحيط </a:t>
            </a:r>
            <a:r>
              <a:rPr lang="ar-SA" sz="1600" baseline="0" dirty="0" err="1">
                <a:solidFill>
                  <a:srgbClr val="FF0000"/>
                </a:solidFill>
              </a:rPr>
              <a:t>بها</a:t>
            </a:r>
            <a:r>
              <a:rPr lang="ar-SA" sz="1600" baseline="0" dirty="0">
                <a:solidFill>
                  <a:srgbClr val="FF0000"/>
                </a:solidFill>
              </a:rPr>
              <a:t> بواسطة </a:t>
            </a:r>
            <a:r>
              <a:rPr lang="ar-SA" sz="1600" baseline="0" dirty="0" err="1">
                <a:solidFill>
                  <a:srgbClr val="FF0000"/>
                </a:solidFill>
              </a:rPr>
              <a:t>اللوامس</a:t>
            </a:r>
            <a:r>
              <a:rPr lang="ar-SA" sz="1800" baseline="0" dirty="0"/>
              <a:t> </a:t>
            </a:r>
            <a:endParaRPr lang="en-US" sz="1800" baseline="0" dirty="0">
              <a:latin typeface="Times New Roman" pitchFamily="18" charset="0"/>
            </a:endParaRPr>
          </a:p>
        </p:txBody>
      </p:sp>
      <p:pic>
        <p:nvPicPr>
          <p:cNvPr id="12298" name="Picture 22" descr="21_01bSubstrateFeeder-U"/>
          <p:cNvPicPr>
            <a:picLocks noChangeAspect="1" noChangeArrowheads="1"/>
          </p:cNvPicPr>
          <p:nvPr/>
        </p:nvPicPr>
        <p:blipFill>
          <a:blip r:embed="rId6" cstate="print"/>
          <a:srcRect/>
          <a:stretch>
            <a:fillRect/>
          </a:stretch>
        </p:blipFill>
        <p:spPr bwMode="auto">
          <a:xfrm>
            <a:off x="2416175" y="3990975"/>
            <a:ext cx="3432175" cy="2562225"/>
          </a:xfrm>
          <a:prstGeom prst="rect">
            <a:avLst/>
          </a:prstGeom>
          <a:noFill/>
          <a:ln w="9525">
            <a:noFill/>
            <a:miter lim="800000"/>
            <a:headEnd/>
            <a:tailEnd/>
          </a:ln>
        </p:spPr>
      </p:pic>
      <p:sp>
        <p:nvSpPr>
          <p:cNvPr id="12299" name="Rectangle 23"/>
          <p:cNvSpPr>
            <a:spLocks noChangeArrowheads="1"/>
          </p:cNvSpPr>
          <p:nvPr/>
        </p:nvSpPr>
        <p:spPr bwMode="auto">
          <a:xfrm>
            <a:off x="219075" y="4162425"/>
            <a:ext cx="2219325" cy="2292350"/>
          </a:xfrm>
          <a:prstGeom prst="rect">
            <a:avLst/>
          </a:prstGeom>
          <a:noFill/>
          <a:ln w="9525">
            <a:noFill/>
            <a:miter lim="800000"/>
            <a:headEnd/>
            <a:tailEnd/>
          </a:ln>
        </p:spPr>
        <p:txBody>
          <a:bodyPr>
            <a:spAutoFit/>
          </a:bodyPr>
          <a:lstStyle/>
          <a:p>
            <a:pPr algn="ctr"/>
            <a:r>
              <a:rPr lang="en-US" sz="1600" b="1" baseline="0" dirty="0">
                <a:solidFill>
                  <a:schemeClr val="tx2"/>
                </a:solidFill>
              </a:rPr>
              <a:t>A substrate feeder</a:t>
            </a:r>
            <a:r>
              <a:rPr lang="en-US" sz="1600" baseline="0" dirty="0">
                <a:solidFill>
                  <a:schemeClr val="tx2"/>
                </a:solidFill>
              </a:rPr>
              <a:t>: a caterpillar eating its way through the soft green tissues inside an oak leaf.</a:t>
            </a:r>
          </a:p>
          <a:p>
            <a:pPr algn="ctr" rtl="1"/>
            <a:r>
              <a:rPr lang="ar-SA" sz="1600" baseline="0" dirty="0">
                <a:solidFill>
                  <a:srgbClr val="FF0000"/>
                </a:solidFill>
              </a:rPr>
              <a:t>متغذي مما يحيط </a:t>
            </a:r>
            <a:r>
              <a:rPr lang="ar-SA" sz="1600" baseline="0" dirty="0" err="1">
                <a:solidFill>
                  <a:srgbClr val="FF0000"/>
                </a:solidFill>
              </a:rPr>
              <a:t>به</a:t>
            </a:r>
            <a:r>
              <a:rPr lang="ar-SA" sz="1600" baseline="0" dirty="0">
                <a:solidFill>
                  <a:srgbClr val="FF0000"/>
                </a:solidFill>
              </a:rPr>
              <a:t> ويعيش عليه: يرقة فراش تأكل الانسجة الخضراء الرقيقة داخل ورقة شجرة البلوط  اثناء زحفها   </a:t>
            </a:r>
            <a:endParaRPr lang="en-US" sz="1600" baseline="0" dirty="0">
              <a:solidFill>
                <a:srgbClr val="FF0000"/>
              </a:solidFill>
            </a:endParaRPr>
          </a:p>
        </p:txBody>
      </p:sp>
      <p:sp>
        <p:nvSpPr>
          <p:cNvPr id="12300" name="Text Box 24"/>
          <p:cNvSpPr txBox="1">
            <a:spLocks noChangeArrowheads="1"/>
          </p:cNvSpPr>
          <p:nvPr/>
        </p:nvSpPr>
        <p:spPr bwMode="auto">
          <a:xfrm>
            <a:off x="2476500" y="5867400"/>
            <a:ext cx="2667000" cy="268288"/>
          </a:xfrm>
          <a:prstGeom prst="rect">
            <a:avLst/>
          </a:prstGeom>
          <a:noFill/>
          <a:ln w="9525">
            <a:noFill/>
            <a:miter lim="800000"/>
            <a:headEnd/>
            <a:tailEnd/>
          </a:ln>
        </p:spPr>
        <p:txBody>
          <a:bodyPr wrap="none" lIns="0" tIns="0" rIns="0" bIns="0"/>
          <a:lstStyle/>
          <a:p>
            <a:pPr>
              <a:lnSpc>
                <a:spcPct val="80000"/>
              </a:lnSpc>
            </a:pPr>
            <a:r>
              <a:rPr lang="en-US" sz="1600" b="1" baseline="0">
                <a:solidFill>
                  <a:schemeClr val="bg1"/>
                </a:solidFill>
              </a:rPr>
              <a:t>Caterpillar </a:t>
            </a:r>
            <a:r>
              <a:rPr lang="ar-SA" sz="1600" b="1" baseline="0">
                <a:solidFill>
                  <a:schemeClr val="bg1"/>
                </a:solidFill>
              </a:rPr>
              <a:t>اليسروع: يرقة الفراش</a:t>
            </a:r>
            <a:endParaRPr lang="en-US" sz="1600" b="1" baseline="0">
              <a:solidFill>
                <a:schemeClr val="bg1"/>
              </a:solidFill>
            </a:endParaRPr>
          </a:p>
        </p:txBody>
      </p:sp>
      <p:sp>
        <p:nvSpPr>
          <p:cNvPr id="12301" name="Text Box 25"/>
          <p:cNvSpPr txBox="1">
            <a:spLocks noChangeArrowheads="1"/>
          </p:cNvSpPr>
          <p:nvPr/>
        </p:nvSpPr>
        <p:spPr bwMode="auto">
          <a:xfrm>
            <a:off x="3517900" y="4238625"/>
            <a:ext cx="1100138" cy="369888"/>
          </a:xfrm>
          <a:prstGeom prst="rect">
            <a:avLst/>
          </a:prstGeom>
          <a:noFill/>
          <a:ln w="9525">
            <a:noFill/>
            <a:miter lim="800000"/>
            <a:headEnd/>
            <a:tailEnd/>
          </a:ln>
        </p:spPr>
        <p:txBody>
          <a:bodyPr wrap="none" lIns="0" tIns="0" rIns="0" bIns="0"/>
          <a:lstStyle/>
          <a:p>
            <a:pPr>
              <a:lnSpc>
                <a:spcPct val="80000"/>
              </a:lnSpc>
            </a:pPr>
            <a:r>
              <a:rPr lang="en-US" sz="1600" b="1" baseline="0">
                <a:solidFill>
                  <a:schemeClr val="bg1"/>
                </a:solidFill>
              </a:rPr>
              <a:t>Feces </a:t>
            </a:r>
            <a:r>
              <a:rPr lang="ar-SA" sz="1600" b="1" baseline="0">
                <a:solidFill>
                  <a:schemeClr val="bg1"/>
                </a:solidFill>
              </a:rPr>
              <a:t>البراز</a:t>
            </a:r>
            <a:r>
              <a:rPr lang="ar-SA" sz="1600" baseline="0">
                <a:solidFill>
                  <a:schemeClr val="bg1"/>
                </a:solidFill>
              </a:rPr>
              <a:t> </a:t>
            </a:r>
            <a:endParaRPr lang="en-US" sz="1600" baseline="0">
              <a:solidFill>
                <a:schemeClr val="bg1"/>
              </a:solidFill>
            </a:endParaRPr>
          </a:p>
        </p:txBody>
      </p:sp>
      <p:sp>
        <p:nvSpPr>
          <p:cNvPr id="12302" name="Line 26"/>
          <p:cNvSpPr>
            <a:spLocks noChangeShapeType="1"/>
          </p:cNvSpPr>
          <p:nvPr/>
        </p:nvSpPr>
        <p:spPr bwMode="auto">
          <a:xfrm flipV="1">
            <a:off x="3060700" y="5537200"/>
            <a:ext cx="190500" cy="228600"/>
          </a:xfrm>
          <a:prstGeom prst="line">
            <a:avLst/>
          </a:prstGeom>
          <a:noFill/>
          <a:ln w="31750">
            <a:solidFill>
              <a:schemeClr val="bg1"/>
            </a:solidFill>
            <a:round/>
            <a:headEnd/>
            <a:tailEnd/>
          </a:ln>
        </p:spPr>
        <p:txBody>
          <a:bodyPr/>
          <a:lstStyle/>
          <a:p>
            <a:endParaRPr lang="en-US"/>
          </a:p>
        </p:txBody>
      </p:sp>
      <p:sp>
        <p:nvSpPr>
          <p:cNvPr id="12303" name="Line 27"/>
          <p:cNvSpPr>
            <a:spLocks noChangeShapeType="1"/>
          </p:cNvSpPr>
          <p:nvPr/>
        </p:nvSpPr>
        <p:spPr bwMode="auto">
          <a:xfrm flipH="1" flipV="1">
            <a:off x="4318000" y="4533900"/>
            <a:ext cx="165100" cy="571500"/>
          </a:xfrm>
          <a:prstGeom prst="line">
            <a:avLst/>
          </a:prstGeom>
          <a:noFill/>
          <a:ln w="31750">
            <a:solidFill>
              <a:schemeClr val="bg1"/>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Effect transition="in" filter="box(in)">
                                      <p:cBhvr>
                                        <p:cTn id="7" dur="500"/>
                                        <p:tgtEl>
                                          <p:spTgt spid="1229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294">
                                            <p:txEl>
                                              <p:pRg st="1" end="1"/>
                                            </p:txEl>
                                          </p:spTgt>
                                        </p:tgtEl>
                                        <p:attrNameLst>
                                          <p:attrName>style.visibility</p:attrName>
                                        </p:attrNameLst>
                                      </p:cBhvr>
                                      <p:to>
                                        <p:strVal val="visible"/>
                                      </p:to>
                                    </p:set>
                                    <p:animEffect transition="in" filter="box(in)">
                                      <p:cBhvr>
                                        <p:cTn id="10" dur="500"/>
                                        <p:tgtEl>
                                          <p:spTgt spid="1229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294">
                                            <p:txEl>
                                              <p:pRg st="2" end="2"/>
                                            </p:txEl>
                                          </p:spTgt>
                                        </p:tgtEl>
                                        <p:attrNameLst>
                                          <p:attrName>style.visibility</p:attrName>
                                        </p:attrNameLst>
                                      </p:cBhvr>
                                      <p:to>
                                        <p:strVal val="visible"/>
                                      </p:to>
                                    </p:set>
                                    <p:animEffect transition="in" filter="box(in)">
                                      <p:cBhvr>
                                        <p:cTn id="15" dur="500"/>
                                        <p:tgtEl>
                                          <p:spTgt spid="1229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2294">
                                            <p:txEl>
                                              <p:pRg st="3" end="3"/>
                                            </p:txEl>
                                          </p:spTgt>
                                        </p:tgtEl>
                                        <p:attrNameLst>
                                          <p:attrName>style.visibility</p:attrName>
                                        </p:attrNameLst>
                                      </p:cBhvr>
                                      <p:to>
                                        <p:strVal val="visible"/>
                                      </p:to>
                                    </p:set>
                                    <p:animEffect transition="in" filter="box(in)">
                                      <p:cBhvr>
                                        <p:cTn id="18" dur="500"/>
                                        <p:tgtEl>
                                          <p:spTgt spid="12294">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2294">
                                            <p:txEl>
                                              <p:pRg st="4" end="4"/>
                                            </p:txEl>
                                          </p:spTgt>
                                        </p:tgtEl>
                                        <p:attrNameLst>
                                          <p:attrName>style.visibility</p:attrName>
                                        </p:attrNameLst>
                                      </p:cBhvr>
                                      <p:to>
                                        <p:strVal val="visible"/>
                                      </p:to>
                                    </p:set>
                                    <p:animEffect transition="in" filter="box(in)">
                                      <p:cBhvr>
                                        <p:cTn id="21" dur="500"/>
                                        <p:tgtEl>
                                          <p:spTgt spid="12294">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2294">
                                            <p:txEl>
                                              <p:pRg st="5" end="5"/>
                                            </p:txEl>
                                          </p:spTgt>
                                        </p:tgtEl>
                                        <p:attrNameLst>
                                          <p:attrName>style.visibility</p:attrName>
                                        </p:attrNameLst>
                                      </p:cBhvr>
                                      <p:to>
                                        <p:strVal val="visible"/>
                                      </p:to>
                                    </p:set>
                                    <p:animEffect transition="in" filter="box(in)">
                                      <p:cBhvr>
                                        <p:cTn id="24" dur="500"/>
                                        <p:tgtEl>
                                          <p:spTgt spid="1229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299"/>
                                        </p:tgtEl>
                                        <p:attrNameLst>
                                          <p:attrName>style.visibility</p:attrName>
                                        </p:attrNameLst>
                                      </p:cBhvr>
                                      <p:to>
                                        <p:strVal val="visible"/>
                                      </p:to>
                                    </p:set>
                                    <p:animEffect transition="in" filter="box(in)">
                                      <p:cBhvr>
                                        <p:cTn id="29" dur="500"/>
                                        <p:tgtEl>
                                          <p:spTgt spid="1229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box(in)">
                                      <p:cBhvr>
                                        <p:cTn id="34" dur="500"/>
                                        <p:tgtEl>
                                          <p:spTgt spid="1229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2298"/>
                                        </p:tgtEl>
                                        <p:attrNameLst>
                                          <p:attrName>style.visibility</p:attrName>
                                        </p:attrNameLst>
                                      </p:cBhvr>
                                      <p:to>
                                        <p:strVal val="visible"/>
                                      </p:to>
                                    </p:set>
                                    <p:animEffect transition="in" filter="box(in)">
                                      <p:cBhvr>
                                        <p:cTn id="39" dur="500"/>
                                        <p:tgtEl>
                                          <p:spTgt spid="1229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2296"/>
                                        </p:tgtEl>
                                        <p:attrNameLst>
                                          <p:attrName>style.visibility</p:attrName>
                                        </p:attrNameLst>
                                      </p:cBhvr>
                                      <p:to>
                                        <p:strVal val="visible"/>
                                      </p:to>
                                    </p:set>
                                    <p:animEffect transition="in" filter="box(in)">
                                      <p:cBhvr>
                                        <p:cTn id="44"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122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4"/>
          <p:cNvSpPr>
            <a:spLocks noChangeShapeType="1"/>
          </p:cNvSpPr>
          <p:nvPr/>
        </p:nvSpPr>
        <p:spPr bwMode="auto">
          <a:xfrm>
            <a:off x="7634288" y="1603375"/>
            <a:ext cx="342900" cy="403225"/>
          </a:xfrm>
          <a:prstGeom prst="line">
            <a:avLst/>
          </a:prstGeom>
          <a:noFill/>
          <a:ln w="25400">
            <a:solidFill>
              <a:schemeClr val="bg1"/>
            </a:solidFill>
            <a:round/>
            <a:headEnd/>
            <a:tailEnd/>
          </a:ln>
        </p:spPr>
        <p:txBody>
          <a:bodyPr wrap="none" anchor="ctr"/>
          <a:lstStyle/>
          <a:p>
            <a:endParaRPr lang="en-US"/>
          </a:p>
        </p:txBody>
      </p:sp>
      <p:sp>
        <p:nvSpPr>
          <p:cNvPr id="13315" name="Line 15"/>
          <p:cNvSpPr>
            <a:spLocks noChangeShapeType="1"/>
          </p:cNvSpPr>
          <p:nvPr/>
        </p:nvSpPr>
        <p:spPr bwMode="auto">
          <a:xfrm flipH="1">
            <a:off x="5233988" y="2263775"/>
            <a:ext cx="406400" cy="390525"/>
          </a:xfrm>
          <a:prstGeom prst="line">
            <a:avLst/>
          </a:prstGeom>
          <a:noFill/>
          <a:ln w="25400">
            <a:solidFill>
              <a:schemeClr val="bg1"/>
            </a:solidFill>
            <a:round/>
            <a:headEnd/>
            <a:tailEnd/>
          </a:ln>
        </p:spPr>
        <p:txBody>
          <a:bodyPr wrap="none" anchor="ctr"/>
          <a:lstStyle/>
          <a:p>
            <a:endParaRPr lang="en-US"/>
          </a:p>
        </p:txBody>
      </p:sp>
      <p:pic>
        <p:nvPicPr>
          <p:cNvPr id="13316" name="Picture 16" descr="21_01cFluidFeeder-L"/>
          <p:cNvPicPr>
            <a:picLocks noChangeAspect="1" noChangeArrowheads="1"/>
          </p:cNvPicPr>
          <p:nvPr/>
        </p:nvPicPr>
        <p:blipFill>
          <a:blip r:embed="rId4" cstate="print"/>
          <a:srcRect/>
          <a:stretch>
            <a:fillRect/>
          </a:stretch>
        </p:blipFill>
        <p:spPr bwMode="auto">
          <a:xfrm>
            <a:off x="242888" y="190500"/>
            <a:ext cx="5478462" cy="3016250"/>
          </a:xfrm>
          <a:prstGeom prst="rect">
            <a:avLst/>
          </a:prstGeom>
          <a:noFill/>
          <a:ln w="9525">
            <a:noFill/>
            <a:miter lim="800000"/>
            <a:headEnd/>
            <a:tailEnd/>
          </a:ln>
        </p:spPr>
      </p:pic>
      <p:sp>
        <p:nvSpPr>
          <p:cNvPr id="13317" name="Rectangle 17"/>
          <p:cNvSpPr>
            <a:spLocks noChangeArrowheads="1"/>
          </p:cNvSpPr>
          <p:nvPr/>
        </p:nvSpPr>
        <p:spPr bwMode="auto">
          <a:xfrm>
            <a:off x="5861050" y="930275"/>
            <a:ext cx="2698750" cy="1069975"/>
          </a:xfrm>
          <a:prstGeom prst="rect">
            <a:avLst/>
          </a:prstGeom>
          <a:noFill/>
          <a:ln w="9525">
            <a:noFill/>
            <a:miter lim="800000"/>
            <a:headEnd/>
            <a:tailEnd/>
          </a:ln>
        </p:spPr>
        <p:txBody>
          <a:bodyPr>
            <a:spAutoFit/>
          </a:bodyPr>
          <a:lstStyle/>
          <a:p>
            <a:pPr algn="ctr"/>
            <a:r>
              <a:rPr lang="en-US" sz="1600" b="1" baseline="0" dirty="0">
                <a:solidFill>
                  <a:schemeClr val="tx2"/>
                </a:solidFill>
              </a:rPr>
              <a:t>A fluid feeder:</a:t>
            </a:r>
            <a:r>
              <a:rPr lang="en-US" sz="1600" baseline="0" dirty="0">
                <a:solidFill>
                  <a:schemeClr val="tx2"/>
                </a:solidFill>
              </a:rPr>
              <a:t> a mosquito sucking blood.</a:t>
            </a:r>
          </a:p>
          <a:p>
            <a:pPr algn="ctr"/>
            <a:r>
              <a:rPr lang="ar-SA" sz="1600" baseline="0" dirty="0">
                <a:solidFill>
                  <a:srgbClr val="FF0000"/>
                </a:solidFill>
              </a:rPr>
              <a:t>متغذي </a:t>
            </a:r>
            <a:r>
              <a:rPr lang="ar-SA" sz="1600" baseline="0" dirty="0" err="1">
                <a:solidFill>
                  <a:srgbClr val="FF0000"/>
                </a:solidFill>
              </a:rPr>
              <a:t>بالسوائل </a:t>
            </a:r>
            <a:r>
              <a:rPr lang="ar-SA" sz="1600" baseline="0" dirty="0">
                <a:solidFill>
                  <a:srgbClr val="FF0000"/>
                </a:solidFill>
              </a:rPr>
              <a:t>: بعوض اثناء امتصاصه للدم </a:t>
            </a:r>
            <a:endParaRPr lang="en-US" sz="1600" baseline="0" dirty="0">
              <a:solidFill>
                <a:srgbClr val="FF0000"/>
              </a:solidFill>
            </a:endParaRPr>
          </a:p>
        </p:txBody>
      </p:sp>
      <p:pic>
        <p:nvPicPr>
          <p:cNvPr id="13318" name="Picture 18" descr="21_01dBulkFeeder-L"/>
          <p:cNvPicPr>
            <a:picLocks noChangeAspect="1" noChangeArrowheads="1"/>
          </p:cNvPicPr>
          <p:nvPr/>
        </p:nvPicPr>
        <p:blipFill>
          <a:blip r:embed="rId5" cstate="print"/>
          <a:srcRect/>
          <a:stretch>
            <a:fillRect/>
          </a:stretch>
        </p:blipFill>
        <p:spPr bwMode="auto">
          <a:xfrm>
            <a:off x="246063" y="3536950"/>
            <a:ext cx="5399087" cy="3111500"/>
          </a:xfrm>
          <a:prstGeom prst="rect">
            <a:avLst/>
          </a:prstGeom>
          <a:noFill/>
          <a:ln w="9525">
            <a:noFill/>
            <a:miter lim="800000"/>
            <a:headEnd/>
            <a:tailEnd/>
          </a:ln>
        </p:spPr>
      </p:pic>
      <p:sp>
        <p:nvSpPr>
          <p:cNvPr id="13319" name="Rectangle 19"/>
          <p:cNvSpPr>
            <a:spLocks noChangeArrowheads="1"/>
          </p:cNvSpPr>
          <p:nvPr/>
        </p:nvSpPr>
        <p:spPr bwMode="auto">
          <a:xfrm>
            <a:off x="5788025" y="4432300"/>
            <a:ext cx="3165475" cy="1631950"/>
          </a:xfrm>
          <a:prstGeom prst="rect">
            <a:avLst/>
          </a:prstGeom>
          <a:noFill/>
          <a:ln w="9525">
            <a:noFill/>
            <a:miter lim="800000"/>
            <a:headEnd/>
            <a:tailEnd/>
          </a:ln>
        </p:spPr>
        <p:txBody>
          <a:bodyPr>
            <a:spAutoFit/>
          </a:bodyPr>
          <a:lstStyle/>
          <a:p>
            <a:pPr algn="ctr">
              <a:spcBef>
                <a:spcPct val="30000"/>
              </a:spcBef>
            </a:pPr>
            <a:r>
              <a:rPr lang="en-US" sz="1600" b="1" baseline="0" dirty="0">
                <a:solidFill>
                  <a:schemeClr val="tx2"/>
                </a:solidFill>
              </a:rPr>
              <a:t>A bulk feeder</a:t>
            </a:r>
            <a:r>
              <a:rPr lang="en-US" sz="1600" baseline="0" dirty="0">
                <a:solidFill>
                  <a:schemeClr val="tx2"/>
                </a:solidFill>
              </a:rPr>
              <a:t>: a grey heron preparing to swallow a fish head first and the rest next.</a:t>
            </a:r>
          </a:p>
          <a:p>
            <a:pPr algn="ctr">
              <a:spcBef>
                <a:spcPct val="30000"/>
              </a:spcBef>
            </a:pPr>
            <a:r>
              <a:rPr lang="ar-SA" sz="1600" b="1" baseline="0" dirty="0">
                <a:solidFill>
                  <a:srgbClr val="FF0000"/>
                </a:solidFill>
              </a:rPr>
              <a:t>متغذي بالكتل </a:t>
            </a:r>
            <a:r>
              <a:rPr lang="ar-SA" sz="1600" b="1" baseline="0" dirty="0" err="1">
                <a:solidFill>
                  <a:srgbClr val="FF0000"/>
                </a:solidFill>
              </a:rPr>
              <a:t>الضخمة </a:t>
            </a:r>
            <a:r>
              <a:rPr lang="ar-SA" sz="1600" b="1" baseline="0" dirty="0">
                <a:solidFill>
                  <a:srgbClr val="FF0000"/>
                </a:solidFill>
              </a:rPr>
              <a:t>:</a:t>
            </a:r>
            <a:r>
              <a:rPr lang="ar-SA" sz="1600" baseline="0" dirty="0">
                <a:solidFill>
                  <a:srgbClr val="FF0000"/>
                </a:solidFill>
              </a:rPr>
              <a:t> مالك الحزين الرمادي يستعد لابتلاع رأس السمكة اولا ومن ثم البقية</a:t>
            </a:r>
            <a:r>
              <a:rPr lang="ar-SA" sz="1600" baseline="0" dirty="0">
                <a:solidFill>
                  <a:schemeClr val="tx2"/>
                </a:solidFill>
              </a:rPr>
              <a:t>  </a:t>
            </a:r>
            <a:endParaRPr lang="en-US" sz="1600" baseline="0" dirty="0">
              <a:solidFill>
                <a:schemeClr val="tx2"/>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box(in)">
                                      <p:cBhvr>
                                        <p:cTn id="1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47638" y="1325563"/>
            <a:ext cx="7642225" cy="1096962"/>
          </a:xfrm>
        </p:spPr>
        <p:txBody>
          <a:bodyPr/>
          <a:lstStyle/>
          <a:p>
            <a:pPr eaLnBrk="1" hangingPunct="1"/>
            <a:r>
              <a:rPr lang="en-US" smtClean="0">
                <a:solidFill>
                  <a:schemeClr val="tx1"/>
                </a:solidFill>
                <a:latin typeface="Arial" pitchFamily="34" charset="0"/>
              </a:rPr>
              <a:t>Digestion	</a:t>
            </a:r>
            <a:r>
              <a:rPr lang="ar-EG" smtClean="0">
                <a:solidFill>
                  <a:schemeClr val="tx1"/>
                </a:solidFill>
                <a:latin typeface="Arial" pitchFamily="34" charset="0"/>
              </a:rPr>
              <a:t>الهضم</a:t>
            </a:r>
            <a:r>
              <a:rPr lang="en-US" smtClean="0">
                <a:solidFill>
                  <a:schemeClr val="tx1"/>
                </a:solidFill>
                <a:latin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15363" name="Line 3"/>
          <p:cNvSpPr>
            <a:spLocks noChangeShapeType="1"/>
          </p:cNvSpPr>
          <p:nvPr/>
        </p:nvSpPr>
        <p:spPr bwMode="auto">
          <a:xfrm>
            <a:off x="182563" y="1223963"/>
            <a:ext cx="8775700" cy="0"/>
          </a:xfrm>
          <a:prstGeom prst="line">
            <a:avLst/>
          </a:prstGeom>
          <a:noFill/>
          <a:ln w="76200">
            <a:solidFill>
              <a:srgbClr val="A8B99B"/>
            </a:solidFill>
            <a:round/>
            <a:headEnd/>
            <a:tailEnd/>
          </a:ln>
        </p:spPr>
        <p:txBody>
          <a:bodyPr wrap="none" anchor="ctr"/>
          <a:lstStyle/>
          <a:p>
            <a:endParaRPr lang="en-US"/>
          </a:p>
        </p:txBody>
      </p:sp>
      <p:sp>
        <p:nvSpPr>
          <p:cNvPr id="15364"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5"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15366" name="Rectangle 8"/>
          <p:cNvSpPr>
            <a:spLocks noGrp="1" noChangeArrowheads="1"/>
          </p:cNvSpPr>
          <p:nvPr>
            <p:ph type="title"/>
          </p:nvPr>
        </p:nvSpPr>
        <p:spPr>
          <a:xfrm>
            <a:off x="179388" y="179388"/>
            <a:ext cx="8775700" cy="822325"/>
          </a:xfrm>
          <a:noFill/>
        </p:spPr>
        <p:txBody>
          <a:bodyPr/>
          <a:lstStyle/>
          <a:p>
            <a:pPr marL="0" indent="0" algn="ctr"/>
            <a:r>
              <a:rPr lang="en-US" sz="2800" smtClean="0"/>
              <a:t>Overview: Food processing occurs in four   stages</a:t>
            </a:r>
            <a:r>
              <a:rPr lang="en-US" sz="3200" smtClean="0"/>
              <a:t/>
            </a:r>
            <a:br>
              <a:rPr lang="en-US" sz="3200" smtClean="0"/>
            </a:br>
            <a:r>
              <a:rPr lang="ar-SA" sz="2800" smtClean="0">
                <a:solidFill>
                  <a:srgbClr val="FF0000"/>
                </a:solidFill>
              </a:rPr>
              <a:t>نظرة شاملة: يتم التعامل مع الطعام ومعالجته في اربعة مراحل</a:t>
            </a:r>
            <a:r>
              <a:rPr lang="ar-SA" sz="3200" smtClean="0"/>
              <a:t> </a:t>
            </a:r>
            <a:endParaRPr lang="en-US" sz="3200" smtClean="0"/>
          </a:p>
        </p:txBody>
      </p:sp>
      <p:sp>
        <p:nvSpPr>
          <p:cNvPr id="15367" name="Rectangle 9"/>
          <p:cNvSpPr>
            <a:spLocks noGrp="1" noChangeArrowheads="1"/>
          </p:cNvSpPr>
          <p:nvPr>
            <p:ph type="body" idx="1"/>
          </p:nvPr>
        </p:nvSpPr>
        <p:spPr>
          <a:xfrm>
            <a:off x="100013" y="1397000"/>
            <a:ext cx="8775700" cy="5073650"/>
          </a:xfrm>
          <a:noFill/>
        </p:spPr>
        <p:txBody>
          <a:bodyPr/>
          <a:lstStyle/>
          <a:p>
            <a:pPr marL="357188" indent="-357188" eaLnBrk="1" hangingPunct="1"/>
            <a:r>
              <a:rPr lang="en-US" dirty="0" smtClean="0"/>
              <a:t>Food is processed in </a:t>
            </a:r>
            <a:r>
              <a:rPr lang="en-US" b="1" u="sng" dirty="0" smtClean="0"/>
              <a:t>four</a:t>
            </a:r>
            <a:r>
              <a:rPr lang="en-US" dirty="0" smtClean="0"/>
              <a:t> stages</a:t>
            </a:r>
          </a:p>
          <a:p>
            <a:pPr marL="357188" indent="-357188" algn="r" rtl="1" eaLnBrk="1" hangingPunct="1"/>
            <a:r>
              <a:rPr lang="ar-SA" sz="2600" b="1" dirty="0" smtClean="0">
                <a:solidFill>
                  <a:srgbClr val="FF0000"/>
                </a:solidFill>
              </a:rPr>
              <a:t>يتم التعامل مع الطعام ومعالجته في </a:t>
            </a:r>
            <a:r>
              <a:rPr lang="ar-SA" sz="2600" b="1" u="sng" dirty="0" smtClean="0">
                <a:solidFill>
                  <a:srgbClr val="FF0000"/>
                </a:solidFill>
              </a:rPr>
              <a:t>اربعة</a:t>
            </a:r>
            <a:r>
              <a:rPr lang="ar-SA" sz="2600" b="1" dirty="0" smtClean="0">
                <a:solidFill>
                  <a:srgbClr val="FF0000"/>
                </a:solidFill>
              </a:rPr>
              <a:t> مراحل</a:t>
            </a:r>
            <a:endParaRPr lang="en-US" b="1" dirty="0" smtClean="0">
              <a:solidFill>
                <a:srgbClr val="FF0000"/>
              </a:solidFill>
            </a:endParaRPr>
          </a:p>
          <a:p>
            <a:pPr marL="1131888" lvl="1" indent="-334963" eaLnBrk="1" hangingPunct="1">
              <a:buFontTx/>
              <a:buChar char="–"/>
            </a:pPr>
            <a:r>
              <a:rPr lang="en-US" b="1" dirty="0" smtClean="0"/>
              <a:t>Ingestion                                              </a:t>
            </a:r>
            <a:r>
              <a:rPr lang="ar-SA" sz="2800" b="1" dirty="0" smtClean="0"/>
              <a:t>التناول </a:t>
            </a:r>
            <a:endParaRPr lang="en-US" sz="2800" b="1" dirty="0" smtClean="0"/>
          </a:p>
          <a:p>
            <a:pPr marL="1131888" lvl="1" indent="-334963" eaLnBrk="1" hangingPunct="1">
              <a:buFontTx/>
              <a:buChar char="–"/>
            </a:pPr>
            <a:r>
              <a:rPr lang="en-US" b="1" dirty="0" smtClean="0"/>
              <a:t>Digestion                                              </a:t>
            </a:r>
            <a:r>
              <a:rPr lang="ar-SA" sz="2800" b="1" dirty="0" smtClean="0"/>
              <a:t>الهضم</a:t>
            </a:r>
            <a:r>
              <a:rPr lang="ar-SA" dirty="0" smtClean="0"/>
              <a:t>  </a:t>
            </a:r>
            <a:endParaRPr lang="en-US" dirty="0" smtClean="0"/>
          </a:p>
          <a:p>
            <a:pPr marL="1131888" lvl="1" indent="-334963" eaLnBrk="1" hangingPunct="1">
              <a:buFontTx/>
              <a:buChar char="–"/>
            </a:pPr>
            <a:r>
              <a:rPr lang="en-US" b="1" dirty="0" smtClean="0"/>
              <a:t>Absorption        </a:t>
            </a:r>
            <a:r>
              <a:rPr lang="ar-SA" sz="2800" b="1" dirty="0" smtClean="0"/>
              <a:t>الامتصاص                             </a:t>
            </a:r>
            <a:r>
              <a:rPr lang="ar-SA" dirty="0" smtClean="0"/>
              <a:t>  </a:t>
            </a:r>
            <a:endParaRPr lang="en-US" dirty="0" smtClean="0"/>
          </a:p>
          <a:p>
            <a:pPr marL="1131888" lvl="1" indent="-334963" eaLnBrk="1" hangingPunct="1">
              <a:buFontTx/>
              <a:buChar char="–"/>
            </a:pPr>
            <a:r>
              <a:rPr lang="en-US" b="1" dirty="0" smtClean="0"/>
              <a:t>Elimination                             </a:t>
            </a:r>
            <a:r>
              <a:rPr lang="ar-SA" sz="2800" b="1" dirty="0" smtClean="0"/>
              <a:t>الطرد خارج الجسم </a:t>
            </a:r>
            <a:r>
              <a:rPr lang="ar-SA" dirty="0" smtClean="0"/>
              <a:t> </a:t>
            </a: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Effect transition="in" filter="box(in)">
                                      <p:cBhvr>
                                        <p:cTn id="7" dur="500"/>
                                        <p:tgtEl>
                                          <p:spTgt spid="1536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67">
                                            <p:txEl>
                                              <p:pRg st="1" end="1"/>
                                            </p:txEl>
                                          </p:spTgt>
                                        </p:tgtEl>
                                        <p:attrNameLst>
                                          <p:attrName>style.visibility</p:attrName>
                                        </p:attrNameLst>
                                      </p:cBhvr>
                                      <p:to>
                                        <p:strVal val="visible"/>
                                      </p:to>
                                    </p:set>
                                    <p:animEffect transition="in" filter="box(in)">
                                      <p:cBhvr>
                                        <p:cTn id="10" dur="500"/>
                                        <p:tgtEl>
                                          <p:spTgt spid="153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367">
                                            <p:txEl>
                                              <p:pRg st="2" end="2"/>
                                            </p:txEl>
                                          </p:spTgt>
                                        </p:tgtEl>
                                        <p:attrNameLst>
                                          <p:attrName>style.visibility</p:attrName>
                                        </p:attrNameLst>
                                      </p:cBhvr>
                                      <p:to>
                                        <p:strVal val="visible"/>
                                      </p:to>
                                    </p:set>
                                    <p:animEffect transition="in" filter="box(in)">
                                      <p:cBhvr>
                                        <p:cTn id="15" dur="500"/>
                                        <p:tgtEl>
                                          <p:spTgt spid="153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367">
                                            <p:txEl>
                                              <p:pRg st="3" end="3"/>
                                            </p:txEl>
                                          </p:spTgt>
                                        </p:tgtEl>
                                        <p:attrNameLst>
                                          <p:attrName>style.visibility</p:attrName>
                                        </p:attrNameLst>
                                      </p:cBhvr>
                                      <p:to>
                                        <p:strVal val="visible"/>
                                      </p:to>
                                    </p:set>
                                    <p:animEffect transition="in" filter="box(in)">
                                      <p:cBhvr>
                                        <p:cTn id="20" dur="500"/>
                                        <p:tgtEl>
                                          <p:spTgt spid="153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5367">
                                            <p:txEl>
                                              <p:pRg st="4" end="4"/>
                                            </p:txEl>
                                          </p:spTgt>
                                        </p:tgtEl>
                                        <p:attrNameLst>
                                          <p:attrName>style.visibility</p:attrName>
                                        </p:attrNameLst>
                                      </p:cBhvr>
                                      <p:to>
                                        <p:strVal val="visible"/>
                                      </p:to>
                                    </p:set>
                                    <p:animEffect transition="in" filter="box(in)">
                                      <p:cBhvr>
                                        <p:cTn id="25" dur="500"/>
                                        <p:tgtEl>
                                          <p:spTgt spid="153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367">
                                            <p:txEl>
                                              <p:pRg st="5" end="5"/>
                                            </p:txEl>
                                          </p:spTgt>
                                        </p:tgtEl>
                                        <p:attrNameLst>
                                          <p:attrName>style.visibility</p:attrName>
                                        </p:attrNameLst>
                                      </p:cBhvr>
                                      <p:to>
                                        <p:strVal val="visible"/>
                                      </p:to>
                                    </p:set>
                                    <p:animEffect transition="in" filter="box(in)">
                                      <p:cBhvr>
                                        <p:cTn id="30" dur="500"/>
                                        <p:tgtEl>
                                          <p:spTgt spid="153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mtClean="0">
                <a:latin typeface="Arial" pitchFamily="34" charset="0"/>
              </a:rPr>
              <a:t>Food Processing		</a:t>
            </a:r>
            <a:r>
              <a:rPr lang="ar-EG" smtClean="0">
                <a:solidFill>
                  <a:srgbClr val="FF0000"/>
                </a:solidFill>
                <a:latin typeface="Arial" pitchFamily="34" charset="0"/>
              </a:rPr>
              <a:t>تجهيز الغذاء</a:t>
            </a:r>
            <a:endParaRPr lang="en-US" smtClean="0">
              <a:solidFill>
                <a:srgbClr val="FF0000"/>
              </a:solidFill>
              <a:latin typeface="Arial" pitchFamily="34" charset="0"/>
            </a:endParaRPr>
          </a:p>
        </p:txBody>
      </p:sp>
      <p:pic>
        <p:nvPicPr>
          <p:cNvPr id="16387" name="Picture 4" descr="21-02-FoodProcessing-L"/>
          <p:cNvPicPr>
            <a:picLocks noChangeAspect="1" noChangeArrowheads="1"/>
          </p:cNvPicPr>
          <p:nvPr/>
        </p:nvPicPr>
        <p:blipFill>
          <a:blip r:embed="rId2" cstate="print"/>
          <a:srcRect/>
          <a:stretch>
            <a:fillRect/>
          </a:stretch>
        </p:blipFill>
        <p:spPr bwMode="auto">
          <a:xfrm>
            <a:off x="57150" y="728663"/>
            <a:ext cx="8991600" cy="5540375"/>
          </a:xfrm>
          <a:prstGeom prst="rect">
            <a:avLst/>
          </a:prstGeom>
          <a:noFill/>
          <a:ln w="9525">
            <a:noFill/>
            <a:miter lim="800000"/>
            <a:headEnd/>
            <a:tailEnd/>
          </a:ln>
        </p:spPr>
      </p:pic>
      <p:sp>
        <p:nvSpPr>
          <p:cNvPr id="16388" name="Rectangle 3"/>
          <p:cNvSpPr>
            <a:spLocks noChangeArrowheads="1"/>
          </p:cNvSpPr>
          <p:nvPr/>
        </p:nvSpPr>
        <p:spPr bwMode="auto">
          <a:xfrm>
            <a:off x="127000" y="5216525"/>
            <a:ext cx="1516063" cy="379413"/>
          </a:xfrm>
          <a:prstGeom prst="rect">
            <a:avLst/>
          </a:prstGeom>
          <a:noFill/>
          <a:ln w="9525">
            <a:noFill/>
            <a:miter lim="800000"/>
            <a:headEnd/>
            <a:tailEnd/>
          </a:ln>
        </p:spPr>
        <p:txBody>
          <a:bodyPr>
            <a:spAutoFit/>
          </a:bodyPr>
          <a:lstStyle/>
          <a:p>
            <a:pPr algn="r" eaLnBrk="0" hangingPunct="0"/>
            <a:r>
              <a:rPr lang="ar-EG" sz="2800" b="1">
                <a:solidFill>
                  <a:srgbClr val="FF0000"/>
                </a:solidFill>
              </a:rPr>
              <a:t>تناول الغذاء</a:t>
            </a:r>
            <a:endParaRPr lang="en-US" sz="2800" b="1"/>
          </a:p>
        </p:txBody>
      </p:sp>
      <p:sp>
        <p:nvSpPr>
          <p:cNvPr id="16389" name="Rectangle 4"/>
          <p:cNvSpPr>
            <a:spLocks noChangeArrowheads="1"/>
          </p:cNvSpPr>
          <p:nvPr/>
        </p:nvSpPr>
        <p:spPr bwMode="auto">
          <a:xfrm>
            <a:off x="1889125" y="5229225"/>
            <a:ext cx="1516063" cy="379413"/>
          </a:xfrm>
          <a:prstGeom prst="rect">
            <a:avLst/>
          </a:prstGeom>
          <a:noFill/>
          <a:ln w="9525">
            <a:noFill/>
            <a:miter lim="800000"/>
            <a:headEnd/>
            <a:tailEnd/>
          </a:ln>
        </p:spPr>
        <p:txBody>
          <a:bodyPr>
            <a:spAutoFit/>
          </a:bodyPr>
          <a:lstStyle/>
          <a:p>
            <a:pPr algn="r" eaLnBrk="0" hangingPunct="0"/>
            <a:r>
              <a:rPr lang="ar-EG" sz="2800" b="1">
                <a:solidFill>
                  <a:srgbClr val="FF0000"/>
                </a:solidFill>
              </a:rPr>
              <a:t>هضم الغذاء</a:t>
            </a:r>
            <a:endParaRPr lang="en-US" sz="2800" b="1"/>
          </a:p>
        </p:txBody>
      </p:sp>
      <p:sp>
        <p:nvSpPr>
          <p:cNvPr id="16390" name="Rectangle 5"/>
          <p:cNvSpPr>
            <a:spLocks noChangeArrowheads="1"/>
          </p:cNvSpPr>
          <p:nvPr/>
        </p:nvSpPr>
        <p:spPr bwMode="auto">
          <a:xfrm>
            <a:off x="4633913" y="5243513"/>
            <a:ext cx="1516062" cy="379412"/>
          </a:xfrm>
          <a:prstGeom prst="rect">
            <a:avLst/>
          </a:prstGeom>
          <a:noFill/>
          <a:ln w="9525">
            <a:noFill/>
            <a:miter lim="800000"/>
            <a:headEnd/>
            <a:tailEnd/>
          </a:ln>
        </p:spPr>
        <p:txBody>
          <a:bodyPr>
            <a:spAutoFit/>
          </a:bodyPr>
          <a:lstStyle/>
          <a:p>
            <a:pPr algn="r" eaLnBrk="0" hangingPunct="0"/>
            <a:r>
              <a:rPr lang="ar-EG" sz="2800" b="1">
                <a:solidFill>
                  <a:srgbClr val="FF0000"/>
                </a:solidFill>
              </a:rPr>
              <a:t>امتصاص الغذاء</a:t>
            </a:r>
            <a:endParaRPr lang="en-US" sz="2800" b="1"/>
          </a:p>
        </p:txBody>
      </p:sp>
      <p:sp>
        <p:nvSpPr>
          <p:cNvPr id="16391" name="Rectangle 6"/>
          <p:cNvSpPr>
            <a:spLocks noChangeArrowheads="1"/>
          </p:cNvSpPr>
          <p:nvPr/>
        </p:nvSpPr>
        <p:spPr bwMode="auto">
          <a:xfrm>
            <a:off x="6424613" y="5245100"/>
            <a:ext cx="2071687" cy="379413"/>
          </a:xfrm>
          <a:prstGeom prst="rect">
            <a:avLst/>
          </a:prstGeom>
          <a:noFill/>
          <a:ln w="9525">
            <a:noFill/>
            <a:miter lim="800000"/>
            <a:headEnd/>
            <a:tailEnd/>
          </a:ln>
        </p:spPr>
        <p:txBody>
          <a:bodyPr>
            <a:spAutoFit/>
          </a:bodyPr>
          <a:lstStyle/>
          <a:p>
            <a:pPr algn="r" eaLnBrk="0" hangingPunct="0"/>
            <a:r>
              <a:rPr lang="ar-EG" sz="2800" b="1">
                <a:solidFill>
                  <a:srgbClr val="FF0000"/>
                </a:solidFill>
              </a:rPr>
              <a:t>اخراج فضلات الغذاء</a:t>
            </a:r>
            <a:endParaRPr lang="en-US" sz="28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17411" name="Line 3"/>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17412" name="Line 4"/>
          <p:cNvSpPr>
            <a:spLocks noChangeShapeType="1"/>
          </p:cNvSpPr>
          <p:nvPr/>
        </p:nvSpPr>
        <p:spPr bwMode="auto">
          <a:xfrm>
            <a:off x="182563" y="6616700"/>
            <a:ext cx="8775700" cy="0"/>
          </a:xfrm>
          <a:prstGeom prst="line">
            <a:avLst/>
          </a:prstGeom>
          <a:noFill/>
          <a:ln w="19050">
            <a:solidFill>
              <a:schemeClr val="tx1"/>
            </a:solidFill>
            <a:round/>
            <a:headEnd/>
            <a:tailEnd/>
          </a:ln>
        </p:spPr>
        <p:txBody>
          <a:bodyPr wrap="none" anchor="ctr"/>
          <a:lstStyle/>
          <a:p>
            <a:endParaRPr lang="en-US"/>
          </a:p>
        </p:txBody>
      </p:sp>
      <p:sp>
        <p:nvSpPr>
          <p:cNvPr id="17413" name="Rectangle 8"/>
          <p:cNvSpPr>
            <a:spLocks noGrp="1" noChangeArrowheads="1"/>
          </p:cNvSpPr>
          <p:nvPr>
            <p:ph type="body" idx="1"/>
          </p:nvPr>
        </p:nvSpPr>
        <p:spPr>
          <a:xfrm>
            <a:off x="301625" y="2352675"/>
            <a:ext cx="8485188" cy="2157413"/>
          </a:xfrm>
        </p:spPr>
        <p:txBody>
          <a:bodyPr/>
          <a:lstStyle/>
          <a:p>
            <a:pPr marL="0" indent="0" algn="ctr" eaLnBrk="1" hangingPunct="1">
              <a:buFont typeface="Wingdings" pitchFamily="2" charset="2"/>
              <a:buNone/>
            </a:pPr>
            <a:r>
              <a:rPr lang="en-US" sz="4400" b="1" smtClean="0"/>
              <a:t>HUMAN DIGESTIVE SYSTEM</a:t>
            </a:r>
          </a:p>
          <a:p>
            <a:pPr marL="0" indent="0" algn="ctr" eaLnBrk="1" hangingPunct="1">
              <a:buFont typeface="Wingdings" pitchFamily="2" charset="2"/>
              <a:buNone/>
            </a:pPr>
            <a:r>
              <a:rPr lang="ar-SA" sz="4500" b="1" smtClean="0">
                <a:solidFill>
                  <a:srgbClr val="FF0000"/>
                </a:solidFill>
              </a:rPr>
              <a:t>الجهاز الهضمي في الانسان</a:t>
            </a:r>
            <a:r>
              <a:rPr lang="ar-SA" sz="4400" smtClean="0"/>
              <a:t> </a:t>
            </a:r>
            <a:endParaRPr lang="en-US" sz="4400" b="1" smtClean="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91" y="197077"/>
            <a:ext cx="3402466" cy="822325"/>
          </a:xfrm>
        </p:spPr>
        <p:txBody>
          <a:bodyPr anchor="ctr"/>
          <a:lstStyle/>
          <a:p>
            <a:pPr algn="ctr"/>
            <a:r>
              <a:rPr lang="en-US" sz="2400" dirty="0" smtClean="0">
                <a:solidFill>
                  <a:srgbClr val="C00000"/>
                </a:solidFill>
                <a:latin typeface="+mn-lt"/>
              </a:rPr>
              <a:t>We need to eat</a:t>
            </a:r>
            <a:endParaRPr lang="en-US" sz="2400" dirty="0">
              <a:solidFill>
                <a:srgbClr val="C00000"/>
              </a:solidFill>
              <a:latin typeface="+mn-lt"/>
            </a:endParaRPr>
          </a:p>
        </p:txBody>
      </p:sp>
      <p:pic>
        <p:nvPicPr>
          <p:cNvPr id="5" name="Picture 7" descr="malnutrition"/>
          <p:cNvPicPr>
            <a:picLocks noGrp="1" noChangeAspect="1" noChangeArrowheads="1"/>
          </p:cNvPicPr>
          <p:nvPr>
            <p:ph sz="half" idx="1"/>
          </p:nvPr>
        </p:nvPicPr>
        <p:blipFill>
          <a:blip r:embed="rId2" cstate="print"/>
          <a:srcRect/>
          <a:stretch>
            <a:fillRect/>
          </a:stretch>
        </p:blipFill>
        <p:spPr bwMode="auto">
          <a:xfrm>
            <a:off x="783071" y="1146629"/>
            <a:ext cx="3353499" cy="5278655"/>
          </a:xfrm>
          <a:prstGeom prst="rect">
            <a:avLst/>
          </a:prstGeom>
          <a:noFill/>
        </p:spPr>
      </p:pic>
      <p:pic>
        <p:nvPicPr>
          <p:cNvPr id="6" name="Picture 7" descr="manboobs2"/>
          <p:cNvPicPr>
            <a:picLocks noGrp="1" noChangeAspect="1" noChangeArrowheads="1"/>
          </p:cNvPicPr>
          <p:nvPr>
            <p:ph sz="half" idx="2"/>
          </p:nvPr>
        </p:nvPicPr>
        <p:blipFill>
          <a:blip r:embed="rId3" cstate="print"/>
          <a:srcRect/>
          <a:stretch>
            <a:fillRect/>
          </a:stretch>
        </p:blipFill>
        <p:spPr bwMode="auto">
          <a:xfrm>
            <a:off x="5299134" y="1192441"/>
            <a:ext cx="3006607" cy="5073650"/>
          </a:xfrm>
          <a:prstGeom prst="rect">
            <a:avLst/>
          </a:prstGeom>
          <a:noFill/>
        </p:spPr>
      </p:pic>
      <p:sp>
        <p:nvSpPr>
          <p:cNvPr id="7" name="Title 1"/>
          <p:cNvSpPr txBox="1">
            <a:spLocks/>
          </p:cNvSpPr>
          <p:nvPr/>
        </p:nvSpPr>
        <p:spPr bwMode="auto">
          <a:xfrm>
            <a:off x="4979534" y="305934"/>
            <a:ext cx="3402466" cy="8223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450850" marR="0" lvl="0" indent="-450850" algn="ctr" defTabSz="914400" rtl="0" eaLnBrk="0" fontAlgn="base" latinLnBrk="0" hangingPunct="0">
              <a:lnSpc>
                <a:spcPct val="90000"/>
              </a:lnSpc>
              <a:spcBef>
                <a:spcPct val="0"/>
              </a:spcBef>
              <a:spcAft>
                <a:spcPct val="0"/>
              </a:spcAft>
              <a:buClrTx/>
              <a:buSzTx/>
              <a:buFontTx/>
              <a:buNone/>
              <a:tabLst/>
              <a:defRPr/>
            </a:pPr>
            <a:r>
              <a:rPr kumimoji="0" lang="en-US" b="1" i="0" u="none" strike="noStrike" kern="0" cap="none" spc="0" normalizeH="0" baseline="0" noProof="0" dirty="0" smtClean="0">
                <a:ln>
                  <a:noFill/>
                </a:ln>
                <a:solidFill>
                  <a:srgbClr val="C00000"/>
                </a:solidFill>
                <a:effectLst/>
                <a:uLnTx/>
                <a:uFillTx/>
                <a:latin typeface="+mn-lt"/>
                <a:ea typeface="+mj-ea"/>
                <a:cs typeface="+mj-cs"/>
              </a:rPr>
              <a:t>We need to eat healthy</a:t>
            </a:r>
            <a:endParaRPr kumimoji="0" lang="en-US" b="1" i="0" u="none" strike="noStrike" kern="0" cap="none" spc="0" normalizeH="0" baseline="0" noProof="0" dirty="0">
              <a:ln>
                <a:noFill/>
              </a:ln>
              <a:solidFill>
                <a:srgbClr val="C00000"/>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pitchFamily="34" charset="0"/>
              </a:rPr>
              <a:t>How is food digested?</a:t>
            </a:r>
            <a:r>
              <a:rPr lang="ar-EG" smtClean="0">
                <a:latin typeface="Arial" pitchFamily="34" charset="0"/>
              </a:rPr>
              <a:t>		</a:t>
            </a:r>
            <a:r>
              <a:rPr lang="ar-EG" smtClean="0">
                <a:solidFill>
                  <a:srgbClr val="FF0000"/>
                </a:solidFill>
                <a:latin typeface="Arial" pitchFamily="34" charset="0"/>
              </a:rPr>
              <a:t>كيف يتم هضم الطعام</a:t>
            </a:r>
            <a:endParaRPr lang="en-US" smtClean="0">
              <a:solidFill>
                <a:srgbClr val="FF0000"/>
              </a:solidFill>
              <a:latin typeface="Arial" pitchFamily="34" charset="0"/>
            </a:endParaRPr>
          </a:p>
        </p:txBody>
      </p:sp>
      <p:sp>
        <p:nvSpPr>
          <p:cNvPr id="18435" name="Rectangle 3"/>
          <p:cNvSpPr>
            <a:spLocks noGrp="1" noChangeArrowheads="1"/>
          </p:cNvSpPr>
          <p:nvPr>
            <p:ph type="body" idx="1"/>
          </p:nvPr>
        </p:nvSpPr>
        <p:spPr>
          <a:xfrm>
            <a:off x="182563" y="735013"/>
            <a:ext cx="8775700" cy="6092825"/>
          </a:xfrm>
        </p:spPr>
        <p:txBody>
          <a:bodyPr/>
          <a:lstStyle/>
          <a:p>
            <a:pPr eaLnBrk="1" hangingPunct="1"/>
            <a:r>
              <a:rPr lang="en-US" sz="2700" b="1" dirty="0" smtClean="0"/>
              <a:t>Mechanical breaking down </a:t>
            </a:r>
            <a:r>
              <a:rPr lang="en-US" sz="2700" dirty="0" smtClean="0"/>
              <a:t>of food into smaller pieces</a:t>
            </a:r>
            <a:endParaRPr lang="ar-EG" sz="2700" dirty="0" smtClean="0"/>
          </a:p>
          <a:p>
            <a:pPr algn="r" rtl="1" eaLnBrk="1" hangingPunct="1"/>
            <a:r>
              <a:rPr lang="ar-SA" sz="2500" dirty="0" smtClean="0"/>
              <a:t>يجزئ الطعام الى قطع صغيرة</a:t>
            </a:r>
            <a:r>
              <a:rPr lang="en-US" sz="2500" dirty="0" smtClean="0"/>
              <a:t> </a:t>
            </a:r>
            <a:r>
              <a:rPr lang="ar-EG" sz="2500" dirty="0" smtClean="0"/>
              <a:t> بالمضغ والأسنان</a:t>
            </a:r>
            <a:endParaRPr lang="en-US" sz="2500" dirty="0" smtClean="0"/>
          </a:p>
          <a:p>
            <a:pPr eaLnBrk="1" hangingPunct="1"/>
            <a:r>
              <a:rPr lang="en-US" sz="2700" b="1" dirty="0" smtClean="0"/>
              <a:t>Mixing of food </a:t>
            </a:r>
            <a:r>
              <a:rPr lang="en-US" sz="2700" dirty="0" smtClean="0"/>
              <a:t>with saliva (salivary enzyme + water)</a:t>
            </a:r>
            <a:endParaRPr lang="ar-EG" sz="2700" dirty="0" smtClean="0"/>
          </a:p>
          <a:p>
            <a:pPr algn="r" rtl="1" eaLnBrk="1" hangingPunct="1"/>
            <a:r>
              <a:rPr lang="ar-EG" sz="2500" dirty="0" smtClean="0"/>
              <a:t>يخلط مع اللعاب المحتوى أساسا على ماء </a:t>
            </a:r>
            <a:r>
              <a:rPr lang="ar-EG" sz="2500" dirty="0" err="1" smtClean="0"/>
              <a:t>وانزيمات</a:t>
            </a:r>
            <a:r>
              <a:rPr lang="ar-EG" sz="2500" dirty="0" smtClean="0"/>
              <a:t> لعابية</a:t>
            </a:r>
            <a:endParaRPr lang="en-US" sz="2500" dirty="0" smtClean="0"/>
          </a:p>
          <a:p>
            <a:pPr eaLnBrk="1" hangingPunct="1"/>
            <a:r>
              <a:rPr lang="en-US" sz="2700" b="1" dirty="0" smtClean="0"/>
              <a:t>Movement</a:t>
            </a:r>
            <a:r>
              <a:rPr lang="en-US" sz="2700" dirty="0" smtClean="0"/>
              <a:t> through the digestive tract</a:t>
            </a:r>
            <a:endParaRPr lang="ar-EG" sz="2700" dirty="0" smtClean="0"/>
          </a:p>
          <a:p>
            <a:pPr algn="r" rtl="1" eaLnBrk="1" hangingPunct="1"/>
            <a:r>
              <a:rPr lang="ar-EG" sz="2500" dirty="0" smtClean="0"/>
              <a:t>يتحرك خلال القناة الهضمية من </a:t>
            </a:r>
            <a:r>
              <a:rPr lang="ar-EG" sz="2500" dirty="0" err="1" smtClean="0"/>
              <a:t>المرئ</a:t>
            </a:r>
            <a:r>
              <a:rPr lang="ar-EG" sz="2500" dirty="0" smtClean="0"/>
              <a:t> للمعدة ثم للأمعاء</a:t>
            </a:r>
            <a:endParaRPr lang="en-US" sz="2500" dirty="0" smtClean="0"/>
          </a:p>
          <a:p>
            <a:pPr eaLnBrk="1" hangingPunct="1"/>
            <a:r>
              <a:rPr lang="en-US" sz="2700" b="1" dirty="0" smtClean="0"/>
              <a:t>Chemical breakdown </a:t>
            </a:r>
            <a:r>
              <a:rPr lang="en-US" sz="2700" dirty="0" smtClean="0"/>
              <a:t>of large food molecules</a:t>
            </a:r>
            <a:r>
              <a:rPr lang="ar-EG" sz="2700" dirty="0" smtClean="0"/>
              <a:t> </a:t>
            </a:r>
            <a:r>
              <a:rPr lang="en-US" sz="2700" dirty="0" smtClean="0"/>
              <a:t>to smaller ones (Stomach + Small intestine)</a:t>
            </a:r>
          </a:p>
          <a:p>
            <a:pPr algn="r" rtl="1" eaLnBrk="1" hangingPunct="1"/>
            <a:r>
              <a:rPr lang="ar-EG" sz="2500" dirty="0" err="1" smtClean="0"/>
              <a:t>تتكسرجزيئات</a:t>
            </a:r>
            <a:r>
              <a:rPr lang="ar-EG" sz="2500" dirty="0" smtClean="0"/>
              <a:t> الغذاء الكبيرة كيميائيا الى جزيئات </a:t>
            </a:r>
            <a:r>
              <a:rPr lang="ar-EG" sz="2500" dirty="0" err="1" smtClean="0"/>
              <a:t>أصغرفى</a:t>
            </a:r>
            <a:r>
              <a:rPr lang="ar-EG" sz="2500" dirty="0" smtClean="0"/>
              <a:t> المعدة والأمعاء الدقيقة</a:t>
            </a:r>
            <a:endParaRPr lang="en-US" sz="25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box(in)">
                                      <p:cBhvr>
                                        <p:cTn id="10" dur="500"/>
                                        <p:tgtEl>
                                          <p:spTgt spid="184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box(in)">
                                      <p:cBhvr>
                                        <p:cTn id="15" dur="500"/>
                                        <p:tgtEl>
                                          <p:spTgt spid="18435">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box(in)">
                                      <p:cBhvr>
                                        <p:cTn id="18" dur="500"/>
                                        <p:tgtEl>
                                          <p:spTgt spid="1843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box(in)">
                                      <p:cBhvr>
                                        <p:cTn id="23" dur="500"/>
                                        <p:tgtEl>
                                          <p:spTgt spid="18435">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box(in)">
                                      <p:cBhvr>
                                        <p:cTn id="26" dur="500"/>
                                        <p:tgtEl>
                                          <p:spTgt spid="1843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animEffect transition="in" filter="box(in)">
                                      <p:cBhvr>
                                        <p:cTn id="31" dur="500"/>
                                        <p:tgtEl>
                                          <p:spTgt spid="18435">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8435">
                                            <p:txEl>
                                              <p:pRg st="7" end="7"/>
                                            </p:txEl>
                                          </p:spTgt>
                                        </p:tgtEl>
                                        <p:attrNameLst>
                                          <p:attrName>style.visibility</p:attrName>
                                        </p:attrNameLst>
                                      </p:cBhvr>
                                      <p:to>
                                        <p:strVal val="visible"/>
                                      </p:to>
                                    </p:set>
                                    <p:animEffect transition="in" filter="box(in)">
                                      <p:cBhvr>
                                        <p:cTn id="34"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21_02bChemicalDigestion-U"/>
          <p:cNvPicPr>
            <a:picLocks noChangeAspect="1" noChangeArrowheads="1"/>
          </p:cNvPicPr>
          <p:nvPr/>
        </p:nvPicPr>
        <p:blipFill>
          <a:blip r:embed="rId4" cstate="print"/>
          <a:srcRect/>
          <a:stretch>
            <a:fillRect/>
          </a:stretch>
        </p:blipFill>
        <p:spPr bwMode="auto">
          <a:xfrm>
            <a:off x="3800475" y="100013"/>
            <a:ext cx="5200650" cy="6597650"/>
          </a:xfrm>
          <a:prstGeom prst="rect">
            <a:avLst/>
          </a:prstGeom>
          <a:noFill/>
          <a:ln w="9525">
            <a:noFill/>
            <a:miter lim="800000"/>
            <a:headEnd/>
            <a:tailEnd/>
          </a:ln>
        </p:spPr>
      </p:pic>
      <p:sp>
        <p:nvSpPr>
          <p:cNvPr id="19459" name="Text Box 9"/>
          <p:cNvSpPr txBox="1">
            <a:spLocks noChangeArrowheads="1"/>
          </p:cNvSpPr>
          <p:nvPr/>
        </p:nvSpPr>
        <p:spPr bwMode="auto">
          <a:xfrm>
            <a:off x="5895975" y="868363"/>
            <a:ext cx="952500" cy="623887"/>
          </a:xfrm>
          <a:prstGeom prst="rect">
            <a:avLst/>
          </a:prstGeom>
          <a:noFill/>
          <a:ln w="9525">
            <a:noFill/>
            <a:miter lim="800000"/>
            <a:headEnd/>
            <a:tailEnd/>
          </a:ln>
        </p:spPr>
        <p:txBody>
          <a:bodyPr wrap="none" lIns="0" tIns="0" rIns="0" bIns="0"/>
          <a:lstStyle/>
          <a:p>
            <a:pPr algn="ctr">
              <a:lnSpc>
                <a:spcPct val="90000"/>
              </a:lnSpc>
            </a:pPr>
            <a:r>
              <a:rPr lang="en-US" sz="1400" b="1"/>
              <a:t>Protein-</a:t>
            </a:r>
          </a:p>
          <a:p>
            <a:pPr algn="ctr">
              <a:lnSpc>
                <a:spcPct val="90000"/>
              </a:lnSpc>
            </a:pPr>
            <a:r>
              <a:rPr lang="en-US" sz="1400" b="1"/>
              <a:t>digesting</a:t>
            </a:r>
          </a:p>
          <a:p>
            <a:pPr algn="ctr">
              <a:lnSpc>
                <a:spcPct val="90000"/>
              </a:lnSpc>
            </a:pPr>
            <a:r>
              <a:rPr lang="en-US" sz="1400" b="1"/>
              <a:t>enzymes</a:t>
            </a:r>
          </a:p>
        </p:txBody>
      </p:sp>
      <p:sp>
        <p:nvSpPr>
          <p:cNvPr id="19460" name="Text Box 10"/>
          <p:cNvSpPr txBox="1">
            <a:spLocks noChangeArrowheads="1"/>
          </p:cNvSpPr>
          <p:nvPr/>
        </p:nvSpPr>
        <p:spPr bwMode="auto">
          <a:xfrm>
            <a:off x="4140200" y="2605088"/>
            <a:ext cx="1330325" cy="227012"/>
          </a:xfrm>
          <a:prstGeom prst="rect">
            <a:avLst/>
          </a:prstGeom>
          <a:noFill/>
          <a:ln w="9525">
            <a:noFill/>
            <a:miter lim="800000"/>
            <a:headEnd/>
            <a:tailEnd/>
          </a:ln>
        </p:spPr>
        <p:txBody>
          <a:bodyPr wrap="none" lIns="0" tIns="0" rIns="0" bIns="0"/>
          <a:lstStyle/>
          <a:p>
            <a:pPr algn="ctr">
              <a:lnSpc>
                <a:spcPct val="90000"/>
              </a:lnSpc>
            </a:pPr>
            <a:r>
              <a:rPr lang="en-US" sz="1400" b="1"/>
              <a:t>Polysaccharide</a:t>
            </a:r>
          </a:p>
        </p:txBody>
      </p:sp>
      <p:sp>
        <p:nvSpPr>
          <p:cNvPr id="19461" name="Text Box 11"/>
          <p:cNvSpPr txBox="1">
            <a:spLocks noChangeArrowheads="1"/>
          </p:cNvSpPr>
          <p:nvPr/>
        </p:nvSpPr>
        <p:spPr bwMode="auto">
          <a:xfrm>
            <a:off x="4108450" y="379413"/>
            <a:ext cx="1330325" cy="227012"/>
          </a:xfrm>
          <a:prstGeom prst="rect">
            <a:avLst/>
          </a:prstGeom>
          <a:noFill/>
          <a:ln w="9525">
            <a:noFill/>
            <a:miter lim="800000"/>
            <a:headEnd/>
            <a:tailEnd/>
          </a:ln>
        </p:spPr>
        <p:txBody>
          <a:bodyPr wrap="none" lIns="0" tIns="0" rIns="0" bIns="0"/>
          <a:lstStyle/>
          <a:p>
            <a:pPr algn="ctr">
              <a:lnSpc>
                <a:spcPct val="90000"/>
              </a:lnSpc>
            </a:pPr>
            <a:r>
              <a:rPr lang="en-US" sz="1400" b="1"/>
              <a:t>Macromolecule</a:t>
            </a:r>
          </a:p>
        </p:txBody>
      </p:sp>
      <p:sp>
        <p:nvSpPr>
          <p:cNvPr id="19462" name="Text Box 12"/>
          <p:cNvSpPr txBox="1">
            <a:spLocks noChangeArrowheads="1"/>
          </p:cNvSpPr>
          <p:nvPr/>
        </p:nvSpPr>
        <p:spPr bwMode="auto">
          <a:xfrm>
            <a:off x="3879850" y="1693863"/>
            <a:ext cx="644525" cy="185737"/>
          </a:xfrm>
          <a:prstGeom prst="rect">
            <a:avLst/>
          </a:prstGeom>
          <a:noFill/>
          <a:ln w="9525">
            <a:noFill/>
            <a:miter lim="800000"/>
            <a:headEnd/>
            <a:tailEnd/>
          </a:ln>
        </p:spPr>
        <p:txBody>
          <a:bodyPr wrap="none" lIns="0" tIns="0" rIns="0" bIns="0"/>
          <a:lstStyle/>
          <a:p>
            <a:pPr algn="ctr">
              <a:lnSpc>
                <a:spcPct val="90000"/>
              </a:lnSpc>
            </a:pPr>
            <a:r>
              <a:rPr lang="en-US" sz="1400" b="1"/>
              <a:t>Protein</a:t>
            </a:r>
          </a:p>
        </p:txBody>
      </p:sp>
      <p:sp>
        <p:nvSpPr>
          <p:cNvPr id="19463" name="Text Box 13"/>
          <p:cNvSpPr txBox="1">
            <a:spLocks noChangeArrowheads="1"/>
          </p:cNvSpPr>
          <p:nvPr/>
        </p:nvSpPr>
        <p:spPr bwMode="auto">
          <a:xfrm>
            <a:off x="5803900" y="2320925"/>
            <a:ext cx="1155700" cy="642938"/>
          </a:xfrm>
          <a:prstGeom prst="rect">
            <a:avLst/>
          </a:prstGeom>
          <a:noFill/>
          <a:ln w="9525">
            <a:noFill/>
            <a:miter lim="800000"/>
            <a:headEnd/>
            <a:tailEnd/>
          </a:ln>
        </p:spPr>
        <p:txBody>
          <a:bodyPr wrap="none" lIns="0" tIns="0" rIns="0" bIns="0"/>
          <a:lstStyle/>
          <a:p>
            <a:pPr algn="ctr">
              <a:lnSpc>
                <a:spcPct val="90000"/>
              </a:lnSpc>
            </a:pPr>
            <a:r>
              <a:rPr lang="en-US" sz="1400" b="1"/>
              <a:t>Carbohydrate-</a:t>
            </a:r>
          </a:p>
          <a:p>
            <a:pPr algn="ctr">
              <a:lnSpc>
                <a:spcPct val="90000"/>
              </a:lnSpc>
            </a:pPr>
            <a:r>
              <a:rPr lang="en-US" sz="1400" b="1"/>
              <a:t>digesting</a:t>
            </a:r>
          </a:p>
          <a:p>
            <a:pPr algn="ctr">
              <a:lnSpc>
                <a:spcPct val="90000"/>
              </a:lnSpc>
            </a:pPr>
            <a:r>
              <a:rPr lang="en-US" sz="1400" b="1"/>
              <a:t>enzymes</a:t>
            </a:r>
          </a:p>
        </p:txBody>
      </p:sp>
      <p:sp>
        <p:nvSpPr>
          <p:cNvPr id="19464" name="Text Box 14"/>
          <p:cNvSpPr txBox="1">
            <a:spLocks noChangeArrowheads="1"/>
          </p:cNvSpPr>
          <p:nvPr/>
        </p:nvSpPr>
        <p:spPr bwMode="auto">
          <a:xfrm>
            <a:off x="7480300" y="392113"/>
            <a:ext cx="1330325" cy="227012"/>
          </a:xfrm>
          <a:prstGeom prst="rect">
            <a:avLst/>
          </a:prstGeom>
          <a:noFill/>
          <a:ln w="9525">
            <a:noFill/>
            <a:miter lim="800000"/>
            <a:headEnd/>
            <a:tailEnd/>
          </a:ln>
        </p:spPr>
        <p:txBody>
          <a:bodyPr wrap="none" lIns="0" tIns="0" rIns="0" bIns="0"/>
          <a:lstStyle/>
          <a:p>
            <a:pPr algn="ctr">
              <a:lnSpc>
                <a:spcPct val="90000"/>
              </a:lnSpc>
            </a:pPr>
            <a:r>
              <a:rPr lang="en-US" sz="1400" b="1"/>
              <a:t>Components</a:t>
            </a:r>
          </a:p>
        </p:txBody>
      </p:sp>
      <p:sp>
        <p:nvSpPr>
          <p:cNvPr id="19465" name="Text Box 15"/>
          <p:cNvSpPr txBox="1">
            <a:spLocks noChangeArrowheads="1"/>
          </p:cNvSpPr>
          <p:nvPr/>
        </p:nvSpPr>
        <p:spPr bwMode="auto">
          <a:xfrm>
            <a:off x="7480300" y="1693863"/>
            <a:ext cx="1098550" cy="217487"/>
          </a:xfrm>
          <a:prstGeom prst="rect">
            <a:avLst/>
          </a:prstGeom>
          <a:noFill/>
          <a:ln w="9525">
            <a:noFill/>
            <a:miter lim="800000"/>
            <a:headEnd/>
            <a:tailEnd/>
          </a:ln>
        </p:spPr>
        <p:txBody>
          <a:bodyPr wrap="none" lIns="0" tIns="0" rIns="0" bIns="0"/>
          <a:lstStyle/>
          <a:p>
            <a:pPr algn="ctr">
              <a:lnSpc>
                <a:spcPct val="90000"/>
              </a:lnSpc>
            </a:pPr>
            <a:r>
              <a:rPr lang="en-US" sz="1400" b="1"/>
              <a:t>Amino acids</a:t>
            </a:r>
          </a:p>
        </p:txBody>
      </p:sp>
      <p:sp>
        <p:nvSpPr>
          <p:cNvPr id="19466" name="Text Box 16"/>
          <p:cNvSpPr txBox="1">
            <a:spLocks noChangeArrowheads="1"/>
          </p:cNvSpPr>
          <p:nvPr/>
        </p:nvSpPr>
        <p:spPr bwMode="auto">
          <a:xfrm>
            <a:off x="7283450" y="3248025"/>
            <a:ext cx="1501775" cy="217488"/>
          </a:xfrm>
          <a:prstGeom prst="rect">
            <a:avLst/>
          </a:prstGeom>
          <a:noFill/>
          <a:ln w="9525">
            <a:noFill/>
            <a:miter lim="800000"/>
            <a:headEnd/>
            <a:tailEnd/>
          </a:ln>
        </p:spPr>
        <p:txBody>
          <a:bodyPr wrap="none" lIns="0" tIns="0" rIns="0" bIns="0"/>
          <a:lstStyle/>
          <a:p>
            <a:pPr algn="ctr">
              <a:lnSpc>
                <a:spcPct val="90000"/>
              </a:lnSpc>
            </a:pPr>
            <a:r>
              <a:rPr lang="en-US" sz="1400" b="1"/>
              <a:t>Monosaccharides</a:t>
            </a:r>
          </a:p>
        </p:txBody>
      </p:sp>
      <p:sp>
        <p:nvSpPr>
          <p:cNvPr id="19467" name="Text Box 17"/>
          <p:cNvSpPr txBox="1">
            <a:spLocks noChangeArrowheads="1"/>
          </p:cNvSpPr>
          <p:nvPr/>
        </p:nvSpPr>
        <p:spPr bwMode="auto">
          <a:xfrm>
            <a:off x="4086225" y="3152775"/>
            <a:ext cx="1330325" cy="227013"/>
          </a:xfrm>
          <a:prstGeom prst="rect">
            <a:avLst/>
          </a:prstGeom>
          <a:noFill/>
          <a:ln w="9525">
            <a:noFill/>
            <a:miter lim="800000"/>
            <a:headEnd/>
            <a:tailEnd/>
          </a:ln>
        </p:spPr>
        <p:txBody>
          <a:bodyPr wrap="none" lIns="0" tIns="0" rIns="0" bIns="0"/>
          <a:lstStyle/>
          <a:p>
            <a:pPr algn="ctr">
              <a:lnSpc>
                <a:spcPct val="90000"/>
              </a:lnSpc>
            </a:pPr>
            <a:r>
              <a:rPr lang="en-US" sz="1400" b="1"/>
              <a:t>Disaccharide</a:t>
            </a:r>
          </a:p>
        </p:txBody>
      </p:sp>
      <p:sp>
        <p:nvSpPr>
          <p:cNvPr id="19468" name="Text Box 18"/>
          <p:cNvSpPr txBox="1">
            <a:spLocks noChangeArrowheads="1"/>
          </p:cNvSpPr>
          <p:nvPr/>
        </p:nvSpPr>
        <p:spPr bwMode="auto">
          <a:xfrm>
            <a:off x="5813425" y="3875088"/>
            <a:ext cx="1155700" cy="642937"/>
          </a:xfrm>
          <a:prstGeom prst="rect">
            <a:avLst/>
          </a:prstGeom>
          <a:noFill/>
          <a:ln w="9525">
            <a:noFill/>
            <a:miter lim="800000"/>
            <a:headEnd/>
            <a:tailEnd/>
          </a:ln>
        </p:spPr>
        <p:txBody>
          <a:bodyPr wrap="none" lIns="0" tIns="0" rIns="0" bIns="0"/>
          <a:lstStyle/>
          <a:p>
            <a:pPr algn="ctr">
              <a:lnSpc>
                <a:spcPct val="90000"/>
              </a:lnSpc>
            </a:pPr>
            <a:r>
              <a:rPr lang="en-US" sz="1400" b="1"/>
              <a:t>Nucleic acid-</a:t>
            </a:r>
          </a:p>
          <a:p>
            <a:pPr algn="ctr">
              <a:lnSpc>
                <a:spcPct val="90000"/>
              </a:lnSpc>
            </a:pPr>
            <a:r>
              <a:rPr lang="en-US" sz="1400" b="1"/>
              <a:t>digesting</a:t>
            </a:r>
          </a:p>
          <a:p>
            <a:pPr algn="ctr">
              <a:lnSpc>
                <a:spcPct val="90000"/>
              </a:lnSpc>
            </a:pPr>
            <a:r>
              <a:rPr lang="en-US" sz="1400" b="1"/>
              <a:t>enzymes</a:t>
            </a:r>
          </a:p>
        </p:txBody>
      </p:sp>
      <p:sp>
        <p:nvSpPr>
          <p:cNvPr id="19469" name="Text Box 19"/>
          <p:cNvSpPr txBox="1">
            <a:spLocks noChangeArrowheads="1"/>
          </p:cNvSpPr>
          <p:nvPr/>
        </p:nvSpPr>
        <p:spPr bwMode="auto">
          <a:xfrm>
            <a:off x="7280275" y="4835525"/>
            <a:ext cx="1501775" cy="217488"/>
          </a:xfrm>
          <a:prstGeom prst="rect">
            <a:avLst/>
          </a:prstGeom>
          <a:noFill/>
          <a:ln w="9525">
            <a:noFill/>
            <a:miter lim="800000"/>
            <a:headEnd/>
            <a:tailEnd/>
          </a:ln>
        </p:spPr>
        <p:txBody>
          <a:bodyPr wrap="none" lIns="0" tIns="0" rIns="0" bIns="0"/>
          <a:lstStyle/>
          <a:p>
            <a:pPr algn="ctr">
              <a:lnSpc>
                <a:spcPct val="90000"/>
              </a:lnSpc>
            </a:pPr>
            <a:r>
              <a:rPr lang="en-US" sz="1400" b="1"/>
              <a:t>Nucleotides</a:t>
            </a:r>
          </a:p>
        </p:txBody>
      </p:sp>
      <p:sp>
        <p:nvSpPr>
          <p:cNvPr id="19470" name="Text Box 20"/>
          <p:cNvSpPr txBox="1">
            <a:spLocks noChangeArrowheads="1"/>
          </p:cNvSpPr>
          <p:nvPr/>
        </p:nvSpPr>
        <p:spPr bwMode="auto">
          <a:xfrm>
            <a:off x="4044950" y="4864100"/>
            <a:ext cx="1330325" cy="227013"/>
          </a:xfrm>
          <a:prstGeom prst="rect">
            <a:avLst/>
          </a:prstGeom>
          <a:noFill/>
          <a:ln w="9525">
            <a:noFill/>
            <a:miter lim="800000"/>
            <a:headEnd/>
            <a:tailEnd/>
          </a:ln>
        </p:spPr>
        <p:txBody>
          <a:bodyPr wrap="none" lIns="0" tIns="0" rIns="0" bIns="0"/>
          <a:lstStyle/>
          <a:p>
            <a:pPr algn="ctr">
              <a:lnSpc>
                <a:spcPct val="90000"/>
              </a:lnSpc>
            </a:pPr>
            <a:r>
              <a:rPr lang="en-US" sz="1400" b="1"/>
              <a:t>Nucleic acid</a:t>
            </a:r>
          </a:p>
        </p:txBody>
      </p:sp>
      <p:sp>
        <p:nvSpPr>
          <p:cNvPr id="19471" name="Text Box 21"/>
          <p:cNvSpPr txBox="1">
            <a:spLocks noChangeArrowheads="1"/>
          </p:cNvSpPr>
          <p:nvPr/>
        </p:nvSpPr>
        <p:spPr bwMode="auto">
          <a:xfrm>
            <a:off x="5803900" y="5586413"/>
            <a:ext cx="1155700" cy="642937"/>
          </a:xfrm>
          <a:prstGeom prst="rect">
            <a:avLst/>
          </a:prstGeom>
          <a:noFill/>
          <a:ln w="9525">
            <a:noFill/>
            <a:miter lim="800000"/>
            <a:headEnd/>
            <a:tailEnd/>
          </a:ln>
        </p:spPr>
        <p:txBody>
          <a:bodyPr wrap="none" lIns="0" tIns="0" rIns="0" bIns="0"/>
          <a:lstStyle/>
          <a:p>
            <a:pPr algn="ctr">
              <a:lnSpc>
                <a:spcPct val="90000"/>
              </a:lnSpc>
            </a:pPr>
            <a:r>
              <a:rPr lang="en-US" sz="1400" b="1"/>
              <a:t>Fat-digesting</a:t>
            </a:r>
          </a:p>
          <a:p>
            <a:pPr algn="ctr">
              <a:lnSpc>
                <a:spcPct val="90000"/>
              </a:lnSpc>
            </a:pPr>
            <a:r>
              <a:rPr lang="en-US" sz="1400" b="1"/>
              <a:t>enzymes</a:t>
            </a:r>
          </a:p>
        </p:txBody>
      </p:sp>
      <p:sp>
        <p:nvSpPr>
          <p:cNvPr id="19472" name="Text Box 22"/>
          <p:cNvSpPr txBox="1">
            <a:spLocks noChangeArrowheads="1"/>
          </p:cNvSpPr>
          <p:nvPr/>
        </p:nvSpPr>
        <p:spPr bwMode="auto">
          <a:xfrm>
            <a:off x="4449763" y="6215063"/>
            <a:ext cx="346075" cy="223837"/>
          </a:xfrm>
          <a:prstGeom prst="rect">
            <a:avLst/>
          </a:prstGeom>
          <a:noFill/>
          <a:ln w="9525">
            <a:noFill/>
            <a:miter lim="800000"/>
            <a:headEnd/>
            <a:tailEnd/>
          </a:ln>
        </p:spPr>
        <p:txBody>
          <a:bodyPr wrap="none" lIns="0" tIns="0" rIns="0" bIns="0"/>
          <a:lstStyle/>
          <a:p>
            <a:pPr algn="ctr">
              <a:lnSpc>
                <a:spcPct val="90000"/>
              </a:lnSpc>
            </a:pPr>
            <a:r>
              <a:rPr lang="en-US" sz="1400" b="1"/>
              <a:t>Fat</a:t>
            </a:r>
          </a:p>
        </p:txBody>
      </p:sp>
      <p:sp>
        <p:nvSpPr>
          <p:cNvPr id="19473" name="Text Box 23"/>
          <p:cNvSpPr txBox="1">
            <a:spLocks noChangeArrowheads="1"/>
          </p:cNvSpPr>
          <p:nvPr/>
        </p:nvSpPr>
        <p:spPr bwMode="auto">
          <a:xfrm>
            <a:off x="6657975" y="6173788"/>
            <a:ext cx="1330325" cy="227012"/>
          </a:xfrm>
          <a:prstGeom prst="rect">
            <a:avLst/>
          </a:prstGeom>
          <a:noFill/>
          <a:ln w="9525">
            <a:noFill/>
            <a:miter lim="800000"/>
            <a:headEnd/>
            <a:tailEnd/>
          </a:ln>
        </p:spPr>
        <p:txBody>
          <a:bodyPr wrap="none" lIns="0" tIns="0" rIns="0" bIns="0"/>
          <a:lstStyle/>
          <a:p>
            <a:pPr algn="ctr">
              <a:lnSpc>
                <a:spcPct val="90000"/>
              </a:lnSpc>
            </a:pPr>
            <a:r>
              <a:rPr lang="en-US" sz="1400" b="1"/>
              <a:t>Glycerol</a:t>
            </a:r>
          </a:p>
        </p:txBody>
      </p:sp>
      <p:sp>
        <p:nvSpPr>
          <p:cNvPr id="19474" name="Text Box 24"/>
          <p:cNvSpPr txBox="1">
            <a:spLocks noChangeArrowheads="1"/>
          </p:cNvSpPr>
          <p:nvPr/>
        </p:nvSpPr>
        <p:spPr bwMode="auto">
          <a:xfrm>
            <a:off x="7645400" y="6191250"/>
            <a:ext cx="1330325" cy="227013"/>
          </a:xfrm>
          <a:prstGeom prst="rect">
            <a:avLst/>
          </a:prstGeom>
          <a:noFill/>
          <a:ln w="9525">
            <a:noFill/>
            <a:miter lim="800000"/>
            <a:headEnd/>
            <a:tailEnd/>
          </a:ln>
        </p:spPr>
        <p:txBody>
          <a:bodyPr wrap="none" lIns="0" tIns="0" rIns="0" bIns="0"/>
          <a:lstStyle/>
          <a:p>
            <a:pPr algn="ctr">
              <a:lnSpc>
                <a:spcPct val="90000"/>
              </a:lnSpc>
            </a:pPr>
            <a:r>
              <a:rPr lang="en-US" sz="1400" b="1"/>
              <a:t>Fatty acids</a:t>
            </a:r>
          </a:p>
        </p:txBody>
      </p:sp>
      <p:sp>
        <p:nvSpPr>
          <p:cNvPr id="19475" name="Text Box 27"/>
          <p:cNvSpPr txBox="1">
            <a:spLocks noChangeArrowheads="1"/>
          </p:cNvSpPr>
          <p:nvPr/>
        </p:nvSpPr>
        <p:spPr bwMode="auto">
          <a:xfrm>
            <a:off x="5445125" y="273050"/>
            <a:ext cx="1330325" cy="227013"/>
          </a:xfrm>
          <a:prstGeom prst="rect">
            <a:avLst/>
          </a:prstGeom>
          <a:noFill/>
          <a:ln w="9525">
            <a:noFill/>
            <a:miter lim="800000"/>
            <a:headEnd/>
            <a:tailEnd/>
          </a:ln>
        </p:spPr>
        <p:txBody>
          <a:bodyPr wrap="none" lIns="0" tIns="0" rIns="0" bIns="0"/>
          <a:lstStyle/>
          <a:p>
            <a:pPr algn="ctr">
              <a:lnSpc>
                <a:spcPct val="90000"/>
              </a:lnSpc>
            </a:pPr>
            <a:r>
              <a:rPr lang="ar-SA" b="1"/>
              <a:t>الجزيئ الكبير</a:t>
            </a:r>
            <a:endParaRPr lang="en-US" b="1"/>
          </a:p>
        </p:txBody>
      </p:sp>
      <p:sp>
        <p:nvSpPr>
          <p:cNvPr id="19476" name="Text Box 28"/>
          <p:cNvSpPr txBox="1">
            <a:spLocks noChangeArrowheads="1"/>
          </p:cNvSpPr>
          <p:nvPr/>
        </p:nvSpPr>
        <p:spPr bwMode="auto">
          <a:xfrm>
            <a:off x="7443788" y="171450"/>
            <a:ext cx="1330325" cy="227013"/>
          </a:xfrm>
          <a:prstGeom prst="rect">
            <a:avLst/>
          </a:prstGeom>
          <a:noFill/>
          <a:ln w="9525">
            <a:noFill/>
            <a:miter lim="800000"/>
            <a:headEnd/>
            <a:tailEnd/>
          </a:ln>
        </p:spPr>
        <p:txBody>
          <a:bodyPr wrap="none" lIns="0" tIns="0" rIns="0" bIns="0"/>
          <a:lstStyle/>
          <a:p>
            <a:pPr algn="ctr">
              <a:lnSpc>
                <a:spcPct val="90000"/>
              </a:lnSpc>
            </a:pPr>
            <a:r>
              <a:rPr lang="ar-SA" sz="2000" b="1"/>
              <a:t>المكونات </a:t>
            </a:r>
            <a:endParaRPr lang="en-US" sz="2000" b="1"/>
          </a:p>
        </p:txBody>
      </p:sp>
      <p:sp>
        <p:nvSpPr>
          <p:cNvPr id="19477" name="Text Box 29"/>
          <p:cNvSpPr txBox="1">
            <a:spLocks noChangeArrowheads="1"/>
          </p:cNvSpPr>
          <p:nvPr/>
        </p:nvSpPr>
        <p:spPr bwMode="auto">
          <a:xfrm>
            <a:off x="5595938" y="1692275"/>
            <a:ext cx="1439862" cy="238125"/>
          </a:xfrm>
          <a:prstGeom prst="rect">
            <a:avLst/>
          </a:prstGeom>
          <a:noFill/>
          <a:ln w="9525">
            <a:noFill/>
            <a:miter lim="800000"/>
            <a:headEnd/>
            <a:tailEnd/>
          </a:ln>
        </p:spPr>
        <p:txBody>
          <a:bodyPr wrap="none" lIns="0" tIns="0" rIns="0" bIns="0"/>
          <a:lstStyle/>
          <a:p>
            <a:pPr algn="ctr">
              <a:lnSpc>
                <a:spcPct val="60000"/>
              </a:lnSpc>
            </a:pPr>
            <a:r>
              <a:rPr lang="ar-SA" sz="1800" b="1"/>
              <a:t>انزيمات هضم </a:t>
            </a:r>
          </a:p>
          <a:p>
            <a:pPr algn="ctr">
              <a:lnSpc>
                <a:spcPct val="60000"/>
              </a:lnSpc>
            </a:pPr>
            <a:r>
              <a:rPr lang="ar-SA" sz="1800" b="1"/>
              <a:t>البروتين</a:t>
            </a:r>
            <a:r>
              <a:rPr lang="ar-SA" sz="1400" b="1"/>
              <a:t> </a:t>
            </a:r>
            <a:endParaRPr lang="en-US" sz="1400" b="1"/>
          </a:p>
        </p:txBody>
      </p:sp>
      <p:sp>
        <p:nvSpPr>
          <p:cNvPr id="19478" name="Text Box 30"/>
          <p:cNvSpPr txBox="1">
            <a:spLocks noChangeArrowheads="1"/>
          </p:cNvSpPr>
          <p:nvPr/>
        </p:nvSpPr>
        <p:spPr bwMode="auto">
          <a:xfrm>
            <a:off x="4618038" y="1676400"/>
            <a:ext cx="644525" cy="185738"/>
          </a:xfrm>
          <a:prstGeom prst="rect">
            <a:avLst/>
          </a:prstGeom>
          <a:noFill/>
          <a:ln w="9525">
            <a:noFill/>
            <a:miter lim="800000"/>
            <a:headEnd/>
            <a:tailEnd/>
          </a:ln>
        </p:spPr>
        <p:txBody>
          <a:bodyPr wrap="none" lIns="0" tIns="0" rIns="0" bIns="0"/>
          <a:lstStyle/>
          <a:p>
            <a:pPr algn="ctr">
              <a:lnSpc>
                <a:spcPct val="90000"/>
              </a:lnSpc>
            </a:pPr>
            <a:r>
              <a:rPr lang="ar-SA" sz="1800" b="1"/>
              <a:t>البروتين </a:t>
            </a:r>
            <a:endParaRPr lang="en-US" sz="1800" b="1"/>
          </a:p>
        </p:txBody>
      </p:sp>
      <p:sp>
        <p:nvSpPr>
          <p:cNvPr id="19479" name="Text Box 31"/>
          <p:cNvSpPr txBox="1">
            <a:spLocks noChangeArrowheads="1"/>
          </p:cNvSpPr>
          <p:nvPr/>
        </p:nvSpPr>
        <p:spPr bwMode="auto">
          <a:xfrm>
            <a:off x="7554913" y="860425"/>
            <a:ext cx="1098550" cy="217488"/>
          </a:xfrm>
          <a:prstGeom prst="rect">
            <a:avLst/>
          </a:prstGeom>
          <a:noFill/>
          <a:ln w="9525">
            <a:noFill/>
            <a:miter lim="800000"/>
            <a:headEnd/>
            <a:tailEnd/>
          </a:ln>
        </p:spPr>
        <p:txBody>
          <a:bodyPr wrap="none" lIns="0" tIns="0" rIns="0" bIns="0"/>
          <a:lstStyle/>
          <a:p>
            <a:pPr algn="ctr">
              <a:lnSpc>
                <a:spcPct val="90000"/>
              </a:lnSpc>
            </a:pPr>
            <a:r>
              <a:rPr lang="ar-SA" sz="1800" b="1"/>
              <a:t>احماض امينية</a:t>
            </a:r>
            <a:r>
              <a:rPr lang="ar-SA" sz="1400" b="1"/>
              <a:t> </a:t>
            </a:r>
            <a:endParaRPr lang="en-US" sz="1400" b="1"/>
          </a:p>
        </p:txBody>
      </p:sp>
      <p:sp>
        <p:nvSpPr>
          <p:cNvPr id="19480" name="Text Box 32"/>
          <p:cNvSpPr txBox="1">
            <a:spLocks noChangeArrowheads="1"/>
          </p:cNvSpPr>
          <p:nvPr/>
        </p:nvSpPr>
        <p:spPr bwMode="auto">
          <a:xfrm>
            <a:off x="5751513" y="3190875"/>
            <a:ext cx="1155700" cy="393700"/>
          </a:xfrm>
          <a:prstGeom prst="rect">
            <a:avLst/>
          </a:prstGeom>
          <a:noFill/>
          <a:ln w="9525">
            <a:noFill/>
            <a:miter lim="800000"/>
            <a:headEnd/>
            <a:tailEnd/>
          </a:ln>
        </p:spPr>
        <p:txBody>
          <a:bodyPr wrap="none" lIns="0" tIns="0" rIns="0" bIns="0"/>
          <a:lstStyle/>
          <a:p>
            <a:pPr algn="ctr">
              <a:lnSpc>
                <a:spcPct val="70000"/>
              </a:lnSpc>
            </a:pPr>
            <a:r>
              <a:rPr lang="ar-SA" sz="1800" b="1"/>
              <a:t>انزيمات هضم </a:t>
            </a:r>
          </a:p>
          <a:p>
            <a:pPr algn="ctr">
              <a:lnSpc>
                <a:spcPct val="90000"/>
              </a:lnSpc>
            </a:pPr>
            <a:r>
              <a:rPr lang="ar-SA" sz="1800" b="1"/>
              <a:t>الكربوهيدرات</a:t>
            </a:r>
            <a:endParaRPr lang="en-US" sz="1800" b="1"/>
          </a:p>
        </p:txBody>
      </p:sp>
      <p:sp>
        <p:nvSpPr>
          <p:cNvPr id="19481" name="Text Box 33"/>
          <p:cNvSpPr txBox="1">
            <a:spLocks noChangeArrowheads="1"/>
          </p:cNvSpPr>
          <p:nvPr/>
        </p:nvSpPr>
        <p:spPr bwMode="auto">
          <a:xfrm>
            <a:off x="7159625" y="2667000"/>
            <a:ext cx="1501775" cy="217488"/>
          </a:xfrm>
          <a:prstGeom prst="rect">
            <a:avLst/>
          </a:prstGeom>
          <a:noFill/>
          <a:ln w="9525">
            <a:noFill/>
            <a:miter lim="800000"/>
            <a:headEnd/>
            <a:tailEnd/>
          </a:ln>
        </p:spPr>
        <p:txBody>
          <a:bodyPr wrap="none" lIns="0" tIns="0" rIns="0" bIns="0"/>
          <a:lstStyle/>
          <a:p>
            <a:pPr algn="ctr">
              <a:lnSpc>
                <a:spcPct val="90000"/>
              </a:lnSpc>
            </a:pPr>
            <a:r>
              <a:rPr lang="ar-SA" sz="2000" b="1"/>
              <a:t>سكاكر احادية</a:t>
            </a:r>
            <a:r>
              <a:rPr lang="ar-SA" sz="1400" b="1"/>
              <a:t> </a:t>
            </a:r>
            <a:endParaRPr lang="en-US" sz="1400" b="1"/>
          </a:p>
        </p:txBody>
      </p:sp>
      <p:sp>
        <p:nvSpPr>
          <p:cNvPr id="19482" name="Text Box 34"/>
          <p:cNvSpPr txBox="1">
            <a:spLocks noChangeArrowheads="1"/>
          </p:cNvSpPr>
          <p:nvPr/>
        </p:nvSpPr>
        <p:spPr bwMode="auto">
          <a:xfrm>
            <a:off x="4194175" y="2052638"/>
            <a:ext cx="1330325" cy="227012"/>
          </a:xfrm>
          <a:prstGeom prst="rect">
            <a:avLst/>
          </a:prstGeom>
          <a:noFill/>
          <a:ln w="9525">
            <a:noFill/>
            <a:miter lim="800000"/>
            <a:headEnd/>
            <a:tailEnd/>
          </a:ln>
        </p:spPr>
        <p:txBody>
          <a:bodyPr wrap="none" lIns="0" tIns="0" rIns="0" bIns="0"/>
          <a:lstStyle/>
          <a:p>
            <a:pPr algn="ctr">
              <a:lnSpc>
                <a:spcPct val="90000"/>
              </a:lnSpc>
            </a:pPr>
            <a:r>
              <a:rPr lang="ar-SA" sz="1600" b="1"/>
              <a:t>سكريات متعددة </a:t>
            </a:r>
            <a:endParaRPr lang="en-US" sz="1600" b="1"/>
          </a:p>
        </p:txBody>
      </p:sp>
      <p:sp>
        <p:nvSpPr>
          <p:cNvPr id="19483" name="Text Box 35"/>
          <p:cNvSpPr txBox="1">
            <a:spLocks noChangeArrowheads="1"/>
          </p:cNvSpPr>
          <p:nvPr/>
        </p:nvSpPr>
        <p:spPr bwMode="auto">
          <a:xfrm>
            <a:off x="3962400" y="3282950"/>
            <a:ext cx="1330325" cy="227013"/>
          </a:xfrm>
          <a:prstGeom prst="rect">
            <a:avLst/>
          </a:prstGeom>
          <a:noFill/>
          <a:ln w="9525">
            <a:noFill/>
            <a:miter lim="800000"/>
            <a:headEnd/>
            <a:tailEnd/>
          </a:ln>
        </p:spPr>
        <p:txBody>
          <a:bodyPr wrap="none" lIns="0" tIns="0" rIns="0" bIns="0"/>
          <a:lstStyle/>
          <a:p>
            <a:pPr algn="ctr">
              <a:lnSpc>
                <a:spcPct val="90000"/>
              </a:lnSpc>
            </a:pPr>
            <a:r>
              <a:rPr lang="ar-SA" sz="1800" b="1"/>
              <a:t>سكريات ثنائية</a:t>
            </a:r>
            <a:r>
              <a:rPr lang="ar-SA" sz="1400" b="1"/>
              <a:t> </a:t>
            </a:r>
          </a:p>
          <a:p>
            <a:pPr algn="ctr">
              <a:lnSpc>
                <a:spcPct val="90000"/>
              </a:lnSpc>
            </a:pPr>
            <a:endParaRPr lang="en-US" sz="1400" b="1"/>
          </a:p>
        </p:txBody>
      </p:sp>
      <p:sp>
        <p:nvSpPr>
          <p:cNvPr id="19484" name="Text Box 36"/>
          <p:cNvSpPr txBox="1">
            <a:spLocks noChangeArrowheads="1"/>
          </p:cNvSpPr>
          <p:nvPr/>
        </p:nvSpPr>
        <p:spPr bwMode="auto">
          <a:xfrm>
            <a:off x="5762625" y="4664075"/>
            <a:ext cx="1155700" cy="642938"/>
          </a:xfrm>
          <a:prstGeom prst="rect">
            <a:avLst/>
          </a:prstGeom>
          <a:noFill/>
          <a:ln w="9525">
            <a:noFill/>
            <a:miter lim="800000"/>
            <a:headEnd/>
            <a:tailEnd/>
          </a:ln>
        </p:spPr>
        <p:txBody>
          <a:bodyPr wrap="none" lIns="0" tIns="0" rIns="0" bIns="0"/>
          <a:lstStyle/>
          <a:p>
            <a:pPr algn="ctr">
              <a:lnSpc>
                <a:spcPct val="90000"/>
              </a:lnSpc>
            </a:pPr>
            <a:r>
              <a:rPr lang="ar-SA" sz="1800" b="1"/>
              <a:t>انزيمات هضم </a:t>
            </a:r>
          </a:p>
          <a:p>
            <a:pPr algn="ctr">
              <a:lnSpc>
                <a:spcPct val="90000"/>
              </a:lnSpc>
            </a:pPr>
            <a:r>
              <a:rPr lang="ar-SA" sz="1800" b="1"/>
              <a:t>الاحماض النووية</a:t>
            </a:r>
            <a:r>
              <a:rPr lang="ar-SA" sz="1400" b="1"/>
              <a:t> </a:t>
            </a:r>
            <a:endParaRPr lang="en-US" sz="1400" b="1"/>
          </a:p>
        </p:txBody>
      </p:sp>
      <p:sp>
        <p:nvSpPr>
          <p:cNvPr id="19485" name="Text Box 37"/>
          <p:cNvSpPr txBox="1">
            <a:spLocks noChangeArrowheads="1"/>
          </p:cNvSpPr>
          <p:nvPr/>
        </p:nvSpPr>
        <p:spPr bwMode="auto">
          <a:xfrm>
            <a:off x="7580313" y="3679825"/>
            <a:ext cx="984250" cy="336550"/>
          </a:xfrm>
          <a:prstGeom prst="rect">
            <a:avLst/>
          </a:prstGeom>
          <a:noFill/>
          <a:ln w="9525">
            <a:noFill/>
            <a:miter lim="800000"/>
            <a:headEnd/>
            <a:tailEnd/>
          </a:ln>
        </p:spPr>
        <p:txBody>
          <a:bodyPr wrap="none" lIns="0" tIns="0" rIns="0" bIns="0"/>
          <a:lstStyle/>
          <a:p>
            <a:pPr algn="ctr" rtl="1">
              <a:lnSpc>
                <a:spcPct val="90000"/>
              </a:lnSpc>
            </a:pPr>
            <a:r>
              <a:rPr lang="ar-SA" sz="1800" b="1"/>
              <a:t>نيوكليوتيدات</a:t>
            </a:r>
            <a:r>
              <a:rPr lang="ar-SA" sz="1400" b="1"/>
              <a:t> </a:t>
            </a:r>
            <a:endParaRPr lang="en-US" sz="1400" b="1"/>
          </a:p>
        </p:txBody>
      </p:sp>
      <p:sp>
        <p:nvSpPr>
          <p:cNvPr id="19486" name="Text Box 38"/>
          <p:cNvSpPr txBox="1">
            <a:spLocks noChangeArrowheads="1"/>
          </p:cNvSpPr>
          <p:nvPr/>
        </p:nvSpPr>
        <p:spPr bwMode="auto">
          <a:xfrm>
            <a:off x="3730625" y="3616325"/>
            <a:ext cx="984250" cy="336550"/>
          </a:xfrm>
          <a:prstGeom prst="rect">
            <a:avLst/>
          </a:prstGeom>
          <a:noFill/>
          <a:ln w="9525">
            <a:noFill/>
            <a:miter lim="800000"/>
            <a:headEnd/>
            <a:tailEnd/>
          </a:ln>
        </p:spPr>
        <p:txBody>
          <a:bodyPr wrap="none" lIns="0" tIns="0" rIns="0" bIns="0"/>
          <a:lstStyle/>
          <a:p>
            <a:pPr algn="ctr" rtl="1">
              <a:lnSpc>
                <a:spcPct val="90000"/>
              </a:lnSpc>
            </a:pPr>
            <a:r>
              <a:rPr lang="ar-SA" sz="1800" b="1"/>
              <a:t>الحامض</a:t>
            </a:r>
          </a:p>
          <a:p>
            <a:pPr algn="ctr" rtl="1">
              <a:lnSpc>
                <a:spcPct val="90000"/>
              </a:lnSpc>
            </a:pPr>
            <a:r>
              <a:rPr lang="ar-SA" sz="1800" b="1"/>
              <a:t> النووي</a:t>
            </a:r>
            <a:r>
              <a:rPr lang="ar-SA" sz="1400" b="1"/>
              <a:t>  </a:t>
            </a:r>
            <a:endParaRPr lang="en-US" sz="1400" b="1"/>
          </a:p>
        </p:txBody>
      </p:sp>
      <p:sp>
        <p:nvSpPr>
          <p:cNvPr id="19487" name="Text Box 39"/>
          <p:cNvSpPr txBox="1">
            <a:spLocks noChangeArrowheads="1"/>
          </p:cNvSpPr>
          <p:nvPr/>
        </p:nvSpPr>
        <p:spPr bwMode="auto">
          <a:xfrm>
            <a:off x="5822950" y="6169025"/>
            <a:ext cx="1155700" cy="231775"/>
          </a:xfrm>
          <a:prstGeom prst="rect">
            <a:avLst/>
          </a:prstGeom>
          <a:noFill/>
          <a:ln w="9525">
            <a:noFill/>
            <a:miter lim="800000"/>
            <a:headEnd/>
            <a:tailEnd/>
          </a:ln>
        </p:spPr>
        <p:txBody>
          <a:bodyPr wrap="none" lIns="0" tIns="0" rIns="0" bIns="0"/>
          <a:lstStyle/>
          <a:p>
            <a:pPr algn="ctr">
              <a:lnSpc>
                <a:spcPct val="90000"/>
              </a:lnSpc>
            </a:pPr>
            <a:r>
              <a:rPr lang="ar-SA" sz="1800" b="1"/>
              <a:t>انزيمات هضم</a:t>
            </a:r>
          </a:p>
          <a:p>
            <a:pPr algn="ctr">
              <a:lnSpc>
                <a:spcPct val="90000"/>
              </a:lnSpc>
            </a:pPr>
            <a:r>
              <a:rPr lang="ar-SA" sz="1800" b="1"/>
              <a:t>الدهون</a:t>
            </a:r>
            <a:r>
              <a:rPr lang="ar-SA" sz="1400" b="1"/>
              <a:t> </a:t>
            </a:r>
            <a:endParaRPr lang="en-US" sz="1400" b="1"/>
          </a:p>
        </p:txBody>
      </p:sp>
      <p:sp>
        <p:nvSpPr>
          <p:cNvPr id="19488" name="Text Box 40"/>
          <p:cNvSpPr txBox="1">
            <a:spLocks noChangeArrowheads="1"/>
          </p:cNvSpPr>
          <p:nvPr/>
        </p:nvSpPr>
        <p:spPr bwMode="auto">
          <a:xfrm>
            <a:off x="4457700" y="6002338"/>
            <a:ext cx="346075" cy="223837"/>
          </a:xfrm>
          <a:prstGeom prst="rect">
            <a:avLst/>
          </a:prstGeom>
          <a:noFill/>
          <a:ln w="9525">
            <a:noFill/>
            <a:miter lim="800000"/>
            <a:headEnd/>
            <a:tailEnd/>
          </a:ln>
        </p:spPr>
        <p:txBody>
          <a:bodyPr wrap="none" lIns="0" tIns="0" rIns="0" bIns="0"/>
          <a:lstStyle/>
          <a:p>
            <a:pPr algn="ctr">
              <a:lnSpc>
                <a:spcPct val="90000"/>
              </a:lnSpc>
            </a:pPr>
            <a:r>
              <a:rPr lang="ar-SA" sz="1400" b="1"/>
              <a:t>ا</a:t>
            </a:r>
            <a:r>
              <a:rPr lang="ar-SA" sz="1800" b="1"/>
              <a:t>لدهن</a:t>
            </a:r>
            <a:r>
              <a:rPr lang="ar-SA" sz="1400" b="1"/>
              <a:t> </a:t>
            </a:r>
            <a:endParaRPr lang="en-US" sz="1400" b="1"/>
          </a:p>
        </p:txBody>
      </p:sp>
      <p:sp>
        <p:nvSpPr>
          <p:cNvPr id="19489" name="Text Box 41"/>
          <p:cNvSpPr txBox="1">
            <a:spLocks noChangeArrowheads="1"/>
          </p:cNvSpPr>
          <p:nvPr/>
        </p:nvSpPr>
        <p:spPr bwMode="auto">
          <a:xfrm>
            <a:off x="6683375" y="6376988"/>
            <a:ext cx="1330325" cy="227012"/>
          </a:xfrm>
          <a:prstGeom prst="rect">
            <a:avLst/>
          </a:prstGeom>
          <a:noFill/>
          <a:ln w="9525">
            <a:noFill/>
            <a:miter lim="800000"/>
            <a:headEnd/>
            <a:tailEnd/>
          </a:ln>
        </p:spPr>
        <p:txBody>
          <a:bodyPr wrap="none" lIns="0" tIns="0" rIns="0" bIns="0"/>
          <a:lstStyle/>
          <a:p>
            <a:pPr algn="ctr">
              <a:lnSpc>
                <a:spcPct val="90000"/>
              </a:lnSpc>
            </a:pPr>
            <a:r>
              <a:rPr lang="ar-SA" sz="1800" b="1"/>
              <a:t>الجلسرول </a:t>
            </a:r>
            <a:endParaRPr lang="en-US" sz="1800" b="1"/>
          </a:p>
        </p:txBody>
      </p:sp>
      <p:sp>
        <p:nvSpPr>
          <p:cNvPr id="19490" name="Text Box 42"/>
          <p:cNvSpPr txBox="1">
            <a:spLocks noChangeArrowheads="1"/>
          </p:cNvSpPr>
          <p:nvPr/>
        </p:nvSpPr>
        <p:spPr bwMode="auto">
          <a:xfrm>
            <a:off x="7627938" y="6408738"/>
            <a:ext cx="1330325" cy="227012"/>
          </a:xfrm>
          <a:prstGeom prst="rect">
            <a:avLst/>
          </a:prstGeom>
          <a:noFill/>
          <a:ln w="9525">
            <a:noFill/>
            <a:miter lim="800000"/>
            <a:headEnd/>
            <a:tailEnd/>
          </a:ln>
        </p:spPr>
        <p:txBody>
          <a:bodyPr wrap="none" lIns="0" tIns="0" rIns="0" bIns="0"/>
          <a:lstStyle/>
          <a:p>
            <a:pPr algn="ctr">
              <a:lnSpc>
                <a:spcPct val="90000"/>
              </a:lnSpc>
            </a:pPr>
            <a:r>
              <a:rPr lang="ar-SA" sz="1800" b="1"/>
              <a:t>احماض دهنية</a:t>
            </a:r>
            <a:r>
              <a:rPr lang="ar-SA" sz="1400" b="1"/>
              <a:t> </a:t>
            </a:r>
            <a:endParaRPr lang="en-US" sz="1400" b="1"/>
          </a:p>
        </p:txBody>
      </p:sp>
      <p:sp>
        <p:nvSpPr>
          <p:cNvPr id="19491" name="Rectangle 44"/>
          <p:cNvSpPr>
            <a:spLocks noGrp="1" noChangeArrowheads="1"/>
          </p:cNvSpPr>
          <p:nvPr>
            <p:ph type="body" idx="1"/>
          </p:nvPr>
        </p:nvSpPr>
        <p:spPr>
          <a:xfrm>
            <a:off x="111125" y="300038"/>
            <a:ext cx="4079875" cy="5484812"/>
          </a:xfrm>
          <a:noFill/>
        </p:spPr>
        <p:txBody>
          <a:bodyPr/>
          <a:lstStyle/>
          <a:p>
            <a:pPr marL="357188" indent="-357188" eaLnBrk="1" hangingPunct="1"/>
            <a:r>
              <a:rPr lang="en-US" sz="2400" b="1" dirty="0" smtClean="0">
                <a:solidFill>
                  <a:srgbClr val="FF0000"/>
                </a:solidFill>
              </a:rPr>
              <a:t>Mechanical digestion</a:t>
            </a:r>
            <a:r>
              <a:rPr lang="en-US" sz="2400" dirty="0" smtClean="0">
                <a:solidFill>
                  <a:srgbClr val="FF0000"/>
                </a:solidFill>
              </a:rPr>
              <a:t> </a:t>
            </a:r>
            <a:r>
              <a:rPr lang="en-US" sz="2400" dirty="0" smtClean="0"/>
              <a:t>breaks food down into smaller pieces</a:t>
            </a:r>
          </a:p>
          <a:p>
            <a:pPr marL="357188" indent="-357188" rtl="1" eaLnBrk="1" hangingPunct="1"/>
            <a:r>
              <a:rPr lang="ar-SA" sz="2400" b="1" dirty="0" smtClean="0">
                <a:solidFill>
                  <a:srgbClr val="FF0000"/>
                </a:solidFill>
              </a:rPr>
              <a:t>الهضم </a:t>
            </a:r>
            <a:r>
              <a:rPr lang="ar-SA" sz="2400" b="1" dirty="0" err="1" smtClean="0">
                <a:solidFill>
                  <a:srgbClr val="FF0000"/>
                </a:solidFill>
              </a:rPr>
              <a:t>الالي </a:t>
            </a:r>
            <a:r>
              <a:rPr lang="ar-SA" sz="2400" b="1" dirty="0" smtClean="0">
                <a:solidFill>
                  <a:srgbClr val="FF0000"/>
                </a:solidFill>
              </a:rPr>
              <a:t>(بالأسنان مثلا) يجزئ الطعام الى قطع صغيرة</a:t>
            </a:r>
          </a:p>
          <a:p>
            <a:pPr marL="357188" indent="-357188" eaLnBrk="1" hangingPunct="1"/>
            <a:r>
              <a:rPr lang="en-US" sz="2400" b="1" dirty="0" smtClean="0">
                <a:solidFill>
                  <a:srgbClr val="FF0000"/>
                </a:solidFill>
              </a:rPr>
              <a:t>Chemical digestion</a:t>
            </a:r>
            <a:r>
              <a:rPr lang="en-US" sz="2400" dirty="0" smtClean="0">
                <a:solidFill>
                  <a:srgbClr val="FF0000"/>
                </a:solidFill>
              </a:rPr>
              <a:t> </a:t>
            </a:r>
            <a:r>
              <a:rPr lang="en-US" sz="2400" dirty="0" smtClean="0"/>
              <a:t>breaks down large organic molecules into their components</a:t>
            </a:r>
            <a:endParaRPr lang="ar-SA" sz="2400" dirty="0" smtClean="0"/>
          </a:p>
          <a:p>
            <a:pPr marL="357188" indent="-357188" rtl="1" eaLnBrk="1" hangingPunct="1"/>
            <a:r>
              <a:rPr lang="ar-SA" sz="2400" b="1" dirty="0" smtClean="0">
                <a:solidFill>
                  <a:srgbClr val="FF0000"/>
                </a:solidFill>
              </a:rPr>
              <a:t>يحلل الهضم الكيميائي الجزيئات العضوية الكبيرة الى مكوناتها</a:t>
            </a:r>
            <a:r>
              <a:rPr lang="ar-SA" sz="2400" dirty="0" smtClean="0"/>
              <a:t> </a:t>
            </a:r>
            <a:endParaRPr lang="en-US" sz="2400" dirty="0" smtClean="0"/>
          </a:p>
          <a:p>
            <a:pPr marL="357188" indent="-357188" rtl="1" eaLnBrk="1" hangingPunct="1"/>
            <a:endParaRPr lang="en-US" sz="2400" dirty="0" smtClean="0"/>
          </a:p>
        </p:txBody>
      </p:sp>
      <p:sp>
        <p:nvSpPr>
          <p:cNvPr id="19492" name="Line 45"/>
          <p:cNvSpPr>
            <a:spLocks noChangeShapeType="1"/>
          </p:cNvSpPr>
          <p:nvPr/>
        </p:nvSpPr>
        <p:spPr bwMode="auto">
          <a:xfrm flipV="1">
            <a:off x="3425825" y="1436688"/>
            <a:ext cx="406400" cy="1552575"/>
          </a:xfrm>
          <a:prstGeom prst="line">
            <a:avLst/>
          </a:prstGeom>
          <a:noFill/>
          <a:ln w="9525">
            <a:solidFill>
              <a:schemeClr val="tx1"/>
            </a:solidFill>
            <a:round/>
            <a:headEnd/>
            <a:tailEnd/>
          </a:ln>
        </p:spPr>
        <p:txBody>
          <a:bodyPr/>
          <a:lstStyle/>
          <a:p>
            <a:endParaRPr lang="en-US"/>
          </a:p>
        </p:txBody>
      </p:sp>
      <p:sp>
        <p:nvSpPr>
          <p:cNvPr id="19493" name="Line 46"/>
          <p:cNvSpPr>
            <a:spLocks noChangeShapeType="1"/>
          </p:cNvSpPr>
          <p:nvPr/>
        </p:nvSpPr>
        <p:spPr bwMode="auto">
          <a:xfrm>
            <a:off x="3409950" y="3352800"/>
            <a:ext cx="436563" cy="2365375"/>
          </a:xfrm>
          <a:prstGeom prst="line">
            <a:avLst/>
          </a:prstGeom>
          <a:noFill/>
          <a:ln w="9525">
            <a:solidFill>
              <a:schemeClr val="tx1"/>
            </a:solidFill>
            <a:round/>
            <a:headEnd/>
            <a:tailEnd/>
          </a:ln>
        </p:spPr>
        <p:txBody>
          <a:bodyPr/>
          <a:lstStyle/>
          <a:p>
            <a:endParaRPr lang="en-US"/>
          </a:p>
        </p:txBody>
      </p:sp>
      <p:sp>
        <p:nvSpPr>
          <p:cNvPr id="19494" name="Line 47"/>
          <p:cNvSpPr>
            <a:spLocks noChangeShapeType="1"/>
          </p:cNvSpPr>
          <p:nvPr/>
        </p:nvSpPr>
        <p:spPr bwMode="auto">
          <a:xfrm flipV="1">
            <a:off x="3468688" y="2730500"/>
            <a:ext cx="406400" cy="360363"/>
          </a:xfrm>
          <a:prstGeom prst="line">
            <a:avLst/>
          </a:prstGeom>
          <a:noFill/>
          <a:ln w="9525">
            <a:solidFill>
              <a:schemeClr val="tx1"/>
            </a:solidFill>
            <a:round/>
            <a:headEnd/>
            <a:tailEnd/>
          </a:ln>
        </p:spPr>
        <p:txBody>
          <a:bodyPr/>
          <a:lstStyle/>
          <a:p>
            <a:endParaRPr lang="en-US"/>
          </a:p>
        </p:txBody>
      </p:sp>
      <p:sp>
        <p:nvSpPr>
          <p:cNvPr id="19495" name="Line 48"/>
          <p:cNvSpPr>
            <a:spLocks noChangeShapeType="1"/>
          </p:cNvSpPr>
          <p:nvPr/>
        </p:nvSpPr>
        <p:spPr bwMode="auto">
          <a:xfrm>
            <a:off x="3468688" y="3294063"/>
            <a:ext cx="377825" cy="538162"/>
          </a:xfrm>
          <a:prstGeom prst="line">
            <a:avLst/>
          </a:prstGeom>
          <a:noFill/>
          <a:ln w="9525">
            <a:solidFill>
              <a:schemeClr val="tx1"/>
            </a:solidFill>
            <a:round/>
            <a:headEnd/>
            <a:tailEnd/>
          </a:ln>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91">
                                            <p:txEl>
                                              <p:pRg st="0" end="0"/>
                                            </p:txEl>
                                          </p:spTgt>
                                        </p:tgtEl>
                                        <p:attrNameLst>
                                          <p:attrName>style.visibility</p:attrName>
                                        </p:attrNameLst>
                                      </p:cBhvr>
                                      <p:to>
                                        <p:strVal val="visible"/>
                                      </p:to>
                                    </p:set>
                                    <p:animEffect transition="in" filter="box(in)">
                                      <p:cBhvr>
                                        <p:cTn id="7" dur="500"/>
                                        <p:tgtEl>
                                          <p:spTgt spid="1949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91">
                                            <p:txEl>
                                              <p:pRg st="1" end="1"/>
                                            </p:txEl>
                                          </p:spTgt>
                                        </p:tgtEl>
                                        <p:attrNameLst>
                                          <p:attrName>style.visibility</p:attrName>
                                        </p:attrNameLst>
                                      </p:cBhvr>
                                      <p:to>
                                        <p:strVal val="visible"/>
                                      </p:to>
                                    </p:set>
                                    <p:animEffect transition="in" filter="box(in)">
                                      <p:cBhvr>
                                        <p:cTn id="10" dur="500"/>
                                        <p:tgtEl>
                                          <p:spTgt spid="194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9491">
                                            <p:txEl>
                                              <p:pRg st="2" end="2"/>
                                            </p:txEl>
                                          </p:spTgt>
                                        </p:tgtEl>
                                        <p:attrNameLst>
                                          <p:attrName>style.visibility</p:attrName>
                                        </p:attrNameLst>
                                      </p:cBhvr>
                                      <p:to>
                                        <p:strVal val="visible"/>
                                      </p:to>
                                    </p:set>
                                    <p:animEffect transition="in" filter="box(in)">
                                      <p:cBhvr>
                                        <p:cTn id="15" dur="500"/>
                                        <p:tgtEl>
                                          <p:spTgt spid="19491">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9491">
                                            <p:txEl>
                                              <p:pRg st="3" end="3"/>
                                            </p:txEl>
                                          </p:spTgt>
                                        </p:tgtEl>
                                        <p:attrNameLst>
                                          <p:attrName>style.visibility</p:attrName>
                                        </p:attrNameLst>
                                      </p:cBhvr>
                                      <p:to>
                                        <p:strVal val="visible"/>
                                      </p:to>
                                    </p:set>
                                    <p:animEffect transition="in" filter="box(in)">
                                      <p:cBhvr>
                                        <p:cTn id="18" dur="500"/>
                                        <p:tgtEl>
                                          <p:spTgt spid="19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ject 2"/>
          <p:cNvPicPr>
            <a:picLocks noChangeArrowheads="1"/>
          </p:cNvPicPr>
          <p:nvPr/>
        </p:nvPicPr>
        <p:blipFill>
          <a:blip r:embed="rId2" cstate="print">
            <a:lum bright="-16000" contrast="36000"/>
          </a:blip>
          <a:srcRect l="-2437" t="-2777" r="-3250" b="-214"/>
          <a:stretch>
            <a:fillRect/>
          </a:stretch>
        </p:blipFill>
        <p:spPr bwMode="auto">
          <a:xfrm>
            <a:off x="127000" y="0"/>
            <a:ext cx="8796338" cy="652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21507" name="Line 3"/>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21508"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1509"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a:t>Copyright © 2009 Pearson Education, Inc.</a:t>
            </a:r>
            <a:endParaRPr lang="en-US"/>
          </a:p>
        </p:txBody>
      </p:sp>
      <p:sp>
        <p:nvSpPr>
          <p:cNvPr id="21510" name="Rectangle 8"/>
          <p:cNvSpPr>
            <a:spLocks noGrp="1" noChangeArrowheads="1"/>
          </p:cNvSpPr>
          <p:nvPr>
            <p:ph type="title"/>
          </p:nvPr>
        </p:nvSpPr>
        <p:spPr>
          <a:xfrm>
            <a:off x="176213" y="141288"/>
            <a:ext cx="8775700" cy="822325"/>
          </a:xfrm>
        </p:spPr>
        <p:txBody>
          <a:bodyPr/>
          <a:lstStyle/>
          <a:p>
            <a:pPr marL="0" indent="0" algn="ctr">
              <a:lnSpc>
                <a:spcPct val="100000"/>
              </a:lnSpc>
            </a:pPr>
            <a:r>
              <a:rPr lang="en-US" sz="2800" smtClean="0">
                <a:latin typeface="Arial" pitchFamily="34" charset="0"/>
              </a:rPr>
              <a:t>Digestion begins in the oral cavity</a:t>
            </a:r>
            <a:br>
              <a:rPr lang="en-US" sz="2800" smtClean="0">
                <a:latin typeface="Arial" pitchFamily="34" charset="0"/>
              </a:rPr>
            </a:br>
            <a:r>
              <a:rPr lang="ar-SA" sz="2800" smtClean="0">
                <a:solidFill>
                  <a:srgbClr val="FF0000"/>
                </a:solidFill>
                <a:latin typeface="Arial" pitchFamily="34" charset="0"/>
              </a:rPr>
              <a:t>يبدأ الهضم في التجويف الفمي</a:t>
            </a:r>
            <a:r>
              <a:rPr lang="ar-SA" sz="2800" smtClean="0">
                <a:latin typeface="Arial" pitchFamily="34" charset="0"/>
              </a:rPr>
              <a:t>         </a:t>
            </a:r>
            <a:endParaRPr lang="en-US" sz="2800" smtClean="0">
              <a:latin typeface="Arial" pitchFamily="34" charset="0"/>
            </a:endParaRPr>
          </a:p>
        </p:txBody>
      </p:sp>
      <p:sp>
        <p:nvSpPr>
          <p:cNvPr id="21511" name="Rectangle 9"/>
          <p:cNvSpPr>
            <a:spLocks noGrp="1" noChangeArrowheads="1"/>
          </p:cNvSpPr>
          <p:nvPr>
            <p:ph type="body" idx="1"/>
          </p:nvPr>
        </p:nvSpPr>
        <p:spPr>
          <a:xfrm>
            <a:off x="153988" y="1143000"/>
            <a:ext cx="8775700" cy="5073650"/>
          </a:xfrm>
        </p:spPr>
        <p:txBody>
          <a:bodyPr/>
          <a:lstStyle/>
          <a:p>
            <a:pPr marL="357188" indent="-357188" eaLnBrk="1" hangingPunct="1">
              <a:lnSpc>
                <a:spcPct val="90000"/>
              </a:lnSpc>
            </a:pPr>
            <a:r>
              <a:rPr lang="en-US" sz="2500" dirty="0" smtClean="0"/>
              <a:t>Teeth break up food, saliva moistens it</a:t>
            </a:r>
          </a:p>
          <a:p>
            <a:pPr marL="357188" indent="-357188" algn="r" rtl="1" eaLnBrk="1" hangingPunct="1">
              <a:lnSpc>
                <a:spcPct val="90000"/>
              </a:lnSpc>
            </a:pPr>
            <a:r>
              <a:rPr lang="ar-SA" sz="2500" dirty="0" smtClean="0">
                <a:solidFill>
                  <a:srgbClr val="FF0000"/>
                </a:solidFill>
              </a:rPr>
              <a:t>تجزئ الاسنان الطعام ويبلله اللعاب</a:t>
            </a:r>
            <a:r>
              <a:rPr lang="ar-SA" sz="2500" dirty="0" smtClean="0"/>
              <a:t> </a:t>
            </a:r>
            <a:r>
              <a:rPr lang="en-US" sz="2500" dirty="0" smtClean="0"/>
              <a:t> </a:t>
            </a:r>
          </a:p>
          <a:p>
            <a:pPr marL="1131888" lvl="1" indent="-334963" eaLnBrk="1" hangingPunct="1">
              <a:lnSpc>
                <a:spcPct val="90000"/>
              </a:lnSpc>
              <a:buFontTx/>
              <a:buChar char="–"/>
            </a:pPr>
            <a:r>
              <a:rPr lang="en-US" sz="2500" dirty="0" smtClean="0"/>
              <a:t>Salivary enzymes begin the hydrolysis of starch</a:t>
            </a:r>
          </a:p>
          <a:p>
            <a:pPr marL="1131888" lvl="1" indent="-334963" algn="r" rtl="1" eaLnBrk="1" hangingPunct="1">
              <a:lnSpc>
                <a:spcPct val="90000"/>
              </a:lnSpc>
              <a:buFontTx/>
              <a:buChar char="–"/>
            </a:pPr>
            <a:r>
              <a:rPr lang="ar-SA" sz="2500" dirty="0" smtClean="0">
                <a:solidFill>
                  <a:srgbClr val="FF0000"/>
                </a:solidFill>
              </a:rPr>
              <a:t>تبدأ انزيمات اللعاب  بتحليل النشاء بالماء  </a:t>
            </a:r>
            <a:endParaRPr lang="en-US" sz="2500" dirty="0" smtClean="0">
              <a:solidFill>
                <a:srgbClr val="FF0000"/>
              </a:solidFill>
            </a:endParaRPr>
          </a:p>
          <a:p>
            <a:pPr marL="1131888" lvl="1" indent="-334963" eaLnBrk="1" hangingPunct="1">
              <a:lnSpc>
                <a:spcPct val="90000"/>
              </a:lnSpc>
              <a:buFontTx/>
              <a:buChar char="–"/>
            </a:pPr>
            <a:r>
              <a:rPr lang="en-US" sz="2500" dirty="0" smtClean="0"/>
              <a:t>Antibacterial agents kills some bacteria ingested with food</a:t>
            </a:r>
          </a:p>
          <a:p>
            <a:pPr marL="1131888" lvl="1" indent="-334963" algn="r" rtl="1" eaLnBrk="1" hangingPunct="1">
              <a:lnSpc>
                <a:spcPct val="90000"/>
              </a:lnSpc>
              <a:buFontTx/>
              <a:buChar char="–"/>
            </a:pPr>
            <a:r>
              <a:rPr lang="ar-SA" sz="2500" dirty="0" smtClean="0">
                <a:solidFill>
                  <a:srgbClr val="FF0000"/>
                </a:solidFill>
              </a:rPr>
              <a:t>تقتل العوامل المضادة للبكتريا بعض البكتريا المتناولة مع الطعام  </a:t>
            </a:r>
            <a:endParaRPr lang="en-US" sz="2500" dirty="0" smtClean="0">
              <a:solidFill>
                <a:srgbClr val="FF0000"/>
              </a:solidFill>
            </a:endParaRPr>
          </a:p>
          <a:p>
            <a:pPr marL="357188" indent="-357188" eaLnBrk="1" hangingPunct="1">
              <a:lnSpc>
                <a:spcPct val="90000"/>
              </a:lnSpc>
            </a:pPr>
            <a:r>
              <a:rPr lang="en-US" sz="2500" dirty="0" smtClean="0"/>
              <a:t>The tongue tastes, and moves it toward the pharynx</a:t>
            </a:r>
          </a:p>
          <a:p>
            <a:pPr marL="357188" indent="-357188" algn="r" rtl="1" eaLnBrk="1" hangingPunct="1">
              <a:lnSpc>
                <a:spcPct val="90000"/>
              </a:lnSpc>
            </a:pPr>
            <a:r>
              <a:rPr lang="ar-SA" sz="2500" dirty="0" smtClean="0">
                <a:solidFill>
                  <a:srgbClr val="FF0000"/>
                </a:solidFill>
              </a:rPr>
              <a:t>يتذوق اللسان الطعام، كما يشكل لقمة الطعام ويحركه باتجاه البلعوم</a:t>
            </a:r>
            <a:r>
              <a:rPr lang="ar-SA" sz="2500" dirty="0" smtClean="0"/>
              <a:t>  </a:t>
            </a:r>
            <a:endParaRPr lang="en-US" sz="2500" dirty="0" smtClean="0"/>
          </a:p>
          <a:p>
            <a:pPr marL="1131888" lvl="1" indent="-334963" eaLnBrk="1" hangingPunct="1">
              <a:lnSpc>
                <a:spcPct val="90000"/>
              </a:lnSpc>
            </a:pPr>
            <a:endParaRPr lang="en-US" sz="25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box(in)">
                                      <p:cBhvr>
                                        <p:cTn id="7" dur="500"/>
                                        <p:tgtEl>
                                          <p:spTgt spid="2151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511">
                                            <p:txEl>
                                              <p:pRg st="1" end="1"/>
                                            </p:txEl>
                                          </p:spTgt>
                                        </p:tgtEl>
                                        <p:attrNameLst>
                                          <p:attrName>style.visibility</p:attrName>
                                        </p:attrNameLst>
                                      </p:cBhvr>
                                      <p:to>
                                        <p:strVal val="visible"/>
                                      </p:to>
                                    </p:set>
                                    <p:animEffect transition="in" filter="box(in)">
                                      <p:cBhvr>
                                        <p:cTn id="10" dur="500"/>
                                        <p:tgtEl>
                                          <p:spTgt spid="215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1511">
                                            <p:txEl>
                                              <p:pRg st="2" end="2"/>
                                            </p:txEl>
                                          </p:spTgt>
                                        </p:tgtEl>
                                        <p:attrNameLst>
                                          <p:attrName>style.visibility</p:attrName>
                                        </p:attrNameLst>
                                      </p:cBhvr>
                                      <p:to>
                                        <p:strVal val="visible"/>
                                      </p:to>
                                    </p:set>
                                    <p:animEffect transition="in" filter="box(in)">
                                      <p:cBhvr>
                                        <p:cTn id="15" dur="500"/>
                                        <p:tgtEl>
                                          <p:spTgt spid="21511">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1511">
                                            <p:txEl>
                                              <p:pRg st="3" end="3"/>
                                            </p:txEl>
                                          </p:spTgt>
                                        </p:tgtEl>
                                        <p:attrNameLst>
                                          <p:attrName>style.visibility</p:attrName>
                                        </p:attrNameLst>
                                      </p:cBhvr>
                                      <p:to>
                                        <p:strVal val="visible"/>
                                      </p:to>
                                    </p:set>
                                    <p:animEffect transition="in" filter="box(in)">
                                      <p:cBhvr>
                                        <p:cTn id="18" dur="500"/>
                                        <p:tgtEl>
                                          <p:spTgt spid="215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511">
                                            <p:txEl>
                                              <p:pRg st="4" end="4"/>
                                            </p:txEl>
                                          </p:spTgt>
                                        </p:tgtEl>
                                        <p:attrNameLst>
                                          <p:attrName>style.visibility</p:attrName>
                                        </p:attrNameLst>
                                      </p:cBhvr>
                                      <p:to>
                                        <p:strVal val="visible"/>
                                      </p:to>
                                    </p:set>
                                    <p:animEffect transition="in" filter="box(in)">
                                      <p:cBhvr>
                                        <p:cTn id="23" dur="500"/>
                                        <p:tgtEl>
                                          <p:spTgt spid="21511">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1511">
                                            <p:txEl>
                                              <p:pRg st="5" end="5"/>
                                            </p:txEl>
                                          </p:spTgt>
                                        </p:tgtEl>
                                        <p:attrNameLst>
                                          <p:attrName>style.visibility</p:attrName>
                                        </p:attrNameLst>
                                      </p:cBhvr>
                                      <p:to>
                                        <p:strVal val="visible"/>
                                      </p:to>
                                    </p:set>
                                    <p:animEffect transition="in" filter="box(in)">
                                      <p:cBhvr>
                                        <p:cTn id="26" dur="500"/>
                                        <p:tgtEl>
                                          <p:spTgt spid="215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1511">
                                            <p:txEl>
                                              <p:pRg st="6" end="6"/>
                                            </p:txEl>
                                          </p:spTgt>
                                        </p:tgtEl>
                                        <p:attrNameLst>
                                          <p:attrName>style.visibility</p:attrName>
                                        </p:attrNameLst>
                                      </p:cBhvr>
                                      <p:to>
                                        <p:strVal val="visible"/>
                                      </p:to>
                                    </p:set>
                                    <p:animEffect transition="in" filter="box(in)">
                                      <p:cBhvr>
                                        <p:cTn id="31" dur="500"/>
                                        <p:tgtEl>
                                          <p:spTgt spid="21511">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21511">
                                            <p:txEl>
                                              <p:pRg st="7" end="7"/>
                                            </p:txEl>
                                          </p:spTgt>
                                        </p:tgtEl>
                                        <p:attrNameLst>
                                          <p:attrName>style.visibility</p:attrName>
                                        </p:attrNameLst>
                                      </p:cBhvr>
                                      <p:to>
                                        <p:strVal val="visible"/>
                                      </p:to>
                                    </p:set>
                                    <p:animEffect transition="in" filter="box(in)">
                                      <p:cBhvr>
                                        <p:cTn id="34" dur="500"/>
                                        <p:tgtEl>
                                          <p:spTgt spid="215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21_05HumanOralCavity-U"/>
          <p:cNvPicPr>
            <a:picLocks noChangeAspect="1" noChangeArrowheads="1"/>
          </p:cNvPicPr>
          <p:nvPr/>
        </p:nvPicPr>
        <p:blipFill>
          <a:blip r:embed="rId4" cstate="print"/>
          <a:srcRect/>
          <a:stretch>
            <a:fillRect/>
          </a:stretch>
        </p:blipFill>
        <p:spPr bwMode="auto">
          <a:xfrm>
            <a:off x="300038" y="371475"/>
            <a:ext cx="8542337" cy="6115050"/>
          </a:xfrm>
          <a:prstGeom prst="rect">
            <a:avLst/>
          </a:prstGeom>
          <a:noFill/>
          <a:ln w="9525">
            <a:noFill/>
            <a:miter lim="800000"/>
            <a:headEnd/>
            <a:tailEnd/>
          </a:ln>
        </p:spPr>
      </p:pic>
      <p:sp>
        <p:nvSpPr>
          <p:cNvPr id="22531" name="Text Box 10"/>
          <p:cNvSpPr txBox="1">
            <a:spLocks noChangeArrowheads="1"/>
          </p:cNvSpPr>
          <p:nvPr/>
        </p:nvSpPr>
        <p:spPr bwMode="auto">
          <a:xfrm>
            <a:off x="339725" y="4160838"/>
            <a:ext cx="1230313" cy="647700"/>
          </a:xfrm>
          <a:prstGeom prst="rect">
            <a:avLst/>
          </a:prstGeom>
          <a:noFill/>
          <a:ln w="9525">
            <a:noFill/>
            <a:miter lim="800000"/>
            <a:headEnd/>
            <a:tailEnd/>
          </a:ln>
        </p:spPr>
        <p:txBody>
          <a:bodyPr wrap="none" lIns="0" tIns="0" rIns="0" bIns="0"/>
          <a:lstStyle/>
          <a:p>
            <a:pPr algn="ctr">
              <a:lnSpc>
                <a:spcPct val="90000"/>
              </a:lnSpc>
            </a:pPr>
            <a:r>
              <a:rPr lang="en-US" sz="1800" b="1"/>
              <a:t>Salivary</a:t>
            </a:r>
          </a:p>
          <a:p>
            <a:pPr algn="ctr">
              <a:lnSpc>
                <a:spcPct val="90000"/>
              </a:lnSpc>
            </a:pPr>
            <a:r>
              <a:rPr lang="en-US" sz="1800" b="1"/>
              <a:t>glands</a:t>
            </a:r>
          </a:p>
        </p:txBody>
      </p:sp>
      <p:sp>
        <p:nvSpPr>
          <p:cNvPr id="22532" name="Text Box 11"/>
          <p:cNvSpPr txBox="1">
            <a:spLocks noChangeArrowheads="1"/>
          </p:cNvSpPr>
          <p:nvPr/>
        </p:nvSpPr>
        <p:spPr bwMode="auto">
          <a:xfrm>
            <a:off x="331788" y="3473450"/>
            <a:ext cx="1204912" cy="352425"/>
          </a:xfrm>
          <a:prstGeom prst="rect">
            <a:avLst/>
          </a:prstGeom>
          <a:noFill/>
          <a:ln w="9525">
            <a:noFill/>
            <a:miter lim="800000"/>
            <a:headEnd/>
            <a:tailEnd/>
          </a:ln>
        </p:spPr>
        <p:txBody>
          <a:bodyPr wrap="none" lIns="0" tIns="0" rIns="0" bIns="0"/>
          <a:lstStyle/>
          <a:p>
            <a:pPr algn="ctr">
              <a:lnSpc>
                <a:spcPct val="90000"/>
              </a:lnSpc>
            </a:pPr>
            <a:r>
              <a:rPr lang="en-US" sz="1800" b="1"/>
              <a:t>Tongue</a:t>
            </a:r>
          </a:p>
        </p:txBody>
      </p:sp>
      <p:sp>
        <p:nvSpPr>
          <p:cNvPr id="22533" name="Text Box 12"/>
          <p:cNvSpPr txBox="1">
            <a:spLocks noChangeArrowheads="1"/>
          </p:cNvSpPr>
          <p:nvPr/>
        </p:nvSpPr>
        <p:spPr bwMode="auto">
          <a:xfrm>
            <a:off x="7251700" y="850900"/>
            <a:ext cx="1189038" cy="282575"/>
          </a:xfrm>
          <a:prstGeom prst="rect">
            <a:avLst/>
          </a:prstGeom>
          <a:noFill/>
          <a:ln w="9525">
            <a:noFill/>
            <a:miter lim="800000"/>
            <a:headEnd/>
            <a:tailEnd/>
          </a:ln>
        </p:spPr>
        <p:txBody>
          <a:bodyPr wrap="none" lIns="0" tIns="0" rIns="0" bIns="0"/>
          <a:lstStyle/>
          <a:p>
            <a:pPr algn="ctr">
              <a:lnSpc>
                <a:spcPct val="80000"/>
              </a:lnSpc>
            </a:pPr>
            <a:r>
              <a:rPr lang="en-US" sz="1800" b="1"/>
              <a:t>Incisors</a:t>
            </a:r>
          </a:p>
          <a:p>
            <a:pPr algn="ctr">
              <a:lnSpc>
                <a:spcPct val="80000"/>
              </a:lnSpc>
            </a:pPr>
            <a:r>
              <a:rPr lang="ar-SA" sz="1800" b="1"/>
              <a:t>القواطع  </a:t>
            </a:r>
            <a:endParaRPr lang="en-US" sz="1800" b="1"/>
          </a:p>
        </p:txBody>
      </p:sp>
      <p:sp>
        <p:nvSpPr>
          <p:cNvPr id="22534" name="Text Box 13"/>
          <p:cNvSpPr txBox="1">
            <a:spLocks noChangeArrowheads="1"/>
          </p:cNvSpPr>
          <p:nvPr/>
        </p:nvSpPr>
        <p:spPr bwMode="auto">
          <a:xfrm>
            <a:off x="7258050" y="1820863"/>
            <a:ext cx="1544638" cy="268287"/>
          </a:xfrm>
          <a:prstGeom prst="rect">
            <a:avLst/>
          </a:prstGeom>
          <a:noFill/>
          <a:ln w="9525">
            <a:noFill/>
            <a:miter lim="800000"/>
            <a:headEnd/>
            <a:tailEnd/>
          </a:ln>
        </p:spPr>
        <p:txBody>
          <a:bodyPr wrap="none" lIns="0" tIns="0" rIns="0" bIns="0"/>
          <a:lstStyle/>
          <a:p>
            <a:pPr algn="ctr">
              <a:lnSpc>
                <a:spcPct val="80000"/>
              </a:lnSpc>
            </a:pPr>
            <a:r>
              <a:rPr lang="en-US" sz="1800" b="1"/>
              <a:t>Premolars</a:t>
            </a:r>
          </a:p>
          <a:p>
            <a:pPr algn="ctr">
              <a:lnSpc>
                <a:spcPct val="80000"/>
              </a:lnSpc>
            </a:pPr>
            <a:r>
              <a:rPr lang="ar-SA" sz="1800" b="1"/>
              <a:t>الطواحن   </a:t>
            </a:r>
            <a:endParaRPr lang="en-US" sz="1800" b="1"/>
          </a:p>
        </p:txBody>
      </p:sp>
      <p:sp>
        <p:nvSpPr>
          <p:cNvPr id="22535" name="Text Box 14"/>
          <p:cNvSpPr txBox="1">
            <a:spLocks noChangeArrowheads="1"/>
          </p:cNvSpPr>
          <p:nvPr/>
        </p:nvSpPr>
        <p:spPr bwMode="auto">
          <a:xfrm>
            <a:off x="7251700" y="2463800"/>
            <a:ext cx="1087438" cy="274638"/>
          </a:xfrm>
          <a:prstGeom prst="rect">
            <a:avLst/>
          </a:prstGeom>
          <a:noFill/>
          <a:ln w="9525">
            <a:noFill/>
            <a:miter lim="800000"/>
            <a:headEnd/>
            <a:tailEnd/>
          </a:ln>
        </p:spPr>
        <p:txBody>
          <a:bodyPr wrap="none" lIns="0" tIns="0" rIns="0" bIns="0"/>
          <a:lstStyle/>
          <a:p>
            <a:pPr algn="ctr">
              <a:lnSpc>
                <a:spcPct val="80000"/>
              </a:lnSpc>
            </a:pPr>
            <a:r>
              <a:rPr lang="en-US" sz="1800" b="1"/>
              <a:t>Molars</a:t>
            </a:r>
          </a:p>
          <a:p>
            <a:pPr algn="ctr">
              <a:lnSpc>
                <a:spcPct val="80000"/>
              </a:lnSpc>
            </a:pPr>
            <a:r>
              <a:rPr lang="ar-SA" sz="1800" b="1"/>
              <a:t>ا</a:t>
            </a:r>
            <a:r>
              <a:rPr lang="ar-SA" sz="1800" b="1">
                <a:solidFill>
                  <a:srgbClr val="FF0000"/>
                </a:solidFill>
              </a:rPr>
              <a:t>لاضراس</a:t>
            </a:r>
            <a:r>
              <a:rPr lang="ar-SA" sz="1800" b="1"/>
              <a:t> </a:t>
            </a:r>
            <a:endParaRPr lang="en-US" sz="1800" b="1"/>
          </a:p>
        </p:txBody>
      </p:sp>
      <p:sp>
        <p:nvSpPr>
          <p:cNvPr id="22536" name="Text Box 15"/>
          <p:cNvSpPr txBox="1">
            <a:spLocks noChangeArrowheads="1"/>
          </p:cNvSpPr>
          <p:nvPr/>
        </p:nvSpPr>
        <p:spPr bwMode="auto">
          <a:xfrm>
            <a:off x="7248525" y="3135313"/>
            <a:ext cx="1562100" cy="622300"/>
          </a:xfrm>
          <a:prstGeom prst="rect">
            <a:avLst/>
          </a:prstGeom>
          <a:noFill/>
          <a:ln w="9525">
            <a:noFill/>
            <a:miter lim="800000"/>
            <a:headEnd/>
            <a:tailEnd/>
          </a:ln>
        </p:spPr>
        <p:txBody>
          <a:bodyPr wrap="none" lIns="0" tIns="0" rIns="0" bIns="0"/>
          <a:lstStyle/>
          <a:p>
            <a:pPr algn="ctr">
              <a:lnSpc>
                <a:spcPct val="90000"/>
              </a:lnSpc>
            </a:pPr>
            <a:r>
              <a:rPr lang="en-US" sz="1800" b="1"/>
              <a:t>“Wisdom”</a:t>
            </a:r>
          </a:p>
          <a:p>
            <a:pPr algn="ctr">
              <a:lnSpc>
                <a:spcPct val="90000"/>
              </a:lnSpc>
            </a:pPr>
            <a:r>
              <a:rPr lang="en-US" sz="1800" b="1"/>
              <a:t>Tooth</a:t>
            </a:r>
          </a:p>
          <a:p>
            <a:pPr algn="ctr">
              <a:lnSpc>
                <a:spcPct val="90000"/>
              </a:lnSpc>
            </a:pPr>
            <a:r>
              <a:rPr lang="ar-SA" sz="1800" b="1">
                <a:solidFill>
                  <a:srgbClr val="FF0000"/>
                </a:solidFill>
              </a:rPr>
              <a:t>سن العقل  </a:t>
            </a:r>
            <a:endParaRPr lang="en-US" sz="1800" b="1">
              <a:solidFill>
                <a:srgbClr val="FF0000"/>
              </a:solidFill>
            </a:endParaRPr>
          </a:p>
        </p:txBody>
      </p:sp>
      <p:sp>
        <p:nvSpPr>
          <p:cNvPr id="22537" name="Text Box 16"/>
          <p:cNvSpPr txBox="1">
            <a:spLocks noChangeArrowheads="1"/>
          </p:cNvSpPr>
          <p:nvPr/>
        </p:nvSpPr>
        <p:spPr bwMode="auto">
          <a:xfrm>
            <a:off x="7035800" y="157163"/>
            <a:ext cx="950913" cy="274637"/>
          </a:xfrm>
          <a:prstGeom prst="rect">
            <a:avLst/>
          </a:prstGeom>
          <a:noFill/>
          <a:ln w="9525">
            <a:noFill/>
            <a:miter lim="800000"/>
            <a:headEnd/>
            <a:tailEnd/>
          </a:ln>
        </p:spPr>
        <p:txBody>
          <a:bodyPr wrap="none" lIns="0" tIns="0" rIns="0" bIns="0"/>
          <a:lstStyle/>
          <a:p>
            <a:pPr algn="ctr">
              <a:lnSpc>
                <a:spcPct val="80000"/>
              </a:lnSpc>
            </a:pPr>
            <a:r>
              <a:rPr lang="en-US" sz="1800" b="1"/>
              <a:t>Teeth</a:t>
            </a:r>
          </a:p>
        </p:txBody>
      </p:sp>
      <p:sp>
        <p:nvSpPr>
          <p:cNvPr id="22538" name="Line 17"/>
          <p:cNvSpPr>
            <a:spLocks noChangeShapeType="1"/>
          </p:cNvSpPr>
          <p:nvPr/>
        </p:nvSpPr>
        <p:spPr bwMode="auto">
          <a:xfrm>
            <a:off x="1501775" y="3717925"/>
            <a:ext cx="2282825" cy="0"/>
          </a:xfrm>
          <a:prstGeom prst="line">
            <a:avLst/>
          </a:prstGeom>
          <a:noFill/>
          <a:ln w="25400">
            <a:solidFill>
              <a:schemeClr val="tx1"/>
            </a:solidFill>
            <a:round/>
            <a:headEnd/>
            <a:tailEnd/>
          </a:ln>
        </p:spPr>
        <p:txBody>
          <a:bodyPr wrap="none" anchor="ctr"/>
          <a:lstStyle/>
          <a:p>
            <a:endParaRPr lang="en-US"/>
          </a:p>
        </p:txBody>
      </p:sp>
      <p:sp>
        <p:nvSpPr>
          <p:cNvPr id="22539" name="Line 18"/>
          <p:cNvSpPr>
            <a:spLocks noChangeShapeType="1"/>
          </p:cNvSpPr>
          <p:nvPr/>
        </p:nvSpPr>
        <p:spPr bwMode="auto">
          <a:xfrm flipH="1">
            <a:off x="1549400" y="4114800"/>
            <a:ext cx="517525" cy="203200"/>
          </a:xfrm>
          <a:prstGeom prst="line">
            <a:avLst/>
          </a:prstGeom>
          <a:noFill/>
          <a:ln w="25400">
            <a:solidFill>
              <a:schemeClr val="tx1"/>
            </a:solidFill>
            <a:round/>
            <a:headEnd/>
            <a:tailEnd/>
          </a:ln>
        </p:spPr>
        <p:txBody>
          <a:bodyPr wrap="none" anchor="ctr"/>
          <a:lstStyle/>
          <a:p>
            <a:endParaRPr lang="en-US"/>
          </a:p>
        </p:txBody>
      </p:sp>
      <p:sp>
        <p:nvSpPr>
          <p:cNvPr id="22540" name="Line 19"/>
          <p:cNvSpPr>
            <a:spLocks noChangeShapeType="1"/>
          </p:cNvSpPr>
          <p:nvPr/>
        </p:nvSpPr>
        <p:spPr bwMode="auto">
          <a:xfrm>
            <a:off x="1549400" y="4318000"/>
            <a:ext cx="2225675" cy="784225"/>
          </a:xfrm>
          <a:prstGeom prst="line">
            <a:avLst/>
          </a:prstGeom>
          <a:noFill/>
          <a:ln w="25400">
            <a:solidFill>
              <a:schemeClr val="tx1"/>
            </a:solidFill>
            <a:round/>
            <a:headEnd/>
            <a:tailEnd/>
          </a:ln>
        </p:spPr>
        <p:txBody>
          <a:bodyPr wrap="none" anchor="ctr"/>
          <a:lstStyle/>
          <a:p>
            <a:endParaRPr lang="en-US"/>
          </a:p>
        </p:txBody>
      </p:sp>
      <p:sp>
        <p:nvSpPr>
          <p:cNvPr id="22541" name="Text Box 21"/>
          <p:cNvSpPr txBox="1">
            <a:spLocks noChangeArrowheads="1"/>
          </p:cNvSpPr>
          <p:nvPr/>
        </p:nvSpPr>
        <p:spPr bwMode="auto">
          <a:xfrm>
            <a:off x="7253288" y="1447800"/>
            <a:ext cx="1071562" cy="296863"/>
          </a:xfrm>
          <a:prstGeom prst="rect">
            <a:avLst/>
          </a:prstGeom>
          <a:noFill/>
          <a:ln w="9525">
            <a:noFill/>
            <a:miter lim="800000"/>
            <a:headEnd/>
            <a:tailEnd/>
          </a:ln>
        </p:spPr>
        <p:txBody>
          <a:bodyPr wrap="none" lIns="0" tIns="0" rIns="0" bIns="0"/>
          <a:lstStyle/>
          <a:p>
            <a:pPr algn="ctr">
              <a:lnSpc>
                <a:spcPct val="80000"/>
              </a:lnSpc>
            </a:pPr>
            <a:r>
              <a:rPr lang="en-US" sz="1800" b="1"/>
              <a:t>Canine</a:t>
            </a:r>
          </a:p>
        </p:txBody>
      </p:sp>
      <p:sp>
        <p:nvSpPr>
          <p:cNvPr id="22542" name="Line 22"/>
          <p:cNvSpPr>
            <a:spLocks noChangeShapeType="1"/>
          </p:cNvSpPr>
          <p:nvPr/>
        </p:nvSpPr>
        <p:spPr bwMode="auto">
          <a:xfrm flipH="1" flipV="1">
            <a:off x="5880100" y="2762250"/>
            <a:ext cx="1279525" cy="568325"/>
          </a:xfrm>
          <a:prstGeom prst="line">
            <a:avLst/>
          </a:prstGeom>
          <a:noFill/>
          <a:ln w="25400">
            <a:solidFill>
              <a:schemeClr val="tx1"/>
            </a:solidFill>
            <a:round/>
            <a:headEnd/>
            <a:tailEnd/>
          </a:ln>
        </p:spPr>
        <p:txBody>
          <a:bodyPr wrap="none" anchor="ctr"/>
          <a:lstStyle/>
          <a:p>
            <a:endParaRPr lang="en-US"/>
          </a:p>
        </p:txBody>
      </p:sp>
      <p:sp>
        <p:nvSpPr>
          <p:cNvPr id="22543" name="Line 24"/>
          <p:cNvSpPr>
            <a:spLocks noChangeShapeType="1"/>
          </p:cNvSpPr>
          <p:nvPr/>
        </p:nvSpPr>
        <p:spPr bwMode="auto">
          <a:xfrm flipH="1" flipV="1">
            <a:off x="5727700" y="2286000"/>
            <a:ext cx="1435100" cy="317500"/>
          </a:xfrm>
          <a:prstGeom prst="line">
            <a:avLst/>
          </a:prstGeom>
          <a:noFill/>
          <a:ln w="25400">
            <a:solidFill>
              <a:schemeClr val="tx1"/>
            </a:solidFill>
            <a:round/>
            <a:headEnd/>
            <a:tailEnd/>
          </a:ln>
        </p:spPr>
        <p:txBody>
          <a:bodyPr wrap="none" anchor="ctr"/>
          <a:lstStyle/>
          <a:p>
            <a:endParaRPr lang="en-US"/>
          </a:p>
        </p:txBody>
      </p:sp>
      <p:sp>
        <p:nvSpPr>
          <p:cNvPr id="22544" name="Line 27"/>
          <p:cNvSpPr>
            <a:spLocks noChangeShapeType="1"/>
          </p:cNvSpPr>
          <p:nvPr/>
        </p:nvSpPr>
        <p:spPr bwMode="auto">
          <a:xfrm flipH="1">
            <a:off x="5686425" y="1949450"/>
            <a:ext cx="1460500" cy="25400"/>
          </a:xfrm>
          <a:prstGeom prst="line">
            <a:avLst/>
          </a:prstGeom>
          <a:noFill/>
          <a:ln w="25400">
            <a:solidFill>
              <a:schemeClr val="tx1"/>
            </a:solidFill>
            <a:round/>
            <a:headEnd/>
            <a:tailEnd/>
          </a:ln>
        </p:spPr>
        <p:txBody>
          <a:bodyPr wrap="none" anchor="ctr"/>
          <a:lstStyle/>
          <a:p>
            <a:endParaRPr lang="en-US"/>
          </a:p>
        </p:txBody>
      </p:sp>
      <p:sp>
        <p:nvSpPr>
          <p:cNvPr id="22545" name="Line 28"/>
          <p:cNvSpPr>
            <a:spLocks noChangeShapeType="1"/>
          </p:cNvSpPr>
          <p:nvPr/>
        </p:nvSpPr>
        <p:spPr bwMode="auto">
          <a:xfrm>
            <a:off x="5381625" y="1473200"/>
            <a:ext cx="1768475" cy="130175"/>
          </a:xfrm>
          <a:prstGeom prst="line">
            <a:avLst/>
          </a:prstGeom>
          <a:noFill/>
          <a:ln w="25400">
            <a:solidFill>
              <a:schemeClr val="tx1"/>
            </a:solidFill>
            <a:round/>
            <a:headEnd/>
            <a:tailEnd/>
          </a:ln>
        </p:spPr>
        <p:txBody>
          <a:bodyPr wrap="none" anchor="ctr"/>
          <a:lstStyle/>
          <a:p>
            <a:endParaRPr lang="en-US"/>
          </a:p>
        </p:txBody>
      </p:sp>
      <p:sp>
        <p:nvSpPr>
          <p:cNvPr id="22546" name="Line 29"/>
          <p:cNvSpPr>
            <a:spLocks noChangeShapeType="1"/>
          </p:cNvSpPr>
          <p:nvPr/>
        </p:nvSpPr>
        <p:spPr bwMode="auto">
          <a:xfrm flipV="1">
            <a:off x="4711700" y="1047750"/>
            <a:ext cx="2428875" cy="107950"/>
          </a:xfrm>
          <a:prstGeom prst="line">
            <a:avLst/>
          </a:prstGeom>
          <a:noFill/>
          <a:ln w="25400">
            <a:solidFill>
              <a:schemeClr val="tx1"/>
            </a:solidFill>
            <a:round/>
            <a:headEnd/>
            <a:tailEnd/>
          </a:ln>
        </p:spPr>
        <p:txBody>
          <a:bodyPr wrap="none" anchor="ctr"/>
          <a:lstStyle/>
          <a:p>
            <a:endParaRPr lang="en-US"/>
          </a:p>
        </p:txBody>
      </p:sp>
      <p:sp>
        <p:nvSpPr>
          <p:cNvPr id="22547" name="Text Box 31"/>
          <p:cNvSpPr txBox="1">
            <a:spLocks noChangeArrowheads="1"/>
          </p:cNvSpPr>
          <p:nvPr/>
        </p:nvSpPr>
        <p:spPr bwMode="auto">
          <a:xfrm>
            <a:off x="257175" y="3783013"/>
            <a:ext cx="1204913" cy="352425"/>
          </a:xfrm>
          <a:prstGeom prst="rect">
            <a:avLst/>
          </a:prstGeom>
          <a:noFill/>
          <a:ln w="9525">
            <a:noFill/>
            <a:miter lim="800000"/>
            <a:headEnd/>
            <a:tailEnd/>
          </a:ln>
        </p:spPr>
        <p:txBody>
          <a:bodyPr wrap="none" lIns="0" tIns="0" rIns="0" bIns="0"/>
          <a:lstStyle/>
          <a:p>
            <a:pPr algn="ctr">
              <a:lnSpc>
                <a:spcPct val="90000"/>
              </a:lnSpc>
            </a:pPr>
            <a:r>
              <a:rPr lang="ar-SA" sz="1800" b="1">
                <a:solidFill>
                  <a:srgbClr val="FF0000"/>
                </a:solidFill>
              </a:rPr>
              <a:t>اللسان   </a:t>
            </a:r>
            <a:endParaRPr lang="en-US" sz="1800" b="1">
              <a:solidFill>
                <a:srgbClr val="FF0000"/>
              </a:solidFill>
            </a:endParaRPr>
          </a:p>
        </p:txBody>
      </p:sp>
      <p:sp>
        <p:nvSpPr>
          <p:cNvPr id="22548" name="Text Box 32"/>
          <p:cNvSpPr txBox="1">
            <a:spLocks noChangeArrowheads="1"/>
          </p:cNvSpPr>
          <p:nvPr/>
        </p:nvSpPr>
        <p:spPr bwMode="auto">
          <a:xfrm>
            <a:off x="314325" y="4819650"/>
            <a:ext cx="1230313" cy="338138"/>
          </a:xfrm>
          <a:prstGeom prst="rect">
            <a:avLst/>
          </a:prstGeom>
          <a:noFill/>
          <a:ln w="9525">
            <a:noFill/>
            <a:miter lim="800000"/>
            <a:headEnd/>
            <a:tailEnd/>
          </a:ln>
        </p:spPr>
        <p:txBody>
          <a:bodyPr wrap="none" lIns="0" tIns="0" rIns="0" bIns="0"/>
          <a:lstStyle/>
          <a:p>
            <a:pPr algn="ctr">
              <a:lnSpc>
                <a:spcPct val="90000"/>
              </a:lnSpc>
            </a:pPr>
            <a:r>
              <a:rPr lang="ar-SA" sz="1800" b="1">
                <a:solidFill>
                  <a:srgbClr val="FF0000"/>
                </a:solidFill>
              </a:rPr>
              <a:t>الغدد اللعابية</a:t>
            </a:r>
            <a:r>
              <a:rPr lang="ar-SA" sz="1800" b="1"/>
              <a:t> </a:t>
            </a:r>
            <a:endParaRPr lang="en-US" sz="1800" b="1"/>
          </a:p>
        </p:txBody>
      </p:sp>
      <p:sp>
        <p:nvSpPr>
          <p:cNvPr id="22549" name="Text Box 34"/>
          <p:cNvSpPr txBox="1">
            <a:spLocks noChangeArrowheads="1"/>
          </p:cNvSpPr>
          <p:nvPr/>
        </p:nvSpPr>
        <p:spPr bwMode="auto">
          <a:xfrm>
            <a:off x="8275638" y="169863"/>
            <a:ext cx="544512" cy="322262"/>
          </a:xfrm>
          <a:prstGeom prst="rect">
            <a:avLst/>
          </a:prstGeom>
          <a:noFill/>
          <a:ln w="9525">
            <a:noFill/>
            <a:miter lim="800000"/>
            <a:headEnd/>
            <a:tailEnd/>
          </a:ln>
        </p:spPr>
        <p:txBody>
          <a:bodyPr wrap="none" lIns="0" tIns="0" rIns="0" bIns="0"/>
          <a:lstStyle/>
          <a:p>
            <a:pPr algn="ctr">
              <a:lnSpc>
                <a:spcPct val="80000"/>
              </a:lnSpc>
            </a:pPr>
            <a:r>
              <a:rPr lang="ar-SA" sz="1800" b="1"/>
              <a:t>السن </a:t>
            </a:r>
            <a:endParaRPr lang="en-US" sz="1800" b="1"/>
          </a:p>
        </p:txBody>
      </p:sp>
      <p:sp>
        <p:nvSpPr>
          <p:cNvPr id="22550" name="Text Box 35"/>
          <p:cNvSpPr txBox="1">
            <a:spLocks noChangeArrowheads="1"/>
          </p:cNvSpPr>
          <p:nvPr/>
        </p:nvSpPr>
        <p:spPr bwMode="auto">
          <a:xfrm>
            <a:off x="8280400" y="1455738"/>
            <a:ext cx="614363" cy="238125"/>
          </a:xfrm>
          <a:prstGeom prst="rect">
            <a:avLst/>
          </a:prstGeom>
          <a:noFill/>
          <a:ln w="9525">
            <a:noFill/>
            <a:miter lim="800000"/>
            <a:headEnd/>
            <a:tailEnd/>
          </a:ln>
        </p:spPr>
        <p:txBody>
          <a:bodyPr wrap="none" lIns="0" tIns="0" rIns="0" bIns="0"/>
          <a:lstStyle/>
          <a:p>
            <a:pPr algn="ctr">
              <a:lnSpc>
                <a:spcPct val="80000"/>
              </a:lnSpc>
            </a:pPr>
            <a:r>
              <a:rPr lang="ar-SA" sz="1800" b="1">
                <a:solidFill>
                  <a:srgbClr val="FF0000"/>
                </a:solidFill>
              </a:rPr>
              <a:t>الناب </a:t>
            </a:r>
            <a:endParaRPr lang="en-US" sz="1800" b="1">
              <a:solidFill>
                <a:srgbClr val="FF0000"/>
              </a:solidFill>
            </a:endParaRPr>
          </a:p>
        </p:txBody>
      </p:sp>
      <p:sp>
        <p:nvSpPr>
          <p:cNvPr id="22551" name="Rectangle 36"/>
          <p:cNvSpPr>
            <a:spLocks noChangeArrowheads="1"/>
          </p:cNvSpPr>
          <p:nvPr/>
        </p:nvSpPr>
        <p:spPr bwMode="auto">
          <a:xfrm>
            <a:off x="196850" y="192088"/>
            <a:ext cx="3432175" cy="830262"/>
          </a:xfrm>
          <a:prstGeom prst="rect">
            <a:avLst/>
          </a:prstGeom>
          <a:noFill/>
          <a:ln w="9525">
            <a:noFill/>
            <a:miter lim="800000"/>
            <a:headEnd/>
            <a:tailEnd/>
          </a:ln>
        </p:spPr>
        <p:txBody>
          <a:bodyPr wrap="none">
            <a:spAutoFit/>
          </a:bodyPr>
          <a:lstStyle/>
          <a:p>
            <a:pPr algn="ctr"/>
            <a:r>
              <a:rPr lang="en-US" b="1">
                <a:solidFill>
                  <a:schemeClr val="tx2"/>
                </a:solidFill>
              </a:rPr>
              <a:t>The human oral cavity</a:t>
            </a:r>
          </a:p>
          <a:p>
            <a:pPr algn="ctr"/>
            <a:r>
              <a:rPr lang="ar-SA" b="1">
                <a:solidFill>
                  <a:schemeClr val="tx2"/>
                </a:solidFill>
              </a:rPr>
              <a:t>    </a:t>
            </a:r>
            <a:r>
              <a:rPr lang="ar-SA" b="1">
                <a:solidFill>
                  <a:srgbClr val="FF0000"/>
                </a:solidFill>
              </a:rPr>
              <a:t>التجويف الفمي للإنسان </a:t>
            </a:r>
            <a:endParaRPr lang="en-US" b="1">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182563" y="365125"/>
            <a:ext cx="8775700" cy="6175375"/>
          </a:xfrm>
        </p:spPr>
        <p:txBody>
          <a:bodyPr/>
          <a:lstStyle/>
          <a:p>
            <a:pPr algn="just" eaLnBrk="1" hangingPunct="1">
              <a:lnSpc>
                <a:spcPct val="90000"/>
              </a:lnSpc>
              <a:buFont typeface="Wingdings" pitchFamily="2" charset="2"/>
              <a:buNone/>
            </a:pPr>
            <a:r>
              <a:rPr lang="en-US" b="1" dirty="0" smtClean="0"/>
              <a:t>Esophagus</a:t>
            </a:r>
            <a:r>
              <a:rPr lang="ar-EG" b="1" dirty="0" smtClean="0"/>
              <a:t>	</a:t>
            </a:r>
            <a:r>
              <a:rPr lang="ar-EG" sz="2900" b="1" dirty="0" err="1" smtClean="0">
                <a:solidFill>
                  <a:srgbClr val="FF0000"/>
                </a:solidFill>
              </a:rPr>
              <a:t>المرئ</a:t>
            </a:r>
            <a:r>
              <a:rPr lang="en-US" dirty="0" smtClean="0"/>
              <a:t/>
            </a:r>
            <a:br>
              <a:rPr lang="en-US" dirty="0" smtClean="0"/>
            </a:br>
            <a:endParaRPr lang="en-US" dirty="0" smtClean="0"/>
          </a:p>
          <a:p>
            <a:pPr algn="just" eaLnBrk="1" hangingPunct="1">
              <a:lnSpc>
                <a:spcPct val="90000"/>
              </a:lnSpc>
            </a:pPr>
            <a:r>
              <a:rPr lang="en-US" dirty="0" smtClean="0"/>
              <a:t>The </a:t>
            </a:r>
            <a:r>
              <a:rPr lang="en-US" b="1" dirty="0" smtClean="0"/>
              <a:t>esophagus</a:t>
            </a:r>
            <a:r>
              <a:rPr lang="en-US" dirty="0" smtClean="0"/>
              <a:t> is a muscular tube connects between </a:t>
            </a:r>
            <a:r>
              <a:rPr lang="en-US" b="1" dirty="0" smtClean="0"/>
              <a:t>pharynx</a:t>
            </a:r>
            <a:r>
              <a:rPr lang="en-US" dirty="0" smtClean="0"/>
              <a:t> and </a:t>
            </a:r>
            <a:r>
              <a:rPr lang="en-US" b="1" dirty="0" smtClean="0"/>
              <a:t>stomach</a:t>
            </a:r>
            <a:r>
              <a:rPr lang="en-US" dirty="0" smtClean="0"/>
              <a:t>. </a:t>
            </a:r>
          </a:p>
          <a:p>
            <a:pPr algn="just" eaLnBrk="1" hangingPunct="1">
              <a:lnSpc>
                <a:spcPct val="90000"/>
              </a:lnSpc>
            </a:pPr>
            <a:r>
              <a:rPr lang="en-US" dirty="0" smtClean="0"/>
              <a:t>It takes food from </a:t>
            </a:r>
            <a:r>
              <a:rPr lang="en-US" b="1" dirty="0" smtClean="0"/>
              <a:t>the throat </a:t>
            </a:r>
            <a:r>
              <a:rPr lang="en-US" dirty="0" smtClean="0"/>
              <a:t>and pushes it down into the </a:t>
            </a:r>
            <a:r>
              <a:rPr lang="en-US" b="1" dirty="0" smtClean="0"/>
              <a:t>stomach</a:t>
            </a:r>
            <a:r>
              <a:rPr lang="en-US" dirty="0" smtClean="0"/>
              <a:t>.</a:t>
            </a:r>
            <a:endParaRPr lang="ar-EG" dirty="0" smtClean="0"/>
          </a:p>
          <a:p>
            <a:pPr algn="just" rtl="1" eaLnBrk="1" hangingPunct="1">
              <a:lnSpc>
                <a:spcPct val="90000"/>
              </a:lnSpc>
            </a:pPr>
            <a:r>
              <a:rPr lang="ar-EG" sz="2500" dirty="0" err="1" smtClean="0">
                <a:solidFill>
                  <a:srgbClr val="FF0000"/>
                </a:solidFill>
              </a:rPr>
              <a:t>المرئ</a:t>
            </a:r>
            <a:r>
              <a:rPr lang="ar-EG" sz="2500" dirty="0" smtClean="0">
                <a:solidFill>
                  <a:srgbClr val="FF0000"/>
                </a:solidFill>
              </a:rPr>
              <a:t> أنبوبة عضلية تصل بين البلعوم والمعدة وتأخذ الطعام من الحلق </a:t>
            </a:r>
            <a:r>
              <a:rPr lang="ar-EG" sz="2500" dirty="0" err="1" smtClean="0">
                <a:solidFill>
                  <a:srgbClr val="FF0000"/>
                </a:solidFill>
              </a:rPr>
              <a:t>وتدفعة</a:t>
            </a:r>
            <a:r>
              <a:rPr lang="ar-EG" sz="2500" dirty="0" smtClean="0">
                <a:solidFill>
                  <a:srgbClr val="FF0000"/>
                </a:solidFill>
              </a:rPr>
              <a:t> الى الأسفل </a:t>
            </a:r>
            <a:r>
              <a:rPr lang="ar-EG" sz="2500" dirty="0" err="1" smtClean="0">
                <a:solidFill>
                  <a:srgbClr val="FF0000"/>
                </a:solidFill>
              </a:rPr>
              <a:t>باتجاة</a:t>
            </a:r>
            <a:r>
              <a:rPr lang="ar-EG" sz="2500" dirty="0" smtClean="0">
                <a:solidFill>
                  <a:srgbClr val="FF0000"/>
                </a:solidFill>
              </a:rPr>
              <a:t> المعدة</a:t>
            </a:r>
            <a:r>
              <a:rPr lang="en-US" sz="2500" dirty="0" smtClean="0">
                <a:solidFill>
                  <a:srgbClr val="FF0000"/>
                </a:solidFill>
              </a:rPr>
              <a:t> </a:t>
            </a:r>
          </a:p>
          <a:p>
            <a:pPr algn="just" eaLnBrk="1" hangingPunct="1">
              <a:lnSpc>
                <a:spcPct val="90000"/>
              </a:lnSpc>
            </a:pPr>
            <a:r>
              <a:rPr lang="en-US" dirty="0" smtClean="0"/>
              <a:t>It moves food by </a:t>
            </a:r>
            <a:r>
              <a:rPr lang="en-US" b="1" dirty="0" smtClean="0"/>
              <a:t>waves</a:t>
            </a:r>
            <a:r>
              <a:rPr lang="en-US" dirty="0" smtClean="0"/>
              <a:t> of muscle </a:t>
            </a:r>
            <a:r>
              <a:rPr lang="en-US" b="1" dirty="0" smtClean="0"/>
              <a:t>contraction</a:t>
            </a:r>
            <a:r>
              <a:rPr lang="en-US" dirty="0" smtClean="0"/>
              <a:t> and </a:t>
            </a:r>
            <a:r>
              <a:rPr lang="en-US" b="1" dirty="0" smtClean="0"/>
              <a:t>relaxations</a:t>
            </a:r>
            <a:r>
              <a:rPr lang="en-US" dirty="0" smtClean="0"/>
              <a:t> called </a:t>
            </a:r>
            <a:r>
              <a:rPr lang="en-US" sz="3500" b="1" dirty="0" smtClean="0"/>
              <a:t>peristalsis</a:t>
            </a:r>
            <a:r>
              <a:rPr lang="en-US" dirty="0" smtClean="0"/>
              <a:t>.</a:t>
            </a:r>
            <a:endParaRPr lang="ar-EG" dirty="0" smtClean="0"/>
          </a:p>
          <a:p>
            <a:pPr algn="just" rtl="1" eaLnBrk="1" hangingPunct="1">
              <a:lnSpc>
                <a:spcPct val="90000"/>
              </a:lnSpc>
            </a:pPr>
            <a:r>
              <a:rPr lang="ar-EG" sz="2500" dirty="0" smtClean="0">
                <a:solidFill>
                  <a:srgbClr val="FF0000"/>
                </a:solidFill>
              </a:rPr>
              <a:t>تتم </a:t>
            </a:r>
            <a:r>
              <a:rPr lang="ar-EG" sz="2500" dirty="0" err="1" smtClean="0">
                <a:solidFill>
                  <a:srgbClr val="FF0000"/>
                </a:solidFill>
              </a:rPr>
              <a:t>هذة</a:t>
            </a:r>
            <a:r>
              <a:rPr lang="ar-EG" sz="2500" dirty="0" smtClean="0">
                <a:solidFill>
                  <a:srgbClr val="FF0000"/>
                </a:solidFill>
              </a:rPr>
              <a:t> العملية </a:t>
            </a:r>
            <a:r>
              <a:rPr lang="ar-EG" sz="2500" dirty="0" err="1" smtClean="0">
                <a:solidFill>
                  <a:srgbClr val="FF0000"/>
                </a:solidFill>
              </a:rPr>
              <a:t>عبرانقباضات</a:t>
            </a:r>
            <a:r>
              <a:rPr lang="ar-EG" sz="2500" dirty="0" smtClean="0">
                <a:solidFill>
                  <a:srgbClr val="FF0000"/>
                </a:solidFill>
              </a:rPr>
              <a:t> </a:t>
            </a:r>
            <a:r>
              <a:rPr lang="ar-EG" sz="2500" dirty="0" err="1" smtClean="0">
                <a:solidFill>
                  <a:srgbClr val="FF0000"/>
                </a:solidFill>
              </a:rPr>
              <a:t>وانبساطات</a:t>
            </a:r>
            <a:r>
              <a:rPr lang="ar-EG" sz="2500" dirty="0" smtClean="0">
                <a:solidFill>
                  <a:srgbClr val="FF0000"/>
                </a:solidFill>
              </a:rPr>
              <a:t> لعضلات </a:t>
            </a:r>
            <a:r>
              <a:rPr lang="ar-EG" sz="2500" dirty="0" err="1" smtClean="0">
                <a:solidFill>
                  <a:srgbClr val="FF0000"/>
                </a:solidFill>
              </a:rPr>
              <a:t>المرئ</a:t>
            </a:r>
            <a:r>
              <a:rPr lang="ar-EG" sz="2500" dirty="0" smtClean="0">
                <a:solidFill>
                  <a:srgbClr val="FF0000"/>
                </a:solidFill>
              </a:rPr>
              <a:t> المسماة </a:t>
            </a:r>
            <a:r>
              <a:rPr lang="ar-EG" b="1" dirty="0" smtClean="0">
                <a:solidFill>
                  <a:srgbClr val="FF0000"/>
                </a:solidFill>
              </a:rPr>
              <a:t>بالانقباض التموجى</a:t>
            </a:r>
            <a:endParaRPr lang="en-US"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box(in)">
                                      <p:cBhvr>
                                        <p:cTn id="7" dur="500"/>
                                        <p:tgtEl>
                                          <p:spTgt spid="235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box(in)">
                                      <p:cBhvr>
                                        <p:cTn id="12" dur="500"/>
                                        <p:tgtEl>
                                          <p:spTgt spid="23554">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animEffect transition="in" filter="box(in)">
                                      <p:cBhvr>
                                        <p:cTn id="15" dur="500"/>
                                        <p:tgtEl>
                                          <p:spTgt spid="2355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3554">
                                            <p:txEl>
                                              <p:pRg st="4" end="4"/>
                                            </p:txEl>
                                          </p:spTgt>
                                        </p:tgtEl>
                                        <p:attrNameLst>
                                          <p:attrName>style.visibility</p:attrName>
                                        </p:attrNameLst>
                                      </p:cBhvr>
                                      <p:to>
                                        <p:strVal val="visible"/>
                                      </p:to>
                                    </p:set>
                                    <p:animEffect transition="in" filter="box(in)">
                                      <p:cBhvr>
                                        <p:cTn id="20" dur="500"/>
                                        <p:tgtEl>
                                          <p:spTgt spid="23554">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23554">
                                            <p:txEl>
                                              <p:pRg st="5" end="5"/>
                                            </p:txEl>
                                          </p:spTgt>
                                        </p:tgtEl>
                                        <p:attrNameLst>
                                          <p:attrName>style.visibility</p:attrName>
                                        </p:attrNameLst>
                                      </p:cBhvr>
                                      <p:to>
                                        <p:strVal val="visible"/>
                                      </p:to>
                                    </p:set>
                                    <p:animEffect transition="in" filter="box(in)">
                                      <p:cBhvr>
                                        <p:cTn id="23" dur="5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24579" name="Picture 12" descr="21_06bPeristalsis-U"/>
          <p:cNvPicPr>
            <a:picLocks noChangeAspect="1" noChangeArrowheads="1"/>
          </p:cNvPicPr>
          <p:nvPr/>
        </p:nvPicPr>
        <p:blipFill>
          <a:blip r:embed="rId5" cstate="print"/>
          <a:srcRect/>
          <a:stretch>
            <a:fillRect/>
          </a:stretch>
        </p:blipFill>
        <p:spPr bwMode="auto">
          <a:xfrm>
            <a:off x="2481263" y="1414463"/>
            <a:ext cx="5360987" cy="5199062"/>
          </a:xfrm>
          <a:prstGeom prst="rect">
            <a:avLst/>
          </a:prstGeom>
          <a:noFill/>
          <a:ln w="9525">
            <a:noFill/>
            <a:miter lim="800000"/>
            <a:headEnd/>
            <a:tailEnd/>
          </a:ln>
        </p:spPr>
      </p:pic>
      <p:sp>
        <p:nvSpPr>
          <p:cNvPr id="24580" name="Text Box 17"/>
          <p:cNvSpPr txBox="1">
            <a:spLocks noChangeArrowheads="1"/>
          </p:cNvSpPr>
          <p:nvPr/>
        </p:nvSpPr>
        <p:spPr bwMode="auto">
          <a:xfrm>
            <a:off x="2901950" y="5943600"/>
            <a:ext cx="1168400" cy="352425"/>
          </a:xfrm>
          <a:prstGeom prst="rect">
            <a:avLst/>
          </a:prstGeom>
          <a:noFill/>
          <a:ln w="9525">
            <a:noFill/>
            <a:miter lim="800000"/>
            <a:headEnd/>
            <a:tailEnd/>
          </a:ln>
        </p:spPr>
        <p:txBody>
          <a:bodyPr wrap="none" lIns="0" tIns="0" rIns="0" bIns="0"/>
          <a:lstStyle/>
          <a:p>
            <a:pPr algn="ctr">
              <a:lnSpc>
                <a:spcPct val="90000"/>
              </a:lnSpc>
            </a:pPr>
            <a:r>
              <a:rPr lang="en-US" sz="2000" b="1"/>
              <a:t>Stomach</a:t>
            </a:r>
          </a:p>
          <a:p>
            <a:pPr algn="ctr">
              <a:lnSpc>
                <a:spcPct val="90000"/>
              </a:lnSpc>
            </a:pPr>
            <a:r>
              <a:rPr lang="ar-SA" sz="2000" b="1"/>
              <a:t>ا</a:t>
            </a:r>
            <a:r>
              <a:rPr lang="ar-SA" sz="2000" b="1">
                <a:solidFill>
                  <a:srgbClr val="FF0000"/>
                </a:solidFill>
              </a:rPr>
              <a:t>لمعدة</a:t>
            </a:r>
            <a:r>
              <a:rPr lang="ar-SA" sz="2000" b="1"/>
              <a:t>   </a:t>
            </a:r>
            <a:r>
              <a:rPr lang="en-US" sz="2000" b="1"/>
              <a:t> </a:t>
            </a:r>
          </a:p>
        </p:txBody>
      </p:sp>
      <p:sp>
        <p:nvSpPr>
          <p:cNvPr id="24581" name="Line 18"/>
          <p:cNvSpPr>
            <a:spLocks noChangeShapeType="1"/>
          </p:cNvSpPr>
          <p:nvPr/>
        </p:nvSpPr>
        <p:spPr bwMode="auto">
          <a:xfrm flipV="1">
            <a:off x="3998913" y="5964238"/>
            <a:ext cx="1579562" cy="219075"/>
          </a:xfrm>
          <a:prstGeom prst="line">
            <a:avLst/>
          </a:prstGeom>
          <a:noFill/>
          <a:ln w="25400">
            <a:solidFill>
              <a:schemeClr val="tx1"/>
            </a:solidFill>
            <a:round/>
            <a:headEnd/>
            <a:tailEnd/>
          </a:ln>
        </p:spPr>
        <p:txBody>
          <a:bodyPr wrap="none" anchor="ctr"/>
          <a:lstStyle/>
          <a:p>
            <a:endParaRPr lang="en-US"/>
          </a:p>
        </p:txBody>
      </p:sp>
      <p:sp>
        <p:nvSpPr>
          <p:cNvPr id="24582" name="Text Box 19"/>
          <p:cNvSpPr txBox="1">
            <a:spLocks noChangeArrowheads="1"/>
          </p:cNvSpPr>
          <p:nvPr/>
        </p:nvSpPr>
        <p:spPr bwMode="auto">
          <a:xfrm>
            <a:off x="5294313" y="1555750"/>
            <a:ext cx="2530475" cy="555625"/>
          </a:xfrm>
          <a:prstGeom prst="rect">
            <a:avLst/>
          </a:prstGeom>
          <a:noFill/>
          <a:ln w="9525">
            <a:noFill/>
            <a:miter lim="800000"/>
            <a:headEnd/>
            <a:tailEnd/>
          </a:ln>
        </p:spPr>
        <p:txBody>
          <a:bodyPr wrap="none" lIns="0" tIns="0" rIns="0" bIns="0"/>
          <a:lstStyle/>
          <a:p>
            <a:pPr algn="ctr">
              <a:lnSpc>
                <a:spcPct val="90000"/>
              </a:lnSpc>
            </a:pPr>
            <a:r>
              <a:rPr lang="en-US" sz="1600" b="1"/>
              <a:t>Esophageal sphincter</a:t>
            </a:r>
          </a:p>
          <a:p>
            <a:pPr algn="ctr">
              <a:lnSpc>
                <a:spcPct val="90000"/>
              </a:lnSpc>
            </a:pPr>
            <a:r>
              <a:rPr lang="en-US" sz="1600" b="1"/>
              <a:t>(contracted)</a:t>
            </a:r>
            <a:endParaRPr lang="ar-EG" sz="1600" b="1"/>
          </a:p>
          <a:p>
            <a:pPr algn="ctr">
              <a:lnSpc>
                <a:spcPct val="90000"/>
              </a:lnSpc>
            </a:pPr>
            <a:r>
              <a:rPr lang="ar-SA" sz="1900" b="1">
                <a:solidFill>
                  <a:srgbClr val="FF0000"/>
                </a:solidFill>
              </a:rPr>
              <a:t>العضلة العاصرة</a:t>
            </a:r>
            <a:r>
              <a:rPr lang="ar-EG" sz="1900" b="1">
                <a:solidFill>
                  <a:srgbClr val="FF0000"/>
                </a:solidFill>
              </a:rPr>
              <a:t> </a:t>
            </a:r>
            <a:r>
              <a:rPr lang="ar-SA" sz="1900" b="1">
                <a:solidFill>
                  <a:srgbClr val="FF0000"/>
                </a:solidFill>
              </a:rPr>
              <a:t>للمرئ (منقبضة )</a:t>
            </a:r>
            <a:endParaRPr lang="en-US" sz="1900" b="1"/>
          </a:p>
        </p:txBody>
      </p:sp>
      <p:sp>
        <p:nvSpPr>
          <p:cNvPr id="24583" name="Line 20"/>
          <p:cNvSpPr>
            <a:spLocks noChangeShapeType="1"/>
          </p:cNvSpPr>
          <p:nvPr/>
        </p:nvSpPr>
        <p:spPr bwMode="auto">
          <a:xfrm flipH="1">
            <a:off x="4859338" y="2192338"/>
            <a:ext cx="776287" cy="458787"/>
          </a:xfrm>
          <a:prstGeom prst="line">
            <a:avLst/>
          </a:prstGeom>
          <a:noFill/>
          <a:ln w="25400">
            <a:solidFill>
              <a:schemeClr val="tx1"/>
            </a:solidFill>
            <a:round/>
            <a:headEnd/>
            <a:tailEnd/>
          </a:ln>
        </p:spPr>
        <p:txBody>
          <a:bodyPr wrap="none" anchor="ctr"/>
          <a:lstStyle/>
          <a:p>
            <a:endParaRPr lang="en-US"/>
          </a:p>
        </p:txBody>
      </p:sp>
      <p:sp>
        <p:nvSpPr>
          <p:cNvPr id="24584" name="Line 23"/>
          <p:cNvSpPr>
            <a:spLocks noChangeShapeType="1"/>
          </p:cNvSpPr>
          <p:nvPr/>
        </p:nvSpPr>
        <p:spPr bwMode="auto">
          <a:xfrm>
            <a:off x="4359275" y="4035425"/>
            <a:ext cx="601663" cy="304800"/>
          </a:xfrm>
          <a:prstGeom prst="line">
            <a:avLst/>
          </a:prstGeom>
          <a:noFill/>
          <a:ln w="25400">
            <a:solidFill>
              <a:schemeClr val="tx1"/>
            </a:solidFill>
            <a:round/>
            <a:headEnd/>
            <a:tailEnd/>
          </a:ln>
        </p:spPr>
        <p:txBody>
          <a:bodyPr wrap="none" anchor="ctr"/>
          <a:lstStyle/>
          <a:p>
            <a:endParaRPr lang="en-US"/>
          </a:p>
        </p:txBody>
      </p:sp>
      <p:sp>
        <p:nvSpPr>
          <p:cNvPr id="24585" name="Text Box 24"/>
          <p:cNvSpPr txBox="1">
            <a:spLocks noChangeArrowheads="1"/>
          </p:cNvSpPr>
          <p:nvPr/>
        </p:nvSpPr>
        <p:spPr bwMode="auto">
          <a:xfrm>
            <a:off x="5808663" y="2614613"/>
            <a:ext cx="1895475" cy="644525"/>
          </a:xfrm>
          <a:prstGeom prst="rect">
            <a:avLst/>
          </a:prstGeom>
          <a:noFill/>
          <a:ln w="9525">
            <a:noFill/>
            <a:miter lim="800000"/>
            <a:headEnd/>
            <a:tailEnd/>
          </a:ln>
        </p:spPr>
        <p:txBody>
          <a:bodyPr wrap="none" lIns="0" tIns="0" rIns="0" bIns="0"/>
          <a:lstStyle/>
          <a:p>
            <a:pPr algn="ctr">
              <a:lnSpc>
                <a:spcPct val="85000"/>
              </a:lnSpc>
              <a:spcBef>
                <a:spcPct val="20000"/>
              </a:spcBef>
            </a:pPr>
            <a:r>
              <a:rPr lang="en-US" sz="1600" b="1"/>
              <a:t>Bolus of</a:t>
            </a:r>
            <a:r>
              <a:rPr lang="ar-EG" sz="1600" b="1"/>
              <a:t> </a:t>
            </a:r>
            <a:r>
              <a:rPr lang="en-US" sz="1600" b="1"/>
              <a:t>Food</a:t>
            </a:r>
            <a:endParaRPr lang="ar-EG" sz="1600" b="1"/>
          </a:p>
          <a:p>
            <a:pPr algn="ctr">
              <a:lnSpc>
                <a:spcPct val="85000"/>
              </a:lnSpc>
              <a:spcBef>
                <a:spcPct val="20000"/>
              </a:spcBef>
            </a:pPr>
            <a:r>
              <a:rPr lang="en-US" sz="1600" b="1"/>
              <a:t> </a:t>
            </a:r>
            <a:r>
              <a:rPr lang="ar-SA" sz="2000">
                <a:solidFill>
                  <a:srgbClr val="FF0000"/>
                </a:solidFill>
              </a:rPr>
              <a:t>لقمة الطعام </a:t>
            </a:r>
          </a:p>
          <a:p>
            <a:pPr algn="ctr">
              <a:lnSpc>
                <a:spcPct val="90000"/>
              </a:lnSpc>
            </a:pPr>
            <a:endParaRPr lang="en-US"/>
          </a:p>
        </p:txBody>
      </p:sp>
      <p:sp>
        <p:nvSpPr>
          <p:cNvPr id="24586" name="Line 25"/>
          <p:cNvSpPr>
            <a:spLocks noChangeShapeType="1"/>
          </p:cNvSpPr>
          <p:nvPr/>
        </p:nvSpPr>
        <p:spPr bwMode="auto">
          <a:xfrm flipV="1">
            <a:off x="4883150" y="2874963"/>
            <a:ext cx="904875" cy="174625"/>
          </a:xfrm>
          <a:prstGeom prst="line">
            <a:avLst/>
          </a:prstGeom>
          <a:noFill/>
          <a:ln w="25400">
            <a:solidFill>
              <a:schemeClr val="tx1"/>
            </a:solidFill>
            <a:round/>
            <a:headEnd/>
            <a:tailEnd/>
          </a:ln>
        </p:spPr>
        <p:txBody>
          <a:bodyPr wrap="none" anchor="ctr"/>
          <a:lstStyle/>
          <a:p>
            <a:endParaRPr lang="en-US"/>
          </a:p>
        </p:txBody>
      </p:sp>
      <p:sp>
        <p:nvSpPr>
          <p:cNvPr id="24587" name="Line 27"/>
          <p:cNvSpPr>
            <a:spLocks noChangeShapeType="1"/>
          </p:cNvSpPr>
          <p:nvPr/>
        </p:nvSpPr>
        <p:spPr bwMode="auto">
          <a:xfrm flipH="1">
            <a:off x="4951413" y="3613150"/>
            <a:ext cx="730250" cy="0"/>
          </a:xfrm>
          <a:prstGeom prst="line">
            <a:avLst/>
          </a:prstGeom>
          <a:noFill/>
          <a:ln w="25400">
            <a:solidFill>
              <a:schemeClr val="tx1"/>
            </a:solidFill>
            <a:round/>
            <a:headEnd/>
            <a:tailEnd/>
          </a:ln>
        </p:spPr>
        <p:txBody>
          <a:bodyPr wrap="none" anchor="ctr"/>
          <a:lstStyle/>
          <a:p>
            <a:endParaRPr lang="en-US"/>
          </a:p>
        </p:txBody>
      </p:sp>
      <p:sp>
        <p:nvSpPr>
          <p:cNvPr id="24588" name="Rectangle 29"/>
          <p:cNvSpPr>
            <a:spLocks noChangeArrowheads="1"/>
          </p:cNvSpPr>
          <p:nvPr/>
        </p:nvSpPr>
        <p:spPr bwMode="auto">
          <a:xfrm>
            <a:off x="5199063" y="3424238"/>
            <a:ext cx="4046537" cy="1773237"/>
          </a:xfrm>
          <a:prstGeom prst="rect">
            <a:avLst/>
          </a:prstGeom>
          <a:noFill/>
          <a:ln w="9525">
            <a:noFill/>
            <a:miter lim="800000"/>
            <a:headEnd/>
            <a:tailEnd/>
          </a:ln>
        </p:spPr>
        <p:txBody>
          <a:bodyPr>
            <a:spAutoFit/>
          </a:bodyPr>
          <a:lstStyle/>
          <a:p>
            <a:pPr algn="ctr">
              <a:lnSpc>
                <a:spcPct val="95000"/>
              </a:lnSpc>
            </a:pPr>
            <a:r>
              <a:rPr lang="en-US" sz="2500" b="1" dirty="0"/>
              <a:t>Muscles contract, constricting passageway and pushing bolus down</a:t>
            </a:r>
          </a:p>
          <a:p>
            <a:pPr algn="ctr">
              <a:lnSpc>
                <a:spcPct val="95000"/>
              </a:lnSpc>
            </a:pPr>
            <a:r>
              <a:rPr lang="ar-SA" sz="2000" dirty="0">
                <a:solidFill>
                  <a:srgbClr val="FF0000"/>
                </a:solidFill>
              </a:rPr>
              <a:t>تنقبض العضلات، فيتقلص الممر دافعا اللقمة الى الاسفل</a:t>
            </a:r>
            <a:endParaRPr lang="en-US" sz="2000" dirty="0">
              <a:solidFill>
                <a:srgbClr val="FF0000"/>
              </a:solidFill>
            </a:endParaRPr>
          </a:p>
        </p:txBody>
      </p:sp>
      <p:sp>
        <p:nvSpPr>
          <p:cNvPr id="24589" name="Line 32"/>
          <p:cNvSpPr>
            <a:spLocks noChangeShapeType="1"/>
          </p:cNvSpPr>
          <p:nvPr/>
        </p:nvSpPr>
        <p:spPr bwMode="auto">
          <a:xfrm>
            <a:off x="4283075" y="4664075"/>
            <a:ext cx="593725" cy="14288"/>
          </a:xfrm>
          <a:prstGeom prst="line">
            <a:avLst/>
          </a:prstGeom>
          <a:noFill/>
          <a:ln w="25400">
            <a:solidFill>
              <a:schemeClr val="tx1"/>
            </a:solidFill>
            <a:round/>
            <a:headEnd/>
            <a:tailEnd/>
          </a:ln>
        </p:spPr>
        <p:txBody>
          <a:bodyPr wrap="none" anchor="ctr"/>
          <a:lstStyle/>
          <a:p>
            <a:endParaRPr lang="en-US"/>
          </a:p>
        </p:txBody>
      </p:sp>
      <p:sp>
        <p:nvSpPr>
          <p:cNvPr id="24590" name="Rectangle 33"/>
          <p:cNvSpPr>
            <a:spLocks noChangeArrowheads="1"/>
          </p:cNvSpPr>
          <p:nvPr/>
        </p:nvSpPr>
        <p:spPr bwMode="auto">
          <a:xfrm>
            <a:off x="363538" y="4294188"/>
            <a:ext cx="4978400" cy="1554162"/>
          </a:xfrm>
          <a:prstGeom prst="rect">
            <a:avLst/>
          </a:prstGeom>
          <a:noFill/>
          <a:ln w="9525">
            <a:noFill/>
            <a:miter lim="800000"/>
            <a:headEnd/>
            <a:tailEnd/>
          </a:ln>
        </p:spPr>
        <p:txBody>
          <a:bodyPr>
            <a:spAutoFit/>
          </a:bodyPr>
          <a:lstStyle/>
          <a:p>
            <a:r>
              <a:rPr lang="en-US" sz="2500" b="1"/>
              <a:t>Muscles relax</a:t>
            </a:r>
            <a:r>
              <a:rPr lang="ar-EG" sz="2500" b="1"/>
              <a:t> </a:t>
            </a:r>
            <a:r>
              <a:rPr lang="en-US" sz="2500" b="1"/>
              <a:t>allowing passageway</a:t>
            </a:r>
          </a:p>
          <a:p>
            <a:pPr algn="ctr"/>
            <a:r>
              <a:rPr lang="en-US" sz="2500" b="1"/>
              <a:t>to open</a:t>
            </a:r>
          </a:p>
          <a:p>
            <a:pPr algn="ctr"/>
            <a:r>
              <a:rPr lang="ar-SA" sz="2000">
                <a:solidFill>
                  <a:srgbClr val="FF0000"/>
                </a:solidFill>
              </a:rPr>
              <a:t>ترتخي العضلات</a:t>
            </a:r>
            <a:r>
              <a:rPr lang="ar-EG" sz="2000">
                <a:solidFill>
                  <a:srgbClr val="FF0000"/>
                </a:solidFill>
              </a:rPr>
              <a:t> </a:t>
            </a:r>
            <a:r>
              <a:rPr lang="ar-SA" sz="2000">
                <a:solidFill>
                  <a:srgbClr val="FF0000"/>
                </a:solidFill>
              </a:rPr>
              <a:t>فتسمح بفتح الممر </a:t>
            </a:r>
            <a:endParaRPr lang="en-US" sz="2000">
              <a:solidFill>
                <a:srgbClr val="FF0000"/>
              </a:solidFill>
            </a:endParaRPr>
          </a:p>
        </p:txBody>
      </p:sp>
      <p:sp>
        <p:nvSpPr>
          <p:cNvPr id="24591" name="Rectangle 34"/>
          <p:cNvSpPr>
            <a:spLocks noChangeArrowheads="1"/>
          </p:cNvSpPr>
          <p:nvPr/>
        </p:nvSpPr>
        <p:spPr bwMode="auto">
          <a:xfrm>
            <a:off x="5900738" y="4959350"/>
            <a:ext cx="3382962" cy="1033463"/>
          </a:xfrm>
          <a:prstGeom prst="rect">
            <a:avLst/>
          </a:prstGeom>
          <a:noFill/>
          <a:ln w="9525">
            <a:noFill/>
            <a:miter lim="800000"/>
            <a:headEnd/>
            <a:tailEnd/>
          </a:ln>
        </p:spPr>
        <p:txBody>
          <a:bodyPr>
            <a:spAutoFit/>
          </a:bodyPr>
          <a:lstStyle/>
          <a:p>
            <a:pPr algn="ctr">
              <a:lnSpc>
                <a:spcPct val="85000"/>
              </a:lnSpc>
            </a:pPr>
            <a:r>
              <a:rPr lang="en-US" sz="1800" b="1"/>
              <a:t>Peristalsis moving a food bolus down the esophagus</a:t>
            </a:r>
          </a:p>
          <a:p>
            <a:pPr algn="ctr">
              <a:lnSpc>
                <a:spcPct val="85000"/>
              </a:lnSpc>
            </a:pPr>
            <a:r>
              <a:rPr lang="ar-SA" sz="1800">
                <a:solidFill>
                  <a:srgbClr val="FF0000"/>
                </a:solidFill>
              </a:rPr>
              <a:t>يحرك الانقباض التموجي لقمة الطعام الى اسفل المرئ</a:t>
            </a:r>
            <a:r>
              <a:rPr lang="ar-SA" sz="1800"/>
              <a:t> </a:t>
            </a:r>
            <a:endParaRPr lang="en-US" sz="1800"/>
          </a:p>
        </p:txBody>
      </p:sp>
      <p:sp>
        <p:nvSpPr>
          <p:cNvPr id="27" name="Rectangle 26"/>
          <p:cNvSpPr/>
          <p:nvPr/>
        </p:nvSpPr>
        <p:spPr>
          <a:xfrm>
            <a:off x="682171" y="294323"/>
            <a:ext cx="7750629" cy="656590"/>
          </a:xfrm>
          <a:prstGeom prst="rect">
            <a:avLst/>
          </a:prstGeom>
        </p:spPr>
        <p:style>
          <a:lnRef idx="2">
            <a:schemeClr val="accent3"/>
          </a:lnRef>
          <a:fillRef idx="1">
            <a:schemeClr val="lt1"/>
          </a:fillRef>
          <a:effectRef idx="0">
            <a:schemeClr val="accent3"/>
          </a:effectRef>
          <a:fontRef idx="minor">
            <a:schemeClr val="dk1"/>
          </a:fontRef>
        </p:style>
        <p:txBody>
          <a:bodyPr wrap="square" anchor="b">
            <a:spAutoFit/>
          </a:bodyPr>
          <a:lstStyle/>
          <a:p>
            <a:pPr marL="346075" indent="-346075" algn="ctr">
              <a:lnSpc>
                <a:spcPct val="80000"/>
              </a:lnSpc>
              <a:spcBef>
                <a:spcPct val="45000"/>
              </a:spcBef>
              <a:spcAft>
                <a:spcPct val="20000"/>
              </a:spcAft>
              <a:buClr>
                <a:schemeClr val="tx2"/>
              </a:buClr>
              <a:defRPr/>
            </a:pPr>
            <a:r>
              <a:rPr lang="en-US" sz="2500" b="1" kern="0" dirty="0">
                <a:latin typeface="Arial" charset="0"/>
                <a:cs typeface="Arial" charset="0"/>
              </a:rPr>
              <a:t>How esophagus conducts food from the pharynx to the stomach</a:t>
            </a:r>
          </a:p>
          <a:p>
            <a:pPr marL="346075" indent="-346075" algn="ctr" rtl="1">
              <a:lnSpc>
                <a:spcPct val="80000"/>
              </a:lnSpc>
              <a:spcBef>
                <a:spcPct val="45000"/>
              </a:spcBef>
              <a:spcAft>
                <a:spcPct val="20000"/>
              </a:spcAft>
              <a:buClr>
                <a:schemeClr val="tx2"/>
              </a:buClr>
              <a:defRPr/>
            </a:pPr>
            <a:r>
              <a:rPr lang="ar-EG" b="1" kern="0" dirty="0" smtClean="0">
                <a:solidFill>
                  <a:srgbClr val="FF0000"/>
                </a:solidFill>
                <a:latin typeface="Arial" charset="0"/>
                <a:cs typeface="Arial" charset="0"/>
              </a:rPr>
              <a:t>كيف </a:t>
            </a:r>
            <a:r>
              <a:rPr lang="ar-SA" b="1" kern="0" dirty="0">
                <a:solidFill>
                  <a:srgbClr val="FF0000"/>
                </a:solidFill>
                <a:latin typeface="Arial" charset="0"/>
                <a:cs typeface="Arial" charset="0"/>
              </a:rPr>
              <a:t>يقوم</a:t>
            </a:r>
            <a:r>
              <a:rPr lang="en-US" b="1" kern="0" dirty="0">
                <a:solidFill>
                  <a:srgbClr val="FF0000"/>
                </a:solidFill>
                <a:latin typeface="Arial" charset="0"/>
                <a:cs typeface="Arial" charset="0"/>
              </a:rPr>
              <a:t> </a:t>
            </a:r>
            <a:r>
              <a:rPr lang="ar-SA" b="1" kern="0" dirty="0">
                <a:solidFill>
                  <a:srgbClr val="FF0000"/>
                </a:solidFill>
                <a:latin typeface="Arial" charset="0"/>
                <a:cs typeface="Arial" charset="0"/>
              </a:rPr>
              <a:t>المرئ بتوصيل الطعام من البلعوم الى </a:t>
            </a:r>
            <a:r>
              <a:rPr lang="ar-SA" b="1" kern="0" dirty="0" smtClean="0">
                <a:solidFill>
                  <a:srgbClr val="FF0000"/>
                </a:solidFill>
                <a:latin typeface="Arial" charset="0"/>
                <a:cs typeface="Arial" charset="0"/>
              </a:rPr>
              <a:t>المعدة</a:t>
            </a:r>
            <a:endParaRPr lang="en-US" b="1" kern="0" dirty="0">
              <a:latin typeface="Arial" charset="0"/>
              <a:cs typeface="Arial" charset="0"/>
            </a:endParaRPr>
          </a:p>
        </p:txBody>
      </p:sp>
      <p:sp>
        <p:nvSpPr>
          <p:cNvPr id="24593" name="Text Box 24"/>
          <p:cNvSpPr txBox="1">
            <a:spLocks noChangeArrowheads="1"/>
          </p:cNvSpPr>
          <p:nvPr/>
        </p:nvSpPr>
        <p:spPr bwMode="auto">
          <a:xfrm>
            <a:off x="2757488" y="3808413"/>
            <a:ext cx="1895475" cy="458787"/>
          </a:xfrm>
          <a:prstGeom prst="rect">
            <a:avLst/>
          </a:prstGeom>
          <a:noFill/>
          <a:ln w="9525">
            <a:noFill/>
            <a:miter lim="800000"/>
            <a:headEnd/>
            <a:tailEnd/>
          </a:ln>
        </p:spPr>
        <p:txBody>
          <a:bodyPr wrap="none" lIns="0" tIns="0" rIns="0" bIns="0"/>
          <a:lstStyle/>
          <a:p>
            <a:pPr algn="ctr">
              <a:lnSpc>
                <a:spcPct val="85000"/>
              </a:lnSpc>
              <a:spcBef>
                <a:spcPct val="20000"/>
              </a:spcBef>
            </a:pPr>
            <a:r>
              <a:rPr lang="en-US" sz="1600" b="1"/>
              <a:t>Bolus of</a:t>
            </a:r>
            <a:r>
              <a:rPr lang="ar-EG" sz="1600" b="1"/>
              <a:t> </a:t>
            </a:r>
            <a:r>
              <a:rPr lang="en-US" sz="1600" b="1"/>
              <a:t>Food</a:t>
            </a:r>
            <a:endParaRPr lang="ar-EG" sz="1600" b="1"/>
          </a:p>
          <a:p>
            <a:pPr algn="ctr">
              <a:lnSpc>
                <a:spcPct val="85000"/>
              </a:lnSpc>
              <a:spcBef>
                <a:spcPct val="20000"/>
              </a:spcBef>
            </a:pPr>
            <a:r>
              <a:rPr lang="en-US" sz="1600" b="1"/>
              <a:t> </a:t>
            </a:r>
            <a:r>
              <a:rPr lang="ar-SA" sz="2000">
                <a:solidFill>
                  <a:srgbClr val="FF0000"/>
                </a:solidFill>
              </a:rPr>
              <a:t>لقمة الطعام </a:t>
            </a:r>
          </a:p>
          <a:p>
            <a:pPr algn="ctr">
              <a:lnSpc>
                <a:spcPct val="90000"/>
              </a:lnSpc>
            </a:pPr>
            <a:endParaRPr lang="en-US"/>
          </a:p>
        </p:txBody>
      </p:sp>
      <p:pic>
        <p:nvPicPr>
          <p:cNvPr id="24594" name="Picture 20" descr="C:\Users\Administrator\Desktop\thmb_45fc63a2430c8esophagus.jpg"/>
          <p:cNvPicPr>
            <a:picLocks noChangeAspect="1" noChangeArrowheads="1"/>
          </p:cNvPicPr>
          <p:nvPr/>
        </p:nvPicPr>
        <p:blipFill>
          <a:blip r:embed="rId6" cstate="print"/>
          <a:srcRect/>
          <a:stretch>
            <a:fillRect/>
          </a:stretch>
        </p:blipFill>
        <p:spPr bwMode="auto">
          <a:xfrm>
            <a:off x="42863" y="973138"/>
            <a:ext cx="3359150" cy="26844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88913" y="388023"/>
            <a:ext cx="8839200" cy="5882141"/>
          </a:xfrm>
        </p:spPr>
        <p:txBody>
          <a:bodyPr/>
          <a:lstStyle/>
          <a:p>
            <a:pPr algn="ctr" eaLnBrk="1" hangingPunct="1">
              <a:buFont typeface="Wingdings" pitchFamily="2" charset="2"/>
              <a:buNone/>
            </a:pPr>
            <a:r>
              <a:rPr lang="en-US" b="1" u="sng" dirty="0" smtClean="0"/>
              <a:t>Stomach			</a:t>
            </a:r>
            <a:r>
              <a:rPr lang="ar-EG" b="1" u="sng" dirty="0" smtClean="0">
                <a:solidFill>
                  <a:srgbClr val="FF0000"/>
                </a:solidFill>
              </a:rPr>
              <a:t>المعدة</a:t>
            </a:r>
            <a:r>
              <a:rPr lang="en-US" b="1" u="sng" dirty="0" smtClean="0">
                <a:solidFill>
                  <a:srgbClr val="FF0000"/>
                </a:solidFill>
              </a:rPr>
              <a:t>                         </a:t>
            </a:r>
          </a:p>
          <a:p>
            <a:pPr algn="just" eaLnBrk="1" hangingPunct="1">
              <a:spcBef>
                <a:spcPts val="600"/>
              </a:spcBef>
              <a:spcAft>
                <a:spcPts val="600"/>
              </a:spcAft>
              <a:buFont typeface="Wingdings" pitchFamily="2" charset="2"/>
              <a:buNone/>
            </a:pPr>
            <a:r>
              <a:rPr lang="en-US" sz="2400" b="1" dirty="0" smtClean="0"/>
              <a:t>    Stomach</a:t>
            </a:r>
            <a:r>
              <a:rPr lang="en-US" sz="2400" dirty="0" smtClean="0"/>
              <a:t> is a </a:t>
            </a:r>
            <a:r>
              <a:rPr lang="en-US" sz="2400" b="1" dirty="0" smtClean="0"/>
              <a:t>muscular</a:t>
            </a:r>
            <a:r>
              <a:rPr lang="en-US" sz="2400" dirty="0" smtClean="0"/>
              <a:t>, hollow, dilated part of the </a:t>
            </a:r>
            <a:r>
              <a:rPr lang="en-US" sz="2400" b="1" dirty="0" smtClean="0"/>
              <a:t>digestive system </a:t>
            </a:r>
            <a:r>
              <a:rPr lang="en-US" sz="2400" dirty="0" smtClean="0"/>
              <a:t>located between the </a:t>
            </a:r>
            <a:r>
              <a:rPr lang="en-US" sz="2400" b="1" dirty="0" smtClean="0"/>
              <a:t>esophagus</a:t>
            </a:r>
            <a:r>
              <a:rPr lang="en-US" sz="2400" dirty="0" smtClean="0"/>
              <a:t> and the </a:t>
            </a:r>
            <a:r>
              <a:rPr lang="en-US" sz="2400" b="1" dirty="0" smtClean="0"/>
              <a:t>small intestine</a:t>
            </a:r>
            <a:r>
              <a:rPr lang="en-US" sz="2400" u="sng" dirty="0" smtClean="0"/>
              <a:t>.</a:t>
            </a:r>
            <a:r>
              <a:rPr lang="en-US" sz="2400" dirty="0" smtClean="0"/>
              <a:t> </a:t>
            </a:r>
          </a:p>
          <a:p>
            <a:pPr algn="just" eaLnBrk="1" hangingPunct="1">
              <a:spcBef>
                <a:spcPts val="600"/>
              </a:spcBef>
              <a:spcAft>
                <a:spcPts val="600"/>
              </a:spcAft>
            </a:pPr>
            <a:r>
              <a:rPr lang="en-US" sz="2400" dirty="0" smtClean="0"/>
              <a:t>The stomach wall has thick muscles. </a:t>
            </a:r>
          </a:p>
          <a:p>
            <a:pPr algn="just" eaLnBrk="1" hangingPunct="1">
              <a:spcBef>
                <a:spcPts val="600"/>
              </a:spcBef>
              <a:spcAft>
                <a:spcPts val="600"/>
              </a:spcAft>
            </a:pPr>
            <a:r>
              <a:rPr lang="en-US" sz="2400" dirty="0" smtClean="0"/>
              <a:t>These contract to mash the food into a </a:t>
            </a:r>
            <a:r>
              <a:rPr lang="en-US" sz="2400" b="1" dirty="0" smtClean="0">
                <a:solidFill>
                  <a:srgbClr val="FF0000"/>
                </a:solidFill>
              </a:rPr>
              <a:t>water soup </a:t>
            </a:r>
            <a:r>
              <a:rPr lang="en-US" sz="2400" dirty="0" smtClean="0"/>
              <a:t>called </a:t>
            </a:r>
            <a:r>
              <a:rPr lang="ar-EG" sz="2400" dirty="0" err="1" smtClean="0"/>
              <a:t>"</a:t>
            </a:r>
            <a:r>
              <a:rPr lang="ar-EG" sz="2400" dirty="0" smtClean="0"/>
              <a:t> </a:t>
            </a:r>
            <a:r>
              <a:rPr lang="en-US" sz="2400" b="1" dirty="0" err="1" smtClean="0">
                <a:solidFill>
                  <a:srgbClr val="FF0000"/>
                </a:solidFill>
              </a:rPr>
              <a:t>chyme</a:t>
            </a:r>
            <a:r>
              <a:rPr lang="ar-EG" sz="2400" dirty="0" smtClean="0">
                <a:solidFill>
                  <a:srgbClr val="FF0000"/>
                </a:solidFill>
              </a:rPr>
              <a:t> </a:t>
            </a:r>
            <a:r>
              <a:rPr lang="ar-EG" sz="2400" dirty="0" err="1" smtClean="0"/>
              <a:t>"</a:t>
            </a:r>
            <a:r>
              <a:rPr lang="en-US" sz="2400" dirty="0" smtClean="0"/>
              <a:t>.</a:t>
            </a:r>
          </a:p>
          <a:p>
            <a:pPr algn="r" rtl="1" eaLnBrk="1" hangingPunct="1">
              <a:spcBef>
                <a:spcPts val="600"/>
              </a:spcBef>
              <a:spcAft>
                <a:spcPts val="600"/>
              </a:spcAft>
            </a:pPr>
            <a:r>
              <a:rPr lang="ar-EG" sz="2400" dirty="0" smtClean="0"/>
              <a:t>جدار المعدة غليظ </a:t>
            </a:r>
            <a:r>
              <a:rPr lang="ar-EG" sz="2400" dirty="0" err="1" smtClean="0"/>
              <a:t>وانقباضة</a:t>
            </a:r>
            <a:r>
              <a:rPr lang="ar-EG" sz="2400" dirty="0" smtClean="0"/>
              <a:t> يهرس الغذاء </a:t>
            </a:r>
            <a:r>
              <a:rPr lang="ar-EG" sz="2400" dirty="0" smtClean="0">
                <a:solidFill>
                  <a:srgbClr val="FF0000"/>
                </a:solidFill>
              </a:rPr>
              <a:t>بسائل</a:t>
            </a:r>
            <a:r>
              <a:rPr lang="ar-EG" sz="2400" dirty="0" smtClean="0"/>
              <a:t> يعرف </a:t>
            </a:r>
            <a:r>
              <a:rPr lang="ar-EG" sz="2400" dirty="0" err="1" smtClean="0"/>
              <a:t>باسم </a:t>
            </a:r>
            <a:r>
              <a:rPr lang="ar-EG" sz="2400" dirty="0" smtClean="0"/>
              <a:t>" </a:t>
            </a:r>
            <a:r>
              <a:rPr lang="ar-EG" sz="2400" dirty="0" err="1" smtClean="0">
                <a:solidFill>
                  <a:srgbClr val="FF0000"/>
                </a:solidFill>
              </a:rPr>
              <a:t>الكيموس</a:t>
            </a:r>
            <a:r>
              <a:rPr lang="ar-EG" sz="2400" dirty="0" err="1" smtClean="0"/>
              <a:t>"</a:t>
            </a:r>
            <a:r>
              <a:rPr lang="en-US" sz="2400" dirty="0" smtClean="0"/>
              <a:t> </a:t>
            </a:r>
          </a:p>
          <a:p>
            <a:pPr eaLnBrk="1" hangingPunct="1">
              <a:spcBef>
                <a:spcPts val="600"/>
              </a:spcBef>
              <a:spcAft>
                <a:spcPts val="600"/>
              </a:spcAft>
            </a:pPr>
            <a:r>
              <a:rPr lang="en-US" sz="2400" dirty="0" smtClean="0"/>
              <a:t>The </a:t>
            </a:r>
            <a:r>
              <a:rPr lang="en-US" sz="2400" b="1" dirty="0" smtClean="0"/>
              <a:t>stomach lining </a:t>
            </a:r>
            <a:r>
              <a:rPr lang="en-US" sz="2400" dirty="0" smtClean="0"/>
              <a:t>produces </a:t>
            </a:r>
            <a:r>
              <a:rPr lang="en-US" sz="2400" b="1" dirty="0" smtClean="0"/>
              <a:t>strong digestive juices</a:t>
            </a:r>
            <a:r>
              <a:rPr lang="en-US" sz="2400" dirty="0" smtClean="0"/>
              <a:t>.</a:t>
            </a:r>
            <a:endParaRPr lang="ar-EG" sz="2400" dirty="0" smtClean="0"/>
          </a:p>
          <a:p>
            <a:pPr algn="r" rtl="1" eaLnBrk="1" hangingPunct="1">
              <a:spcBef>
                <a:spcPts val="600"/>
              </a:spcBef>
              <a:spcAft>
                <a:spcPts val="600"/>
              </a:spcAft>
            </a:pPr>
            <a:r>
              <a:rPr lang="ar-EG" sz="2400" dirty="0" smtClean="0">
                <a:solidFill>
                  <a:srgbClr val="FF0000"/>
                </a:solidFill>
              </a:rPr>
              <a:t>تفرز بطانة المعدة عصير هاضم قوى</a:t>
            </a:r>
            <a:endParaRPr lang="en-US" sz="2400" dirty="0" smtClean="0">
              <a:solidFill>
                <a:srgbClr val="FF0000"/>
              </a:solidFill>
            </a:endParaRPr>
          </a:p>
          <a:p>
            <a:pPr algn="just" eaLnBrk="1" hangingPunct="1">
              <a:spcBef>
                <a:spcPts val="600"/>
              </a:spcBef>
              <a:spcAft>
                <a:spcPts val="600"/>
              </a:spcAft>
            </a:pPr>
            <a:r>
              <a:rPr lang="en-US" sz="2400" dirty="0" smtClean="0"/>
              <a:t>These create </a:t>
            </a:r>
            <a:r>
              <a:rPr lang="en-US" sz="2400" b="1" dirty="0" smtClean="0"/>
              <a:t>chemical reactions </a:t>
            </a:r>
            <a:r>
              <a:rPr lang="en-US" sz="2400" dirty="0" smtClean="0"/>
              <a:t>in the stomach, breaking down and dissolving nutrients.</a:t>
            </a:r>
            <a:endParaRPr lang="ar-EG" sz="2400" dirty="0" smtClean="0"/>
          </a:p>
          <a:p>
            <a:pPr algn="r" rtl="1" eaLnBrk="1" hangingPunct="1">
              <a:spcBef>
                <a:spcPts val="600"/>
              </a:spcBef>
              <a:spcAft>
                <a:spcPts val="600"/>
              </a:spcAft>
            </a:pPr>
            <a:r>
              <a:rPr lang="ar-EG" sz="2400" dirty="0" smtClean="0">
                <a:solidFill>
                  <a:srgbClr val="FF0000"/>
                </a:solidFill>
              </a:rPr>
              <a:t>هذا العصير يبدأ الهضم الكيميائى فى المعدة ويكسر الغذاء الى مواد بسيطة</a:t>
            </a:r>
            <a:r>
              <a:rPr lang="en-US" sz="2400" dirty="0" smtClean="0">
                <a:solidFill>
                  <a:srgbClr val="FF0000"/>
                </a:solidFill>
              </a:rPr>
              <a:t> </a:t>
            </a:r>
          </a:p>
          <a:p>
            <a:pPr eaLnBrk="1" hangingPunct="1"/>
            <a:endParaRPr lang="en-US" sz="2400" dirty="0" smtClean="0"/>
          </a:p>
          <a:p>
            <a:pPr eaLnBrk="1" hangingPunct="1">
              <a:buFont typeface="Wingdings" pitchFamily="2" charset="2"/>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box(in)">
                                      <p:cBhvr>
                                        <p:cTn id="7" dur="500"/>
                                        <p:tgtEl>
                                          <p:spTgt spid="2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box(in)">
                                      <p:cBhvr>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602">
                                            <p:txEl>
                                              <p:pRg st="3" end="3"/>
                                            </p:txEl>
                                          </p:spTgt>
                                        </p:tgtEl>
                                        <p:attrNameLst>
                                          <p:attrName>style.visibility</p:attrName>
                                        </p:attrNameLst>
                                      </p:cBhvr>
                                      <p:to>
                                        <p:strVal val="visible"/>
                                      </p:to>
                                    </p:set>
                                    <p:animEffect transition="in" filter="box(in)">
                                      <p:cBhvr>
                                        <p:cTn id="17" dur="500"/>
                                        <p:tgtEl>
                                          <p:spTgt spid="25602">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25602">
                                            <p:txEl>
                                              <p:pRg st="4" end="4"/>
                                            </p:txEl>
                                          </p:spTgt>
                                        </p:tgtEl>
                                        <p:attrNameLst>
                                          <p:attrName>style.visibility</p:attrName>
                                        </p:attrNameLst>
                                      </p:cBhvr>
                                      <p:to>
                                        <p:strVal val="visible"/>
                                      </p:to>
                                    </p:set>
                                    <p:animEffect transition="in" filter="box(in)">
                                      <p:cBhvr>
                                        <p:cTn id="20" dur="500"/>
                                        <p:tgtEl>
                                          <p:spTgt spid="2560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5602">
                                            <p:txEl>
                                              <p:pRg st="5" end="5"/>
                                            </p:txEl>
                                          </p:spTgt>
                                        </p:tgtEl>
                                        <p:attrNameLst>
                                          <p:attrName>style.visibility</p:attrName>
                                        </p:attrNameLst>
                                      </p:cBhvr>
                                      <p:to>
                                        <p:strVal val="visible"/>
                                      </p:to>
                                    </p:set>
                                    <p:animEffect transition="in" filter="box(in)">
                                      <p:cBhvr>
                                        <p:cTn id="25" dur="500"/>
                                        <p:tgtEl>
                                          <p:spTgt spid="25602">
                                            <p:txEl>
                                              <p:pRg st="5" end="5"/>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25602">
                                            <p:txEl>
                                              <p:pRg st="6" end="6"/>
                                            </p:txEl>
                                          </p:spTgt>
                                        </p:tgtEl>
                                        <p:attrNameLst>
                                          <p:attrName>style.visibility</p:attrName>
                                        </p:attrNameLst>
                                      </p:cBhvr>
                                      <p:to>
                                        <p:strVal val="visible"/>
                                      </p:to>
                                    </p:set>
                                    <p:animEffect transition="in" filter="box(in)">
                                      <p:cBhvr>
                                        <p:cTn id="28" dur="500"/>
                                        <p:tgtEl>
                                          <p:spTgt spid="25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5602">
                                            <p:txEl>
                                              <p:pRg st="7" end="7"/>
                                            </p:txEl>
                                          </p:spTgt>
                                        </p:tgtEl>
                                        <p:attrNameLst>
                                          <p:attrName>style.visibility</p:attrName>
                                        </p:attrNameLst>
                                      </p:cBhvr>
                                      <p:to>
                                        <p:strVal val="visible"/>
                                      </p:to>
                                    </p:set>
                                    <p:animEffect transition="in" filter="box(in)">
                                      <p:cBhvr>
                                        <p:cTn id="33" dur="500"/>
                                        <p:tgtEl>
                                          <p:spTgt spid="25602">
                                            <p:txEl>
                                              <p:pRg st="7" end="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25602">
                                            <p:txEl>
                                              <p:pRg st="8" end="8"/>
                                            </p:txEl>
                                          </p:spTgt>
                                        </p:tgtEl>
                                        <p:attrNameLst>
                                          <p:attrName>style.visibility</p:attrName>
                                        </p:attrNameLst>
                                      </p:cBhvr>
                                      <p:to>
                                        <p:strVal val="visible"/>
                                      </p:to>
                                    </p:set>
                                    <p:animEffect transition="in" filter="box(in)">
                                      <p:cBhvr>
                                        <p:cTn id="36" dur="500"/>
                                        <p:tgtEl>
                                          <p:spTgt spid="25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26627" name="Line 3"/>
          <p:cNvSpPr>
            <a:spLocks noChangeShapeType="1"/>
          </p:cNvSpPr>
          <p:nvPr/>
        </p:nvSpPr>
        <p:spPr bwMode="auto">
          <a:xfrm>
            <a:off x="153988" y="609600"/>
            <a:ext cx="8775700" cy="0"/>
          </a:xfrm>
          <a:prstGeom prst="line">
            <a:avLst/>
          </a:prstGeom>
          <a:noFill/>
          <a:ln w="76200">
            <a:solidFill>
              <a:srgbClr val="A8B99B"/>
            </a:solidFill>
            <a:round/>
            <a:headEnd/>
            <a:tailEnd/>
          </a:ln>
        </p:spPr>
        <p:txBody>
          <a:bodyPr wrap="none" anchor="ctr"/>
          <a:lstStyle/>
          <a:p>
            <a:endParaRPr lang="en-US"/>
          </a:p>
        </p:txBody>
      </p:sp>
      <p:sp>
        <p:nvSpPr>
          <p:cNvPr id="26628" name="Rectangle 8"/>
          <p:cNvSpPr>
            <a:spLocks noGrp="1" noChangeArrowheads="1"/>
          </p:cNvSpPr>
          <p:nvPr>
            <p:ph type="title"/>
          </p:nvPr>
        </p:nvSpPr>
        <p:spPr>
          <a:xfrm>
            <a:off x="0" y="0"/>
            <a:ext cx="8951913" cy="757238"/>
          </a:xfrm>
        </p:spPr>
        <p:txBody>
          <a:bodyPr/>
          <a:lstStyle/>
          <a:p>
            <a:pPr marL="0" indent="0" algn="ctr"/>
            <a:r>
              <a:rPr lang="en-US" sz="2400" smtClean="0">
                <a:latin typeface="Arial" pitchFamily="34" charset="0"/>
              </a:rPr>
              <a:t>Stomach Juice (gastric juice)</a:t>
            </a:r>
            <a:br>
              <a:rPr lang="en-US" sz="2400" smtClean="0">
                <a:latin typeface="Arial" pitchFamily="34" charset="0"/>
              </a:rPr>
            </a:br>
            <a:r>
              <a:rPr lang="ar-EG" sz="2400" smtClean="0">
                <a:latin typeface="Arial" pitchFamily="34" charset="0"/>
              </a:rPr>
              <a:t>العصير المعدى</a:t>
            </a:r>
            <a:endParaRPr lang="en-US" sz="2400" smtClean="0">
              <a:latin typeface="Arial" pitchFamily="34" charset="0"/>
            </a:endParaRPr>
          </a:p>
        </p:txBody>
      </p:sp>
      <p:sp>
        <p:nvSpPr>
          <p:cNvPr id="56327" name="Rectangle 9"/>
          <p:cNvSpPr>
            <a:spLocks noGrp="1" noChangeArrowheads="1"/>
          </p:cNvSpPr>
          <p:nvPr>
            <p:ph type="body" idx="1"/>
          </p:nvPr>
        </p:nvSpPr>
        <p:spPr>
          <a:xfrm>
            <a:off x="173038" y="762000"/>
            <a:ext cx="8750300" cy="6450013"/>
          </a:xfrm>
        </p:spPr>
        <p:txBody>
          <a:bodyPr/>
          <a:lstStyle/>
          <a:p>
            <a:pPr marL="630238" lvl="1" indent="-174625" eaLnBrk="1" hangingPunct="1">
              <a:lnSpc>
                <a:spcPct val="80000"/>
              </a:lnSpc>
              <a:spcBef>
                <a:spcPct val="30000"/>
              </a:spcBef>
              <a:defRPr/>
            </a:pPr>
            <a:r>
              <a:rPr lang="ar-EG" sz="2500" b="1" dirty="0" smtClean="0"/>
              <a:t> </a:t>
            </a:r>
            <a:r>
              <a:rPr lang="en-US" b="1" dirty="0" smtClean="0"/>
              <a:t>Gastric acid</a:t>
            </a:r>
            <a:r>
              <a:rPr lang="en-US" dirty="0" smtClean="0"/>
              <a:t> is a digestive fluid, formed in the stomach. It has a </a:t>
            </a:r>
            <a:r>
              <a:rPr lang="en-US" b="1" dirty="0" smtClean="0"/>
              <a:t>pH of 1-2 </a:t>
            </a:r>
            <a:r>
              <a:rPr lang="en-US" dirty="0" smtClean="0"/>
              <a:t>and is composed of :</a:t>
            </a:r>
            <a:endParaRPr lang="en-US" sz="2500" b="1" dirty="0" smtClean="0"/>
          </a:p>
          <a:p>
            <a:pPr marL="630238" lvl="1" indent="-174625" eaLnBrk="1" hangingPunct="1">
              <a:lnSpc>
                <a:spcPct val="80000"/>
              </a:lnSpc>
              <a:spcBef>
                <a:spcPct val="30000"/>
              </a:spcBef>
              <a:defRPr/>
            </a:pPr>
            <a:r>
              <a:rPr lang="en-US" sz="2500" b="1" dirty="0" smtClean="0"/>
              <a:t> Acid    		</a:t>
            </a:r>
            <a:r>
              <a:rPr lang="ar-SA" sz="2500" b="1" dirty="0" smtClean="0">
                <a:solidFill>
                  <a:srgbClr val="FF0000"/>
                </a:solidFill>
              </a:rPr>
              <a:t>الحامض</a:t>
            </a:r>
            <a:r>
              <a:rPr lang="en-US" sz="1900" b="1" dirty="0" smtClean="0"/>
              <a:t>                                                                                       </a:t>
            </a:r>
            <a:r>
              <a:rPr lang="ar-SA" sz="1900" b="1" dirty="0" smtClean="0">
                <a:solidFill>
                  <a:srgbClr val="FF0000"/>
                </a:solidFill>
              </a:rPr>
              <a:t>	</a:t>
            </a:r>
            <a:endParaRPr lang="en-US" sz="1900" b="1" dirty="0" smtClean="0"/>
          </a:p>
          <a:p>
            <a:pPr marL="536575" lvl="1" indent="-182563" algn="just" eaLnBrk="1" hangingPunct="1">
              <a:lnSpc>
                <a:spcPct val="80000"/>
              </a:lnSpc>
              <a:spcBef>
                <a:spcPct val="30000"/>
              </a:spcBef>
              <a:buFontTx/>
              <a:buChar char="–"/>
              <a:defRPr/>
            </a:pPr>
            <a:r>
              <a:rPr lang="ar-EG" sz="2500" dirty="0" smtClean="0"/>
              <a:t> </a:t>
            </a:r>
            <a:r>
              <a:rPr lang="en-US" sz="2500" dirty="0" smtClean="0"/>
              <a:t>Stomach cell wall secrete </a:t>
            </a:r>
            <a:r>
              <a:rPr lang="en-US" sz="2500" b="1" dirty="0" smtClean="0"/>
              <a:t>hydrogen &amp; chloride ions, </a:t>
            </a:r>
            <a:r>
              <a:rPr lang="en-US" sz="2500" dirty="0" smtClean="0"/>
              <a:t>which combine to make </a:t>
            </a:r>
            <a:r>
              <a:rPr lang="en-US" sz="2500" dirty="0" err="1" smtClean="0"/>
              <a:t>HCl</a:t>
            </a:r>
            <a:r>
              <a:rPr lang="en-US" sz="2500" dirty="0" smtClean="0"/>
              <a:t>. </a:t>
            </a:r>
          </a:p>
          <a:p>
            <a:pPr marL="536575" lvl="1" indent="-182563" algn="just" eaLnBrk="1" hangingPunct="1">
              <a:lnSpc>
                <a:spcPct val="80000"/>
              </a:lnSpc>
              <a:spcBef>
                <a:spcPct val="30000"/>
              </a:spcBef>
              <a:buFontTx/>
              <a:buChar char="–"/>
              <a:defRPr/>
            </a:pPr>
            <a:r>
              <a:rPr lang="en-US" dirty="0" smtClean="0"/>
              <a:t>The acid: plays a key role in digestion of proteins, breaks food , by activating </a:t>
            </a:r>
            <a:r>
              <a:rPr lang="en-US" b="1" dirty="0" smtClean="0"/>
              <a:t>digestive enzymes</a:t>
            </a:r>
            <a:r>
              <a:rPr lang="en-US" dirty="0" smtClean="0"/>
              <a:t> and kills bacteria </a:t>
            </a:r>
            <a:endParaRPr lang="en-US" sz="2500" dirty="0" smtClean="0"/>
          </a:p>
          <a:p>
            <a:pPr marL="536575" lvl="1" indent="-182563" algn="just" rtl="1" eaLnBrk="1" hangingPunct="1">
              <a:lnSpc>
                <a:spcPct val="80000"/>
              </a:lnSpc>
              <a:spcBef>
                <a:spcPct val="30000"/>
              </a:spcBef>
              <a:buFontTx/>
              <a:buChar char="–"/>
              <a:defRPr/>
            </a:pPr>
            <a:r>
              <a:rPr lang="en-US" sz="2300" dirty="0" smtClean="0">
                <a:solidFill>
                  <a:srgbClr val="FF0000"/>
                </a:solidFill>
              </a:rPr>
              <a:t> </a:t>
            </a:r>
            <a:r>
              <a:rPr lang="ar-SA" sz="2300" dirty="0" smtClean="0">
                <a:solidFill>
                  <a:srgbClr val="FF0000"/>
                </a:solidFill>
              </a:rPr>
              <a:t>تفرز خلايا جدار المعدة ايونات الهيدروجين و الكلور التي تتحد </a:t>
            </a:r>
            <a:r>
              <a:rPr lang="ar-EG" sz="2300" dirty="0" smtClean="0">
                <a:solidFill>
                  <a:srgbClr val="FF0000"/>
                </a:solidFill>
              </a:rPr>
              <a:t>مكونة </a:t>
            </a:r>
            <a:r>
              <a:rPr lang="ar-SA" sz="2300" dirty="0" smtClean="0">
                <a:solidFill>
                  <a:srgbClr val="FF0000"/>
                </a:solidFill>
              </a:rPr>
              <a:t>حامض الهيدروكلوريك</a:t>
            </a:r>
            <a:r>
              <a:rPr lang="ar-EG" sz="2300" dirty="0" smtClean="0">
                <a:solidFill>
                  <a:srgbClr val="FF0000"/>
                </a:solidFill>
              </a:rPr>
              <a:t>الذى يلعب دور هام فى هضم البروتين كما</a:t>
            </a:r>
            <a:r>
              <a:rPr lang="en-US" sz="2300" dirty="0" smtClean="0">
                <a:solidFill>
                  <a:srgbClr val="FF0000"/>
                </a:solidFill>
              </a:rPr>
              <a:t> </a:t>
            </a:r>
            <a:r>
              <a:rPr lang="ar-SA" sz="2300" dirty="0" smtClean="0">
                <a:solidFill>
                  <a:srgbClr val="FF0000"/>
                </a:solidFill>
              </a:rPr>
              <a:t>يجزئ الحامض  الطعام كما</a:t>
            </a:r>
            <a:r>
              <a:rPr lang="en-US" sz="2300" dirty="0" smtClean="0">
                <a:solidFill>
                  <a:srgbClr val="FF0000"/>
                </a:solidFill>
              </a:rPr>
              <a:t> </a:t>
            </a:r>
            <a:r>
              <a:rPr lang="ar-SA" sz="2300" dirty="0" smtClean="0">
                <a:solidFill>
                  <a:srgbClr val="FF0000"/>
                </a:solidFill>
              </a:rPr>
              <a:t>يقتل البكتريا  </a:t>
            </a:r>
            <a:endParaRPr lang="en-US" sz="2300" dirty="0" smtClean="0">
              <a:solidFill>
                <a:srgbClr val="FF0000"/>
              </a:solidFill>
            </a:endParaRPr>
          </a:p>
          <a:p>
            <a:pPr marL="536575" lvl="1" indent="-182563" eaLnBrk="1" hangingPunct="1">
              <a:lnSpc>
                <a:spcPct val="80000"/>
              </a:lnSpc>
              <a:spcBef>
                <a:spcPct val="30000"/>
              </a:spcBef>
              <a:buFontTx/>
              <a:buChar char="–"/>
              <a:defRPr/>
            </a:pPr>
            <a:r>
              <a:rPr lang="ar-EG" sz="2500" b="1" dirty="0" smtClean="0"/>
              <a:t> </a:t>
            </a:r>
            <a:r>
              <a:rPr lang="en-US" sz="2500" b="1" dirty="0" smtClean="0"/>
              <a:t>Pepsin		</a:t>
            </a:r>
            <a:r>
              <a:rPr lang="ar-SA" sz="2500" b="1" dirty="0" smtClean="0">
                <a:solidFill>
                  <a:srgbClr val="FF0000"/>
                </a:solidFill>
              </a:rPr>
              <a:t>انزيم الببسين</a:t>
            </a:r>
            <a:r>
              <a:rPr lang="ar-SA" sz="2300" dirty="0" smtClean="0"/>
              <a:t> </a:t>
            </a:r>
            <a:endParaRPr lang="en-US" sz="2300" dirty="0" smtClean="0"/>
          </a:p>
          <a:p>
            <a:pPr marL="536575" lvl="1" indent="-182563" eaLnBrk="1" hangingPunct="1">
              <a:lnSpc>
                <a:spcPct val="80000"/>
              </a:lnSpc>
              <a:spcBef>
                <a:spcPct val="30000"/>
              </a:spcBef>
              <a:buFontTx/>
              <a:buChar char="–"/>
              <a:defRPr/>
            </a:pPr>
            <a:r>
              <a:rPr lang="en-US" sz="2500" dirty="0" smtClean="0"/>
              <a:t> Pepsin </a:t>
            </a:r>
            <a:r>
              <a:rPr lang="en-US" sz="2500" b="1" dirty="0" smtClean="0"/>
              <a:t>begins</a:t>
            </a:r>
            <a:r>
              <a:rPr lang="en-US" sz="2500" dirty="0" smtClean="0"/>
              <a:t> the chemical digestion of </a:t>
            </a:r>
            <a:r>
              <a:rPr lang="en-US" sz="2500" b="1" dirty="0" smtClean="0"/>
              <a:t>proteins</a:t>
            </a:r>
            <a:r>
              <a:rPr lang="en-US" sz="2500" dirty="0" smtClean="0"/>
              <a:t> </a:t>
            </a:r>
          </a:p>
          <a:p>
            <a:pPr marL="536575" lvl="1" indent="-182563" algn="r" rtl="1" eaLnBrk="1" hangingPunct="1">
              <a:lnSpc>
                <a:spcPct val="80000"/>
              </a:lnSpc>
              <a:spcBef>
                <a:spcPct val="30000"/>
              </a:spcBef>
              <a:buFontTx/>
              <a:buChar char="–"/>
              <a:defRPr/>
            </a:pPr>
            <a:r>
              <a:rPr lang="en-US" sz="2300" dirty="0" smtClean="0">
                <a:solidFill>
                  <a:srgbClr val="FF0000"/>
                </a:solidFill>
              </a:rPr>
              <a:t> </a:t>
            </a:r>
            <a:r>
              <a:rPr lang="ar-SA" sz="2300" dirty="0" smtClean="0">
                <a:solidFill>
                  <a:srgbClr val="FF0000"/>
                </a:solidFill>
              </a:rPr>
              <a:t>يبدأ الببسين الهضم الكيميائي للبروتينات</a:t>
            </a:r>
            <a:endParaRPr lang="ar-EG" sz="2300" dirty="0" smtClean="0">
              <a:solidFill>
                <a:srgbClr val="FF0000"/>
              </a:solidFill>
            </a:endParaRPr>
          </a:p>
          <a:p>
            <a:pPr marL="536575" lvl="1" indent="-182563" algn="just" eaLnBrk="1" hangingPunct="1">
              <a:lnSpc>
                <a:spcPct val="80000"/>
              </a:lnSpc>
              <a:spcBef>
                <a:spcPct val="30000"/>
              </a:spcBef>
              <a:buFontTx/>
              <a:buChar char="–"/>
              <a:defRPr/>
            </a:pPr>
            <a:r>
              <a:rPr lang="en-US" sz="2000" dirty="0" smtClean="0"/>
              <a:t>Large quantities of potassium chloride </a:t>
            </a:r>
            <a:r>
              <a:rPr lang="en-US" sz="2000" b="1" dirty="0" smtClean="0"/>
              <a:t>(</a:t>
            </a:r>
            <a:r>
              <a:rPr lang="en-US" sz="2000" b="1" dirty="0" err="1" smtClean="0"/>
              <a:t>KCl</a:t>
            </a:r>
            <a:r>
              <a:rPr lang="en-US" sz="2000" b="1" dirty="0" smtClean="0"/>
              <a:t>) </a:t>
            </a:r>
            <a:r>
              <a:rPr lang="en-US" sz="2000" dirty="0" smtClean="0"/>
              <a:t>and sodium chloride </a:t>
            </a:r>
            <a:r>
              <a:rPr lang="en-US" sz="2000" b="1" dirty="0" smtClean="0"/>
              <a:t>(</a:t>
            </a:r>
            <a:r>
              <a:rPr lang="en-US" sz="2000" b="1" dirty="0" err="1" smtClean="0"/>
              <a:t>NaCl</a:t>
            </a:r>
            <a:r>
              <a:rPr lang="en-US" sz="2000" b="1" dirty="0" smtClean="0"/>
              <a:t>).</a:t>
            </a:r>
            <a:r>
              <a:rPr lang="ar-SA" sz="2300" b="1" dirty="0" smtClean="0">
                <a:solidFill>
                  <a:srgbClr val="FF0000"/>
                </a:solidFill>
              </a:rPr>
              <a:t> </a:t>
            </a:r>
            <a:endParaRPr lang="en-US" sz="2300" b="1" dirty="0" smtClean="0">
              <a:solidFill>
                <a:srgbClr val="FF0000"/>
              </a:solidFill>
            </a:endParaRPr>
          </a:p>
          <a:p>
            <a:pPr marL="536575" lvl="1" indent="-182563" eaLnBrk="1" hangingPunct="1">
              <a:lnSpc>
                <a:spcPct val="80000"/>
              </a:lnSpc>
              <a:spcBef>
                <a:spcPct val="30000"/>
              </a:spcBef>
              <a:buFont typeface="Wingdings" pitchFamily="2" charset="2"/>
              <a:buNone/>
              <a:defRPr/>
            </a:pPr>
            <a:endParaRPr lang="en-US" sz="23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animEffect transition="in" filter="box(in)">
                                      <p:cBhvr>
                                        <p:cTn id="7" dur="500"/>
                                        <p:tgtEl>
                                          <p:spTgt spid="563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327">
                                            <p:txEl>
                                              <p:pRg st="1" end="1"/>
                                            </p:txEl>
                                          </p:spTgt>
                                        </p:tgtEl>
                                        <p:attrNameLst>
                                          <p:attrName>style.visibility</p:attrName>
                                        </p:attrNameLst>
                                      </p:cBhvr>
                                      <p:to>
                                        <p:strVal val="visible"/>
                                      </p:to>
                                    </p:set>
                                    <p:animEffect transition="in" filter="checkerboard(across)">
                                      <p:cBhvr>
                                        <p:cTn id="12" dur="500"/>
                                        <p:tgtEl>
                                          <p:spTgt spid="563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6327">
                                            <p:txEl>
                                              <p:pRg st="2" end="2"/>
                                            </p:txEl>
                                          </p:spTgt>
                                        </p:tgtEl>
                                        <p:attrNameLst>
                                          <p:attrName>style.visibility</p:attrName>
                                        </p:attrNameLst>
                                      </p:cBhvr>
                                      <p:to>
                                        <p:strVal val="visible"/>
                                      </p:to>
                                    </p:set>
                                    <p:animEffect transition="in" filter="box(in)">
                                      <p:cBhvr>
                                        <p:cTn id="17" dur="500"/>
                                        <p:tgtEl>
                                          <p:spTgt spid="563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6327">
                                            <p:txEl>
                                              <p:pRg st="3" end="3"/>
                                            </p:txEl>
                                          </p:spTgt>
                                        </p:tgtEl>
                                        <p:attrNameLst>
                                          <p:attrName>style.visibility</p:attrName>
                                        </p:attrNameLst>
                                      </p:cBhvr>
                                      <p:to>
                                        <p:strVal val="visible"/>
                                      </p:to>
                                    </p:set>
                                    <p:animEffect transition="in" filter="box(in)">
                                      <p:cBhvr>
                                        <p:cTn id="22" dur="500"/>
                                        <p:tgtEl>
                                          <p:spTgt spid="56327">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56327">
                                            <p:txEl>
                                              <p:pRg st="4" end="4"/>
                                            </p:txEl>
                                          </p:spTgt>
                                        </p:tgtEl>
                                        <p:attrNameLst>
                                          <p:attrName>style.visibility</p:attrName>
                                        </p:attrNameLst>
                                      </p:cBhvr>
                                      <p:to>
                                        <p:strVal val="visible"/>
                                      </p:to>
                                    </p:set>
                                    <p:animEffect transition="in" filter="box(in)">
                                      <p:cBhvr>
                                        <p:cTn id="25" dur="500"/>
                                        <p:tgtEl>
                                          <p:spTgt spid="5632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6327">
                                            <p:txEl>
                                              <p:pRg st="5" end="5"/>
                                            </p:txEl>
                                          </p:spTgt>
                                        </p:tgtEl>
                                        <p:attrNameLst>
                                          <p:attrName>style.visibility</p:attrName>
                                        </p:attrNameLst>
                                      </p:cBhvr>
                                      <p:to>
                                        <p:strVal val="visible"/>
                                      </p:to>
                                    </p:set>
                                    <p:animEffect transition="in" filter="box(in)">
                                      <p:cBhvr>
                                        <p:cTn id="30" dur="500"/>
                                        <p:tgtEl>
                                          <p:spTgt spid="5632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6327">
                                            <p:txEl>
                                              <p:pRg st="6" end="6"/>
                                            </p:txEl>
                                          </p:spTgt>
                                        </p:tgtEl>
                                        <p:attrNameLst>
                                          <p:attrName>style.visibility</p:attrName>
                                        </p:attrNameLst>
                                      </p:cBhvr>
                                      <p:to>
                                        <p:strVal val="visible"/>
                                      </p:to>
                                    </p:set>
                                    <p:animEffect transition="in" filter="box(in)">
                                      <p:cBhvr>
                                        <p:cTn id="35" dur="500"/>
                                        <p:tgtEl>
                                          <p:spTgt spid="56327">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56327">
                                            <p:txEl>
                                              <p:pRg st="7" end="7"/>
                                            </p:txEl>
                                          </p:spTgt>
                                        </p:tgtEl>
                                        <p:attrNameLst>
                                          <p:attrName>style.visibility</p:attrName>
                                        </p:attrNameLst>
                                      </p:cBhvr>
                                      <p:to>
                                        <p:strVal val="visible"/>
                                      </p:to>
                                    </p:set>
                                    <p:animEffect transition="in" filter="box(in)">
                                      <p:cBhvr>
                                        <p:cTn id="38" dur="500"/>
                                        <p:tgtEl>
                                          <p:spTgt spid="56327">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56327">
                                            <p:txEl>
                                              <p:pRg st="8" end="8"/>
                                            </p:txEl>
                                          </p:spTgt>
                                        </p:tgtEl>
                                        <p:attrNameLst>
                                          <p:attrName>style.visibility</p:attrName>
                                        </p:attrNameLst>
                                      </p:cBhvr>
                                      <p:to>
                                        <p:strVal val="visible"/>
                                      </p:to>
                                    </p:set>
                                    <p:animEffect transition="in" filter="box(in)">
                                      <p:cBhvr>
                                        <p:cTn id="43" dur="500"/>
                                        <p:tgtEl>
                                          <p:spTgt spid="563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27651" name="Line 3"/>
          <p:cNvSpPr>
            <a:spLocks noChangeShapeType="1"/>
          </p:cNvSpPr>
          <p:nvPr/>
        </p:nvSpPr>
        <p:spPr bwMode="auto">
          <a:xfrm>
            <a:off x="176213" y="879475"/>
            <a:ext cx="8775700" cy="0"/>
          </a:xfrm>
          <a:prstGeom prst="line">
            <a:avLst/>
          </a:prstGeom>
          <a:noFill/>
          <a:ln w="76200">
            <a:solidFill>
              <a:srgbClr val="A8B99B"/>
            </a:solidFill>
            <a:round/>
            <a:headEnd/>
            <a:tailEnd/>
          </a:ln>
        </p:spPr>
        <p:txBody>
          <a:bodyPr wrap="none" anchor="ctr"/>
          <a:lstStyle/>
          <a:p>
            <a:endParaRPr lang="en-US"/>
          </a:p>
        </p:txBody>
      </p:sp>
      <p:sp>
        <p:nvSpPr>
          <p:cNvPr id="27652"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7653"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a:t>Copyright © 2009 Pearson Education, Inc.</a:t>
            </a:r>
            <a:endParaRPr lang="en-US"/>
          </a:p>
        </p:txBody>
      </p:sp>
      <p:sp>
        <p:nvSpPr>
          <p:cNvPr id="32774" name="Rectangle 9"/>
          <p:cNvSpPr>
            <a:spLocks noGrp="1" noChangeArrowheads="1"/>
          </p:cNvSpPr>
          <p:nvPr>
            <p:ph type="body" idx="1"/>
          </p:nvPr>
        </p:nvSpPr>
        <p:spPr>
          <a:xfrm>
            <a:off x="239713" y="1143000"/>
            <a:ext cx="8775700" cy="5973763"/>
          </a:xfrm>
        </p:spPr>
        <p:txBody>
          <a:bodyPr/>
          <a:lstStyle/>
          <a:p>
            <a:pPr marL="261938" indent="-261938" eaLnBrk="1" hangingPunct="1">
              <a:spcBef>
                <a:spcPct val="25000"/>
              </a:spcBef>
              <a:tabLst>
                <a:tab pos="682625" algn="l"/>
              </a:tabLst>
              <a:defRPr/>
            </a:pPr>
            <a:r>
              <a:rPr lang="en-US" sz="2600" dirty="0" smtClean="0"/>
              <a:t>What prevents the gastric juices from digesting the walls of the stomach?</a:t>
            </a:r>
          </a:p>
          <a:p>
            <a:pPr marL="261938" indent="-261938" algn="r" rtl="1" eaLnBrk="1" hangingPunct="1">
              <a:spcBef>
                <a:spcPct val="25000"/>
              </a:spcBef>
              <a:tabLst>
                <a:tab pos="682625" algn="l"/>
              </a:tabLst>
              <a:defRPr/>
            </a:pPr>
            <a:r>
              <a:rPr lang="ar-SA" sz="2600" dirty="0" smtClean="0">
                <a:solidFill>
                  <a:srgbClr val="FF0000"/>
                </a:solidFill>
              </a:rPr>
              <a:t>لما لا تهضم العصارة المعدية  جدار المعدة؟</a:t>
            </a:r>
            <a:endParaRPr lang="en-US" sz="2600" dirty="0" smtClean="0">
              <a:solidFill>
                <a:srgbClr val="FF0000"/>
              </a:solidFill>
            </a:endParaRPr>
          </a:p>
          <a:p>
            <a:pPr marL="682625" lvl="1" indent="-241300" eaLnBrk="1" hangingPunct="1">
              <a:spcBef>
                <a:spcPct val="25000"/>
              </a:spcBef>
              <a:buFontTx/>
              <a:buChar char="–"/>
              <a:tabLst>
                <a:tab pos="682625" algn="l"/>
              </a:tabLst>
              <a:defRPr/>
            </a:pPr>
            <a:r>
              <a:rPr lang="en-US" sz="2600" b="1" dirty="0" smtClean="0"/>
              <a:t>Mucus</a:t>
            </a:r>
            <a:r>
              <a:rPr lang="en-US" sz="2600" dirty="0" smtClean="0"/>
              <a:t> helps protect against </a:t>
            </a:r>
            <a:r>
              <a:rPr lang="en-US" sz="2600" dirty="0" err="1" smtClean="0"/>
              <a:t>HCl</a:t>
            </a:r>
            <a:r>
              <a:rPr lang="en-US" sz="2600" dirty="0" smtClean="0"/>
              <a:t> and pepsin</a:t>
            </a:r>
          </a:p>
          <a:p>
            <a:pPr marL="682625" lvl="1" indent="-241300" algn="r" rtl="1" eaLnBrk="1" hangingPunct="1">
              <a:spcBef>
                <a:spcPct val="25000"/>
              </a:spcBef>
              <a:buFontTx/>
              <a:buChar char="–"/>
              <a:tabLst>
                <a:tab pos="682625" algn="l"/>
              </a:tabLst>
              <a:defRPr/>
            </a:pPr>
            <a:r>
              <a:rPr lang="ar-SA" sz="2600" dirty="0" smtClean="0">
                <a:solidFill>
                  <a:srgbClr val="FF0000"/>
                </a:solidFill>
              </a:rPr>
              <a:t>يساعد المخاط على الوقاية من حامض الهيدروكلوريك وانزيم الببسين </a:t>
            </a:r>
            <a:endParaRPr lang="en-US" sz="2600" dirty="0" smtClean="0">
              <a:solidFill>
                <a:srgbClr val="FF0000"/>
              </a:solidFill>
            </a:endParaRPr>
          </a:p>
          <a:p>
            <a:pPr marL="682625" lvl="1" indent="-241300" eaLnBrk="1" hangingPunct="1">
              <a:spcBef>
                <a:spcPct val="25000"/>
              </a:spcBef>
              <a:buFontTx/>
              <a:buChar char="–"/>
              <a:tabLst>
                <a:tab pos="682625" algn="l"/>
              </a:tabLst>
              <a:defRPr/>
            </a:pPr>
            <a:r>
              <a:rPr lang="en-US" sz="2600" b="1" dirty="0" smtClean="0"/>
              <a:t>New cells </a:t>
            </a:r>
            <a:r>
              <a:rPr lang="en-US" sz="2600" dirty="0" smtClean="0"/>
              <a:t>lining the stomach are produced about every 3 days</a:t>
            </a:r>
          </a:p>
          <a:p>
            <a:pPr marL="682625" lvl="1" indent="-241300" algn="r" rtl="1" eaLnBrk="1" hangingPunct="1">
              <a:spcBef>
                <a:spcPct val="25000"/>
              </a:spcBef>
              <a:buFontTx/>
              <a:buChar char="–"/>
              <a:tabLst>
                <a:tab pos="682625" algn="l"/>
              </a:tabLst>
              <a:defRPr/>
            </a:pPr>
            <a:r>
              <a:rPr lang="ar-SA" sz="2600" dirty="0" smtClean="0">
                <a:solidFill>
                  <a:srgbClr val="FF0000"/>
                </a:solidFill>
              </a:rPr>
              <a:t>كما يتجدد انتاج الخلايا المبطنة للمعدة كل ثلاثة ايام تقريبا </a:t>
            </a:r>
            <a:endParaRPr lang="en-US" sz="2600" dirty="0" smtClean="0">
              <a:solidFill>
                <a:srgbClr val="FF0000"/>
              </a:solidFill>
            </a:endParaRPr>
          </a:p>
          <a:p>
            <a:pPr marL="682625" lvl="1" indent="-241300" eaLnBrk="1" hangingPunct="1">
              <a:spcBef>
                <a:spcPct val="25000"/>
              </a:spcBef>
              <a:buFontTx/>
              <a:buChar char="–"/>
              <a:tabLst>
                <a:tab pos="682625" algn="l"/>
              </a:tabLst>
              <a:defRPr/>
            </a:pPr>
            <a:r>
              <a:rPr lang="en-US" sz="2600" b="1" dirty="0" smtClean="0"/>
              <a:t>Alkaline pancreatic juice</a:t>
            </a:r>
            <a:r>
              <a:rPr lang="en-US" sz="2600" dirty="0" smtClean="0"/>
              <a:t> neutralizes acid </a:t>
            </a:r>
            <a:r>
              <a:rPr lang="en-US" sz="2600" dirty="0" err="1" smtClean="0"/>
              <a:t>chyme</a:t>
            </a:r>
            <a:endParaRPr lang="en-US" sz="2600" dirty="0" smtClean="0"/>
          </a:p>
          <a:p>
            <a:pPr marL="357188" indent="-357188" algn="just" rtl="1" eaLnBrk="1" hangingPunct="1">
              <a:lnSpc>
                <a:spcPct val="90000"/>
              </a:lnSpc>
              <a:defRPr/>
            </a:pPr>
            <a:r>
              <a:rPr lang="ar-SA" sz="2600" dirty="0" smtClean="0">
                <a:solidFill>
                  <a:srgbClr val="FF0000"/>
                </a:solidFill>
              </a:rPr>
              <a:t>تقوم العصارة البنكرياسية القاعدية بمعادلة الكيموس الحامضي</a:t>
            </a:r>
            <a:endParaRPr lang="en-US" sz="2600" dirty="0" smtClean="0">
              <a:solidFill>
                <a:srgbClr val="FF0000"/>
              </a:solidFill>
            </a:endParaRPr>
          </a:p>
          <a:p>
            <a:pPr marL="682625" lvl="1" indent="-241300" eaLnBrk="1" hangingPunct="1">
              <a:spcBef>
                <a:spcPct val="25000"/>
              </a:spcBef>
              <a:buFontTx/>
              <a:buChar char="–"/>
              <a:tabLst>
                <a:tab pos="682625" algn="l"/>
              </a:tabLst>
              <a:defRPr/>
            </a:pPr>
            <a:endParaRPr lang="en-US" sz="2600" dirty="0" smtClean="0">
              <a:solidFill>
                <a:srgbClr val="FF0000"/>
              </a:solidFill>
            </a:endParaRPr>
          </a:p>
        </p:txBody>
      </p:sp>
      <p:sp>
        <p:nvSpPr>
          <p:cNvPr id="27655" name="Rectangle 11"/>
          <p:cNvSpPr>
            <a:spLocks noGrp="1" noChangeArrowheads="1"/>
          </p:cNvSpPr>
          <p:nvPr>
            <p:ph type="title"/>
          </p:nvPr>
        </p:nvSpPr>
        <p:spPr>
          <a:xfrm>
            <a:off x="46038" y="98425"/>
            <a:ext cx="8951912" cy="822325"/>
          </a:xfrm>
        </p:spPr>
        <p:txBody>
          <a:bodyPr/>
          <a:lstStyle/>
          <a:p>
            <a:pPr marL="808038" indent="-808038" algn="ctr"/>
            <a:r>
              <a:rPr lang="en-US" sz="2800" smtClean="0">
                <a:latin typeface="Arial" pitchFamily="34" charset="0"/>
              </a:rPr>
              <a:t>Question</a:t>
            </a:r>
            <a:r>
              <a:rPr lang="en-US" sz="2400" smtClean="0">
                <a:latin typeface="Arial" pitchFamily="34" charset="0"/>
              </a:rPr>
              <a:t/>
            </a:r>
            <a:br>
              <a:rPr lang="en-US" sz="2400" smtClean="0">
                <a:latin typeface="Arial" pitchFamily="34" charset="0"/>
              </a:rPr>
            </a:br>
            <a:r>
              <a:rPr lang="ar-EG" sz="2800" smtClean="0">
                <a:solidFill>
                  <a:srgbClr val="FF0000"/>
                </a:solidFill>
                <a:latin typeface="Arial" pitchFamily="34" charset="0"/>
              </a:rPr>
              <a:t>سؤال	</a:t>
            </a:r>
            <a:endParaRPr lang="en-US" sz="280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box(in)">
                                      <p:cBhvr>
                                        <p:cTn id="7" dur="500"/>
                                        <p:tgtEl>
                                          <p:spTgt spid="3277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2774">
                                            <p:txEl>
                                              <p:pRg st="1" end="1"/>
                                            </p:txEl>
                                          </p:spTgt>
                                        </p:tgtEl>
                                        <p:attrNameLst>
                                          <p:attrName>style.visibility</p:attrName>
                                        </p:attrNameLst>
                                      </p:cBhvr>
                                      <p:to>
                                        <p:strVal val="visible"/>
                                      </p:to>
                                    </p:set>
                                    <p:animEffect transition="in" filter="box(in)">
                                      <p:cBhvr>
                                        <p:cTn id="10" dur="500"/>
                                        <p:tgtEl>
                                          <p:spTgt spid="3277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2774">
                                            <p:txEl>
                                              <p:pRg st="2" end="2"/>
                                            </p:txEl>
                                          </p:spTgt>
                                        </p:tgtEl>
                                        <p:attrNameLst>
                                          <p:attrName>style.visibility</p:attrName>
                                        </p:attrNameLst>
                                      </p:cBhvr>
                                      <p:to>
                                        <p:strVal val="visible"/>
                                      </p:to>
                                    </p:set>
                                    <p:animEffect transition="in" filter="box(in)">
                                      <p:cBhvr>
                                        <p:cTn id="15" dur="500"/>
                                        <p:tgtEl>
                                          <p:spTgt spid="32774">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2774">
                                            <p:txEl>
                                              <p:pRg st="3" end="3"/>
                                            </p:txEl>
                                          </p:spTgt>
                                        </p:tgtEl>
                                        <p:attrNameLst>
                                          <p:attrName>style.visibility</p:attrName>
                                        </p:attrNameLst>
                                      </p:cBhvr>
                                      <p:to>
                                        <p:strVal val="visible"/>
                                      </p:to>
                                    </p:set>
                                    <p:animEffect transition="in" filter="box(in)">
                                      <p:cBhvr>
                                        <p:cTn id="18" dur="500"/>
                                        <p:tgtEl>
                                          <p:spTgt spid="3277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774">
                                            <p:txEl>
                                              <p:pRg st="4" end="4"/>
                                            </p:txEl>
                                          </p:spTgt>
                                        </p:tgtEl>
                                        <p:attrNameLst>
                                          <p:attrName>style.visibility</p:attrName>
                                        </p:attrNameLst>
                                      </p:cBhvr>
                                      <p:to>
                                        <p:strVal val="visible"/>
                                      </p:to>
                                    </p:set>
                                    <p:anim calcmode="lin" valueType="num">
                                      <p:cBhvr additive="base">
                                        <p:cTn id="23" dur="500" fill="hold"/>
                                        <p:tgtEl>
                                          <p:spTgt spid="3277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774">
                                            <p:txEl>
                                              <p:pRg st="5" end="5"/>
                                            </p:txEl>
                                          </p:spTgt>
                                        </p:tgtEl>
                                        <p:attrNameLst>
                                          <p:attrName>style.visibility</p:attrName>
                                        </p:attrNameLst>
                                      </p:cBhvr>
                                      <p:to>
                                        <p:strVal val="visible"/>
                                      </p:to>
                                    </p:set>
                                    <p:anim calcmode="lin" valueType="num">
                                      <p:cBhvr additive="base">
                                        <p:cTn id="27" dur="500" fill="hold"/>
                                        <p:tgtEl>
                                          <p:spTgt spid="3277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774">
                                            <p:txEl>
                                              <p:pRg st="6" end="6"/>
                                            </p:txEl>
                                          </p:spTgt>
                                        </p:tgtEl>
                                        <p:attrNameLst>
                                          <p:attrName>style.visibility</p:attrName>
                                        </p:attrNameLst>
                                      </p:cBhvr>
                                      <p:to>
                                        <p:strVal val="visible"/>
                                      </p:to>
                                    </p:set>
                                    <p:anim calcmode="lin" valueType="num">
                                      <p:cBhvr additive="base">
                                        <p:cTn id="33" dur="500" fill="hold"/>
                                        <p:tgtEl>
                                          <p:spTgt spid="3277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2774">
                                            <p:txEl>
                                              <p:pRg st="7" end="7"/>
                                            </p:txEl>
                                          </p:spTgt>
                                        </p:tgtEl>
                                        <p:attrNameLst>
                                          <p:attrName>style.visibility</p:attrName>
                                        </p:attrNameLst>
                                      </p:cBhvr>
                                      <p:to>
                                        <p:strVal val="visible"/>
                                      </p:to>
                                    </p:set>
                                    <p:anim calcmode="lin" valueType="num">
                                      <p:cBhvr additive="base">
                                        <p:cTn id="37" dur="500" fill="hold"/>
                                        <p:tgtEl>
                                          <p:spTgt spid="3277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fontScale="70000" lnSpcReduction="20000"/>
          </a:bodyPr>
          <a:lstStyle/>
          <a:p>
            <a:fld id="{8E615751-A75D-4817-A382-4403F0C983FE}" type="slidenum">
              <a:rPr lang="en-US" smtClean="0"/>
              <a:pPr/>
              <a:t>3</a:t>
            </a:fld>
            <a:endParaRPr lang="en-US"/>
          </a:p>
        </p:txBody>
      </p:sp>
      <p:pic>
        <p:nvPicPr>
          <p:cNvPr id="5" name="Content Placeholder 4" descr="1377478_10151620610111396_1616412234_n.jpg"/>
          <p:cNvPicPr>
            <a:picLocks noGrp="1" noChangeAspect="1"/>
          </p:cNvPicPr>
          <p:nvPr>
            <p:ph sz="quarter" idx="1"/>
          </p:nvPr>
        </p:nvPicPr>
        <p:blipFill>
          <a:blip r:embed="rId2" cstate="print"/>
          <a:stretch>
            <a:fillRect/>
          </a:stretch>
        </p:blipFill>
        <p:spPr>
          <a:xfrm>
            <a:off x="2441575" y="1600200"/>
            <a:ext cx="4495800" cy="44958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28675" name="Line 3"/>
          <p:cNvSpPr>
            <a:spLocks noChangeShapeType="1"/>
          </p:cNvSpPr>
          <p:nvPr/>
        </p:nvSpPr>
        <p:spPr bwMode="auto">
          <a:xfrm>
            <a:off x="114300" y="838200"/>
            <a:ext cx="8775700" cy="0"/>
          </a:xfrm>
          <a:prstGeom prst="line">
            <a:avLst/>
          </a:prstGeom>
          <a:noFill/>
          <a:ln w="76200">
            <a:solidFill>
              <a:srgbClr val="A8B99B"/>
            </a:solidFill>
            <a:round/>
            <a:headEnd/>
            <a:tailEnd/>
          </a:ln>
        </p:spPr>
        <p:txBody>
          <a:bodyPr wrap="none" anchor="ctr"/>
          <a:lstStyle/>
          <a:p>
            <a:endParaRPr lang="en-US"/>
          </a:p>
        </p:txBody>
      </p:sp>
      <p:sp>
        <p:nvSpPr>
          <p:cNvPr id="28676" name="Rectangle 8"/>
          <p:cNvSpPr>
            <a:spLocks noGrp="1" noChangeArrowheads="1"/>
          </p:cNvSpPr>
          <p:nvPr>
            <p:ph type="title"/>
          </p:nvPr>
        </p:nvSpPr>
        <p:spPr>
          <a:xfrm>
            <a:off x="176213" y="19050"/>
            <a:ext cx="8775700" cy="868363"/>
          </a:xfrm>
        </p:spPr>
        <p:txBody>
          <a:bodyPr/>
          <a:lstStyle/>
          <a:p>
            <a:pPr marL="0" indent="0" algn="ctr"/>
            <a:r>
              <a:rPr lang="en-US" sz="2400" smtClean="0">
                <a:latin typeface="Arial" pitchFamily="34" charset="0"/>
              </a:rPr>
              <a:t>The small intestine </a:t>
            </a:r>
            <a:br>
              <a:rPr lang="en-US" sz="2400" smtClean="0">
                <a:latin typeface="Arial" pitchFamily="34" charset="0"/>
              </a:rPr>
            </a:br>
            <a:r>
              <a:rPr lang="ar-SA" sz="2400" b="0" smtClean="0">
                <a:solidFill>
                  <a:srgbClr val="FF0000"/>
                </a:solidFill>
                <a:latin typeface="Arial" pitchFamily="34" charset="0"/>
              </a:rPr>
              <a:t>الامعاء الدقيقة </a:t>
            </a:r>
            <a:r>
              <a:rPr lang="ar-SA" sz="2400" smtClean="0">
                <a:solidFill>
                  <a:srgbClr val="FF0000"/>
                </a:solidFill>
                <a:latin typeface="Arial" pitchFamily="34" charset="0"/>
              </a:rPr>
              <a:t>العضو الرئيسي </a:t>
            </a:r>
            <a:r>
              <a:rPr lang="ar-SA" sz="2400" b="0" smtClean="0">
                <a:solidFill>
                  <a:srgbClr val="FF0000"/>
                </a:solidFill>
                <a:latin typeface="Arial" pitchFamily="34" charset="0"/>
              </a:rPr>
              <a:t>لعملية</a:t>
            </a:r>
            <a:r>
              <a:rPr lang="ar-SA" sz="2400" smtClean="0">
                <a:solidFill>
                  <a:srgbClr val="FF0000"/>
                </a:solidFill>
                <a:latin typeface="Arial" pitchFamily="34" charset="0"/>
              </a:rPr>
              <a:t> الهضم الكيميائي و امتصاص الغذاء</a:t>
            </a:r>
            <a:r>
              <a:rPr lang="ar-SA" sz="3200" smtClean="0">
                <a:latin typeface="Arial" pitchFamily="34" charset="0"/>
              </a:rPr>
              <a:t> </a:t>
            </a:r>
            <a:endParaRPr lang="en-US" sz="3200" smtClean="0">
              <a:latin typeface="Arial" pitchFamily="34" charset="0"/>
            </a:endParaRPr>
          </a:p>
        </p:txBody>
      </p:sp>
      <p:sp>
        <p:nvSpPr>
          <p:cNvPr id="28677" name="Rectangle 9"/>
          <p:cNvSpPr>
            <a:spLocks noGrp="1" noChangeArrowheads="1"/>
          </p:cNvSpPr>
          <p:nvPr>
            <p:ph type="body" idx="1"/>
          </p:nvPr>
        </p:nvSpPr>
        <p:spPr>
          <a:xfrm>
            <a:off x="185738" y="1306286"/>
            <a:ext cx="8775700" cy="4888139"/>
          </a:xfrm>
        </p:spPr>
        <p:txBody>
          <a:bodyPr/>
          <a:lstStyle/>
          <a:p>
            <a:pPr marL="357188" indent="-357188" algn="just" eaLnBrk="1" hangingPunct="1">
              <a:spcAft>
                <a:spcPts val="1200"/>
              </a:spcAft>
            </a:pPr>
            <a:r>
              <a:rPr lang="en-US" sz="2400" b="1" dirty="0" smtClean="0"/>
              <a:t>Small intestine</a:t>
            </a:r>
            <a:r>
              <a:rPr lang="en-US" sz="2400" dirty="0" smtClean="0"/>
              <a:t> is the part of the </a:t>
            </a:r>
            <a:r>
              <a:rPr lang="en-US" sz="2400" b="1" dirty="0" smtClean="0"/>
              <a:t>gastrointestinal tract</a:t>
            </a:r>
            <a:r>
              <a:rPr lang="en-US" sz="2400" dirty="0" smtClean="0"/>
              <a:t> following the stomach and followed by the</a:t>
            </a:r>
            <a:r>
              <a:rPr lang="en-US" sz="2400" b="1" dirty="0" smtClean="0"/>
              <a:t> large intestine</a:t>
            </a:r>
            <a:r>
              <a:rPr lang="en-US" sz="2400" dirty="0" smtClean="0"/>
              <a:t>, and is where much of the </a:t>
            </a:r>
            <a:r>
              <a:rPr lang="en-US" sz="2400" b="1" dirty="0" smtClean="0"/>
              <a:t>digestion</a:t>
            </a:r>
            <a:r>
              <a:rPr lang="en-US" sz="2400" dirty="0" smtClean="0"/>
              <a:t> and absorption of food takes place</a:t>
            </a:r>
          </a:p>
          <a:p>
            <a:pPr marL="357188" indent="-357188" algn="just" eaLnBrk="1" hangingPunct="1">
              <a:spcAft>
                <a:spcPts val="1200"/>
              </a:spcAft>
            </a:pPr>
            <a:r>
              <a:rPr lang="en-US" sz="2400" b="1" dirty="0" smtClean="0"/>
              <a:t>Small intestine </a:t>
            </a:r>
            <a:r>
              <a:rPr lang="en-US" sz="2400" dirty="0" smtClean="0"/>
              <a:t>is named for its smaller diameter—it is about 6 meters long</a:t>
            </a:r>
          </a:p>
          <a:p>
            <a:pPr marL="357188" indent="-357188" algn="just" rtl="1" eaLnBrk="1" hangingPunct="1">
              <a:spcAft>
                <a:spcPts val="1200"/>
              </a:spcAft>
            </a:pPr>
            <a:r>
              <a:rPr lang="ar-SA" sz="2400" dirty="0" smtClean="0"/>
              <a:t>سميت الامعاء الدقيقة بذلك الاسم لدقة قطر </a:t>
            </a:r>
            <a:r>
              <a:rPr lang="ar-SA" sz="2400" dirty="0" err="1" smtClean="0"/>
              <a:t>تجويفها </a:t>
            </a:r>
            <a:r>
              <a:rPr lang="ar-SA" sz="2400" dirty="0" smtClean="0"/>
              <a:t>– </a:t>
            </a:r>
            <a:r>
              <a:rPr lang="ar-SA" sz="2400" dirty="0" err="1" smtClean="0"/>
              <a:t>الا</a:t>
            </a:r>
            <a:r>
              <a:rPr lang="ar-SA" sz="2400" dirty="0" smtClean="0"/>
              <a:t> ان طولها يصل حوالي 6 امتار </a:t>
            </a:r>
            <a:endParaRPr lang="en-US" sz="2400" dirty="0" smtClean="0"/>
          </a:p>
          <a:p>
            <a:pPr marL="357188" indent="-357188" algn="just" eaLnBrk="1" hangingPunct="1">
              <a:spcAft>
                <a:spcPts val="1200"/>
              </a:spcAft>
            </a:pPr>
            <a:r>
              <a:rPr lang="en-US" sz="2400" b="1" dirty="0" smtClean="0"/>
              <a:t>Enzymes</a:t>
            </a:r>
            <a:r>
              <a:rPr lang="en-US" sz="2400" dirty="0" smtClean="0"/>
              <a:t> in the small intestine continue digestion process</a:t>
            </a:r>
          </a:p>
          <a:p>
            <a:pPr marL="357188" indent="-357188" algn="just" rtl="1" eaLnBrk="1" hangingPunct="1">
              <a:spcAft>
                <a:spcPts val="1200"/>
              </a:spcAft>
            </a:pPr>
            <a:r>
              <a:rPr lang="ar-SA" sz="2400" dirty="0" smtClean="0"/>
              <a:t>تواصل انزيمات خلايا الامعاء عملية الهضم </a:t>
            </a:r>
            <a:endParaRPr lang="en-US" sz="2400"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ox(in)">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 calcmode="lin" valueType="num">
                                      <p:cBhvr additive="base">
                                        <p:cTn id="12" dur="500" fill="hold"/>
                                        <p:tgtEl>
                                          <p:spTgt spid="2867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7">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677">
                                            <p:txEl>
                                              <p:pRg st="2" end="2"/>
                                            </p:txEl>
                                          </p:spTgt>
                                        </p:tgtEl>
                                        <p:attrNameLst>
                                          <p:attrName>style.visibility</p:attrName>
                                        </p:attrNameLst>
                                      </p:cBhvr>
                                      <p:to>
                                        <p:strVal val="visible"/>
                                      </p:to>
                                    </p:set>
                                    <p:anim calcmode="lin" valueType="num">
                                      <p:cBhvr additive="base">
                                        <p:cTn id="16" dur="500" fill="hold"/>
                                        <p:tgtEl>
                                          <p:spTgt spid="28677">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677">
                                            <p:txEl>
                                              <p:pRg st="3" end="3"/>
                                            </p:txEl>
                                          </p:spTgt>
                                        </p:tgtEl>
                                        <p:attrNameLst>
                                          <p:attrName>style.visibility</p:attrName>
                                        </p:attrNameLst>
                                      </p:cBhvr>
                                      <p:to>
                                        <p:strVal val="visible"/>
                                      </p:to>
                                    </p:set>
                                    <p:anim calcmode="lin" valueType="num">
                                      <p:cBhvr additive="base">
                                        <p:cTn id="22" dur="500" fill="hold"/>
                                        <p:tgtEl>
                                          <p:spTgt spid="2867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67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8677">
                                            <p:txEl>
                                              <p:pRg st="4" end="4"/>
                                            </p:txEl>
                                          </p:spTgt>
                                        </p:tgtEl>
                                        <p:attrNameLst>
                                          <p:attrName>style.visibility</p:attrName>
                                        </p:attrNameLst>
                                      </p:cBhvr>
                                      <p:to>
                                        <p:strVal val="visible"/>
                                      </p:to>
                                    </p:set>
                                    <p:anim calcmode="lin" valueType="num">
                                      <p:cBhvr additive="base">
                                        <p:cTn id="26" dur="500" fill="hold"/>
                                        <p:tgtEl>
                                          <p:spTgt spid="2867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6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29699" name="Rectangle 9"/>
          <p:cNvSpPr>
            <a:spLocks noGrp="1" noChangeArrowheads="1"/>
          </p:cNvSpPr>
          <p:nvPr>
            <p:ph type="body" idx="1"/>
          </p:nvPr>
        </p:nvSpPr>
        <p:spPr>
          <a:xfrm>
            <a:off x="171450" y="109538"/>
            <a:ext cx="8972550" cy="3736975"/>
          </a:xfrm>
        </p:spPr>
        <p:txBody>
          <a:bodyPr/>
          <a:lstStyle/>
          <a:p>
            <a:pPr marL="357188" lvl="1" indent="-355600" eaLnBrk="1" hangingPunct="1"/>
            <a:r>
              <a:rPr lang="en-US" sz="2600" b="1" dirty="0" smtClean="0"/>
              <a:t>Surface area for absorption </a:t>
            </a:r>
            <a:r>
              <a:rPr lang="en-US" sz="2600" dirty="0" smtClean="0"/>
              <a:t>is increased by the length and two things:</a:t>
            </a:r>
          </a:p>
          <a:p>
            <a:pPr marL="357188" lvl="1" indent="-355600" algn="r" rtl="1" eaLnBrk="1" hangingPunct="1"/>
            <a:r>
              <a:rPr lang="ar-SA" sz="2600" dirty="0" smtClean="0">
                <a:solidFill>
                  <a:srgbClr val="FF0000"/>
                </a:solidFill>
              </a:rPr>
              <a:t>تزداد مساحة سطح الامتصاص </a:t>
            </a:r>
            <a:r>
              <a:rPr lang="ar-EG" sz="2600" dirty="0" smtClean="0">
                <a:solidFill>
                  <a:srgbClr val="FF0000"/>
                </a:solidFill>
              </a:rPr>
              <a:t>بطول الأمعاء و</a:t>
            </a:r>
            <a:r>
              <a:rPr lang="ar-SA" sz="2600" dirty="0" smtClean="0">
                <a:solidFill>
                  <a:srgbClr val="FF0000"/>
                </a:solidFill>
              </a:rPr>
              <a:t>ب</a:t>
            </a:r>
            <a:r>
              <a:rPr lang="ar-EG" sz="2600" dirty="0" smtClean="0">
                <a:solidFill>
                  <a:srgbClr val="FF0000"/>
                </a:solidFill>
              </a:rPr>
              <a:t>شيئين:</a:t>
            </a:r>
            <a:r>
              <a:rPr lang="ar-SA" sz="2600" b="1" dirty="0" smtClean="0"/>
              <a:t> </a:t>
            </a:r>
            <a:endParaRPr lang="en-US" sz="2600" b="1" dirty="0" smtClean="0"/>
          </a:p>
          <a:p>
            <a:pPr marL="1131888" lvl="2" indent="-334963" eaLnBrk="1" hangingPunct="1">
              <a:buFontTx/>
              <a:buChar char="–"/>
            </a:pPr>
            <a:r>
              <a:rPr lang="en-US" sz="3000" b="1" dirty="0" smtClean="0"/>
              <a:t>folds</a:t>
            </a:r>
            <a:r>
              <a:rPr lang="en-US" sz="2600" dirty="0" smtClean="0"/>
              <a:t> of the intestine lining          </a:t>
            </a:r>
            <a:r>
              <a:rPr lang="ar-SA" sz="2600" dirty="0" smtClean="0">
                <a:solidFill>
                  <a:srgbClr val="FF0000"/>
                </a:solidFill>
              </a:rPr>
              <a:t>طيات بطانة الامعاء </a:t>
            </a:r>
            <a:endParaRPr lang="en-US" sz="2600" dirty="0" smtClean="0">
              <a:solidFill>
                <a:srgbClr val="FF0000"/>
              </a:solidFill>
            </a:endParaRPr>
          </a:p>
          <a:p>
            <a:pPr marL="1131888" lvl="2" indent="-334963" eaLnBrk="1" hangingPunct="1">
              <a:buFontTx/>
              <a:buChar char="–"/>
            </a:pPr>
            <a:r>
              <a:rPr lang="en-US" sz="2600" dirty="0" smtClean="0"/>
              <a:t>Fingerlike </a:t>
            </a:r>
            <a:r>
              <a:rPr lang="en-US" sz="3000" b="1" dirty="0" err="1" smtClean="0"/>
              <a:t>villi</a:t>
            </a:r>
            <a:r>
              <a:rPr lang="en-US" sz="2600" dirty="0" smtClean="0"/>
              <a:t>                               </a:t>
            </a:r>
            <a:r>
              <a:rPr lang="ar-EG" sz="2600" dirty="0" smtClean="0">
                <a:solidFill>
                  <a:srgbClr val="FF0000"/>
                </a:solidFill>
              </a:rPr>
              <a:t>الأصابع</a:t>
            </a:r>
            <a:r>
              <a:rPr lang="en-US" sz="2600" dirty="0" smtClean="0"/>
              <a:t> </a:t>
            </a:r>
            <a:r>
              <a:rPr lang="ar-SA" sz="2600" dirty="0" err="1" smtClean="0">
                <a:solidFill>
                  <a:srgbClr val="FF0000"/>
                </a:solidFill>
              </a:rPr>
              <a:t>خملات</a:t>
            </a:r>
            <a:r>
              <a:rPr lang="ar-SA" sz="2600" dirty="0" smtClean="0">
                <a:solidFill>
                  <a:srgbClr val="FF0000"/>
                </a:solidFill>
              </a:rPr>
              <a:t> تشبه</a:t>
            </a:r>
            <a:endParaRPr lang="en-US" sz="2600" dirty="0" smtClean="0">
              <a:solidFill>
                <a:srgbClr val="FF0000"/>
              </a:solidFill>
            </a:endParaRPr>
          </a:p>
          <a:p>
            <a:pPr marL="1131888" lvl="2" indent="-334963" eaLnBrk="1" hangingPunct="1">
              <a:buFont typeface="Wingdings" pitchFamily="2" charset="2"/>
              <a:buNone/>
            </a:pPr>
            <a:endParaRPr lang="en-US" sz="2600" dirty="0" smtClean="0"/>
          </a:p>
        </p:txBody>
      </p:sp>
      <p:pic>
        <p:nvPicPr>
          <p:cNvPr id="29700" name="Object 5"/>
          <p:cNvPicPr>
            <a:picLocks noChangeArrowheads="1"/>
          </p:cNvPicPr>
          <p:nvPr/>
        </p:nvPicPr>
        <p:blipFill>
          <a:blip r:embed="rId5" cstate="print">
            <a:lum bright="-22000" contrast="48000"/>
          </a:blip>
          <a:srcRect t="-6509" b="-282"/>
          <a:stretch>
            <a:fillRect/>
          </a:stretch>
        </p:blipFill>
        <p:spPr bwMode="auto">
          <a:xfrm>
            <a:off x="174625" y="3614057"/>
            <a:ext cx="8969375" cy="332014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box(in)">
                                      <p:cBhvr>
                                        <p:cTn id="10" dur="500"/>
                                        <p:tgtEl>
                                          <p:spTgt spid="296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box(in)">
                                      <p:cBhvr>
                                        <p:cTn id="15" dur="500"/>
                                        <p:tgtEl>
                                          <p:spTgt spid="296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9700"/>
                                        </p:tgtEl>
                                        <p:attrNameLst>
                                          <p:attrName>style.visibility</p:attrName>
                                        </p:attrNameLst>
                                      </p:cBhvr>
                                      <p:to>
                                        <p:strVal val="visible"/>
                                      </p:to>
                                    </p:set>
                                    <p:animEffect transition="in" filter="box(in)">
                                      <p:cBhvr>
                                        <p:cTn id="20"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0723" name="Rectangle 8"/>
          <p:cNvSpPr>
            <a:spLocks noGrp="1" noChangeArrowheads="1"/>
          </p:cNvSpPr>
          <p:nvPr>
            <p:ph type="title"/>
          </p:nvPr>
        </p:nvSpPr>
        <p:spPr>
          <a:xfrm>
            <a:off x="0" y="28575"/>
            <a:ext cx="9144000" cy="822325"/>
          </a:xfrm>
        </p:spPr>
        <p:txBody>
          <a:bodyPr/>
          <a:lstStyle/>
          <a:p>
            <a:pPr marL="0" indent="0" algn="ctr"/>
            <a:r>
              <a:rPr lang="en-US" sz="2400" smtClean="0">
                <a:latin typeface="Arial" pitchFamily="34" charset="0"/>
              </a:rPr>
              <a:t>Liver’s many functions </a:t>
            </a:r>
            <a:br>
              <a:rPr lang="en-US" sz="2400" smtClean="0">
                <a:latin typeface="Arial" pitchFamily="34" charset="0"/>
              </a:rPr>
            </a:br>
            <a:r>
              <a:rPr lang="ar-SA" sz="2400" smtClean="0">
                <a:solidFill>
                  <a:srgbClr val="FF0000"/>
                </a:solidFill>
                <a:latin typeface="Arial" pitchFamily="34" charset="0"/>
              </a:rPr>
              <a:t>وظائف الكبد العديدة</a:t>
            </a:r>
            <a:endParaRPr lang="en-US" sz="3200" smtClean="0">
              <a:solidFill>
                <a:schemeClr val="tx1"/>
              </a:solidFill>
              <a:latin typeface="Arial" pitchFamily="34" charset="0"/>
            </a:endParaRPr>
          </a:p>
        </p:txBody>
      </p:sp>
      <p:sp>
        <p:nvSpPr>
          <p:cNvPr id="30724" name="Rectangle 11"/>
          <p:cNvSpPr>
            <a:spLocks noGrp="1" noChangeArrowheads="1"/>
          </p:cNvSpPr>
          <p:nvPr>
            <p:ph type="body" idx="1"/>
          </p:nvPr>
        </p:nvSpPr>
        <p:spPr>
          <a:xfrm>
            <a:off x="149225" y="903288"/>
            <a:ext cx="8902700" cy="7013575"/>
          </a:xfrm>
        </p:spPr>
        <p:txBody>
          <a:bodyPr/>
          <a:lstStyle/>
          <a:p>
            <a:pPr marL="174625" indent="-174625" eaLnBrk="1" hangingPunct="1">
              <a:lnSpc>
                <a:spcPct val="80000"/>
              </a:lnSpc>
            </a:pPr>
            <a:r>
              <a:rPr lang="en-US" sz="2700" b="1" dirty="0" smtClean="0"/>
              <a:t>Blood</a:t>
            </a:r>
            <a:r>
              <a:rPr lang="en-US" sz="2700" dirty="0" smtClean="0"/>
              <a:t> from the digestive tract drains to the </a:t>
            </a:r>
            <a:r>
              <a:rPr lang="en-US" sz="2700" b="1" dirty="0" smtClean="0"/>
              <a:t>liver</a:t>
            </a:r>
          </a:p>
          <a:p>
            <a:pPr marL="174625" indent="-174625" algn="r" rtl="1" eaLnBrk="1" hangingPunct="1">
              <a:lnSpc>
                <a:spcPct val="80000"/>
              </a:lnSpc>
            </a:pPr>
            <a:r>
              <a:rPr lang="ar-SA" sz="2400" dirty="0" smtClean="0">
                <a:solidFill>
                  <a:srgbClr val="FF0000"/>
                </a:solidFill>
              </a:rPr>
              <a:t>يصب الدم الاتي من القناة الهضمية في الكبد </a:t>
            </a:r>
            <a:endParaRPr lang="en-US" sz="2400" dirty="0" smtClean="0">
              <a:solidFill>
                <a:srgbClr val="FF0000"/>
              </a:solidFill>
            </a:endParaRPr>
          </a:p>
          <a:p>
            <a:pPr marL="174625" indent="-174625" eaLnBrk="1" hangingPunct="1">
              <a:lnSpc>
                <a:spcPct val="80000"/>
              </a:lnSpc>
            </a:pPr>
            <a:r>
              <a:rPr lang="en-US" sz="2700" dirty="0" smtClean="0"/>
              <a:t>The </a:t>
            </a:r>
            <a:r>
              <a:rPr lang="en-US" sz="3200" b="1" dirty="0" smtClean="0"/>
              <a:t>liver</a:t>
            </a:r>
            <a:r>
              <a:rPr lang="en-US" sz="2700" dirty="0" smtClean="0"/>
              <a:t> performs many functions</a:t>
            </a:r>
            <a:r>
              <a:rPr lang="en-US" sz="2400" dirty="0" smtClean="0"/>
              <a:t>    </a:t>
            </a:r>
            <a:r>
              <a:rPr lang="ar-SA" sz="2400" dirty="0" smtClean="0">
                <a:solidFill>
                  <a:srgbClr val="FF0000"/>
                </a:solidFill>
              </a:rPr>
              <a:t>يقوم الكبد بعدة وظائف</a:t>
            </a:r>
            <a:r>
              <a:rPr lang="en-US" sz="2400" dirty="0" smtClean="0">
                <a:solidFill>
                  <a:srgbClr val="FF0000"/>
                </a:solidFill>
              </a:rPr>
              <a:t>	</a:t>
            </a:r>
            <a:r>
              <a:rPr lang="ar-SA" sz="2400" dirty="0" smtClean="0"/>
              <a:t> </a:t>
            </a:r>
            <a:endParaRPr lang="en-US" sz="2400" dirty="0" smtClean="0"/>
          </a:p>
          <a:p>
            <a:pPr marL="623888" lvl="1" indent="-260350" eaLnBrk="1" hangingPunct="1">
              <a:lnSpc>
                <a:spcPct val="80000"/>
              </a:lnSpc>
              <a:buFontTx/>
              <a:buChar char="–"/>
            </a:pPr>
            <a:r>
              <a:rPr lang="en-US" dirty="0" smtClean="0"/>
              <a:t>Stores </a:t>
            </a:r>
            <a:r>
              <a:rPr lang="en-US" b="1" dirty="0" smtClean="0"/>
              <a:t>glycogen</a:t>
            </a:r>
            <a:r>
              <a:rPr lang="en-US" dirty="0" smtClean="0"/>
              <a:t> (converted glucose in blood)</a:t>
            </a:r>
          </a:p>
          <a:p>
            <a:pPr marL="623888" lvl="1" indent="-260350" algn="r" rtl="1" eaLnBrk="1" hangingPunct="1">
              <a:lnSpc>
                <a:spcPct val="80000"/>
              </a:lnSpc>
              <a:buFontTx/>
              <a:buChar char="–"/>
            </a:pPr>
            <a:r>
              <a:rPr lang="ar-SA" dirty="0" smtClean="0">
                <a:solidFill>
                  <a:srgbClr val="FF0000"/>
                </a:solidFill>
              </a:rPr>
              <a:t>يتحول سكر </a:t>
            </a:r>
            <a:r>
              <a:rPr lang="ar-SA" dirty="0" err="1" smtClean="0">
                <a:solidFill>
                  <a:srgbClr val="FF0000"/>
                </a:solidFill>
              </a:rPr>
              <a:t>الجلوكوزالموجود</a:t>
            </a:r>
            <a:r>
              <a:rPr lang="ar-SA" dirty="0" smtClean="0">
                <a:solidFill>
                  <a:srgbClr val="FF0000"/>
                </a:solidFill>
              </a:rPr>
              <a:t> في الدم الى نشا حيواني يخزن في الكبد </a:t>
            </a:r>
            <a:endParaRPr lang="en-US" dirty="0" smtClean="0">
              <a:solidFill>
                <a:srgbClr val="FF0000"/>
              </a:solidFill>
            </a:endParaRPr>
          </a:p>
          <a:p>
            <a:pPr marL="623888" lvl="1" indent="-260350" eaLnBrk="1" hangingPunct="1">
              <a:lnSpc>
                <a:spcPct val="80000"/>
              </a:lnSpc>
              <a:buFontTx/>
              <a:buChar char="–"/>
            </a:pPr>
            <a:r>
              <a:rPr lang="en-US" b="1" dirty="0" smtClean="0"/>
              <a:t>Synthesizes many proteins </a:t>
            </a:r>
            <a:r>
              <a:rPr lang="en-US" dirty="0" smtClean="0"/>
              <a:t>like blood </a:t>
            </a:r>
            <a:r>
              <a:rPr lang="en-US" b="1" dirty="0" smtClean="0"/>
              <a:t>clotting proteins</a:t>
            </a:r>
          </a:p>
          <a:p>
            <a:pPr marL="623888" lvl="1" indent="-260350" algn="r" rtl="1" eaLnBrk="1" hangingPunct="1">
              <a:lnSpc>
                <a:spcPct val="80000"/>
              </a:lnSpc>
              <a:buFontTx/>
              <a:buChar char="–"/>
            </a:pPr>
            <a:r>
              <a:rPr lang="ar-SA" dirty="0" smtClean="0">
                <a:solidFill>
                  <a:srgbClr val="FF0000"/>
                </a:solidFill>
              </a:rPr>
              <a:t>يقوم ببناء البروتينات مثل بروتينات تجلط الدم</a:t>
            </a:r>
            <a:endParaRPr lang="en-US" dirty="0" smtClean="0">
              <a:solidFill>
                <a:srgbClr val="FF0000"/>
              </a:solidFill>
            </a:endParaRPr>
          </a:p>
          <a:p>
            <a:pPr marL="623888" lvl="1" indent="-260350" eaLnBrk="1" hangingPunct="1">
              <a:lnSpc>
                <a:spcPct val="80000"/>
              </a:lnSpc>
              <a:buFontTx/>
              <a:buChar char="–"/>
            </a:pPr>
            <a:r>
              <a:rPr lang="en-US" b="1" dirty="0" smtClean="0"/>
              <a:t>Changes toxins </a:t>
            </a:r>
            <a:r>
              <a:rPr lang="en-US" dirty="0" smtClean="0"/>
              <a:t>to less toxic forms</a:t>
            </a:r>
          </a:p>
          <a:p>
            <a:pPr marL="623888" lvl="1" indent="-260350" algn="r" rtl="1" eaLnBrk="1" hangingPunct="1">
              <a:lnSpc>
                <a:spcPct val="80000"/>
              </a:lnSpc>
              <a:buFontTx/>
              <a:buChar char="–"/>
            </a:pPr>
            <a:r>
              <a:rPr lang="ar-SA" dirty="0" smtClean="0">
                <a:solidFill>
                  <a:srgbClr val="FF0000"/>
                </a:solidFill>
              </a:rPr>
              <a:t>يحول الكبد السموم الى هيئات اقل سمية </a:t>
            </a:r>
            <a:r>
              <a:rPr lang="ar-SA" dirty="0" smtClean="0"/>
              <a:t> </a:t>
            </a:r>
            <a:endParaRPr lang="en-US" dirty="0" smtClean="0"/>
          </a:p>
          <a:p>
            <a:pPr marL="623888" lvl="1" indent="-260350" eaLnBrk="1" hangingPunct="1">
              <a:lnSpc>
                <a:spcPct val="80000"/>
              </a:lnSpc>
              <a:buFontTx/>
              <a:buChar char="–"/>
            </a:pPr>
            <a:r>
              <a:rPr lang="en-US" dirty="0" smtClean="0"/>
              <a:t>Liver produces </a:t>
            </a:r>
            <a:r>
              <a:rPr lang="en-US" b="1" dirty="0" smtClean="0"/>
              <a:t>bile    </a:t>
            </a:r>
            <a:endParaRPr lang="ar-SA" b="1" dirty="0" smtClean="0"/>
          </a:p>
          <a:p>
            <a:pPr marL="623888" lvl="1" indent="-260350" algn="r" rtl="1" eaLnBrk="1" hangingPunct="1">
              <a:lnSpc>
                <a:spcPct val="80000"/>
              </a:lnSpc>
              <a:buFontTx/>
              <a:buChar char="–"/>
            </a:pPr>
            <a:r>
              <a:rPr lang="ar-SA" dirty="0" smtClean="0">
                <a:solidFill>
                  <a:srgbClr val="FF0000"/>
                </a:solidFill>
              </a:rPr>
              <a:t>ينتج الكبد العصارة الصفراوية </a:t>
            </a:r>
            <a:r>
              <a:rPr lang="en-US" dirty="0" smtClean="0">
                <a:solidFill>
                  <a:srgbClr val="FF0000"/>
                </a:solidFill>
              </a:rPr>
              <a:t> </a:t>
            </a:r>
          </a:p>
        </p:txBody>
      </p:sp>
      <p:sp>
        <p:nvSpPr>
          <p:cNvPr id="30725" name="Line 12"/>
          <p:cNvSpPr>
            <a:spLocks noChangeShapeType="1"/>
          </p:cNvSpPr>
          <p:nvPr/>
        </p:nvSpPr>
        <p:spPr bwMode="auto">
          <a:xfrm>
            <a:off x="171450" y="730250"/>
            <a:ext cx="8775700" cy="0"/>
          </a:xfrm>
          <a:prstGeom prst="line">
            <a:avLst/>
          </a:prstGeom>
          <a:noFill/>
          <a:ln w="76200">
            <a:solidFill>
              <a:srgbClr val="A8B99B"/>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anim calcmode="lin" valueType="num">
                                      <p:cBhvr additive="base">
                                        <p:cTn id="11"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4">
                                            <p:txEl>
                                              <p:pRg st="2" end="2"/>
                                            </p:txEl>
                                          </p:spTgt>
                                        </p:tgtEl>
                                        <p:attrNameLst>
                                          <p:attrName>style.visibility</p:attrName>
                                        </p:attrNameLst>
                                      </p:cBhvr>
                                      <p:to>
                                        <p:strVal val="visible"/>
                                      </p:to>
                                    </p:set>
                                    <p:anim calcmode="lin" valueType="num">
                                      <p:cBhvr additive="base">
                                        <p:cTn id="17"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4">
                                            <p:txEl>
                                              <p:pRg st="3" end="3"/>
                                            </p:txEl>
                                          </p:spTgt>
                                        </p:tgtEl>
                                        <p:attrNameLst>
                                          <p:attrName>style.visibility</p:attrName>
                                        </p:attrNameLst>
                                      </p:cBhvr>
                                      <p:to>
                                        <p:strVal val="visible"/>
                                      </p:to>
                                    </p:set>
                                    <p:anim calcmode="lin" valueType="num">
                                      <p:cBhvr additive="base">
                                        <p:cTn id="23" dur="5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4">
                                            <p:txEl>
                                              <p:pRg st="4" end="4"/>
                                            </p:txEl>
                                          </p:spTgt>
                                        </p:tgtEl>
                                        <p:attrNameLst>
                                          <p:attrName>style.visibility</p:attrName>
                                        </p:attrNameLst>
                                      </p:cBhvr>
                                      <p:to>
                                        <p:strVal val="visible"/>
                                      </p:to>
                                    </p:set>
                                    <p:anim calcmode="lin" valueType="num">
                                      <p:cBhvr additive="base">
                                        <p:cTn id="27" dur="500" fill="hold"/>
                                        <p:tgtEl>
                                          <p:spTgt spid="3072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24">
                                            <p:txEl>
                                              <p:pRg st="5" end="5"/>
                                            </p:txEl>
                                          </p:spTgt>
                                        </p:tgtEl>
                                        <p:attrNameLst>
                                          <p:attrName>style.visibility</p:attrName>
                                        </p:attrNameLst>
                                      </p:cBhvr>
                                      <p:to>
                                        <p:strVal val="visible"/>
                                      </p:to>
                                    </p:set>
                                    <p:anim calcmode="lin" valueType="num">
                                      <p:cBhvr additive="base">
                                        <p:cTn id="33" dur="500" fill="hold"/>
                                        <p:tgtEl>
                                          <p:spTgt spid="3072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2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724">
                                            <p:txEl>
                                              <p:pRg st="6" end="6"/>
                                            </p:txEl>
                                          </p:spTgt>
                                        </p:tgtEl>
                                        <p:attrNameLst>
                                          <p:attrName>style.visibility</p:attrName>
                                        </p:attrNameLst>
                                      </p:cBhvr>
                                      <p:to>
                                        <p:strVal val="visible"/>
                                      </p:to>
                                    </p:set>
                                    <p:anim calcmode="lin" valueType="num">
                                      <p:cBhvr additive="base">
                                        <p:cTn id="37" dur="500" fill="hold"/>
                                        <p:tgtEl>
                                          <p:spTgt spid="3072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4">
                                            <p:txEl>
                                              <p:pRg st="7" end="7"/>
                                            </p:txEl>
                                          </p:spTgt>
                                        </p:tgtEl>
                                        <p:attrNameLst>
                                          <p:attrName>style.visibility</p:attrName>
                                        </p:attrNameLst>
                                      </p:cBhvr>
                                      <p:to>
                                        <p:strVal val="visible"/>
                                      </p:to>
                                    </p:set>
                                    <p:anim calcmode="lin" valueType="num">
                                      <p:cBhvr additive="base">
                                        <p:cTn id="43" dur="500" fill="hold"/>
                                        <p:tgtEl>
                                          <p:spTgt spid="3072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24">
                                            <p:txEl>
                                              <p:pRg st="8" end="8"/>
                                            </p:txEl>
                                          </p:spTgt>
                                        </p:tgtEl>
                                        <p:attrNameLst>
                                          <p:attrName>style.visibility</p:attrName>
                                        </p:attrNameLst>
                                      </p:cBhvr>
                                      <p:to>
                                        <p:strVal val="visible"/>
                                      </p:to>
                                    </p:set>
                                    <p:anim calcmode="lin" valueType="num">
                                      <p:cBhvr additive="base">
                                        <p:cTn id="47" dur="500" fill="hold"/>
                                        <p:tgtEl>
                                          <p:spTgt spid="3072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724">
                                            <p:txEl>
                                              <p:pRg st="9" end="9"/>
                                            </p:txEl>
                                          </p:spTgt>
                                        </p:tgtEl>
                                        <p:attrNameLst>
                                          <p:attrName>style.visibility</p:attrName>
                                        </p:attrNameLst>
                                      </p:cBhvr>
                                      <p:to>
                                        <p:strVal val="visible"/>
                                      </p:to>
                                    </p:set>
                                    <p:anim calcmode="lin" valueType="num">
                                      <p:cBhvr additive="base">
                                        <p:cTn id="53" dur="500" fill="hold"/>
                                        <p:tgtEl>
                                          <p:spTgt spid="3072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72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724">
                                            <p:txEl>
                                              <p:pRg st="10" end="10"/>
                                            </p:txEl>
                                          </p:spTgt>
                                        </p:tgtEl>
                                        <p:attrNameLst>
                                          <p:attrName>style.visibility</p:attrName>
                                        </p:attrNameLst>
                                      </p:cBhvr>
                                      <p:to>
                                        <p:strVal val="visible"/>
                                      </p:to>
                                    </p:set>
                                    <p:anim calcmode="lin" valueType="num">
                                      <p:cBhvr additive="base">
                                        <p:cTn id="57" dur="500" fill="hold"/>
                                        <p:tgtEl>
                                          <p:spTgt spid="3072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072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31775" y="574675"/>
            <a:ext cx="8520113" cy="5504071"/>
          </a:xfrm>
          <a:prstGeom prst="rect">
            <a:avLst/>
          </a:prstGeom>
          <a:noFill/>
          <a:ln w="9525">
            <a:noFill/>
            <a:miter lim="800000"/>
            <a:headEnd/>
            <a:tailEnd/>
          </a:ln>
        </p:spPr>
        <p:txBody>
          <a:bodyPr anchor="ctr">
            <a:spAutoFit/>
          </a:bodyPr>
          <a:lstStyle/>
          <a:p>
            <a:pPr marL="357188" indent="-357188" algn="just">
              <a:spcBef>
                <a:spcPts val="600"/>
              </a:spcBef>
              <a:spcAft>
                <a:spcPts val="600"/>
              </a:spcAft>
            </a:pPr>
            <a:r>
              <a:rPr lang="en-US" sz="4000" dirty="0"/>
              <a:t>   - </a:t>
            </a:r>
            <a:r>
              <a:rPr lang="en-US" sz="4000" b="1" u="sng" dirty="0"/>
              <a:t>Bile</a:t>
            </a:r>
            <a:r>
              <a:rPr lang="ar-EG" sz="4000" b="1" dirty="0"/>
              <a:t> </a:t>
            </a:r>
            <a:r>
              <a:rPr lang="en-US" sz="4000" dirty="0"/>
              <a:t>(made in the liver and stored in the gall bladder) </a:t>
            </a:r>
            <a:r>
              <a:rPr lang="en-US" sz="4000" b="1" dirty="0"/>
              <a:t>emulsifies fat </a:t>
            </a:r>
            <a:r>
              <a:rPr lang="en-US" sz="4000" dirty="0"/>
              <a:t>before </a:t>
            </a:r>
            <a:r>
              <a:rPr lang="en-US" sz="4000" dirty="0" smtClean="0"/>
              <a:t>they get attacked </a:t>
            </a:r>
            <a:r>
              <a:rPr lang="en-US" sz="4000" dirty="0"/>
              <a:t>by pancreatic enzymes (A process that forms a liquid, known as an </a:t>
            </a:r>
            <a:r>
              <a:rPr lang="en-US" sz="4000" b="1" dirty="0"/>
              <a:t>emulsion)</a:t>
            </a:r>
            <a:endParaRPr lang="en-US" sz="4000" dirty="0"/>
          </a:p>
          <a:p>
            <a:pPr marL="357188" indent="-357188" algn="just" rtl="1">
              <a:lnSpc>
                <a:spcPct val="90000"/>
              </a:lnSpc>
            </a:pPr>
            <a:endParaRPr lang="en-US" sz="4000" dirty="0">
              <a:solidFill>
                <a:srgbClr val="FF0000"/>
              </a:solidFill>
            </a:endParaRPr>
          </a:p>
          <a:p>
            <a:pPr marL="357188" indent="-357188" algn="just" rtl="1">
              <a:lnSpc>
                <a:spcPct val="90000"/>
              </a:lnSpc>
            </a:pPr>
            <a:r>
              <a:rPr lang="en-US" sz="4000" dirty="0">
                <a:solidFill>
                  <a:srgbClr val="FF0000"/>
                </a:solidFill>
              </a:rPr>
              <a:t>- </a:t>
            </a:r>
            <a:r>
              <a:rPr lang="ar-SA" sz="4000" dirty="0">
                <a:solidFill>
                  <a:srgbClr val="FF0000"/>
                </a:solidFill>
              </a:rPr>
              <a:t>يتم تكوين العصارة الصفراوية في الك</a:t>
            </a:r>
            <a:r>
              <a:rPr lang="ar-EG" sz="4000" dirty="0">
                <a:solidFill>
                  <a:srgbClr val="FF0000"/>
                </a:solidFill>
              </a:rPr>
              <a:t>ب</a:t>
            </a:r>
            <a:r>
              <a:rPr lang="ar-SA" sz="4000" dirty="0">
                <a:solidFill>
                  <a:srgbClr val="FF0000"/>
                </a:solidFill>
              </a:rPr>
              <a:t>د ومن ثم تخزن في الحوصلة </a:t>
            </a:r>
            <a:r>
              <a:rPr lang="ar-SA" sz="4000" dirty="0" err="1">
                <a:solidFill>
                  <a:srgbClr val="FF0000"/>
                </a:solidFill>
              </a:rPr>
              <a:t>الصفراوية </a:t>
            </a:r>
            <a:r>
              <a:rPr lang="ar-SA" sz="4000" dirty="0">
                <a:solidFill>
                  <a:srgbClr val="FF0000"/>
                </a:solidFill>
              </a:rPr>
              <a:t>,</a:t>
            </a:r>
            <a:r>
              <a:rPr lang="ar-SA" sz="4000" b="1" dirty="0">
                <a:solidFill>
                  <a:srgbClr val="FF0000"/>
                </a:solidFill>
                <a:latin typeface="Times New Roman" pitchFamily="18" charset="0"/>
              </a:rPr>
              <a:t> </a:t>
            </a:r>
            <a:r>
              <a:rPr lang="ar-SA" sz="4000" dirty="0">
                <a:solidFill>
                  <a:srgbClr val="FF0000"/>
                </a:solidFill>
              </a:rPr>
              <a:t>وهي  تقوم باستحلاب الدهون </a:t>
            </a:r>
            <a:r>
              <a:rPr lang="ar-EG" sz="4000" dirty="0">
                <a:solidFill>
                  <a:srgbClr val="FF0000"/>
                </a:solidFill>
              </a:rPr>
              <a:t>قبل</a:t>
            </a:r>
            <a:r>
              <a:rPr lang="ar-SA" sz="4000" dirty="0">
                <a:solidFill>
                  <a:srgbClr val="FF0000"/>
                </a:solidFill>
              </a:rPr>
              <a:t> </a:t>
            </a:r>
            <a:r>
              <a:rPr lang="ar-EG" sz="4000" dirty="0">
                <a:solidFill>
                  <a:srgbClr val="FF0000"/>
                </a:solidFill>
              </a:rPr>
              <a:t>أن </a:t>
            </a:r>
            <a:r>
              <a:rPr lang="ar-SA" sz="4000" dirty="0">
                <a:solidFill>
                  <a:srgbClr val="FF0000"/>
                </a:solidFill>
              </a:rPr>
              <a:t>تهضم بالإنزيمات البنكرياسية </a:t>
            </a:r>
            <a:endParaRPr lang="en-US" sz="4000" dirty="0">
              <a:solidFill>
                <a:srgbClr val="FF0000"/>
              </a:solidFill>
            </a:endParaRPr>
          </a:p>
          <a:p>
            <a:pPr marL="357188" indent="-357188" algn="just">
              <a:lnSpc>
                <a:spcPct val="90000"/>
              </a:lnSpc>
            </a:pPr>
            <a:endParaRPr lang="en-US" sz="4000" dirty="0"/>
          </a:p>
          <a:p>
            <a:pPr marL="357188" indent="-357188" algn="just">
              <a:lnSpc>
                <a:spcPct val="90000"/>
              </a:lnSpc>
            </a:pPr>
            <a:endParaRPr lang="en-US" sz="4000" b="1" dirty="0"/>
          </a:p>
          <a:p>
            <a:pPr marL="357188" indent="-357188" algn="just">
              <a:lnSpc>
                <a:spcPct val="90000"/>
              </a:lnSpc>
            </a:pPr>
            <a:r>
              <a:rPr lang="en-US" sz="4000" b="1" dirty="0"/>
              <a:t>   - Un-emulsified fat </a:t>
            </a:r>
            <a:r>
              <a:rPr lang="en-US" sz="4000" dirty="0"/>
              <a:t>usually passes through the intestines and is eliminated in </a:t>
            </a:r>
            <a:r>
              <a:rPr lang="en-US" sz="4000" dirty="0" err="1" smtClean="0"/>
              <a:t>faeces</a:t>
            </a:r>
            <a:endParaRPr lang="en-US" sz="4000" dirty="0" smtClean="0"/>
          </a:p>
          <a:p>
            <a:pPr marL="357188" indent="-357188" algn="just">
              <a:lnSpc>
                <a:spcPct val="90000"/>
              </a:lnSpc>
            </a:pPr>
            <a:endParaRPr lang="en-US" sz="4000" dirty="0"/>
          </a:p>
          <a:p>
            <a:pPr marL="357188" indent="-357188" algn="just" rtl="1">
              <a:lnSpc>
                <a:spcPct val="90000"/>
              </a:lnSpc>
            </a:pPr>
            <a:r>
              <a:rPr lang="en-US" sz="4000" dirty="0">
                <a:solidFill>
                  <a:srgbClr val="FF0000"/>
                </a:solidFill>
              </a:rPr>
              <a:t>-</a:t>
            </a:r>
            <a:r>
              <a:rPr lang="en-US" sz="4000" dirty="0"/>
              <a:t> </a:t>
            </a:r>
            <a:r>
              <a:rPr lang="ar-SA" sz="4000" dirty="0">
                <a:solidFill>
                  <a:srgbClr val="FF0000"/>
                </a:solidFill>
              </a:rPr>
              <a:t>الدهون </a:t>
            </a:r>
            <a:r>
              <a:rPr lang="ar-EG" sz="4000" dirty="0">
                <a:solidFill>
                  <a:srgbClr val="FF0000"/>
                </a:solidFill>
              </a:rPr>
              <a:t>التى لم </a:t>
            </a:r>
            <a:r>
              <a:rPr lang="ar-SA" sz="4000" dirty="0">
                <a:solidFill>
                  <a:srgbClr val="FF0000"/>
                </a:solidFill>
              </a:rPr>
              <a:t>تهضم بالإنزيمات البنكرياسية</a:t>
            </a:r>
            <a:r>
              <a:rPr lang="ar-EG" sz="4000" dirty="0">
                <a:solidFill>
                  <a:srgbClr val="FF0000"/>
                </a:solidFill>
              </a:rPr>
              <a:t> تخرج مع البراز</a:t>
            </a:r>
            <a:r>
              <a:rPr lang="ar-SA" sz="4000" dirty="0">
                <a:solidFill>
                  <a:srgbClr val="FF0000"/>
                </a:solidFill>
              </a:rPr>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anim calcmode="lin" valueType="num">
                                      <p:cBhvr additive="base">
                                        <p:cTn id="11"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anim calcmode="lin" valueType="num">
                                      <p:cBhvr additive="base">
                                        <p:cTn id="17" dur="500" fill="hold"/>
                                        <p:tgtEl>
                                          <p:spTgt spid="3174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46">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anim calcmode="lin" valueType="num">
                                      <p:cBhvr additive="base">
                                        <p:cTn id="21" dur="500" fill="hold"/>
                                        <p:tgtEl>
                                          <p:spTgt spid="3174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74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 y="756784"/>
            <a:ext cx="9144001" cy="4876800"/>
          </a:xfrm>
        </p:spPr>
        <p:txBody>
          <a:bodyPr/>
          <a:lstStyle/>
          <a:p>
            <a:pPr algn="just" eaLnBrk="1" hangingPunct="1">
              <a:defRPr/>
            </a:pPr>
            <a:r>
              <a:rPr lang="en-US" sz="2400" b="1" dirty="0" smtClean="0"/>
              <a:t>Substances</a:t>
            </a:r>
            <a:r>
              <a:rPr lang="en-US" sz="2400" dirty="0" smtClean="0"/>
              <a:t> (not absorbed in the small intestine) such as spare water &amp; minerals, are absorbed through the large intestine. </a:t>
            </a:r>
          </a:p>
          <a:p>
            <a:pPr algn="just" rtl="1" eaLnBrk="1" hangingPunct="1">
              <a:defRPr/>
            </a:pPr>
            <a:r>
              <a:rPr lang="ar-EG" sz="2400" dirty="0" smtClean="0">
                <a:solidFill>
                  <a:srgbClr val="FF0000"/>
                </a:solidFill>
              </a:rPr>
              <a:t>المواد التى لم تمتص فى الأمعاء الدقيقة (مثل الماء والمعادن) يتم امتصاصها بواسطة جدر الأمعاء الغليظة</a:t>
            </a:r>
          </a:p>
          <a:p>
            <a:pPr algn="just" eaLnBrk="1" hangingPunct="1">
              <a:defRPr/>
            </a:pPr>
            <a:r>
              <a:rPr lang="en-US" sz="2400" dirty="0" smtClean="0"/>
              <a:t>The remains are formed into </a:t>
            </a:r>
            <a:r>
              <a:rPr lang="en-US" sz="2400" b="1" dirty="0" smtClean="0"/>
              <a:t>brown, semi-solid feces</a:t>
            </a:r>
            <a:r>
              <a:rPr lang="en-US" sz="2400" dirty="0" smtClean="0"/>
              <a:t>, ready to be removed from the body</a:t>
            </a:r>
            <a:endParaRPr lang="ar-EG" sz="2400" dirty="0" smtClean="0"/>
          </a:p>
          <a:p>
            <a:pPr algn="just" rtl="1" eaLnBrk="1" hangingPunct="1">
              <a:defRPr/>
            </a:pPr>
            <a:r>
              <a:rPr lang="ar-EG" sz="2400" dirty="0" smtClean="0">
                <a:solidFill>
                  <a:srgbClr val="FF0000"/>
                </a:solidFill>
              </a:rPr>
              <a:t>المتبقى يتحول الى براز بنى شبة صل</a:t>
            </a:r>
            <a:r>
              <a:rPr lang="en-US" sz="2400" b="1" dirty="0" smtClean="0"/>
              <a:t>Diarrhea</a:t>
            </a:r>
            <a:r>
              <a:rPr lang="en-US" sz="2400" dirty="0" smtClean="0"/>
              <a:t> occurs when too little water is reclaimed</a:t>
            </a:r>
          </a:p>
          <a:p>
            <a:pPr algn="just" rtl="1" eaLnBrk="1" hangingPunct="1">
              <a:defRPr/>
            </a:pPr>
            <a:r>
              <a:rPr lang="ar-EG" sz="2400" dirty="0" smtClean="0">
                <a:solidFill>
                  <a:srgbClr val="FF0000"/>
                </a:solidFill>
              </a:rPr>
              <a:t>ب وجاهز للاخراج من الجسم</a:t>
            </a:r>
            <a:r>
              <a:rPr lang="en-US" sz="2400" dirty="0" smtClean="0">
                <a:solidFill>
                  <a:srgbClr val="FF0000"/>
                </a:solidFill>
              </a:rPr>
              <a:t> </a:t>
            </a:r>
            <a:endParaRPr lang="ar-EG" sz="2400" dirty="0" smtClean="0">
              <a:solidFill>
                <a:srgbClr val="FF0000"/>
              </a:solidFill>
            </a:endParaRPr>
          </a:p>
          <a:p>
            <a:pPr marL="357188" indent="-357188" algn="r" rtl="1" eaLnBrk="1" hangingPunct="1">
              <a:lnSpc>
                <a:spcPct val="80000"/>
              </a:lnSpc>
              <a:defRPr/>
            </a:pPr>
            <a:r>
              <a:rPr lang="ar-SA" sz="2400" dirty="0" smtClean="0">
                <a:solidFill>
                  <a:srgbClr val="FF0000"/>
                </a:solidFill>
              </a:rPr>
              <a:t>يحدث ا</a:t>
            </a:r>
            <a:r>
              <a:rPr lang="ar-SA" sz="2400" b="1" dirty="0" smtClean="0">
                <a:solidFill>
                  <a:srgbClr val="FF0000"/>
                </a:solidFill>
              </a:rPr>
              <a:t>لاسهال</a:t>
            </a:r>
            <a:r>
              <a:rPr lang="ar-SA" sz="2400" dirty="0" smtClean="0">
                <a:solidFill>
                  <a:srgbClr val="FF0000"/>
                </a:solidFill>
              </a:rPr>
              <a:t> عندما </a:t>
            </a:r>
            <a:r>
              <a:rPr lang="ar-EG" sz="2400" dirty="0" smtClean="0">
                <a:solidFill>
                  <a:srgbClr val="FF0000"/>
                </a:solidFill>
              </a:rPr>
              <a:t>لا ت</a:t>
            </a:r>
            <a:r>
              <a:rPr lang="ar-SA" sz="2400" dirty="0" smtClean="0">
                <a:solidFill>
                  <a:srgbClr val="FF0000"/>
                </a:solidFill>
              </a:rPr>
              <a:t>متص الامعاء الغليظة </a:t>
            </a:r>
            <a:r>
              <a:rPr lang="ar-EG" sz="2400" dirty="0" smtClean="0">
                <a:solidFill>
                  <a:srgbClr val="FF0000"/>
                </a:solidFill>
              </a:rPr>
              <a:t>الا </a:t>
            </a:r>
            <a:r>
              <a:rPr lang="ar-SA" sz="2400" b="1" dirty="0" smtClean="0">
                <a:solidFill>
                  <a:srgbClr val="FF0000"/>
                </a:solidFill>
              </a:rPr>
              <a:t>قليل من الماء</a:t>
            </a:r>
            <a:endParaRPr lang="en-US" sz="2400" b="1" dirty="0" smtClean="0">
              <a:solidFill>
                <a:srgbClr val="FF0000"/>
              </a:solidFill>
            </a:endParaRPr>
          </a:p>
          <a:p>
            <a:pPr marL="357188" indent="-357188" algn="just" eaLnBrk="1" hangingPunct="1">
              <a:lnSpc>
                <a:spcPct val="80000"/>
              </a:lnSpc>
              <a:defRPr/>
            </a:pPr>
            <a:r>
              <a:rPr lang="en-US" sz="2400" b="1" dirty="0" smtClean="0"/>
              <a:t>Constipation</a:t>
            </a:r>
            <a:r>
              <a:rPr lang="en-US" sz="2400" dirty="0" smtClean="0"/>
              <a:t> occurs when too much water is reclaimed</a:t>
            </a:r>
          </a:p>
          <a:p>
            <a:pPr marL="357188" indent="-357188" algn="r" rtl="1" eaLnBrk="1" hangingPunct="1">
              <a:lnSpc>
                <a:spcPct val="80000"/>
              </a:lnSpc>
              <a:defRPr/>
            </a:pPr>
            <a:r>
              <a:rPr lang="ar-SA" sz="2400" dirty="0" smtClean="0">
                <a:solidFill>
                  <a:srgbClr val="FF0000"/>
                </a:solidFill>
              </a:rPr>
              <a:t>ويحدث </a:t>
            </a:r>
            <a:r>
              <a:rPr lang="ar-SA" sz="2400" b="1" dirty="0" smtClean="0">
                <a:solidFill>
                  <a:srgbClr val="FF0000"/>
                </a:solidFill>
              </a:rPr>
              <a:t>ا</a:t>
            </a:r>
            <a:r>
              <a:rPr lang="ar-EG" sz="2400" b="1" dirty="0" smtClean="0">
                <a:solidFill>
                  <a:srgbClr val="FF0000"/>
                </a:solidFill>
              </a:rPr>
              <a:t>لامساك</a:t>
            </a:r>
            <a:r>
              <a:rPr lang="ar-SA" sz="2400" b="1" dirty="0" smtClean="0">
                <a:solidFill>
                  <a:srgbClr val="FF0000"/>
                </a:solidFill>
              </a:rPr>
              <a:t> </a:t>
            </a:r>
            <a:r>
              <a:rPr lang="ar-SA" sz="2400" dirty="0" smtClean="0">
                <a:solidFill>
                  <a:srgbClr val="FF0000"/>
                </a:solidFill>
              </a:rPr>
              <a:t>عندما </a:t>
            </a:r>
            <a:r>
              <a:rPr lang="ar-EG" sz="2400" dirty="0" smtClean="0">
                <a:solidFill>
                  <a:srgbClr val="FF0000"/>
                </a:solidFill>
              </a:rPr>
              <a:t>لا ت</a:t>
            </a:r>
            <a:r>
              <a:rPr lang="ar-SA" sz="2400" dirty="0" smtClean="0">
                <a:solidFill>
                  <a:srgbClr val="FF0000"/>
                </a:solidFill>
              </a:rPr>
              <a:t>متص الامعاء الغليظة </a:t>
            </a:r>
            <a:r>
              <a:rPr lang="ar-EG" sz="2400" dirty="0" smtClean="0">
                <a:solidFill>
                  <a:srgbClr val="FF0000"/>
                </a:solidFill>
              </a:rPr>
              <a:t>الا </a:t>
            </a:r>
            <a:r>
              <a:rPr lang="ar-EG" sz="2400" b="1" dirty="0" smtClean="0">
                <a:solidFill>
                  <a:srgbClr val="FF0000"/>
                </a:solidFill>
              </a:rPr>
              <a:t>كثير</a:t>
            </a:r>
            <a:r>
              <a:rPr lang="ar-SA" sz="2400" b="1" dirty="0" smtClean="0">
                <a:solidFill>
                  <a:srgbClr val="FF0000"/>
                </a:solidFill>
              </a:rPr>
              <a:t> من الماء</a:t>
            </a:r>
            <a:endParaRPr lang="ar-EG" sz="2400" b="1" dirty="0" smtClean="0">
              <a:solidFill>
                <a:srgbClr val="FF0000"/>
              </a:solidFill>
            </a:endParaRPr>
          </a:p>
          <a:p>
            <a:pPr algn="just" eaLnBrk="1" hangingPunct="1">
              <a:defRPr/>
            </a:pPr>
            <a:endParaRPr lang="en-US" sz="2400" dirty="0" smtClean="0"/>
          </a:p>
          <a:p>
            <a:pPr algn="just" eaLnBrk="1" hangingPunct="1">
              <a:defRPr/>
            </a:pPr>
            <a:endParaRPr lang="en-US" sz="2400" dirty="0" smtClean="0"/>
          </a:p>
        </p:txBody>
      </p:sp>
      <p:sp>
        <p:nvSpPr>
          <p:cNvPr id="32771" name="Title 3"/>
          <p:cNvSpPr>
            <a:spLocks noGrp="1"/>
          </p:cNvSpPr>
          <p:nvPr>
            <p:ph type="title"/>
          </p:nvPr>
        </p:nvSpPr>
        <p:spPr>
          <a:xfrm>
            <a:off x="368300" y="-236991"/>
            <a:ext cx="8775700" cy="822325"/>
          </a:xfrm>
        </p:spPr>
        <p:txBody>
          <a:bodyPr anchor="b"/>
          <a:lstStyle/>
          <a:p>
            <a:pPr algn="ctr"/>
            <a:r>
              <a:rPr lang="en-US" u="sng" dirty="0" smtClean="0">
                <a:latin typeface="Arial" pitchFamily="34" charset="0"/>
              </a:rPr>
              <a:t>Large Intestine			</a:t>
            </a:r>
            <a:r>
              <a:rPr lang="ar-EG" u="sng" dirty="0" smtClean="0">
                <a:solidFill>
                  <a:srgbClr val="FF0000"/>
                </a:solidFill>
                <a:latin typeface="Arial" pitchFamily="34" charset="0"/>
              </a:rPr>
              <a:t>الأمعاء الغليظ</a:t>
            </a:r>
            <a:r>
              <a:rPr lang="ar-EG" dirty="0" smtClean="0">
                <a:solidFill>
                  <a:srgbClr val="FF0000"/>
                </a:solidFill>
                <a:latin typeface="Arial" pitchFamily="34" charset="0"/>
              </a:rPr>
              <a:t>ة</a:t>
            </a:r>
            <a:endParaRPr lang="en-US" dirty="0" smtClean="0">
              <a:solidFill>
                <a:srgbClr val="FF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anim calcmode="lin" valueType="num">
                                      <p:cBhvr additive="base">
                                        <p:cTn id="11"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 calcmode="lin" valueType="num">
                                      <p:cBhvr additive="base">
                                        <p:cTn id="17"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08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 calcmode="lin" valueType="num">
                                      <p:cBhvr additive="base">
                                        <p:cTn id="21"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089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0899">
                                            <p:txEl>
                                              <p:pRg st="5" end="5"/>
                                            </p:txEl>
                                          </p:spTgt>
                                        </p:tgtEl>
                                        <p:attrNameLst>
                                          <p:attrName>style.visibility</p:attrName>
                                        </p:attrNameLst>
                                      </p:cBhvr>
                                      <p:to>
                                        <p:strVal val="visible"/>
                                      </p:to>
                                    </p:set>
                                    <p:anim calcmode="lin" valueType="num">
                                      <p:cBhvr additive="base">
                                        <p:cTn id="29"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0899">
                                            <p:txEl>
                                              <p:pRg st="6" end="6"/>
                                            </p:txEl>
                                          </p:spTgt>
                                        </p:tgtEl>
                                        <p:attrNameLst>
                                          <p:attrName>style.visibility</p:attrName>
                                        </p:attrNameLst>
                                      </p:cBhvr>
                                      <p:to>
                                        <p:strVal val="visible"/>
                                      </p:to>
                                    </p:set>
                                    <p:anim calcmode="lin" valueType="num">
                                      <p:cBhvr additive="base">
                                        <p:cTn id="35" dur="5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0899">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0899">
                                            <p:txEl>
                                              <p:pRg st="7" end="7"/>
                                            </p:txEl>
                                          </p:spTgt>
                                        </p:tgtEl>
                                        <p:attrNameLst>
                                          <p:attrName>style.visibility</p:attrName>
                                        </p:attrNameLst>
                                      </p:cBhvr>
                                      <p:to>
                                        <p:strVal val="visible"/>
                                      </p:to>
                                    </p:set>
                                    <p:anim calcmode="lin" valueType="num">
                                      <p:cBhvr additive="base">
                                        <p:cTn id="39" dur="500" fill="hold"/>
                                        <p:tgtEl>
                                          <p:spTgt spid="8089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08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6869" name="Rectangle 11"/>
          <p:cNvSpPr>
            <a:spLocks noGrp="1" noChangeArrowheads="1"/>
          </p:cNvSpPr>
          <p:nvPr>
            <p:ph type="body" idx="1"/>
          </p:nvPr>
        </p:nvSpPr>
        <p:spPr>
          <a:xfrm>
            <a:off x="116112" y="217720"/>
            <a:ext cx="8775700" cy="5660565"/>
          </a:xfrm>
        </p:spPr>
        <p:txBody>
          <a:bodyPr/>
          <a:lstStyle/>
          <a:p>
            <a:pPr marL="357188" indent="-357188" algn="ctr" eaLnBrk="1" hangingPunct="1">
              <a:lnSpc>
                <a:spcPct val="80000"/>
              </a:lnSpc>
              <a:spcBef>
                <a:spcPts val="600"/>
              </a:spcBef>
              <a:spcAft>
                <a:spcPts val="600"/>
              </a:spcAft>
              <a:buFont typeface="Wingdings" pitchFamily="2" charset="2"/>
              <a:buNone/>
              <a:defRPr/>
            </a:pPr>
            <a:r>
              <a:rPr lang="ar-EG" sz="2500" b="1" dirty="0" smtClean="0"/>
              <a:t>        </a:t>
            </a:r>
            <a:r>
              <a:rPr lang="en-US" sz="2500" b="1" u="sng" dirty="0" smtClean="0">
                <a:solidFill>
                  <a:schemeClr val="accent2"/>
                </a:solidFill>
              </a:rPr>
              <a:t>Appendix</a:t>
            </a:r>
            <a:r>
              <a:rPr lang="en-US" sz="2500" u="sng" dirty="0" smtClean="0">
                <a:solidFill>
                  <a:schemeClr val="accent2"/>
                </a:solidFill>
              </a:rPr>
              <a:t> </a:t>
            </a:r>
            <a:r>
              <a:rPr lang="ar-EG" sz="2500" u="sng" dirty="0" smtClean="0">
                <a:solidFill>
                  <a:schemeClr val="accent2"/>
                </a:solidFill>
              </a:rPr>
              <a:t>	</a:t>
            </a:r>
            <a:r>
              <a:rPr lang="ar-SA" sz="2500" b="1" u="sng" dirty="0" smtClean="0">
                <a:solidFill>
                  <a:schemeClr val="accent2"/>
                </a:solidFill>
              </a:rPr>
              <a:t>الزائدة الدودية</a:t>
            </a:r>
            <a:r>
              <a:rPr lang="ar-EG" sz="2500" b="1" u="sng" dirty="0" smtClean="0">
                <a:solidFill>
                  <a:schemeClr val="accent2"/>
                </a:solidFill>
              </a:rPr>
              <a:t>  	</a:t>
            </a:r>
            <a:r>
              <a:rPr lang="ar-SA" sz="2500" u="sng" dirty="0" smtClean="0">
                <a:solidFill>
                  <a:schemeClr val="accent2"/>
                </a:solidFill>
              </a:rPr>
              <a:t>       </a:t>
            </a:r>
            <a:r>
              <a:rPr lang="en-US" sz="2500" u="sng" dirty="0" smtClean="0">
                <a:solidFill>
                  <a:schemeClr val="accent2"/>
                </a:solidFill>
              </a:rPr>
              <a:t>   </a:t>
            </a:r>
          </a:p>
          <a:p>
            <a:pPr lvl="1" indent="-334963" algn="just" eaLnBrk="1" hangingPunct="1">
              <a:lnSpc>
                <a:spcPct val="80000"/>
              </a:lnSpc>
              <a:spcBef>
                <a:spcPts val="600"/>
              </a:spcBef>
              <a:spcAft>
                <a:spcPts val="600"/>
              </a:spcAft>
              <a:buFontTx/>
              <a:buChar char="–"/>
              <a:defRPr/>
            </a:pPr>
            <a:endParaRPr lang="en-US" sz="2500" dirty="0" smtClean="0"/>
          </a:p>
          <a:p>
            <a:pPr lvl="1" indent="-334963" algn="just" eaLnBrk="1" hangingPunct="1">
              <a:lnSpc>
                <a:spcPct val="80000"/>
              </a:lnSpc>
              <a:spcBef>
                <a:spcPts val="600"/>
              </a:spcBef>
              <a:spcAft>
                <a:spcPts val="600"/>
              </a:spcAft>
              <a:buFontTx/>
              <a:buChar char="–"/>
              <a:defRPr/>
            </a:pPr>
            <a:r>
              <a:rPr lang="en-US" sz="2500" dirty="0" smtClean="0"/>
              <a:t>Located near the </a:t>
            </a:r>
            <a:r>
              <a:rPr lang="en-US" sz="2500" b="1" dirty="0" smtClean="0"/>
              <a:t>junction</a:t>
            </a:r>
            <a:r>
              <a:rPr lang="en-US" sz="2500" dirty="0" smtClean="0"/>
              <a:t> of </a:t>
            </a:r>
            <a:r>
              <a:rPr lang="en-US" sz="2500" b="1" dirty="0" smtClean="0"/>
              <a:t>small intestine </a:t>
            </a:r>
            <a:r>
              <a:rPr lang="en-US" sz="2500" dirty="0" smtClean="0"/>
              <a:t>and </a:t>
            </a:r>
            <a:r>
              <a:rPr lang="en-US" sz="2500" b="1" dirty="0" smtClean="0"/>
              <a:t>colon</a:t>
            </a:r>
          </a:p>
          <a:p>
            <a:pPr lvl="1" indent="-334963" algn="just" rtl="1" eaLnBrk="1" hangingPunct="1">
              <a:lnSpc>
                <a:spcPct val="80000"/>
              </a:lnSpc>
              <a:spcBef>
                <a:spcPts val="600"/>
              </a:spcBef>
              <a:spcAft>
                <a:spcPts val="600"/>
              </a:spcAft>
              <a:buFontTx/>
              <a:buChar char="–"/>
              <a:defRPr/>
            </a:pPr>
            <a:r>
              <a:rPr lang="ar-SA" sz="2500" dirty="0" smtClean="0">
                <a:solidFill>
                  <a:srgbClr val="FF0000"/>
                </a:solidFill>
              </a:rPr>
              <a:t>تقع بالقرب من التقاء الامعاء الدقيقة بالقولون </a:t>
            </a:r>
            <a:endParaRPr lang="en-US" sz="2500" dirty="0" smtClean="0">
              <a:solidFill>
                <a:srgbClr val="FF0000"/>
              </a:solidFill>
            </a:endParaRPr>
          </a:p>
          <a:p>
            <a:pPr lvl="1" indent="-334963" algn="just" eaLnBrk="1" hangingPunct="1">
              <a:lnSpc>
                <a:spcPct val="80000"/>
              </a:lnSpc>
              <a:spcBef>
                <a:spcPts val="600"/>
              </a:spcBef>
              <a:spcAft>
                <a:spcPts val="600"/>
              </a:spcAft>
              <a:buFontTx/>
              <a:buChar char="–"/>
              <a:defRPr/>
            </a:pPr>
            <a:r>
              <a:rPr lang="en-US" sz="2500" dirty="0" smtClean="0"/>
              <a:t>Makes a minor contribution to </a:t>
            </a:r>
            <a:r>
              <a:rPr lang="en-US" sz="2500" b="1" dirty="0" smtClean="0"/>
              <a:t>immunity</a:t>
            </a:r>
          </a:p>
          <a:p>
            <a:pPr lvl="1" indent="-334963" algn="just" rtl="1" eaLnBrk="1" hangingPunct="1">
              <a:lnSpc>
                <a:spcPct val="80000"/>
              </a:lnSpc>
              <a:spcBef>
                <a:spcPts val="600"/>
              </a:spcBef>
              <a:spcAft>
                <a:spcPts val="600"/>
              </a:spcAft>
              <a:buFontTx/>
              <a:buChar char="–"/>
              <a:defRPr/>
            </a:pPr>
            <a:r>
              <a:rPr lang="ar-EG" sz="2500" dirty="0" smtClean="0"/>
              <a:t>ت</a:t>
            </a:r>
            <a:r>
              <a:rPr lang="ar-SA" sz="2500" dirty="0" smtClean="0">
                <a:solidFill>
                  <a:srgbClr val="FF0000"/>
                </a:solidFill>
              </a:rPr>
              <a:t>ساهم </a:t>
            </a:r>
            <a:r>
              <a:rPr lang="ar-EG" sz="2500" dirty="0" smtClean="0">
                <a:solidFill>
                  <a:srgbClr val="FF0000"/>
                </a:solidFill>
              </a:rPr>
              <a:t>قليلا </a:t>
            </a:r>
            <a:r>
              <a:rPr lang="ar-SA" sz="2500" dirty="0" smtClean="0">
                <a:solidFill>
                  <a:srgbClr val="FF0000"/>
                </a:solidFill>
              </a:rPr>
              <a:t>في مناعة الجسم</a:t>
            </a:r>
            <a:endParaRPr lang="ar-EG" sz="2500" dirty="0" smtClean="0">
              <a:solidFill>
                <a:srgbClr val="FF0000"/>
              </a:solidFill>
            </a:endParaRPr>
          </a:p>
          <a:p>
            <a:pPr algn="ctr" eaLnBrk="1" hangingPunct="1">
              <a:spcBef>
                <a:spcPts val="600"/>
              </a:spcBef>
              <a:spcAft>
                <a:spcPts val="600"/>
              </a:spcAft>
              <a:buFont typeface="Wingdings" pitchFamily="2" charset="2"/>
              <a:buNone/>
              <a:defRPr/>
            </a:pPr>
            <a:r>
              <a:rPr lang="en-US" sz="2500" b="1" dirty="0" smtClean="0">
                <a:solidFill>
                  <a:srgbClr val="FF0000"/>
                </a:solidFill>
              </a:rPr>
              <a:t>   </a:t>
            </a:r>
            <a:r>
              <a:rPr lang="en-US" sz="2500" b="1" u="sng" dirty="0" smtClean="0">
                <a:solidFill>
                  <a:schemeClr val="accent2"/>
                </a:solidFill>
              </a:rPr>
              <a:t>Gall Bladder	</a:t>
            </a:r>
            <a:r>
              <a:rPr lang="ar-EG" sz="2500" b="1" u="sng" dirty="0" smtClean="0">
                <a:solidFill>
                  <a:schemeClr val="accent2"/>
                </a:solidFill>
              </a:rPr>
              <a:t>الحوصلة المرارية</a:t>
            </a:r>
            <a:endParaRPr lang="en-US" sz="2500" u="sng" dirty="0" smtClean="0">
              <a:solidFill>
                <a:schemeClr val="accent2"/>
              </a:solidFill>
            </a:endParaRPr>
          </a:p>
          <a:p>
            <a:pPr algn="just" eaLnBrk="1" hangingPunct="1">
              <a:spcBef>
                <a:spcPts val="600"/>
              </a:spcBef>
              <a:spcAft>
                <a:spcPts val="600"/>
              </a:spcAft>
              <a:defRPr/>
            </a:pPr>
            <a:r>
              <a:rPr lang="en-US" sz="2500" dirty="0" smtClean="0"/>
              <a:t>A small </a:t>
            </a:r>
            <a:r>
              <a:rPr lang="en-US" sz="2500" b="1" dirty="0" smtClean="0"/>
              <a:t>baglike</a:t>
            </a:r>
            <a:r>
              <a:rPr lang="en-US" sz="2500" dirty="0" smtClean="0"/>
              <a:t> part under the liver.</a:t>
            </a:r>
            <a:endParaRPr lang="ar-EG" sz="2500" dirty="0" smtClean="0"/>
          </a:p>
          <a:p>
            <a:pPr algn="just" rtl="1" eaLnBrk="1" hangingPunct="1">
              <a:spcBef>
                <a:spcPts val="600"/>
              </a:spcBef>
              <a:spcAft>
                <a:spcPts val="600"/>
              </a:spcAft>
              <a:defRPr/>
            </a:pPr>
            <a:r>
              <a:rPr lang="ar-EG" sz="2500" dirty="0" smtClean="0">
                <a:solidFill>
                  <a:srgbClr val="FF0000"/>
                </a:solidFill>
              </a:rPr>
              <a:t>جسم صغير شكل الكيس يقع تحت الكبد مباشرة</a:t>
            </a:r>
            <a:endParaRPr lang="en-US" sz="2500" dirty="0" smtClean="0">
              <a:solidFill>
                <a:srgbClr val="FF0000"/>
              </a:solidFill>
            </a:endParaRPr>
          </a:p>
          <a:p>
            <a:pPr algn="just" eaLnBrk="1" hangingPunct="1">
              <a:spcBef>
                <a:spcPts val="600"/>
              </a:spcBef>
              <a:spcAft>
                <a:spcPts val="600"/>
              </a:spcAft>
              <a:defRPr/>
            </a:pPr>
            <a:r>
              <a:rPr lang="en-US" sz="2500" dirty="0" smtClean="0"/>
              <a:t>It stores a fluid called </a:t>
            </a:r>
            <a:r>
              <a:rPr lang="en-US" sz="2500" b="1" dirty="0" smtClean="0"/>
              <a:t>bile</a:t>
            </a:r>
            <a:r>
              <a:rPr lang="en-US" sz="2500" dirty="0" smtClean="0"/>
              <a:t>, which is made in the liver</a:t>
            </a:r>
            <a:r>
              <a:rPr lang="ar-SA" sz="2500" dirty="0" smtClean="0"/>
              <a:t> </a:t>
            </a:r>
            <a:endParaRPr lang="ar-EG" sz="2500" dirty="0" smtClean="0"/>
          </a:p>
          <a:p>
            <a:pPr algn="just" rtl="1" eaLnBrk="1" hangingPunct="1">
              <a:spcBef>
                <a:spcPts val="600"/>
              </a:spcBef>
              <a:spcAft>
                <a:spcPts val="600"/>
              </a:spcAft>
              <a:defRPr/>
            </a:pPr>
            <a:r>
              <a:rPr lang="ar-SA" sz="2500" dirty="0" smtClean="0">
                <a:solidFill>
                  <a:srgbClr val="FF0000"/>
                </a:solidFill>
              </a:rPr>
              <a:t>يتم ت</a:t>
            </a:r>
            <a:r>
              <a:rPr lang="ar-EG" sz="2500" dirty="0" smtClean="0">
                <a:solidFill>
                  <a:srgbClr val="FF0000"/>
                </a:solidFill>
              </a:rPr>
              <a:t>خزين</a:t>
            </a:r>
            <a:r>
              <a:rPr lang="ar-SA" sz="2500" dirty="0" smtClean="0">
                <a:solidFill>
                  <a:srgbClr val="FF0000"/>
                </a:solidFill>
              </a:rPr>
              <a:t> العصارة الصفراوية </a:t>
            </a:r>
            <a:r>
              <a:rPr lang="ar-EG" sz="2500" dirty="0" smtClean="0">
                <a:solidFill>
                  <a:srgbClr val="FF0000"/>
                </a:solidFill>
              </a:rPr>
              <a:t>المتكونة </a:t>
            </a:r>
            <a:r>
              <a:rPr lang="ar-SA" sz="2500" dirty="0" smtClean="0">
                <a:solidFill>
                  <a:srgbClr val="FF0000"/>
                </a:solidFill>
              </a:rPr>
              <a:t>في الك</a:t>
            </a:r>
            <a:r>
              <a:rPr lang="ar-EG" sz="2500" dirty="0" smtClean="0">
                <a:solidFill>
                  <a:srgbClr val="FF0000"/>
                </a:solidFill>
              </a:rPr>
              <a:t>ب</a:t>
            </a:r>
            <a:r>
              <a:rPr lang="ar-SA" sz="2500" dirty="0" smtClean="0">
                <a:solidFill>
                  <a:srgbClr val="FF0000"/>
                </a:solidFill>
              </a:rPr>
              <a:t>د </a:t>
            </a:r>
            <a:r>
              <a:rPr lang="ar-EG" sz="2500" dirty="0" smtClean="0">
                <a:solidFill>
                  <a:srgbClr val="FF0000"/>
                </a:solidFill>
              </a:rPr>
              <a:t>داخل </a:t>
            </a:r>
            <a:r>
              <a:rPr lang="ar-SA" sz="2500" dirty="0" smtClean="0">
                <a:solidFill>
                  <a:srgbClr val="FF0000"/>
                </a:solidFill>
              </a:rPr>
              <a:t>الحوصلة الصفراوية</a:t>
            </a:r>
            <a:endParaRPr lang="ar-EG" sz="2500" dirty="0" smtClean="0">
              <a:solidFill>
                <a:srgbClr val="FF0000"/>
              </a:solidFill>
            </a:endParaRPr>
          </a:p>
          <a:p>
            <a:pPr algn="just" eaLnBrk="1" hangingPunct="1">
              <a:spcBef>
                <a:spcPts val="600"/>
              </a:spcBef>
              <a:spcAft>
                <a:spcPts val="600"/>
              </a:spcAft>
              <a:defRPr/>
            </a:pPr>
            <a:r>
              <a:rPr lang="en-US" sz="2500" dirty="0" smtClean="0"/>
              <a:t>It helps to </a:t>
            </a:r>
            <a:r>
              <a:rPr lang="en-US" sz="2500" b="1" dirty="0" smtClean="0"/>
              <a:t>digest</a:t>
            </a:r>
            <a:r>
              <a:rPr lang="en-US" sz="2500" dirty="0" smtClean="0"/>
              <a:t> fatty foods</a:t>
            </a:r>
            <a:endParaRPr lang="en-US" sz="25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2" end="2"/>
                                            </p:txEl>
                                          </p:spTgt>
                                        </p:tgtEl>
                                        <p:attrNameLst>
                                          <p:attrName>style.visibility</p:attrName>
                                        </p:attrNameLst>
                                      </p:cBhvr>
                                      <p:to>
                                        <p:strVal val="visible"/>
                                      </p:to>
                                    </p:set>
                                    <p:anim calcmode="lin" valueType="num">
                                      <p:cBhvr additive="base">
                                        <p:cTn id="7"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9">
                                            <p:txEl>
                                              <p:pRg st="3" end="3"/>
                                            </p:txEl>
                                          </p:spTgt>
                                        </p:tgtEl>
                                        <p:attrNameLst>
                                          <p:attrName>style.visibility</p:attrName>
                                        </p:attrNameLst>
                                      </p:cBhvr>
                                      <p:to>
                                        <p:strVal val="visible"/>
                                      </p:to>
                                    </p:set>
                                    <p:anim calcmode="lin" valueType="num">
                                      <p:cBhvr additive="base">
                                        <p:cTn id="11" dur="500" fill="hold"/>
                                        <p:tgtEl>
                                          <p:spTgt spid="3686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9">
                                            <p:txEl>
                                              <p:pRg st="4" end="4"/>
                                            </p:txEl>
                                          </p:spTgt>
                                        </p:tgtEl>
                                        <p:attrNameLst>
                                          <p:attrName>style.visibility</p:attrName>
                                        </p:attrNameLst>
                                      </p:cBhvr>
                                      <p:to>
                                        <p:strVal val="visible"/>
                                      </p:to>
                                    </p:set>
                                    <p:anim calcmode="lin" valueType="num">
                                      <p:cBhvr additive="base">
                                        <p:cTn id="17" dur="500" fill="hold"/>
                                        <p:tgtEl>
                                          <p:spTgt spid="3686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6869">
                                            <p:txEl>
                                              <p:pRg st="5" end="5"/>
                                            </p:txEl>
                                          </p:spTgt>
                                        </p:tgtEl>
                                        <p:attrNameLst>
                                          <p:attrName>style.visibility</p:attrName>
                                        </p:attrNameLst>
                                      </p:cBhvr>
                                      <p:to>
                                        <p:strVal val="visible"/>
                                      </p:to>
                                    </p:set>
                                    <p:anim calcmode="lin" valueType="num">
                                      <p:cBhvr additive="base">
                                        <p:cTn id="21" dur="500" fill="hold"/>
                                        <p:tgtEl>
                                          <p:spTgt spid="3686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686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869">
                                            <p:txEl>
                                              <p:pRg st="7" end="7"/>
                                            </p:txEl>
                                          </p:spTgt>
                                        </p:tgtEl>
                                        <p:attrNameLst>
                                          <p:attrName>style.visibility</p:attrName>
                                        </p:attrNameLst>
                                      </p:cBhvr>
                                      <p:to>
                                        <p:strVal val="visible"/>
                                      </p:to>
                                    </p:set>
                                    <p:anim calcmode="lin" valueType="num">
                                      <p:cBhvr additive="base">
                                        <p:cTn id="27" dur="500" fill="hold"/>
                                        <p:tgtEl>
                                          <p:spTgt spid="3686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686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869">
                                            <p:txEl>
                                              <p:pRg st="8" end="8"/>
                                            </p:txEl>
                                          </p:spTgt>
                                        </p:tgtEl>
                                        <p:attrNameLst>
                                          <p:attrName>style.visibility</p:attrName>
                                        </p:attrNameLst>
                                      </p:cBhvr>
                                      <p:to>
                                        <p:strVal val="visible"/>
                                      </p:to>
                                    </p:set>
                                    <p:anim calcmode="lin" valueType="num">
                                      <p:cBhvr additive="base">
                                        <p:cTn id="31" dur="500" fill="hold"/>
                                        <p:tgtEl>
                                          <p:spTgt spid="3686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869">
                                            <p:txEl>
                                              <p:pRg st="9" end="9"/>
                                            </p:txEl>
                                          </p:spTgt>
                                        </p:tgtEl>
                                        <p:attrNameLst>
                                          <p:attrName>style.visibility</p:attrName>
                                        </p:attrNameLst>
                                      </p:cBhvr>
                                      <p:to>
                                        <p:strVal val="visible"/>
                                      </p:to>
                                    </p:set>
                                    <p:anim calcmode="lin" valueType="num">
                                      <p:cBhvr additive="base">
                                        <p:cTn id="37" dur="500" fill="hold"/>
                                        <p:tgtEl>
                                          <p:spTgt spid="3686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869">
                                            <p:txEl>
                                              <p:pRg st="10" end="10"/>
                                            </p:txEl>
                                          </p:spTgt>
                                        </p:tgtEl>
                                        <p:attrNameLst>
                                          <p:attrName>style.visibility</p:attrName>
                                        </p:attrNameLst>
                                      </p:cBhvr>
                                      <p:to>
                                        <p:strVal val="visible"/>
                                      </p:to>
                                    </p:set>
                                    <p:anim calcmode="lin" valueType="num">
                                      <p:cBhvr additive="base">
                                        <p:cTn id="41" dur="500" fill="hold"/>
                                        <p:tgtEl>
                                          <p:spTgt spid="3686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86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6869">
                                            <p:txEl>
                                              <p:pRg st="11" end="11"/>
                                            </p:txEl>
                                          </p:spTgt>
                                        </p:tgtEl>
                                        <p:attrNameLst>
                                          <p:attrName>style.visibility</p:attrName>
                                        </p:attrNameLst>
                                      </p:cBhvr>
                                      <p:to>
                                        <p:strVal val="visible"/>
                                      </p:to>
                                    </p:set>
                                    <p:anim calcmode="lin" valueType="num">
                                      <p:cBhvr additive="base">
                                        <p:cTn id="47" dur="500" fill="hold"/>
                                        <p:tgtEl>
                                          <p:spTgt spid="36869">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686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21_12SmallLargeIntestine-U"/>
          <p:cNvPicPr>
            <a:picLocks noChangeAspect="1" noChangeArrowheads="1"/>
          </p:cNvPicPr>
          <p:nvPr/>
        </p:nvPicPr>
        <p:blipFill>
          <a:blip r:embed="rId4" cstate="print"/>
          <a:srcRect/>
          <a:stretch>
            <a:fillRect/>
          </a:stretch>
        </p:blipFill>
        <p:spPr bwMode="auto">
          <a:xfrm>
            <a:off x="1154113" y="136525"/>
            <a:ext cx="6834187" cy="6584950"/>
          </a:xfrm>
          <a:prstGeom prst="rect">
            <a:avLst/>
          </a:prstGeom>
          <a:noFill/>
          <a:ln w="9525">
            <a:noFill/>
            <a:miter lim="800000"/>
            <a:headEnd/>
            <a:tailEnd/>
          </a:ln>
        </p:spPr>
      </p:pic>
      <p:sp>
        <p:nvSpPr>
          <p:cNvPr id="34819" name="Text Box 9"/>
          <p:cNvSpPr txBox="1">
            <a:spLocks noChangeArrowheads="1"/>
          </p:cNvSpPr>
          <p:nvPr/>
        </p:nvSpPr>
        <p:spPr bwMode="auto">
          <a:xfrm>
            <a:off x="1146175" y="1016000"/>
            <a:ext cx="2233613" cy="873125"/>
          </a:xfrm>
          <a:prstGeom prst="rect">
            <a:avLst/>
          </a:prstGeom>
          <a:noFill/>
          <a:ln w="9525">
            <a:noFill/>
            <a:miter lim="800000"/>
            <a:headEnd/>
            <a:tailEnd/>
          </a:ln>
        </p:spPr>
        <p:txBody>
          <a:bodyPr wrap="none" lIns="0" tIns="0" rIns="0" bIns="0"/>
          <a:lstStyle/>
          <a:p>
            <a:pPr algn="ctr"/>
            <a:r>
              <a:rPr lang="en-US" sz="1800" b="1"/>
              <a:t>Large</a:t>
            </a:r>
            <a:r>
              <a:rPr lang="ar-EG" sz="1800" b="1"/>
              <a:t> </a:t>
            </a:r>
            <a:r>
              <a:rPr lang="en-US" sz="1800" b="1"/>
              <a:t>intestine</a:t>
            </a:r>
          </a:p>
          <a:p>
            <a:pPr algn="ctr"/>
            <a:r>
              <a:rPr lang="en-US" sz="1800" b="1"/>
              <a:t>(colon)</a:t>
            </a:r>
          </a:p>
          <a:p>
            <a:pPr algn="ctr"/>
            <a:r>
              <a:rPr lang="ar-SA" sz="1800" b="1"/>
              <a:t>الامعاء الغليظة </a:t>
            </a:r>
          </a:p>
          <a:p>
            <a:pPr algn="ctr"/>
            <a:r>
              <a:rPr lang="ar-SA" sz="1800" b="1"/>
              <a:t>(ال</a:t>
            </a:r>
            <a:r>
              <a:rPr lang="ar-EG" sz="1800" b="1"/>
              <a:t>ق</a:t>
            </a:r>
            <a:r>
              <a:rPr lang="ar-SA" sz="1800" b="1"/>
              <a:t>ولون)</a:t>
            </a:r>
            <a:r>
              <a:rPr lang="ar-SA" sz="1600" b="1"/>
              <a:t>    </a:t>
            </a:r>
            <a:endParaRPr lang="en-US" sz="1600" b="1"/>
          </a:p>
          <a:p>
            <a:pPr algn="ctr"/>
            <a:endParaRPr lang="en-US" sz="1800" b="1"/>
          </a:p>
        </p:txBody>
      </p:sp>
      <p:sp>
        <p:nvSpPr>
          <p:cNvPr id="34820" name="Text Box 10"/>
          <p:cNvSpPr txBox="1">
            <a:spLocks noChangeArrowheads="1"/>
          </p:cNvSpPr>
          <p:nvPr/>
        </p:nvSpPr>
        <p:spPr bwMode="auto">
          <a:xfrm>
            <a:off x="3663950" y="3616325"/>
            <a:ext cx="1452563" cy="873125"/>
          </a:xfrm>
          <a:prstGeom prst="rect">
            <a:avLst/>
          </a:prstGeom>
          <a:noFill/>
          <a:ln w="9525">
            <a:noFill/>
            <a:miter lim="800000"/>
            <a:headEnd/>
            <a:tailEnd/>
          </a:ln>
        </p:spPr>
        <p:txBody>
          <a:bodyPr wrap="none" lIns="0" tIns="0" rIns="0" bIns="0"/>
          <a:lstStyle/>
          <a:p>
            <a:pPr algn="ctr">
              <a:lnSpc>
                <a:spcPct val="80000"/>
              </a:lnSpc>
            </a:pPr>
            <a:r>
              <a:rPr lang="en-US" sz="1800" b="1"/>
              <a:t>End</a:t>
            </a:r>
          </a:p>
          <a:p>
            <a:pPr algn="ctr">
              <a:lnSpc>
                <a:spcPct val="80000"/>
              </a:lnSpc>
            </a:pPr>
            <a:r>
              <a:rPr lang="en-US" sz="1800" b="1"/>
              <a:t>of small</a:t>
            </a:r>
          </a:p>
          <a:p>
            <a:pPr algn="ctr">
              <a:lnSpc>
                <a:spcPct val="80000"/>
              </a:lnSpc>
            </a:pPr>
            <a:r>
              <a:rPr lang="en-US" sz="1800" b="1"/>
              <a:t>Intestine</a:t>
            </a:r>
            <a:endParaRPr lang="ar-EG" sz="1800" b="1"/>
          </a:p>
          <a:p>
            <a:pPr algn="ctr">
              <a:lnSpc>
                <a:spcPct val="80000"/>
              </a:lnSpc>
            </a:pPr>
            <a:r>
              <a:rPr lang="ar-EG" sz="1800" b="1"/>
              <a:t>نهاية الأمعاء الدقيقة</a:t>
            </a:r>
            <a:endParaRPr lang="en-US" sz="1800" b="1"/>
          </a:p>
        </p:txBody>
      </p:sp>
      <p:sp>
        <p:nvSpPr>
          <p:cNvPr id="34821" name="Text Box 11"/>
          <p:cNvSpPr txBox="1">
            <a:spLocks noChangeArrowheads="1"/>
          </p:cNvSpPr>
          <p:nvPr/>
        </p:nvSpPr>
        <p:spPr bwMode="auto">
          <a:xfrm>
            <a:off x="3228975" y="5567363"/>
            <a:ext cx="1090613" cy="263525"/>
          </a:xfrm>
          <a:prstGeom prst="rect">
            <a:avLst/>
          </a:prstGeom>
          <a:noFill/>
          <a:ln w="9525">
            <a:noFill/>
            <a:miter lim="800000"/>
            <a:headEnd/>
            <a:tailEnd/>
          </a:ln>
        </p:spPr>
        <p:txBody>
          <a:bodyPr wrap="none" lIns="0" tIns="0" rIns="0" bIns="0"/>
          <a:lstStyle/>
          <a:p>
            <a:r>
              <a:rPr lang="en-US" sz="1800" b="1"/>
              <a:t>Appendix</a:t>
            </a:r>
          </a:p>
        </p:txBody>
      </p:sp>
      <p:sp>
        <p:nvSpPr>
          <p:cNvPr id="34822" name="Text Box 15"/>
          <p:cNvSpPr txBox="1">
            <a:spLocks noChangeArrowheads="1"/>
          </p:cNvSpPr>
          <p:nvPr/>
        </p:nvSpPr>
        <p:spPr bwMode="auto">
          <a:xfrm>
            <a:off x="6338888" y="4437063"/>
            <a:ext cx="684212" cy="255587"/>
          </a:xfrm>
          <a:prstGeom prst="rect">
            <a:avLst/>
          </a:prstGeom>
          <a:noFill/>
          <a:ln w="9525">
            <a:noFill/>
            <a:miter lim="800000"/>
            <a:headEnd/>
            <a:tailEnd/>
          </a:ln>
        </p:spPr>
        <p:txBody>
          <a:bodyPr wrap="none" lIns="0" tIns="0" rIns="0" bIns="0"/>
          <a:lstStyle/>
          <a:p>
            <a:r>
              <a:rPr lang="en-US" sz="1800" b="1"/>
              <a:t>Anus</a:t>
            </a:r>
          </a:p>
          <a:p>
            <a:r>
              <a:rPr lang="ar-SA" sz="1800" b="1"/>
              <a:t>الشرج </a:t>
            </a:r>
            <a:endParaRPr lang="en-US" sz="1800" b="1"/>
          </a:p>
        </p:txBody>
      </p:sp>
      <p:sp>
        <p:nvSpPr>
          <p:cNvPr id="34823" name="Text Box 16"/>
          <p:cNvSpPr txBox="1">
            <a:spLocks noChangeArrowheads="1"/>
          </p:cNvSpPr>
          <p:nvPr/>
        </p:nvSpPr>
        <p:spPr bwMode="auto">
          <a:xfrm>
            <a:off x="6537325" y="3930650"/>
            <a:ext cx="862013" cy="263525"/>
          </a:xfrm>
          <a:prstGeom prst="rect">
            <a:avLst/>
          </a:prstGeom>
          <a:noFill/>
          <a:ln w="9525">
            <a:noFill/>
            <a:miter lim="800000"/>
            <a:headEnd/>
            <a:tailEnd/>
          </a:ln>
        </p:spPr>
        <p:txBody>
          <a:bodyPr wrap="none" lIns="0" tIns="0" rIns="0" bIns="0"/>
          <a:lstStyle/>
          <a:p>
            <a:r>
              <a:rPr lang="en-US" sz="1800" b="1"/>
              <a:t>Rectum</a:t>
            </a:r>
          </a:p>
        </p:txBody>
      </p:sp>
      <p:sp>
        <p:nvSpPr>
          <p:cNvPr id="34824" name="Text Box 17"/>
          <p:cNvSpPr txBox="1">
            <a:spLocks noChangeArrowheads="1"/>
          </p:cNvSpPr>
          <p:nvPr/>
        </p:nvSpPr>
        <p:spPr bwMode="auto">
          <a:xfrm>
            <a:off x="7142163" y="3203575"/>
            <a:ext cx="996950" cy="527050"/>
          </a:xfrm>
          <a:prstGeom prst="rect">
            <a:avLst/>
          </a:prstGeom>
          <a:noFill/>
          <a:ln w="9525">
            <a:noFill/>
            <a:miter lim="800000"/>
            <a:headEnd/>
            <a:tailEnd/>
          </a:ln>
        </p:spPr>
        <p:txBody>
          <a:bodyPr wrap="none" lIns="0" tIns="0" rIns="0" bIns="0"/>
          <a:lstStyle/>
          <a:p>
            <a:pPr>
              <a:lnSpc>
                <a:spcPct val="90000"/>
              </a:lnSpc>
            </a:pPr>
            <a:r>
              <a:rPr lang="en-US" sz="1800" b="1"/>
              <a:t>Small</a:t>
            </a:r>
          </a:p>
          <a:p>
            <a:pPr>
              <a:lnSpc>
                <a:spcPct val="90000"/>
              </a:lnSpc>
            </a:pPr>
            <a:r>
              <a:rPr lang="en-US" sz="1800" b="1"/>
              <a:t>intestine</a:t>
            </a:r>
          </a:p>
        </p:txBody>
      </p:sp>
      <p:sp>
        <p:nvSpPr>
          <p:cNvPr id="34825" name="Line 18"/>
          <p:cNvSpPr>
            <a:spLocks noChangeShapeType="1"/>
          </p:cNvSpPr>
          <p:nvPr/>
        </p:nvSpPr>
        <p:spPr bwMode="auto">
          <a:xfrm>
            <a:off x="3114675" y="1412875"/>
            <a:ext cx="1003300" cy="0"/>
          </a:xfrm>
          <a:prstGeom prst="line">
            <a:avLst/>
          </a:prstGeom>
          <a:noFill/>
          <a:ln w="25400">
            <a:solidFill>
              <a:schemeClr val="tx1"/>
            </a:solidFill>
            <a:round/>
            <a:headEnd/>
            <a:tailEnd/>
          </a:ln>
        </p:spPr>
        <p:txBody>
          <a:bodyPr wrap="none" anchor="ctr"/>
          <a:lstStyle/>
          <a:p>
            <a:endParaRPr lang="en-US"/>
          </a:p>
        </p:txBody>
      </p:sp>
      <p:sp>
        <p:nvSpPr>
          <p:cNvPr id="34826" name="Line 20"/>
          <p:cNvSpPr>
            <a:spLocks noChangeShapeType="1"/>
          </p:cNvSpPr>
          <p:nvPr/>
        </p:nvSpPr>
        <p:spPr bwMode="auto">
          <a:xfrm flipV="1">
            <a:off x="3378200" y="4048125"/>
            <a:ext cx="254000" cy="174625"/>
          </a:xfrm>
          <a:prstGeom prst="line">
            <a:avLst/>
          </a:prstGeom>
          <a:noFill/>
          <a:ln w="25400">
            <a:solidFill>
              <a:schemeClr val="tx1"/>
            </a:solidFill>
            <a:round/>
            <a:headEnd/>
            <a:tailEnd/>
          </a:ln>
        </p:spPr>
        <p:txBody>
          <a:bodyPr wrap="none" anchor="ctr"/>
          <a:lstStyle/>
          <a:p>
            <a:endParaRPr lang="en-US"/>
          </a:p>
        </p:txBody>
      </p:sp>
      <p:sp>
        <p:nvSpPr>
          <p:cNvPr id="34827" name="Line 21"/>
          <p:cNvSpPr>
            <a:spLocks noChangeShapeType="1"/>
          </p:cNvSpPr>
          <p:nvPr/>
        </p:nvSpPr>
        <p:spPr bwMode="auto">
          <a:xfrm>
            <a:off x="3016250" y="5686425"/>
            <a:ext cx="174625" cy="6350"/>
          </a:xfrm>
          <a:prstGeom prst="line">
            <a:avLst/>
          </a:prstGeom>
          <a:noFill/>
          <a:ln w="25400">
            <a:solidFill>
              <a:schemeClr val="tx1"/>
            </a:solidFill>
            <a:round/>
            <a:headEnd/>
            <a:tailEnd/>
          </a:ln>
        </p:spPr>
        <p:txBody>
          <a:bodyPr wrap="none" anchor="ctr"/>
          <a:lstStyle/>
          <a:p>
            <a:endParaRPr lang="en-US"/>
          </a:p>
        </p:txBody>
      </p:sp>
      <p:sp>
        <p:nvSpPr>
          <p:cNvPr id="34828" name="Line 24"/>
          <p:cNvSpPr>
            <a:spLocks noChangeShapeType="1"/>
          </p:cNvSpPr>
          <p:nvPr/>
        </p:nvSpPr>
        <p:spPr bwMode="auto">
          <a:xfrm>
            <a:off x="5562600" y="4156075"/>
            <a:ext cx="746125" cy="434975"/>
          </a:xfrm>
          <a:prstGeom prst="line">
            <a:avLst/>
          </a:prstGeom>
          <a:noFill/>
          <a:ln w="25400">
            <a:solidFill>
              <a:schemeClr val="tx1"/>
            </a:solidFill>
            <a:round/>
            <a:headEnd/>
            <a:tailEnd/>
          </a:ln>
        </p:spPr>
        <p:txBody>
          <a:bodyPr wrap="none" anchor="ctr"/>
          <a:lstStyle/>
          <a:p>
            <a:endParaRPr lang="en-US"/>
          </a:p>
        </p:txBody>
      </p:sp>
      <p:sp>
        <p:nvSpPr>
          <p:cNvPr id="34829" name="Line 25"/>
          <p:cNvSpPr>
            <a:spLocks noChangeShapeType="1"/>
          </p:cNvSpPr>
          <p:nvPr/>
        </p:nvSpPr>
        <p:spPr bwMode="auto">
          <a:xfrm>
            <a:off x="5534025" y="3711575"/>
            <a:ext cx="958850" cy="352425"/>
          </a:xfrm>
          <a:prstGeom prst="line">
            <a:avLst/>
          </a:prstGeom>
          <a:noFill/>
          <a:ln w="25400">
            <a:solidFill>
              <a:schemeClr val="tx1"/>
            </a:solidFill>
            <a:round/>
            <a:headEnd/>
            <a:tailEnd/>
          </a:ln>
        </p:spPr>
        <p:txBody>
          <a:bodyPr wrap="none" anchor="ctr"/>
          <a:lstStyle/>
          <a:p>
            <a:endParaRPr lang="en-US"/>
          </a:p>
        </p:txBody>
      </p:sp>
      <p:sp>
        <p:nvSpPr>
          <p:cNvPr id="34830" name="Text Box 27"/>
          <p:cNvSpPr txBox="1">
            <a:spLocks noChangeArrowheads="1"/>
          </p:cNvSpPr>
          <p:nvPr/>
        </p:nvSpPr>
        <p:spPr bwMode="auto">
          <a:xfrm>
            <a:off x="8147050" y="3211513"/>
            <a:ext cx="996950" cy="527050"/>
          </a:xfrm>
          <a:prstGeom prst="rect">
            <a:avLst/>
          </a:prstGeom>
          <a:noFill/>
          <a:ln w="9525">
            <a:noFill/>
            <a:miter lim="800000"/>
            <a:headEnd/>
            <a:tailEnd/>
          </a:ln>
        </p:spPr>
        <p:txBody>
          <a:bodyPr wrap="none" lIns="0" tIns="0" rIns="0" bIns="0"/>
          <a:lstStyle/>
          <a:p>
            <a:pPr>
              <a:lnSpc>
                <a:spcPct val="90000"/>
              </a:lnSpc>
            </a:pPr>
            <a:r>
              <a:rPr lang="ar-SA" sz="2000" b="1"/>
              <a:t>الامعاء</a:t>
            </a:r>
          </a:p>
          <a:p>
            <a:pPr>
              <a:lnSpc>
                <a:spcPct val="90000"/>
              </a:lnSpc>
            </a:pPr>
            <a:r>
              <a:rPr lang="ar-SA" sz="2000" b="1"/>
              <a:t> الدقيقة</a:t>
            </a:r>
            <a:r>
              <a:rPr lang="ar-SA" sz="1800" b="1"/>
              <a:t> </a:t>
            </a:r>
            <a:endParaRPr lang="en-US" sz="1800" b="1"/>
          </a:p>
        </p:txBody>
      </p:sp>
      <p:sp>
        <p:nvSpPr>
          <p:cNvPr id="34831" name="Text Box 28"/>
          <p:cNvSpPr txBox="1">
            <a:spLocks noChangeArrowheads="1"/>
          </p:cNvSpPr>
          <p:nvPr/>
        </p:nvSpPr>
        <p:spPr bwMode="auto">
          <a:xfrm>
            <a:off x="7431088" y="3911600"/>
            <a:ext cx="862012" cy="263525"/>
          </a:xfrm>
          <a:prstGeom prst="rect">
            <a:avLst/>
          </a:prstGeom>
          <a:noFill/>
          <a:ln w="9525">
            <a:noFill/>
            <a:miter lim="800000"/>
            <a:headEnd/>
            <a:tailEnd/>
          </a:ln>
        </p:spPr>
        <p:txBody>
          <a:bodyPr wrap="none" lIns="0" tIns="0" rIns="0" bIns="0"/>
          <a:lstStyle/>
          <a:p>
            <a:r>
              <a:rPr lang="ar-SA" sz="2000" b="1"/>
              <a:t>المستقيم</a:t>
            </a:r>
            <a:r>
              <a:rPr lang="ar-SA" sz="1800" b="1"/>
              <a:t> </a:t>
            </a:r>
            <a:endParaRPr lang="en-US" sz="1800" b="1"/>
          </a:p>
        </p:txBody>
      </p:sp>
      <p:sp>
        <p:nvSpPr>
          <p:cNvPr id="34832" name="Text Box 32"/>
          <p:cNvSpPr txBox="1">
            <a:spLocks noChangeArrowheads="1"/>
          </p:cNvSpPr>
          <p:nvPr/>
        </p:nvSpPr>
        <p:spPr bwMode="auto">
          <a:xfrm>
            <a:off x="2994025" y="5797550"/>
            <a:ext cx="1090613" cy="263525"/>
          </a:xfrm>
          <a:prstGeom prst="rect">
            <a:avLst/>
          </a:prstGeom>
          <a:noFill/>
          <a:ln w="9525">
            <a:noFill/>
            <a:miter lim="800000"/>
            <a:headEnd/>
            <a:tailEnd/>
          </a:ln>
        </p:spPr>
        <p:txBody>
          <a:bodyPr wrap="none" lIns="0" tIns="0" rIns="0" bIns="0"/>
          <a:lstStyle/>
          <a:p>
            <a:r>
              <a:rPr lang="ar-SA" sz="2000" b="1"/>
              <a:t>الزائدة الدودية</a:t>
            </a:r>
            <a:r>
              <a:rPr lang="ar-SA" sz="1800" b="1"/>
              <a:t> </a:t>
            </a:r>
            <a:endParaRPr lang="en-US" sz="1800" b="1"/>
          </a:p>
        </p:txBody>
      </p:sp>
      <p:sp>
        <p:nvSpPr>
          <p:cNvPr id="34833" name="Text Box 34"/>
          <p:cNvSpPr txBox="1">
            <a:spLocks noChangeArrowheads="1"/>
          </p:cNvSpPr>
          <p:nvPr/>
        </p:nvSpPr>
        <p:spPr bwMode="auto">
          <a:xfrm>
            <a:off x="6599238" y="5133975"/>
            <a:ext cx="1641475" cy="390525"/>
          </a:xfrm>
          <a:prstGeom prst="rect">
            <a:avLst/>
          </a:prstGeom>
          <a:noFill/>
          <a:ln w="9525">
            <a:noFill/>
            <a:miter lim="800000"/>
            <a:headEnd/>
            <a:tailEnd/>
          </a:ln>
        </p:spPr>
        <p:txBody>
          <a:bodyPr wrap="none" lIns="0" tIns="0" rIns="0" bIns="0"/>
          <a:lstStyle/>
          <a:p>
            <a:r>
              <a:rPr lang="ar-SA" sz="1800" b="1"/>
              <a:t>المادة الغذائية</a:t>
            </a:r>
          </a:p>
          <a:p>
            <a:r>
              <a:rPr lang="ar-SA" sz="1800" b="1"/>
              <a:t> الغير ممتصة </a:t>
            </a:r>
            <a:endParaRPr lang="en-US" sz="1800" b="1"/>
          </a:p>
        </p:txBody>
      </p:sp>
      <p:sp>
        <p:nvSpPr>
          <p:cNvPr id="34834" name="Line 25"/>
          <p:cNvSpPr>
            <a:spLocks noChangeShapeType="1"/>
          </p:cNvSpPr>
          <p:nvPr/>
        </p:nvSpPr>
        <p:spPr bwMode="auto">
          <a:xfrm>
            <a:off x="5894388" y="2695575"/>
            <a:ext cx="1085850" cy="684213"/>
          </a:xfrm>
          <a:prstGeom prst="line">
            <a:avLst/>
          </a:prstGeom>
          <a:noFill/>
          <a:ln w="25400">
            <a:solidFill>
              <a:schemeClr val="tx1"/>
            </a:solidFill>
            <a:round/>
            <a:headEnd/>
            <a:tailEnd/>
          </a:ln>
        </p:spPr>
        <p:txBody>
          <a:bodyPr wrap="none" anchor="ctr"/>
          <a:lstStyle/>
          <a:p>
            <a:endParaRPr lang="en-US"/>
          </a:p>
        </p:txBody>
      </p:sp>
      <p:sp>
        <p:nvSpPr>
          <p:cNvPr id="34835" name="Line 20"/>
          <p:cNvSpPr>
            <a:spLocks noChangeShapeType="1"/>
          </p:cNvSpPr>
          <p:nvPr/>
        </p:nvSpPr>
        <p:spPr bwMode="auto">
          <a:xfrm flipV="1">
            <a:off x="1620838" y="5462588"/>
            <a:ext cx="254000" cy="174625"/>
          </a:xfrm>
          <a:prstGeom prst="line">
            <a:avLst/>
          </a:prstGeom>
          <a:noFill/>
          <a:ln w="25400">
            <a:solidFill>
              <a:schemeClr val="tx1"/>
            </a:solidFill>
            <a:round/>
            <a:headEnd/>
            <a:tailEnd/>
          </a:ln>
        </p:spPr>
        <p:txBody>
          <a:bodyPr wrap="none" anchor="ctr"/>
          <a:lstStyle/>
          <a:p>
            <a:endParaRPr lang="en-US"/>
          </a:p>
        </p:txBody>
      </p:sp>
      <p:sp>
        <p:nvSpPr>
          <p:cNvPr id="34836" name="Text Box 10"/>
          <p:cNvSpPr txBox="1">
            <a:spLocks noChangeArrowheads="1"/>
          </p:cNvSpPr>
          <p:nvPr/>
        </p:nvSpPr>
        <p:spPr bwMode="auto">
          <a:xfrm>
            <a:off x="401638" y="5597525"/>
            <a:ext cx="1192212" cy="873125"/>
          </a:xfrm>
          <a:prstGeom prst="rect">
            <a:avLst/>
          </a:prstGeom>
          <a:noFill/>
          <a:ln w="9525">
            <a:noFill/>
            <a:miter lim="800000"/>
            <a:headEnd/>
            <a:tailEnd/>
          </a:ln>
        </p:spPr>
        <p:txBody>
          <a:bodyPr wrap="none" lIns="0" tIns="0" rIns="0" bIns="0"/>
          <a:lstStyle/>
          <a:p>
            <a:pPr algn="ctr">
              <a:lnSpc>
                <a:spcPct val="80000"/>
              </a:lnSpc>
            </a:pPr>
            <a:r>
              <a:rPr lang="en-US" sz="1800" b="1"/>
              <a:t>Large</a:t>
            </a:r>
          </a:p>
          <a:p>
            <a:pPr algn="ctr">
              <a:lnSpc>
                <a:spcPct val="80000"/>
              </a:lnSpc>
            </a:pPr>
            <a:r>
              <a:rPr lang="en-US" sz="1800" b="1"/>
              <a:t>Intestine</a:t>
            </a:r>
            <a:endParaRPr lang="ar-EG" sz="1800" b="1"/>
          </a:p>
          <a:p>
            <a:pPr algn="ctr">
              <a:lnSpc>
                <a:spcPct val="80000"/>
              </a:lnSpc>
            </a:pPr>
            <a:r>
              <a:rPr lang="ar-EG" sz="1800" b="1"/>
              <a:t>الأمعاء الغليظة</a:t>
            </a:r>
            <a:endParaRPr lang="en-US" sz="1800" b="1"/>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400277"/>
            <a:ext cx="8775700" cy="822325"/>
          </a:xfrm>
        </p:spPr>
        <p:txBody>
          <a:bodyPr/>
          <a:lstStyle/>
          <a:p>
            <a:r>
              <a:rPr lang="en-US" sz="4400" dirty="0" smtClean="0">
                <a:cs typeface="+mn-cs"/>
              </a:rPr>
              <a:t>conclusion</a:t>
            </a:r>
            <a:endParaRPr lang="en-US" sz="4400" dirty="0">
              <a:cs typeface="+mn-cs"/>
            </a:endParaRPr>
          </a:p>
        </p:txBody>
      </p:sp>
      <p:sp>
        <p:nvSpPr>
          <p:cNvPr id="3" name="Content Placeholder 2"/>
          <p:cNvSpPr>
            <a:spLocks noGrp="1"/>
          </p:cNvSpPr>
          <p:nvPr>
            <p:ph idx="1"/>
          </p:nvPr>
        </p:nvSpPr>
        <p:spPr/>
        <p:txBody>
          <a:bodyPr anchor="ctr"/>
          <a:lstStyle/>
          <a:p>
            <a:pPr algn="just">
              <a:spcAft>
                <a:spcPts val="1200"/>
              </a:spcAft>
            </a:pPr>
            <a:r>
              <a:rPr lang="en-US" sz="2400" b="1" dirty="0" smtClean="0"/>
              <a:t>Animals obtain and ingest food in a variety of ways.</a:t>
            </a:r>
          </a:p>
          <a:p>
            <a:pPr algn="just">
              <a:spcAft>
                <a:spcPts val="1200"/>
              </a:spcAft>
            </a:pPr>
            <a:r>
              <a:rPr lang="en-US" sz="2400" b="1" dirty="0" smtClean="0"/>
              <a:t>Food processing occurs in four stages : _______</a:t>
            </a:r>
          </a:p>
          <a:p>
            <a:pPr algn="just">
              <a:spcAft>
                <a:spcPts val="1200"/>
              </a:spcAft>
            </a:pPr>
            <a:r>
              <a:rPr lang="en-US" sz="2400" b="1" dirty="0" smtClean="0"/>
              <a:t>Digestion occurs in specialized compartments.</a:t>
            </a:r>
          </a:p>
          <a:p>
            <a:pPr algn="just">
              <a:spcAft>
                <a:spcPts val="1200"/>
              </a:spcAft>
            </a:pPr>
            <a:r>
              <a:rPr lang="en-US" sz="2400" b="1" dirty="0" smtClean="0"/>
              <a:t>A healthy diet satisfies three needs: chemical energy, raw materials for biosynthesis and essential nutrients.</a:t>
            </a:r>
          </a:p>
          <a:p>
            <a:pPr algn="just">
              <a:spcAft>
                <a:spcPts val="1200"/>
              </a:spcAft>
            </a:pPr>
            <a:r>
              <a:rPr lang="en-US" sz="2400" b="1" dirty="0" smtClean="0"/>
              <a:t>A healthy diet includes 13 vitamins and many essential minerals.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21_04_HumanDigestiveSys-U"/>
          <p:cNvPicPr>
            <a:picLocks noChangeAspect="1" noChangeArrowheads="1"/>
          </p:cNvPicPr>
          <p:nvPr/>
        </p:nvPicPr>
        <p:blipFill>
          <a:blip r:embed="rId4" cstate="print"/>
          <a:srcRect/>
          <a:stretch>
            <a:fillRect/>
          </a:stretch>
        </p:blipFill>
        <p:spPr bwMode="auto">
          <a:xfrm>
            <a:off x="28575" y="0"/>
            <a:ext cx="9115425" cy="6858000"/>
          </a:xfrm>
          <a:prstGeom prst="rect">
            <a:avLst/>
          </a:prstGeom>
          <a:noFill/>
          <a:ln w="9525">
            <a:noFill/>
            <a:miter lim="800000"/>
            <a:headEnd/>
            <a:tailEnd/>
          </a:ln>
        </p:spPr>
      </p:pic>
      <p:sp>
        <p:nvSpPr>
          <p:cNvPr id="35843" name="Text Box 9"/>
          <p:cNvSpPr txBox="1">
            <a:spLocks noChangeArrowheads="1"/>
          </p:cNvSpPr>
          <p:nvPr/>
        </p:nvSpPr>
        <p:spPr bwMode="auto">
          <a:xfrm>
            <a:off x="6081713" y="1466850"/>
            <a:ext cx="1639887" cy="239713"/>
          </a:xfrm>
          <a:prstGeom prst="rect">
            <a:avLst/>
          </a:prstGeom>
          <a:noFill/>
          <a:ln w="9525">
            <a:noFill/>
            <a:miter lim="800000"/>
            <a:headEnd/>
            <a:tailEnd/>
          </a:ln>
        </p:spPr>
        <p:txBody>
          <a:bodyPr wrap="none" lIns="0" tIns="0" rIns="0" bIns="0"/>
          <a:lstStyle/>
          <a:p>
            <a:pPr>
              <a:lnSpc>
                <a:spcPct val="90000"/>
              </a:lnSpc>
            </a:pPr>
            <a:r>
              <a:rPr lang="en-US" sz="1200" b="1"/>
              <a:t>Pharynx</a:t>
            </a:r>
            <a:r>
              <a:rPr lang="ar-SA" sz="1200" b="1"/>
              <a:t>البلعوم  </a:t>
            </a:r>
            <a:endParaRPr lang="en-US" sz="1200" b="1"/>
          </a:p>
        </p:txBody>
      </p:sp>
      <p:sp>
        <p:nvSpPr>
          <p:cNvPr id="35844" name="Text Box 10"/>
          <p:cNvSpPr txBox="1">
            <a:spLocks noChangeArrowheads="1"/>
          </p:cNvSpPr>
          <p:nvPr/>
        </p:nvSpPr>
        <p:spPr bwMode="auto">
          <a:xfrm>
            <a:off x="6086475" y="1916113"/>
            <a:ext cx="1468438" cy="269875"/>
          </a:xfrm>
          <a:prstGeom prst="rect">
            <a:avLst/>
          </a:prstGeom>
          <a:noFill/>
          <a:ln w="9525">
            <a:noFill/>
            <a:miter lim="800000"/>
            <a:headEnd/>
            <a:tailEnd/>
          </a:ln>
        </p:spPr>
        <p:txBody>
          <a:bodyPr wrap="none" lIns="0" tIns="0" rIns="0" bIns="0"/>
          <a:lstStyle/>
          <a:p>
            <a:pPr>
              <a:lnSpc>
                <a:spcPct val="90000"/>
              </a:lnSpc>
            </a:pPr>
            <a:r>
              <a:rPr lang="en-US" sz="1200" b="1"/>
              <a:t>Esophagus </a:t>
            </a:r>
            <a:r>
              <a:rPr lang="ar-SA" sz="1200" b="1"/>
              <a:t>المريء</a:t>
            </a:r>
            <a:endParaRPr lang="en-US" sz="1200" b="1"/>
          </a:p>
        </p:txBody>
      </p:sp>
      <p:sp>
        <p:nvSpPr>
          <p:cNvPr id="35845" name="Text Box 11"/>
          <p:cNvSpPr txBox="1">
            <a:spLocks noChangeArrowheads="1"/>
          </p:cNvSpPr>
          <p:nvPr/>
        </p:nvSpPr>
        <p:spPr bwMode="auto">
          <a:xfrm>
            <a:off x="425450" y="1822450"/>
            <a:ext cx="638175" cy="153988"/>
          </a:xfrm>
          <a:prstGeom prst="rect">
            <a:avLst/>
          </a:prstGeom>
          <a:noFill/>
          <a:ln w="9525">
            <a:noFill/>
            <a:miter lim="800000"/>
            <a:headEnd/>
            <a:tailEnd/>
          </a:ln>
        </p:spPr>
        <p:txBody>
          <a:bodyPr wrap="none" lIns="0" tIns="0" rIns="0" bIns="0"/>
          <a:lstStyle/>
          <a:p>
            <a:pPr>
              <a:lnSpc>
                <a:spcPct val="90000"/>
              </a:lnSpc>
            </a:pPr>
            <a:r>
              <a:rPr lang="en-US" sz="1100" b="1"/>
              <a:t>Mouth</a:t>
            </a:r>
          </a:p>
        </p:txBody>
      </p:sp>
      <p:sp>
        <p:nvSpPr>
          <p:cNvPr id="35846" name="Text Box 12"/>
          <p:cNvSpPr txBox="1">
            <a:spLocks noChangeArrowheads="1"/>
          </p:cNvSpPr>
          <p:nvPr/>
        </p:nvSpPr>
        <p:spPr bwMode="auto">
          <a:xfrm>
            <a:off x="3013075" y="628650"/>
            <a:ext cx="757238" cy="331788"/>
          </a:xfrm>
          <a:prstGeom prst="rect">
            <a:avLst/>
          </a:prstGeom>
          <a:noFill/>
          <a:ln w="9525">
            <a:noFill/>
            <a:miter lim="800000"/>
            <a:headEnd/>
            <a:tailEnd/>
          </a:ln>
        </p:spPr>
        <p:txBody>
          <a:bodyPr wrap="none" lIns="0" tIns="0" rIns="0" bIns="0"/>
          <a:lstStyle/>
          <a:p>
            <a:pPr>
              <a:lnSpc>
                <a:spcPct val="90000"/>
              </a:lnSpc>
            </a:pPr>
            <a:r>
              <a:rPr lang="en-US" sz="1200" b="1"/>
              <a:t>Oral cavity</a:t>
            </a:r>
          </a:p>
          <a:p>
            <a:pPr>
              <a:lnSpc>
                <a:spcPct val="90000"/>
              </a:lnSpc>
            </a:pPr>
            <a:r>
              <a:rPr lang="en-US" sz="1200" b="1"/>
              <a:t> </a:t>
            </a:r>
            <a:r>
              <a:rPr lang="ar-SA" sz="1200" b="1"/>
              <a:t>تجويف الفم</a:t>
            </a:r>
          </a:p>
          <a:p>
            <a:pPr>
              <a:lnSpc>
                <a:spcPct val="90000"/>
              </a:lnSpc>
            </a:pPr>
            <a:endParaRPr lang="en-US" sz="1200" b="1"/>
          </a:p>
          <a:p>
            <a:pPr>
              <a:lnSpc>
                <a:spcPct val="90000"/>
              </a:lnSpc>
            </a:pPr>
            <a:endParaRPr lang="en-US" sz="1200" b="1"/>
          </a:p>
        </p:txBody>
      </p:sp>
      <p:sp>
        <p:nvSpPr>
          <p:cNvPr id="35847" name="Text Box 13"/>
          <p:cNvSpPr txBox="1">
            <a:spLocks noChangeArrowheads="1"/>
          </p:cNvSpPr>
          <p:nvPr/>
        </p:nvSpPr>
        <p:spPr bwMode="auto">
          <a:xfrm>
            <a:off x="2852738" y="1082675"/>
            <a:ext cx="638175" cy="153988"/>
          </a:xfrm>
          <a:prstGeom prst="rect">
            <a:avLst/>
          </a:prstGeom>
          <a:noFill/>
          <a:ln w="9525">
            <a:noFill/>
            <a:miter lim="800000"/>
            <a:headEnd/>
            <a:tailEnd/>
          </a:ln>
        </p:spPr>
        <p:txBody>
          <a:bodyPr wrap="none" lIns="0" tIns="0" rIns="0" bIns="0"/>
          <a:lstStyle/>
          <a:p>
            <a:pPr>
              <a:lnSpc>
                <a:spcPct val="90000"/>
              </a:lnSpc>
            </a:pPr>
            <a:r>
              <a:rPr lang="en-US" sz="1200" b="1"/>
              <a:t>Tongue</a:t>
            </a:r>
            <a:r>
              <a:rPr lang="ar-SA" sz="1200" b="1"/>
              <a:t> اللسان </a:t>
            </a:r>
            <a:endParaRPr lang="en-US" sz="1200" b="1"/>
          </a:p>
        </p:txBody>
      </p:sp>
      <p:sp>
        <p:nvSpPr>
          <p:cNvPr id="35848" name="Text Box 14"/>
          <p:cNvSpPr txBox="1">
            <a:spLocks noChangeArrowheads="1"/>
          </p:cNvSpPr>
          <p:nvPr/>
        </p:nvSpPr>
        <p:spPr bwMode="auto">
          <a:xfrm>
            <a:off x="2979738" y="1390650"/>
            <a:ext cx="638175" cy="153988"/>
          </a:xfrm>
          <a:prstGeom prst="rect">
            <a:avLst/>
          </a:prstGeom>
          <a:noFill/>
          <a:ln w="9525">
            <a:noFill/>
            <a:miter lim="800000"/>
            <a:headEnd/>
            <a:tailEnd/>
          </a:ln>
        </p:spPr>
        <p:txBody>
          <a:bodyPr wrap="none" lIns="0" tIns="0" rIns="0" bIns="0"/>
          <a:lstStyle/>
          <a:p>
            <a:pPr>
              <a:lnSpc>
                <a:spcPct val="90000"/>
              </a:lnSpc>
            </a:pPr>
            <a:r>
              <a:rPr lang="en-US" sz="1200" b="1"/>
              <a:t>Mouth </a:t>
            </a:r>
            <a:r>
              <a:rPr lang="ar-SA" sz="1200" b="1"/>
              <a:t>الفم </a:t>
            </a:r>
            <a:endParaRPr lang="en-US" sz="1200" b="1"/>
          </a:p>
        </p:txBody>
      </p:sp>
      <p:sp>
        <p:nvSpPr>
          <p:cNvPr id="35849" name="Text Box 15"/>
          <p:cNvSpPr txBox="1">
            <a:spLocks noChangeArrowheads="1"/>
          </p:cNvSpPr>
          <p:nvPr/>
        </p:nvSpPr>
        <p:spPr bwMode="auto">
          <a:xfrm>
            <a:off x="2528888" y="1695450"/>
            <a:ext cx="1327150" cy="292100"/>
          </a:xfrm>
          <a:prstGeom prst="rect">
            <a:avLst/>
          </a:prstGeom>
          <a:noFill/>
          <a:ln w="9525">
            <a:noFill/>
            <a:miter lim="800000"/>
            <a:headEnd/>
            <a:tailEnd/>
          </a:ln>
        </p:spPr>
        <p:txBody>
          <a:bodyPr wrap="none" lIns="0" tIns="0" rIns="0" bIns="0"/>
          <a:lstStyle/>
          <a:p>
            <a:pPr algn="ctr">
              <a:lnSpc>
                <a:spcPct val="90000"/>
              </a:lnSpc>
            </a:pPr>
            <a:r>
              <a:rPr lang="en-US" sz="1200" b="1">
                <a:solidFill>
                  <a:srgbClr val="0094C7"/>
                </a:solidFill>
              </a:rPr>
              <a:t>Salivary glands</a:t>
            </a:r>
          </a:p>
          <a:p>
            <a:pPr algn="ctr">
              <a:lnSpc>
                <a:spcPct val="90000"/>
              </a:lnSpc>
            </a:pPr>
            <a:r>
              <a:rPr lang="ar-SA" sz="1200" b="1">
                <a:solidFill>
                  <a:srgbClr val="0094C7"/>
                </a:solidFill>
              </a:rPr>
              <a:t>الغدد اللعابية</a:t>
            </a:r>
            <a:endParaRPr lang="en-US" sz="1200" b="1">
              <a:solidFill>
                <a:srgbClr val="0094C7"/>
              </a:solidFill>
            </a:endParaRPr>
          </a:p>
        </p:txBody>
      </p:sp>
      <p:sp>
        <p:nvSpPr>
          <p:cNvPr id="35850" name="Text Box 16"/>
          <p:cNvSpPr txBox="1">
            <a:spLocks noChangeArrowheads="1"/>
          </p:cNvSpPr>
          <p:nvPr/>
        </p:nvSpPr>
        <p:spPr bwMode="auto">
          <a:xfrm>
            <a:off x="1725613" y="1485900"/>
            <a:ext cx="615950" cy="306388"/>
          </a:xfrm>
          <a:prstGeom prst="rect">
            <a:avLst/>
          </a:prstGeom>
          <a:noFill/>
          <a:ln w="9525">
            <a:noFill/>
            <a:miter lim="800000"/>
            <a:headEnd/>
            <a:tailEnd/>
          </a:ln>
        </p:spPr>
        <p:txBody>
          <a:bodyPr wrap="none" lIns="0" tIns="0" rIns="0" bIns="0"/>
          <a:lstStyle/>
          <a:p>
            <a:pPr>
              <a:lnSpc>
                <a:spcPct val="90000"/>
              </a:lnSpc>
            </a:pPr>
            <a:r>
              <a:rPr lang="en-US" sz="1100" b="1">
                <a:solidFill>
                  <a:srgbClr val="0094C7"/>
                </a:solidFill>
              </a:rPr>
              <a:t>Salivary</a:t>
            </a:r>
          </a:p>
          <a:p>
            <a:pPr>
              <a:lnSpc>
                <a:spcPct val="90000"/>
              </a:lnSpc>
            </a:pPr>
            <a:r>
              <a:rPr lang="en-US" sz="1100" b="1">
                <a:solidFill>
                  <a:srgbClr val="0094C7"/>
                </a:solidFill>
              </a:rPr>
              <a:t>glands</a:t>
            </a:r>
          </a:p>
        </p:txBody>
      </p:sp>
      <p:sp>
        <p:nvSpPr>
          <p:cNvPr id="35851" name="Text Box 17"/>
          <p:cNvSpPr txBox="1">
            <a:spLocks noChangeArrowheads="1"/>
          </p:cNvSpPr>
          <p:nvPr/>
        </p:nvSpPr>
        <p:spPr bwMode="auto">
          <a:xfrm>
            <a:off x="441325" y="2230438"/>
            <a:ext cx="757238" cy="153987"/>
          </a:xfrm>
          <a:prstGeom prst="rect">
            <a:avLst/>
          </a:prstGeom>
          <a:noFill/>
          <a:ln w="9525">
            <a:noFill/>
            <a:miter lim="800000"/>
            <a:headEnd/>
            <a:tailEnd/>
          </a:ln>
        </p:spPr>
        <p:txBody>
          <a:bodyPr wrap="none" lIns="0" tIns="0" rIns="0" bIns="0"/>
          <a:lstStyle/>
          <a:p>
            <a:pPr>
              <a:lnSpc>
                <a:spcPct val="90000"/>
              </a:lnSpc>
            </a:pPr>
            <a:r>
              <a:rPr lang="en-US" sz="1100" b="1"/>
              <a:t>Esophagus</a:t>
            </a:r>
          </a:p>
        </p:txBody>
      </p:sp>
      <p:sp>
        <p:nvSpPr>
          <p:cNvPr id="35852" name="Text Box 18"/>
          <p:cNvSpPr txBox="1">
            <a:spLocks noChangeArrowheads="1"/>
          </p:cNvSpPr>
          <p:nvPr/>
        </p:nvSpPr>
        <p:spPr bwMode="auto">
          <a:xfrm>
            <a:off x="454025" y="2987675"/>
            <a:ext cx="615950" cy="306388"/>
          </a:xfrm>
          <a:prstGeom prst="rect">
            <a:avLst/>
          </a:prstGeom>
          <a:noFill/>
          <a:ln w="9525">
            <a:noFill/>
            <a:miter lim="800000"/>
            <a:headEnd/>
            <a:tailEnd/>
          </a:ln>
        </p:spPr>
        <p:txBody>
          <a:bodyPr wrap="none" lIns="0" tIns="0" rIns="0" bIns="0"/>
          <a:lstStyle/>
          <a:p>
            <a:pPr>
              <a:lnSpc>
                <a:spcPct val="90000"/>
              </a:lnSpc>
            </a:pPr>
            <a:r>
              <a:rPr lang="en-US" sz="1100" b="1">
                <a:solidFill>
                  <a:srgbClr val="0094C7"/>
                </a:solidFill>
              </a:rPr>
              <a:t>Gall-</a:t>
            </a:r>
          </a:p>
          <a:p>
            <a:pPr>
              <a:lnSpc>
                <a:spcPct val="90000"/>
              </a:lnSpc>
            </a:pPr>
            <a:r>
              <a:rPr lang="en-US" sz="1100" b="1">
                <a:solidFill>
                  <a:srgbClr val="0094C7"/>
                </a:solidFill>
              </a:rPr>
              <a:t>bladder</a:t>
            </a:r>
          </a:p>
        </p:txBody>
      </p:sp>
      <p:sp>
        <p:nvSpPr>
          <p:cNvPr id="35853" name="Text Box 19"/>
          <p:cNvSpPr txBox="1">
            <a:spLocks noChangeArrowheads="1"/>
          </p:cNvSpPr>
          <p:nvPr/>
        </p:nvSpPr>
        <p:spPr bwMode="auto">
          <a:xfrm>
            <a:off x="406400" y="3835400"/>
            <a:ext cx="404813" cy="163513"/>
          </a:xfrm>
          <a:prstGeom prst="rect">
            <a:avLst/>
          </a:prstGeom>
          <a:noFill/>
          <a:ln w="9525">
            <a:noFill/>
            <a:miter lim="800000"/>
            <a:headEnd/>
            <a:tailEnd/>
          </a:ln>
        </p:spPr>
        <p:txBody>
          <a:bodyPr wrap="none" lIns="0" tIns="0" rIns="0" bIns="0"/>
          <a:lstStyle/>
          <a:p>
            <a:pPr>
              <a:lnSpc>
                <a:spcPct val="90000"/>
              </a:lnSpc>
            </a:pPr>
            <a:r>
              <a:rPr lang="en-US" sz="1100" b="1">
                <a:solidFill>
                  <a:srgbClr val="0094C7"/>
                </a:solidFill>
              </a:rPr>
              <a:t>Liver</a:t>
            </a:r>
          </a:p>
        </p:txBody>
      </p:sp>
      <p:sp>
        <p:nvSpPr>
          <p:cNvPr id="35854" name="Text Box 20"/>
          <p:cNvSpPr txBox="1">
            <a:spLocks noChangeArrowheads="1"/>
          </p:cNvSpPr>
          <p:nvPr/>
        </p:nvSpPr>
        <p:spPr bwMode="auto">
          <a:xfrm>
            <a:off x="512763" y="4105275"/>
            <a:ext cx="658812" cy="153988"/>
          </a:xfrm>
          <a:prstGeom prst="rect">
            <a:avLst/>
          </a:prstGeom>
          <a:noFill/>
          <a:ln w="9525">
            <a:noFill/>
            <a:miter lim="800000"/>
            <a:headEnd/>
            <a:tailEnd/>
          </a:ln>
        </p:spPr>
        <p:txBody>
          <a:bodyPr wrap="none" lIns="0" tIns="0" rIns="0" bIns="0"/>
          <a:lstStyle/>
          <a:p>
            <a:pPr>
              <a:lnSpc>
                <a:spcPct val="90000"/>
              </a:lnSpc>
            </a:pPr>
            <a:r>
              <a:rPr lang="en-US" sz="1100" b="1">
                <a:solidFill>
                  <a:srgbClr val="0094C7"/>
                </a:solidFill>
              </a:rPr>
              <a:t>Pancreas</a:t>
            </a:r>
          </a:p>
        </p:txBody>
      </p:sp>
      <p:sp>
        <p:nvSpPr>
          <p:cNvPr id="35855" name="Text Box 21"/>
          <p:cNvSpPr txBox="1">
            <a:spLocks noChangeArrowheads="1"/>
          </p:cNvSpPr>
          <p:nvPr/>
        </p:nvSpPr>
        <p:spPr bwMode="auto">
          <a:xfrm>
            <a:off x="2424113" y="4092575"/>
            <a:ext cx="1241425" cy="334963"/>
          </a:xfrm>
          <a:prstGeom prst="rect">
            <a:avLst/>
          </a:prstGeom>
          <a:noFill/>
          <a:ln w="9525">
            <a:noFill/>
            <a:miter lim="800000"/>
            <a:headEnd/>
            <a:tailEnd/>
          </a:ln>
        </p:spPr>
        <p:txBody>
          <a:bodyPr wrap="none" lIns="0" tIns="0" rIns="0" bIns="0"/>
          <a:lstStyle/>
          <a:p>
            <a:pPr>
              <a:lnSpc>
                <a:spcPct val="90000"/>
              </a:lnSpc>
            </a:pPr>
            <a:r>
              <a:rPr lang="en-US" sz="1200" b="1">
                <a:solidFill>
                  <a:srgbClr val="0094C7"/>
                </a:solidFill>
              </a:rPr>
              <a:t>Gall bladder</a:t>
            </a:r>
          </a:p>
          <a:p>
            <a:pPr>
              <a:lnSpc>
                <a:spcPct val="90000"/>
              </a:lnSpc>
            </a:pPr>
            <a:r>
              <a:rPr lang="ar-SA" sz="1200" b="1">
                <a:solidFill>
                  <a:srgbClr val="0094C7"/>
                </a:solidFill>
              </a:rPr>
              <a:t>الحوصلة الصفراوية</a:t>
            </a:r>
            <a:endParaRPr lang="en-US" sz="1200" b="1">
              <a:solidFill>
                <a:srgbClr val="0094C7"/>
              </a:solidFill>
            </a:endParaRPr>
          </a:p>
        </p:txBody>
      </p:sp>
      <p:sp>
        <p:nvSpPr>
          <p:cNvPr id="35856" name="Text Box 22"/>
          <p:cNvSpPr txBox="1">
            <a:spLocks noChangeArrowheads="1"/>
          </p:cNvSpPr>
          <p:nvPr/>
        </p:nvSpPr>
        <p:spPr bwMode="auto">
          <a:xfrm>
            <a:off x="4137025" y="2684463"/>
            <a:ext cx="404813" cy="163512"/>
          </a:xfrm>
          <a:prstGeom prst="rect">
            <a:avLst/>
          </a:prstGeom>
          <a:noFill/>
          <a:ln w="9525">
            <a:noFill/>
            <a:miter lim="800000"/>
            <a:headEnd/>
            <a:tailEnd/>
          </a:ln>
        </p:spPr>
        <p:txBody>
          <a:bodyPr wrap="none" lIns="0" tIns="0" rIns="0" bIns="0"/>
          <a:lstStyle/>
          <a:p>
            <a:pPr>
              <a:lnSpc>
                <a:spcPct val="90000"/>
              </a:lnSpc>
            </a:pPr>
            <a:r>
              <a:rPr lang="en-US" sz="1200" b="1">
                <a:solidFill>
                  <a:srgbClr val="0094C7"/>
                </a:solidFill>
              </a:rPr>
              <a:t>Liver</a:t>
            </a:r>
          </a:p>
        </p:txBody>
      </p:sp>
      <p:sp>
        <p:nvSpPr>
          <p:cNvPr id="35857" name="Text Box 23"/>
          <p:cNvSpPr txBox="1">
            <a:spLocks noChangeArrowheads="1"/>
          </p:cNvSpPr>
          <p:nvPr/>
        </p:nvSpPr>
        <p:spPr bwMode="auto">
          <a:xfrm>
            <a:off x="2397125" y="4481513"/>
            <a:ext cx="1209675" cy="211137"/>
          </a:xfrm>
          <a:prstGeom prst="rect">
            <a:avLst/>
          </a:prstGeom>
          <a:noFill/>
          <a:ln w="9525">
            <a:noFill/>
            <a:miter lim="800000"/>
            <a:headEnd/>
            <a:tailEnd/>
          </a:ln>
        </p:spPr>
        <p:txBody>
          <a:bodyPr wrap="none" lIns="0" tIns="0" rIns="0" bIns="0"/>
          <a:lstStyle/>
          <a:p>
            <a:pPr>
              <a:lnSpc>
                <a:spcPct val="90000"/>
              </a:lnSpc>
            </a:pPr>
            <a:r>
              <a:rPr lang="en-US" sz="1200" b="1">
                <a:solidFill>
                  <a:srgbClr val="0094C7"/>
                </a:solidFill>
              </a:rPr>
              <a:t>Pancreas</a:t>
            </a:r>
            <a:r>
              <a:rPr lang="ar-SA" sz="1200" b="1">
                <a:solidFill>
                  <a:srgbClr val="0094C7"/>
                </a:solidFill>
              </a:rPr>
              <a:t>البنكرياس </a:t>
            </a:r>
            <a:endParaRPr lang="en-US" sz="1200" b="1">
              <a:solidFill>
                <a:srgbClr val="0094C7"/>
              </a:solidFill>
            </a:endParaRPr>
          </a:p>
        </p:txBody>
      </p:sp>
      <p:sp>
        <p:nvSpPr>
          <p:cNvPr id="35858" name="Text Box 24"/>
          <p:cNvSpPr txBox="1">
            <a:spLocks noChangeArrowheads="1"/>
          </p:cNvSpPr>
          <p:nvPr/>
        </p:nvSpPr>
        <p:spPr bwMode="auto">
          <a:xfrm>
            <a:off x="1684338" y="3643313"/>
            <a:ext cx="663575" cy="331787"/>
          </a:xfrm>
          <a:prstGeom prst="rect">
            <a:avLst/>
          </a:prstGeom>
          <a:noFill/>
          <a:ln w="9525">
            <a:noFill/>
            <a:miter lim="800000"/>
            <a:headEnd/>
            <a:tailEnd/>
          </a:ln>
        </p:spPr>
        <p:txBody>
          <a:bodyPr wrap="none" lIns="0" tIns="0" rIns="0" bIns="0"/>
          <a:lstStyle/>
          <a:p>
            <a:pPr>
              <a:lnSpc>
                <a:spcPct val="90000"/>
              </a:lnSpc>
            </a:pPr>
            <a:r>
              <a:rPr lang="en-US" sz="1100" b="1"/>
              <a:t>Small</a:t>
            </a:r>
          </a:p>
          <a:p>
            <a:pPr>
              <a:lnSpc>
                <a:spcPct val="90000"/>
              </a:lnSpc>
            </a:pPr>
            <a:r>
              <a:rPr lang="en-US" sz="1100" b="1"/>
              <a:t>intestine</a:t>
            </a:r>
          </a:p>
        </p:txBody>
      </p:sp>
      <p:sp>
        <p:nvSpPr>
          <p:cNvPr id="35859" name="Text Box 25"/>
          <p:cNvSpPr txBox="1">
            <a:spLocks noChangeArrowheads="1"/>
          </p:cNvSpPr>
          <p:nvPr/>
        </p:nvSpPr>
        <p:spPr bwMode="auto">
          <a:xfrm>
            <a:off x="1690688" y="3186113"/>
            <a:ext cx="638175" cy="153987"/>
          </a:xfrm>
          <a:prstGeom prst="rect">
            <a:avLst/>
          </a:prstGeom>
          <a:noFill/>
          <a:ln w="9525">
            <a:noFill/>
            <a:miter lim="800000"/>
            <a:headEnd/>
            <a:tailEnd/>
          </a:ln>
        </p:spPr>
        <p:txBody>
          <a:bodyPr wrap="none" lIns="0" tIns="0" rIns="0" bIns="0"/>
          <a:lstStyle/>
          <a:p>
            <a:pPr>
              <a:lnSpc>
                <a:spcPct val="90000"/>
              </a:lnSpc>
            </a:pPr>
            <a:r>
              <a:rPr lang="en-US" sz="1100" b="1"/>
              <a:t>Stomach</a:t>
            </a:r>
          </a:p>
        </p:txBody>
      </p:sp>
      <p:sp>
        <p:nvSpPr>
          <p:cNvPr id="35860" name="Text Box 26"/>
          <p:cNvSpPr txBox="1">
            <a:spLocks noChangeArrowheads="1"/>
          </p:cNvSpPr>
          <p:nvPr/>
        </p:nvSpPr>
        <p:spPr bwMode="auto">
          <a:xfrm>
            <a:off x="1736725" y="4675188"/>
            <a:ext cx="638175" cy="153987"/>
          </a:xfrm>
          <a:prstGeom prst="rect">
            <a:avLst/>
          </a:prstGeom>
          <a:noFill/>
          <a:ln w="9525">
            <a:noFill/>
            <a:miter lim="800000"/>
            <a:headEnd/>
            <a:tailEnd/>
          </a:ln>
        </p:spPr>
        <p:txBody>
          <a:bodyPr wrap="none" lIns="0" tIns="0" rIns="0" bIns="0"/>
          <a:lstStyle/>
          <a:p>
            <a:pPr>
              <a:lnSpc>
                <a:spcPct val="90000"/>
              </a:lnSpc>
            </a:pPr>
            <a:r>
              <a:rPr lang="en-US" sz="1100" b="1"/>
              <a:t>Rectum</a:t>
            </a:r>
          </a:p>
        </p:txBody>
      </p:sp>
      <p:sp>
        <p:nvSpPr>
          <p:cNvPr id="35861" name="Text Box 27"/>
          <p:cNvSpPr txBox="1">
            <a:spLocks noChangeArrowheads="1"/>
          </p:cNvSpPr>
          <p:nvPr/>
        </p:nvSpPr>
        <p:spPr bwMode="auto">
          <a:xfrm>
            <a:off x="1741488" y="4872038"/>
            <a:ext cx="638175" cy="153987"/>
          </a:xfrm>
          <a:prstGeom prst="rect">
            <a:avLst/>
          </a:prstGeom>
          <a:noFill/>
          <a:ln w="9525">
            <a:noFill/>
            <a:miter lim="800000"/>
            <a:headEnd/>
            <a:tailEnd/>
          </a:ln>
        </p:spPr>
        <p:txBody>
          <a:bodyPr wrap="none" lIns="0" tIns="0" rIns="0" bIns="0"/>
          <a:lstStyle/>
          <a:p>
            <a:pPr>
              <a:lnSpc>
                <a:spcPct val="90000"/>
              </a:lnSpc>
            </a:pPr>
            <a:r>
              <a:rPr lang="en-US" sz="1100" b="1"/>
              <a:t>Anus</a:t>
            </a:r>
          </a:p>
        </p:txBody>
      </p:sp>
      <p:sp>
        <p:nvSpPr>
          <p:cNvPr id="35862" name="Text Box 28"/>
          <p:cNvSpPr txBox="1">
            <a:spLocks noChangeArrowheads="1"/>
          </p:cNvSpPr>
          <p:nvPr/>
        </p:nvSpPr>
        <p:spPr bwMode="auto">
          <a:xfrm>
            <a:off x="1690688" y="4195763"/>
            <a:ext cx="663575" cy="331787"/>
          </a:xfrm>
          <a:prstGeom prst="rect">
            <a:avLst/>
          </a:prstGeom>
          <a:noFill/>
          <a:ln w="9525">
            <a:noFill/>
            <a:miter lim="800000"/>
            <a:headEnd/>
            <a:tailEnd/>
          </a:ln>
        </p:spPr>
        <p:txBody>
          <a:bodyPr wrap="none" lIns="0" tIns="0" rIns="0" bIns="0"/>
          <a:lstStyle/>
          <a:p>
            <a:pPr>
              <a:lnSpc>
                <a:spcPct val="90000"/>
              </a:lnSpc>
            </a:pPr>
            <a:r>
              <a:rPr lang="en-US" sz="1100" b="1"/>
              <a:t>Large</a:t>
            </a:r>
          </a:p>
          <a:p>
            <a:pPr>
              <a:lnSpc>
                <a:spcPct val="90000"/>
              </a:lnSpc>
            </a:pPr>
            <a:r>
              <a:rPr lang="en-US" sz="1100" b="1"/>
              <a:t>intestine</a:t>
            </a:r>
          </a:p>
        </p:txBody>
      </p:sp>
      <p:sp>
        <p:nvSpPr>
          <p:cNvPr id="35863" name="Text Box 29"/>
          <p:cNvSpPr txBox="1">
            <a:spLocks noChangeArrowheads="1"/>
          </p:cNvSpPr>
          <p:nvPr/>
        </p:nvSpPr>
        <p:spPr bwMode="auto">
          <a:xfrm>
            <a:off x="2365375" y="4786313"/>
            <a:ext cx="1169988" cy="331787"/>
          </a:xfrm>
          <a:prstGeom prst="rect">
            <a:avLst/>
          </a:prstGeom>
          <a:noFill/>
          <a:ln w="9525">
            <a:noFill/>
            <a:miter lim="800000"/>
            <a:headEnd/>
            <a:tailEnd/>
          </a:ln>
        </p:spPr>
        <p:txBody>
          <a:bodyPr wrap="none" lIns="0" tIns="0" rIns="0" bIns="0"/>
          <a:lstStyle/>
          <a:p>
            <a:pPr algn="ctr">
              <a:lnSpc>
                <a:spcPct val="90000"/>
              </a:lnSpc>
            </a:pPr>
            <a:r>
              <a:rPr lang="en-US" sz="1200" b="1"/>
              <a:t>Small intestine</a:t>
            </a:r>
          </a:p>
          <a:p>
            <a:pPr algn="ctr">
              <a:lnSpc>
                <a:spcPct val="90000"/>
              </a:lnSpc>
            </a:pPr>
            <a:r>
              <a:rPr lang="ar-SA" sz="1200" b="1"/>
              <a:t>الأمعاء الدقيقة</a:t>
            </a:r>
            <a:endParaRPr lang="en-US" sz="1200" b="1"/>
          </a:p>
        </p:txBody>
      </p:sp>
      <p:sp>
        <p:nvSpPr>
          <p:cNvPr id="35864" name="Text Box 30"/>
          <p:cNvSpPr txBox="1">
            <a:spLocks noChangeArrowheads="1"/>
          </p:cNvSpPr>
          <p:nvPr/>
        </p:nvSpPr>
        <p:spPr bwMode="auto">
          <a:xfrm>
            <a:off x="2308225" y="5637213"/>
            <a:ext cx="1320800" cy="196850"/>
          </a:xfrm>
          <a:prstGeom prst="rect">
            <a:avLst/>
          </a:prstGeom>
          <a:noFill/>
          <a:ln w="9525">
            <a:noFill/>
            <a:miter lim="800000"/>
            <a:headEnd/>
            <a:tailEnd/>
          </a:ln>
        </p:spPr>
        <p:txBody>
          <a:bodyPr wrap="none" lIns="0" tIns="0" rIns="0" bIns="0"/>
          <a:lstStyle/>
          <a:p>
            <a:pPr>
              <a:lnSpc>
                <a:spcPct val="90000"/>
              </a:lnSpc>
            </a:pPr>
            <a:r>
              <a:rPr lang="en-US" sz="1200" b="1"/>
              <a:t>Rectum</a:t>
            </a:r>
            <a:r>
              <a:rPr lang="ar-SA" sz="1200" b="1"/>
              <a:t> المستقيم  </a:t>
            </a:r>
            <a:endParaRPr lang="en-US" sz="1200" b="1"/>
          </a:p>
        </p:txBody>
      </p:sp>
      <p:sp>
        <p:nvSpPr>
          <p:cNvPr id="35865" name="Text Box 31"/>
          <p:cNvSpPr txBox="1">
            <a:spLocks noChangeArrowheads="1"/>
          </p:cNvSpPr>
          <p:nvPr/>
        </p:nvSpPr>
        <p:spPr bwMode="auto">
          <a:xfrm>
            <a:off x="2406650" y="5910263"/>
            <a:ext cx="638175" cy="153987"/>
          </a:xfrm>
          <a:prstGeom prst="rect">
            <a:avLst/>
          </a:prstGeom>
          <a:noFill/>
          <a:ln w="9525">
            <a:noFill/>
            <a:miter lim="800000"/>
            <a:headEnd/>
            <a:tailEnd/>
          </a:ln>
        </p:spPr>
        <p:txBody>
          <a:bodyPr wrap="none" lIns="0" tIns="0" rIns="0" bIns="0"/>
          <a:lstStyle/>
          <a:p>
            <a:pPr>
              <a:lnSpc>
                <a:spcPct val="90000"/>
              </a:lnSpc>
            </a:pPr>
            <a:r>
              <a:rPr lang="en-US" sz="1200" b="1"/>
              <a:t>Anus  </a:t>
            </a:r>
            <a:r>
              <a:rPr lang="ar-SA" sz="1200" b="1"/>
              <a:t>الشرج </a:t>
            </a:r>
            <a:endParaRPr lang="en-US" sz="1200" b="1"/>
          </a:p>
        </p:txBody>
      </p:sp>
      <p:sp>
        <p:nvSpPr>
          <p:cNvPr id="35866" name="Text Box 32"/>
          <p:cNvSpPr txBox="1">
            <a:spLocks noChangeArrowheads="1"/>
          </p:cNvSpPr>
          <p:nvPr/>
        </p:nvSpPr>
        <p:spPr bwMode="auto">
          <a:xfrm>
            <a:off x="2424113" y="5224463"/>
            <a:ext cx="1171575" cy="331787"/>
          </a:xfrm>
          <a:prstGeom prst="rect">
            <a:avLst/>
          </a:prstGeom>
          <a:noFill/>
          <a:ln w="9525">
            <a:noFill/>
            <a:miter lim="800000"/>
            <a:headEnd/>
            <a:tailEnd/>
          </a:ln>
        </p:spPr>
        <p:txBody>
          <a:bodyPr wrap="none" lIns="0" tIns="0" rIns="0" bIns="0"/>
          <a:lstStyle/>
          <a:p>
            <a:pPr algn="ctr">
              <a:lnSpc>
                <a:spcPct val="90000"/>
              </a:lnSpc>
            </a:pPr>
            <a:r>
              <a:rPr lang="en-US" sz="1200" b="1"/>
              <a:t>Large intestine</a:t>
            </a:r>
          </a:p>
          <a:p>
            <a:pPr algn="ctr">
              <a:lnSpc>
                <a:spcPct val="90000"/>
              </a:lnSpc>
            </a:pPr>
            <a:r>
              <a:rPr lang="ar-SA" sz="1200" b="1"/>
              <a:t>الأمعاء الغليظة</a:t>
            </a:r>
            <a:endParaRPr lang="en-US" sz="1200" b="1"/>
          </a:p>
        </p:txBody>
      </p:sp>
      <p:sp>
        <p:nvSpPr>
          <p:cNvPr id="35867" name="Text Box 33"/>
          <p:cNvSpPr txBox="1">
            <a:spLocks noChangeArrowheads="1"/>
          </p:cNvSpPr>
          <p:nvPr/>
        </p:nvSpPr>
        <p:spPr bwMode="auto">
          <a:xfrm>
            <a:off x="6451600" y="3041650"/>
            <a:ext cx="757238" cy="153988"/>
          </a:xfrm>
          <a:prstGeom prst="rect">
            <a:avLst/>
          </a:prstGeom>
          <a:noFill/>
          <a:ln w="9525">
            <a:noFill/>
            <a:miter lim="800000"/>
            <a:headEnd/>
            <a:tailEnd/>
          </a:ln>
        </p:spPr>
        <p:txBody>
          <a:bodyPr wrap="none" lIns="0" tIns="0" rIns="0" bIns="0"/>
          <a:lstStyle/>
          <a:p>
            <a:pPr>
              <a:lnSpc>
                <a:spcPct val="90000"/>
              </a:lnSpc>
            </a:pPr>
            <a:r>
              <a:rPr lang="en-US" sz="1100" b="1"/>
              <a:t>Esophagus</a:t>
            </a:r>
          </a:p>
        </p:txBody>
      </p:sp>
      <p:sp>
        <p:nvSpPr>
          <p:cNvPr id="35868" name="Text Box 34"/>
          <p:cNvSpPr txBox="1">
            <a:spLocks noChangeArrowheads="1"/>
          </p:cNvSpPr>
          <p:nvPr/>
        </p:nvSpPr>
        <p:spPr bwMode="auto">
          <a:xfrm>
            <a:off x="6443663" y="3567113"/>
            <a:ext cx="638175" cy="153987"/>
          </a:xfrm>
          <a:prstGeom prst="rect">
            <a:avLst/>
          </a:prstGeom>
          <a:noFill/>
          <a:ln w="9525">
            <a:noFill/>
            <a:miter lim="800000"/>
            <a:headEnd/>
            <a:tailEnd/>
          </a:ln>
        </p:spPr>
        <p:txBody>
          <a:bodyPr wrap="none" lIns="0" tIns="0" rIns="0" bIns="0"/>
          <a:lstStyle/>
          <a:p>
            <a:pPr>
              <a:lnSpc>
                <a:spcPct val="90000"/>
              </a:lnSpc>
            </a:pPr>
            <a:r>
              <a:rPr lang="en-US" sz="1100" b="1"/>
              <a:t>Stomach</a:t>
            </a:r>
          </a:p>
        </p:txBody>
      </p:sp>
      <p:sp>
        <p:nvSpPr>
          <p:cNvPr id="35869" name="Text Box 35"/>
          <p:cNvSpPr txBox="1">
            <a:spLocks noChangeArrowheads="1"/>
          </p:cNvSpPr>
          <p:nvPr/>
        </p:nvSpPr>
        <p:spPr bwMode="auto">
          <a:xfrm>
            <a:off x="7119938" y="4819650"/>
            <a:ext cx="663575" cy="331788"/>
          </a:xfrm>
          <a:prstGeom prst="rect">
            <a:avLst/>
          </a:prstGeom>
          <a:noFill/>
          <a:ln w="9525">
            <a:noFill/>
            <a:miter lim="800000"/>
            <a:headEnd/>
            <a:tailEnd/>
          </a:ln>
        </p:spPr>
        <p:txBody>
          <a:bodyPr wrap="none" lIns="0" tIns="0" rIns="0" bIns="0"/>
          <a:lstStyle/>
          <a:p>
            <a:pPr>
              <a:lnSpc>
                <a:spcPct val="90000"/>
              </a:lnSpc>
            </a:pPr>
            <a:r>
              <a:rPr lang="en-US" sz="1100" b="1"/>
              <a:t>Small</a:t>
            </a:r>
          </a:p>
          <a:p>
            <a:pPr>
              <a:lnSpc>
                <a:spcPct val="90000"/>
              </a:lnSpc>
            </a:pPr>
            <a:r>
              <a:rPr lang="en-US" sz="1100" b="1"/>
              <a:t>intestine</a:t>
            </a:r>
          </a:p>
        </p:txBody>
      </p:sp>
      <p:sp>
        <p:nvSpPr>
          <p:cNvPr id="35870" name="Text Box 36"/>
          <p:cNvSpPr txBox="1">
            <a:spLocks noChangeArrowheads="1"/>
          </p:cNvSpPr>
          <p:nvPr/>
        </p:nvSpPr>
        <p:spPr bwMode="auto">
          <a:xfrm>
            <a:off x="6440488" y="3287713"/>
            <a:ext cx="638175" cy="153987"/>
          </a:xfrm>
          <a:prstGeom prst="rect">
            <a:avLst/>
          </a:prstGeom>
          <a:noFill/>
          <a:ln w="9525">
            <a:noFill/>
            <a:miter lim="800000"/>
            <a:headEnd/>
            <a:tailEnd/>
          </a:ln>
        </p:spPr>
        <p:txBody>
          <a:bodyPr wrap="none" lIns="0" tIns="0" rIns="0" bIns="0"/>
          <a:lstStyle/>
          <a:p>
            <a:pPr>
              <a:lnSpc>
                <a:spcPct val="90000"/>
              </a:lnSpc>
            </a:pPr>
            <a:r>
              <a:rPr lang="en-US" sz="1100" b="1"/>
              <a:t>Sphincter</a:t>
            </a:r>
          </a:p>
        </p:txBody>
      </p:sp>
      <p:sp>
        <p:nvSpPr>
          <p:cNvPr id="35871" name="Text Box 37"/>
          <p:cNvSpPr txBox="1">
            <a:spLocks noChangeArrowheads="1"/>
          </p:cNvSpPr>
          <p:nvPr/>
        </p:nvSpPr>
        <p:spPr bwMode="auto">
          <a:xfrm>
            <a:off x="6580188" y="3852863"/>
            <a:ext cx="638175" cy="153987"/>
          </a:xfrm>
          <a:prstGeom prst="rect">
            <a:avLst/>
          </a:prstGeom>
          <a:noFill/>
          <a:ln w="9525">
            <a:noFill/>
            <a:miter lim="800000"/>
            <a:headEnd/>
            <a:tailEnd/>
          </a:ln>
        </p:spPr>
        <p:txBody>
          <a:bodyPr wrap="none" lIns="0" tIns="0" rIns="0" bIns="0"/>
          <a:lstStyle/>
          <a:p>
            <a:pPr>
              <a:lnSpc>
                <a:spcPct val="90000"/>
              </a:lnSpc>
            </a:pPr>
            <a:r>
              <a:rPr lang="en-US" sz="1100" b="1"/>
              <a:t>Sphincter</a:t>
            </a:r>
          </a:p>
        </p:txBody>
      </p:sp>
      <p:sp>
        <p:nvSpPr>
          <p:cNvPr id="35872" name="Line 38"/>
          <p:cNvSpPr>
            <a:spLocks noChangeShapeType="1"/>
          </p:cNvSpPr>
          <p:nvPr/>
        </p:nvSpPr>
        <p:spPr bwMode="auto">
          <a:xfrm>
            <a:off x="7232650" y="3133725"/>
            <a:ext cx="180975" cy="0"/>
          </a:xfrm>
          <a:prstGeom prst="line">
            <a:avLst/>
          </a:prstGeom>
          <a:noFill/>
          <a:ln w="25400">
            <a:solidFill>
              <a:schemeClr val="tx1"/>
            </a:solidFill>
            <a:round/>
            <a:headEnd/>
            <a:tailEnd/>
          </a:ln>
        </p:spPr>
        <p:txBody>
          <a:bodyPr wrap="none" anchor="ctr"/>
          <a:lstStyle/>
          <a:p>
            <a:endParaRPr lang="en-US"/>
          </a:p>
        </p:txBody>
      </p:sp>
      <p:sp>
        <p:nvSpPr>
          <p:cNvPr id="35873" name="Line 39"/>
          <p:cNvSpPr>
            <a:spLocks noChangeShapeType="1"/>
          </p:cNvSpPr>
          <p:nvPr/>
        </p:nvSpPr>
        <p:spPr bwMode="auto">
          <a:xfrm>
            <a:off x="7112000" y="3378200"/>
            <a:ext cx="568325" cy="222250"/>
          </a:xfrm>
          <a:prstGeom prst="line">
            <a:avLst/>
          </a:prstGeom>
          <a:noFill/>
          <a:ln w="25400">
            <a:solidFill>
              <a:schemeClr val="tx1"/>
            </a:solidFill>
            <a:round/>
            <a:headEnd/>
            <a:tailEnd/>
          </a:ln>
        </p:spPr>
        <p:txBody>
          <a:bodyPr wrap="none" anchor="ctr"/>
          <a:lstStyle/>
          <a:p>
            <a:endParaRPr lang="en-US"/>
          </a:p>
        </p:txBody>
      </p:sp>
      <p:sp>
        <p:nvSpPr>
          <p:cNvPr id="35874" name="Line 40"/>
          <p:cNvSpPr>
            <a:spLocks noChangeShapeType="1"/>
          </p:cNvSpPr>
          <p:nvPr/>
        </p:nvSpPr>
        <p:spPr bwMode="auto">
          <a:xfrm>
            <a:off x="7064375" y="3667125"/>
            <a:ext cx="758825" cy="542925"/>
          </a:xfrm>
          <a:prstGeom prst="line">
            <a:avLst/>
          </a:prstGeom>
          <a:noFill/>
          <a:ln w="25400">
            <a:solidFill>
              <a:schemeClr val="tx1"/>
            </a:solidFill>
            <a:round/>
            <a:headEnd/>
            <a:tailEnd/>
          </a:ln>
        </p:spPr>
        <p:txBody>
          <a:bodyPr wrap="none" anchor="ctr"/>
          <a:lstStyle/>
          <a:p>
            <a:endParaRPr lang="en-US"/>
          </a:p>
        </p:txBody>
      </p:sp>
      <p:sp>
        <p:nvSpPr>
          <p:cNvPr id="35875" name="Line 41"/>
          <p:cNvSpPr>
            <a:spLocks noChangeShapeType="1"/>
          </p:cNvSpPr>
          <p:nvPr/>
        </p:nvSpPr>
        <p:spPr bwMode="auto">
          <a:xfrm flipV="1">
            <a:off x="6886575" y="4016375"/>
            <a:ext cx="0" cy="311150"/>
          </a:xfrm>
          <a:prstGeom prst="line">
            <a:avLst/>
          </a:prstGeom>
          <a:noFill/>
          <a:ln w="25400">
            <a:solidFill>
              <a:schemeClr val="tx1"/>
            </a:solidFill>
            <a:round/>
            <a:headEnd/>
            <a:tailEnd/>
          </a:ln>
        </p:spPr>
        <p:txBody>
          <a:bodyPr wrap="none" anchor="ctr"/>
          <a:lstStyle/>
          <a:p>
            <a:endParaRPr lang="en-US"/>
          </a:p>
        </p:txBody>
      </p:sp>
      <p:sp>
        <p:nvSpPr>
          <p:cNvPr id="35876" name="Line 42"/>
          <p:cNvSpPr>
            <a:spLocks noChangeShapeType="1"/>
          </p:cNvSpPr>
          <p:nvPr/>
        </p:nvSpPr>
        <p:spPr bwMode="auto">
          <a:xfrm>
            <a:off x="3648075" y="854075"/>
            <a:ext cx="749300" cy="628650"/>
          </a:xfrm>
          <a:prstGeom prst="line">
            <a:avLst/>
          </a:prstGeom>
          <a:noFill/>
          <a:ln w="25400">
            <a:solidFill>
              <a:schemeClr val="tx1"/>
            </a:solidFill>
            <a:round/>
            <a:headEnd/>
            <a:tailEnd/>
          </a:ln>
        </p:spPr>
        <p:txBody>
          <a:bodyPr wrap="none" anchor="ctr"/>
          <a:lstStyle/>
          <a:p>
            <a:endParaRPr lang="en-US"/>
          </a:p>
        </p:txBody>
      </p:sp>
      <p:sp>
        <p:nvSpPr>
          <p:cNvPr id="35877" name="Line 43"/>
          <p:cNvSpPr>
            <a:spLocks noChangeShapeType="1"/>
          </p:cNvSpPr>
          <p:nvPr/>
        </p:nvSpPr>
        <p:spPr bwMode="auto">
          <a:xfrm>
            <a:off x="4730750" y="1622425"/>
            <a:ext cx="1330325" cy="0"/>
          </a:xfrm>
          <a:prstGeom prst="line">
            <a:avLst/>
          </a:prstGeom>
          <a:noFill/>
          <a:ln w="25400">
            <a:solidFill>
              <a:schemeClr val="tx1"/>
            </a:solidFill>
            <a:round/>
            <a:headEnd/>
            <a:tailEnd/>
          </a:ln>
        </p:spPr>
        <p:txBody>
          <a:bodyPr wrap="none" anchor="ctr"/>
          <a:lstStyle/>
          <a:p>
            <a:endParaRPr lang="en-US"/>
          </a:p>
        </p:txBody>
      </p:sp>
      <p:sp>
        <p:nvSpPr>
          <p:cNvPr id="35878" name="Line 44"/>
          <p:cNvSpPr>
            <a:spLocks noChangeShapeType="1"/>
          </p:cNvSpPr>
          <p:nvPr/>
        </p:nvSpPr>
        <p:spPr bwMode="auto">
          <a:xfrm flipV="1">
            <a:off x="4737100" y="2105025"/>
            <a:ext cx="1330325" cy="336550"/>
          </a:xfrm>
          <a:prstGeom prst="line">
            <a:avLst/>
          </a:prstGeom>
          <a:noFill/>
          <a:ln w="25400">
            <a:solidFill>
              <a:schemeClr val="tx1"/>
            </a:solidFill>
            <a:round/>
            <a:headEnd/>
            <a:tailEnd/>
          </a:ln>
        </p:spPr>
        <p:txBody>
          <a:bodyPr wrap="none" anchor="ctr"/>
          <a:lstStyle/>
          <a:p>
            <a:endParaRPr lang="en-US"/>
          </a:p>
        </p:txBody>
      </p:sp>
      <p:sp>
        <p:nvSpPr>
          <p:cNvPr id="35879" name="Line 45"/>
          <p:cNvSpPr>
            <a:spLocks noChangeShapeType="1"/>
          </p:cNvSpPr>
          <p:nvPr/>
        </p:nvSpPr>
        <p:spPr bwMode="auto">
          <a:xfrm flipH="1" flipV="1">
            <a:off x="3765550" y="1162050"/>
            <a:ext cx="571500" cy="390525"/>
          </a:xfrm>
          <a:prstGeom prst="line">
            <a:avLst/>
          </a:prstGeom>
          <a:noFill/>
          <a:ln w="25400">
            <a:solidFill>
              <a:schemeClr val="tx1"/>
            </a:solidFill>
            <a:round/>
            <a:headEnd/>
            <a:tailEnd/>
          </a:ln>
        </p:spPr>
        <p:txBody>
          <a:bodyPr wrap="none" anchor="ctr"/>
          <a:lstStyle/>
          <a:p>
            <a:endParaRPr lang="en-US"/>
          </a:p>
        </p:txBody>
      </p:sp>
      <p:sp>
        <p:nvSpPr>
          <p:cNvPr id="35880" name="Line 46"/>
          <p:cNvSpPr>
            <a:spLocks noChangeShapeType="1"/>
          </p:cNvSpPr>
          <p:nvPr/>
        </p:nvSpPr>
        <p:spPr bwMode="auto">
          <a:xfrm flipH="1" flipV="1">
            <a:off x="3695700" y="1460500"/>
            <a:ext cx="425450" cy="146050"/>
          </a:xfrm>
          <a:prstGeom prst="line">
            <a:avLst/>
          </a:prstGeom>
          <a:noFill/>
          <a:ln w="25400">
            <a:solidFill>
              <a:schemeClr val="tx1"/>
            </a:solidFill>
            <a:round/>
            <a:headEnd/>
            <a:tailEnd/>
          </a:ln>
        </p:spPr>
        <p:txBody>
          <a:bodyPr wrap="none" anchor="ctr"/>
          <a:lstStyle/>
          <a:p>
            <a:endParaRPr lang="en-US"/>
          </a:p>
        </p:txBody>
      </p:sp>
      <p:sp>
        <p:nvSpPr>
          <p:cNvPr id="35881" name="Line 48"/>
          <p:cNvSpPr>
            <a:spLocks noChangeShapeType="1"/>
          </p:cNvSpPr>
          <p:nvPr/>
        </p:nvSpPr>
        <p:spPr bwMode="auto">
          <a:xfrm flipV="1">
            <a:off x="3816350" y="1784350"/>
            <a:ext cx="708025" cy="77788"/>
          </a:xfrm>
          <a:prstGeom prst="line">
            <a:avLst/>
          </a:prstGeom>
          <a:noFill/>
          <a:ln w="25400">
            <a:solidFill>
              <a:schemeClr val="tx1"/>
            </a:solidFill>
            <a:round/>
            <a:headEnd/>
            <a:tailEnd/>
          </a:ln>
        </p:spPr>
        <p:txBody>
          <a:bodyPr wrap="none" anchor="ctr"/>
          <a:lstStyle/>
          <a:p>
            <a:endParaRPr lang="en-US"/>
          </a:p>
        </p:txBody>
      </p:sp>
      <p:sp>
        <p:nvSpPr>
          <p:cNvPr id="35882" name="Line 49"/>
          <p:cNvSpPr>
            <a:spLocks noChangeShapeType="1"/>
          </p:cNvSpPr>
          <p:nvPr/>
        </p:nvSpPr>
        <p:spPr bwMode="auto">
          <a:xfrm flipV="1">
            <a:off x="3787775" y="1743075"/>
            <a:ext cx="479425" cy="119063"/>
          </a:xfrm>
          <a:prstGeom prst="line">
            <a:avLst/>
          </a:prstGeom>
          <a:noFill/>
          <a:ln w="25400">
            <a:solidFill>
              <a:schemeClr val="tx1"/>
            </a:solidFill>
            <a:round/>
            <a:headEnd/>
            <a:tailEnd/>
          </a:ln>
        </p:spPr>
        <p:txBody>
          <a:bodyPr wrap="none" anchor="ctr"/>
          <a:lstStyle/>
          <a:p>
            <a:endParaRPr lang="en-US"/>
          </a:p>
        </p:txBody>
      </p:sp>
      <p:sp>
        <p:nvSpPr>
          <p:cNvPr id="35883" name="Line 50"/>
          <p:cNvSpPr>
            <a:spLocks noChangeShapeType="1"/>
          </p:cNvSpPr>
          <p:nvPr/>
        </p:nvSpPr>
        <p:spPr bwMode="auto">
          <a:xfrm flipV="1">
            <a:off x="3800475" y="1349375"/>
            <a:ext cx="984250" cy="501650"/>
          </a:xfrm>
          <a:prstGeom prst="line">
            <a:avLst/>
          </a:prstGeom>
          <a:noFill/>
          <a:ln w="25400">
            <a:solidFill>
              <a:schemeClr val="tx1"/>
            </a:solidFill>
            <a:round/>
            <a:headEnd/>
            <a:tailEnd/>
          </a:ln>
        </p:spPr>
        <p:txBody>
          <a:bodyPr wrap="none" anchor="ctr"/>
          <a:lstStyle/>
          <a:p>
            <a:endParaRPr lang="en-US"/>
          </a:p>
        </p:txBody>
      </p:sp>
      <p:sp>
        <p:nvSpPr>
          <p:cNvPr id="35884" name="Line 51"/>
          <p:cNvSpPr>
            <a:spLocks noChangeShapeType="1"/>
          </p:cNvSpPr>
          <p:nvPr/>
        </p:nvSpPr>
        <p:spPr bwMode="auto">
          <a:xfrm>
            <a:off x="4298950" y="2854325"/>
            <a:ext cx="0" cy="584200"/>
          </a:xfrm>
          <a:prstGeom prst="line">
            <a:avLst/>
          </a:prstGeom>
          <a:noFill/>
          <a:ln w="25400">
            <a:solidFill>
              <a:schemeClr val="tx1"/>
            </a:solidFill>
            <a:round/>
            <a:headEnd/>
            <a:tailEnd/>
          </a:ln>
        </p:spPr>
        <p:txBody>
          <a:bodyPr wrap="none" anchor="ctr"/>
          <a:lstStyle/>
          <a:p>
            <a:endParaRPr lang="en-US"/>
          </a:p>
        </p:txBody>
      </p:sp>
      <p:sp>
        <p:nvSpPr>
          <p:cNvPr id="35885" name="Line 52"/>
          <p:cNvSpPr>
            <a:spLocks noChangeShapeType="1"/>
          </p:cNvSpPr>
          <p:nvPr/>
        </p:nvSpPr>
        <p:spPr bwMode="auto">
          <a:xfrm flipV="1">
            <a:off x="3155950" y="4079875"/>
            <a:ext cx="1149350" cy="266700"/>
          </a:xfrm>
          <a:prstGeom prst="line">
            <a:avLst/>
          </a:prstGeom>
          <a:noFill/>
          <a:ln w="25400">
            <a:solidFill>
              <a:schemeClr val="tx1"/>
            </a:solidFill>
            <a:round/>
            <a:headEnd/>
            <a:tailEnd/>
          </a:ln>
        </p:spPr>
        <p:txBody>
          <a:bodyPr wrap="none" anchor="ctr"/>
          <a:lstStyle/>
          <a:p>
            <a:endParaRPr lang="en-US"/>
          </a:p>
        </p:txBody>
      </p:sp>
      <p:sp>
        <p:nvSpPr>
          <p:cNvPr id="35886" name="Line 53"/>
          <p:cNvSpPr>
            <a:spLocks noChangeShapeType="1"/>
          </p:cNvSpPr>
          <p:nvPr/>
        </p:nvSpPr>
        <p:spPr bwMode="auto">
          <a:xfrm flipV="1">
            <a:off x="3663950" y="4346575"/>
            <a:ext cx="892175" cy="219075"/>
          </a:xfrm>
          <a:prstGeom prst="line">
            <a:avLst/>
          </a:prstGeom>
          <a:noFill/>
          <a:ln w="25400">
            <a:solidFill>
              <a:schemeClr val="tx1"/>
            </a:solidFill>
            <a:round/>
            <a:headEnd/>
            <a:tailEnd/>
          </a:ln>
        </p:spPr>
        <p:txBody>
          <a:bodyPr wrap="none" anchor="ctr"/>
          <a:lstStyle/>
          <a:p>
            <a:endParaRPr lang="en-US"/>
          </a:p>
        </p:txBody>
      </p:sp>
      <p:sp>
        <p:nvSpPr>
          <p:cNvPr id="35887" name="Line 54"/>
          <p:cNvSpPr>
            <a:spLocks noChangeShapeType="1"/>
          </p:cNvSpPr>
          <p:nvPr/>
        </p:nvSpPr>
        <p:spPr bwMode="auto">
          <a:xfrm flipV="1">
            <a:off x="3378200" y="4953000"/>
            <a:ext cx="1025525" cy="55563"/>
          </a:xfrm>
          <a:prstGeom prst="line">
            <a:avLst/>
          </a:prstGeom>
          <a:noFill/>
          <a:ln w="25400">
            <a:solidFill>
              <a:schemeClr val="tx1"/>
            </a:solidFill>
            <a:round/>
            <a:headEnd/>
            <a:tailEnd/>
          </a:ln>
        </p:spPr>
        <p:txBody>
          <a:bodyPr wrap="none" anchor="ctr"/>
          <a:lstStyle/>
          <a:p>
            <a:endParaRPr lang="en-US"/>
          </a:p>
        </p:txBody>
      </p:sp>
      <p:sp>
        <p:nvSpPr>
          <p:cNvPr id="35888" name="Line 55"/>
          <p:cNvSpPr>
            <a:spLocks noChangeShapeType="1"/>
          </p:cNvSpPr>
          <p:nvPr/>
        </p:nvSpPr>
        <p:spPr bwMode="auto">
          <a:xfrm flipV="1">
            <a:off x="3382963" y="5337175"/>
            <a:ext cx="617537" cy="101600"/>
          </a:xfrm>
          <a:prstGeom prst="line">
            <a:avLst/>
          </a:prstGeom>
          <a:noFill/>
          <a:ln w="25400">
            <a:solidFill>
              <a:schemeClr val="tx1"/>
            </a:solidFill>
            <a:round/>
            <a:headEnd/>
            <a:tailEnd/>
          </a:ln>
        </p:spPr>
        <p:txBody>
          <a:bodyPr wrap="none" anchor="ctr"/>
          <a:lstStyle/>
          <a:p>
            <a:endParaRPr lang="en-US"/>
          </a:p>
        </p:txBody>
      </p:sp>
      <p:sp>
        <p:nvSpPr>
          <p:cNvPr id="35889" name="Line 56"/>
          <p:cNvSpPr>
            <a:spLocks noChangeShapeType="1"/>
          </p:cNvSpPr>
          <p:nvPr/>
        </p:nvSpPr>
        <p:spPr bwMode="auto">
          <a:xfrm flipV="1">
            <a:off x="3430588" y="5715000"/>
            <a:ext cx="1185862" cy="7938"/>
          </a:xfrm>
          <a:prstGeom prst="line">
            <a:avLst/>
          </a:prstGeom>
          <a:noFill/>
          <a:ln w="25400">
            <a:solidFill>
              <a:schemeClr val="tx1"/>
            </a:solidFill>
            <a:round/>
            <a:headEnd/>
            <a:tailEnd/>
          </a:ln>
        </p:spPr>
        <p:txBody>
          <a:bodyPr wrap="none" anchor="ctr"/>
          <a:lstStyle/>
          <a:p>
            <a:endParaRPr lang="en-US"/>
          </a:p>
        </p:txBody>
      </p:sp>
      <p:sp>
        <p:nvSpPr>
          <p:cNvPr id="35890" name="Line 57"/>
          <p:cNvSpPr>
            <a:spLocks noChangeShapeType="1"/>
          </p:cNvSpPr>
          <p:nvPr/>
        </p:nvSpPr>
        <p:spPr bwMode="auto">
          <a:xfrm flipV="1">
            <a:off x="3290888" y="5984875"/>
            <a:ext cx="1357312" cy="15875"/>
          </a:xfrm>
          <a:prstGeom prst="line">
            <a:avLst/>
          </a:prstGeom>
          <a:noFill/>
          <a:ln w="25400">
            <a:solidFill>
              <a:schemeClr val="tx1"/>
            </a:solidFill>
            <a:round/>
            <a:headEnd/>
            <a:tailEnd/>
          </a:ln>
        </p:spPr>
        <p:txBody>
          <a:bodyPr wrap="none" anchor="ctr"/>
          <a:lstStyle/>
          <a:p>
            <a:endParaRPr lang="en-US"/>
          </a:p>
        </p:txBody>
      </p:sp>
      <p:sp>
        <p:nvSpPr>
          <p:cNvPr id="35891" name="Text Box 58"/>
          <p:cNvSpPr txBox="1">
            <a:spLocks noChangeArrowheads="1"/>
          </p:cNvSpPr>
          <p:nvPr/>
        </p:nvSpPr>
        <p:spPr bwMode="auto">
          <a:xfrm>
            <a:off x="414338" y="5113338"/>
            <a:ext cx="1838325" cy="290512"/>
          </a:xfrm>
          <a:prstGeom prst="rect">
            <a:avLst/>
          </a:prstGeom>
          <a:noFill/>
          <a:ln w="9525">
            <a:noFill/>
            <a:miter lim="800000"/>
            <a:headEnd/>
            <a:tailEnd/>
          </a:ln>
        </p:spPr>
        <p:txBody>
          <a:bodyPr wrap="none" lIns="0" tIns="0" rIns="0" bIns="0"/>
          <a:lstStyle/>
          <a:p>
            <a:pPr>
              <a:lnSpc>
                <a:spcPct val="90000"/>
              </a:lnSpc>
            </a:pPr>
            <a:r>
              <a:rPr lang="en-US" sz="1100" b="1"/>
              <a:t>A schematic diagram of the</a:t>
            </a:r>
          </a:p>
          <a:p>
            <a:pPr>
              <a:lnSpc>
                <a:spcPct val="90000"/>
              </a:lnSpc>
            </a:pPr>
            <a:r>
              <a:rPr lang="en-US" sz="1100" b="1"/>
              <a:t>human digestive system</a:t>
            </a:r>
          </a:p>
        </p:txBody>
      </p:sp>
      <p:sp>
        <p:nvSpPr>
          <p:cNvPr id="35892" name="Line 59"/>
          <p:cNvSpPr>
            <a:spLocks noChangeShapeType="1"/>
          </p:cNvSpPr>
          <p:nvPr/>
        </p:nvSpPr>
        <p:spPr bwMode="auto">
          <a:xfrm>
            <a:off x="650875" y="3286125"/>
            <a:ext cx="196850" cy="88900"/>
          </a:xfrm>
          <a:prstGeom prst="line">
            <a:avLst/>
          </a:prstGeom>
          <a:noFill/>
          <a:ln w="25400">
            <a:solidFill>
              <a:schemeClr val="tx1"/>
            </a:solidFill>
            <a:round/>
            <a:headEnd/>
            <a:tailEnd/>
          </a:ln>
        </p:spPr>
        <p:txBody>
          <a:bodyPr wrap="none" anchor="ctr"/>
          <a:lstStyle/>
          <a:p>
            <a:endParaRPr lang="en-US"/>
          </a:p>
        </p:txBody>
      </p:sp>
      <p:sp>
        <p:nvSpPr>
          <p:cNvPr id="35893" name="Line 60"/>
          <p:cNvSpPr>
            <a:spLocks noChangeShapeType="1"/>
          </p:cNvSpPr>
          <p:nvPr/>
        </p:nvSpPr>
        <p:spPr bwMode="auto">
          <a:xfrm flipV="1">
            <a:off x="568325" y="3702050"/>
            <a:ext cx="0" cy="142875"/>
          </a:xfrm>
          <a:prstGeom prst="line">
            <a:avLst/>
          </a:prstGeom>
          <a:noFill/>
          <a:ln w="25400">
            <a:solidFill>
              <a:schemeClr val="tx1"/>
            </a:solidFill>
            <a:round/>
            <a:headEnd/>
            <a:tailEnd/>
          </a:ln>
        </p:spPr>
        <p:txBody>
          <a:bodyPr wrap="none" anchor="ctr"/>
          <a:lstStyle/>
          <a:p>
            <a:endParaRPr lang="en-US"/>
          </a:p>
        </p:txBody>
      </p:sp>
      <p:sp>
        <p:nvSpPr>
          <p:cNvPr id="35894" name="Line 61"/>
          <p:cNvSpPr>
            <a:spLocks noChangeShapeType="1"/>
          </p:cNvSpPr>
          <p:nvPr/>
        </p:nvSpPr>
        <p:spPr bwMode="auto">
          <a:xfrm flipV="1">
            <a:off x="873125" y="3965575"/>
            <a:ext cx="0" cy="155575"/>
          </a:xfrm>
          <a:prstGeom prst="line">
            <a:avLst/>
          </a:prstGeom>
          <a:noFill/>
          <a:ln w="25400">
            <a:solidFill>
              <a:schemeClr val="tx1"/>
            </a:solidFill>
            <a:round/>
            <a:headEnd/>
            <a:tailEnd/>
          </a:ln>
        </p:spPr>
        <p:txBody>
          <a:bodyPr wrap="none" anchor="ctr"/>
          <a:lstStyle/>
          <a:p>
            <a:endParaRPr lang="en-US"/>
          </a:p>
        </p:txBody>
      </p:sp>
      <p:sp>
        <p:nvSpPr>
          <p:cNvPr id="35895" name="Line 62"/>
          <p:cNvSpPr>
            <a:spLocks noChangeShapeType="1"/>
          </p:cNvSpPr>
          <p:nvPr/>
        </p:nvSpPr>
        <p:spPr bwMode="auto">
          <a:xfrm flipH="1">
            <a:off x="1562100" y="3254375"/>
            <a:ext cx="101600" cy="0"/>
          </a:xfrm>
          <a:prstGeom prst="line">
            <a:avLst/>
          </a:prstGeom>
          <a:noFill/>
          <a:ln w="25400">
            <a:solidFill>
              <a:schemeClr val="tx1"/>
            </a:solidFill>
            <a:round/>
            <a:headEnd/>
            <a:tailEnd/>
          </a:ln>
        </p:spPr>
        <p:txBody>
          <a:bodyPr wrap="none" anchor="ctr"/>
          <a:lstStyle/>
          <a:p>
            <a:endParaRPr lang="en-US"/>
          </a:p>
        </p:txBody>
      </p:sp>
      <p:sp>
        <p:nvSpPr>
          <p:cNvPr id="35896" name="Line 63"/>
          <p:cNvSpPr>
            <a:spLocks noChangeShapeType="1"/>
          </p:cNvSpPr>
          <p:nvPr/>
        </p:nvSpPr>
        <p:spPr bwMode="auto">
          <a:xfrm flipH="1">
            <a:off x="1381125" y="3714750"/>
            <a:ext cx="276225" cy="0"/>
          </a:xfrm>
          <a:prstGeom prst="line">
            <a:avLst/>
          </a:prstGeom>
          <a:noFill/>
          <a:ln w="25400">
            <a:solidFill>
              <a:schemeClr val="tx1"/>
            </a:solidFill>
            <a:round/>
            <a:headEnd/>
            <a:tailEnd/>
          </a:ln>
        </p:spPr>
        <p:txBody>
          <a:bodyPr wrap="none" anchor="ctr"/>
          <a:lstStyle/>
          <a:p>
            <a:endParaRPr lang="en-US"/>
          </a:p>
        </p:txBody>
      </p:sp>
      <p:sp>
        <p:nvSpPr>
          <p:cNvPr id="35897" name="Line 64"/>
          <p:cNvSpPr>
            <a:spLocks noChangeShapeType="1"/>
          </p:cNvSpPr>
          <p:nvPr/>
        </p:nvSpPr>
        <p:spPr bwMode="auto">
          <a:xfrm flipH="1">
            <a:off x="1485900" y="4270375"/>
            <a:ext cx="168275" cy="0"/>
          </a:xfrm>
          <a:prstGeom prst="line">
            <a:avLst/>
          </a:prstGeom>
          <a:noFill/>
          <a:ln w="25400">
            <a:solidFill>
              <a:schemeClr val="tx1"/>
            </a:solidFill>
            <a:round/>
            <a:headEnd/>
            <a:tailEnd/>
          </a:ln>
        </p:spPr>
        <p:txBody>
          <a:bodyPr wrap="none" anchor="ctr"/>
          <a:lstStyle/>
          <a:p>
            <a:endParaRPr lang="en-US"/>
          </a:p>
        </p:txBody>
      </p:sp>
      <p:sp>
        <p:nvSpPr>
          <p:cNvPr id="35898" name="Line 65"/>
          <p:cNvSpPr>
            <a:spLocks noChangeShapeType="1"/>
          </p:cNvSpPr>
          <p:nvPr/>
        </p:nvSpPr>
        <p:spPr bwMode="auto">
          <a:xfrm flipH="1">
            <a:off x="1384300" y="4740275"/>
            <a:ext cx="323850" cy="0"/>
          </a:xfrm>
          <a:prstGeom prst="line">
            <a:avLst/>
          </a:prstGeom>
          <a:noFill/>
          <a:ln w="25400">
            <a:solidFill>
              <a:schemeClr val="tx1"/>
            </a:solidFill>
            <a:round/>
            <a:headEnd/>
            <a:tailEnd/>
          </a:ln>
        </p:spPr>
        <p:txBody>
          <a:bodyPr wrap="none" anchor="ctr"/>
          <a:lstStyle/>
          <a:p>
            <a:endParaRPr lang="en-US"/>
          </a:p>
        </p:txBody>
      </p:sp>
      <p:sp>
        <p:nvSpPr>
          <p:cNvPr id="35899" name="Line 66"/>
          <p:cNvSpPr>
            <a:spLocks noChangeShapeType="1"/>
          </p:cNvSpPr>
          <p:nvPr/>
        </p:nvSpPr>
        <p:spPr bwMode="auto">
          <a:xfrm flipH="1">
            <a:off x="1393825" y="4946650"/>
            <a:ext cx="320675" cy="0"/>
          </a:xfrm>
          <a:prstGeom prst="line">
            <a:avLst/>
          </a:prstGeom>
          <a:noFill/>
          <a:ln w="25400">
            <a:solidFill>
              <a:schemeClr val="tx1"/>
            </a:solidFill>
            <a:round/>
            <a:headEnd/>
            <a:tailEnd/>
          </a:ln>
        </p:spPr>
        <p:txBody>
          <a:bodyPr wrap="none" anchor="ctr"/>
          <a:lstStyle/>
          <a:p>
            <a:endParaRPr lang="en-US"/>
          </a:p>
        </p:txBody>
      </p:sp>
      <p:sp>
        <p:nvSpPr>
          <p:cNvPr id="35900" name="Line 67"/>
          <p:cNvSpPr>
            <a:spLocks noChangeShapeType="1"/>
          </p:cNvSpPr>
          <p:nvPr/>
        </p:nvSpPr>
        <p:spPr bwMode="auto">
          <a:xfrm>
            <a:off x="1228725" y="2305050"/>
            <a:ext cx="123825" cy="0"/>
          </a:xfrm>
          <a:prstGeom prst="line">
            <a:avLst/>
          </a:prstGeom>
          <a:noFill/>
          <a:ln w="25400">
            <a:solidFill>
              <a:schemeClr val="tx1"/>
            </a:solidFill>
            <a:round/>
            <a:headEnd/>
            <a:tailEnd/>
          </a:ln>
        </p:spPr>
        <p:txBody>
          <a:bodyPr wrap="none" anchor="ctr"/>
          <a:lstStyle/>
          <a:p>
            <a:endParaRPr lang="en-US"/>
          </a:p>
        </p:txBody>
      </p:sp>
      <p:sp>
        <p:nvSpPr>
          <p:cNvPr id="35901" name="Line 68"/>
          <p:cNvSpPr>
            <a:spLocks noChangeShapeType="1"/>
          </p:cNvSpPr>
          <p:nvPr/>
        </p:nvSpPr>
        <p:spPr bwMode="auto">
          <a:xfrm>
            <a:off x="879475" y="1908175"/>
            <a:ext cx="384175" cy="0"/>
          </a:xfrm>
          <a:prstGeom prst="line">
            <a:avLst/>
          </a:prstGeom>
          <a:noFill/>
          <a:ln w="25400">
            <a:solidFill>
              <a:schemeClr val="tx1"/>
            </a:solidFill>
            <a:round/>
            <a:headEnd/>
            <a:tailEnd/>
          </a:ln>
        </p:spPr>
        <p:txBody>
          <a:bodyPr wrap="none" anchor="ctr"/>
          <a:lstStyle/>
          <a:p>
            <a:endParaRPr lang="en-US"/>
          </a:p>
        </p:txBody>
      </p:sp>
      <p:sp>
        <p:nvSpPr>
          <p:cNvPr id="35902" name="Line 69"/>
          <p:cNvSpPr>
            <a:spLocks noChangeShapeType="1"/>
          </p:cNvSpPr>
          <p:nvPr/>
        </p:nvSpPr>
        <p:spPr bwMode="auto">
          <a:xfrm flipH="1">
            <a:off x="1701800" y="1812925"/>
            <a:ext cx="66675" cy="85725"/>
          </a:xfrm>
          <a:prstGeom prst="line">
            <a:avLst/>
          </a:prstGeom>
          <a:noFill/>
          <a:ln w="25400">
            <a:solidFill>
              <a:schemeClr val="tx1"/>
            </a:solidFill>
            <a:round/>
            <a:headEnd/>
            <a:tailEnd/>
          </a:ln>
        </p:spPr>
        <p:txBody>
          <a:bodyPr wrap="none" anchor="ctr"/>
          <a:lstStyle/>
          <a:p>
            <a:endParaRPr lang="en-US"/>
          </a:p>
        </p:txBody>
      </p:sp>
      <p:sp>
        <p:nvSpPr>
          <p:cNvPr id="35903" name="Line 70"/>
          <p:cNvSpPr>
            <a:spLocks noChangeShapeType="1"/>
          </p:cNvSpPr>
          <p:nvPr/>
        </p:nvSpPr>
        <p:spPr bwMode="auto">
          <a:xfrm>
            <a:off x="6562725" y="4884738"/>
            <a:ext cx="523875" cy="1587"/>
          </a:xfrm>
          <a:prstGeom prst="line">
            <a:avLst/>
          </a:prstGeom>
          <a:noFill/>
          <a:ln w="25400">
            <a:solidFill>
              <a:schemeClr val="tx1"/>
            </a:solidFill>
            <a:round/>
            <a:headEnd/>
            <a:tailEnd/>
          </a:ln>
        </p:spPr>
        <p:txBody>
          <a:bodyPr wrap="none" anchor="ctr"/>
          <a:lstStyle/>
          <a:p>
            <a:endParaRPr lang="en-US"/>
          </a:p>
        </p:txBody>
      </p:sp>
      <p:sp>
        <p:nvSpPr>
          <p:cNvPr id="35904" name="Rectangle 71"/>
          <p:cNvSpPr>
            <a:spLocks noChangeArrowheads="1"/>
          </p:cNvSpPr>
          <p:nvPr/>
        </p:nvSpPr>
        <p:spPr bwMode="auto">
          <a:xfrm>
            <a:off x="7251700" y="6103938"/>
            <a:ext cx="184150" cy="457200"/>
          </a:xfrm>
          <a:prstGeom prst="rect">
            <a:avLst/>
          </a:prstGeom>
          <a:noFill/>
          <a:ln w="9525">
            <a:noFill/>
            <a:miter lim="800000"/>
            <a:headEnd/>
            <a:tailEnd/>
          </a:ln>
        </p:spPr>
        <p:txBody>
          <a:bodyPr wrap="none">
            <a:spAutoFit/>
          </a:bodyPr>
          <a:lstStyle/>
          <a:p>
            <a:endParaRPr lang="en-GB"/>
          </a:p>
        </p:txBody>
      </p:sp>
      <p:sp>
        <p:nvSpPr>
          <p:cNvPr id="35905" name="Rectangle 72"/>
          <p:cNvSpPr>
            <a:spLocks noChangeArrowheads="1"/>
          </p:cNvSpPr>
          <p:nvPr/>
        </p:nvSpPr>
        <p:spPr bwMode="auto">
          <a:xfrm>
            <a:off x="542925" y="6184900"/>
            <a:ext cx="8081963" cy="519113"/>
          </a:xfrm>
          <a:prstGeom prst="rect">
            <a:avLst/>
          </a:prstGeom>
          <a:noFill/>
          <a:ln w="9525">
            <a:noFill/>
            <a:miter lim="800000"/>
            <a:headEnd/>
            <a:tailEnd/>
          </a:ln>
        </p:spPr>
        <p:txBody>
          <a:bodyPr wrap="none">
            <a:spAutoFit/>
          </a:bodyPr>
          <a:lstStyle/>
          <a:p>
            <a:r>
              <a:rPr lang="en-US">
                <a:solidFill>
                  <a:schemeClr val="tx2"/>
                </a:solidFill>
              </a:rPr>
              <a:t>    </a:t>
            </a:r>
            <a:r>
              <a:rPr lang="en-US" b="1">
                <a:solidFill>
                  <a:schemeClr val="tx2"/>
                </a:solidFill>
              </a:rPr>
              <a:t>The human digestive system</a:t>
            </a:r>
            <a:r>
              <a:rPr lang="en-US" b="1">
                <a:solidFill>
                  <a:srgbClr val="FF0000"/>
                </a:solidFill>
              </a:rPr>
              <a:t>  </a:t>
            </a:r>
            <a:r>
              <a:rPr lang="ar-SA" sz="2800" b="1">
                <a:solidFill>
                  <a:srgbClr val="FF0000"/>
                </a:solidFill>
              </a:rPr>
              <a:t>الجهاز الهضمي في الانسان</a:t>
            </a:r>
            <a:r>
              <a:rPr lang="ar-SA">
                <a:solidFill>
                  <a:srgbClr val="FF0000"/>
                </a:solidFill>
              </a:rPr>
              <a:t> </a:t>
            </a:r>
            <a:endParaRPr lang="en-US">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oldschool.com.sg/modpub/15755665984cb0af5e64669"/>
          <p:cNvPicPr>
            <a:picLocks noChangeAspect="1" noChangeArrowheads="1"/>
          </p:cNvPicPr>
          <p:nvPr/>
        </p:nvPicPr>
        <p:blipFill>
          <a:blip r:embed="rId2">
            <a:lum bright="-16000" contrast="44000"/>
            <a:extLst>
              <a:ext uri="{28A0092B-C50C-407E-A947-70E740481C1C}">
                <a14:useLocalDpi xmlns:a14="http://schemas.microsoft.com/office/drawing/2010/main" val="0"/>
              </a:ext>
            </a:extLst>
          </a:blip>
          <a:srcRect/>
          <a:stretch>
            <a:fillRect/>
          </a:stretch>
        </p:blipFill>
        <p:spPr bwMode="auto">
          <a:xfrm>
            <a:off x="228600" y="304800"/>
            <a:ext cx="86106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ChangeArrowheads="1"/>
          </p:cNvSpPr>
          <p:nvPr/>
        </p:nvSpPr>
        <p:spPr bwMode="auto">
          <a:xfrm>
            <a:off x="4648200" y="6581775"/>
            <a:ext cx="220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5000"/>
              </a:spcBef>
              <a:spcAft>
                <a:spcPct val="20000"/>
              </a:spcAft>
              <a:buClr>
                <a:schemeClr val="tx2"/>
              </a:buClr>
              <a:buFont typeface="Wingdings" pitchFamily="2" charset="2"/>
              <a:buChar char="§"/>
              <a:defRPr sz="2800">
                <a:solidFill>
                  <a:schemeClr val="tx1"/>
                </a:solidFill>
                <a:latin typeface="Tahoma" pitchFamily="34" charset="0"/>
                <a:cs typeface="Arial" charset="0"/>
              </a:defRPr>
            </a:lvl1pPr>
            <a:lvl2pPr marL="742950" indent="-285750">
              <a:spcBef>
                <a:spcPct val="45000"/>
              </a:spcBef>
              <a:spcAft>
                <a:spcPct val="20000"/>
              </a:spcAft>
              <a:buClr>
                <a:schemeClr val="tx2"/>
              </a:buClr>
              <a:buFont typeface="Wingdings" pitchFamily="2" charset="2"/>
              <a:buChar char="§"/>
              <a:defRPr sz="2400">
                <a:solidFill>
                  <a:schemeClr val="tx1"/>
                </a:solidFill>
                <a:latin typeface="Tahoma" pitchFamily="34" charset="0"/>
                <a:cs typeface="Arial" charset="0"/>
              </a:defRPr>
            </a:lvl2pPr>
            <a:lvl3pPr marL="1143000" indent="-22860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3pPr>
            <a:lvl4pPr marL="1600200" indent="-22860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4pPr>
            <a:lvl5pPr marL="2057400" indent="-22860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5pPr>
            <a:lvl6pPr marL="2514600" indent="-228600" eaLnBrk="0" fontAlgn="base" hangingPunct="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6pPr>
            <a:lvl7pPr marL="2971800" indent="-228600" eaLnBrk="0" fontAlgn="base" hangingPunct="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7pPr>
            <a:lvl8pPr marL="3429000" indent="-228600" eaLnBrk="0" fontAlgn="base" hangingPunct="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8pPr>
            <a:lvl9pPr marL="3886200" indent="-228600" eaLnBrk="0" fontAlgn="base" hangingPunct="0">
              <a:spcBef>
                <a:spcPct val="45000"/>
              </a:spcBef>
              <a:spcAft>
                <a:spcPct val="20000"/>
              </a:spcAft>
              <a:buClr>
                <a:schemeClr val="tx2"/>
              </a:buClr>
              <a:buFont typeface="Wingdings" pitchFamily="2" charset="2"/>
              <a:buChar char="§"/>
              <a:defRPr sz="2000">
                <a:solidFill>
                  <a:schemeClr val="tx1"/>
                </a:solidFill>
                <a:latin typeface="Tahoma" pitchFamily="34" charset="0"/>
                <a:cs typeface="Arial" charset="0"/>
              </a:defRPr>
            </a:lvl9pPr>
          </a:lstStyle>
          <a:p>
            <a:pPr eaLnBrk="1" hangingPunct="1">
              <a:spcBef>
                <a:spcPct val="0"/>
              </a:spcBef>
              <a:spcAft>
                <a:spcPct val="0"/>
              </a:spcAft>
              <a:buClrTx/>
              <a:buFontTx/>
              <a:buNone/>
            </a:pPr>
            <a:r>
              <a:rPr lang="en-US" altLang="en-US" sz="1200" b="1" u="sng">
                <a:latin typeface="Arial" charset="0"/>
                <a:hlinkClick r:id="rId3"/>
              </a:rPr>
              <a:t>www.oldschool.com.sg</a:t>
            </a:r>
            <a:endParaRPr lang="ar-SA" altLang="en-US" sz="1200" b="1">
              <a:latin typeface="Arial" charset="0"/>
            </a:endParaRPr>
          </a:p>
        </p:txBody>
      </p:sp>
    </p:spTree>
    <p:extLst>
      <p:ext uri="{BB962C8B-B14F-4D97-AF65-F5344CB8AC3E}">
        <p14:creationId xmlns:p14="http://schemas.microsoft.com/office/powerpoint/2010/main" val="3117704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563" y="1785257"/>
            <a:ext cx="8775700" cy="4567918"/>
          </a:xfrm>
        </p:spPr>
        <p:txBody>
          <a:bodyPr anchor="ctr"/>
          <a:lstStyle/>
          <a:p>
            <a:pPr algn="just"/>
            <a:r>
              <a:rPr lang="en-US" sz="2000" b="1" dirty="0" smtClean="0"/>
              <a:t>Some 805 million people</a:t>
            </a:r>
            <a:r>
              <a:rPr lang="en-US" sz="2000" dirty="0" smtClean="0"/>
              <a:t> in the world do not have enough food to lead a healthy active life. That's about one in nine people on earth.</a:t>
            </a:r>
          </a:p>
          <a:p>
            <a:pPr algn="just"/>
            <a:r>
              <a:rPr lang="en-US" sz="2000" dirty="0" smtClean="0"/>
              <a:t>The vast majority of the world's hungry people</a:t>
            </a:r>
            <a:r>
              <a:rPr lang="en-US" sz="2000" b="1" dirty="0" smtClean="0"/>
              <a:t> live in developing countries</a:t>
            </a:r>
            <a:r>
              <a:rPr lang="en-US" sz="2000" dirty="0" smtClean="0"/>
              <a:t>, where 13.5 percent of the population is undernourished.</a:t>
            </a:r>
          </a:p>
          <a:p>
            <a:pPr algn="just"/>
            <a:r>
              <a:rPr lang="en-US" sz="2000" dirty="0" smtClean="0"/>
              <a:t>Asia is the continent with the most hungry people - two thirds of the total. The percentage in southern Asia has fallen in recent years but in western Asia it has increased slightly.</a:t>
            </a:r>
          </a:p>
          <a:p>
            <a:pPr algn="just"/>
            <a:r>
              <a:rPr lang="en-US" sz="2000" dirty="0" smtClean="0"/>
              <a:t>Poor nutrition causes </a:t>
            </a:r>
            <a:r>
              <a:rPr lang="en-US" sz="2000" b="1" dirty="0" smtClean="0"/>
              <a:t>nearly half (45%) of deaths</a:t>
            </a:r>
            <a:r>
              <a:rPr lang="en-US" sz="2000" dirty="0" smtClean="0"/>
              <a:t> in children under five - 3.1 million children each year.</a:t>
            </a:r>
          </a:p>
          <a:p>
            <a:pPr algn="just"/>
            <a:r>
              <a:rPr lang="en-US" sz="2000" dirty="0" smtClean="0"/>
              <a:t>66 million primary school-age </a:t>
            </a:r>
            <a:r>
              <a:rPr lang="en-US" sz="2000" b="1" dirty="0" smtClean="0"/>
              <a:t>children attend classes hungry </a:t>
            </a:r>
            <a:r>
              <a:rPr lang="en-US" sz="2000" dirty="0" smtClean="0"/>
              <a:t>across the developing world, with 23 million in Africa alone.</a:t>
            </a:r>
            <a:endParaRPr lang="en-US" sz="2000" dirty="0"/>
          </a:p>
        </p:txBody>
      </p:sp>
      <p:pic>
        <p:nvPicPr>
          <p:cNvPr id="1026" name="Picture 2" descr="D:\تخضيري\images\hunger-No1-health-risk_3.png"/>
          <p:cNvPicPr>
            <a:picLocks noChangeAspect="1" noChangeArrowheads="1"/>
          </p:cNvPicPr>
          <p:nvPr/>
        </p:nvPicPr>
        <p:blipFill>
          <a:blip r:embed="rId2" cstate="print"/>
          <a:srcRect/>
          <a:stretch>
            <a:fillRect/>
          </a:stretch>
        </p:blipFill>
        <p:spPr bwMode="auto">
          <a:xfrm>
            <a:off x="1078138" y="0"/>
            <a:ext cx="7528833" cy="17328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146175" y="87313"/>
            <a:ext cx="6638925" cy="461962"/>
          </a:xfrm>
          <a:prstGeom prst="rect">
            <a:avLst/>
          </a:prstGeom>
          <a:noFill/>
          <a:ln w="9525">
            <a:noFill/>
            <a:miter lim="800000"/>
            <a:headEnd/>
            <a:tailEnd/>
          </a:ln>
        </p:spPr>
        <p:txBody>
          <a:bodyPr wrap="none" anchor="ctr">
            <a:spAutoFit/>
          </a:bodyPr>
          <a:lstStyle/>
          <a:p>
            <a:pPr indent="457200" algn="ctr"/>
            <a:r>
              <a:rPr lang="en-US" b="1" baseline="0">
                <a:solidFill>
                  <a:srgbClr val="FF0000"/>
                </a:solidFill>
                <a:latin typeface="Times New Roman" pitchFamily="18" charset="0"/>
                <a:ea typeface="Calibri" pitchFamily="34" charset="0"/>
                <a:cs typeface="Times New Roman" pitchFamily="18" charset="0"/>
              </a:rPr>
              <a:t>Nutrition and Digestion                 </a:t>
            </a:r>
            <a:r>
              <a:rPr lang="ar-SA" b="1" baseline="0">
                <a:solidFill>
                  <a:srgbClr val="FF0000"/>
                </a:solidFill>
                <a:latin typeface="Times New Roman" pitchFamily="18" charset="0"/>
                <a:ea typeface="Calibri" pitchFamily="34" charset="0"/>
                <a:cs typeface="Times New Roman" pitchFamily="18" charset="0"/>
              </a:rPr>
              <a:t>التغذية و الهضم</a:t>
            </a:r>
            <a:endParaRPr lang="en-US" baseline="0">
              <a:latin typeface="Times New Roman" pitchFamily="18" charset="0"/>
            </a:endParaRPr>
          </a:p>
        </p:txBody>
      </p:sp>
      <p:graphicFrame>
        <p:nvGraphicFramePr>
          <p:cNvPr id="3" name="جدول 2"/>
          <p:cNvGraphicFramePr>
            <a:graphicFrameLocks noGrp="1"/>
          </p:cNvGraphicFramePr>
          <p:nvPr/>
        </p:nvGraphicFramePr>
        <p:xfrm>
          <a:off x="174625" y="635000"/>
          <a:ext cx="8766175" cy="6029326"/>
        </p:xfrm>
        <a:graphic>
          <a:graphicData uri="http://schemas.openxmlformats.org/drawingml/2006/table">
            <a:tbl>
              <a:tblPr/>
              <a:tblGrid>
                <a:gridCol w="4384838"/>
                <a:gridCol w="4381337"/>
              </a:tblGrid>
              <a:tr h="350542">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Obtaining And Processing Food</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الحصول على الطعام وكيفية التعامل معه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Herbivores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اكلات الاعشاب</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Carnivores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اكلات اللحوم</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Omnivores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مزدوجة التغذية</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Suspension Feeding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التغذية بالعوالق</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Substrate Feeding</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التغذية مما يحيط به ويعيش عليه</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Fluid Feeding</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التغذية بالسوائل</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Bulk Feeding</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التغذية بكتل ضخمة</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Ingestion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التناول</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Digestion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الهضم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Absorption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الامتصاص</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Elimination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الطرد خارج الجسم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Mechanical Digestion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الهضم الالي</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Chemical Digestion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الهضم الكيميائي</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Cnidarians And Flatworms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الكنيداريات (الجوفمعويات قديم) و الديدان المفلطحة</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Gastro Vascular Cavity</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جوف معدي وعائي</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Alimentary Canal</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قناه هضمية</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88">
                <a:tc>
                  <a:txBody>
                    <a:bodyPr/>
                    <a:lstStyle/>
                    <a:p>
                      <a:pPr marL="107950" algn="l" rtl="0">
                        <a:lnSpc>
                          <a:spcPct val="115000"/>
                        </a:lnSpc>
                        <a:spcAft>
                          <a:spcPts val="0"/>
                        </a:spcAft>
                      </a:pPr>
                      <a:r>
                        <a:rPr lang="en-US" sz="1800" b="1">
                          <a:latin typeface="Times New Roman"/>
                          <a:ea typeface="Calibri"/>
                          <a:cs typeface="Arial"/>
                        </a:rPr>
                        <a:t>Human Digestive System</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الجهاز الهضمي في </a:t>
                      </a:r>
                      <a:r>
                        <a:rPr lang="ar-SA" sz="1800" b="1" dirty="0" err="1">
                          <a:latin typeface="Calibri"/>
                          <a:ea typeface="Calibri"/>
                          <a:cs typeface="Times New Roman"/>
                        </a:rPr>
                        <a:t>الانسان</a:t>
                      </a:r>
                      <a:r>
                        <a:rPr lang="ar-SA" sz="1800" b="1" dirty="0">
                          <a:latin typeface="Calibri"/>
                          <a:ea typeface="Calibri"/>
                          <a:cs typeface="Times New Roman"/>
                        </a:rPr>
                        <a:t>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146175" y="87313"/>
            <a:ext cx="6638925" cy="461962"/>
          </a:xfrm>
          <a:prstGeom prst="rect">
            <a:avLst/>
          </a:prstGeom>
          <a:noFill/>
          <a:ln w="9525">
            <a:noFill/>
            <a:miter lim="800000"/>
            <a:headEnd/>
            <a:tailEnd/>
          </a:ln>
        </p:spPr>
        <p:txBody>
          <a:bodyPr wrap="none" anchor="ctr">
            <a:spAutoFit/>
          </a:bodyPr>
          <a:lstStyle/>
          <a:p>
            <a:pPr indent="457200" algn="ctr"/>
            <a:r>
              <a:rPr lang="en-US" b="1" baseline="0">
                <a:solidFill>
                  <a:srgbClr val="FF0000"/>
                </a:solidFill>
                <a:latin typeface="Times New Roman" pitchFamily="18" charset="0"/>
                <a:ea typeface="Calibri" pitchFamily="34" charset="0"/>
                <a:cs typeface="Times New Roman" pitchFamily="18" charset="0"/>
              </a:rPr>
              <a:t>Nutrition and Digestion                 </a:t>
            </a:r>
            <a:r>
              <a:rPr lang="ar-SA" b="1" baseline="0">
                <a:solidFill>
                  <a:srgbClr val="FF0000"/>
                </a:solidFill>
                <a:latin typeface="Times New Roman" pitchFamily="18" charset="0"/>
                <a:ea typeface="Calibri" pitchFamily="34" charset="0"/>
                <a:cs typeface="Times New Roman" pitchFamily="18" charset="0"/>
              </a:rPr>
              <a:t>التغذية و الهضم</a:t>
            </a:r>
            <a:endParaRPr lang="en-US" baseline="0">
              <a:latin typeface="Times New Roman" pitchFamily="18" charset="0"/>
            </a:endParaRPr>
          </a:p>
        </p:txBody>
      </p:sp>
      <p:graphicFrame>
        <p:nvGraphicFramePr>
          <p:cNvPr id="3" name="جدول 2"/>
          <p:cNvGraphicFramePr>
            <a:graphicFrameLocks noGrp="1"/>
          </p:cNvGraphicFramePr>
          <p:nvPr/>
        </p:nvGraphicFramePr>
        <p:xfrm>
          <a:off x="203200" y="584200"/>
          <a:ext cx="8766175" cy="350838"/>
        </p:xfrm>
        <a:graphic>
          <a:graphicData uri="http://schemas.openxmlformats.org/drawingml/2006/table">
            <a:tbl>
              <a:tblPr/>
              <a:tblGrid>
                <a:gridCol w="4384838"/>
                <a:gridCol w="4381337"/>
              </a:tblGrid>
              <a:tr h="350838">
                <a:tc>
                  <a:txBody>
                    <a:bodyPr/>
                    <a:lstStyle/>
                    <a:p>
                      <a:pPr marL="107950" algn="ctr" rtl="0">
                        <a:lnSpc>
                          <a:spcPct val="115000"/>
                        </a:lnSpc>
                        <a:spcAft>
                          <a:spcPts val="0"/>
                        </a:spcAft>
                      </a:pPr>
                      <a:r>
                        <a:rPr lang="ar-SA" sz="2000" b="1">
                          <a:solidFill>
                            <a:srgbClr val="FF0000"/>
                          </a:solidFill>
                          <a:latin typeface="Calibri"/>
                          <a:ea typeface="Calibri"/>
                          <a:cs typeface="Times New Roman"/>
                        </a:rPr>
                        <a:t>المصطلـــــــــــــــــــــــــــــــــح</a:t>
                      </a:r>
                      <a:endParaRPr lang="en-US" sz="20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03200" y="1004888"/>
          <a:ext cx="8766175" cy="4416552"/>
        </p:xfrm>
        <a:graphic>
          <a:graphicData uri="http://schemas.openxmlformats.org/drawingml/2006/table">
            <a:tbl>
              <a:tblPr/>
              <a:tblGrid>
                <a:gridCol w="4384838"/>
                <a:gridCol w="4381337"/>
              </a:tblGrid>
              <a:tr h="315459">
                <a:tc>
                  <a:txBody>
                    <a:bodyPr/>
                    <a:lstStyle/>
                    <a:p>
                      <a:pPr marL="107950" algn="l" rtl="0">
                        <a:lnSpc>
                          <a:spcPct val="115000"/>
                        </a:lnSpc>
                        <a:spcAft>
                          <a:spcPts val="0"/>
                        </a:spcAft>
                      </a:pPr>
                      <a:r>
                        <a:rPr lang="en-US" sz="1800" b="1" dirty="0">
                          <a:latin typeface="Times New Roman"/>
                          <a:ea typeface="Calibri"/>
                          <a:cs typeface="Arial"/>
                        </a:rPr>
                        <a:t>Alternating Waves</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الموجات المتعاقبة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918">
                <a:tc>
                  <a:txBody>
                    <a:bodyPr/>
                    <a:lstStyle/>
                    <a:p>
                      <a:pPr marL="107950" algn="l" rtl="0">
                        <a:lnSpc>
                          <a:spcPct val="115000"/>
                        </a:lnSpc>
                        <a:spcAft>
                          <a:spcPts val="0"/>
                        </a:spcAft>
                      </a:pPr>
                      <a:r>
                        <a:rPr lang="en-US" sz="1800" b="1">
                          <a:latin typeface="Times New Roman"/>
                          <a:ea typeface="Calibri"/>
                          <a:cs typeface="Arial"/>
                        </a:rPr>
                        <a:t>Contraction And Relaxation By Smooth Muscle</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الانقباض والانبساط للعضلات الملساء</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Peristalsis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الانقباضات التموجية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Sphincters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العضلات العاصرة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Digestive Chambers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القناة الهاضمة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Pyloric Sphincter</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العضلة العاصرة </a:t>
                      </a:r>
                      <a:r>
                        <a:rPr lang="ar-SA" sz="1800" b="1" dirty="0" err="1">
                          <a:latin typeface="Calibri"/>
                          <a:ea typeface="Calibri"/>
                          <a:cs typeface="Times New Roman"/>
                        </a:rPr>
                        <a:t>البوابية</a:t>
                      </a:r>
                      <a:r>
                        <a:rPr lang="ar-SA" sz="1800" b="1" dirty="0">
                          <a:latin typeface="Calibri"/>
                          <a:ea typeface="Calibri"/>
                          <a:cs typeface="Times New Roman"/>
                        </a:rPr>
                        <a:t>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Salivary Enzymes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انزيمات</a:t>
                      </a:r>
                      <a:r>
                        <a:rPr lang="ar-SA" sz="1800" b="1" dirty="0">
                          <a:latin typeface="Calibri"/>
                          <a:ea typeface="Calibri"/>
                          <a:cs typeface="Times New Roman"/>
                        </a:rPr>
                        <a:t> اللعاب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Hydrolysis Of Starch</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حلمأة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Buffers Neutralize Acids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تحييد ومعادلة </a:t>
                      </a:r>
                      <a:r>
                        <a:rPr lang="ar-SA" sz="1800" b="1" dirty="0" err="1">
                          <a:latin typeface="Calibri"/>
                          <a:ea typeface="Calibri"/>
                          <a:cs typeface="Times New Roman"/>
                        </a:rPr>
                        <a:t>الاحماض</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Antibacterial Agents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المضادة للبكتريا</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Shapes The Bolus Of Food</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يشكل لقمة الطعام</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Oral Cavity</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الفمي</a:t>
                      </a:r>
                      <a:r>
                        <a:rPr lang="ar-SA" sz="1800" b="1" dirty="0">
                          <a:latin typeface="Calibri"/>
                          <a:ea typeface="Calibri"/>
                          <a:cs typeface="Times New Roman"/>
                        </a:rPr>
                        <a:t> للإنسان</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59">
                <a:tc>
                  <a:txBody>
                    <a:bodyPr/>
                    <a:lstStyle/>
                    <a:p>
                      <a:pPr marL="107950" algn="l" rtl="0">
                        <a:lnSpc>
                          <a:spcPct val="115000"/>
                        </a:lnSpc>
                        <a:spcAft>
                          <a:spcPts val="0"/>
                        </a:spcAft>
                      </a:pPr>
                      <a:r>
                        <a:rPr lang="en-US" sz="1800" b="1">
                          <a:latin typeface="Times New Roman"/>
                          <a:ea typeface="Calibri"/>
                          <a:cs typeface="Arial"/>
                        </a:rPr>
                        <a:t>Wisdom Tooth</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سن العقل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146175" y="87313"/>
            <a:ext cx="6638925" cy="461962"/>
          </a:xfrm>
          <a:prstGeom prst="rect">
            <a:avLst/>
          </a:prstGeom>
          <a:noFill/>
          <a:ln w="9525">
            <a:noFill/>
            <a:miter lim="800000"/>
            <a:headEnd/>
            <a:tailEnd/>
          </a:ln>
        </p:spPr>
        <p:txBody>
          <a:bodyPr wrap="none" anchor="ctr">
            <a:spAutoFit/>
          </a:bodyPr>
          <a:lstStyle/>
          <a:p>
            <a:pPr indent="457200" algn="ctr"/>
            <a:r>
              <a:rPr lang="en-US" b="1" baseline="0">
                <a:solidFill>
                  <a:srgbClr val="FF0000"/>
                </a:solidFill>
                <a:latin typeface="Times New Roman" pitchFamily="18" charset="0"/>
                <a:ea typeface="Calibri" pitchFamily="34" charset="0"/>
                <a:cs typeface="Times New Roman" pitchFamily="18" charset="0"/>
              </a:rPr>
              <a:t>Nutrition and Digestion                 </a:t>
            </a:r>
            <a:r>
              <a:rPr lang="ar-SA" b="1" baseline="0">
                <a:solidFill>
                  <a:srgbClr val="FF0000"/>
                </a:solidFill>
                <a:latin typeface="Times New Roman" pitchFamily="18" charset="0"/>
                <a:ea typeface="Calibri" pitchFamily="34" charset="0"/>
                <a:cs typeface="Times New Roman" pitchFamily="18" charset="0"/>
              </a:rPr>
              <a:t>التغذية و الهضم</a:t>
            </a:r>
            <a:endParaRPr lang="en-US" baseline="0">
              <a:latin typeface="Times New Roman" pitchFamily="18" charset="0"/>
            </a:endParaRPr>
          </a:p>
        </p:txBody>
      </p:sp>
      <p:graphicFrame>
        <p:nvGraphicFramePr>
          <p:cNvPr id="3" name="جدول 2"/>
          <p:cNvGraphicFramePr>
            <a:graphicFrameLocks noGrp="1"/>
          </p:cNvGraphicFramePr>
          <p:nvPr/>
        </p:nvGraphicFramePr>
        <p:xfrm>
          <a:off x="203200" y="584200"/>
          <a:ext cx="8766175" cy="350838"/>
        </p:xfrm>
        <a:graphic>
          <a:graphicData uri="http://schemas.openxmlformats.org/drawingml/2006/table">
            <a:tbl>
              <a:tblPr/>
              <a:tblGrid>
                <a:gridCol w="4384838"/>
                <a:gridCol w="4381337"/>
              </a:tblGrid>
              <a:tr h="350838">
                <a:tc>
                  <a:txBody>
                    <a:bodyPr/>
                    <a:lstStyle/>
                    <a:p>
                      <a:pPr marL="107950" algn="ctr" rtl="0">
                        <a:lnSpc>
                          <a:spcPct val="115000"/>
                        </a:lnSpc>
                        <a:spcAft>
                          <a:spcPts val="0"/>
                        </a:spcAft>
                      </a:pPr>
                      <a:r>
                        <a:rPr lang="ar-SA" sz="2000" b="1">
                          <a:solidFill>
                            <a:srgbClr val="FF0000"/>
                          </a:solidFill>
                          <a:latin typeface="Calibri"/>
                          <a:ea typeface="Calibri"/>
                          <a:cs typeface="Times New Roman"/>
                        </a:rPr>
                        <a:t>المصطلـــــــــــــــــــــــــــــــــح</a:t>
                      </a:r>
                      <a:endParaRPr lang="en-US" sz="20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03200" y="947738"/>
          <a:ext cx="8766175" cy="5678493"/>
        </p:xfrm>
        <a:graphic>
          <a:graphicData uri="http://schemas.openxmlformats.org/drawingml/2006/table">
            <a:tbl>
              <a:tblPr/>
              <a:tblGrid>
                <a:gridCol w="4384838"/>
                <a:gridCol w="4381337"/>
              </a:tblGrid>
              <a:tr h="315472">
                <a:tc>
                  <a:txBody>
                    <a:bodyPr/>
                    <a:lstStyle/>
                    <a:p>
                      <a:pPr marL="107950" algn="l" rtl="0">
                        <a:lnSpc>
                          <a:spcPct val="115000"/>
                        </a:lnSpc>
                        <a:spcAft>
                          <a:spcPts val="0"/>
                        </a:spcAft>
                      </a:pPr>
                      <a:r>
                        <a:rPr lang="en-US" sz="1800" b="1">
                          <a:latin typeface="Times New Roman"/>
                          <a:ea typeface="Calibri"/>
                          <a:cs typeface="Arial"/>
                        </a:rPr>
                        <a:t>Hcl</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حامض </a:t>
                      </a:r>
                      <a:r>
                        <a:rPr lang="ar-SA" sz="1800" b="1" dirty="0" err="1">
                          <a:latin typeface="Calibri"/>
                          <a:ea typeface="Calibri"/>
                          <a:cs typeface="Times New Roman"/>
                        </a:rPr>
                        <a:t>الهيدروكلوريك</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Positive Feedback</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استرجاع ايجابي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Acidic Gastric Juices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العصارة المعدية </a:t>
                      </a:r>
                      <a:r>
                        <a:rPr lang="ar-SA" sz="1800" b="1" dirty="0" err="1">
                          <a:latin typeface="Calibri"/>
                          <a:ea typeface="Calibri"/>
                          <a:cs typeface="Times New Roman"/>
                        </a:rPr>
                        <a:t>الحامضية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Acid Chyme</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الكيموس</a:t>
                      </a:r>
                      <a:r>
                        <a:rPr lang="ar-SA" sz="1800" b="1" dirty="0">
                          <a:latin typeface="Calibri"/>
                          <a:ea typeface="Calibri"/>
                          <a:cs typeface="Times New Roman"/>
                        </a:rPr>
                        <a:t> </a:t>
                      </a:r>
                      <a:r>
                        <a:rPr lang="ar-SA" sz="1800" b="1" dirty="0" err="1">
                          <a:latin typeface="Calibri"/>
                          <a:ea typeface="Calibri"/>
                          <a:cs typeface="Times New Roman"/>
                        </a:rPr>
                        <a:t>الحامضي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943">
                <a:tc>
                  <a:txBody>
                    <a:bodyPr/>
                    <a:lstStyle/>
                    <a:p>
                      <a:pPr marL="107950" algn="l" rtl="0">
                        <a:lnSpc>
                          <a:spcPct val="115000"/>
                        </a:lnSpc>
                        <a:spcAft>
                          <a:spcPts val="0"/>
                        </a:spcAft>
                      </a:pPr>
                      <a:r>
                        <a:rPr lang="en-US" sz="1800" b="1">
                          <a:latin typeface="Times New Roman"/>
                          <a:ea typeface="Calibri"/>
                          <a:cs typeface="Arial"/>
                        </a:rPr>
                        <a:t>Alkaline Pancreatic Juice Neutralizes Acid Chyme</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العصارة البنكرياسية القاعدية بمعادلة </a:t>
                      </a:r>
                      <a:r>
                        <a:rPr lang="ar-SA" sz="1800" b="1" dirty="0" err="1">
                          <a:latin typeface="Calibri"/>
                          <a:ea typeface="Calibri"/>
                          <a:cs typeface="Times New Roman"/>
                        </a:rPr>
                        <a:t>الكيموس</a:t>
                      </a:r>
                      <a:r>
                        <a:rPr lang="ar-SA" sz="1800" b="1" dirty="0">
                          <a:latin typeface="Calibri"/>
                          <a:ea typeface="Calibri"/>
                          <a:cs typeface="Times New Roman"/>
                        </a:rPr>
                        <a:t> </a:t>
                      </a:r>
                      <a:r>
                        <a:rPr lang="ar-SA" sz="1800" b="1" dirty="0" err="1">
                          <a:latin typeface="Calibri"/>
                          <a:ea typeface="Calibri"/>
                          <a:cs typeface="Times New Roman"/>
                        </a:rPr>
                        <a:t>الحامضي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Bile</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العصارة الصفراوية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Gall Bladder</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الحوصلة الصفراوية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Surface Area For Absorption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مساحة سطح الامتصاص</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Folds Of The Intestinal Lining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طيات بطانة </a:t>
                      </a:r>
                      <a:r>
                        <a:rPr lang="ar-SA" sz="1800" b="1" dirty="0" err="1">
                          <a:latin typeface="Calibri"/>
                          <a:ea typeface="Calibri"/>
                          <a:cs typeface="Times New Roman"/>
                        </a:rPr>
                        <a:t>الامعاء</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Fingerlike Villi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خملات</a:t>
                      </a:r>
                      <a:r>
                        <a:rPr lang="ar-SA" sz="1800" b="1" dirty="0">
                          <a:latin typeface="Calibri"/>
                          <a:ea typeface="Calibri"/>
                          <a:cs typeface="Times New Roman"/>
                        </a:rPr>
                        <a:t> تشبه </a:t>
                      </a:r>
                      <a:r>
                        <a:rPr lang="ar-SA" sz="1800" b="1" dirty="0" err="1">
                          <a:latin typeface="Calibri"/>
                          <a:ea typeface="Calibri"/>
                          <a:cs typeface="Times New Roman"/>
                        </a:rPr>
                        <a:t>الاصابع</a:t>
                      </a:r>
                      <a:r>
                        <a:rPr lang="en-US" sz="1800" b="1" dirty="0">
                          <a:latin typeface="Times New Roman"/>
                          <a:ea typeface="Calibri"/>
                          <a:cs typeface="Arial"/>
                        </a:rPr>
                        <a:t>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943">
                <a:tc>
                  <a:txBody>
                    <a:bodyPr/>
                    <a:lstStyle/>
                    <a:p>
                      <a:pPr marL="107950" algn="l" rtl="0">
                        <a:lnSpc>
                          <a:spcPct val="115000"/>
                        </a:lnSpc>
                        <a:spcAft>
                          <a:spcPts val="0"/>
                        </a:spcAft>
                      </a:pPr>
                      <a:r>
                        <a:rPr lang="en-US" sz="1800" b="1">
                          <a:latin typeface="Times New Roman"/>
                          <a:ea typeface="Calibri"/>
                          <a:cs typeface="Arial"/>
                        </a:rPr>
                        <a:t>Glucose In Blood Is Converted To Glycogen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يتحول سكر العنب (الجلوكوز) الموجود في الدم </a:t>
                      </a:r>
                      <a:r>
                        <a:rPr lang="ar-SA" sz="1800" b="1" dirty="0" err="1">
                          <a:latin typeface="Calibri"/>
                          <a:ea typeface="Calibri"/>
                          <a:cs typeface="Times New Roman"/>
                        </a:rPr>
                        <a:t>الى</a:t>
                      </a:r>
                      <a:r>
                        <a:rPr lang="ar-SA" sz="1800" b="1" dirty="0">
                          <a:latin typeface="Calibri"/>
                          <a:ea typeface="Calibri"/>
                          <a:cs typeface="Times New Roman"/>
                        </a:rPr>
                        <a:t> نشا حيواني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Stored In The Liver</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ويخزن في الكبد</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Liver Synthesizes Many Proteins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يقوم ببناء البروتينات</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Blood Clotting Proteins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بروتينات تجلط الدم</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943">
                <a:tc>
                  <a:txBody>
                    <a:bodyPr/>
                    <a:lstStyle/>
                    <a:p>
                      <a:pPr marL="107950" algn="l" rtl="0">
                        <a:lnSpc>
                          <a:spcPct val="115000"/>
                        </a:lnSpc>
                        <a:spcAft>
                          <a:spcPts val="0"/>
                        </a:spcAft>
                      </a:pPr>
                      <a:r>
                        <a:rPr lang="en-US" sz="1800" b="1">
                          <a:latin typeface="Times New Roman"/>
                          <a:ea typeface="Calibri"/>
                          <a:cs typeface="Arial"/>
                        </a:rPr>
                        <a:t>Lipoproteins That Transport Fats And Cholesterol</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البروتينات </a:t>
                      </a:r>
                      <a:r>
                        <a:rPr lang="ar-SA" sz="1800" b="1" dirty="0" err="1">
                          <a:latin typeface="Calibri"/>
                          <a:ea typeface="Calibri"/>
                          <a:cs typeface="Times New Roman"/>
                        </a:rPr>
                        <a:t>الليبدية</a:t>
                      </a:r>
                      <a:r>
                        <a:rPr lang="ar-SA" sz="1800" b="1" dirty="0">
                          <a:latin typeface="Calibri"/>
                          <a:ea typeface="Calibri"/>
                          <a:cs typeface="Times New Roman"/>
                        </a:rPr>
                        <a:t> التي تقوم بنقل الدهون </a:t>
                      </a:r>
                      <a:r>
                        <a:rPr lang="ar-SA" sz="1800" b="1" dirty="0" err="1">
                          <a:latin typeface="Calibri"/>
                          <a:ea typeface="Calibri"/>
                          <a:cs typeface="Times New Roman"/>
                        </a:rPr>
                        <a:t>و</a:t>
                      </a:r>
                      <a:r>
                        <a:rPr lang="ar-SA" sz="1800" b="1" dirty="0">
                          <a:latin typeface="Calibri"/>
                          <a:ea typeface="Calibri"/>
                          <a:cs typeface="Times New Roman"/>
                        </a:rPr>
                        <a:t> الكلسترول</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146175" y="87313"/>
            <a:ext cx="6638925" cy="461962"/>
          </a:xfrm>
          <a:prstGeom prst="rect">
            <a:avLst/>
          </a:prstGeom>
          <a:noFill/>
          <a:ln w="9525">
            <a:noFill/>
            <a:miter lim="800000"/>
            <a:headEnd/>
            <a:tailEnd/>
          </a:ln>
        </p:spPr>
        <p:txBody>
          <a:bodyPr wrap="none" anchor="ctr">
            <a:spAutoFit/>
          </a:bodyPr>
          <a:lstStyle/>
          <a:p>
            <a:pPr indent="457200" algn="ctr"/>
            <a:r>
              <a:rPr lang="en-US" b="1" baseline="0">
                <a:solidFill>
                  <a:srgbClr val="FF0000"/>
                </a:solidFill>
                <a:latin typeface="Times New Roman" pitchFamily="18" charset="0"/>
                <a:ea typeface="Calibri" pitchFamily="34" charset="0"/>
                <a:cs typeface="Times New Roman" pitchFamily="18" charset="0"/>
              </a:rPr>
              <a:t>Nutrition and Digestion                 </a:t>
            </a:r>
            <a:r>
              <a:rPr lang="ar-SA" b="1" baseline="0">
                <a:solidFill>
                  <a:srgbClr val="FF0000"/>
                </a:solidFill>
                <a:latin typeface="Times New Roman" pitchFamily="18" charset="0"/>
                <a:ea typeface="Calibri" pitchFamily="34" charset="0"/>
                <a:cs typeface="Times New Roman" pitchFamily="18" charset="0"/>
              </a:rPr>
              <a:t>التغذية و الهضم</a:t>
            </a:r>
            <a:endParaRPr lang="en-US" baseline="0">
              <a:latin typeface="Times New Roman" pitchFamily="18" charset="0"/>
            </a:endParaRPr>
          </a:p>
        </p:txBody>
      </p:sp>
      <p:graphicFrame>
        <p:nvGraphicFramePr>
          <p:cNvPr id="3" name="جدول 2"/>
          <p:cNvGraphicFramePr>
            <a:graphicFrameLocks noGrp="1"/>
          </p:cNvGraphicFramePr>
          <p:nvPr/>
        </p:nvGraphicFramePr>
        <p:xfrm>
          <a:off x="203200" y="584200"/>
          <a:ext cx="8766175" cy="350838"/>
        </p:xfrm>
        <a:graphic>
          <a:graphicData uri="http://schemas.openxmlformats.org/drawingml/2006/table">
            <a:tbl>
              <a:tblPr/>
              <a:tblGrid>
                <a:gridCol w="4384838"/>
                <a:gridCol w="4381337"/>
              </a:tblGrid>
              <a:tr h="350838">
                <a:tc>
                  <a:txBody>
                    <a:bodyPr/>
                    <a:lstStyle/>
                    <a:p>
                      <a:pPr marL="107950" algn="ctr" rtl="0">
                        <a:lnSpc>
                          <a:spcPct val="115000"/>
                        </a:lnSpc>
                        <a:spcAft>
                          <a:spcPts val="0"/>
                        </a:spcAft>
                      </a:pPr>
                      <a:r>
                        <a:rPr lang="ar-SA" sz="2000" b="1">
                          <a:solidFill>
                            <a:srgbClr val="FF0000"/>
                          </a:solidFill>
                          <a:latin typeface="Calibri"/>
                          <a:ea typeface="Calibri"/>
                          <a:cs typeface="Times New Roman"/>
                        </a:rPr>
                        <a:t>المصطلـــــــــــــــــــــــــــــــــح</a:t>
                      </a:r>
                      <a:endParaRPr lang="en-US" sz="20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03200" y="1019175"/>
          <a:ext cx="8766175" cy="5362956"/>
        </p:xfrm>
        <a:graphic>
          <a:graphicData uri="http://schemas.openxmlformats.org/drawingml/2006/table">
            <a:tbl>
              <a:tblPr/>
              <a:tblGrid>
                <a:gridCol w="4384838"/>
                <a:gridCol w="4381337"/>
              </a:tblGrid>
              <a:tr h="315446">
                <a:tc>
                  <a:txBody>
                    <a:bodyPr/>
                    <a:lstStyle/>
                    <a:p>
                      <a:pPr marL="107950" algn="l" rtl="0">
                        <a:lnSpc>
                          <a:spcPct val="115000"/>
                        </a:lnSpc>
                        <a:spcAft>
                          <a:spcPts val="0"/>
                        </a:spcAft>
                      </a:pPr>
                      <a:r>
                        <a:rPr lang="en-US" sz="1800" b="1">
                          <a:latin typeface="Times New Roman"/>
                          <a:ea typeface="Calibri"/>
                          <a:cs typeface="Arial"/>
                        </a:rPr>
                        <a:t>Liver Changes Toxins To Less Toxic Forms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يحول الكبد السموم </a:t>
                      </a:r>
                      <a:r>
                        <a:rPr lang="ar-SA" sz="1800" b="1" dirty="0" err="1">
                          <a:latin typeface="Calibri"/>
                          <a:ea typeface="Calibri"/>
                          <a:cs typeface="Times New Roman"/>
                        </a:rPr>
                        <a:t>الى</a:t>
                      </a:r>
                      <a:r>
                        <a:rPr lang="ar-SA" sz="1800" b="1" dirty="0">
                          <a:latin typeface="Calibri"/>
                          <a:ea typeface="Calibri"/>
                          <a:cs typeface="Times New Roman"/>
                        </a:rPr>
                        <a:t> هيئات اقل سمية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Liver Produces Bile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ينتج الكبد العصارة الصفراوية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Diarrhea</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الاسهال</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Constipation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القبض</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Feces Are Stored In The Rectum</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يخزن البراز في المستقيم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891">
                <a:tc>
                  <a:txBody>
                    <a:bodyPr/>
                    <a:lstStyle/>
                    <a:p>
                      <a:pPr marL="107950" algn="l" rtl="0">
                        <a:lnSpc>
                          <a:spcPct val="115000"/>
                        </a:lnSpc>
                        <a:spcAft>
                          <a:spcPts val="0"/>
                        </a:spcAft>
                      </a:pPr>
                      <a:r>
                        <a:rPr lang="en-US" sz="1800" b="1">
                          <a:latin typeface="Times New Roman"/>
                          <a:ea typeface="Calibri"/>
                          <a:cs typeface="Arial"/>
                        </a:rPr>
                        <a:t>Colon Bacteria Produce Vitamins—Biotin, Vitamin K, B Vitamins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بكتريا القولون تنتج الفيتامينات مثل </a:t>
                      </a:r>
                      <a:r>
                        <a:rPr lang="ar-SA" sz="1800" b="1" dirty="0" err="1">
                          <a:latin typeface="Calibri"/>
                          <a:ea typeface="Calibri"/>
                          <a:cs typeface="Times New Roman"/>
                        </a:rPr>
                        <a:t>البايوتين</a:t>
                      </a:r>
                      <a:r>
                        <a:rPr lang="ar-SA" sz="1800" b="1" dirty="0">
                          <a:latin typeface="Calibri"/>
                          <a:ea typeface="Calibri"/>
                          <a:cs typeface="Times New Roman"/>
                        </a:rPr>
                        <a:t> , فيتامين </a:t>
                      </a:r>
                      <a:r>
                        <a:rPr lang="ar-SA" sz="1800" b="1" dirty="0" err="1">
                          <a:latin typeface="Calibri"/>
                          <a:ea typeface="Calibri"/>
                          <a:cs typeface="Times New Roman"/>
                        </a:rPr>
                        <a:t>ك</a:t>
                      </a:r>
                      <a:r>
                        <a:rPr lang="ar-SA" sz="1800" b="1" dirty="0">
                          <a:latin typeface="Calibri"/>
                          <a:ea typeface="Calibri"/>
                          <a:cs typeface="Times New Roman"/>
                        </a:rPr>
                        <a:t>  وفيتامينات  </a:t>
                      </a:r>
                      <a:r>
                        <a:rPr lang="ar-SA" sz="1800" b="1" dirty="0" err="1">
                          <a:latin typeface="Calibri"/>
                          <a:ea typeface="Calibri"/>
                          <a:cs typeface="Times New Roman"/>
                        </a:rPr>
                        <a:t>ب</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Appendix</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الزائدة الدودية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Nutrition</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التغذية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891">
                <a:tc>
                  <a:txBody>
                    <a:bodyPr/>
                    <a:lstStyle/>
                    <a:p>
                      <a:pPr marL="107950" algn="l" rtl="0">
                        <a:lnSpc>
                          <a:spcPct val="115000"/>
                        </a:lnSpc>
                        <a:spcAft>
                          <a:spcPts val="0"/>
                        </a:spcAft>
                      </a:pPr>
                      <a:r>
                        <a:rPr lang="en-US" sz="1800" b="1">
                          <a:latin typeface="Times New Roman"/>
                          <a:ea typeface="Calibri"/>
                          <a:cs typeface="Arial"/>
                        </a:rPr>
                        <a:t>Nutrients Are Oxidized Inside Cells To Make ATP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تتأكسد المواد الغذائية داخل الخلايا لإنتاج ثلاثي فوسفات </a:t>
                      </a:r>
                      <a:r>
                        <a:rPr lang="ar-SA" sz="1800" b="1" dirty="0" err="1">
                          <a:latin typeface="Calibri"/>
                          <a:ea typeface="Calibri"/>
                          <a:cs typeface="Times New Roman"/>
                        </a:rPr>
                        <a:t>الادينوسين</a:t>
                      </a:r>
                      <a:r>
                        <a:rPr lang="ar-SA" sz="1800" b="1" dirty="0">
                          <a:latin typeface="Calibri"/>
                          <a:ea typeface="Calibri"/>
                          <a:cs typeface="Times New Roman"/>
                        </a:rPr>
                        <a:t>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dirty="0">
                          <a:latin typeface="Times New Roman"/>
                          <a:ea typeface="Calibri"/>
                          <a:cs typeface="Arial"/>
                        </a:rPr>
                        <a:t>Main Sources Of Calories</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المصادر </a:t>
                      </a:r>
                      <a:r>
                        <a:rPr lang="ar-SA" sz="1800" b="1" dirty="0" err="1">
                          <a:latin typeface="Calibri"/>
                          <a:ea typeface="Calibri"/>
                          <a:cs typeface="Times New Roman"/>
                        </a:rPr>
                        <a:t>الاساسية</a:t>
                      </a:r>
                      <a:r>
                        <a:rPr lang="ar-SA" sz="1800" b="1" dirty="0">
                          <a:latin typeface="Calibri"/>
                          <a:ea typeface="Calibri"/>
                          <a:cs typeface="Times New Roman"/>
                        </a:rPr>
                        <a:t> للسعرات الحرارية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Basal Metabolic Rate (BMR)</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معدل </a:t>
                      </a:r>
                      <a:r>
                        <a:rPr lang="ar-SA" sz="1800" b="1" dirty="0" err="1">
                          <a:latin typeface="Calibri"/>
                          <a:ea typeface="Calibri"/>
                          <a:cs typeface="Times New Roman"/>
                        </a:rPr>
                        <a:t>الايض</a:t>
                      </a:r>
                      <a:r>
                        <a:rPr lang="ar-SA" sz="1800" b="1" dirty="0">
                          <a:latin typeface="Calibri"/>
                          <a:ea typeface="Calibri"/>
                          <a:cs typeface="Times New Roman"/>
                        </a:rPr>
                        <a:t> </a:t>
                      </a:r>
                      <a:r>
                        <a:rPr lang="ar-SA" sz="1800" b="1" dirty="0" err="1">
                          <a:latin typeface="Calibri"/>
                          <a:ea typeface="Calibri"/>
                          <a:cs typeface="Times New Roman"/>
                        </a:rPr>
                        <a:t>الاساسي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30891">
                <a:tc>
                  <a:txBody>
                    <a:bodyPr/>
                    <a:lstStyle/>
                    <a:p>
                      <a:pPr marL="107950" algn="l" rtl="0">
                        <a:lnSpc>
                          <a:spcPct val="115000"/>
                        </a:lnSpc>
                        <a:spcAft>
                          <a:spcPts val="0"/>
                        </a:spcAft>
                      </a:pPr>
                      <a:r>
                        <a:rPr lang="en-US" sz="1800" b="1">
                          <a:latin typeface="Times New Roman"/>
                          <a:ea typeface="Calibri"/>
                          <a:cs typeface="Arial"/>
                        </a:rPr>
                        <a:t>Energy A Resting Animal Requires Each Day</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نسبة ما يحتاجه الحيوان الساكن من الطاقة في اليوم</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Metabolic Rate</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معدل </a:t>
                      </a:r>
                      <a:r>
                        <a:rPr lang="ar-SA" sz="1800" b="1" dirty="0" err="1">
                          <a:latin typeface="Calibri"/>
                          <a:ea typeface="Calibri"/>
                          <a:cs typeface="Times New Roman"/>
                        </a:rPr>
                        <a:t>الايض</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46">
                <a:tc>
                  <a:txBody>
                    <a:bodyPr/>
                    <a:lstStyle/>
                    <a:p>
                      <a:pPr marL="107950" algn="l" rtl="0">
                        <a:lnSpc>
                          <a:spcPct val="115000"/>
                        </a:lnSpc>
                        <a:spcAft>
                          <a:spcPts val="0"/>
                        </a:spcAft>
                      </a:pPr>
                      <a:r>
                        <a:rPr lang="en-US" sz="1800" b="1">
                          <a:latin typeface="Times New Roman"/>
                          <a:ea typeface="Calibri"/>
                          <a:cs typeface="Arial"/>
                        </a:rPr>
                        <a:t>Physical Activity</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بالأنشطة الحيوية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146175" y="87313"/>
            <a:ext cx="6638925" cy="461962"/>
          </a:xfrm>
          <a:prstGeom prst="rect">
            <a:avLst/>
          </a:prstGeom>
          <a:noFill/>
          <a:ln w="9525">
            <a:noFill/>
            <a:miter lim="800000"/>
            <a:headEnd/>
            <a:tailEnd/>
          </a:ln>
        </p:spPr>
        <p:txBody>
          <a:bodyPr wrap="none" anchor="ctr">
            <a:spAutoFit/>
          </a:bodyPr>
          <a:lstStyle/>
          <a:p>
            <a:pPr indent="457200" algn="ctr"/>
            <a:r>
              <a:rPr lang="en-US" b="1" baseline="0">
                <a:solidFill>
                  <a:srgbClr val="FF0000"/>
                </a:solidFill>
                <a:latin typeface="Times New Roman" pitchFamily="18" charset="0"/>
                <a:ea typeface="Calibri" pitchFamily="34" charset="0"/>
                <a:cs typeface="Times New Roman" pitchFamily="18" charset="0"/>
              </a:rPr>
              <a:t>Nutrition and Digestion                 </a:t>
            </a:r>
            <a:r>
              <a:rPr lang="ar-SA" b="1" baseline="0">
                <a:solidFill>
                  <a:srgbClr val="FF0000"/>
                </a:solidFill>
                <a:latin typeface="Times New Roman" pitchFamily="18" charset="0"/>
                <a:ea typeface="Calibri" pitchFamily="34" charset="0"/>
                <a:cs typeface="Times New Roman" pitchFamily="18" charset="0"/>
              </a:rPr>
              <a:t>التغذية و الهضم</a:t>
            </a:r>
            <a:endParaRPr lang="en-US" baseline="0">
              <a:latin typeface="Times New Roman" pitchFamily="18" charset="0"/>
            </a:endParaRPr>
          </a:p>
        </p:txBody>
      </p:sp>
      <p:graphicFrame>
        <p:nvGraphicFramePr>
          <p:cNvPr id="3" name="جدول 2"/>
          <p:cNvGraphicFramePr>
            <a:graphicFrameLocks noGrp="1"/>
          </p:cNvGraphicFramePr>
          <p:nvPr/>
        </p:nvGraphicFramePr>
        <p:xfrm>
          <a:off x="203200" y="584200"/>
          <a:ext cx="8766175" cy="350838"/>
        </p:xfrm>
        <a:graphic>
          <a:graphicData uri="http://schemas.openxmlformats.org/drawingml/2006/table">
            <a:tbl>
              <a:tblPr/>
              <a:tblGrid>
                <a:gridCol w="4384838"/>
                <a:gridCol w="4381337"/>
              </a:tblGrid>
              <a:tr h="350838">
                <a:tc>
                  <a:txBody>
                    <a:bodyPr/>
                    <a:lstStyle/>
                    <a:p>
                      <a:pPr marL="107950" algn="ctr" rtl="0">
                        <a:lnSpc>
                          <a:spcPct val="115000"/>
                        </a:lnSpc>
                        <a:spcAft>
                          <a:spcPts val="0"/>
                        </a:spcAft>
                      </a:pPr>
                      <a:r>
                        <a:rPr lang="ar-SA" sz="2000" b="1">
                          <a:solidFill>
                            <a:srgbClr val="FF0000"/>
                          </a:solidFill>
                          <a:latin typeface="Calibri"/>
                          <a:ea typeface="Calibri"/>
                          <a:cs typeface="Times New Roman"/>
                        </a:rPr>
                        <a:t>المصطلـــــــــــــــــــــــــــــــــح</a:t>
                      </a:r>
                      <a:endParaRPr lang="en-US" sz="20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03200" y="962025"/>
          <a:ext cx="8766175" cy="5678495"/>
        </p:xfrm>
        <a:graphic>
          <a:graphicData uri="http://schemas.openxmlformats.org/drawingml/2006/table">
            <a:tbl>
              <a:tblPr/>
              <a:tblGrid>
                <a:gridCol w="4384838"/>
                <a:gridCol w="4381337"/>
              </a:tblGrid>
              <a:tr h="630943">
                <a:tc>
                  <a:txBody>
                    <a:bodyPr/>
                    <a:lstStyle/>
                    <a:p>
                      <a:pPr marL="107950" algn="l" rtl="0">
                        <a:lnSpc>
                          <a:spcPct val="115000"/>
                        </a:lnSpc>
                        <a:spcAft>
                          <a:spcPts val="0"/>
                        </a:spcAft>
                      </a:pPr>
                      <a:r>
                        <a:rPr lang="en-US" sz="1800" b="1">
                          <a:latin typeface="Times New Roman"/>
                          <a:ea typeface="Calibri"/>
                          <a:cs typeface="Arial"/>
                        </a:rPr>
                        <a:t>Excess Energy Is Stored As Glycogen Or Fat</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خزن الطاقة الفائضة على هيئة نشا حيواني </a:t>
                      </a:r>
                      <a:r>
                        <a:rPr lang="ar-SA" sz="1800" b="1" dirty="0" err="1">
                          <a:latin typeface="Calibri"/>
                          <a:ea typeface="Calibri"/>
                          <a:cs typeface="Times New Roman"/>
                        </a:rPr>
                        <a:t>او</a:t>
                      </a:r>
                      <a:r>
                        <a:rPr lang="ar-SA" sz="1800" b="1" dirty="0">
                          <a:latin typeface="Calibri"/>
                          <a:ea typeface="Calibri"/>
                          <a:cs typeface="Times New Roman"/>
                        </a:rPr>
                        <a:t> دهني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Undernourishment</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قلة التغذية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Malnourishment</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سوء التغذية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Essential Amino Acids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احماض</a:t>
                      </a:r>
                      <a:r>
                        <a:rPr lang="ar-SA" sz="1800" b="1" dirty="0">
                          <a:latin typeface="Calibri"/>
                          <a:ea typeface="Calibri"/>
                          <a:cs typeface="Times New Roman"/>
                        </a:rPr>
                        <a:t> </a:t>
                      </a:r>
                      <a:r>
                        <a:rPr lang="ar-SA" sz="1800" b="1" dirty="0" err="1">
                          <a:latin typeface="Calibri"/>
                          <a:ea typeface="Calibri"/>
                          <a:cs typeface="Times New Roman"/>
                        </a:rPr>
                        <a:t>امينينة</a:t>
                      </a:r>
                      <a:r>
                        <a:rPr lang="ar-SA" sz="1800" b="1" dirty="0">
                          <a:latin typeface="Calibri"/>
                          <a:ea typeface="Calibri"/>
                          <a:cs typeface="Times New Roman"/>
                        </a:rPr>
                        <a:t> ضرورية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Diet</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النظام الغذائي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Essential Vitamins And Minerals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الفيتامينات </a:t>
                      </a:r>
                      <a:r>
                        <a:rPr lang="ar-SA" sz="1800" b="1" dirty="0" err="1">
                          <a:latin typeface="Calibri"/>
                          <a:ea typeface="Calibri"/>
                          <a:cs typeface="Times New Roman"/>
                        </a:rPr>
                        <a:t>و</a:t>
                      </a:r>
                      <a:r>
                        <a:rPr lang="ar-SA" sz="1800" b="1" dirty="0">
                          <a:latin typeface="Calibri"/>
                          <a:ea typeface="Calibri"/>
                          <a:cs typeface="Times New Roman"/>
                        </a:rPr>
                        <a:t> المعادن الضرورية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Extreme Excesses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الزيادة المفرطة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Minerals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المعادن</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Weight Loss Diets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الانظمة</a:t>
                      </a:r>
                      <a:r>
                        <a:rPr lang="ar-SA" sz="1800" b="1" dirty="0">
                          <a:latin typeface="Calibri"/>
                          <a:ea typeface="Calibri"/>
                          <a:cs typeface="Times New Roman"/>
                        </a:rPr>
                        <a:t> الغذائية لإنقاص الوزن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Most Effective Diets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نظام الحمية </a:t>
                      </a:r>
                      <a:r>
                        <a:rPr lang="ar-SA" sz="1800" b="1" dirty="0" err="1">
                          <a:latin typeface="Calibri"/>
                          <a:ea typeface="Calibri"/>
                          <a:cs typeface="Times New Roman"/>
                        </a:rPr>
                        <a:t>الاكثر</a:t>
                      </a:r>
                      <a:r>
                        <a:rPr lang="ar-SA" sz="1800" b="1" dirty="0">
                          <a:latin typeface="Calibri"/>
                          <a:ea typeface="Calibri"/>
                          <a:cs typeface="Times New Roman"/>
                        </a:rPr>
                        <a:t> تأثير</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Increased Exercise        </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المزيد من التمارين الرياضية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Limited Balanced Diet</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نظام حمية متوازن ومحدد</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Cardiovascular Disease And Cancer</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مخاطر </a:t>
                      </a:r>
                      <a:r>
                        <a:rPr lang="ar-SA" sz="1800" b="1" dirty="0" err="1">
                          <a:latin typeface="Calibri"/>
                          <a:ea typeface="Calibri"/>
                          <a:cs typeface="Times New Roman"/>
                        </a:rPr>
                        <a:t>الاصابة</a:t>
                      </a:r>
                      <a:r>
                        <a:rPr lang="ar-SA" sz="1800" b="1" dirty="0">
                          <a:latin typeface="Calibri"/>
                          <a:ea typeface="Calibri"/>
                          <a:cs typeface="Times New Roman"/>
                        </a:rPr>
                        <a:t> </a:t>
                      </a:r>
                      <a:r>
                        <a:rPr lang="ar-SA" sz="1800" b="1" dirty="0" err="1">
                          <a:latin typeface="Calibri"/>
                          <a:ea typeface="Calibri"/>
                          <a:cs typeface="Times New Roman"/>
                        </a:rPr>
                        <a:t>بامراض</a:t>
                      </a:r>
                      <a:r>
                        <a:rPr lang="ar-SA" sz="1800" b="1" dirty="0">
                          <a:latin typeface="Calibri"/>
                          <a:ea typeface="Calibri"/>
                          <a:cs typeface="Times New Roman"/>
                        </a:rPr>
                        <a:t> </a:t>
                      </a:r>
                      <a:r>
                        <a:rPr lang="ar-SA" sz="1800" b="1" dirty="0" err="1">
                          <a:latin typeface="Calibri"/>
                          <a:ea typeface="Calibri"/>
                          <a:cs typeface="Times New Roman"/>
                        </a:rPr>
                        <a:t>الاوعية</a:t>
                      </a:r>
                      <a:r>
                        <a:rPr lang="ar-SA" sz="1800" b="1" dirty="0">
                          <a:latin typeface="Calibri"/>
                          <a:ea typeface="Calibri"/>
                          <a:cs typeface="Times New Roman"/>
                        </a:rPr>
                        <a:t> القلبية والسرطان  </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Ldl</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كلسترول منخفض الكثافة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Contributes To Blocked Blood Vessels</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يساهم في انسداد </a:t>
                      </a:r>
                      <a:r>
                        <a:rPr lang="ar-SA" sz="1800" b="1" dirty="0" err="1">
                          <a:latin typeface="Calibri"/>
                          <a:ea typeface="Calibri"/>
                          <a:cs typeface="Times New Roman"/>
                        </a:rPr>
                        <a:t>الاوعية</a:t>
                      </a:r>
                      <a:r>
                        <a:rPr lang="ar-SA" sz="1800" b="1" dirty="0">
                          <a:latin typeface="Calibri"/>
                          <a:ea typeface="Calibri"/>
                          <a:cs typeface="Times New Roman"/>
                        </a:rPr>
                        <a:t> الدموية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a:latin typeface="Times New Roman"/>
                          <a:ea typeface="Calibri"/>
                          <a:cs typeface="Arial"/>
                        </a:rPr>
                        <a:t>Hdl</a:t>
                      </a:r>
                      <a:endParaRPr lang="en-US" sz="180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لكلسترول عالي الكثافة</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5472">
                <a:tc>
                  <a:txBody>
                    <a:bodyPr/>
                    <a:lstStyle/>
                    <a:p>
                      <a:pPr marL="107950" algn="l" rtl="0">
                        <a:lnSpc>
                          <a:spcPct val="115000"/>
                        </a:lnSpc>
                        <a:spcAft>
                          <a:spcPts val="0"/>
                        </a:spcAft>
                      </a:pPr>
                      <a:r>
                        <a:rPr lang="en-US" sz="1800" b="1" dirty="0">
                          <a:latin typeface="Times New Roman"/>
                          <a:ea typeface="Calibri"/>
                          <a:cs typeface="Arial"/>
                        </a:rPr>
                        <a:t>Tends To Reduce Blocked Blood Vessels</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يؤدي </a:t>
                      </a:r>
                      <a:r>
                        <a:rPr lang="ar-SA" sz="1800" b="1" dirty="0" err="1">
                          <a:latin typeface="Calibri"/>
                          <a:ea typeface="Calibri"/>
                          <a:cs typeface="Times New Roman"/>
                        </a:rPr>
                        <a:t>الى</a:t>
                      </a:r>
                      <a:r>
                        <a:rPr lang="ar-SA" sz="1800" b="1" dirty="0">
                          <a:latin typeface="Calibri"/>
                          <a:ea typeface="Calibri"/>
                          <a:cs typeface="Times New Roman"/>
                        </a:rPr>
                        <a:t> خفض نسبة انسداد </a:t>
                      </a:r>
                      <a:r>
                        <a:rPr lang="ar-SA" sz="1800" b="1" dirty="0" err="1">
                          <a:latin typeface="Calibri"/>
                          <a:ea typeface="Calibri"/>
                          <a:cs typeface="Times New Roman"/>
                        </a:rPr>
                        <a:t>الاوعية</a:t>
                      </a:r>
                      <a:r>
                        <a:rPr lang="ar-SA" sz="1800" b="1" dirty="0">
                          <a:latin typeface="Calibri"/>
                          <a:ea typeface="Calibri"/>
                          <a:cs typeface="Times New Roman"/>
                        </a:rPr>
                        <a:t> الدموي</a:t>
                      </a:r>
                      <a:endParaRPr lang="en-US" sz="1800" dirty="0">
                        <a:latin typeface="Calibri"/>
                        <a:ea typeface="Calibri"/>
                        <a:cs typeface="Arial"/>
                      </a:endParaRPr>
                    </a:p>
                  </a:txBody>
                  <a:tcPr marL="14868" marR="14868"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latin typeface="+mn-lt"/>
              </a:rPr>
              <a:t>Objectives </a:t>
            </a:r>
            <a:endParaRPr lang="en-US" dirty="0">
              <a:latin typeface="+mn-lt"/>
            </a:endParaRPr>
          </a:p>
        </p:txBody>
      </p:sp>
      <p:sp>
        <p:nvSpPr>
          <p:cNvPr id="3" name="Content Placeholder 2"/>
          <p:cNvSpPr>
            <a:spLocks noGrp="1"/>
          </p:cNvSpPr>
          <p:nvPr>
            <p:ph idx="1"/>
          </p:nvPr>
        </p:nvSpPr>
        <p:spPr/>
        <p:txBody>
          <a:bodyPr/>
          <a:lstStyle/>
          <a:p>
            <a:pPr marL="0" algn="just">
              <a:buNone/>
            </a:pPr>
            <a:r>
              <a:rPr lang="en-US" sz="2200" b="1" i="1" dirty="0" smtClean="0"/>
              <a:t>By the end of this chapter students must be able to understand:</a:t>
            </a:r>
          </a:p>
          <a:p>
            <a:pPr marL="457200" lvl="0" indent="-457200">
              <a:buFont typeface="+mj-lt"/>
              <a:buAutoNum type="arabicPeriod"/>
            </a:pPr>
            <a:r>
              <a:rPr lang="en-CA" sz="2000" i="1" dirty="0" smtClean="0"/>
              <a:t>The different dietary categories in animals</a:t>
            </a:r>
            <a:endParaRPr lang="en-US" sz="2000" dirty="0" smtClean="0"/>
          </a:p>
          <a:p>
            <a:pPr marL="457200" lvl="0" indent="-457200">
              <a:buFont typeface="+mj-lt"/>
              <a:buAutoNum type="arabicPeriod"/>
            </a:pPr>
            <a:r>
              <a:rPr lang="en-CA" sz="2000" i="1" dirty="0" smtClean="0"/>
              <a:t>The different feeding mechanisms used by animals</a:t>
            </a:r>
            <a:r>
              <a:rPr lang="en-CA" sz="2000" dirty="0" smtClean="0"/>
              <a:t> </a:t>
            </a:r>
            <a:endParaRPr lang="en-US" sz="2000" dirty="0" smtClean="0"/>
          </a:p>
          <a:p>
            <a:pPr marL="457200" lvl="0" indent="-457200">
              <a:buFont typeface="+mj-lt"/>
              <a:buAutoNum type="arabicPeriod"/>
            </a:pPr>
            <a:r>
              <a:rPr lang="en-CA" sz="2000" i="1" dirty="0" smtClean="0"/>
              <a:t>What are the essential nutrients for human and their deficiency</a:t>
            </a:r>
            <a:r>
              <a:rPr lang="en-CA" sz="2000" dirty="0" smtClean="0"/>
              <a:t> </a:t>
            </a:r>
            <a:endParaRPr lang="en-US" sz="2000" dirty="0" smtClean="0"/>
          </a:p>
          <a:p>
            <a:pPr marL="457200" lvl="0" indent="-457200">
              <a:buFont typeface="+mj-lt"/>
              <a:buAutoNum type="arabicPeriod"/>
            </a:pPr>
            <a:r>
              <a:rPr lang="en-CA" sz="2000" i="1" dirty="0" smtClean="0"/>
              <a:t>The role of vitamins and minerals in healthy diet </a:t>
            </a:r>
            <a:endParaRPr lang="en-US" sz="2000" dirty="0" smtClean="0"/>
          </a:p>
          <a:p>
            <a:pPr marL="457200" lvl="0" indent="-457200">
              <a:buFont typeface="+mj-lt"/>
              <a:buAutoNum type="arabicPeriod"/>
            </a:pPr>
            <a:r>
              <a:rPr lang="en-CA" sz="2000" i="1" dirty="0" smtClean="0"/>
              <a:t>Food processing in animals – main stages</a:t>
            </a:r>
            <a:r>
              <a:rPr lang="en-CA" sz="2000" dirty="0" smtClean="0"/>
              <a:t> </a:t>
            </a:r>
            <a:endParaRPr lang="en-US" sz="2000" dirty="0" smtClean="0"/>
          </a:p>
          <a:p>
            <a:pPr marL="457200" lvl="0" indent="-457200">
              <a:buFont typeface="+mj-lt"/>
              <a:buAutoNum type="arabicPeriod"/>
            </a:pPr>
            <a:r>
              <a:rPr lang="en-CA" sz="2000" i="1" dirty="0" smtClean="0"/>
              <a:t>The complexity levels of digestion specialized compartment in different animals </a:t>
            </a:r>
            <a:endParaRPr lang="en-US" sz="2000" dirty="0" smtClean="0"/>
          </a:p>
          <a:p>
            <a:pPr marL="457200" indent="-457200">
              <a:buFont typeface="+mj-lt"/>
              <a:buAutoNum type="arabicPeriod"/>
            </a:pPr>
            <a:r>
              <a:rPr lang="en-CA" sz="2000" i="1" dirty="0" smtClean="0"/>
              <a:t>The structure of the human digestive system</a:t>
            </a:r>
            <a:r>
              <a:rPr lang="en-CA" sz="2000" dirty="0" smtClean="0"/>
              <a:t> </a:t>
            </a:r>
            <a:endParaRPr lang="en-CA" sz="2000" i="1" dirty="0" smtClean="0"/>
          </a:p>
          <a:p>
            <a:pPr marL="0" algn="just"/>
            <a:endParaRPr lang="en-US" sz="2200" b="1" i="1" dirty="0" smtClean="0"/>
          </a:p>
          <a:p>
            <a:pPr marL="0" algn="just">
              <a:buNone/>
            </a:pP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4099" name="Line 3"/>
          <p:cNvSpPr>
            <a:spLocks noChangeShapeType="1"/>
          </p:cNvSpPr>
          <p:nvPr/>
        </p:nvSpPr>
        <p:spPr bwMode="auto">
          <a:xfrm>
            <a:off x="182563" y="1106488"/>
            <a:ext cx="8775700" cy="0"/>
          </a:xfrm>
          <a:prstGeom prst="line">
            <a:avLst/>
          </a:prstGeom>
          <a:noFill/>
          <a:ln w="76200">
            <a:solidFill>
              <a:srgbClr val="A8B99B"/>
            </a:solidFill>
            <a:round/>
            <a:headEnd/>
            <a:tailEnd/>
          </a:ln>
        </p:spPr>
        <p:txBody>
          <a:bodyPr wrap="none" anchor="ctr"/>
          <a:lstStyle/>
          <a:p>
            <a:endParaRPr lang="en-US"/>
          </a:p>
        </p:txBody>
      </p:sp>
      <p:sp>
        <p:nvSpPr>
          <p:cNvPr id="4100"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101"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4102" name="Rectangle 8"/>
          <p:cNvSpPr>
            <a:spLocks noGrp="1" noChangeArrowheads="1"/>
          </p:cNvSpPr>
          <p:nvPr>
            <p:ph type="body" idx="1"/>
          </p:nvPr>
        </p:nvSpPr>
        <p:spPr>
          <a:noFill/>
        </p:spPr>
        <p:txBody>
          <a:bodyPr/>
          <a:lstStyle/>
          <a:p>
            <a:pPr marL="0" indent="0" algn="ctr" eaLnBrk="1" hangingPunct="1">
              <a:buFont typeface="Wingdings" pitchFamily="2" charset="2"/>
              <a:buNone/>
            </a:pPr>
            <a:r>
              <a:rPr lang="en-US" sz="4400" b="1" dirty="0" smtClean="0">
                <a:solidFill>
                  <a:schemeClr val="tx2"/>
                </a:solidFill>
              </a:rPr>
              <a:t>NUTRITION</a:t>
            </a:r>
          </a:p>
          <a:p>
            <a:pPr marL="0" indent="0" algn="ctr" eaLnBrk="1" hangingPunct="1">
              <a:buFont typeface="Wingdings" pitchFamily="2" charset="2"/>
              <a:buNone/>
            </a:pPr>
            <a:r>
              <a:rPr lang="ar-SA" sz="6000" b="1" dirty="0" smtClean="0">
                <a:solidFill>
                  <a:srgbClr val="FF0000"/>
                </a:solidFill>
              </a:rPr>
              <a:t>التغذية</a:t>
            </a:r>
            <a:r>
              <a:rPr lang="ar-SA" sz="6000" b="1" dirty="0" smtClean="0"/>
              <a:t> </a:t>
            </a:r>
            <a:endParaRPr lang="en-US" sz="6000" b="1" dirty="0" smtClean="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5123" name="Line 3"/>
          <p:cNvSpPr>
            <a:spLocks noChangeShapeType="1"/>
          </p:cNvSpPr>
          <p:nvPr/>
        </p:nvSpPr>
        <p:spPr bwMode="auto">
          <a:xfrm>
            <a:off x="225425" y="1187450"/>
            <a:ext cx="8775700" cy="0"/>
          </a:xfrm>
          <a:prstGeom prst="line">
            <a:avLst/>
          </a:prstGeom>
          <a:noFill/>
          <a:ln w="76200">
            <a:solidFill>
              <a:srgbClr val="A8B99B"/>
            </a:solidFill>
            <a:round/>
            <a:headEnd/>
            <a:tailEnd/>
          </a:ln>
        </p:spPr>
        <p:txBody>
          <a:bodyPr wrap="none" anchor="ctr"/>
          <a:lstStyle/>
          <a:p>
            <a:endParaRPr lang="en-US"/>
          </a:p>
        </p:txBody>
      </p:sp>
      <p:sp>
        <p:nvSpPr>
          <p:cNvPr id="5124"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125"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5126" name="Rectangle 8"/>
          <p:cNvSpPr>
            <a:spLocks noGrp="1" noChangeArrowheads="1"/>
          </p:cNvSpPr>
          <p:nvPr>
            <p:ph type="title"/>
          </p:nvPr>
        </p:nvSpPr>
        <p:spPr>
          <a:xfrm>
            <a:off x="176213" y="141288"/>
            <a:ext cx="8775700" cy="822325"/>
          </a:xfrm>
          <a:noFill/>
        </p:spPr>
        <p:txBody>
          <a:bodyPr/>
          <a:lstStyle/>
          <a:p>
            <a:pPr marL="0" indent="0" algn="ctr">
              <a:lnSpc>
                <a:spcPct val="100000"/>
              </a:lnSpc>
            </a:pPr>
            <a:r>
              <a:rPr lang="en-US" sz="2800" dirty="0" smtClean="0"/>
              <a:t>Overview: A healthy diet satisfies three needs</a:t>
            </a:r>
            <a:br>
              <a:rPr lang="en-US" sz="2800" dirty="0" smtClean="0"/>
            </a:br>
            <a:r>
              <a:rPr lang="ar-SA" sz="2800" dirty="0" smtClean="0">
                <a:solidFill>
                  <a:srgbClr val="FF0000"/>
                </a:solidFill>
              </a:rPr>
              <a:t>نظرة شاملة: التغذية الصحية تستوفي ثلاث احتياجات</a:t>
            </a:r>
            <a:r>
              <a:rPr lang="ar-SA" sz="3200" dirty="0" smtClean="0"/>
              <a:t> </a:t>
            </a:r>
            <a:endParaRPr lang="en-US" sz="3200" dirty="0" smtClean="0"/>
          </a:p>
        </p:txBody>
      </p:sp>
      <p:sp>
        <p:nvSpPr>
          <p:cNvPr id="5127" name="Rectangle 9"/>
          <p:cNvSpPr>
            <a:spLocks noGrp="1" noChangeArrowheads="1"/>
          </p:cNvSpPr>
          <p:nvPr>
            <p:ph type="body" idx="1"/>
          </p:nvPr>
        </p:nvSpPr>
        <p:spPr>
          <a:xfrm>
            <a:off x="187325" y="1394278"/>
            <a:ext cx="8775700" cy="5073650"/>
          </a:xfrm>
          <a:noFill/>
        </p:spPr>
        <p:txBody>
          <a:bodyPr/>
          <a:lstStyle/>
          <a:p>
            <a:pPr marL="357188" indent="-357188" eaLnBrk="1" hangingPunct="1"/>
            <a:r>
              <a:rPr lang="en-US" dirty="0" smtClean="0"/>
              <a:t>Fuel to power the body</a:t>
            </a:r>
          </a:p>
          <a:p>
            <a:pPr marL="357188" indent="-357188" algn="r" rtl="1" eaLnBrk="1" hangingPunct="1"/>
            <a:r>
              <a:rPr lang="ar-SA" dirty="0" smtClean="0">
                <a:solidFill>
                  <a:srgbClr val="FF0000"/>
                </a:solidFill>
              </a:rPr>
              <a:t>الوقود لمد الجسم </a:t>
            </a:r>
            <a:r>
              <a:rPr lang="ar-SA" dirty="0" err="1" smtClean="0">
                <a:solidFill>
                  <a:srgbClr val="FF0000"/>
                </a:solidFill>
              </a:rPr>
              <a:t>بالقوة </a:t>
            </a:r>
            <a:r>
              <a:rPr lang="ar-SA" dirty="0" smtClean="0">
                <a:solidFill>
                  <a:srgbClr val="FF0000"/>
                </a:solidFill>
              </a:rPr>
              <a:t>(الطاقة) اللازمة </a:t>
            </a:r>
            <a:endParaRPr lang="en-US" dirty="0" smtClean="0">
              <a:solidFill>
                <a:srgbClr val="FF0000"/>
              </a:solidFill>
            </a:endParaRPr>
          </a:p>
          <a:p>
            <a:pPr marL="357188" indent="-357188" eaLnBrk="1" hangingPunct="1"/>
            <a:r>
              <a:rPr lang="en-US" dirty="0" smtClean="0"/>
              <a:t>Organic molecules to build molecules</a:t>
            </a:r>
          </a:p>
          <a:p>
            <a:pPr marL="357188" indent="-357188" algn="r" rtl="1" eaLnBrk="1" hangingPunct="1"/>
            <a:r>
              <a:rPr lang="ar-SA" dirty="0" smtClean="0">
                <a:solidFill>
                  <a:srgbClr val="FF0000"/>
                </a:solidFill>
              </a:rPr>
              <a:t>الجزيئات العضوية لبناء الجزيئات   </a:t>
            </a:r>
            <a:endParaRPr lang="en-US" dirty="0" smtClean="0">
              <a:solidFill>
                <a:srgbClr val="FF0000"/>
              </a:solidFill>
            </a:endParaRPr>
          </a:p>
          <a:p>
            <a:pPr marL="357188" indent="-357188" eaLnBrk="1" hangingPunct="1"/>
            <a:r>
              <a:rPr lang="en-US" b="1" dirty="0" smtClean="0"/>
              <a:t>Essential</a:t>
            </a:r>
            <a:r>
              <a:rPr lang="en-US" dirty="0" smtClean="0"/>
              <a:t> </a:t>
            </a:r>
            <a:r>
              <a:rPr lang="en-US" b="1" dirty="0" smtClean="0"/>
              <a:t>nutrients</a:t>
            </a:r>
            <a:r>
              <a:rPr lang="en-US" dirty="0" smtClean="0"/>
              <a:t>—raw materials that animals cannot make for themselves</a:t>
            </a:r>
          </a:p>
          <a:p>
            <a:pPr marL="357188" indent="-357188" algn="r" rtl="1" eaLnBrk="1" hangingPunct="1"/>
            <a:r>
              <a:rPr lang="ar-SA" b="1" dirty="0" smtClean="0">
                <a:solidFill>
                  <a:srgbClr val="FF0000"/>
                </a:solidFill>
              </a:rPr>
              <a:t>المواد الغذائية </a:t>
            </a:r>
            <a:r>
              <a:rPr lang="ar-SA" b="1" dirty="0" err="1" smtClean="0">
                <a:solidFill>
                  <a:srgbClr val="FF0000"/>
                </a:solidFill>
              </a:rPr>
              <a:t>الاساسية</a:t>
            </a:r>
            <a:r>
              <a:rPr lang="ar-SA" dirty="0" err="1" smtClean="0">
                <a:solidFill>
                  <a:srgbClr val="FF0000"/>
                </a:solidFill>
              </a:rPr>
              <a:t> </a:t>
            </a:r>
            <a:r>
              <a:rPr lang="ar-SA" dirty="0" smtClean="0">
                <a:solidFill>
                  <a:srgbClr val="FF0000"/>
                </a:solidFill>
              </a:rPr>
              <a:t>– المواد الاولية التي لا تستطيع الحيوانات صنعها بنفسها</a:t>
            </a:r>
            <a:r>
              <a:rPr lang="ar-SA" dirty="0" smtClean="0"/>
              <a:t> </a:t>
            </a:r>
            <a:endParaRPr lang="en-US" dirty="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fade">
                                      <p:cBhvr>
                                        <p:cTn id="7" dur="2000"/>
                                        <p:tgtEl>
                                          <p:spTgt spid="5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7">
                                            <p:txEl>
                                              <p:pRg st="1" end="1"/>
                                            </p:txEl>
                                          </p:spTgt>
                                        </p:tgtEl>
                                        <p:attrNameLst>
                                          <p:attrName>style.visibility</p:attrName>
                                        </p:attrNameLst>
                                      </p:cBhvr>
                                      <p:to>
                                        <p:strVal val="visible"/>
                                      </p:to>
                                    </p:set>
                                    <p:animEffect transition="in" filter="fade">
                                      <p:cBhvr>
                                        <p:cTn id="12" dur="2000"/>
                                        <p:tgtEl>
                                          <p:spTgt spid="5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7">
                                            <p:txEl>
                                              <p:pRg st="2" end="2"/>
                                            </p:txEl>
                                          </p:spTgt>
                                        </p:tgtEl>
                                        <p:attrNameLst>
                                          <p:attrName>style.visibility</p:attrName>
                                        </p:attrNameLst>
                                      </p:cBhvr>
                                      <p:to>
                                        <p:strVal val="visible"/>
                                      </p:to>
                                    </p:set>
                                    <p:animEffect transition="in" filter="fade">
                                      <p:cBhvr>
                                        <p:cTn id="17" dur="2000"/>
                                        <p:tgtEl>
                                          <p:spTgt spid="5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7">
                                            <p:txEl>
                                              <p:pRg st="3" end="3"/>
                                            </p:txEl>
                                          </p:spTgt>
                                        </p:tgtEl>
                                        <p:attrNameLst>
                                          <p:attrName>style.visibility</p:attrName>
                                        </p:attrNameLst>
                                      </p:cBhvr>
                                      <p:to>
                                        <p:strVal val="visible"/>
                                      </p:to>
                                    </p:set>
                                    <p:animEffect transition="in" filter="fade">
                                      <p:cBhvr>
                                        <p:cTn id="22" dur="2000"/>
                                        <p:tgtEl>
                                          <p:spTgt spid="51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7">
                                            <p:txEl>
                                              <p:pRg st="4" end="4"/>
                                            </p:txEl>
                                          </p:spTgt>
                                        </p:tgtEl>
                                        <p:attrNameLst>
                                          <p:attrName>style.visibility</p:attrName>
                                        </p:attrNameLst>
                                      </p:cBhvr>
                                      <p:to>
                                        <p:strVal val="visible"/>
                                      </p:to>
                                    </p:set>
                                    <p:animEffect transition="in" filter="fade">
                                      <p:cBhvr>
                                        <p:cTn id="27" dur="2000"/>
                                        <p:tgtEl>
                                          <p:spTgt spid="51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7">
                                            <p:txEl>
                                              <p:pRg st="5" end="5"/>
                                            </p:txEl>
                                          </p:spTgt>
                                        </p:tgtEl>
                                        <p:attrNameLst>
                                          <p:attrName>style.visibility</p:attrName>
                                        </p:attrNameLst>
                                      </p:cBhvr>
                                      <p:to>
                                        <p:strVal val="visible"/>
                                      </p:to>
                                    </p:set>
                                    <p:animEffect transition="in" filter="fade">
                                      <p:cBhvr>
                                        <p:cTn id="32" dur="2000"/>
                                        <p:tgtEl>
                                          <p:spTgt spid="51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6147" name="Line 3"/>
          <p:cNvSpPr>
            <a:spLocks noChangeShapeType="1"/>
          </p:cNvSpPr>
          <p:nvPr/>
        </p:nvSpPr>
        <p:spPr bwMode="auto">
          <a:xfrm>
            <a:off x="182563" y="1063625"/>
            <a:ext cx="8775700" cy="0"/>
          </a:xfrm>
          <a:prstGeom prst="line">
            <a:avLst/>
          </a:prstGeom>
          <a:noFill/>
          <a:ln w="76200">
            <a:solidFill>
              <a:srgbClr val="A8B99B"/>
            </a:solidFill>
            <a:round/>
            <a:headEnd/>
            <a:tailEnd/>
          </a:ln>
        </p:spPr>
        <p:txBody>
          <a:bodyPr wrap="none" anchor="ctr"/>
          <a:lstStyle/>
          <a:p>
            <a:endParaRPr lang="en-US"/>
          </a:p>
        </p:txBody>
      </p:sp>
      <p:sp>
        <p:nvSpPr>
          <p:cNvPr id="6148"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149"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6150" name="Rectangle 8"/>
          <p:cNvSpPr>
            <a:spLocks noGrp="1" noChangeArrowheads="1"/>
          </p:cNvSpPr>
          <p:nvPr>
            <p:ph type="title"/>
          </p:nvPr>
        </p:nvSpPr>
        <p:spPr>
          <a:xfrm>
            <a:off x="176213" y="112713"/>
            <a:ext cx="8775700" cy="822325"/>
          </a:xfrm>
          <a:noFill/>
        </p:spPr>
        <p:txBody>
          <a:bodyPr/>
          <a:lstStyle/>
          <a:p>
            <a:pPr marL="0" indent="0" algn="ctr">
              <a:lnSpc>
                <a:spcPct val="100000"/>
              </a:lnSpc>
            </a:pPr>
            <a:r>
              <a:rPr lang="en-US" sz="2800" smtClean="0"/>
              <a:t>Chemical energy powers the body</a:t>
            </a:r>
            <a:br>
              <a:rPr lang="en-US" sz="2800" smtClean="0"/>
            </a:br>
            <a:r>
              <a:rPr lang="ar-SA" sz="2800" smtClean="0">
                <a:solidFill>
                  <a:srgbClr val="FF0000"/>
                </a:solidFill>
              </a:rPr>
              <a:t>تمد الطاقة الكيمائية الجسم بالقوة (الطاقة) اللازمة</a:t>
            </a:r>
            <a:endParaRPr lang="en-US" sz="2800" smtClean="0">
              <a:solidFill>
                <a:srgbClr val="FF0000"/>
              </a:solidFill>
            </a:endParaRPr>
          </a:p>
        </p:txBody>
      </p:sp>
      <p:sp>
        <p:nvSpPr>
          <p:cNvPr id="6151" name="Rectangle 9"/>
          <p:cNvSpPr>
            <a:spLocks noGrp="1" noChangeArrowheads="1"/>
          </p:cNvSpPr>
          <p:nvPr>
            <p:ph type="body" idx="1"/>
          </p:nvPr>
        </p:nvSpPr>
        <p:spPr>
          <a:xfrm>
            <a:off x="157163" y="1546225"/>
            <a:ext cx="8775700" cy="4521200"/>
          </a:xfrm>
          <a:noFill/>
        </p:spPr>
        <p:txBody>
          <a:bodyPr/>
          <a:lstStyle/>
          <a:p>
            <a:pPr marL="261938" indent="-261938" eaLnBrk="1" hangingPunct="1">
              <a:lnSpc>
                <a:spcPct val="90000"/>
              </a:lnSpc>
              <a:spcBef>
                <a:spcPct val="30000"/>
              </a:spcBef>
            </a:pPr>
            <a:r>
              <a:rPr lang="en-US" sz="2000" b="1" dirty="0" smtClean="0"/>
              <a:t>Nutrients</a:t>
            </a:r>
            <a:r>
              <a:rPr lang="en-US" sz="2000" dirty="0" smtClean="0"/>
              <a:t> are </a:t>
            </a:r>
            <a:r>
              <a:rPr lang="en-US" sz="2000" b="1" dirty="0" smtClean="0"/>
              <a:t>oxidized</a:t>
            </a:r>
            <a:r>
              <a:rPr lang="en-US" sz="2000" dirty="0" smtClean="0"/>
              <a:t> inside cells to make </a:t>
            </a:r>
            <a:r>
              <a:rPr lang="en-US" sz="2000" b="1" dirty="0" smtClean="0"/>
              <a:t>ATP </a:t>
            </a:r>
          </a:p>
          <a:p>
            <a:pPr marL="261938" indent="-261938" algn="r" rtl="1" eaLnBrk="1" hangingPunct="1">
              <a:lnSpc>
                <a:spcPct val="90000"/>
              </a:lnSpc>
              <a:spcBef>
                <a:spcPct val="30000"/>
              </a:spcBef>
            </a:pPr>
            <a:r>
              <a:rPr lang="ar-SA" sz="2000" dirty="0" smtClean="0">
                <a:solidFill>
                  <a:srgbClr val="FF0000"/>
                </a:solidFill>
              </a:rPr>
              <a:t>تتأكسد المواد الغذائية داخل الخلايا لإنتاج ثلاثي فوسفات </a:t>
            </a:r>
            <a:r>
              <a:rPr lang="ar-SA" sz="2000" dirty="0" err="1" smtClean="0">
                <a:solidFill>
                  <a:srgbClr val="FF0000"/>
                </a:solidFill>
              </a:rPr>
              <a:t>الادينوسين</a:t>
            </a:r>
            <a:r>
              <a:rPr lang="ar-SA" sz="2000" dirty="0" smtClean="0">
                <a:solidFill>
                  <a:srgbClr val="FF0000"/>
                </a:solidFill>
              </a:rPr>
              <a:t> </a:t>
            </a:r>
            <a:endParaRPr lang="en-US" sz="2000" dirty="0" smtClean="0">
              <a:solidFill>
                <a:srgbClr val="FF0000"/>
              </a:solidFill>
            </a:endParaRPr>
          </a:p>
          <a:p>
            <a:pPr marL="261938" indent="-261938" eaLnBrk="1" hangingPunct="1">
              <a:lnSpc>
                <a:spcPct val="90000"/>
              </a:lnSpc>
              <a:spcBef>
                <a:spcPct val="30000"/>
              </a:spcBef>
            </a:pPr>
            <a:r>
              <a:rPr lang="en-US" sz="2000" b="1" dirty="0" smtClean="0"/>
              <a:t>Proteins</a:t>
            </a:r>
            <a:r>
              <a:rPr lang="en-US" sz="2000" dirty="0" smtClean="0"/>
              <a:t>, </a:t>
            </a:r>
            <a:r>
              <a:rPr lang="en-US" sz="2000" b="1" dirty="0" smtClean="0"/>
              <a:t>carbohydrates</a:t>
            </a:r>
            <a:r>
              <a:rPr lang="en-US" sz="2000" dirty="0" smtClean="0"/>
              <a:t>, and </a:t>
            </a:r>
            <a:r>
              <a:rPr lang="en-US" sz="2000" b="1" dirty="0" smtClean="0"/>
              <a:t>fats</a:t>
            </a:r>
            <a:r>
              <a:rPr lang="en-US" sz="2000" dirty="0" smtClean="0"/>
              <a:t> are the main sources of </a:t>
            </a:r>
            <a:r>
              <a:rPr lang="en-US" sz="2000" b="1" dirty="0" smtClean="0"/>
              <a:t>calories</a:t>
            </a:r>
          </a:p>
          <a:p>
            <a:pPr marL="261938" indent="-261938" algn="r" rtl="1" eaLnBrk="1" hangingPunct="1">
              <a:lnSpc>
                <a:spcPct val="90000"/>
              </a:lnSpc>
              <a:spcBef>
                <a:spcPct val="30000"/>
              </a:spcBef>
            </a:pPr>
            <a:r>
              <a:rPr lang="ar-SA" sz="2000" dirty="0" smtClean="0">
                <a:solidFill>
                  <a:srgbClr val="FF0000"/>
                </a:solidFill>
              </a:rPr>
              <a:t>تعتبر </a:t>
            </a:r>
            <a:r>
              <a:rPr lang="ar-SA" sz="2000" dirty="0" err="1" smtClean="0">
                <a:solidFill>
                  <a:srgbClr val="FF0000"/>
                </a:solidFill>
              </a:rPr>
              <a:t>البروتينات </a:t>
            </a:r>
            <a:r>
              <a:rPr lang="ar-SA" sz="2000" dirty="0" smtClean="0">
                <a:solidFill>
                  <a:srgbClr val="FF0000"/>
                </a:solidFill>
              </a:rPr>
              <a:t>, </a:t>
            </a:r>
            <a:r>
              <a:rPr lang="ar-SA" sz="2000" dirty="0" err="1" smtClean="0">
                <a:solidFill>
                  <a:srgbClr val="FF0000"/>
                </a:solidFill>
              </a:rPr>
              <a:t>الكربوهيدرات</a:t>
            </a:r>
            <a:r>
              <a:rPr lang="ar-SA" sz="2000" dirty="0" smtClean="0">
                <a:solidFill>
                  <a:srgbClr val="FF0000"/>
                </a:solidFill>
              </a:rPr>
              <a:t> و الدهون المصادر الاساسية للسعرات الحرارية</a:t>
            </a:r>
            <a:endParaRPr lang="ar-SA" sz="2000" dirty="0" smtClean="0"/>
          </a:p>
          <a:p>
            <a:pPr marL="261938" indent="-261938" eaLnBrk="1" hangingPunct="1">
              <a:lnSpc>
                <a:spcPct val="90000"/>
              </a:lnSpc>
              <a:spcBef>
                <a:spcPct val="30000"/>
              </a:spcBef>
            </a:pPr>
            <a:r>
              <a:rPr lang="en-US" sz="2000" b="1" dirty="0" smtClean="0"/>
              <a:t>Basal metabolic rate</a:t>
            </a:r>
            <a:r>
              <a:rPr lang="en-US" sz="2000" dirty="0" smtClean="0"/>
              <a:t> (</a:t>
            </a:r>
            <a:r>
              <a:rPr lang="en-US" sz="2000" b="1" dirty="0" smtClean="0"/>
              <a:t>BMR</a:t>
            </a:r>
            <a:r>
              <a:rPr lang="en-US" sz="2000" dirty="0" smtClean="0"/>
              <a:t>): energy a </a:t>
            </a:r>
            <a:r>
              <a:rPr lang="en-US" sz="2000" b="1" dirty="0" smtClean="0"/>
              <a:t>resting</a:t>
            </a:r>
            <a:r>
              <a:rPr lang="en-US" sz="2000" dirty="0" smtClean="0"/>
              <a:t> animal requires each day</a:t>
            </a:r>
            <a:endParaRPr lang="ar-SA" sz="2000" dirty="0" smtClean="0"/>
          </a:p>
          <a:p>
            <a:pPr marL="261938" indent="-261938" algn="r" rtl="1" eaLnBrk="1" hangingPunct="1">
              <a:lnSpc>
                <a:spcPct val="90000"/>
              </a:lnSpc>
              <a:spcBef>
                <a:spcPct val="30000"/>
              </a:spcBef>
            </a:pPr>
            <a:r>
              <a:rPr lang="ar-SA" sz="2000" b="1" dirty="0" smtClean="0">
                <a:solidFill>
                  <a:srgbClr val="FF0000"/>
                </a:solidFill>
              </a:rPr>
              <a:t>معدل </a:t>
            </a:r>
            <a:r>
              <a:rPr lang="ar-SA" sz="2000" b="1" dirty="0" err="1" smtClean="0">
                <a:solidFill>
                  <a:srgbClr val="FF0000"/>
                </a:solidFill>
              </a:rPr>
              <a:t>الايض</a:t>
            </a:r>
            <a:r>
              <a:rPr lang="ar-SA" sz="2000" b="1" dirty="0" smtClean="0">
                <a:solidFill>
                  <a:srgbClr val="FF0000"/>
                </a:solidFill>
              </a:rPr>
              <a:t> الاساسي </a:t>
            </a:r>
            <a:r>
              <a:rPr lang="ar-SA" sz="2000" dirty="0" smtClean="0">
                <a:solidFill>
                  <a:srgbClr val="FF0000"/>
                </a:solidFill>
              </a:rPr>
              <a:t>هو</a:t>
            </a:r>
            <a:r>
              <a:rPr lang="ar-SA" sz="2000" b="1" dirty="0" smtClean="0">
                <a:solidFill>
                  <a:srgbClr val="FF0000"/>
                </a:solidFill>
              </a:rPr>
              <a:t> </a:t>
            </a:r>
            <a:r>
              <a:rPr lang="ar-SA" sz="2000" dirty="0" smtClean="0">
                <a:solidFill>
                  <a:srgbClr val="FF0000"/>
                </a:solidFill>
              </a:rPr>
              <a:t>نسبة ما يحتاجه الحيوان الساكن من الطاقة في اليوم</a:t>
            </a:r>
            <a:r>
              <a:rPr lang="ar-SA" sz="2000" dirty="0" smtClean="0"/>
              <a:t> </a:t>
            </a:r>
          </a:p>
          <a:p>
            <a:pPr marL="261938" indent="-261938" eaLnBrk="1" hangingPunct="1">
              <a:lnSpc>
                <a:spcPct val="90000"/>
              </a:lnSpc>
              <a:spcBef>
                <a:spcPct val="30000"/>
              </a:spcBef>
            </a:pPr>
            <a:r>
              <a:rPr lang="en-US" sz="2000" b="1" dirty="0" smtClean="0"/>
              <a:t>Metabolic rate</a:t>
            </a:r>
            <a:r>
              <a:rPr lang="en-US" sz="2000" dirty="0" smtClean="0"/>
              <a:t>: BMR </a:t>
            </a:r>
            <a:r>
              <a:rPr lang="en-US" sz="2000" b="1" dirty="0" smtClean="0">
                <a:solidFill>
                  <a:srgbClr val="0000FF"/>
                </a:solidFill>
              </a:rPr>
              <a:t>+ </a:t>
            </a:r>
            <a:r>
              <a:rPr lang="en-US" sz="2000" dirty="0" smtClean="0"/>
              <a:t>the energy needed for physical activity </a:t>
            </a:r>
            <a:endParaRPr lang="ar-SA" sz="2000" dirty="0" smtClean="0"/>
          </a:p>
          <a:p>
            <a:pPr marL="261938" indent="-261938" algn="r" rtl="1" eaLnBrk="1" hangingPunct="1">
              <a:lnSpc>
                <a:spcPct val="90000"/>
              </a:lnSpc>
              <a:spcBef>
                <a:spcPct val="30000"/>
              </a:spcBef>
            </a:pPr>
            <a:r>
              <a:rPr lang="ar-SA" sz="2000" b="1" dirty="0" smtClean="0">
                <a:solidFill>
                  <a:srgbClr val="FF0000"/>
                </a:solidFill>
              </a:rPr>
              <a:t>معدل </a:t>
            </a:r>
            <a:r>
              <a:rPr lang="ar-SA" sz="2000" b="1" dirty="0" err="1" smtClean="0">
                <a:solidFill>
                  <a:srgbClr val="FF0000"/>
                </a:solidFill>
              </a:rPr>
              <a:t>الايض</a:t>
            </a:r>
            <a:r>
              <a:rPr lang="ar-SA" sz="2000" dirty="0" smtClean="0">
                <a:solidFill>
                  <a:srgbClr val="FF0000"/>
                </a:solidFill>
              </a:rPr>
              <a:t> هو معدل </a:t>
            </a:r>
            <a:r>
              <a:rPr lang="ar-SA" sz="2000" dirty="0" err="1" smtClean="0">
                <a:solidFill>
                  <a:srgbClr val="FF0000"/>
                </a:solidFill>
              </a:rPr>
              <a:t>الايض</a:t>
            </a:r>
            <a:r>
              <a:rPr lang="ar-SA" sz="2000" dirty="0" smtClean="0">
                <a:solidFill>
                  <a:srgbClr val="FF0000"/>
                </a:solidFill>
              </a:rPr>
              <a:t> الاساسي مضاف اليه الطاقة اللازمة للقيام بالأنشطة الحيوية</a:t>
            </a:r>
            <a:r>
              <a:rPr lang="ar-SA" sz="2000" dirty="0" smtClean="0"/>
              <a:t> </a:t>
            </a:r>
            <a:endParaRPr lang="en-US" sz="2000" dirty="0" smtClean="0"/>
          </a:p>
          <a:p>
            <a:pPr marL="261938" indent="-261938" eaLnBrk="1" hangingPunct="1">
              <a:lnSpc>
                <a:spcPct val="90000"/>
              </a:lnSpc>
            </a:pPr>
            <a:r>
              <a:rPr lang="en-US" sz="2000" b="1" dirty="0" smtClean="0"/>
              <a:t>Excess energy </a:t>
            </a:r>
            <a:r>
              <a:rPr lang="en-US" sz="2000" dirty="0" smtClean="0"/>
              <a:t>is stored as </a:t>
            </a:r>
            <a:r>
              <a:rPr lang="en-US" sz="2000" b="1" dirty="0" smtClean="0"/>
              <a:t>glycogen</a:t>
            </a:r>
            <a:r>
              <a:rPr lang="en-US" sz="2000" dirty="0" smtClean="0"/>
              <a:t> or </a:t>
            </a:r>
            <a:r>
              <a:rPr lang="en-US" sz="2000" b="1" dirty="0" smtClean="0"/>
              <a:t>fat</a:t>
            </a:r>
          </a:p>
          <a:p>
            <a:pPr marL="261938" indent="-261938" algn="r" rtl="1" eaLnBrk="1" hangingPunct="1">
              <a:lnSpc>
                <a:spcPct val="90000"/>
              </a:lnSpc>
            </a:pPr>
            <a:r>
              <a:rPr lang="ar-SA" sz="2000" dirty="0" smtClean="0">
                <a:solidFill>
                  <a:srgbClr val="FF0000"/>
                </a:solidFill>
              </a:rPr>
              <a:t>  تخزن </a:t>
            </a:r>
            <a:r>
              <a:rPr lang="ar-SA" sz="2000" b="1" dirty="0" smtClean="0">
                <a:solidFill>
                  <a:srgbClr val="FF0000"/>
                </a:solidFill>
              </a:rPr>
              <a:t>الطاقة الفائضة</a:t>
            </a:r>
            <a:r>
              <a:rPr lang="ar-SA" sz="2000" dirty="0" smtClean="0">
                <a:solidFill>
                  <a:srgbClr val="FF0000"/>
                </a:solidFill>
              </a:rPr>
              <a:t> على هيئة نشا حيواني او دهني </a:t>
            </a:r>
            <a:endParaRPr lang="en-US" sz="2000" dirty="0" smtClean="0">
              <a:solidFill>
                <a:srgbClr val="FF0000"/>
              </a:solidFill>
            </a:endParaRPr>
          </a:p>
          <a:p>
            <a:pPr marL="261938" indent="-261938" eaLnBrk="1" hangingPunct="1">
              <a:lnSpc>
                <a:spcPct val="90000"/>
              </a:lnSpc>
              <a:buFont typeface="Wingdings" pitchFamily="2" charset="2"/>
              <a:buNone/>
            </a:pPr>
            <a:r>
              <a:rPr lang="ar-SA" sz="2000" dirty="0" smtClean="0">
                <a:solidFill>
                  <a:srgbClr val="FF0000"/>
                </a:solidFill>
              </a:rPr>
              <a:t> </a:t>
            </a:r>
            <a:endParaRPr lang="en-US" sz="20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fade">
                                      <p:cBhvr>
                                        <p:cTn id="7" dur="2000"/>
                                        <p:tgtEl>
                                          <p:spTgt spid="6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fade">
                                      <p:cBhvr>
                                        <p:cTn id="12" dur="2000"/>
                                        <p:tgtEl>
                                          <p:spTgt spid="6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fade">
                                      <p:cBhvr>
                                        <p:cTn id="17" dur="2000"/>
                                        <p:tgtEl>
                                          <p:spTgt spid="6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1">
                                            <p:txEl>
                                              <p:pRg st="3" end="3"/>
                                            </p:txEl>
                                          </p:spTgt>
                                        </p:tgtEl>
                                        <p:attrNameLst>
                                          <p:attrName>style.visibility</p:attrName>
                                        </p:attrNameLst>
                                      </p:cBhvr>
                                      <p:to>
                                        <p:strVal val="visible"/>
                                      </p:to>
                                    </p:set>
                                    <p:animEffect transition="in" filter="fade">
                                      <p:cBhvr>
                                        <p:cTn id="22" dur="2000"/>
                                        <p:tgtEl>
                                          <p:spTgt spid="61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51">
                                            <p:txEl>
                                              <p:pRg st="4" end="4"/>
                                            </p:txEl>
                                          </p:spTgt>
                                        </p:tgtEl>
                                        <p:attrNameLst>
                                          <p:attrName>style.visibility</p:attrName>
                                        </p:attrNameLst>
                                      </p:cBhvr>
                                      <p:to>
                                        <p:strVal val="visible"/>
                                      </p:to>
                                    </p:set>
                                    <p:animEffect transition="in" filter="fade">
                                      <p:cBhvr>
                                        <p:cTn id="27" dur="2000"/>
                                        <p:tgtEl>
                                          <p:spTgt spid="61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51">
                                            <p:txEl>
                                              <p:pRg st="5" end="5"/>
                                            </p:txEl>
                                          </p:spTgt>
                                        </p:tgtEl>
                                        <p:attrNameLst>
                                          <p:attrName>style.visibility</p:attrName>
                                        </p:attrNameLst>
                                      </p:cBhvr>
                                      <p:to>
                                        <p:strVal val="visible"/>
                                      </p:to>
                                    </p:set>
                                    <p:animEffect transition="in" filter="fade">
                                      <p:cBhvr>
                                        <p:cTn id="32" dur="2000"/>
                                        <p:tgtEl>
                                          <p:spTgt spid="61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51">
                                            <p:txEl>
                                              <p:pRg st="6" end="6"/>
                                            </p:txEl>
                                          </p:spTgt>
                                        </p:tgtEl>
                                        <p:attrNameLst>
                                          <p:attrName>style.visibility</p:attrName>
                                        </p:attrNameLst>
                                      </p:cBhvr>
                                      <p:to>
                                        <p:strVal val="visible"/>
                                      </p:to>
                                    </p:set>
                                    <p:animEffect transition="in" filter="fade">
                                      <p:cBhvr>
                                        <p:cTn id="37" dur="2000"/>
                                        <p:tgtEl>
                                          <p:spTgt spid="61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51">
                                            <p:txEl>
                                              <p:pRg st="7" end="7"/>
                                            </p:txEl>
                                          </p:spTgt>
                                        </p:tgtEl>
                                        <p:attrNameLst>
                                          <p:attrName>style.visibility</p:attrName>
                                        </p:attrNameLst>
                                      </p:cBhvr>
                                      <p:to>
                                        <p:strVal val="visible"/>
                                      </p:to>
                                    </p:set>
                                    <p:animEffect transition="in" filter="fade">
                                      <p:cBhvr>
                                        <p:cTn id="42" dur="2000"/>
                                        <p:tgtEl>
                                          <p:spTgt spid="61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51">
                                            <p:txEl>
                                              <p:pRg st="8" end="8"/>
                                            </p:txEl>
                                          </p:spTgt>
                                        </p:tgtEl>
                                        <p:attrNameLst>
                                          <p:attrName>style.visibility</p:attrName>
                                        </p:attrNameLst>
                                      </p:cBhvr>
                                      <p:to>
                                        <p:strVal val="visible"/>
                                      </p:to>
                                    </p:set>
                                    <p:animEffect transition="in" filter="fade">
                                      <p:cBhvr>
                                        <p:cTn id="47" dur="2000"/>
                                        <p:tgtEl>
                                          <p:spTgt spid="61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151">
                                            <p:txEl>
                                              <p:pRg st="9" end="9"/>
                                            </p:txEl>
                                          </p:spTgt>
                                        </p:tgtEl>
                                        <p:attrNameLst>
                                          <p:attrName>style.visibility</p:attrName>
                                        </p:attrNameLst>
                                      </p:cBhvr>
                                      <p:to>
                                        <p:strVal val="visible"/>
                                      </p:to>
                                    </p:set>
                                    <p:animEffect transition="in" filter="fade">
                                      <p:cBhvr>
                                        <p:cTn id="52" dur="2000"/>
                                        <p:tgtEl>
                                          <p:spTgt spid="61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151">
                                            <p:txEl>
                                              <p:pRg st="10" end="10"/>
                                            </p:txEl>
                                          </p:spTgt>
                                        </p:tgtEl>
                                        <p:attrNameLst>
                                          <p:attrName>style.visibility</p:attrName>
                                        </p:attrNameLst>
                                      </p:cBhvr>
                                      <p:to>
                                        <p:strVal val="visible"/>
                                      </p:to>
                                    </p:set>
                                    <p:animEffect transition="in" filter="fade">
                                      <p:cBhvr>
                                        <p:cTn id="57" dur="2000"/>
                                        <p:tgtEl>
                                          <p:spTgt spid="61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baseline="0">
                <a:latin typeface="Tahoma" pitchFamily="34" charset="0"/>
              </a:rPr>
              <a:t>0</a:t>
            </a:r>
          </a:p>
        </p:txBody>
      </p:sp>
      <p:sp>
        <p:nvSpPr>
          <p:cNvPr id="7171" name="Line 3"/>
          <p:cNvSpPr>
            <a:spLocks noChangeShapeType="1"/>
          </p:cNvSpPr>
          <p:nvPr/>
        </p:nvSpPr>
        <p:spPr bwMode="auto">
          <a:xfrm>
            <a:off x="179388" y="1069975"/>
            <a:ext cx="8775700" cy="0"/>
          </a:xfrm>
          <a:prstGeom prst="line">
            <a:avLst/>
          </a:prstGeom>
          <a:noFill/>
          <a:ln w="76200">
            <a:solidFill>
              <a:srgbClr val="A8B99B"/>
            </a:solidFill>
            <a:round/>
            <a:headEnd/>
            <a:tailEnd/>
          </a:ln>
        </p:spPr>
        <p:txBody>
          <a:bodyPr wrap="none" anchor="ctr"/>
          <a:lstStyle/>
          <a:p>
            <a:endParaRPr lang="en-US"/>
          </a:p>
        </p:txBody>
      </p:sp>
      <p:sp>
        <p:nvSpPr>
          <p:cNvPr id="7172"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73" name="Text Box 5"/>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spcBef>
                <a:spcPct val="50000"/>
              </a:spcBef>
            </a:pPr>
            <a:r>
              <a:rPr lang="en-US" sz="900" baseline="0"/>
              <a:t>Copyright © 2009 Pearson Education, Inc.</a:t>
            </a:r>
            <a:endParaRPr lang="en-US" baseline="0"/>
          </a:p>
        </p:txBody>
      </p:sp>
      <p:sp>
        <p:nvSpPr>
          <p:cNvPr id="7174" name="Rectangle 8"/>
          <p:cNvSpPr>
            <a:spLocks noGrp="1" noChangeArrowheads="1"/>
          </p:cNvSpPr>
          <p:nvPr>
            <p:ph type="title"/>
          </p:nvPr>
        </p:nvSpPr>
        <p:spPr>
          <a:xfrm>
            <a:off x="173038" y="141288"/>
            <a:ext cx="8775700" cy="822325"/>
          </a:xfrm>
          <a:noFill/>
        </p:spPr>
        <p:txBody>
          <a:bodyPr/>
          <a:lstStyle/>
          <a:p>
            <a:pPr marL="0" indent="0" algn="ctr" rtl="1">
              <a:lnSpc>
                <a:spcPct val="100000"/>
              </a:lnSpc>
            </a:pPr>
            <a:r>
              <a:rPr lang="en-US" sz="2400" smtClean="0"/>
              <a:t>An animal’s diet must supply essential nutrients</a:t>
            </a:r>
            <a:br>
              <a:rPr lang="en-US" sz="2400" smtClean="0"/>
            </a:br>
            <a:r>
              <a:rPr lang="ar-SA" sz="2400" smtClean="0">
                <a:solidFill>
                  <a:srgbClr val="FF0000"/>
                </a:solidFill>
              </a:rPr>
              <a:t>ينبغي للنظام الغذائي في الحيوان ان يحتوي على المواد الغذائية الضرورية</a:t>
            </a:r>
            <a:endParaRPr lang="en-US" sz="2400" smtClean="0">
              <a:solidFill>
                <a:srgbClr val="FF0000"/>
              </a:solidFill>
            </a:endParaRPr>
          </a:p>
        </p:txBody>
      </p:sp>
      <p:sp>
        <p:nvSpPr>
          <p:cNvPr id="7175" name="Rectangle 9"/>
          <p:cNvSpPr>
            <a:spLocks noGrp="1" noChangeArrowheads="1"/>
          </p:cNvSpPr>
          <p:nvPr>
            <p:ph type="body" idx="1"/>
          </p:nvPr>
        </p:nvSpPr>
        <p:spPr>
          <a:xfrm>
            <a:off x="185738" y="1293813"/>
            <a:ext cx="8775700" cy="5073650"/>
          </a:xfrm>
          <a:noFill/>
        </p:spPr>
        <p:txBody>
          <a:bodyPr/>
          <a:lstStyle/>
          <a:p>
            <a:pPr marL="357188" indent="-357188" algn="just" eaLnBrk="1" hangingPunct="1">
              <a:lnSpc>
                <a:spcPct val="80000"/>
              </a:lnSpc>
            </a:pPr>
            <a:r>
              <a:rPr lang="en-US" sz="2200" b="1" dirty="0" smtClean="0"/>
              <a:t>Essential</a:t>
            </a:r>
            <a:r>
              <a:rPr lang="en-US" sz="2200" dirty="0" smtClean="0"/>
              <a:t> </a:t>
            </a:r>
            <a:r>
              <a:rPr lang="en-US" sz="2200" b="1" dirty="0" smtClean="0"/>
              <a:t>nutrients</a:t>
            </a:r>
            <a:r>
              <a:rPr lang="en-US" sz="2200" dirty="0" smtClean="0"/>
              <a:t> cannot be made from any raw material </a:t>
            </a:r>
          </a:p>
          <a:p>
            <a:pPr marL="357188" indent="-357188" algn="just" rtl="1" eaLnBrk="1" hangingPunct="1">
              <a:lnSpc>
                <a:spcPct val="80000"/>
              </a:lnSpc>
            </a:pPr>
            <a:r>
              <a:rPr lang="ar-SA" sz="2200" dirty="0" smtClean="0">
                <a:solidFill>
                  <a:srgbClr val="FF0000"/>
                </a:solidFill>
              </a:rPr>
              <a:t>المواد الغذائية الضرورية </a:t>
            </a:r>
            <a:r>
              <a:rPr lang="ar-SA" sz="2200" b="1" dirty="0" smtClean="0">
                <a:solidFill>
                  <a:srgbClr val="FF0000"/>
                </a:solidFill>
              </a:rPr>
              <a:t>لا يمكن</a:t>
            </a:r>
            <a:r>
              <a:rPr lang="ar-SA" sz="2200" dirty="0" smtClean="0">
                <a:solidFill>
                  <a:srgbClr val="FF0000"/>
                </a:solidFill>
              </a:rPr>
              <a:t> صنعها من أي مواد </a:t>
            </a:r>
            <a:r>
              <a:rPr lang="ar-SA" sz="2200" dirty="0" err="1" smtClean="0">
                <a:solidFill>
                  <a:srgbClr val="FF0000"/>
                </a:solidFill>
              </a:rPr>
              <a:t>اولية </a:t>
            </a:r>
            <a:r>
              <a:rPr lang="ar-SA" sz="2200" dirty="0" smtClean="0">
                <a:solidFill>
                  <a:srgbClr val="FF0000"/>
                </a:solidFill>
              </a:rPr>
              <a:t>(في الحيوان</a:t>
            </a:r>
            <a:r>
              <a:rPr lang="ar-SA" sz="2200" dirty="0" err="1" smtClean="0">
                <a:solidFill>
                  <a:srgbClr val="FF0000"/>
                </a:solidFill>
              </a:rPr>
              <a:t>)</a:t>
            </a:r>
            <a:r>
              <a:rPr lang="ar-SA" sz="2200" dirty="0" smtClean="0">
                <a:solidFill>
                  <a:srgbClr val="FF0000"/>
                </a:solidFill>
              </a:rPr>
              <a:t> </a:t>
            </a:r>
            <a:endParaRPr lang="en-US" sz="2200" dirty="0" smtClean="0">
              <a:solidFill>
                <a:srgbClr val="FF0000"/>
              </a:solidFill>
            </a:endParaRPr>
          </a:p>
          <a:p>
            <a:pPr marL="357188" indent="-357188" algn="just" eaLnBrk="1" hangingPunct="1">
              <a:lnSpc>
                <a:spcPct val="80000"/>
              </a:lnSpc>
            </a:pPr>
            <a:r>
              <a:rPr lang="en-US" sz="2200" b="1" dirty="0" smtClean="0"/>
              <a:t>Undernourishment</a:t>
            </a:r>
            <a:r>
              <a:rPr lang="en-US" sz="2200" dirty="0" smtClean="0"/>
              <a:t>—not enough calories</a:t>
            </a:r>
          </a:p>
          <a:p>
            <a:pPr marL="357188" indent="-357188" algn="just" rtl="1" eaLnBrk="1" hangingPunct="1">
              <a:lnSpc>
                <a:spcPct val="80000"/>
              </a:lnSpc>
            </a:pPr>
            <a:r>
              <a:rPr lang="ar-SA" sz="2200" b="1" dirty="0" smtClean="0">
                <a:solidFill>
                  <a:srgbClr val="FF0000"/>
                </a:solidFill>
              </a:rPr>
              <a:t>قلة </a:t>
            </a:r>
            <a:r>
              <a:rPr lang="ar-SA" sz="2200" b="1" dirty="0" err="1" smtClean="0">
                <a:solidFill>
                  <a:srgbClr val="FF0000"/>
                </a:solidFill>
              </a:rPr>
              <a:t>التغذية</a:t>
            </a:r>
            <a:r>
              <a:rPr lang="ar-SA" sz="2200" dirty="0" err="1" smtClean="0">
                <a:solidFill>
                  <a:srgbClr val="FF0000"/>
                </a:solidFill>
              </a:rPr>
              <a:t> </a:t>
            </a:r>
            <a:r>
              <a:rPr lang="ar-SA" sz="2200" dirty="0" smtClean="0">
                <a:solidFill>
                  <a:srgbClr val="FF0000"/>
                </a:solidFill>
              </a:rPr>
              <a:t>-  سعرات حرارية غير كافية </a:t>
            </a:r>
            <a:endParaRPr lang="en-US" sz="2200" dirty="0" smtClean="0">
              <a:solidFill>
                <a:srgbClr val="FF0000"/>
              </a:solidFill>
            </a:endParaRPr>
          </a:p>
          <a:p>
            <a:pPr marL="357188" indent="-357188" algn="just" eaLnBrk="1" hangingPunct="1">
              <a:lnSpc>
                <a:spcPct val="80000"/>
              </a:lnSpc>
            </a:pPr>
            <a:r>
              <a:rPr lang="en-US" sz="2200" b="1" dirty="0" smtClean="0"/>
              <a:t>Malnourishment</a:t>
            </a:r>
            <a:r>
              <a:rPr lang="en-US" sz="2200" dirty="0" smtClean="0"/>
              <a:t>—missing essential nutrients</a:t>
            </a:r>
          </a:p>
          <a:p>
            <a:pPr marL="357188" indent="-357188" algn="just" rtl="1" eaLnBrk="1" hangingPunct="1">
              <a:lnSpc>
                <a:spcPct val="80000"/>
              </a:lnSpc>
            </a:pPr>
            <a:r>
              <a:rPr lang="ar-SA" sz="2200" b="1" dirty="0" smtClean="0">
                <a:solidFill>
                  <a:srgbClr val="FF0000"/>
                </a:solidFill>
              </a:rPr>
              <a:t>سوء </a:t>
            </a:r>
            <a:r>
              <a:rPr lang="ar-SA" sz="2200" b="1" dirty="0" err="1" smtClean="0">
                <a:solidFill>
                  <a:srgbClr val="FF0000"/>
                </a:solidFill>
              </a:rPr>
              <a:t>التغذية</a:t>
            </a:r>
            <a:r>
              <a:rPr lang="ar-SA" sz="2200" dirty="0" err="1" smtClean="0">
                <a:solidFill>
                  <a:srgbClr val="FF0000"/>
                </a:solidFill>
              </a:rPr>
              <a:t> </a:t>
            </a:r>
            <a:r>
              <a:rPr lang="ar-SA" sz="2200" dirty="0" smtClean="0">
                <a:solidFill>
                  <a:srgbClr val="FF0000"/>
                </a:solidFill>
              </a:rPr>
              <a:t>-  فقدان المواد الغذائية الضرورية </a:t>
            </a:r>
            <a:endParaRPr lang="en-US" sz="2200" dirty="0" smtClean="0">
              <a:solidFill>
                <a:srgbClr val="FF0000"/>
              </a:solidFill>
            </a:endParaRPr>
          </a:p>
          <a:p>
            <a:pPr marL="357188" indent="-357188" algn="just" eaLnBrk="1" hangingPunct="1">
              <a:lnSpc>
                <a:spcPct val="80000"/>
              </a:lnSpc>
            </a:pPr>
            <a:r>
              <a:rPr lang="en-US" sz="2200" dirty="0" smtClean="0"/>
              <a:t>Animals cannot produce </a:t>
            </a:r>
            <a:r>
              <a:rPr lang="en-US" sz="2200" b="1" dirty="0" smtClean="0"/>
              <a:t>eight of the 20 amino acids </a:t>
            </a:r>
            <a:r>
              <a:rPr lang="en-US" sz="2200" dirty="0" smtClean="0"/>
              <a:t>named </a:t>
            </a:r>
            <a:r>
              <a:rPr lang="en-US" sz="2200" b="1" dirty="0" smtClean="0"/>
              <a:t>essential</a:t>
            </a:r>
            <a:r>
              <a:rPr lang="en-US" sz="2200" dirty="0" smtClean="0"/>
              <a:t> amino acids.</a:t>
            </a:r>
          </a:p>
          <a:p>
            <a:pPr marL="357188" indent="-357188" algn="just" rtl="1" eaLnBrk="1" hangingPunct="1">
              <a:lnSpc>
                <a:spcPct val="80000"/>
              </a:lnSpc>
            </a:pPr>
            <a:r>
              <a:rPr lang="ar-SA" sz="2200" dirty="0" smtClean="0">
                <a:solidFill>
                  <a:srgbClr val="FF0000"/>
                </a:solidFill>
              </a:rPr>
              <a:t>لا يمكن للحيوانات انتاج ثمانية من الـ 20 حامض اميني تسمى </a:t>
            </a:r>
            <a:r>
              <a:rPr lang="ar-SA" sz="2200" b="1" dirty="0" smtClean="0">
                <a:solidFill>
                  <a:srgbClr val="FF0000"/>
                </a:solidFill>
              </a:rPr>
              <a:t>احماض </a:t>
            </a:r>
            <a:r>
              <a:rPr lang="ar-SA" sz="2200" b="1" dirty="0" err="1" smtClean="0">
                <a:solidFill>
                  <a:srgbClr val="FF0000"/>
                </a:solidFill>
              </a:rPr>
              <a:t>امينينة</a:t>
            </a:r>
            <a:r>
              <a:rPr lang="ar-SA" sz="2200" b="1" dirty="0" smtClean="0">
                <a:solidFill>
                  <a:srgbClr val="FF0000"/>
                </a:solidFill>
              </a:rPr>
              <a:t> ضرورية</a:t>
            </a:r>
            <a:r>
              <a:rPr lang="ar-SA" sz="2200" dirty="0" smtClean="0">
                <a:solidFill>
                  <a:srgbClr val="FF0000"/>
                </a:solidFill>
              </a:rPr>
              <a:t> </a:t>
            </a:r>
            <a:endParaRPr lang="en-US" sz="2200" dirty="0" smtClean="0">
              <a:solidFill>
                <a:srgbClr val="FF0000"/>
              </a:solidFill>
            </a:endParaRPr>
          </a:p>
          <a:p>
            <a:pPr marL="357188" indent="-357188" algn="just" eaLnBrk="1" hangingPunct="1">
              <a:lnSpc>
                <a:spcPct val="80000"/>
              </a:lnSpc>
            </a:pPr>
            <a:r>
              <a:rPr lang="en-US" sz="2200" dirty="0" smtClean="0"/>
              <a:t>These </a:t>
            </a:r>
            <a:r>
              <a:rPr lang="en-US" sz="2200" b="1" dirty="0" smtClean="0"/>
              <a:t>eight</a:t>
            </a:r>
            <a:r>
              <a:rPr lang="en-US" sz="2200" dirty="0" smtClean="0"/>
              <a:t> amino acids must come from the diet.</a:t>
            </a:r>
          </a:p>
          <a:p>
            <a:pPr marL="357188" indent="-357188" algn="just" rtl="1" eaLnBrk="1" hangingPunct="1">
              <a:lnSpc>
                <a:spcPct val="80000"/>
              </a:lnSpc>
            </a:pPr>
            <a:r>
              <a:rPr lang="ar-SA" sz="2200" dirty="0" smtClean="0">
                <a:solidFill>
                  <a:srgbClr val="FF0000"/>
                </a:solidFill>
              </a:rPr>
              <a:t>ينبغي ان يحتوي النظام الغذائي على هذه الثمانية الاحماض </a:t>
            </a:r>
            <a:r>
              <a:rPr lang="ar-SA" sz="2200" dirty="0" err="1" smtClean="0">
                <a:solidFill>
                  <a:srgbClr val="FF0000"/>
                </a:solidFill>
              </a:rPr>
              <a:t>الامينية</a:t>
            </a:r>
            <a:endParaRPr lang="en-US" sz="2200" dirty="0" smtClean="0">
              <a:solidFill>
                <a:srgbClr val="FF0000"/>
              </a:solidFill>
            </a:endParaRPr>
          </a:p>
          <a:p>
            <a:pPr lvl="1" indent="-334963" algn="just" eaLnBrk="1" hangingPunct="1">
              <a:lnSpc>
                <a:spcPct val="80000"/>
              </a:lnSpc>
            </a:pPr>
            <a:endParaRPr lang="en-US" sz="2200" dirty="0" smtClean="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fade">
                                      <p:cBhvr>
                                        <p:cTn id="7" dur="2000"/>
                                        <p:tgtEl>
                                          <p:spTgt spid="71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5">
                                            <p:txEl>
                                              <p:pRg st="1" end="1"/>
                                            </p:txEl>
                                          </p:spTgt>
                                        </p:tgtEl>
                                        <p:attrNameLst>
                                          <p:attrName>style.visibility</p:attrName>
                                        </p:attrNameLst>
                                      </p:cBhvr>
                                      <p:to>
                                        <p:strVal val="visible"/>
                                      </p:to>
                                    </p:set>
                                    <p:animEffect transition="in" filter="fade">
                                      <p:cBhvr>
                                        <p:cTn id="12" dur="2000"/>
                                        <p:tgtEl>
                                          <p:spTgt spid="71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5">
                                            <p:txEl>
                                              <p:pRg st="2" end="2"/>
                                            </p:txEl>
                                          </p:spTgt>
                                        </p:tgtEl>
                                        <p:attrNameLst>
                                          <p:attrName>style.visibility</p:attrName>
                                        </p:attrNameLst>
                                      </p:cBhvr>
                                      <p:to>
                                        <p:strVal val="visible"/>
                                      </p:to>
                                    </p:set>
                                    <p:animEffect transition="in" filter="fade">
                                      <p:cBhvr>
                                        <p:cTn id="17" dur="2000"/>
                                        <p:tgtEl>
                                          <p:spTgt spid="71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5">
                                            <p:txEl>
                                              <p:pRg st="3" end="3"/>
                                            </p:txEl>
                                          </p:spTgt>
                                        </p:tgtEl>
                                        <p:attrNameLst>
                                          <p:attrName>style.visibility</p:attrName>
                                        </p:attrNameLst>
                                      </p:cBhvr>
                                      <p:to>
                                        <p:strVal val="visible"/>
                                      </p:to>
                                    </p:set>
                                    <p:animEffect transition="in" filter="fade">
                                      <p:cBhvr>
                                        <p:cTn id="22" dur="2000"/>
                                        <p:tgtEl>
                                          <p:spTgt spid="71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5">
                                            <p:txEl>
                                              <p:pRg st="4" end="4"/>
                                            </p:txEl>
                                          </p:spTgt>
                                        </p:tgtEl>
                                        <p:attrNameLst>
                                          <p:attrName>style.visibility</p:attrName>
                                        </p:attrNameLst>
                                      </p:cBhvr>
                                      <p:to>
                                        <p:strVal val="visible"/>
                                      </p:to>
                                    </p:set>
                                    <p:animEffect transition="in" filter="fade">
                                      <p:cBhvr>
                                        <p:cTn id="27" dur="2000"/>
                                        <p:tgtEl>
                                          <p:spTgt spid="71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75">
                                            <p:txEl>
                                              <p:pRg st="5" end="5"/>
                                            </p:txEl>
                                          </p:spTgt>
                                        </p:tgtEl>
                                        <p:attrNameLst>
                                          <p:attrName>style.visibility</p:attrName>
                                        </p:attrNameLst>
                                      </p:cBhvr>
                                      <p:to>
                                        <p:strVal val="visible"/>
                                      </p:to>
                                    </p:set>
                                    <p:animEffect transition="in" filter="fade">
                                      <p:cBhvr>
                                        <p:cTn id="32" dur="2000"/>
                                        <p:tgtEl>
                                          <p:spTgt spid="71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75">
                                            <p:txEl>
                                              <p:pRg st="6" end="6"/>
                                            </p:txEl>
                                          </p:spTgt>
                                        </p:tgtEl>
                                        <p:attrNameLst>
                                          <p:attrName>style.visibility</p:attrName>
                                        </p:attrNameLst>
                                      </p:cBhvr>
                                      <p:to>
                                        <p:strVal val="visible"/>
                                      </p:to>
                                    </p:set>
                                    <p:animEffect transition="in" filter="fade">
                                      <p:cBhvr>
                                        <p:cTn id="37" dur="2000"/>
                                        <p:tgtEl>
                                          <p:spTgt spid="71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175">
                                            <p:txEl>
                                              <p:pRg st="7" end="7"/>
                                            </p:txEl>
                                          </p:spTgt>
                                        </p:tgtEl>
                                        <p:attrNameLst>
                                          <p:attrName>style.visibility</p:attrName>
                                        </p:attrNameLst>
                                      </p:cBhvr>
                                      <p:to>
                                        <p:strVal val="visible"/>
                                      </p:to>
                                    </p:set>
                                    <p:animEffect transition="in" filter="fade">
                                      <p:cBhvr>
                                        <p:cTn id="42" dur="2000"/>
                                        <p:tgtEl>
                                          <p:spTgt spid="71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75">
                                            <p:txEl>
                                              <p:pRg st="8" end="8"/>
                                            </p:txEl>
                                          </p:spTgt>
                                        </p:tgtEl>
                                        <p:attrNameLst>
                                          <p:attrName>style.visibility</p:attrName>
                                        </p:attrNameLst>
                                      </p:cBhvr>
                                      <p:to>
                                        <p:strVal val="visible"/>
                                      </p:to>
                                    </p:set>
                                    <p:animEffect transition="in" filter="fade">
                                      <p:cBhvr>
                                        <p:cTn id="47" dur="2000"/>
                                        <p:tgtEl>
                                          <p:spTgt spid="71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175">
                                            <p:txEl>
                                              <p:pRg st="9" end="9"/>
                                            </p:txEl>
                                          </p:spTgt>
                                        </p:tgtEl>
                                        <p:attrNameLst>
                                          <p:attrName>style.visibility</p:attrName>
                                        </p:attrNameLst>
                                      </p:cBhvr>
                                      <p:to>
                                        <p:strVal val="visible"/>
                                      </p:to>
                                    </p:set>
                                    <p:animEffect transition="in" filter="fade">
                                      <p:cBhvr>
                                        <p:cTn id="52" dur="2000"/>
                                        <p:tgtEl>
                                          <p:spTgt spid="71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17501</TotalTime>
  <Words>5400</Words>
  <Application>Microsoft Office PowerPoint</Application>
  <PresentationFormat>عرض على الشاشة (3:4)‏</PresentationFormat>
  <Paragraphs>699</Paragraphs>
  <Slides>44</Slides>
  <Notes>26</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1_CC4eActiveLectureQuestions</vt:lpstr>
      <vt:lpstr>Chapter 8</vt:lpstr>
      <vt:lpstr>We need to eat</vt:lpstr>
      <vt:lpstr>عرض تقديمي في PowerPoint</vt:lpstr>
      <vt:lpstr>عرض تقديمي في PowerPoint</vt:lpstr>
      <vt:lpstr>Objectives </vt:lpstr>
      <vt:lpstr>عرض تقديمي في PowerPoint</vt:lpstr>
      <vt:lpstr>Overview: A healthy diet satisfies three needs نظرة شاملة: التغذية الصحية تستوفي ثلاث احتياجات </vt:lpstr>
      <vt:lpstr>Chemical energy powers the body تمد الطاقة الكيمائية الجسم بالقوة (الطاقة) اللازمة</vt:lpstr>
      <vt:lpstr>An animal’s diet must supply essential nutrients ينبغي للنظام الغذائي في الحيوان ان يحتوي على المواد الغذائية الضرورية</vt:lpstr>
      <vt:lpstr>A healthy diet includes 13 vitamins and many essential minerals يحتوي نظام الغذاء الصحي على 13 فيتامين و العديد من المعادن الضرورية</vt:lpstr>
      <vt:lpstr>CONNECTION: Diet can influence cardiovascular disease and cancer رابطة تطبيقية: يمكن لنظام الغذائي ان يؤثر في امراض الاوعية القلبية والسرطان</vt:lpstr>
      <vt:lpstr>عرض تقديمي في PowerPoint</vt:lpstr>
      <vt:lpstr>Animals ingest their food in a variety of ways تتناول الحيوانات طعامها بعدة طرق  </vt:lpstr>
      <vt:lpstr>Animals ingest their food in a variety of ways  تتناول الحيوانات طعامها بعدة طرق </vt:lpstr>
      <vt:lpstr>عرض تقديمي في PowerPoint</vt:lpstr>
      <vt:lpstr>Digestion الهضم </vt:lpstr>
      <vt:lpstr>Overview: Food processing occurs in four   stages نظرة شاملة: يتم التعامل مع الطعام ومعالجته في اربعة مراحل </vt:lpstr>
      <vt:lpstr>Food Processing  تجهيز الغذاء</vt:lpstr>
      <vt:lpstr>عرض تقديمي في PowerPoint</vt:lpstr>
      <vt:lpstr>How is food digested?  كيف يتم هضم الطعام</vt:lpstr>
      <vt:lpstr>عرض تقديمي في PowerPoint</vt:lpstr>
      <vt:lpstr>عرض تقديمي في PowerPoint</vt:lpstr>
      <vt:lpstr>Digestion begins in the oral cavity يبدأ الهضم في التجويف الفمي         </vt:lpstr>
      <vt:lpstr>عرض تقديمي في PowerPoint</vt:lpstr>
      <vt:lpstr>عرض تقديمي في PowerPoint</vt:lpstr>
      <vt:lpstr>عرض تقديمي في PowerPoint</vt:lpstr>
      <vt:lpstr>عرض تقديمي في PowerPoint</vt:lpstr>
      <vt:lpstr>Stomach Juice (gastric juice) العصير المعدى</vt:lpstr>
      <vt:lpstr>Question سؤال </vt:lpstr>
      <vt:lpstr>The small intestine  الامعاء الدقيقة العضو الرئيسي لعملية الهضم الكيميائي و امتصاص الغذاء </vt:lpstr>
      <vt:lpstr>عرض تقديمي في PowerPoint</vt:lpstr>
      <vt:lpstr>Liver’s many functions  وظائف الكبد العديدة</vt:lpstr>
      <vt:lpstr>عرض تقديمي في PowerPoint</vt:lpstr>
      <vt:lpstr>Large Intestine   الأمعاء الغليظة</vt:lpstr>
      <vt:lpstr>عرض تقديمي في PowerPoint</vt:lpstr>
      <vt:lpstr>عرض تقديمي في PowerPoint</vt:lpstr>
      <vt:lpstr>conclusion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Colavito</dc:creator>
  <cp:lastModifiedBy>SAMSUNG</cp:lastModifiedBy>
  <cp:revision>1356</cp:revision>
  <cp:lastPrinted>2005-04-02T23:11:35Z</cp:lastPrinted>
  <dcterms:created xsi:type="dcterms:W3CDTF">2004-07-21T00:54:38Z</dcterms:created>
  <dcterms:modified xsi:type="dcterms:W3CDTF">2016-01-04T22:55:09Z</dcterms:modified>
</cp:coreProperties>
</file>