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handoutMasterIdLst>
    <p:handoutMasterId r:id="rId40"/>
  </p:handoutMasterIdLst>
  <p:sldIdLst>
    <p:sldId id="256" r:id="rId2"/>
    <p:sldId id="260" r:id="rId3"/>
    <p:sldId id="261" r:id="rId4"/>
    <p:sldId id="264" r:id="rId5"/>
    <p:sldId id="262" r:id="rId6"/>
    <p:sldId id="263" r:id="rId7"/>
    <p:sldId id="294" r:id="rId8"/>
    <p:sldId id="295" r:id="rId9"/>
    <p:sldId id="291" r:id="rId10"/>
    <p:sldId id="266" r:id="rId11"/>
    <p:sldId id="296" r:id="rId12"/>
    <p:sldId id="267" r:id="rId13"/>
    <p:sldId id="292" r:id="rId14"/>
    <p:sldId id="293" r:id="rId15"/>
    <p:sldId id="268" r:id="rId16"/>
    <p:sldId id="269" r:id="rId17"/>
    <p:sldId id="297" r:id="rId18"/>
    <p:sldId id="270" r:id="rId19"/>
    <p:sldId id="271" r:id="rId20"/>
    <p:sldId id="272" r:id="rId21"/>
    <p:sldId id="273" r:id="rId22"/>
    <p:sldId id="274" r:id="rId23"/>
    <p:sldId id="276" r:id="rId24"/>
    <p:sldId id="277" r:id="rId25"/>
    <p:sldId id="278" r:id="rId26"/>
    <p:sldId id="298" r:id="rId27"/>
    <p:sldId id="279" r:id="rId28"/>
    <p:sldId id="280" r:id="rId29"/>
    <p:sldId id="281" r:id="rId30"/>
    <p:sldId id="299" r:id="rId31"/>
    <p:sldId id="283" r:id="rId32"/>
    <p:sldId id="284" r:id="rId33"/>
    <p:sldId id="285" r:id="rId34"/>
    <p:sldId id="286" r:id="rId35"/>
    <p:sldId id="287" r:id="rId36"/>
    <p:sldId id="288" r:id="rId37"/>
    <p:sldId id="300" r:id="rId38"/>
    <p:sldId id="289" r:id="rId3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1" d="100"/>
          <a:sy n="61" d="100"/>
        </p:scale>
        <p:origin x="1368"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96A186B-1767-41DF-ADA0-BC63E5069315}" type="datetimeFigureOut">
              <a:rPr lang="ar-EG" smtClean="0"/>
              <a:pPr/>
              <a:t>14/06/1441</a:t>
            </a:fld>
            <a:endParaRPr lang="ar-EG"/>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5E204344-B58C-4BD4-B402-717A34B290AD}" type="slidenum">
              <a:rPr lang="ar-EG" smtClean="0"/>
              <a:pPr/>
              <a:t>‹#›</a:t>
            </a:fld>
            <a:endParaRPr lang="ar-EG"/>
          </a:p>
        </p:txBody>
      </p:sp>
    </p:spTree>
    <p:extLst>
      <p:ext uri="{BB962C8B-B14F-4D97-AF65-F5344CB8AC3E}">
        <p14:creationId xmlns:p14="http://schemas.microsoft.com/office/powerpoint/2010/main" val="7339830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74C323-5D1F-463E-96BE-950F237619BC}" type="datetimeFigureOut">
              <a:rPr lang="ar-EG" smtClean="0"/>
              <a:pPr/>
              <a:t>14/06/1441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2D02FC2-6679-4587-8C91-6CB6D568A9E1}"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74C323-5D1F-463E-96BE-950F237619BC}" type="datetimeFigureOut">
              <a:rPr lang="ar-EG" smtClean="0"/>
              <a:pPr/>
              <a:t>14/06/1441</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2D02FC2-6679-4587-8C91-6CB6D568A9E1}"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8784976" cy="2088232"/>
          </a:xfrm>
        </p:spPr>
        <p:txBody>
          <a:bodyPr>
            <a:noAutofit/>
          </a:bodyPr>
          <a:lstStyle/>
          <a:p>
            <a:r>
              <a:rPr lang="ar-SA" b="1" dirty="0">
                <a:latin typeface="Times New Roman" panose="02020603050405020304" pitchFamily="18" charset="0"/>
                <a:cs typeface="Times New Roman" panose="02020603050405020304" pitchFamily="18" charset="0"/>
              </a:rPr>
              <a:t>الباب الثالث</a:t>
            </a:r>
            <a:br>
              <a:rPr lang="ar-SA" b="1" dirty="0">
                <a:latin typeface="Times New Roman" panose="02020603050405020304" pitchFamily="18" charset="0"/>
                <a:cs typeface="Times New Roman" panose="02020603050405020304" pitchFamily="18" charset="0"/>
              </a:rPr>
            </a:br>
            <a:r>
              <a:rPr lang="ar-SA" b="1" dirty="0">
                <a:latin typeface="Times New Roman" panose="02020603050405020304" pitchFamily="18" charset="0"/>
                <a:cs typeface="Times New Roman" panose="02020603050405020304" pitchFamily="18" charset="0"/>
              </a:rPr>
              <a:t>الخلية التركيب والوظيفة</a:t>
            </a:r>
            <a:br>
              <a:rPr lang="ar-SA"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The Cell Structure and Function </a:t>
            </a:r>
            <a:endParaRPr lang="ar-SA" b="1" dirty="0">
              <a:latin typeface="Times New Roman" panose="02020603050405020304" pitchFamily="18" charset="0"/>
              <a:cs typeface="Times New Roman" panose="02020603050405020304" pitchFamily="18" charset="0"/>
            </a:endParaRPr>
          </a:p>
        </p:txBody>
      </p:sp>
      <p:sp>
        <p:nvSpPr>
          <p:cNvPr id="14" name="مستطيل 13"/>
          <p:cNvSpPr/>
          <p:nvPr/>
        </p:nvSpPr>
        <p:spPr>
          <a:xfrm>
            <a:off x="360436" y="2564904"/>
            <a:ext cx="8568952" cy="3046988"/>
          </a:xfrm>
          <a:prstGeom prst="rect">
            <a:avLst/>
          </a:prstGeom>
        </p:spPr>
        <p:txBody>
          <a:bodyPr wrap="square">
            <a:spAutoFit/>
          </a:bodyPr>
          <a:lstStyle/>
          <a:p>
            <a:pPr algn="just"/>
            <a:r>
              <a:rPr lang="ar-SA" sz="3200" dirty="0">
                <a:latin typeface="Times New Roman" panose="02020603050405020304" pitchFamily="18" charset="0"/>
                <a:cs typeface="Times New Roman" panose="02020603050405020304" pitchFamily="18" charset="0"/>
              </a:rPr>
              <a:t>أثبتت الدراسات أن جميع الكائنات الحية تتكون من خلايا، </a:t>
            </a:r>
            <a:r>
              <a:rPr lang="ar-SA" sz="3200" dirty="0">
                <a:solidFill>
                  <a:srgbClr val="FF0000"/>
                </a:solidFill>
                <a:latin typeface="Times New Roman" panose="02020603050405020304" pitchFamily="18" charset="0"/>
                <a:cs typeface="Times New Roman" panose="02020603050405020304" pitchFamily="18" charset="0"/>
              </a:rPr>
              <a:t>وهذا يعني أن الخلية هي الوحدة التركيبية</a:t>
            </a:r>
            <a:r>
              <a:rPr lang="ar-SA" sz="3200" dirty="0">
                <a:latin typeface="Times New Roman" panose="02020603050405020304" pitchFamily="18" charset="0"/>
                <a:cs typeface="Times New Roman" panose="02020603050405020304" pitchFamily="18" charset="0"/>
              </a:rPr>
              <a:t>. وقد توالت الدراسات المستفيضة على الخلية ومن جميع الزوايا (النمو، الوراثة، التكوين، ....</a:t>
            </a:r>
            <a:r>
              <a:rPr lang="ar-EG" sz="3200" dirty="0">
                <a:latin typeface="Times New Roman" panose="02020603050405020304" pitchFamily="18" charset="0"/>
                <a:cs typeface="Times New Roman" panose="02020603050405020304" pitchFamily="18" charset="0"/>
              </a:rPr>
              <a:t>....................................</a:t>
            </a:r>
            <a:r>
              <a:rPr lang="ar-SA" sz="3200" dirty="0">
                <a:latin typeface="Times New Roman" panose="02020603050405020304" pitchFamily="18" charset="0"/>
                <a:cs typeface="Times New Roman" panose="02020603050405020304" pitchFamily="18" charset="0"/>
              </a:rPr>
              <a:t>)، إلى أن أصبحت في الوقت الحاضر علم قائم بذاته يعرف بعلم الخلية </a:t>
            </a:r>
            <a:r>
              <a:rPr lang="en-US" sz="3200" dirty="0">
                <a:latin typeface="Times New Roman" panose="02020603050405020304" pitchFamily="18" charset="0"/>
                <a:cs typeface="Times New Roman" panose="02020603050405020304" pitchFamily="18" charset="0"/>
              </a:rPr>
              <a:t> (Cytology) </a:t>
            </a:r>
            <a:r>
              <a:rPr lang="ar-SA" sz="3200" dirty="0">
                <a:latin typeface="Times New Roman" panose="02020603050405020304" pitchFamily="18" charset="0"/>
                <a:cs typeface="Times New Roman" panose="02020603050405020304" pitchFamily="18" charset="0"/>
              </a:rPr>
              <a:t>أو كما يعرف حديثاً بيولوجيا الخلية  </a:t>
            </a:r>
            <a:r>
              <a:rPr lang="en-US" sz="3200" dirty="0">
                <a:latin typeface="Times New Roman" panose="02020603050405020304" pitchFamily="18" charset="0"/>
                <a:cs typeface="Times New Roman" panose="02020603050405020304" pitchFamily="18" charset="0"/>
              </a:rPr>
              <a:t>(Cell biology)</a:t>
            </a:r>
            <a:endParaRPr lang="ar-SA"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312" y="320164"/>
            <a:ext cx="8640960" cy="769441"/>
          </a:xfrm>
          <a:prstGeom prst="rect">
            <a:avLst/>
          </a:prstGeom>
        </p:spPr>
        <p:txBody>
          <a:bodyPr wrap="square">
            <a:spAutoFit/>
          </a:bodyPr>
          <a:lstStyle/>
          <a:p>
            <a:pPr algn="ctr"/>
            <a:r>
              <a:rPr lang="ar-SA" sz="4400" b="1" dirty="0">
                <a:latin typeface="Times New Roman" panose="02020603050405020304" pitchFamily="18" charset="0"/>
                <a:cs typeface="Times New Roman" panose="02020603050405020304" pitchFamily="18" charset="0"/>
              </a:rPr>
              <a:t>غشاء الخلية</a:t>
            </a:r>
            <a:endParaRPr lang="en-US" sz="4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07504" y="1628800"/>
            <a:ext cx="8856984" cy="4524315"/>
          </a:xfrm>
          <a:prstGeom prst="rect">
            <a:avLst/>
          </a:prstGeom>
        </p:spPr>
        <p:txBody>
          <a:bodyPr wrap="square">
            <a:spAutoFit/>
          </a:bodyPr>
          <a:lstStyle/>
          <a:p>
            <a:pPr marL="457200" indent="-457200" algn="just">
              <a:buFont typeface="Arial" panose="020B0604020202020204" pitchFamily="34" charset="0"/>
              <a:buChar char="•"/>
            </a:pPr>
            <a:r>
              <a:rPr lang="ar-SA" sz="3200" dirty="0">
                <a:solidFill>
                  <a:srgbClr val="000000"/>
                </a:solidFill>
                <a:latin typeface="Times New Roman" panose="02020603050405020304" pitchFamily="18" charset="0"/>
                <a:cs typeface="Times New Roman" panose="02020603050405020304" pitchFamily="18" charset="0"/>
              </a:rPr>
              <a:t>يحيط غشاء الخلية بالسيتوبلازم وله خاصة نفاذ تفاضلية </a:t>
            </a:r>
            <a:r>
              <a:rPr lang="en-US" sz="3200" dirty="0">
                <a:solidFill>
                  <a:srgbClr val="FF0000"/>
                </a:solidFill>
                <a:latin typeface="Times New Roman" panose="02020603050405020304" pitchFamily="18" charset="0"/>
                <a:cs typeface="Times New Roman" panose="02020603050405020304" pitchFamily="18" charset="0"/>
              </a:rPr>
              <a:t>Differential permeability </a:t>
            </a:r>
            <a:r>
              <a:rPr lang="ar-SA" sz="3200" dirty="0">
                <a:solidFill>
                  <a:srgbClr val="FF0000"/>
                </a:solidFill>
                <a:latin typeface="Times New Roman" panose="02020603050405020304" pitchFamily="18" charset="0"/>
                <a:cs typeface="Times New Roman" panose="02020603050405020304" pitchFamily="18" charset="0"/>
              </a:rPr>
              <a:t> </a:t>
            </a:r>
            <a:r>
              <a:rPr lang="ar-SA" sz="3200" dirty="0">
                <a:solidFill>
                  <a:srgbClr val="000000"/>
                </a:solidFill>
                <a:latin typeface="Times New Roman" panose="02020603050405020304" pitchFamily="18" charset="0"/>
                <a:cs typeface="Times New Roman" panose="02020603050405020304" pitchFamily="18" charset="0"/>
              </a:rPr>
              <a:t>تعمل على تنظيم مرور المواد من والى الخلية.</a:t>
            </a:r>
          </a:p>
          <a:p>
            <a:pPr marL="457200" indent="-457200" algn="just">
              <a:buFont typeface="Arial" panose="020B0604020202020204" pitchFamily="34" charset="0"/>
              <a:buChar char="•"/>
            </a:pPr>
            <a:r>
              <a:rPr lang="ar-SA" sz="3200" dirty="0">
                <a:solidFill>
                  <a:srgbClr val="000000"/>
                </a:solidFill>
                <a:latin typeface="Times New Roman" panose="02020603050405020304" pitchFamily="18" charset="0"/>
                <a:cs typeface="Times New Roman" panose="02020603050405020304" pitchFamily="18" charset="0"/>
              </a:rPr>
              <a:t>يتكون غشاء الخلية من طبقتين من الدهن الفسفوري يرتبط بهما جزئيات من البروتين وجزئيات من مركب بروتين الكربوهيدرات تسمى </a:t>
            </a:r>
            <a:r>
              <a:rPr lang="ar-SA" sz="3200" dirty="0">
                <a:solidFill>
                  <a:srgbClr val="FF0000"/>
                </a:solidFill>
                <a:latin typeface="Times New Roman" panose="02020603050405020304" pitchFamily="18" charset="0"/>
                <a:cs typeface="Times New Roman" panose="02020603050405020304" pitchFamily="18" charset="0"/>
              </a:rPr>
              <a:t>الكربوهيدرات المخاطية</a:t>
            </a:r>
            <a:r>
              <a:rPr lang="ar-EG"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Mucopolysaccharides</a:t>
            </a:r>
            <a:endParaRPr lang="ar-SA" sz="3200"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ar-SA" altLang="en-US"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ar-SA" altLang="en-US" sz="3200" dirty="0">
                <a:solidFill>
                  <a:srgbClr val="000000"/>
                </a:solidFill>
                <a:latin typeface="Times New Roman" panose="02020603050405020304" pitchFamily="18" charset="0"/>
                <a:cs typeface="Times New Roman" panose="02020603050405020304" pitchFamily="18" charset="0"/>
              </a:rPr>
              <a:t>وتعتبر الجزيئات الداخلة في تركيب الغشاء كالدهون الفوسفاتية، والبروتينات، هي المسئولة عن </a:t>
            </a:r>
            <a:r>
              <a:rPr lang="ar-SA" altLang="en-US" sz="3200" b="1" dirty="0">
                <a:solidFill>
                  <a:srgbClr val="000000"/>
                </a:solidFill>
                <a:latin typeface="Times New Roman" panose="02020603050405020304" pitchFamily="18" charset="0"/>
                <a:cs typeface="Times New Roman" panose="02020603050405020304" pitchFamily="18" charset="0"/>
              </a:rPr>
              <a:t>تنظيم دخول وخروج المواد من وإلى الخلية</a:t>
            </a:r>
            <a:r>
              <a:rPr lang="ar-SA" altLang="en-US" sz="3200" dirty="0">
                <a:solidFill>
                  <a:srgbClr val="00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91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3063-8DA4-4E72-AAE9-399DF0FABF66}"/>
              </a:ext>
            </a:extLst>
          </p:cNvPr>
          <p:cNvSpPr>
            <a:spLocks noGrp="1"/>
          </p:cNvSpPr>
          <p:nvPr>
            <p:ph type="title"/>
          </p:nvPr>
        </p:nvSpPr>
        <p:spPr/>
        <p:txBody>
          <a:bodyPr/>
          <a:lstStyle/>
          <a:p>
            <a:endParaRPr lang="en-US"/>
          </a:p>
        </p:txBody>
      </p:sp>
      <p:pic>
        <p:nvPicPr>
          <p:cNvPr id="4" name="Picture 2" descr="http://allbiology.net/images/3-16.jpg">
            <a:extLst>
              <a:ext uri="{FF2B5EF4-FFF2-40B4-BE49-F238E27FC236}">
                <a16:creationId xmlns:a16="http://schemas.microsoft.com/office/drawing/2014/main" id="{C83FED10-AA73-4D58-A93A-D9CCCE2FBD02}"/>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273" b="16364"/>
          <a:stretch/>
        </p:blipFill>
        <p:spPr bwMode="auto">
          <a:xfrm>
            <a:off x="158950" y="1539945"/>
            <a:ext cx="8826100" cy="516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8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544" y="116632"/>
            <a:ext cx="8639944" cy="1446550"/>
          </a:xfrm>
          <a:prstGeom prst="rect">
            <a:avLst/>
          </a:prstGeom>
        </p:spPr>
        <p:txBody>
          <a:bodyPr wrap="square">
            <a:spAutoFit/>
          </a:bodyPr>
          <a:lstStyle/>
          <a:p>
            <a:pPr indent="719455" algn="ctr"/>
            <a:r>
              <a:rPr lang="ar-SA" sz="4400" dirty="0">
                <a:latin typeface="Times New Roman" panose="02020603050405020304" pitchFamily="18" charset="0"/>
                <a:cs typeface="Times New Roman" panose="02020603050405020304" pitchFamily="18" charset="0"/>
              </a:rPr>
              <a:t>وظائف غشاء الخلية</a:t>
            </a:r>
          </a:p>
          <a:p>
            <a:pPr indent="719455" algn="ctr"/>
            <a:r>
              <a:rPr lang="ar-SA"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Cell Membrane</a:t>
            </a:r>
            <a:r>
              <a:rPr lang="ar-SA"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Functions</a:t>
            </a:r>
          </a:p>
        </p:txBody>
      </p:sp>
      <p:sp>
        <p:nvSpPr>
          <p:cNvPr id="4" name="Rectangle 5"/>
          <p:cNvSpPr>
            <a:spLocks noChangeArrowheads="1"/>
          </p:cNvSpPr>
          <p:nvPr/>
        </p:nvSpPr>
        <p:spPr bwMode="auto">
          <a:xfrm>
            <a:off x="324544" y="1988840"/>
            <a:ext cx="863994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spcBef>
                <a:spcPct val="0"/>
              </a:spcBef>
              <a:spcAft>
                <a:spcPct val="0"/>
              </a:spcAft>
              <a:buClrTx/>
              <a:buSzTx/>
              <a:buFontTx/>
              <a:buNone/>
              <a:tabLst/>
            </a:pP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يقوم</a:t>
            </a:r>
            <a:r>
              <a:rPr kumimoji="0" lang="en-US"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غشاء الخلية بوظائف هامة يمكن تلخيصها في النقاط التالية</a:t>
            </a:r>
            <a:r>
              <a:rPr kumimoji="0" lang="en-US"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a:t>
            </a:r>
            <a:endParaRPr kumimoji="0" lang="en-US" altLang="en-US" sz="3200" i="0" u="none" cap="none" normalizeH="0" baseline="0" dirty="0">
              <a:ln>
                <a:noFill/>
              </a:ln>
              <a:solidFill>
                <a:schemeClr val="tx1"/>
              </a:solidFill>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spcBef>
                <a:spcPct val="0"/>
              </a:spcBef>
              <a:spcAft>
                <a:spcPct val="0"/>
              </a:spcAft>
              <a:buClrTx/>
              <a:buSzTx/>
              <a:buFontTx/>
              <a:buNone/>
              <a:tabLst/>
            </a:pP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1- يحافظ على بقاء الخلية سليمة</a:t>
            </a:r>
            <a:r>
              <a:rPr kumimoji="0" lang="ar-EG"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a:t>
            </a:r>
            <a:endPar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spcBef>
                <a:spcPct val="0"/>
              </a:spcBef>
              <a:spcAft>
                <a:spcPct val="0"/>
              </a:spcAft>
              <a:buClrTx/>
              <a:buSzTx/>
              <a:buFontTx/>
              <a:buNone/>
              <a:tabLst/>
            </a:pP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2- يحدد شكل الخلية</a:t>
            </a:r>
            <a:r>
              <a:rPr kumimoji="0" lang="ar-EG"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a:t>
            </a:r>
            <a:endParaRPr kumimoji="0" lang="en-US" altLang="en-US" sz="3200" i="0" u="none" cap="none" normalizeH="0" baseline="0" dirty="0">
              <a:ln>
                <a:noFill/>
              </a:ln>
              <a:solidFill>
                <a:schemeClr val="tx1"/>
              </a:solidFill>
              <a:latin typeface="Times New Roman" panose="02020603050405020304" pitchFamily="18" charset="0"/>
              <a:cs typeface="Times New Roman" panose="02020603050405020304" pitchFamily="18" charset="0"/>
            </a:endParaRPr>
          </a:p>
          <a:p>
            <a:pPr lvl="0" algn="just" rtl="1"/>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3- ل</a:t>
            </a:r>
            <a:r>
              <a:rPr kumimoji="0" lang="ar-EG"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ه </a:t>
            </a: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خاصية نفاذ تفاضلية</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Differential permeability </a:t>
            </a:r>
            <a:r>
              <a:rPr lang="en-US" altLang="en-US" sz="3200" dirty="0">
                <a:solidFill>
                  <a:srgbClr val="000000"/>
                </a:solidFill>
                <a:latin typeface="Times New Roman" panose="02020603050405020304" pitchFamily="18" charset="0"/>
                <a:cs typeface="Times New Roman" panose="02020603050405020304" pitchFamily="18" charset="0"/>
              </a:rPr>
              <a:t> </a:t>
            </a:r>
            <a:br>
              <a:rPr kumimoji="0" lang="en-US"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b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تعمل على</a:t>
            </a:r>
            <a:r>
              <a:rPr kumimoji="0" lang="ar-SA" altLang="en-US" sz="3200" i="0" u="none" cap="none" normalizeH="0" dirty="0">
                <a:ln>
                  <a:noFill/>
                </a:ln>
                <a:solidFill>
                  <a:srgbClr val="000000"/>
                </a:solidFill>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تنظيم مرور المواد من والى الخلية. فليس كل المواد تستطيع أن تنفذ</a:t>
            </a:r>
            <a:r>
              <a:rPr kumimoji="0" lang="ar-EG"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إلى الخلية بسهولة. فعندما يسمح غشاء الخلية لبعض المواد أن تمر عبره بسهولة</a:t>
            </a:r>
            <a:r>
              <a:rPr kumimoji="0" lang="ar-SA" altLang="en-US" sz="3200" i="0" u="none" cap="none" normalizeH="0" dirty="0">
                <a:ln>
                  <a:noFill/>
                </a:ln>
                <a:solidFill>
                  <a:srgbClr val="000000"/>
                </a:solidFill>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مثل الماء، فإن هناك مواد أخرى مثل أيونات الصوديوم والبوتاسيوم لا</a:t>
            </a:r>
            <a:r>
              <a:rPr kumimoji="0" lang="ar-SA" altLang="en-US" sz="3200" i="0" u="none" cap="none" normalizeH="0" dirty="0">
                <a:ln>
                  <a:noFill/>
                </a:ln>
                <a:solidFill>
                  <a:srgbClr val="000000"/>
                </a:solidFill>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solidFill>
                  <a:srgbClr val="000000"/>
                </a:solidFill>
                <a:latin typeface="Times New Roman" panose="02020603050405020304" pitchFamily="18" charset="0"/>
                <a:cs typeface="Times New Roman" panose="02020603050405020304" pitchFamily="18" charset="0"/>
              </a:rPr>
              <a:t>يمكن أن تمر عبر غشاء الخلية إلا عن طريق ميكانيكيات النقل.  </a:t>
            </a:r>
          </a:p>
        </p:txBody>
      </p:sp>
    </p:spTree>
    <p:extLst>
      <p:ext uri="{BB962C8B-B14F-4D97-AF65-F5344CB8AC3E}">
        <p14:creationId xmlns:p14="http://schemas.microsoft.com/office/powerpoint/2010/main" val="305691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504" y="10910"/>
            <a:ext cx="8215960" cy="769441"/>
          </a:xfrm>
          <a:prstGeom prst="rect">
            <a:avLst/>
          </a:prstGeom>
        </p:spPr>
        <p:txBody>
          <a:bodyPr wrap="square">
            <a:spAutoFit/>
          </a:bodyPr>
          <a:lstStyle/>
          <a:p>
            <a:pPr algn="ctr"/>
            <a:r>
              <a:rPr lang="ar-SA" altLang="en-US" sz="4400" dirty="0">
                <a:latin typeface="Times New Roman" panose="02020603050405020304" pitchFamily="18" charset="0"/>
                <a:cs typeface="Times New Roman" panose="02020603050405020304" pitchFamily="18" charset="0"/>
              </a:rPr>
              <a:t>انواع النقل التي تتم خلال الغشاء الخلوي</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226806" y="813584"/>
            <a:ext cx="8690387" cy="1569660"/>
          </a:xfrm>
          <a:prstGeom prst="rect">
            <a:avLst/>
          </a:prstGeom>
        </p:spPr>
        <p:txBody>
          <a:bodyPr wrap="square">
            <a:spAutoFit/>
          </a:bodyPr>
          <a:lstStyle/>
          <a:p>
            <a:pPr algn="just"/>
            <a:r>
              <a:rPr lang="ar-SA" altLang="en-US" sz="3200" b="1" u="sng" dirty="0">
                <a:solidFill>
                  <a:srgbClr val="FF0000"/>
                </a:solidFill>
                <a:latin typeface="Times New Roman" panose="02020603050405020304" pitchFamily="18" charset="0"/>
                <a:cs typeface="Times New Roman" panose="02020603050405020304" pitchFamily="18" charset="0"/>
              </a:rPr>
              <a:t>1- النقل السالب </a:t>
            </a:r>
            <a:r>
              <a:rPr lang="en-US" altLang="en-US" sz="3200" b="1" u="sng" dirty="0">
                <a:solidFill>
                  <a:srgbClr val="FF0000"/>
                </a:solidFill>
                <a:latin typeface="Times New Roman" panose="02020603050405020304" pitchFamily="18" charset="0"/>
                <a:cs typeface="Times New Roman" panose="02020603050405020304" pitchFamily="18" charset="0"/>
              </a:rPr>
              <a:t>Passive transport</a:t>
            </a:r>
            <a:r>
              <a:rPr lang="ar-SA" altLang="en-US" sz="3200" b="1" u="sng" dirty="0">
                <a:solidFill>
                  <a:srgbClr val="FF0000"/>
                </a:solidFill>
                <a:latin typeface="Times New Roman" panose="02020603050405020304" pitchFamily="18" charset="0"/>
                <a:cs typeface="Times New Roman" panose="02020603050405020304" pitchFamily="18" charset="0"/>
              </a:rPr>
              <a:t>: </a:t>
            </a:r>
            <a:r>
              <a:rPr lang="ar-SA" altLang="en-US" sz="3200" dirty="0">
                <a:latin typeface="Times New Roman" panose="02020603050405020304" pitchFamily="18" charset="0"/>
                <a:cs typeface="Times New Roman" panose="02020603050405020304" pitchFamily="18" charset="0"/>
              </a:rPr>
              <a:t>انتقال المواد عبر الغشاء الخلوي فى الاتجاه اقل</a:t>
            </a:r>
            <a:r>
              <a:rPr lang="ar-EG" altLang="en-US" sz="3200" dirty="0">
                <a:latin typeface="Times New Roman" panose="02020603050405020304" pitchFamily="18" charset="0"/>
                <a:cs typeface="Times New Roman" panose="02020603050405020304" pitchFamily="18" charset="0"/>
              </a:rPr>
              <a:t> </a:t>
            </a:r>
            <a:r>
              <a:rPr lang="ar-SA" altLang="en-US" sz="3200" dirty="0">
                <a:latin typeface="Times New Roman" panose="02020603050405020304" pitchFamily="18" charset="0"/>
                <a:cs typeface="Times New Roman" panose="02020603050405020304" pitchFamily="18" charset="0"/>
              </a:rPr>
              <a:t>تركيزا او ضغطا او شحنة كهربائية والذي لا يتطلب بذل طاقة خلوية وهو يتضمن التالي</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53751" y="2352093"/>
            <a:ext cx="9036496" cy="4247317"/>
          </a:xfrm>
          <a:prstGeom prst="rect">
            <a:avLst/>
          </a:prstGeom>
        </p:spPr>
        <p:txBody>
          <a:bodyPr wrap="square">
            <a:spAutoFit/>
          </a:bodyPr>
          <a:lstStyle/>
          <a:p>
            <a:pPr marL="342900" indent="-342900">
              <a:buAutoNum type="arabic1Minus"/>
            </a:pPr>
            <a:r>
              <a:rPr lang="ar-SA" altLang="en-US" sz="3000" b="1" u="sng" dirty="0">
                <a:latin typeface="Times New Roman" panose="02020603050405020304" pitchFamily="18" charset="0"/>
                <a:cs typeface="Times New Roman" panose="02020603050405020304" pitchFamily="18" charset="0"/>
              </a:rPr>
              <a:t>الاسموزية </a:t>
            </a:r>
            <a:r>
              <a:rPr lang="en-US" altLang="en-US" sz="3000" b="1" u="sng" dirty="0">
                <a:latin typeface="Times New Roman" panose="02020603050405020304" pitchFamily="18" charset="0"/>
                <a:cs typeface="Times New Roman" panose="02020603050405020304" pitchFamily="18" charset="0"/>
              </a:rPr>
              <a:t>Osmosis</a:t>
            </a:r>
            <a:r>
              <a:rPr lang="ar-SA" altLang="en-US" sz="3000" b="1" u="sng" dirty="0">
                <a:latin typeface="Times New Roman" panose="02020603050405020304" pitchFamily="18" charset="0"/>
                <a:cs typeface="Times New Roman" panose="02020603050405020304" pitchFamily="18" charset="0"/>
              </a:rPr>
              <a:t>:  </a:t>
            </a:r>
            <a:r>
              <a:rPr lang="ar-SA" altLang="en-US" sz="3000" dirty="0">
                <a:latin typeface="Times New Roman" panose="02020603050405020304" pitchFamily="18" charset="0"/>
                <a:cs typeface="Times New Roman" panose="02020603050405020304" pitchFamily="18" charset="0"/>
              </a:rPr>
              <a:t>انتقال الماء عبر غشاء الخلية الي الجانب الذي يكون فيه تركيز المواد المذابة عالي </a:t>
            </a:r>
          </a:p>
          <a:p>
            <a:r>
              <a:rPr lang="ar-EG" sz="3000" dirty="0">
                <a:latin typeface="Times New Roman" panose="02020603050405020304" pitchFamily="18" charset="0"/>
                <a:cs typeface="Times New Roman" panose="02020603050405020304" pitchFamily="18" charset="0"/>
              </a:rPr>
              <a:t>ب- </a:t>
            </a:r>
            <a:r>
              <a:rPr lang="ar-SA" sz="3000" b="1" u="sng" dirty="0">
                <a:latin typeface="Times New Roman" panose="02020603050405020304" pitchFamily="18" charset="0"/>
                <a:cs typeface="Times New Roman" panose="02020603050405020304" pitchFamily="18" charset="0"/>
              </a:rPr>
              <a:t>الانتشار </a:t>
            </a:r>
            <a:r>
              <a:rPr lang="en-US" sz="3000" b="1" u="sng" dirty="0">
                <a:latin typeface="Times New Roman" panose="02020603050405020304" pitchFamily="18" charset="0"/>
                <a:cs typeface="Times New Roman" panose="02020603050405020304" pitchFamily="18" charset="0"/>
              </a:rPr>
              <a:t>Diffusion</a:t>
            </a:r>
            <a:r>
              <a:rPr lang="ar-SA" sz="3000" b="1" u="sng" dirty="0">
                <a:latin typeface="Times New Roman" panose="02020603050405020304" pitchFamily="18" charset="0"/>
                <a:cs typeface="Times New Roman" panose="02020603050405020304" pitchFamily="18" charset="0"/>
              </a:rPr>
              <a:t>: </a:t>
            </a:r>
            <a:r>
              <a:rPr lang="ar-SA" sz="3000" dirty="0">
                <a:latin typeface="Times New Roman" panose="02020603050405020304" pitchFamily="18" charset="0"/>
                <a:cs typeface="Times New Roman" panose="02020603050405020304" pitchFamily="18" charset="0"/>
              </a:rPr>
              <a:t>هو انتقال الجزيئات من الجانب ذو التركيز العالي الي الجانب ذو التركيز الاقل وهو لا يحتاج الى طاقة وينقسم الي قسمين:</a:t>
            </a:r>
          </a:p>
          <a:p>
            <a:r>
              <a:rPr lang="ar-SA" sz="3000" dirty="0">
                <a:latin typeface="Times New Roman" panose="02020603050405020304" pitchFamily="18" charset="0"/>
                <a:cs typeface="Times New Roman" panose="02020603050405020304" pitchFamily="18" charset="0"/>
              </a:rPr>
              <a:t>*</a:t>
            </a:r>
            <a:r>
              <a:rPr lang="ar-SA" sz="3000" b="1" dirty="0">
                <a:latin typeface="Times New Roman" panose="02020603050405020304" pitchFamily="18" charset="0"/>
                <a:cs typeface="Times New Roman" panose="02020603050405020304" pitchFamily="18" charset="0"/>
              </a:rPr>
              <a:t>الانتشار البسيط </a:t>
            </a:r>
            <a:r>
              <a:rPr lang="en-US" sz="3000" b="1" dirty="0">
                <a:latin typeface="Times New Roman" panose="02020603050405020304" pitchFamily="18" charset="0"/>
                <a:cs typeface="Times New Roman" panose="02020603050405020304" pitchFamily="18" charset="0"/>
              </a:rPr>
              <a:t>Simple diffusion</a:t>
            </a:r>
            <a:r>
              <a:rPr lang="ar-SA" sz="3000" b="1" dirty="0">
                <a:latin typeface="Times New Roman" panose="02020603050405020304" pitchFamily="18" charset="0"/>
                <a:cs typeface="Times New Roman" panose="02020603050405020304" pitchFamily="18" charset="0"/>
              </a:rPr>
              <a:t>: </a:t>
            </a:r>
            <a:r>
              <a:rPr lang="ar-SA" sz="3000" dirty="0">
                <a:latin typeface="Times New Roman" panose="02020603050405020304" pitchFamily="18" charset="0"/>
                <a:cs typeface="Times New Roman" panose="02020603050405020304" pitchFamily="18" charset="0"/>
              </a:rPr>
              <a:t>مرور الجزيئات عبر غشاء الخلية مثل المذيبات الدهنية و الغازات مثل الاكسجين وثاني اكسيد الكربون</a:t>
            </a:r>
          </a:p>
          <a:p>
            <a:r>
              <a:rPr lang="ar-SA" sz="3000" dirty="0">
                <a:latin typeface="Times New Roman" panose="02020603050405020304" pitchFamily="18" charset="0"/>
                <a:cs typeface="Times New Roman" panose="02020603050405020304" pitchFamily="18" charset="0"/>
              </a:rPr>
              <a:t>* </a:t>
            </a:r>
            <a:r>
              <a:rPr lang="ar-SA" sz="3000" b="1" dirty="0">
                <a:latin typeface="Times New Roman" panose="02020603050405020304" pitchFamily="18" charset="0"/>
                <a:cs typeface="Times New Roman" panose="02020603050405020304" pitchFamily="18" charset="0"/>
              </a:rPr>
              <a:t>النقل الداعم </a:t>
            </a:r>
            <a:r>
              <a:rPr lang="en-US" sz="3000" b="1" dirty="0">
                <a:latin typeface="Times New Roman" panose="02020603050405020304" pitchFamily="18" charset="0"/>
                <a:cs typeface="Times New Roman" panose="02020603050405020304" pitchFamily="18" charset="0"/>
              </a:rPr>
              <a:t>Facilitated transport</a:t>
            </a:r>
            <a:r>
              <a:rPr lang="ar-SA" sz="3000" b="1" dirty="0">
                <a:latin typeface="Times New Roman" panose="02020603050405020304" pitchFamily="18" charset="0"/>
                <a:cs typeface="Times New Roman" panose="02020603050405020304" pitchFamily="18" charset="0"/>
              </a:rPr>
              <a:t>: </a:t>
            </a:r>
            <a:r>
              <a:rPr lang="ar-SA" sz="3000" dirty="0">
                <a:latin typeface="Times New Roman" panose="02020603050405020304" pitchFamily="18" charset="0"/>
                <a:cs typeface="Times New Roman" panose="02020603050405020304" pitchFamily="18" charset="0"/>
              </a:rPr>
              <a:t>انتقال المواد مثل الاحماض الامينية والجلوكوز بواسطة حامل بروتيني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94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107" y="188640"/>
            <a:ext cx="8805657" cy="2062103"/>
          </a:xfrm>
          <a:prstGeom prst="rect">
            <a:avLst/>
          </a:prstGeom>
        </p:spPr>
        <p:txBody>
          <a:bodyPr wrap="square">
            <a:spAutoFit/>
          </a:bodyPr>
          <a:lstStyle/>
          <a:p>
            <a:pPr algn="just"/>
            <a:r>
              <a:rPr lang="ar-SA" altLang="en-US" sz="3200" dirty="0">
                <a:solidFill>
                  <a:srgbClr val="FF0000"/>
                </a:solidFill>
                <a:latin typeface="Times New Roman" panose="02020603050405020304" pitchFamily="18" charset="0"/>
                <a:cs typeface="Times New Roman" panose="02020603050405020304" pitchFamily="18" charset="0"/>
              </a:rPr>
              <a:t>2- النقل الذي يتطلب طاقة </a:t>
            </a:r>
            <a:r>
              <a:rPr lang="en-US" altLang="en-US" sz="3200" dirty="0">
                <a:solidFill>
                  <a:srgbClr val="FF0000"/>
                </a:solidFill>
                <a:latin typeface="Times New Roman" panose="02020603050405020304" pitchFamily="18" charset="0"/>
                <a:cs typeface="Times New Roman" panose="02020603050405020304" pitchFamily="18" charset="0"/>
              </a:rPr>
              <a:t>Energy requiring transport </a:t>
            </a:r>
            <a:r>
              <a:rPr lang="ar-SA" altLang="en-US" sz="3200" dirty="0">
                <a:solidFill>
                  <a:srgbClr val="FF0000"/>
                </a:solidFill>
                <a:latin typeface="Times New Roman" panose="02020603050405020304" pitchFamily="18" charset="0"/>
                <a:cs typeface="Times New Roman" panose="02020603050405020304" pitchFamily="18" charset="0"/>
              </a:rPr>
              <a:t>: </a:t>
            </a:r>
            <a:r>
              <a:rPr lang="ar-SA" altLang="en-US" sz="3200" dirty="0">
                <a:latin typeface="Times New Roman" panose="02020603050405020304" pitchFamily="18" charset="0"/>
                <a:cs typeface="Times New Roman" panose="02020603050405020304" pitchFamily="18" charset="0"/>
              </a:rPr>
              <a:t>انتقال المواد عبر الغشاء</a:t>
            </a:r>
            <a:r>
              <a:rPr lang="ar-EG" altLang="en-US" sz="3200" dirty="0">
                <a:latin typeface="Times New Roman" panose="02020603050405020304" pitchFamily="18" charset="0"/>
                <a:cs typeface="Times New Roman" panose="02020603050405020304" pitchFamily="18" charset="0"/>
              </a:rPr>
              <a:t> </a:t>
            </a:r>
            <a:r>
              <a:rPr lang="ar-SA" altLang="en-US" sz="3200" dirty="0">
                <a:latin typeface="Times New Roman" panose="02020603050405020304" pitchFamily="18" charset="0"/>
                <a:cs typeface="Times New Roman" panose="02020603050405020304" pitchFamily="18" charset="0"/>
              </a:rPr>
              <a:t>من الجانب ذو التركيز المنخفض الى الجانب ذو التركيز العالي ويتم من خلال ناقل بروتيني</a:t>
            </a:r>
            <a:r>
              <a:rPr lang="ar-EG" altLang="en-US" sz="3200" dirty="0">
                <a:latin typeface="Times New Roman" panose="02020603050405020304" pitchFamily="18" charset="0"/>
                <a:cs typeface="Times New Roman" panose="02020603050405020304" pitchFamily="18" charset="0"/>
              </a:rPr>
              <a:t> </a:t>
            </a:r>
            <a:r>
              <a:rPr lang="ar-SA" altLang="en-US" sz="3200" dirty="0">
                <a:latin typeface="Times New Roman" panose="02020603050405020304" pitchFamily="18" charset="0"/>
                <a:cs typeface="Times New Roman" panose="02020603050405020304" pitchFamily="18" charset="0"/>
              </a:rPr>
              <a:t>ويحتاج الي طاقة</a:t>
            </a:r>
            <a:r>
              <a:rPr lang="ar-EG" altLang="en-US" sz="32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ATP</a:t>
            </a:r>
            <a:r>
              <a:rPr lang="ar-EG" altLang="en-US" sz="3200" dirty="0">
                <a:latin typeface="Times New Roman" panose="02020603050405020304" pitchFamily="18" charset="0"/>
                <a:cs typeface="Times New Roman" panose="02020603050405020304" pitchFamily="18" charset="0"/>
              </a:rPr>
              <a:t> </a:t>
            </a:r>
            <a:r>
              <a:rPr lang="ar-SA" altLang="en-US" sz="3200" dirty="0">
                <a:latin typeface="Times New Roman" panose="02020603050405020304" pitchFamily="18" charset="0"/>
                <a:cs typeface="Times New Roman" panose="02020603050405020304" pitchFamily="18" charset="0"/>
              </a:rPr>
              <a:t>وهو يتضمن التالي</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51520" y="2591861"/>
            <a:ext cx="8712373" cy="4031873"/>
          </a:xfrm>
          <a:prstGeom prst="rect">
            <a:avLst/>
          </a:prstGeom>
        </p:spPr>
        <p:txBody>
          <a:bodyPr wrap="square">
            <a:spAutoFit/>
          </a:bodyPr>
          <a:lstStyle/>
          <a:p>
            <a:pPr marL="342900" indent="-342900" algn="just">
              <a:buAutoNum type="arabic1Minus"/>
            </a:pPr>
            <a:r>
              <a:rPr lang="ar-SA" altLang="en-US" sz="3200" b="1" u="sng" dirty="0">
                <a:latin typeface="Times New Roman" panose="02020603050405020304" pitchFamily="18" charset="0"/>
                <a:cs typeface="Times New Roman" panose="02020603050405020304" pitchFamily="18" charset="0"/>
              </a:rPr>
              <a:t>النقل النشط </a:t>
            </a:r>
            <a:r>
              <a:rPr lang="en-US" altLang="en-US" sz="3200" b="1" u="sng" dirty="0">
                <a:latin typeface="Times New Roman" panose="02020603050405020304" pitchFamily="18" charset="0"/>
                <a:cs typeface="Times New Roman" panose="02020603050405020304" pitchFamily="18" charset="0"/>
              </a:rPr>
              <a:t>Active transport</a:t>
            </a:r>
            <a:r>
              <a:rPr lang="ar-SA" altLang="en-US" sz="3200" b="1" dirty="0">
                <a:latin typeface="Times New Roman" panose="02020603050405020304" pitchFamily="18" charset="0"/>
                <a:cs typeface="Times New Roman" panose="02020603050405020304" pitchFamily="18" charset="0"/>
              </a:rPr>
              <a:t>: </a:t>
            </a:r>
            <a:r>
              <a:rPr lang="ar-SA" altLang="en-US" sz="3200" dirty="0">
                <a:latin typeface="Times New Roman" panose="02020603050405020304" pitchFamily="18" charset="0"/>
                <a:cs typeface="Times New Roman" panose="02020603050405020304" pitchFamily="18" charset="0"/>
              </a:rPr>
              <a:t>هو انتقال الجزيئات او الايونات عبر الغشاء الخلوي بواسطة بروتينات دوارة وفى وجود طاقة</a:t>
            </a:r>
          </a:p>
          <a:p>
            <a:pPr marL="514350" indent="-514350" algn="just">
              <a:buFont typeface="Wingdings" pitchFamily="2" charset="2"/>
              <a:buAutoNum type="arabic1Minus" startAt="2"/>
            </a:pPr>
            <a:r>
              <a:rPr lang="ar-SA" altLang="en-US" sz="3200" b="1" dirty="0">
                <a:latin typeface="Times New Roman" panose="02020603050405020304" pitchFamily="18" charset="0"/>
                <a:cs typeface="Times New Roman" panose="02020603050405020304" pitchFamily="18" charset="0"/>
              </a:rPr>
              <a:t>الادخال الخلوي </a:t>
            </a:r>
            <a:r>
              <a:rPr lang="en-US" altLang="en-US" sz="3200" b="1" dirty="0">
                <a:latin typeface="Times New Roman" panose="02020603050405020304" pitchFamily="18" charset="0"/>
                <a:cs typeface="Times New Roman" panose="02020603050405020304" pitchFamily="18" charset="0"/>
              </a:rPr>
              <a:t>Endocytosis</a:t>
            </a:r>
            <a:r>
              <a:rPr lang="ar-SA" altLang="en-US" sz="3200" b="1" dirty="0">
                <a:latin typeface="Times New Roman" panose="02020603050405020304" pitchFamily="18" charset="0"/>
                <a:cs typeface="Times New Roman" panose="02020603050405020304" pitchFamily="18" charset="0"/>
              </a:rPr>
              <a:t>: </a:t>
            </a:r>
            <a:r>
              <a:rPr lang="ar-SA" altLang="en-US" sz="3200" dirty="0">
                <a:latin typeface="Times New Roman" panose="02020603050405020304" pitchFamily="18" charset="0"/>
                <a:cs typeface="Times New Roman" panose="02020603050405020304" pitchFamily="18" charset="0"/>
              </a:rPr>
              <a:t>مرور المواد الكبيرة الي داخل الخلية سواء مهضومة كما فى الحيوانات او غير مهضومة مثل طريقة التغذية فى الاميبا</a:t>
            </a:r>
          </a:p>
          <a:p>
            <a:pPr marL="514350" indent="-514350" algn="just">
              <a:buFont typeface="Wingdings" pitchFamily="2" charset="2"/>
              <a:buAutoNum type="arabic1Minus" startAt="3"/>
            </a:pPr>
            <a:r>
              <a:rPr lang="ar-SA" altLang="en-US" sz="3200" b="1" dirty="0">
                <a:latin typeface="Times New Roman" panose="02020603050405020304" pitchFamily="18" charset="0"/>
                <a:cs typeface="Times New Roman" panose="02020603050405020304" pitchFamily="18" charset="0"/>
              </a:rPr>
              <a:t>الاخراج الخلوي </a:t>
            </a:r>
            <a:r>
              <a:rPr lang="en-US" altLang="en-US" sz="3200" b="1" dirty="0">
                <a:latin typeface="Times New Roman" panose="02020603050405020304" pitchFamily="18" charset="0"/>
                <a:cs typeface="Times New Roman" panose="02020603050405020304" pitchFamily="18" charset="0"/>
              </a:rPr>
              <a:t>Exocytosis</a:t>
            </a:r>
            <a:r>
              <a:rPr lang="ar-SA" altLang="en-US" sz="3200" b="1" dirty="0">
                <a:latin typeface="Times New Roman" panose="02020603050405020304" pitchFamily="18" charset="0"/>
                <a:cs typeface="Times New Roman" panose="02020603050405020304" pitchFamily="18" charset="0"/>
              </a:rPr>
              <a:t>: </a:t>
            </a:r>
            <a:r>
              <a:rPr lang="ar-SA" altLang="en-US" sz="3200" dirty="0">
                <a:latin typeface="Times New Roman" panose="02020603050405020304" pitchFamily="18" charset="0"/>
                <a:cs typeface="Times New Roman" panose="02020603050405020304" pitchFamily="18" charset="0"/>
              </a:rPr>
              <a:t>وهى طرد المواد الزائدة او غير المرغوب فيها خارج الخلية </a:t>
            </a:r>
          </a:p>
        </p:txBody>
      </p:sp>
    </p:spTree>
    <p:extLst>
      <p:ext uri="{BB962C8B-B14F-4D97-AF65-F5344CB8AC3E}">
        <p14:creationId xmlns:p14="http://schemas.microsoft.com/office/powerpoint/2010/main" val="309921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llbiology.net/images/t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429"/>
          <a:stretch/>
        </p:blipFill>
        <p:spPr bwMode="auto">
          <a:xfrm>
            <a:off x="145992" y="1412776"/>
            <a:ext cx="8924024"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FABE24-F5D9-457A-8C91-4856E64FA7B4}"/>
              </a:ext>
            </a:extLst>
          </p:cNvPr>
          <p:cNvSpPr/>
          <p:nvPr/>
        </p:nvSpPr>
        <p:spPr>
          <a:xfrm>
            <a:off x="395536" y="260648"/>
            <a:ext cx="8424936" cy="769441"/>
          </a:xfrm>
          <a:prstGeom prst="rect">
            <a:avLst/>
          </a:prstGeom>
        </p:spPr>
        <p:txBody>
          <a:bodyPr wrap="square">
            <a:spAutoFit/>
          </a:bodyPr>
          <a:lstStyle/>
          <a:p>
            <a:r>
              <a:rPr lang="ar-EG" altLang="en-US" sz="4400" dirty="0">
                <a:solidFill>
                  <a:srgbClr val="000000"/>
                </a:solidFill>
                <a:latin typeface="Times New Roman" panose="02020603050405020304" pitchFamily="18" charset="0"/>
                <a:cs typeface="Times New Roman" panose="02020603050405020304" pitchFamily="18" charset="0"/>
              </a:rPr>
              <a:t>ملخص ميكانيكا مرور المواد عبر غشاء الخلية</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91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1007"/>
            <a:ext cx="8424936" cy="769441"/>
          </a:xfrm>
          <a:prstGeom prst="rect">
            <a:avLst/>
          </a:prstGeom>
        </p:spPr>
        <p:txBody>
          <a:bodyPr wrap="square">
            <a:spAutoFit/>
          </a:bodyPr>
          <a:lstStyle/>
          <a:p>
            <a:pPr algn="ctr"/>
            <a:r>
              <a:rPr lang="ar-SA" sz="4400" b="1" dirty="0">
                <a:latin typeface="Times New Roman" panose="02020603050405020304" pitchFamily="18" charset="0"/>
                <a:cs typeface="Times New Roman" panose="02020603050405020304" pitchFamily="18" charset="0"/>
              </a:rPr>
              <a:t>الميتوكوندريا </a:t>
            </a:r>
            <a:r>
              <a:rPr lang="en-US" sz="4400" b="1" dirty="0">
                <a:latin typeface="Times New Roman" panose="02020603050405020304" pitchFamily="18" charset="0"/>
                <a:cs typeface="Times New Roman" panose="02020603050405020304" pitchFamily="18" charset="0"/>
              </a:rPr>
              <a:t>Mitochondria</a:t>
            </a:r>
          </a:p>
        </p:txBody>
      </p:sp>
      <p:sp>
        <p:nvSpPr>
          <p:cNvPr id="3" name="Rectangle 2"/>
          <p:cNvSpPr/>
          <p:nvPr/>
        </p:nvSpPr>
        <p:spPr>
          <a:xfrm>
            <a:off x="251520" y="1340768"/>
            <a:ext cx="8640961" cy="4524315"/>
          </a:xfrm>
          <a:prstGeom prst="rect">
            <a:avLst/>
          </a:prstGeom>
        </p:spPr>
        <p:txBody>
          <a:bodyPr wrap="square">
            <a:spAutoFit/>
          </a:bodyPr>
          <a:lstStyle/>
          <a:p>
            <a:pPr algn="just"/>
            <a:r>
              <a:rPr lang="ar-SA" sz="3200" dirty="0">
                <a:solidFill>
                  <a:srgbClr val="000000"/>
                </a:solidFill>
                <a:latin typeface="Times New Roman" panose="02020603050405020304" pitchFamily="18" charset="0"/>
                <a:cs typeface="Times New Roman" panose="02020603050405020304" pitchFamily="18" charset="0"/>
              </a:rPr>
              <a:t>عضيات سيتوبلازمية كروية أو اسطوانية الشكل.</a:t>
            </a:r>
          </a:p>
          <a:p>
            <a:pPr algn="just"/>
            <a:r>
              <a:rPr lang="ar-SA" sz="3200" dirty="0">
                <a:solidFill>
                  <a:srgbClr val="000000"/>
                </a:solidFill>
                <a:latin typeface="Times New Roman" panose="02020603050405020304" pitchFamily="18" charset="0"/>
                <a:cs typeface="Times New Roman" panose="02020603050405020304" pitchFamily="18" charset="0"/>
              </a:rPr>
              <a:t>محاطة بغشائين أحدهما خارجي والآخر في داخله.</a:t>
            </a:r>
          </a:p>
          <a:p>
            <a:pPr algn="just"/>
            <a:r>
              <a:rPr lang="ar-SA" sz="3200" dirty="0">
                <a:solidFill>
                  <a:srgbClr val="000000"/>
                </a:solidFill>
                <a:latin typeface="Times New Roman" panose="02020603050405020304" pitchFamily="18" charset="0"/>
                <a:cs typeface="Times New Roman" panose="02020603050405020304" pitchFamily="18" charset="0"/>
              </a:rPr>
              <a:t>ينثني الغشاء الداخلي عدة ثنيات يعرف كل واحدة منها بالثنية   </a:t>
            </a:r>
            <a:r>
              <a:rPr lang="en-US" sz="3200" dirty="0">
                <a:solidFill>
                  <a:srgbClr val="FF0000"/>
                </a:solidFill>
                <a:latin typeface="Times New Roman" panose="02020603050405020304" pitchFamily="18" charset="0"/>
                <a:cs typeface="Times New Roman" panose="02020603050405020304" pitchFamily="18" charset="0"/>
              </a:rPr>
              <a:t>Crista</a:t>
            </a:r>
            <a:r>
              <a:rPr lang="ar-SA" sz="3200" dirty="0">
                <a:solidFill>
                  <a:srgbClr val="FF0000"/>
                </a:solidFill>
                <a:latin typeface="Times New Roman" panose="02020603050405020304" pitchFamily="18" charset="0"/>
                <a:cs typeface="Times New Roman" panose="02020603050405020304" pitchFamily="18" charset="0"/>
              </a:rPr>
              <a:t>  تعمل على زيادة السطح الداخلي للميتوكوندريا.</a:t>
            </a:r>
          </a:p>
          <a:p>
            <a:pPr algn="just"/>
            <a:r>
              <a:rPr lang="ar-SA" sz="3200" dirty="0">
                <a:solidFill>
                  <a:srgbClr val="FF0000"/>
                </a:solidFill>
                <a:latin typeface="Times New Roman" panose="02020603050405020304" pitchFamily="18" charset="0"/>
                <a:cs typeface="Times New Roman" panose="02020603050405020304" pitchFamily="18" charset="0"/>
              </a:rPr>
              <a:t>يتم في الميتوكوندريا إنتاج المركب الكيميائي ثلاثي فوسفات </a:t>
            </a:r>
            <a:r>
              <a:rPr lang="ar-SA" sz="3200" dirty="0" err="1">
                <a:solidFill>
                  <a:srgbClr val="FF0000"/>
                </a:solidFill>
                <a:latin typeface="Times New Roman" panose="02020603050405020304" pitchFamily="18" charset="0"/>
                <a:cs typeface="Times New Roman" panose="02020603050405020304" pitchFamily="18" charset="0"/>
              </a:rPr>
              <a:t>الادينوسين</a:t>
            </a:r>
            <a:r>
              <a:rPr lang="ar-EG"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ATP</a:t>
            </a:r>
            <a:r>
              <a:rPr lang="ar-EG" sz="3200" dirty="0">
                <a:solidFill>
                  <a:srgbClr val="FF0000"/>
                </a:solidFill>
                <a:latin typeface="Times New Roman" panose="02020603050405020304" pitchFamily="18" charset="0"/>
                <a:cs typeface="Times New Roman" panose="02020603050405020304" pitchFamily="18" charset="0"/>
              </a:rPr>
              <a:t> </a:t>
            </a:r>
            <a:r>
              <a:rPr lang="ar-SA" sz="3200" dirty="0">
                <a:solidFill>
                  <a:srgbClr val="FF0000"/>
                </a:solidFill>
                <a:latin typeface="Times New Roman" panose="02020603050405020304" pitchFamily="18" charset="0"/>
                <a:cs typeface="Times New Roman" panose="02020603050405020304" pitchFamily="18" charset="0"/>
              </a:rPr>
              <a:t>الميتوكوندريا هي مركز إنتاج الطاقة وتخزينها في </a:t>
            </a:r>
            <a:r>
              <a:rPr lang="en-US" sz="3200" dirty="0">
                <a:solidFill>
                  <a:srgbClr val="FF0000"/>
                </a:solidFill>
                <a:latin typeface="Times New Roman" panose="02020603050405020304" pitchFamily="18" charset="0"/>
                <a:cs typeface="Times New Roman" panose="02020603050405020304" pitchFamily="18" charset="0"/>
              </a:rPr>
              <a:t>ATP</a:t>
            </a:r>
            <a:endParaRPr lang="en-US" sz="3200" dirty="0">
              <a:solidFill>
                <a:srgbClr val="000000"/>
              </a:solidFill>
              <a:latin typeface="Times New Roman" panose="02020603050405020304" pitchFamily="18" charset="0"/>
              <a:cs typeface="Times New Roman" panose="02020603050405020304" pitchFamily="18" charset="0"/>
            </a:endParaRPr>
          </a:p>
          <a:p>
            <a:pPr algn="just"/>
            <a:r>
              <a:rPr lang="ar-SA" sz="3200" dirty="0">
                <a:solidFill>
                  <a:srgbClr val="000000"/>
                </a:solidFill>
                <a:latin typeface="Times New Roman" panose="02020603050405020304" pitchFamily="18" charset="0"/>
                <a:cs typeface="Times New Roman" panose="02020603050405020304" pitchFamily="18" charset="0"/>
              </a:rPr>
              <a:t>كما يوجد في الميتوكوندريا </a:t>
            </a:r>
            <a:r>
              <a:rPr lang="en-US" sz="3200" dirty="0">
                <a:solidFill>
                  <a:srgbClr val="000000"/>
                </a:solidFill>
                <a:latin typeface="Times New Roman" panose="02020603050405020304" pitchFamily="18" charset="0"/>
                <a:cs typeface="Times New Roman" panose="02020603050405020304" pitchFamily="18" charset="0"/>
              </a:rPr>
              <a:t>RNA</a:t>
            </a:r>
            <a:r>
              <a:rPr lang="ar-SA" sz="3200" dirty="0">
                <a:solidFill>
                  <a:srgbClr val="000000"/>
                </a:solidFill>
                <a:latin typeface="Times New Roman" panose="02020603050405020304" pitchFamily="18" charset="0"/>
                <a:cs typeface="Times New Roman" panose="02020603050405020304" pitchFamily="18" charset="0"/>
              </a:rPr>
              <a:t> و</a:t>
            </a:r>
            <a:r>
              <a:rPr lang="en-US" sz="3200" dirty="0">
                <a:solidFill>
                  <a:srgbClr val="000000"/>
                </a:solidFill>
                <a:latin typeface="Times New Roman" panose="02020603050405020304" pitchFamily="18" charset="0"/>
                <a:cs typeface="Times New Roman" panose="02020603050405020304" pitchFamily="18" charset="0"/>
              </a:rPr>
              <a:t>DNA</a:t>
            </a:r>
            <a:r>
              <a:rPr lang="ar-SA" sz="3200" dirty="0">
                <a:solidFill>
                  <a:srgbClr val="000000"/>
                </a:solidFill>
                <a:latin typeface="Times New Roman" panose="02020603050405020304" pitchFamily="18" charset="0"/>
                <a:cs typeface="Times New Roman" panose="02020603050405020304" pitchFamily="18" charset="0"/>
              </a:rPr>
              <a:t> خاصان بها ويتكونان داخلها ولهما دور في وراثة الميتوكوندريا.</a:t>
            </a:r>
            <a:endParaRPr lang="ar-SA" sz="3200" i="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91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7E75-3D3D-4D24-81A2-BAB0E7C1CFA0}"/>
              </a:ext>
            </a:extLst>
          </p:cNvPr>
          <p:cNvSpPr>
            <a:spLocks noGrp="1"/>
          </p:cNvSpPr>
          <p:nvPr>
            <p:ph type="title"/>
          </p:nvPr>
        </p:nvSpPr>
        <p:spPr/>
        <p:txBody>
          <a:bodyPr/>
          <a:lstStyle/>
          <a:p>
            <a:endParaRPr lang="en-US"/>
          </a:p>
        </p:txBody>
      </p:sp>
      <p:pic>
        <p:nvPicPr>
          <p:cNvPr id="4" name="Picture 2" descr="http://allbiology.net/images/3-23.jpg">
            <a:extLst>
              <a:ext uri="{FF2B5EF4-FFF2-40B4-BE49-F238E27FC236}">
                <a16:creationId xmlns:a16="http://schemas.microsoft.com/office/drawing/2014/main" id="{0305E972-C577-4408-B7BC-533130DB9198}"/>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688" b="14647"/>
          <a:stretch/>
        </p:blipFill>
        <p:spPr bwMode="auto">
          <a:xfrm>
            <a:off x="971600" y="31224"/>
            <a:ext cx="6408712" cy="682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6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5183"/>
            <a:ext cx="8784974" cy="1446550"/>
          </a:xfrm>
          <a:prstGeom prst="rect">
            <a:avLst/>
          </a:prstGeom>
        </p:spPr>
        <p:txBody>
          <a:bodyPr wrap="square">
            <a:spAutoFit/>
          </a:bodyPr>
          <a:lstStyle/>
          <a:p>
            <a:pPr algn="ctr"/>
            <a:r>
              <a:rPr lang="ar-SA" sz="4400" b="1" dirty="0">
                <a:latin typeface="Times New Roman" panose="02020603050405020304" pitchFamily="18" charset="0"/>
                <a:cs typeface="Times New Roman" panose="02020603050405020304" pitchFamily="18" charset="0"/>
              </a:rPr>
              <a:t>الشبكة </a:t>
            </a:r>
            <a:r>
              <a:rPr lang="ar-SA" sz="4400" b="1" dirty="0" err="1">
                <a:latin typeface="Times New Roman" panose="02020603050405020304" pitchFamily="18" charset="0"/>
                <a:cs typeface="Times New Roman" panose="02020603050405020304" pitchFamily="18" charset="0"/>
              </a:rPr>
              <a:t>الإندوبلازمية</a:t>
            </a:r>
            <a:r>
              <a:rPr lang="ar-SA" sz="4400" b="1" dirty="0">
                <a:latin typeface="Times New Roman" panose="02020603050405020304" pitchFamily="18" charset="0"/>
                <a:cs typeface="Times New Roman" panose="02020603050405020304" pitchFamily="18" charset="0"/>
              </a:rPr>
              <a:t> </a:t>
            </a:r>
          </a:p>
          <a:p>
            <a:pPr algn="ctr"/>
            <a:r>
              <a:rPr lang="en-US" sz="4400" b="1" dirty="0">
                <a:latin typeface="Times New Roman" panose="02020603050405020304" pitchFamily="18" charset="0"/>
                <a:cs typeface="Times New Roman" panose="02020603050405020304" pitchFamily="18" charset="0"/>
              </a:rPr>
              <a:t>Endoplasmic Reticulum</a:t>
            </a:r>
          </a:p>
        </p:txBody>
      </p:sp>
      <p:sp>
        <p:nvSpPr>
          <p:cNvPr id="3" name="Rectangle 2"/>
          <p:cNvSpPr/>
          <p:nvPr/>
        </p:nvSpPr>
        <p:spPr>
          <a:xfrm>
            <a:off x="107504" y="1340768"/>
            <a:ext cx="8856984" cy="2062103"/>
          </a:xfrm>
          <a:prstGeom prst="rect">
            <a:avLst/>
          </a:prstGeom>
        </p:spPr>
        <p:txBody>
          <a:bodyPr wrap="square">
            <a:spAutoFit/>
          </a:bodyPr>
          <a:lstStyle/>
          <a:p>
            <a:r>
              <a:rPr lang="ar-SA" sz="3200" dirty="0">
                <a:latin typeface="Times New Roman" panose="02020603050405020304" pitchFamily="18" charset="0"/>
                <a:cs typeface="Times New Roman" panose="02020603050405020304" pitchFamily="18" charset="0"/>
              </a:rPr>
              <a:t> شبكة من الأغشية تتخذ شكل </a:t>
            </a:r>
            <a:r>
              <a:rPr lang="ar-SA" sz="3200" dirty="0" err="1">
                <a:latin typeface="Times New Roman" panose="02020603050405020304" pitchFamily="18" charset="0"/>
                <a:cs typeface="Times New Roman" panose="02020603050405020304" pitchFamily="18" charset="0"/>
              </a:rPr>
              <a:t>الانيبيبات</a:t>
            </a:r>
            <a:r>
              <a:rPr lang="ar-SA" sz="3200" dirty="0">
                <a:latin typeface="Times New Roman" panose="02020603050405020304" pitchFamily="18" charset="0"/>
                <a:cs typeface="Times New Roman" panose="02020603050405020304" pitchFamily="18" charset="0"/>
              </a:rPr>
              <a:t> والأوعية الدقيقة المتشابكة.</a:t>
            </a:r>
          </a:p>
          <a:p>
            <a:r>
              <a:rPr lang="ar-SA" sz="3200" dirty="0">
                <a:latin typeface="Times New Roman" panose="02020603050405020304" pitchFamily="18" charset="0"/>
                <a:cs typeface="Times New Roman" panose="02020603050405020304" pitchFamily="18" charset="0"/>
              </a:rPr>
              <a:t>- تغزو هذه الشبكة جميع أجزاء السيتوبلازم.</a:t>
            </a:r>
          </a:p>
          <a:p>
            <a:r>
              <a:rPr lang="ar-SA" sz="3200" dirty="0">
                <a:latin typeface="Times New Roman" panose="02020603050405020304" pitchFamily="18" charset="0"/>
                <a:cs typeface="Times New Roman" panose="02020603050405020304" pitchFamily="18" charset="0"/>
              </a:rPr>
              <a:t>- تتصل بكل من غشاء الخلية وغشاء النواة.</a:t>
            </a:r>
          </a:p>
          <a:p>
            <a:r>
              <a:rPr lang="ar-SA" sz="3200" dirty="0">
                <a:latin typeface="Times New Roman" panose="02020603050405020304" pitchFamily="18" charset="0"/>
                <a:cs typeface="Times New Roman" panose="02020603050405020304" pitchFamily="18" charset="0"/>
              </a:rPr>
              <a:t>- هذه الشبكة تمر من خلية إلى أخرى.</a:t>
            </a:r>
          </a:p>
        </p:txBody>
      </p:sp>
      <p:sp>
        <p:nvSpPr>
          <p:cNvPr id="4" name="Rectangle 3"/>
          <p:cNvSpPr/>
          <p:nvPr/>
        </p:nvSpPr>
        <p:spPr>
          <a:xfrm>
            <a:off x="2645093" y="3429000"/>
            <a:ext cx="3781805" cy="646331"/>
          </a:xfrm>
          <a:prstGeom prst="rect">
            <a:avLst/>
          </a:prstGeom>
        </p:spPr>
        <p:txBody>
          <a:bodyPr wrap="none">
            <a:spAutoFit/>
          </a:bodyPr>
          <a:lstStyle/>
          <a:p>
            <a:pPr algn="ctr"/>
            <a:r>
              <a:rPr lang="ar-SA" sz="3600" b="1" dirty="0">
                <a:latin typeface="Times New Roman" panose="02020603050405020304" pitchFamily="18" charset="0"/>
                <a:cs typeface="Times New Roman" panose="02020603050405020304" pitchFamily="18" charset="0"/>
              </a:rPr>
              <a:t>هناك نوعان لهذه الشبكة</a:t>
            </a:r>
            <a:endParaRPr lang="en-US"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3506" y="3932062"/>
            <a:ext cx="8928993" cy="584775"/>
          </a:xfrm>
          <a:prstGeom prst="rect">
            <a:avLst/>
          </a:prstGeom>
        </p:spPr>
        <p:txBody>
          <a:bodyPr wrap="square">
            <a:spAutoFit/>
          </a:bodyPr>
          <a:lstStyle/>
          <a:p>
            <a:r>
              <a:rPr lang="ar-SA" sz="3200" dirty="0">
                <a:latin typeface="Times New Roman" panose="02020603050405020304" pitchFamily="18" charset="0"/>
                <a:cs typeface="Times New Roman" panose="02020603050405020304" pitchFamily="18" charset="0"/>
              </a:rPr>
              <a:t>الشبكة الإندوبلازمية الملساء </a:t>
            </a:r>
            <a:r>
              <a:rPr lang="en-US" sz="3200" dirty="0">
                <a:latin typeface="Times New Roman" panose="02020603050405020304" pitchFamily="18" charset="0"/>
                <a:cs typeface="Times New Roman" panose="02020603050405020304" pitchFamily="18" charset="0"/>
              </a:rPr>
              <a:t>Smooth endoplasmic reticulum</a:t>
            </a:r>
          </a:p>
        </p:txBody>
      </p:sp>
      <p:sp>
        <p:nvSpPr>
          <p:cNvPr id="6" name="Rectangle 5"/>
          <p:cNvSpPr/>
          <p:nvPr/>
        </p:nvSpPr>
        <p:spPr>
          <a:xfrm>
            <a:off x="107501" y="4516837"/>
            <a:ext cx="8856984" cy="2246769"/>
          </a:xfrm>
          <a:prstGeom prst="rect">
            <a:avLst/>
          </a:prstGeom>
        </p:spPr>
        <p:txBody>
          <a:bodyPr wrap="square">
            <a:spAutoFit/>
          </a:bodyPr>
          <a:lstStyle/>
          <a:p>
            <a:r>
              <a:rPr lang="ar-SA" sz="2800" dirty="0">
                <a:latin typeface="Times New Roman" panose="02020603050405020304" pitchFamily="18" charset="0"/>
                <a:cs typeface="Times New Roman" panose="02020603050405020304" pitchFamily="18" charset="0"/>
              </a:rPr>
              <a:t>يخلو سطحها من </a:t>
            </a:r>
            <a:r>
              <a:rPr lang="ar-SA" sz="2800" dirty="0" err="1">
                <a:latin typeface="Times New Roman" panose="02020603050405020304" pitchFamily="18" charset="0"/>
                <a:cs typeface="Times New Roman" panose="02020603050405020304" pitchFamily="18" charset="0"/>
              </a:rPr>
              <a:t>الرايبوزومات</a:t>
            </a:r>
            <a:r>
              <a:rPr lang="ar-SA" sz="2800" dirty="0">
                <a:latin typeface="Times New Roman" panose="02020603050405020304" pitchFamily="18" charset="0"/>
                <a:cs typeface="Times New Roman" panose="02020603050405020304" pitchFamily="18" charset="0"/>
              </a:rPr>
              <a:t>.</a:t>
            </a:r>
          </a:p>
          <a:p>
            <a:pPr algn="just"/>
            <a:r>
              <a:rPr lang="ar-SA" sz="2800" dirty="0">
                <a:latin typeface="Times New Roman" panose="02020603050405020304" pitchFamily="18" charset="0"/>
                <a:cs typeface="Times New Roman" panose="02020603050405020304" pitchFamily="18" charset="0"/>
              </a:rPr>
              <a:t>يجرى عند سطحها عملية تكوين كل من الدهون الحقيقية والفوسفاتية والكربوهيدرات وازالة السمية </a:t>
            </a:r>
            <a:endParaRPr lang="ar-EG" sz="2800" dirty="0">
              <a:latin typeface="Times New Roman" panose="02020603050405020304" pitchFamily="18" charset="0"/>
              <a:cs typeface="Times New Roman" panose="02020603050405020304" pitchFamily="18" charset="0"/>
            </a:endParaRPr>
          </a:p>
          <a:p>
            <a:r>
              <a:rPr lang="ar-SA" sz="2800" dirty="0">
                <a:latin typeface="Times New Roman" panose="02020603050405020304" pitchFamily="18" charset="0"/>
                <a:cs typeface="Times New Roman" panose="02020603050405020304" pitchFamily="18" charset="0"/>
              </a:rPr>
              <a:t>تقوم الشبكة الإندوبلازمية المحببة والملساء بالربط بين جميع أجزاء الخلية وذلك بنقل المواد المختلفة من مكان لآخر في الخلية أو خارج الخلية</a:t>
            </a:r>
          </a:p>
        </p:txBody>
      </p:sp>
    </p:spTree>
    <p:extLst>
      <p:ext uri="{BB962C8B-B14F-4D97-AF65-F5344CB8AC3E}">
        <p14:creationId xmlns:p14="http://schemas.microsoft.com/office/powerpoint/2010/main" val="305691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7" y="152037"/>
            <a:ext cx="9108504" cy="1323439"/>
          </a:xfrm>
          <a:prstGeom prst="rect">
            <a:avLst/>
          </a:prstGeom>
        </p:spPr>
        <p:txBody>
          <a:bodyPr wrap="square">
            <a:spAutoFit/>
          </a:bodyPr>
          <a:lstStyle/>
          <a:p>
            <a:pPr algn="ctr"/>
            <a:r>
              <a:rPr lang="ar-SA" sz="4000" b="1" dirty="0">
                <a:latin typeface="Times New Roman" panose="02020603050405020304" pitchFamily="18" charset="0"/>
                <a:cs typeface="Times New Roman" panose="02020603050405020304" pitchFamily="18" charset="0"/>
              </a:rPr>
              <a:t>الشبكة </a:t>
            </a:r>
            <a:r>
              <a:rPr lang="ar-SA" sz="4000" b="1" dirty="0" err="1">
                <a:latin typeface="Times New Roman" panose="02020603050405020304" pitchFamily="18" charset="0"/>
                <a:cs typeface="Times New Roman" panose="02020603050405020304" pitchFamily="18" charset="0"/>
              </a:rPr>
              <a:t>الإندوبلازمية</a:t>
            </a:r>
            <a:r>
              <a:rPr lang="ar-SA" sz="4000" b="1" dirty="0">
                <a:latin typeface="Times New Roman" panose="02020603050405020304" pitchFamily="18" charset="0"/>
                <a:cs typeface="Times New Roman" panose="02020603050405020304" pitchFamily="18" charset="0"/>
              </a:rPr>
              <a:t> المحببة</a:t>
            </a:r>
            <a:endParaRPr lang="ar-EG"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Rough endoplasmic reticulum</a:t>
            </a:r>
          </a:p>
        </p:txBody>
      </p:sp>
      <p:sp>
        <p:nvSpPr>
          <p:cNvPr id="3" name="Rectangle 2"/>
          <p:cNvSpPr/>
          <p:nvPr/>
        </p:nvSpPr>
        <p:spPr>
          <a:xfrm>
            <a:off x="677260" y="1475476"/>
            <a:ext cx="8424937" cy="1569660"/>
          </a:xfrm>
          <a:prstGeom prst="rect">
            <a:avLst/>
          </a:prstGeom>
        </p:spPr>
        <p:txBody>
          <a:bodyPr wrap="square">
            <a:spAutoFit/>
          </a:bodyPr>
          <a:lstStyle/>
          <a:p>
            <a:r>
              <a:rPr lang="ar-SA" sz="3200" dirty="0">
                <a:latin typeface="Times New Roman" panose="02020603050405020304" pitchFamily="18" charset="0"/>
                <a:cs typeface="Times New Roman" panose="02020603050405020304" pitchFamily="18" charset="0"/>
              </a:rPr>
              <a:t>يوجد على سطحها </a:t>
            </a:r>
            <a:r>
              <a:rPr lang="ar-SA" sz="3200" dirty="0" err="1">
                <a:latin typeface="Times New Roman" panose="02020603050405020304" pitchFamily="18" charset="0"/>
                <a:cs typeface="Times New Roman" panose="02020603050405020304" pitchFamily="18" charset="0"/>
              </a:rPr>
              <a:t>الرايبوزومات</a:t>
            </a:r>
            <a:r>
              <a:rPr lang="ar-SA" sz="3200" dirty="0">
                <a:latin typeface="Times New Roman" panose="02020603050405020304" pitchFamily="18" charset="0"/>
                <a:cs typeface="Times New Roman" panose="02020603050405020304" pitchFamily="18" charset="0"/>
              </a:rPr>
              <a:t>.</a:t>
            </a:r>
          </a:p>
          <a:p>
            <a:r>
              <a:rPr lang="ar-SA" sz="3200" dirty="0">
                <a:latin typeface="Times New Roman" panose="02020603050405020304" pitchFamily="18" charset="0"/>
                <a:cs typeface="Times New Roman" panose="02020603050405020304" pitchFamily="18" charset="0"/>
              </a:rPr>
              <a:t>يجرى عند سطح الشبكة </a:t>
            </a:r>
            <a:r>
              <a:rPr lang="ar-SA" sz="3200" dirty="0" err="1">
                <a:latin typeface="Times New Roman" panose="02020603050405020304" pitchFamily="18" charset="0"/>
                <a:cs typeface="Times New Roman" panose="02020603050405020304" pitchFamily="18" charset="0"/>
              </a:rPr>
              <a:t>الإندوبلازمية</a:t>
            </a:r>
            <a:r>
              <a:rPr lang="ar-EG" sz="3200" dirty="0">
                <a:latin typeface="Times New Roman" panose="02020603050405020304" pitchFamily="18" charset="0"/>
                <a:cs typeface="Times New Roman" panose="02020603050405020304" pitchFamily="18" charset="0"/>
              </a:rPr>
              <a:t> </a:t>
            </a:r>
            <a:r>
              <a:rPr lang="ar-SA" sz="3200" dirty="0">
                <a:latin typeface="Times New Roman" panose="02020603050405020304" pitchFamily="18" charset="0"/>
                <a:cs typeface="Times New Roman" panose="02020603050405020304" pitchFamily="18" charset="0"/>
              </a:rPr>
              <a:t>المحببة عملية تكوين البروتينات واضافة سلاسل السكريات إلى بعض البروتينات.</a:t>
            </a:r>
          </a:p>
        </p:txBody>
      </p:sp>
      <p:pic>
        <p:nvPicPr>
          <p:cNvPr id="7170" name="Picture 2" descr="http://allbiology.net/images/3-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59" r="3704" b="53424"/>
          <a:stretch/>
        </p:blipFill>
        <p:spPr bwMode="auto">
          <a:xfrm>
            <a:off x="0" y="4370910"/>
            <a:ext cx="3531323" cy="24440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allbiology.net/images/3-26.jpg">
            <a:extLst>
              <a:ext uri="{FF2B5EF4-FFF2-40B4-BE49-F238E27FC236}">
                <a16:creationId xmlns:a16="http://schemas.microsoft.com/office/drawing/2014/main" id="{39EA94DD-1AD8-4FDD-A95A-94ECFF3D44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1" b="4438"/>
          <a:stretch/>
        </p:blipFill>
        <p:spPr bwMode="auto">
          <a:xfrm>
            <a:off x="3518230" y="3140968"/>
            <a:ext cx="5627578" cy="36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1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73424" y="260648"/>
            <a:ext cx="1322798" cy="769441"/>
          </a:xfrm>
          <a:prstGeom prst="rect">
            <a:avLst/>
          </a:prstGeom>
        </p:spPr>
        <p:txBody>
          <a:bodyPr wrap="none">
            <a:spAutoFit/>
          </a:bodyPr>
          <a:lstStyle/>
          <a:p>
            <a:pPr algn="ctr"/>
            <a:r>
              <a:rPr lang="ar-SA" sz="4400" b="1" dirty="0">
                <a:latin typeface="Times New Roman" panose="02020603050405020304" pitchFamily="18" charset="0"/>
                <a:cs typeface="Times New Roman" panose="02020603050405020304" pitchFamily="18" charset="0"/>
              </a:rPr>
              <a:t>الخلايا</a:t>
            </a:r>
            <a:endParaRPr lang="en-US" sz="4400" b="1" dirty="0">
              <a:latin typeface="Times New Roman" panose="02020603050405020304" pitchFamily="18" charset="0"/>
              <a:cs typeface="Times New Roman" panose="02020603050405020304" pitchFamily="18" charset="0"/>
            </a:endParaRPr>
          </a:p>
        </p:txBody>
      </p:sp>
      <p:sp>
        <p:nvSpPr>
          <p:cNvPr id="3" name="مستطيل 2"/>
          <p:cNvSpPr/>
          <p:nvPr/>
        </p:nvSpPr>
        <p:spPr>
          <a:xfrm>
            <a:off x="323528" y="1340768"/>
            <a:ext cx="8496944" cy="5016758"/>
          </a:xfrm>
          <a:prstGeom prst="rect">
            <a:avLst/>
          </a:prstGeom>
        </p:spPr>
        <p:txBody>
          <a:bodyPr wrap="square">
            <a:spAutoFit/>
          </a:bodyPr>
          <a:lstStyle/>
          <a:p>
            <a:pPr algn="just"/>
            <a:r>
              <a:rPr lang="ar-SA" sz="3200" dirty="0">
                <a:latin typeface="Times New Roman" panose="02020603050405020304" pitchFamily="18" charset="0"/>
                <a:cs typeface="Times New Roman" panose="02020603050405020304" pitchFamily="18" charset="0"/>
              </a:rPr>
              <a:t>هناك نوعان من الخلايا:</a:t>
            </a:r>
          </a:p>
          <a:p>
            <a:pPr algn="just"/>
            <a:r>
              <a:rPr lang="ar-SA" sz="3200" dirty="0">
                <a:solidFill>
                  <a:srgbClr val="FF0000"/>
                </a:solidFill>
                <a:latin typeface="Times New Roman" panose="02020603050405020304" pitchFamily="18" charset="0"/>
                <a:cs typeface="Times New Roman" panose="02020603050405020304" pitchFamily="18" charset="0"/>
              </a:rPr>
              <a:t>1- خلايا ذات نواة أولية</a:t>
            </a:r>
            <a:r>
              <a:rPr lang="en-US" sz="3200" dirty="0">
                <a:solidFill>
                  <a:srgbClr val="FF0000"/>
                </a:solidFill>
                <a:latin typeface="Times New Roman" panose="02020603050405020304" pitchFamily="18" charset="0"/>
                <a:cs typeface="Times New Roman" panose="02020603050405020304" pitchFamily="18" charset="0"/>
              </a:rPr>
              <a:t>(Prokaryotic cells) </a:t>
            </a:r>
            <a:r>
              <a:rPr lang="ar-EG" sz="3200" dirty="0">
                <a:solidFill>
                  <a:srgbClr val="FF0000"/>
                </a:solidFill>
                <a:latin typeface="Times New Roman" panose="02020603050405020304" pitchFamily="18" charset="0"/>
                <a:cs typeface="Times New Roman" panose="02020603050405020304" pitchFamily="18" charset="0"/>
              </a:rPr>
              <a:t>:</a:t>
            </a:r>
          </a:p>
          <a:p>
            <a:pPr algn="just"/>
            <a:r>
              <a:rPr lang="ar-SA" sz="3200" dirty="0">
                <a:latin typeface="Times New Roman" panose="02020603050405020304" pitchFamily="18" charset="0"/>
                <a:cs typeface="Times New Roman" panose="02020603050405020304" pitchFamily="18" charset="0"/>
              </a:rPr>
              <a:t>توجد  في البكتيريا والطحالب الخضراء المزرقة.</a:t>
            </a:r>
          </a:p>
          <a:p>
            <a:pPr algn="just"/>
            <a:r>
              <a:rPr lang="ar-SA" sz="3200" dirty="0">
                <a:solidFill>
                  <a:srgbClr val="FF0000"/>
                </a:solidFill>
                <a:latin typeface="Times New Roman" panose="02020603050405020304" pitchFamily="18" charset="0"/>
                <a:cs typeface="Times New Roman" panose="02020603050405020304" pitchFamily="18" charset="0"/>
              </a:rPr>
              <a:t>2- خلايا ذات نواة حقيقية</a:t>
            </a:r>
            <a:r>
              <a:rPr lang="en-US" sz="3200" dirty="0">
                <a:solidFill>
                  <a:srgbClr val="FF0000"/>
                </a:solidFill>
                <a:latin typeface="Times New Roman" panose="02020603050405020304" pitchFamily="18" charset="0"/>
                <a:cs typeface="Times New Roman" panose="02020603050405020304" pitchFamily="18" charset="0"/>
              </a:rPr>
              <a:t>(Eukaryotic cells) </a:t>
            </a:r>
            <a:r>
              <a:rPr lang="ar-EG" sz="3200" dirty="0">
                <a:solidFill>
                  <a:srgbClr val="FF0000"/>
                </a:solidFill>
                <a:latin typeface="Times New Roman" panose="02020603050405020304" pitchFamily="18" charset="0"/>
                <a:cs typeface="Times New Roman" panose="02020603050405020304" pitchFamily="18" charset="0"/>
              </a:rPr>
              <a:t>:</a:t>
            </a:r>
            <a:r>
              <a:rPr lang="ar-SA" sz="3200" dirty="0">
                <a:solidFill>
                  <a:srgbClr val="FF0000"/>
                </a:solidFill>
                <a:latin typeface="Times New Roman" panose="02020603050405020304" pitchFamily="18" charset="0"/>
                <a:cs typeface="Times New Roman" panose="02020603050405020304" pitchFamily="18" charset="0"/>
              </a:rPr>
              <a:t> </a:t>
            </a:r>
            <a:endParaRPr lang="ar-EG" sz="3200" dirty="0">
              <a:solidFill>
                <a:srgbClr val="FF0000"/>
              </a:solidFill>
              <a:latin typeface="Times New Roman" panose="02020603050405020304" pitchFamily="18" charset="0"/>
              <a:cs typeface="Times New Roman" panose="02020603050405020304" pitchFamily="18" charset="0"/>
            </a:endParaRPr>
          </a:p>
          <a:p>
            <a:pPr algn="just"/>
            <a:r>
              <a:rPr lang="ar-SA" sz="3200" dirty="0">
                <a:latin typeface="Times New Roman" panose="02020603050405020304" pitchFamily="18" charset="0"/>
                <a:cs typeface="Times New Roman" panose="02020603050405020304" pitchFamily="18" charset="0"/>
              </a:rPr>
              <a:t>توجد في بقية الكائنات الحية.</a:t>
            </a:r>
          </a:p>
          <a:p>
            <a:pPr algn="just"/>
            <a:endParaRPr lang="ar-EG" sz="3200" dirty="0">
              <a:latin typeface="Times New Roman" panose="02020603050405020304" pitchFamily="18" charset="0"/>
              <a:cs typeface="Times New Roman" panose="02020603050405020304" pitchFamily="18" charset="0"/>
            </a:endParaRPr>
          </a:p>
          <a:p>
            <a:pPr algn="just"/>
            <a:r>
              <a:rPr lang="ar-SA" sz="3200" dirty="0">
                <a:latin typeface="Times New Roman" panose="02020603050405020304" pitchFamily="18" charset="0"/>
                <a:cs typeface="Times New Roman" panose="02020603050405020304" pitchFamily="18" charset="0"/>
              </a:rPr>
              <a:t>الفرق الأساسي بين هذين النوعين هو أن الخلية ذات النواة الأولية تفتقر نواتها إلى الغشاء النووي </a:t>
            </a:r>
            <a:endParaRPr lang="ar-EG" sz="3200" dirty="0">
              <a:latin typeface="Times New Roman" panose="02020603050405020304" pitchFamily="18" charset="0"/>
              <a:cs typeface="Times New Roman" panose="02020603050405020304" pitchFamily="18" charset="0"/>
            </a:endParaRPr>
          </a:p>
          <a:p>
            <a:pPr algn="just"/>
            <a:r>
              <a:rPr lang="ar-SA" sz="3200" dirty="0">
                <a:latin typeface="Times New Roman" panose="02020603050405020304" pitchFamily="18" charset="0"/>
                <a:cs typeface="Times New Roman" panose="02020603050405020304" pitchFamily="18" charset="0"/>
              </a:rPr>
              <a:t>بينما الخلية ذات النواة الحقيقية يوجد بها الغشاء النووي محيطا بالنواة.</a:t>
            </a:r>
          </a:p>
        </p:txBody>
      </p:sp>
    </p:spTree>
    <p:extLst>
      <p:ext uri="{BB962C8B-B14F-4D97-AF65-F5344CB8AC3E}">
        <p14:creationId xmlns:p14="http://schemas.microsoft.com/office/powerpoint/2010/main" val="305691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6632"/>
            <a:ext cx="5976664" cy="769441"/>
          </a:xfrm>
          <a:prstGeom prst="rect">
            <a:avLst/>
          </a:prstGeom>
        </p:spPr>
        <p:txBody>
          <a:bodyPr wrap="square">
            <a:spAutoFit/>
          </a:bodyPr>
          <a:lstStyle/>
          <a:p>
            <a:r>
              <a:rPr lang="ar-SA" sz="4400" b="1" dirty="0" err="1">
                <a:latin typeface="Times New Roman" panose="02020603050405020304" pitchFamily="18" charset="0"/>
                <a:cs typeface="Times New Roman" panose="02020603050405020304" pitchFamily="18" charset="0"/>
              </a:rPr>
              <a:t>الرايبوزومات</a:t>
            </a:r>
            <a:r>
              <a:rPr lang="ar-SA" sz="4400"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Ribosomes</a:t>
            </a:r>
          </a:p>
        </p:txBody>
      </p:sp>
      <p:sp>
        <p:nvSpPr>
          <p:cNvPr id="3" name="Rectangle 2"/>
          <p:cNvSpPr/>
          <p:nvPr/>
        </p:nvSpPr>
        <p:spPr>
          <a:xfrm>
            <a:off x="4788024" y="980728"/>
            <a:ext cx="4212468" cy="5016758"/>
          </a:xfrm>
          <a:prstGeom prst="rect">
            <a:avLst/>
          </a:prstGeom>
        </p:spPr>
        <p:txBody>
          <a:bodyPr wrap="square">
            <a:spAutoFit/>
          </a:bodyPr>
          <a:lstStyle/>
          <a:p>
            <a:pPr marL="457200" indent="-457200" algn="just">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حبيبات كروية الشكل تتكون من الرايبوزومى </a:t>
            </a:r>
            <a:r>
              <a:rPr lang="en-US" sz="3200" dirty="0">
                <a:latin typeface="Times New Roman" panose="02020603050405020304" pitchFamily="18" charset="0"/>
                <a:cs typeface="Times New Roman" panose="02020603050405020304" pitchFamily="18" charset="0"/>
              </a:rPr>
              <a:t>rRNA </a:t>
            </a:r>
            <a:r>
              <a:rPr lang="ar-SA" sz="3200" dirty="0">
                <a:latin typeface="Times New Roman" panose="02020603050405020304" pitchFamily="18" charset="0"/>
                <a:cs typeface="Times New Roman" panose="02020603050405020304" pitchFamily="18" charset="0"/>
              </a:rPr>
              <a:t> محاط بغلاف بروتيني.</a:t>
            </a:r>
          </a:p>
          <a:p>
            <a:pPr marL="457200" indent="-457200" algn="just">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 يوجد بها الإنزيمات اللازمة لتفاعلات تكوين البروتين.</a:t>
            </a:r>
          </a:p>
          <a:p>
            <a:pPr marL="457200" indent="-457200" algn="just">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توجد متصلة بالشبكة الإندوبلازمية المحببة أو مبعثرة في السيتوبلازم.</a:t>
            </a:r>
          </a:p>
          <a:p>
            <a:pPr marL="457200" indent="-457200" algn="just">
              <a:buFont typeface="Arial" panose="020B0604020202020204" pitchFamily="34" charset="0"/>
              <a:buChar char="•"/>
            </a:pPr>
            <a:r>
              <a:rPr lang="ar-SA" sz="3200" dirty="0" err="1">
                <a:latin typeface="Times New Roman" panose="02020603050405020304" pitchFamily="18" charset="0"/>
                <a:cs typeface="Times New Roman" panose="02020603050405020304" pitchFamily="18" charset="0"/>
              </a:rPr>
              <a:t>الرايبوزومات</a:t>
            </a:r>
            <a:r>
              <a:rPr lang="ar-SA" sz="3200" dirty="0">
                <a:latin typeface="Times New Roman" panose="02020603050405020304" pitchFamily="18" charset="0"/>
                <a:cs typeface="Times New Roman" panose="02020603050405020304" pitchFamily="18" charset="0"/>
              </a:rPr>
              <a:t> هي موضع تكوين البروتينات في الخلية.</a:t>
            </a:r>
          </a:p>
        </p:txBody>
      </p:sp>
      <p:pic>
        <p:nvPicPr>
          <p:cNvPr id="8194" name="Picture 2" descr="http://allbiology.net/images/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71" r="3704" b="15928"/>
          <a:stretch/>
        </p:blipFill>
        <p:spPr bwMode="auto">
          <a:xfrm>
            <a:off x="7334" y="1385982"/>
            <a:ext cx="4780689" cy="535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13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6408712" cy="707886"/>
          </a:xfrm>
          <a:prstGeom prst="rect">
            <a:avLst/>
          </a:prstGeom>
        </p:spPr>
        <p:txBody>
          <a:bodyPr wrap="square">
            <a:spAutoFit/>
          </a:bodyPr>
          <a:lstStyle/>
          <a:p>
            <a:r>
              <a:rPr lang="ar-SA" sz="4000" b="1" dirty="0">
                <a:latin typeface="Times New Roman" panose="02020603050405020304" pitchFamily="18" charset="0"/>
                <a:cs typeface="Times New Roman" panose="02020603050405020304" pitchFamily="18" charset="0"/>
              </a:rPr>
              <a:t>أجسام </a:t>
            </a:r>
            <a:r>
              <a:rPr lang="ar-SA" sz="4000" b="1" dirty="0" err="1">
                <a:latin typeface="Times New Roman" panose="02020603050405020304" pitchFamily="18" charset="0"/>
                <a:cs typeface="Times New Roman" panose="02020603050405020304" pitchFamily="18" charset="0"/>
              </a:rPr>
              <a:t>جولجى</a:t>
            </a:r>
            <a:r>
              <a:rPr lang="ar-SA"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Golgi bodies</a:t>
            </a:r>
          </a:p>
        </p:txBody>
      </p:sp>
      <p:sp>
        <p:nvSpPr>
          <p:cNvPr id="3" name="Rectangle 2"/>
          <p:cNvSpPr/>
          <p:nvPr/>
        </p:nvSpPr>
        <p:spPr>
          <a:xfrm>
            <a:off x="3635896" y="942542"/>
            <a:ext cx="5508103" cy="5509200"/>
          </a:xfrm>
          <a:prstGeom prst="rect">
            <a:avLst/>
          </a:prstGeom>
        </p:spPr>
        <p:txBody>
          <a:bodyPr wrap="square">
            <a:spAutoFit/>
          </a:bodyPr>
          <a:lstStyle/>
          <a:p>
            <a:pPr marL="457200" indent="-457200">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على هيئة رصات متتالية بعضها فوق بعض.</a:t>
            </a:r>
          </a:p>
          <a:p>
            <a:pPr marL="457200" indent="-457200">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توجد أجسام جولجي في الخلية الحيوانية مركزة أعلى النواة.</a:t>
            </a:r>
          </a:p>
          <a:p>
            <a:pPr marL="457200" indent="-457200">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في الخلية النباتية تنتشر في مناطق عديدة من السيتوبلازم.</a:t>
            </a:r>
          </a:p>
          <a:p>
            <a:pPr marL="457200" indent="-457200">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وتقوم أجسام جولجي بتهيئة البروتينات الكربوهيدرات والدهون المكونة في الشبكة الإندوبلازمية المحببة والملساء على هيئة إفرازات  محتوا</a:t>
            </a:r>
            <a:r>
              <a:rPr lang="ar-EG" sz="3200" dirty="0">
                <a:latin typeface="Times New Roman" panose="02020603050405020304" pitchFamily="18" charset="0"/>
                <a:cs typeface="Times New Roman" panose="02020603050405020304" pitchFamily="18" charset="0"/>
              </a:rPr>
              <a:t>ه</a:t>
            </a:r>
            <a:r>
              <a:rPr lang="ar-SA" sz="3200" dirty="0">
                <a:latin typeface="Times New Roman" panose="02020603050405020304" pitchFamily="18" charset="0"/>
                <a:cs typeface="Times New Roman" panose="02020603050405020304" pitchFamily="18" charset="0"/>
              </a:rPr>
              <a:t> في فجوات غشائية.</a:t>
            </a:r>
          </a:p>
        </p:txBody>
      </p:sp>
      <p:pic>
        <p:nvPicPr>
          <p:cNvPr id="9218" name="Picture 2" descr="http://allbiology.net/images/3-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07" r="3713" b="15389"/>
          <a:stretch/>
        </p:blipFill>
        <p:spPr bwMode="auto">
          <a:xfrm>
            <a:off x="4915" y="2276872"/>
            <a:ext cx="3528392"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1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707886"/>
          </a:xfrm>
          <a:prstGeom prst="rect">
            <a:avLst/>
          </a:prstGeom>
        </p:spPr>
        <p:txBody>
          <a:bodyPr wrap="square">
            <a:spAutoFit/>
          </a:bodyPr>
          <a:lstStyle/>
          <a:p>
            <a:pPr marR="923925"/>
            <a:r>
              <a:rPr lang="ar-SA" sz="4000" b="1" dirty="0">
                <a:latin typeface="Times New Roman" panose="02020603050405020304" pitchFamily="18" charset="0"/>
                <a:cs typeface="Times New Roman" panose="02020603050405020304" pitchFamily="18" charset="0"/>
              </a:rPr>
              <a:t> الأجسام الهاضمة (</a:t>
            </a:r>
            <a:r>
              <a:rPr lang="ar-SA" sz="4000" b="1" dirty="0" err="1">
                <a:latin typeface="Times New Roman" panose="02020603050405020304" pitchFamily="18" charset="0"/>
                <a:cs typeface="Times New Roman" panose="02020603050405020304" pitchFamily="18" charset="0"/>
              </a:rPr>
              <a:t>اللايزوزومات</a:t>
            </a:r>
            <a:r>
              <a:rPr lang="ar-SA"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Lysosomes</a:t>
            </a:r>
          </a:p>
        </p:txBody>
      </p:sp>
      <p:sp>
        <p:nvSpPr>
          <p:cNvPr id="3" name="Rectangle 2"/>
          <p:cNvSpPr/>
          <p:nvPr/>
        </p:nvSpPr>
        <p:spPr>
          <a:xfrm>
            <a:off x="3275856" y="1196752"/>
            <a:ext cx="5688632" cy="5016758"/>
          </a:xfrm>
          <a:prstGeom prst="rect">
            <a:avLst/>
          </a:prstGeom>
        </p:spPr>
        <p:txBody>
          <a:bodyPr wrap="square">
            <a:spAutoFit/>
          </a:bodyPr>
          <a:lstStyle/>
          <a:p>
            <a:pPr marR="923925" algn="just"/>
            <a:r>
              <a:rPr lang="ar-SA" sz="3200" dirty="0">
                <a:latin typeface="Times New Roman" panose="02020603050405020304" pitchFamily="18" charset="0"/>
                <a:cs typeface="Times New Roman" panose="02020603050405020304" pitchFamily="18" charset="0"/>
              </a:rPr>
              <a:t>أجسام حويصلية دقيقة يحاط كل منها بغشاء.</a:t>
            </a:r>
            <a:r>
              <a:rPr lang="ar-EG" sz="3200" dirty="0">
                <a:latin typeface="Times New Roman" panose="02020603050405020304" pitchFamily="18" charset="0"/>
                <a:cs typeface="Times New Roman" panose="02020603050405020304" pitchFamily="18" charset="0"/>
              </a:rPr>
              <a:t> </a:t>
            </a:r>
            <a:r>
              <a:rPr lang="ar-SA" sz="3200" dirty="0">
                <a:latin typeface="Times New Roman" panose="02020603050405020304" pitchFamily="18" charset="0"/>
                <a:cs typeface="Times New Roman" panose="02020603050405020304" pitchFamily="18" charset="0"/>
              </a:rPr>
              <a:t>وتوجد في الخلايا الحيوانية على الغالب.</a:t>
            </a:r>
            <a:r>
              <a:rPr lang="ar-EG" sz="3200" dirty="0">
                <a:latin typeface="Times New Roman" panose="02020603050405020304" pitchFamily="18" charset="0"/>
                <a:cs typeface="Times New Roman" panose="02020603050405020304" pitchFamily="18" charset="0"/>
              </a:rPr>
              <a:t> لها </a:t>
            </a:r>
            <a:r>
              <a:rPr lang="ar-SA" sz="3200" dirty="0">
                <a:latin typeface="Times New Roman" panose="02020603050405020304" pitchFamily="18" charset="0"/>
                <a:cs typeface="Times New Roman" panose="02020603050405020304" pitchFamily="18" charset="0"/>
              </a:rPr>
              <a:t>عدة وظائف منها:</a:t>
            </a:r>
            <a:endParaRPr lang="en-US" sz="3200" dirty="0">
              <a:latin typeface="Times New Roman" panose="02020603050405020304" pitchFamily="18" charset="0"/>
              <a:cs typeface="Times New Roman" panose="02020603050405020304" pitchFamily="18" charset="0"/>
            </a:endParaRPr>
          </a:p>
          <a:p>
            <a:pPr marR="923925" indent="179705" algn="just"/>
            <a:r>
              <a:rPr lang="en-US" sz="3200" dirty="0">
                <a:latin typeface="Times New Roman" panose="02020603050405020304" pitchFamily="18" charset="0"/>
                <a:cs typeface="Times New Roman" panose="02020603050405020304" pitchFamily="18" charset="0"/>
              </a:rPr>
              <a:t>1</a:t>
            </a:r>
            <a:r>
              <a:rPr lang="ar-SA" sz="3200" dirty="0">
                <a:latin typeface="Times New Roman" panose="02020603050405020304" pitchFamily="18" charset="0"/>
                <a:cs typeface="Times New Roman" panose="02020603050405020304" pitchFamily="18" charset="0"/>
              </a:rPr>
              <a:t>- تحليل بعض الجزئيات الغذائية المعقدة إلى مركبات بسيطة تجعلها صالحة للاستعمال في الخلية.</a:t>
            </a:r>
            <a:endParaRPr lang="en-US" sz="3200" dirty="0">
              <a:latin typeface="Times New Roman" panose="02020603050405020304" pitchFamily="18" charset="0"/>
              <a:cs typeface="Times New Roman" panose="02020603050405020304" pitchFamily="18" charset="0"/>
            </a:endParaRPr>
          </a:p>
          <a:p>
            <a:pPr marR="923925" indent="179705" algn="just"/>
            <a:r>
              <a:rPr lang="en-US" sz="3200" dirty="0">
                <a:latin typeface="Times New Roman" panose="02020603050405020304" pitchFamily="18" charset="0"/>
                <a:cs typeface="Times New Roman" panose="02020603050405020304" pitchFamily="18" charset="0"/>
              </a:rPr>
              <a:t>2</a:t>
            </a:r>
            <a:r>
              <a:rPr lang="ar-SA" sz="3200" dirty="0">
                <a:latin typeface="Times New Roman" panose="02020603050405020304" pitchFamily="18" charset="0"/>
                <a:cs typeface="Times New Roman" panose="02020603050405020304" pitchFamily="18" charset="0"/>
              </a:rPr>
              <a:t>- تهشيم العضيات الخلوية في أوقات معينة (انقسام الخلية مثلا).</a:t>
            </a:r>
            <a:endParaRPr lang="en-US" sz="3200" dirty="0">
              <a:latin typeface="Times New Roman" panose="02020603050405020304" pitchFamily="18" charset="0"/>
              <a:cs typeface="Times New Roman" panose="02020603050405020304" pitchFamily="18" charset="0"/>
            </a:endParaRPr>
          </a:p>
          <a:p>
            <a:pPr marR="923925" indent="179705" algn="just"/>
            <a:r>
              <a:rPr lang="en-US" sz="3200" dirty="0">
                <a:latin typeface="Times New Roman" panose="02020603050405020304" pitchFamily="18" charset="0"/>
                <a:cs typeface="Times New Roman" panose="02020603050405020304" pitchFamily="18" charset="0"/>
              </a:rPr>
              <a:t>3</a:t>
            </a:r>
            <a:r>
              <a:rPr lang="ar-SA" sz="3200" dirty="0">
                <a:latin typeface="Times New Roman" panose="02020603050405020304" pitchFamily="18" charset="0"/>
                <a:cs typeface="Times New Roman" panose="02020603050405020304" pitchFamily="18" charset="0"/>
              </a:rPr>
              <a:t>- إبادة الأشياء الضارة بالخلية مثل الميكروبات والسموم.</a:t>
            </a:r>
            <a:endParaRPr lang="en-US" sz="3200" dirty="0">
              <a:latin typeface="Times New Roman" panose="02020603050405020304" pitchFamily="18" charset="0"/>
              <a:cs typeface="Times New Roman" panose="02020603050405020304" pitchFamily="18" charset="0"/>
            </a:endParaRPr>
          </a:p>
        </p:txBody>
      </p:sp>
      <p:pic>
        <p:nvPicPr>
          <p:cNvPr id="1026" name="Picture 2" descr="http://allbiology.net/images/3-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18" r="-295" b="17857"/>
          <a:stretch/>
        </p:blipFill>
        <p:spPr bwMode="auto">
          <a:xfrm>
            <a:off x="0" y="2924944"/>
            <a:ext cx="4257724" cy="391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13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3" y="1072708"/>
            <a:ext cx="8856984" cy="5262979"/>
          </a:xfrm>
          <a:prstGeom prst="rect">
            <a:avLst/>
          </a:prstGeom>
        </p:spPr>
        <p:txBody>
          <a:bodyPr wrap="square">
            <a:spAutoFit/>
          </a:bodyPr>
          <a:lstStyle/>
          <a:p>
            <a:pPr algn="just"/>
            <a:r>
              <a:rPr lang="ar-SA" sz="2800" dirty="0">
                <a:solidFill>
                  <a:srgbClr val="000000"/>
                </a:solidFill>
                <a:latin typeface="Times New Roman" panose="02020603050405020304" pitchFamily="18" charset="0"/>
                <a:cs typeface="Times New Roman" panose="02020603050405020304" pitchFamily="18" charset="0"/>
              </a:rPr>
              <a:t>هي عضيات سيتوبلازمية ذات أحجام متفاوتة، ومحاطة بغشاء يشبه غشاء الخلية. أما في الخلايا الحيوانية فتكون صغيرة الحجم. وتوجد أنواع مختلفة من الفجوات أهمها ما يلي:</a:t>
            </a:r>
          </a:p>
          <a:p>
            <a:pPr indent="-1270" algn="just"/>
            <a:r>
              <a:rPr lang="ar-SA" sz="2800" dirty="0">
                <a:solidFill>
                  <a:srgbClr val="0000FF"/>
                </a:solidFill>
                <a:latin typeface="Times New Roman" panose="02020603050405020304" pitchFamily="18" charset="0"/>
                <a:cs typeface="Times New Roman" panose="02020603050405020304" pitchFamily="18" charset="0"/>
              </a:rPr>
              <a:t>الفجوة الغذائية</a:t>
            </a:r>
            <a:r>
              <a:rPr lang="ar-SA"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Food vacuole</a:t>
            </a:r>
            <a:r>
              <a:rPr lang="en-US" sz="2800" dirty="0">
                <a:solidFill>
                  <a:srgbClr val="000000"/>
                </a:solidFill>
                <a:latin typeface="Times New Roman" panose="02020603050405020304" pitchFamily="18" charset="0"/>
                <a:cs typeface="Times New Roman" panose="02020603050405020304" pitchFamily="18" charset="0"/>
              </a:rPr>
              <a:t> </a:t>
            </a:r>
            <a:r>
              <a:rPr lang="ar-EG" sz="2800" dirty="0">
                <a:solidFill>
                  <a:srgbClr val="000000"/>
                </a:solidFill>
                <a:latin typeface="Times New Roman" panose="02020603050405020304" pitchFamily="18" charset="0"/>
                <a:cs typeface="Times New Roman" panose="02020603050405020304" pitchFamily="18" charset="0"/>
              </a:rPr>
              <a:t> </a:t>
            </a:r>
            <a:r>
              <a:rPr lang="ar-SA" sz="2800" dirty="0">
                <a:solidFill>
                  <a:srgbClr val="000000"/>
                </a:solidFill>
                <a:latin typeface="Times New Roman" panose="02020603050405020304" pitchFamily="18" charset="0"/>
                <a:cs typeface="Times New Roman" panose="02020603050405020304" pitchFamily="18" charset="0"/>
              </a:rPr>
              <a:t>وهي التي تتكون بواسطة عملية البلعمة بحيث تكون المكان الذي تتم فيه عملية الهضم كما في الكائنات وحيدة الخلية مثل الأميبا.</a:t>
            </a:r>
          </a:p>
          <a:p>
            <a:pPr indent="-1270" algn="just"/>
            <a:r>
              <a:rPr lang="ar-SA" sz="2800" dirty="0">
                <a:solidFill>
                  <a:srgbClr val="0000FF"/>
                </a:solidFill>
                <a:latin typeface="Times New Roman" panose="02020603050405020304" pitchFamily="18" charset="0"/>
                <a:cs typeface="Times New Roman" panose="02020603050405020304" pitchFamily="18" charset="0"/>
              </a:rPr>
              <a:t>الفجوة المنقبضة</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Contractile vacuole</a:t>
            </a:r>
            <a:r>
              <a:rPr lang="en-US" sz="2800" dirty="0">
                <a:solidFill>
                  <a:srgbClr val="000000"/>
                </a:solidFill>
                <a:latin typeface="Times New Roman" panose="02020603050405020304" pitchFamily="18" charset="0"/>
                <a:cs typeface="Times New Roman" panose="02020603050405020304" pitchFamily="18" charset="0"/>
              </a:rPr>
              <a:t> </a:t>
            </a:r>
            <a:r>
              <a:rPr lang="ar-SA" sz="2800" dirty="0">
                <a:solidFill>
                  <a:srgbClr val="000000"/>
                </a:solidFill>
                <a:latin typeface="Times New Roman" panose="02020603050405020304" pitchFamily="18" charset="0"/>
                <a:cs typeface="Times New Roman" panose="02020603050405020304" pitchFamily="18" charset="0"/>
              </a:rPr>
              <a:t>توجد مثل هذه الفجوات في الحيوانات وحيدة الخلية</a:t>
            </a:r>
            <a:r>
              <a:rPr lang="ar-EG"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Protozoa</a:t>
            </a:r>
            <a:r>
              <a:rPr lang="ar-EG" sz="2800" dirty="0">
                <a:solidFill>
                  <a:srgbClr val="FF0000"/>
                </a:solidFill>
                <a:latin typeface="Times New Roman" panose="02020603050405020304" pitchFamily="18" charset="0"/>
                <a:cs typeface="Times New Roman" panose="02020603050405020304" pitchFamily="18" charset="0"/>
              </a:rPr>
              <a:t> </a:t>
            </a:r>
            <a:r>
              <a:rPr lang="ar-SA" sz="2800" dirty="0">
                <a:solidFill>
                  <a:srgbClr val="000000"/>
                </a:solidFill>
                <a:latin typeface="Times New Roman" panose="02020603050405020304" pitchFamily="18" charset="0"/>
                <a:cs typeface="Times New Roman" panose="02020603050405020304" pitchFamily="18" charset="0"/>
              </a:rPr>
              <a:t>حيث تقوم بإخراج الماء الزائد عن حاج</a:t>
            </a:r>
            <a:r>
              <a:rPr lang="ar-EG" sz="2800" dirty="0" err="1">
                <a:solidFill>
                  <a:srgbClr val="000000"/>
                </a:solidFill>
                <a:latin typeface="Times New Roman" panose="02020603050405020304" pitchFamily="18" charset="0"/>
                <a:cs typeface="Times New Roman" panose="02020603050405020304" pitchFamily="18" charset="0"/>
              </a:rPr>
              <a:t>تها</a:t>
            </a:r>
            <a:r>
              <a:rPr lang="ar-SA" sz="2800" dirty="0">
                <a:solidFill>
                  <a:srgbClr val="000000"/>
                </a:solidFill>
                <a:latin typeface="Times New Roman" panose="02020603050405020304" pitchFamily="18" charset="0"/>
                <a:cs typeface="Times New Roman" panose="02020603050405020304" pitchFamily="18" charset="0"/>
              </a:rPr>
              <a:t>.</a:t>
            </a:r>
          </a:p>
          <a:p>
            <a:pPr indent="-1270" algn="just"/>
            <a:r>
              <a:rPr lang="ar-SA" sz="2800" dirty="0">
                <a:solidFill>
                  <a:srgbClr val="0000FF"/>
                </a:solidFill>
                <a:latin typeface="Times New Roman" panose="02020603050405020304" pitchFamily="18" charset="0"/>
                <a:cs typeface="Times New Roman" panose="02020603050405020304" pitchFamily="18" charset="0"/>
              </a:rPr>
              <a:t>الفجوة المركزية</a:t>
            </a:r>
            <a:r>
              <a:rPr lang="en-US" sz="2800" dirty="0">
                <a:solidFill>
                  <a:srgbClr val="FF0000"/>
                </a:solidFill>
                <a:latin typeface="Times New Roman" panose="02020603050405020304" pitchFamily="18" charset="0"/>
                <a:cs typeface="Times New Roman" panose="02020603050405020304" pitchFamily="18" charset="0"/>
              </a:rPr>
              <a:t>Central vacuole</a:t>
            </a:r>
            <a:r>
              <a:rPr lang="en-US" sz="2800" dirty="0">
                <a:solidFill>
                  <a:srgbClr val="000000"/>
                </a:solidFill>
                <a:latin typeface="Times New Roman" panose="02020603050405020304" pitchFamily="18" charset="0"/>
                <a:cs typeface="Times New Roman" panose="02020603050405020304" pitchFamily="18" charset="0"/>
              </a:rPr>
              <a:t> </a:t>
            </a:r>
            <a:r>
              <a:rPr lang="ar-EG" sz="2800" dirty="0">
                <a:solidFill>
                  <a:srgbClr val="000000"/>
                </a:solidFill>
                <a:latin typeface="Times New Roman" panose="02020603050405020304" pitchFamily="18" charset="0"/>
                <a:cs typeface="Times New Roman" panose="02020603050405020304" pitchFamily="18" charset="0"/>
              </a:rPr>
              <a:t> </a:t>
            </a:r>
            <a:r>
              <a:rPr lang="ar-SA" sz="2800" dirty="0">
                <a:solidFill>
                  <a:srgbClr val="000000"/>
                </a:solidFill>
                <a:latin typeface="Times New Roman" panose="02020603050405020304" pitchFamily="18" charset="0"/>
                <a:cs typeface="Times New Roman" panose="02020603050405020304" pitchFamily="18" charset="0"/>
              </a:rPr>
              <a:t>عبارة عن فجوة كبيرة توجد في الخلايا النباتية الناضجة، تكونت هذه الفجوة من فجوات صغيرة تم تكوينها بواسطة الشبكة الإندوبلازمية وأجسام جولجي في الخلايا النامية ومع تقدم عمر الخلية تتحد هذه الفجوات إلى أن تصبح فجوة مركزية كبيرة.</a:t>
            </a:r>
            <a:endParaRPr lang="ar-SA" sz="2800" i="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504" y="152981"/>
            <a:ext cx="8856984" cy="769441"/>
          </a:xfrm>
          <a:prstGeom prst="rect">
            <a:avLst/>
          </a:prstGeom>
        </p:spPr>
        <p:txBody>
          <a:bodyPr wrap="square">
            <a:spAutoFit/>
          </a:bodyPr>
          <a:lstStyle/>
          <a:p>
            <a:pPr marR="923925" indent="179705" algn="ctr"/>
            <a:r>
              <a:rPr lang="ar-SA" sz="4400" dirty="0">
                <a:latin typeface="Times New Roman" panose="02020603050405020304" pitchFamily="18" charset="0"/>
                <a:cs typeface="Times New Roman" panose="02020603050405020304" pitchFamily="18" charset="0"/>
              </a:rPr>
              <a:t> الفجوات </a:t>
            </a:r>
            <a:r>
              <a:rPr lang="en-US" sz="4400" dirty="0">
                <a:latin typeface="Times New Roman" panose="02020603050405020304" pitchFamily="18" charset="0"/>
                <a:cs typeface="Times New Roman" panose="02020603050405020304" pitchFamily="18" charset="0"/>
              </a:rPr>
              <a:t>Vacuoles</a:t>
            </a:r>
          </a:p>
        </p:txBody>
      </p:sp>
    </p:spTree>
    <p:extLst>
      <p:ext uri="{BB962C8B-B14F-4D97-AF65-F5344CB8AC3E}">
        <p14:creationId xmlns:p14="http://schemas.microsoft.com/office/powerpoint/2010/main" val="305691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421495"/>
            <a:ext cx="813690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3200" i="0" u="none" cap="none" normalizeH="0" baseline="0" dirty="0">
                <a:ln>
                  <a:noFill/>
                </a:ln>
                <a:solidFill>
                  <a:srgbClr val="FF0000"/>
                </a:solidFill>
                <a:effectLst/>
                <a:latin typeface="Times New Roman" panose="02020603050405020304" pitchFamily="18" charset="0"/>
                <a:cs typeface="Times New Roman" panose="02020603050405020304" pitchFamily="18" charset="0"/>
              </a:rPr>
              <a:t>تقوم الفجوات بوظائف عديدة أهمها التخزين</a:t>
            </a:r>
            <a:r>
              <a:rPr kumimoji="0" lang="ar-SA" altLang="en-US" sz="3200" i="0" u="none" cap="none" normalizeH="0" dirty="0">
                <a:ln>
                  <a:noFill/>
                </a:ln>
                <a:solidFill>
                  <a:srgbClr val="FF0000"/>
                </a:solidFill>
                <a:effectLst/>
                <a:latin typeface="Times New Roman" panose="02020603050405020304" pitchFamily="18" charset="0"/>
                <a:cs typeface="Times New Roman" panose="02020603050405020304" pitchFamily="18" charset="0"/>
              </a:rPr>
              <a:t> منها</a:t>
            </a:r>
          </a:p>
          <a:p>
            <a:pPr marL="0" marR="0" lvl="0" indent="0" algn="just" defTabSz="914400" rtl="1" eaLnBrk="0" fontAlgn="base" latinLnBrk="0" hangingPunct="0">
              <a:lnSpc>
                <a:spcPct val="100000"/>
              </a:lnSpc>
              <a:spcBef>
                <a:spcPct val="0"/>
              </a:spcBef>
              <a:spcAft>
                <a:spcPct val="0"/>
              </a:spcAft>
              <a:buClrTx/>
              <a:buSzTx/>
              <a:buFontTx/>
              <a:buNone/>
              <a:tabLst/>
            </a:pPr>
            <a:r>
              <a:rPr lang="ar-SA" altLang="en-US" sz="3200" dirty="0">
                <a:latin typeface="Times New Roman" panose="02020603050405020304" pitchFamily="18" charset="0"/>
                <a:cs typeface="Times New Roman" panose="02020603050405020304" pitchFamily="18" charset="0"/>
              </a:rPr>
              <a:t>1- </a:t>
            </a:r>
            <a:r>
              <a:rPr kumimoji="0" lang="ar-SA" altLang="en-US" sz="3200" i="0" u="none" cap="none" normalizeH="0" baseline="0" dirty="0">
                <a:ln>
                  <a:noFill/>
                </a:ln>
                <a:effectLst/>
                <a:latin typeface="Times New Roman" panose="02020603050405020304" pitchFamily="18" charset="0"/>
                <a:cs typeface="Times New Roman" panose="02020603050405020304" pitchFamily="18" charset="0"/>
              </a:rPr>
              <a:t>بعضها يقوم بتخزين الجزيئات العضوية مثل البروتينات والنشا كما في البذور</a:t>
            </a:r>
            <a:r>
              <a:rPr kumimoji="0" lang="en-US" altLang="en-US" sz="3200" i="0" u="none" cap="none" normalizeH="0" baseline="0" dirty="0">
                <a:ln>
                  <a:noFill/>
                </a:ln>
                <a:effectLst/>
                <a:latin typeface="Times New Roman" panose="02020603050405020304" pitchFamily="18" charset="0"/>
                <a:cs typeface="Times New Roman" panose="02020603050405020304" pitchFamily="18" charset="0"/>
              </a:rPr>
              <a:t>.</a:t>
            </a:r>
            <a:r>
              <a:rPr kumimoji="0" lang="ar-EG" altLang="en-US" sz="3200" i="0" u="none" cap="none" normalizeH="0" baseline="0" dirty="0">
                <a:ln>
                  <a:noFill/>
                </a:ln>
                <a:effectLst/>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effectLst/>
                <a:latin typeface="Times New Roman" panose="02020603050405020304" pitchFamily="18" charset="0"/>
                <a:cs typeface="Times New Roman" panose="02020603050405020304" pitchFamily="18" charset="0"/>
              </a:rPr>
              <a:t>والبعض الآخر يقوم بتخزين الدهون</a:t>
            </a:r>
            <a:r>
              <a:rPr kumimoji="0" lang="ar-EG" altLang="en-US" sz="3200" i="0" u="none" cap="none" normalizeH="0" baseline="0" dirty="0">
                <a:ln>
                  <a:noFill/>
                </a:ln>
                <a:effectLst/>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effectLst/>
                <a:latin typeface="Times New Roman" panose="02020603050405020304" pitchFamily="18" charset="0"/>
                <a:cs typeface="Times New Roman" panose="02020603050405020304" pitchFamily="18" charset="0"/>
              </a:rPr>
              <a:t>أو الماء</a:t>
            </a:r>
            <a:r>
              <a:rPr kumimoji="0" lang="en-US" altLang="en-US" sz="3200" i="0" u="none" cap="none" normalizeH="0" baseline="0" dirty="0">
                <a:ln>
                  <a:noFill/>
                </a:ln>
                <a:effectLst/>
                <a:latin typeface="Times New Roman" panose="02020603050405020304" pitchFamily="18" charset="0"/>
                <a:cs typeface="Times New Roman" panose="02020603050405020304" pitchFamily="18" charset="0"/>
              </a:rPr>
              <a:t>.</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3200" i="0" u="none" cap="none" normalizeH="0" baseline="0" dirty="0">
                <a:ln>
                  <a:noFill/>
                </a:ln>
                <a:effectLst/>
                <a:latin typeface="Times New Roman" panose="02020603050405020304" pitchFamily="18" charset="0"/>
                <a:cs typeface="Times New Roman" panose="02020603050405020304" pitchFamily="18" charset="0"/>
              </a:rPr>
              <a:t>2- </a:t>
            </a:r>
            <a:r>
              <a:rPr kumimoji="0" lang="en-US" altLang="en-US" sz="3200" i="0" u="none" cap="none" normalizeH="0" baseline="0" dirty="0">
                <a:ln>
                  <a:noFill/>
                </a:ln>
                <a:effectLst/>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effectLst/>
                <a:latin typeface="Times New Roman" panose="02020603050405020304" pitchFamily="18" charset="0"/>
                <a:cs typeface="Times New Roman" panose="02020603050405020304" pitchFamily="18" charset="0"/>
              </a:rPr>
              <a:t>تقوم الفجوات المركزية في الزهور بتخزين الصبغيات الملونة مثل الحمراء والزرقاء</a:t>
            </a:r>
            <a:r>
              <a:rPr kumimoji="0" lang="ar-EG" altLang="en-US" sz="3200" i="0" u="none" cap="none" normalizeH="0" baseline="0" dirty="0">
                <a:ln>
                  <a:noFill/>
                </a:ln>
                <a:effectLst/>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effectLst/>
                <a:latin typeface="Times New Roman" panose="02020603050405020304" pitchFamily="18" charset="0"/>
                <a:cs typeface="Times New Roman" panose="02020603050405020304" pitchFamily="18" charset="0"/>
              </a:rPr>
              <a:t>وغيرها معطية الزهور</a:t>
            </a:r>
            <a:r>
              <a:rPr kumimoji="0" lang="ar-EG" altLang="en-US" sz="3200" i="0" u="none" cap="none" normalizeH="0" baseline="0" dirty="0">
                <a:ln>
                  <a:noFill/>
                </a:ln>
                <a:effectLst/>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effectLst/>
                <a:latin typeface="Times New Roman" panose="02020603050405020304" pitchFamily="18" charset="0"/>
                <a:cs typeface="Times New Roman" panose="02020603050405020304" pitchFamily="18" charset="0"/>
              </a:rPr>
              <a:t>ألوانها الجميلة</a:t>
            </a:r>
            <a:r>
              <a:rPr kumimoji="0" lang="en-US" altLang="en-US" sz="3200" i="0" u="none" cap="none" normalizeH="0" baseline="0" dirty="0">
                <a:ln>
                  <a:noFill/>
                </a:ln>
                <a:effectLst/>
                <a:latin typeface="Times New Roman" panose="02020603050405020304" pitchFamily="18" charset="0"/>
                <a:cs typeface="Times New Roman" panose="02020603050405020304" pitchFamily="18" charset="0"/>
              </a:rPr>
              <a:t>.</a:t>
            </a:r>
            <a:endParaRPr lang="ar-SA" altLang="en-US" sz="3200" dirty="0">
              <a:latin typeface="Times New Roman" panose="02020603050405020304" pitchFamily="18" charset="0"/>
              <a:cs typeface="Times New Roman" panose="02020603050405020304"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3200" i="0" u="none" cap="none" normalizeH="0" baseline="0" dirty="0">
                <a:ln>
                  <a:noFill/>
                </a:ln>
                <a:effectLst/>
                <a:latin typeface="Times New Roman" panose="02020603050405020304" pitchFamily="18" charset="0"/>
                <a:cs typeface="Times New Roman" panose="02020603050405020304" pitchFamily="18" charset="0"/>
              </a:rPr>
              <a:t>3- </a:t>
            </a:r>
            <a:r>
              <a:rPr kumimoji="0" lang="en-US" altLang="en-US" sz="3200" i="0" u="none" cap="none" normalizeH="0" baseline="0" dirty="0">
                <a:ln>
                  <a:noFill/>
                </a:ln>
                <a:effectLst/>
                <a:latin typeface="Times New Roman" panose="02020603050405020304" pitchFamily="18" charset="0"/>
                <a:cs typeface="Times New Roman" panose="02020603050405020304" pitchFamily="18" charset="0"/>
              </a:rPr>
              <a:t> </a:t>
            </a:r>
            <a:r>
              <a:rPr kumimoji="0" lang="ar-SA" altLang="en-US" sz="3200" i="0" u="none" cap="none" normalizeH="0" baseline="0" dirty="0">
                <a:ln>
                  <a:noFill/>
                </a:ln>
                <a:effectLst/>
                <a:latin typeface="Times New Roman" panose="02020603050405020304" pitchFamily="18" charset="0"/>
                <a:cs typeface="Times New Roman" panose="02020603050405020304" pitchFamily="18" charset="0"/>
              </a:rPr>
              <a:t>كما تقوم الفجوات المركزية في النباتات بعزل المواد السامة الناتجة من العمليات الأيضية عن السيتوبلازم. وفي بعض النباتات تحتوي الفجوة المركزية على مواد سامة أو منفرة ضد الكائنات التي تتغذى على هذه النباتات.</a:t>
            </a:r>
            <a:endParaRPr kumimoji="0" lang="en-US" altLang="en-US" sz="3200" i="0" u="non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913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78" y="146249"/>
            <a:ext cx="9145015" cy="769441"/>
          </a:xfrm>
          <a:prstGeom prst="rect">
            <a:avLst/>
          </a:prstGeom>
        </p:spPr>
        <p:txBody>
          <a:bodyPr wrap="square">
            <a:spAutoFit/>
          </a:bodyPr>
          <a:lstStyle/>
          <a:p>
            <a:pPr marR="923925" algn="ctr"/>
            <a:r>
              <a:rPr lang="ar-SA" sz="4400" b="1" dirty="0">
                <a:latin typeface="Times New Roman" panose="02020603050405020304" pitchFamily="18" charset="0"/>
                <a:cs typeface="Times New Roman" panose="02020603050405020304" pitchFamily="18" charset="0"/>
              </a:rPr>
              <a:t>البلاستيدات </a:t>
            </a:r>
            <a:r>
              <a:rPr lang="en-US" sz="4400" b="1" dirty="0">
                <a:latin typeface="Times New Roman" panose="02020603050405020304" pitchFamily="18" charset="0"/>
                <a:cs typeface="Times New Roman" panose="02020603050405020304" pitchFamily="18" charset="0"/>
              </a:rPr>
              <a:t>Plastids</a:t>
            </a:r>
          </a:p>
        </p:txBody>
      </p:sp>
      <p:sp>
        <p:nvSpPr>
          <p:cNvPr id="3" name="Rectangle 2"/>
          <p:cNvSpPr/>
          <p:nvPr/>
        </p:nvSpPr>
        <p:spPr>
          <a:xfrm>
            <a:off x="251520" y="1700808"/>
            <a:ext cx="8640960" cy="2062103"/>
          </a:xfrm>
          <a:prstGeom prst="rect">
            <a:avLst/>
          </a:prstGeom>
        </p:spPr>
        <p:txBody>
          <a:bodyPr wrap="square">
            <a:spAutoFit/>
          </a:bodyPr>
          <a:lstStyle/>
          <a:p>
            <a:r>
              <a:rPr lang="ar-SA" sz="3200" dirty="0">
                <a:latin typeface="Times New Roman" panose="02020603050405020304" pitchFamily="18" charset="0"/>
                <a:cs typeface="Times New Roman" panose="02020603050405020304" pitchFamily="18" charset="0"/>
              </a:rPr>
              <a:t>عضيات مستديرة أو عدسية أو قرصية الشكل.</a:t>
            </a:r>
          </a:p>
          <a:p>
            <a:r>
              <a:rPr lang="ar-SA" sz="3200" dirty="0">
                <a:latin typeface="Times New Roman" panose="02020603050405020304" pitchFamily="18" charset="0"/>
                <a:cs typeface="Times New Roman" panose="02020603050405020304" pitchFamily="18" charset="0"/>
              </a:rPr>
              <a:t>توجد في معظم الطحالب والنبات الأخضر فقط.</a:t>
            </a:r>
          </a:p>
          <a:p>
            <a:r>
              <a:rPr lang="ar-SA" sz="3200" dirty="0">
                <a:latin typeface="Times New Roman" panose="02020603050405020304" pitchFamily="18" charset="0"/>
                <a:cs typeface="Times New Roman" panose="02020603050405020304" pitchFamily="18" charset="0"/>
              </a:rPr>
              <a:t>هناك ثلاث أنواع من البلاستيدات تختلف</a:t>
            </a:r>
            <a:r>
              <a:rPr lang="ar-EG" sz="3200" dirty="0">
                <a:latin typeface="Times New Roman" panose="02020603050405020304" pitchFamily="18" charset="0"/>
                <a:cs typeface="Times New Roman" panose="02020603050405020304" pitchFamily="18" charset="0"/>
              </a:rPr>
              <a:t> </a:t>
            </a:r>
            <a:r>
              <a:rPr lang="ar-SA" sz="3200" dirty="0">
                <a:latin typeface="Times New Roman" panose="02020603050405020304" pitchFamily="18" charset="0"/>
                <a:cs typeface="Times New Roman" panose="02020603050405020304" pitchFamily="18" charset="0"/>
              </a:rPr>
              <a:t>بحسب نوع الصبغة الموجودة</a:t>
            </a:r>
            <a:r>
              <a:rPr lang="ar-EG" sz="3200" dirty="0">
                <a:latin typeface="Times New Roman" panose="02020603050405020304" pitchFamily="18" charset="0"/>
                <a:cs typeface="Times New Roman" panose="02020603050405020304" pitchFamily="18" charset="0"/>
              </a:rPr>
              <a:t> ومنها.</a:t>
            </a:r>
            <a:endParaRPr lang="ar-S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913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lbiology.net/images/3-33.jpg">
            <a:extLst>
              <a:ext uri="{FF2B5EF4-FFF2-40B4-BE49-F238E27FC236}">
                <a16:creationId xmlns:a16="http://schemas.microsoft.com/office/drawing/2014/main" id="{8145E8F1-F8CE-47EA-A3B4-E0DBDBA9C76C}"/>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510" t="2167" r="4427" b="13510"/>
          <a:stretch/>
        </p:blipFill>
        <p:spPr bwMode="auto">
          <a:xfrm>
            <a:off x="107504" y="1296925"/>
            <a:ext cx="3672408" cy="55610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24FBAE-C0CB-44BD-A5C8-E9DC130C0D23}"/>
              </a:ext>
            </a:extLst>
          </p:cNvPr>
          <p:cNvSpPr/>
          <p:nvPr/>
        </p:nvSpPr>
        <p:spPr>
          <a:xfrm>
            <a:off x="3779912" y="957930"/>
            <a:ext cx="5256584" cy="5693866"/>
          </a:xfrm>
          <a:prstGeom prst="rect">
            <a:avLst/>
          </a:prstGeom>
        </p:spPr>
        <p:txBody>
          <a:bodyPr wrap="square">
            <a:spAutoFit/>
          </a:bodyPr>
          <a:lstStyle/>
          <a:p>
            <a:pPr algn="just"/>
            <a:r>
              <a:rPr lang="ar-SA" sz="2800" dirty="0">
                <a:latin typeface="Times New Roman" panose="02020603050405020304" pitchFamily="18" charset="0"/>
                <a:cs typeface="Times New Roman" panose="02020603050405020304" pitchFamily="18" charset="0"/>
              </a:rPr>
              <a:t>تحتوى على صبغة </a:t>
            </a:r>
            <a:r>
              <a:rPr lang="ar-SA" sz="2800" dirty="0" err="1">
                <a:latin typeface="Times New Roman" panose="02020603050405020304" pitchFamily="18" charset="0"/>
                <a:cs typeface="Times New Roman" panose="02020603050405020304" pitchFamily="18" charset="0"/>
              </a:rPr>
              <a:t>الكلورفيل</a:t>
            </a:r>
            <a:r>
              <a:rPr lang="en-US" sz="2800" dirty="0">
                <a:latin typeface="Times New Roman" panose="02020603050405020304" pitchFamily="18" charset="0"/>
                <a:cs typeface="Times New Roman" panose="02020603050405020304" pitchFamily="18" charset="0"/>
              </a:rPr>
              <a:t>Chlorophyll </a:t>
            </a:r>
            <a:endParaRPr lang="ar-SA" sz="2800" dirty="0">
              <a:latin typeface="Times New Roman" panose="02020603050405020304" pitchFamily="18" charset="0"/>
              <a:cs typeface="Times New Roman" panose="02020603050405020304" pitchFamily="18" charset="0"/>
            </a:endParaRPr>
          </a:p>
          <a:p>
            <a:pPr algn="just"/>
            <a:r>
              <a:rPr lang="ar-SA" sz="2800" dirty="0">
                <a:latin typeface="Times New Roman" panose="02020603050405020304" pitchFamily="18" charset="0"/>
                <a:cs typeface="Times New Roman" panose="02020603050405020304" pitchFamily="18" charset="0"/>
              </a:rPr>
              <a:t>يعزى </a:t>
            </a:r>
            <a:r>
              <a:rPr lang="ar-EG" sz="2800" dirty="0">
                <a:latin typeface="Times New Roman" panose="02020603050405020304" pitchFamily="18" charset="0"/>
                <a:cs typeface="Times New Roman" panose="02020603050405020304" pitchFamily="18" charset="0"/>
              </a:rPr>
              <a:t>اليها </a:t>
            </a:r>
            <a:r>
              <a:rPr lang="ar-SA" sz="2800" dirty="0">
                <a:latin typeface="Times New Roman" panose="02020603050405020304" pitchFamily="18" charset="0"/>
                <a:cs typeface="Times New Roman" panose="02020603050405020304" pitchFamily="18" charset="0"/>
              </a:rPr>
              <a:t>اللون الأخضر في النبات.</a:t>
            </a:r>
          </a:p>
          <a:p>
            <a:pPr algn="just"/>
            <a:r>
              <a:rPr lang="ar-SA" sz="2800" dirty="0">
                <a:latin typeface="Times New Roman" panose="02020603050405020304" pitchFamily="18" charset="0"/>
                <a:cs typeface="Times New Roman" panose="02020603050405020304" pitchFamily="18" charset="0"/>
              </a:rPr>
              <a:t>هي موضع جريان عملية التمثيل الضوئي </a:t>
            </a:r>
            <a:r>
              <a:rPr lang="en-US" sz="2800" dirty="0">
                <a:latin typeface="Times New Roman" panose="02020603050405020304" pitchFamily="18" charset="0"/>
                <a:cs typeface="Times New Roman" panose="02020603050405020304" pitchFamily="18" charset="0"/>
              </a:rPr>
              <a:t>Photosynthesis</a:t>
            </a:r>
            <a:r>
              <a:rPr lang="ar-EG"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يوجد بها </a:t>
            </a:r>
            <a:r>
              <a:rPr lang="en-US" sz="2800" dirty="0">
                <a:latin typeface="Times New Roman" panose="02020603050405020304" pitchFamily="18" charset="0"/>
                <a:cs typeface="Times New Roman" panose="02020603050405020304" pitchFamily="18" charset="0"/>
              </a:rPr>
              <a:t>DNA </a:t>
            </a:r>
            <a:r>
              <a:rPr lang="ar-SA" sz="2800" dirty="0">
                <a:latin typeface="Times New Roman" panose="02020603050405020304" pitchFamily="18" charset="0"/>
                <a:cs typeface="Times New Roman" panose="02020603050405020304" pitchFamily="18" charset="0"/>
              </a:rPr>
              <a:t> خاص بها.</a:t>
            </a:r>
          </a:p>
          <a:p>
            <a:pPr algn="just"/>
            <a:r>
              <a:rPr lang="ar-SA" sz="2800" dirty="0">
                <a:latin typeface="Times New Roman" panose="02020603050405020304" pitchFamily="18" charset="0"/>
                <a:cs typeface="Times New Roman" panose="02020603050405020304" pitchFamily="18" charset="0"/>
              </a:rPr>
              <a:t>تتكون من غشاء خارجي وطبقات متراصة من الأغشية الداخلية على هيئة صفائح.</a:t>
            </a:r>
          </a:p>
          <a:p>
            <a:pPr algn="just"/>
            <a:r>
              <a:rPr lang="ar-SA" sz="2800" dirty="0">
                <a:latin typeface="Times New Roman" panose="02020603050405020304" pitchFamily="18" charset="0"/>
                <a:cs typeface="Times New Roman" panose="02020603050405020304" pitchFamily="18" charset="0"/>
              </a:rPr>
              <a:t>هناك مناطق كثيفة من هذه الصفائح تعرف بمناطق الحبيبات </a:t>
            </a:r>
            <a:r>
              <a:rPr lang="en-US" sz="2800" dirty="0">
                <a:latin typeface="Times New Roman" panose="02020603050405020304" pitchFamily="18" charset="0"/>
                <a:cs typeface="Times New Roman" panose="02020603050405020304" pitchFamily="18" charset="0"/>
              </a:rPr>
              <a:t>Grana </a:t>
            </a:r>
            <a:r>
              <a:rPr lang="ar-SA" sz="2800" dirty="0">
                <a:latin typeface="Times New Roman" panose="02020603050405020304" pitchFamily="18" charset="0"/>
                <a:cs typeface="Times New Roman" panose="02020603050405020304" pitchFamily="18" charset="0"/>
              </a:rPr>
              <a:t> ويوجد بها مادة اليخضور (الكلوروفيل).</a:t>
            </a:r>
          </a:p>
          <a:p>
            <a:pPr algn="just"/>
            <a:r>
              <a:rPr lang="ar-SA" sz="2800" dirty="0">
                <a:latin typeface="Times New Roman" panose="02020603050405020304" pitchFamily="18" charset="0"/>
                <a:cs typeface="Times New Roman" panose="02020603050405020304" pitchFamily="18" charset="0"/>
              </a:rPr>
              <a:t>مناطق رقيقة تعرف بالصفائح  </a:t>
            </a:r>
            <a:r>
              <a:rPr lang="en-US" sz="2800" dirty="0">
                <a:latin typeface="Times New Roman" panose="02020603050405020304" pitchFamily="18" charset="0"/>
                <a:cs typeface="Times New Roman" panose="02020603050405020304" pitchFamily="18" charset="0"/>
              </a:rPr>
              <a:t>Lamellae</a:t>
            </a:r>
            <a:r>
              <a:rPr lang="ar-SA" sz="2800" dirty="0">
                <a:latin typeface="Times New Roman" panose="02020603050405020304" pitchFamily="18" charset="0"/>
                <a:cs typeface="Times New Roman" panose="02020603050405020304" pitchFamily="18" charset="0"/>
              </a:rPr>
              <a:t> يسمى تجويف البلاستيدة التي تنغمس فيه هذه الأغشية بالحشوة او السداة </a:t>
            </a:r>
            <a:r>
              <a:rPr lang="en-US" sz="2800" dirty="0">
                <a:latin typeface="Times New Roman" panose="02020603050405020304" pitchFamily="18" charset="0"/>
                <a:cs typeface="Times New Roman" panose="02020603050405020304" pitchFamily="18" charset="0"/>
              </a:rPr>
              <a:t>Stroma</a:t>
            </a:r>
          </a:p>
        </p:txBody>
      </p:sp>
      <p:sp>
        <p:nvSpPr>
          <p:cNvPr id="6" name="Title 5">
            <a:extLst>
              <a:ext uri="{FF2B5EF4-FFF2-40B4-BE49-F238E27FC236}">
                <a16:creationId xmlns:a16="http://schemas.microsoft.com/office/drawing/2014/main" id="{F221999F-3846-4AD9-A123-13B2F6F9791F}"/>
              </a:ext>
            </a:extLst>
          </p:cNvPr>
          <p:cNvSpPr>
            <a:spLocks noGrp="1"/>
          </p:cNvSpPr>
          <p:nvPr>
            <p:ph type="title"/>
          </p:nvPr>
        </p:nvSpPr>
        <p:spPr>
          <a:xfrm>
            <a:off x="457200" y="188489"/>
            <a:ext cx="8229600" cy="769441"/>
          </a:xfrm>
          <a:prstGeom prst="rect">
            <a:avLst/>
          </a:prstGeom>
        </p:spPr>
        <p:txBody>
          <a:bodyPr wrap="square">
            <a:spAutoFit/>
          </a:bodyPr>
          <a:lstStyle/>
          <a:p>
            <a:r>
              <a:rPr lang="ar-SA" dirty="0">
                <a:latin typeface="Times New Roman" panose="02020603050405020304" pitchFamily="18" charset="0"/>
                <a:cs typeface="Times New Roman" panose="02020603050405020304" pitchFamily="18" charset="0"/>
              </a:rPr>
              <a:t>  البلاستيدات الخضراء </a:t>
            </a:r>
            <a:r>
              <a:rPr lang="en-US" dirty="0">
                <a:latin typeface="Times New Roman" panose="02020603050405020304" pitchFamily="18" charset="0"/>
                <a:cs typeface="Times New Roman" panose="02020603050405020304" pitchFamily="18" charset="0"/>
              </a:rPr>
              <a:t>Chloroplasts</a:t>
            </a:r>
          </a:p>
        </p:txBody>
      </p:sp>
    </p:spTree>
    <p:extLst>
      <p:ext uri="{BB962C8B-B14F-4D97-AF65-F5344CB8AC3E}">
        <p14:creationId xmlns:p14="http://schemas.microsoft.com/office/powerpoint/2010/main" val="4069407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6973"/>
            <a:ext cx="7848872" cy="646331"/>
          </a:xfrm>
          <a:prstGeom prst="rect">
            <a:avLst/>
          </a:prstGeom>
        </p:spPr>
        <p:txBody>
          <a:bodyPr wrap="square">
            <a:spAutoFit/>
          </a:bodyPr>
          <a:lstStyle/>
          <a:p>
            <a:pPr algn="ctr"/>
            <a:r>
              <a:rPr lang="ar-SA" sz="3600" b="1" dirty="0">
                <a:latin typeface="Times New Roman" panose="02020603050405020304" pitchFamily="18" charset="0"/>
                <a:cs typeface="Times New Roman" panose="02020603050405020304" pitchFamily="18" charset="0"/>
              </a:rPr>
              <a:t>   البلاستيدات الملونة </a:t>
            </a:r>
            <a:r>
              <a:rPr lang="en-US" sz="3600" b="1" dirty="0">
                <a:latin typeface="Times New Roman" panose="02020603050405020304" pitchFamily="18" charset="0"/>
                <a:cs typeface="Times New Roman" panose="02020603050405020304" pitchFamily="18" charset="0"/>
              </a:rPr>
              <a:t>Chloroplasts</a:t>
            </a:r>
          </a:p>
        </p:txBody>
      </p:sp>
      <p:sp>
        <p:nvSpPr>
          <p:cNvPr id="3" name="Rectangle 2"/>
          <p:cNvSpPr/>
          <p:nvPr/>
        </p:nvSpPr>
        <p:spPr>
          <a:xfrm>
            <a:off x="4399407" y="610290"/>
            <a:ext cx="4580819" cy="3046988"/>
          </a:xfrm>
          <a:prstGeom prst="rect">
            <a:avLst/>
          </a:prstGeom>
        </p:spPr>
        <p:txBody>
          <a:bodyPr wrap="square">
            <a:spAutoFit/>
          </a:bodyPr>
          <a:lstStyle/>
          <a:p>
            <a:pPr algn="just"/>
            <a:r>
              <a:rPr lang="ar-SA" sz="3200" dirty="0" err="1">
                <a:latin typeface="Times New Roman" panose="02020603050405020304" pitchFamily="18" charset="0"/>
                <a:cs typeface="Times New Roman" panose="02020603050405020304" pitchFamily="18" charset="0"/>
              </a:rPr>
              <a:t>هى</a:t>
            </a:r>
            <a:r>
              <a:rPr lang="ar-SA" sz="3200" dirty="0">
                <a:latin typeface="Times New Roman" panose="02020603050405020304" pitchFamily="18" charset="0"/>
                <a:cs typeface="Times New Roman" panose="02020603050405020304" pitchFamily="18" charset="0"/>
              </a:rPr>
              <a:t> بلاستيدات تحتوى على صبغات</a:t>
            </a:r>
            <a:r>
              <a:rPr lang="ar-EG" sz="3200" dirty="0">
                <a:latin typeface="Times New Roman" panose="02020603050405020304" pitchFamily="18" charset="0"/>
                <a:cs typeface="Times New Roman" panose="02020603050405020304" pitchFamily="18" charset="0"/>
              </a:rPr>
              <a:t> ملونة</a:t>
            </a:r>
            <a:r>
              <a:rPr lang="en-US" sz="3200" dirty="0">
                <a:latin typeface="Times New Roman" panose="02020603050405020304" pitchFamily="18" charset="0"/>
                <a:cs typeface="Times New Roman" panose="02020603050405020304" pitchFamily="18" charset="0"/>
              </a:rPr>
              <a:t>Carotenoids  </a:t>
            </a:r>
            <a:r>
              <a:rPr lang="ar-SA" sz="3200" dirty="0">
                <a:latin typeface="Times New Roman" panose="02020603050405020304" pitchFamily="18" charset="0"/>
                <a:cs typeface="Times New Roman" panose="02020603050405020304" pitchFamily="18" charset="0"/>
              </a:rPr>
              <a:t> حمراء أو صفراء أو برتقالية مثل التي يعزى لها اللون الأحمر فى ثمرة الطماطم واللون البرتقالي في الجزر.</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323528" y="3815908"/>
            <a:ext cx="8656698" cy="646331"/>
          </a:xfrm>
          <a:prstGeom prst="rect">
            <a:avLst/>
          </a:prstGeom>
        </p:spPr>
        <p:txBody>
          <a:bodyPr wrap="square">
            <a:spAutoFit/>
          </a:bodyPr>
          <a:lstStyle/>
          <a:p>
            <a:pPr algn="ctr"/>
            <a:r>
              <a:rPr lang="ar-SA" sz="3600" b="1" dirty="0">
                <a:effectLst/>
                <a:latin typeface="Times New Roman" panose="02020603050405020304" pitchFamily="18" charset="0"/>
                <a:cs typeface="Times New Roman" panose="02020603050405020304" pitchFamily="18" charset="0"/>
              </a:rPr>
              <a:t>  </a:t>
            </a:r>
            <a:r>
              <a:rPr lang="ar-SA" sz="3600" b="1" u="sng" dirty="0">
                <a:effectLst/>
                <a:latin typeface="Times New Roman" panose="02020603050405020304" pitchFamily="18" charset="0"/>
                <a:cs typeface="Times New Roman" panose="02020603050405020304" pitchFamily="18" charset="0"/>
              </a:rPr>
              <a:t>البلاستيدات البيضاء </a:t>
            </a:r>
            <a:r>
              <a:rPr lang="ar-SA" sz="3600" b="1" dirty="0">
                <a:effectLst/>
                <a:latin typeface="Times New Roman" panose="02020603050405020304" pitchFamily="18" charset="0"/>
                <a:cs typeface="Times New Roman" panose="02020603050405020304" pitchFamily="18" charset="0"/>
              </a:rPr>
              <a:t> </a:t>
            </a:r>
            <a:r>
              <a:rPr lang="en-US" sz="3600" b="1" dirty="0">
                <a:effectLst/>
                <a:latin typeface="Times New Roman" panose="02020603050405020304" pitchFamily="18" charset="0"/>
                <a:cs typeface="Times New Roman" panose="02020603050405020304" pitchFamily="18" charset="0"/>
              </a:rPr>
              <a:t>Leucoplasts</a:t>
            </a:r>
            <a:endParaRPr lang="en-US" sz="3600" dirty="0">
              <a:effectLst/>
              <a:latin typeface="Times New Roman" panose="02020603050405020304" pitchFamily="18" charset="0"/>
              <a:cs typeface="Times New Roman" panose="02020603050405020304" pitchFamily="18" charset="0"/>
            </a:endParaRPr>
          </a:p>
        </p:txBody>
      </p:sp>
      <p:sp>
        <p:nvSpPr>
          <p:cNvPr id="5" name="Rectangle 4"/>
          <p:cNvSpPr/>
          <p:nvPr/>
        </p:nvSpPr>
        <p:spPr>
          <a:xfrm>
            <a:off x="4944816" y="5085184"/>
            <a:ext cx="4014192" cy="1569660"/>
          </a:xfrm>
          <a:prstGeom prst="rect">
            <a:avLst/>
          </a:prstGeom>
        </p:spPr>
        <p:txBody>
          <a:bodyPr wrap="square">
            <a:spAutoFit/>
          </a:bodyPr>
          <a:lstStyle/>
          <a:p>
            <a:pPr algn="just"/>
            <a:r>
              <a:rPr lang="ar-SA" sz="3200" dirty="0">
                <a:solidFill>
                  <a:srgbClr val="000000"/>
                </a:solidFill>
                <a:latin typeface="Times New Roman" panose="02020603050405020304" pitchFamily="18" charset="0"/>
                <a:cs typeface="Times New Roman" panose="02020603050405020304" pitchFamily="18" charset="0"/>
              </a:rPr>
              <a:t>وهى بلاستيدات تفتقر إلى وجود أي نوع من الصبغات وتعمل كمراكز لتخزين النشا.</a:t>
            </a:r>
          </a:p>
        </p:txBody>
      </p:sp>
      <p:pic>
        <p:nvPicPr>
          <p:cNvPr id="5122" name="Picture 2" descr="http://allbiology.net/images/3-3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9" r="6138" b="16978"/>
          <a:stretch/>
        </p:blipFill>
        <p:spPr bwMode="auto">
          <a:xfrm>
            <a:off x="35494" y="1261363"/>
            <a:ext cx="4363913" cy="25545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llbiology.net/images/3-3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51" r="14138" b="24730"/>
          <a:stretch/>
        </p:blipFill>
        <p:spPr bwMode="auto">
          <a:xfrm>
            <a:off x="35495" y="4469756"/>
            <a:ext cx="4320481" cy="230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1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881" y="188640"/>
            <a:ext cx="8694712" cy="707886"/>
          </a:xfrm>
          <a:prstGeom prst="rect">
            <a:avLst/>
          </a:prstGeom>
        </p:spPr>
        <p:txBody>
          <a:bodyPr wrap="square">
            <a:spAutoFit/>
          </a:bodyPr>
          <a:lstStyle/>
          <a:p>
            <a:pPr algn="ctr"/>
            <a:r>
              <a:rPr lang="ar-SA" sz="4000" b="1" dirty="0">
                <a:latin typeface="Times New Roman" panose="02020603050405020304" pitchFamily="18" charset="0"/>
                <a:cs typeface="Times New Roman" panose="02020603050405020304" pitchFamily="18" charset="0"/>
              </a:rPr>
              <a:t>ا لجدار الخلوي </a:t>
            </a:r>
            <a:r>
              <a:rPr lang="en-US" sz="4000" b="1" dirty="0">
                <a:latin typeface="Times New Roman" panose="02020603050405020304" pitchFamily="18" charset="0"/>
                <a:cs typeface="Times New Roman" panose="02020603050405020304" pitchFamily="18" charset="0"/>
              </a:rPr>
              <a:t>Cell Wall</a:t>
            </a:r>
          </a:p>
        </p:txBody>
      </p:sp>
      <p:sp>
        <p:nvSpPr>
          <p:cNvPr id="3" name="Rectangle 2"/>
          <p:cNvSpPr/>
          <p:nvPr/>
        </p:nvSpPr>
        <p:spPr>
          <a:xfrm>
            <a:off x="224644" y="896526"/>
            <a:ext cx="8793596" cy="2554545"/>
          </a:xfrm>
          <a:prstGeom prst="rect">
            <a:avLst/>
          </a:prstGeom>
        </p:spPr>
        <p:txBody>
          <a:bodyPr wrap="square">
            <a:spAutoFit/>
          </a:bodyPr>
          <a:lstStyle/>
          <a:p>
            <a:pPr algn="just"/>
            <a:r>
              <a:rPr lang="ar-SA" sz="3200" dirty="0">
                <a:solidFill>
                  <a:srgbClr val="FF0000"/>
                </a:solidFill>
                <a:latin typeface="Times New Roman" panose="02020603050405020304" pitchFamily="18" charset="0"/>
                <a:cs typeface="Arabic Transparent" panose="020B0604020202020204" pitchFamily="34" charset="0"/>
              </a:rPr>
              <a:t>يوجد في الخلايا النباتية خارج غشاء الخلية محيطا بها من جميع الجهات.</a:t>
            </a:r>
            <a:r>
              <a:rPr lang="ar-EG" sz="3200" dirty="0">
                <a:solidFill>
                  <a:srgbClr val="FF0000"/>
                </a:solidFill>
                <a:latin typeface="Times New Roman" panose="02020603050405020304" pitchFamily="18" charset="0"/>
                <a:cs typeface="Arabic Transparent" panose="020B0604020202020204" pitchFamily="34" charset="0"/>
              </a:rPr>
              <a:t> </a:t>
            </a:r>
            <a:r>
              <a:rPr lang="ar-SA" sz="3200" dirty="0">
                <a:solidFill>
                  <a:srgbClr val="000000"/>
                </a:solidFill>
                <a:latin typeface="Times New Roman" panose="02020603050405020304" pitchFamily="18" charset="0"/>
                <a:cs typeface="Arabic Transparent" panose="020B0604020202020204" pitchFamily="34" charset="0"/>
              </a:rPr>
              <a:t>يتكون من مادة </a:t>
            </a:r>
            <a:r>
              <a:rPr lang="ar-SA" sz="3200" dirty="0" err="1">
                <a:solidFill>
                  <a:srgbClr val="000000"/>
                </a:solidFill>
                <a:latin typeface="Times New Roman" panose="02020603050405020304" pitchFamily="18" charset="0"/>
                <a:cs typeface="Arabic Transparent" panose="020B0604020202020204" pitchFamily="34" charset="0"/>
              </a:rPr>
              <a:t>ا</a:t>
            </a:r>
            <a:r>
              <a:rPr lang="ar-SA" sz="3200" dirty="0" err="1">
                <a:solidFill>
                  <a:srgbClr val="FF0000"/>
                </a:solidFill>
                <a:latin typeface="Times New Roman" panose="02020603050405020304" pitchFamily="18" charset="0"/>
                <a:cs typeface="Arabic Transparent" panose="020B0604020202020204" pitchFamily="34" charset="0"/>
              </a:rPr>
              <a:t>لسليولوز</a:t>
            </a:r>
            <a:r>
              <a:rPr lang="en-US" sz="3200" dirty="0">
                <a:solidFill>
                  <a:srgbClr val="000000"/>
                </a:solidFill>
                <a:latin typeface="Times New Roman" panose="02020603050405020304" pitchFamily="18" charset="0"/>
              </a:rPr>
              <a:t>Cellulose</a:t>
            </a:r>
            <a:r>
              <a:rPr lang="en-US" sz="3200" dirty="0">
                <a:solidFill>
                  <a:srgbClr val="000000"/>
                </a:solidFill>
                <a:latin typeface="Times New Roman" panose="02020603050405020304" pitchFamily="18" charset="0"/>
                <a:cs typeface="Arabic Transparent" panose="020B0604020202020204" pitchFamily="34" charset="0"/>
              </a:rPr>
              <a:t> </a:t>
            </a:r>
            <a:r>
              <a:rPr lang="ar-SA" sz="3200" dirty="0">
                <a:solidFill>
                  <a:srgbClr val="000000"/>
                </a:solidFill>
                <a:latin typeface="Times New Roman" panose="02020603050405020304" pitchFamily="18" charset="0"/>
                <a:cs typeface="Arabic Transparent" panose="020B0604020202020204" pitchFamily="34" charset="0"/>
              </a:rPr>
              <a:t> ومواد كربوهيدراتية أخرى توجد بكميات قليلة.</a:t>
            </a:r>
            <a:r>
              <a:rPr lang="ar-EG" sz="3200" dirty="0">
                <a:solidFill>
                  <a:srgbClr val="000000"/>
                </a:solidFill>
                <a:latin typeface="Times New Roman" panose="02020603050405020304" pitchFamily="18" charset="0"/>
                <a:cs typeface="Arabic Transparent" panose="020B0604020202020204" pitchFamily="34" charset="0"/>
              </a:rPr>
              <a:t> </a:t>
            </a:r>
            <a:r>
              <a:rPr lang="ar-SA" sz="3200" dirty="0">
                <a:solidFill>
                  <a:srgbClr val="000000"/>
                </a:solidFill>
                <a:latin typeface="Times New Roman" panose="02020603050405020304" pitchFamily="18" charset="0"/>
                <a:cs typeface="Arabic Transparent" panose="020B0604020202020204" pitchFamily="34" charset="0"/>
              </a:rPr>
              <a:t>يتخلل الجدار الخلوي </a:t>
            </a:r>
            <a:r>
              <a:rPr lang="ar-SA" sz="3200" dirty="0" err="1">
                <a:solidFill>
                  <a:srgbClr val="000000"/>
                </a:solidFill>
                <a:latin typeface="Times New Roman" panose="02020603050405020304" pitchFamily="18" charset="0"/>
                <a:cs typeface="Arabic Transparent" panose="020B0604020202020204" pitchFamily="34" charset="0"/>
              </a:rPr>
              <a:t>البلازموديزمات</a:t>
            </a:r>
            <a:r>
              <a:rPr lang="ar-SA" sz="3200" dirty="0">
                <a:solidFill>
                  <a:srgbClr val="000000"/>
                </a:solidFill>
                <a:latin typeface="Times New Roman" panose="02020603050405020304" pitchFamily="18" charset="0"/>
                <a:cs typeface="Arabic Transparent" panose="020B0604020202020204" pitchFamily="34" charset="0"/>
              </a:rPr>
              <a:t> </a:t>
            </a:r>
            <a:r>
              <a:rPr lang="en-US" sz="3200" dirty="0">
                <a:solidFill>
                  <a:srgbClr val="000000"/>
                </a:solidFill>
                <a:latin typeface="Times New Roman" panose="02020603050405020304" pitchFamily="18" charset="0"/>
              </a:rPr>
              <a:t>Plasmodesmata</a:t>
            </a:r>
            <a:r>
              <a:rPr lang="en-US" sz="3200" dirty="0">
                <a:solidFill>
                  <a:srgbClr val="000000"/>
                </a:solidFill>
                <a:latin typeface="Times New Roman" panose="02020603050405020304" pitchFamily="18" charset="0"/>
                <a:cs typeface="Arabic Transparent" panose="020B0604020202020204" pitchFamily="34" charset="0"/>
              </a:rPr>
              <a:t> </a:t>
            </a:r>
            <a:r>
              <a:rPr lang="ar-SA" sz="3200" dirty="0">
                <a:solidFill>
                  <a:srgbClr val="000000"/>
                </a:solidFill>
                <a:latin typeface="Times New Roman" panose="02020603050405020304" pitchFamily="18" charset="0"/>
                <a:cs typeface="Arabic Transparent" panose="020B0604020202020204" pitchFamily="34" charset="0"/>
              </a:rPr>
              <a:t> </a:t>
            </a:r>
            <a:r>
              <a:rPr lang="ar-EG" sz="3200" dirty="0">
                <a:solidFill>
                  <a:srgbClr val="000000"/>
                </a:solidFill>
                <a:latin typeface="Times New Roman" panose="02020603050405020304" pitchFamily="18" charset="0"/>
                <a:cs typeface="Arabic Transparent" panose="020B0604020202020204" pitchFamily="34" charset="0"/>
              </a:rPr>
              <a:t>لكي يصل بين </a:t>
            </a:r>
            <a:r>
              <a:rPr lang="ar-SA" sz="3200" dirty="0">
                <a:solidFill>
                  <a:srgbClr val="000000"/>
                </a:solidFill>
                <a:latin typeface="Times New Roman" panose="02020603050405020304" pitchFamily="18" charset="0"/>
                <a:cs typeface="Arabic Transparent" panose="020B0604020202020204" pitchFamily="34" charset="0"/>
              </a:rPr>
              <a:t>الخلايا الم</a:t>
            </a:r>
            <a:r>
              <a:rPr lang="ar-EG" sz="3200" dirty="0">
                <a:solidFill>
                  <a:srgbClr val="000000"/>
                </a:solidFill>
                <a:latin typeface="Times New Roman" panose="02020603050405020304" pitchFamily="18" charset="0"/>
                <a:cs typeface="Arabic Transparent" panose="020B0604020202020204" pitchFamily="34" charset="0"/>
              </a:rPr>
              <a:t>ت</a:t>
            </a:r>
            <a:r>
              <a:rPr lang="ar-SA" sz="3200" dirty="0" err="1">
                <a:solidFill>
                  <a:srgbClr val="000000"/>
                </a:solidFill>
                <a:latin typeface="Times New Roman" panose="02020603050405020304" pitchFamily="18" charset="0"/>
                <a:cs typeface="Arabic Transparent" panose="020B0604020202020204" pitchFamily="34" charset="0"/>
              </a:rPr>
              <a:t>جاورة</a:t>
            </a:r>
            <a:r>
              <a:rPr lang="ar-EG" sz="3200" dirty="0">
                <a:solidFill>
                  <a:srgbClr val="000000"/>
                </a:solidFill>
                <a:latin typeface="Times New Roman" panose="02020603050405020304" pitchFamily="18" charset="0"/>
                <a:cs typeface="Arabic Transparent" panose="020B0604020202020204" pitchFamily="34" charset="0"/>
              </a:rPr>
              <a:t>.</a:t>
            </a:r>
            <a:endParaRPr lang="ar-SA" sz="3200" i="0" dirty="0">
              <a:solidFill>
                <a:srgbClr val="000000"/>
              </a:solidFill>
              <a:latin typeface="Times New Roman" panose="02020603050405020304" pitchFamily="18" charset="0"/>
            </a:endParaRPr>
          </a:p>
        </p:txBody>
      </p:sp>
      <p:pic>
        <p:nvPicPr>
          <p:cNvPr id="5" name="Content Placeholder 4">
            <a:extLst>
              <a:ext uri="{FF2B5EF4-FFF2-40B4-BE49-F238E27FC236}">
                <a16:creationId xmlns:a16="http://schemas.microsoft.com/office/drawing/2014/main" id="{20AB89E7-6442-4D4C-A530-096FFDCA1B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023282"/>
            <a:ext cx="5760639" cy="3834718"/>
          </a:xfrm>
        </p:spPr>
      </p:pic>
    </p:spTree>
    <p:extLst>
      <p:ext uri="{BB962C8B-B14F-4D97-AF65-F5344CB8AC3E}">
        <p14:creationId xmlns:p14="http://schemas.microsoft.com/office/powerpoint/2010/main" val="3056913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0"/>
            <a:ext cx="5598368" cy="646331"/>
          </a:xfrm>
          <a:prstGeom prst="rect">
            <a:avLst/>
          </a:prstGeom>
        </p:spPr>
        <p:txBody>
          <a:bodyPr wrap="square">
            <a:spAutoFit/>
          </a:bodyPr>
          <a:lstStyle/>
          <a:p>
            <a:pPr indent="539115" algn="ctr"/>
            <a:r>
              <a:rPr lang="ar-SA" sz="3600" b="1" u="sng" dirty="0">
                <a:latin typeface="Times New Roman" panose="02020603050405020304" pitchFamily="18" charset="0"/>
                <a:cs typeface="Times New Roman" panose="02020603050405020304" pitchFamily="18" charset="0"/>
              </a:rPr>
              <a:t>هيكل الخلية </a:t>
            </a:r>
            <a:r>
              <a:rPr lang="en-US" sz="3600" b="1" u="sng" dirty="0">
                <a:latin typeface="Times New Roman" panose="02020603050405020304" pitchFamily="18" charset="0"/>
                <a:cs typeface="Times New Roman" panose="02020603050405020304" pitchFamily="18" charset="0"/>
              </a:rPr>
              <a:t>Cytoskeleton</a:t>
            </a:r>
          </a:p>
        </p:txBody>
      </p:sp>
      <p:sp>
        <p:nvSpPr>
          <p:cNvPr id="4" name="Rectangle 3"/>
          <p:cNvSpPr/>
          <p:nvPr/>
        </p:nvSpPr>
        <p:spPr>
          <a:xfrm>
            <a:off x="179512" y="623527"/>
            <a:ext cx="8784976" cy="3046988"/>
          </a:xfrm>
          <a:prstGeom prst="rect">
            <a:avLst/>
          </a:prstGeom>
        </p:spPr>
        <p:txBody>
          <a:bodyPr wrap="square">
            <a:spAutoFit/>
          </a:bodyPr>
          <a:lstStyle/>
          <a:p>
            <a:pPr algn="just"/>
            <a:r>
              <a:rPr lang="ar-SA" sz="3200" dirty="0">
                <a:solidFill>
                  <a:srgbClr val="0000FF"/>
                </a:solidFill>
                <a:latin typeface="Times New Roman" panose="02020603050405020304" pitchFamily="18" charset="0"/>
                <a:cs typeface="Times New Roman" panose="02020603050405020304" pitchFamily="18" charset="0"/>
              </a:rPr>
              <a:t>تتميز</a:t>
            </a:r>
            <a:r>
              <a:rPr lang="ar-SA" sz="3200" dirty="0">
                <a:latin typeface="Times New Roman" panose="02020603050405020304" pitchFamily="18" charset="0"/>
                <a:cs typeface="Times New Roman" panose="02020603050405020304" pitchFamily="18" charset="0"/>
              </a:rPr>
              <a:t> جميع الخلايا بثبات شكلها بالرغم من حركة وانتقال بعض الخلايا من مكان إلى آخر مثل خلايا الدم البيضاء والحمراء. والسبب في احتفاظ الخلايا بأشكالها يعود إلى وجود شبكة كبيرة ومعقدة من الألياف التي تتكون من بروتينات حبيبية </a:t>
            </a:r>
            <a:r>
              <a:rPr lang="en-US" sz="3200" dirty="0">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Globular)</a:t>
            </a:r>
            <a:r>
              <a:rPr lang="en-US" sz="3200" dirty="0">
                <a:latin typeface="Times New Roman" panose="02020603050405020304" pitchFamily="18" charset="0"/>
                <a:cs typeface="Times New Roman" panose="02020603050405020304" pitchFamily="18" charset="0"/>
              </a:rPr>
              <a:t>، </a:t>
            </a:r>
            <a:r>
              <a:rPr lang="ar-SA" sz="3200" dirty="0">
                <a:latin typeface="Times New Roman" panose="02020603050405020304" pitchFamily="18" charset="0"/>
                <a:cs typeface="Times New Roman" panose="02020603050405020304" pitchFamily="18" charset="0"/>
              </a:rPr>
              <a:t>والتي تكون ما يعرف بالهيكل الخلوي </a:t>
            </a:r>
            <a:r>
              <a:rPr lang="en-US" sz="3200" dirty="0">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Cytoskeleton)</a:t>
            </a:r>
            <a:r>
              <a:rPr lang="en-US" sz="3200" dirty="0">
                <a:solidFill>
                  <a:srgbClr val="000000"/>
                </a:solidFill>
                <a:latin typeface="Times New Roman" panose="02020603050405020304" pitchFamily="18" charset="0"/>
                <a:cs typeface="Times New Roman" panose="02020603050405020304" pitchFamily="18" charset="0"/>
              </a:rPr>
              <a:t> </a:t>
            </a:r>
            <a:r>
              <a:rPr lang="ar-SA" sz="3200" dirty="0">
                <a:solidFill>
                  <a:srgbClr val="000000"/>
                </a:solidFill>
                <a:latin typeface="Times New Roman" panose="02020603050405020304" pitchFamily="18" charset="0"/>
                <a:cs typeface="Times New Roman" panose="02020603050405020304" pitchFamily="18" charset="0"/>
              </a:rPr>
              <a:t> وتعمل شبكة الألياف هذه على تثبيت عضيات الخلية، كما تعطي الدعامة الداخلية للخلية.</a:t>
            </a:r>
            <a:endParaRPr lang="en-US" sz="3200" dirty="0">
              <a:latin typeface="Times New Roman" panose="02020603050405020304" pitchFamily="18" charset="0"/>
              <a:cs typeface="Times New Roman" panose="02020603050405020304" pitchFamily="18" charset="0"/>
            </a:endParaRPr>
          </a:p>
        </p:txBody>
      </p:sp>
      <p:pic>
        <p:nvPicPr>
          <p:cNvPr id="7170" name="Picture 2" descr="http://allbiology.net/images/3-3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00" b="14403"/>
          <a:stretch/>
        </p:blipFill>
        <p:spPr bwMode="auto">
          <a:xfrm>
            <a:off x="87793" y="3578986"/>
            <a:ext cx="4340191" cy="309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1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90652" y="260648"/>
            <a:ext cx="4288354" cy="769441"/>
          </a:xfrm>
          <a:prstGeom prst="rect">
            <a:avLst/>
          </a:prstGeom>
        </p:spPr>
        <p:txBody>
          <a:bodyPr wrap="none">
            <a:spAutoFit/>
          </a:bodyPr>
          <a:lstStyle/>
          <a:p>
            <a:pPr algn="ctr"/>
            <a:r>
              <a:rPr lang="ar-SA" sz="4400" dirty="0">
                <a:latin typeface="Times New Roman" panose="02020603050405020304" pitchFamily="18" charset="0"/>
                <a:cs typeface="Times New Roman" panose="02020603050405020304" pitchFamily="18" charset="0"/>
              </a:rPr>
              <a:t>أولا: الخلايا أولية النواة</a:t>
            </a:r>
            <a:endParaRPr lang="en-US" sz="4400" dirty="0">
              <a:latin typeface="Times New Roman" panose="02020603050405020304" pitchFamily="18" charset="0"/>
              <a:cs typeface="Times New Roman" panose="02020603050405020304" pitchFamily="18" charset="0"/>
            </a:endParaRPr>
          </a:p>
        </p:txBody>
      </p:sp>
      <p:sp>
        <p:nvSpPr>
          <p:cNvPr id="3" name="مستطيل 2"/>
          <p:cNvSpPr/>
          <p:nvPr/>
        </p:nvSpPr>
        <p:spPr>
          <a:xfrm>
            <a:off x="971600" y="1340768"/>
            <a:ext cx="7813376" cy="4524315"/>
          </a:xfrm>
          <a:prstGeom prst="rect">
            <a:avLst/>
          </a:prstGeom>
        </p:spPr>
        <p:txBody>
          <a:bodyPr wrap="square">
            <a:spAutoFit/>
          </a:bodyPr>
          <a:lstStyle/>
          <a:p>
            <a:r>
              <a:rPr lang="ar-SA" sz="3200" dirty="0">
                <a:latin typeface="Times New Roman" panose="02020603050405020304" pitchFamily="18" charset="0"/>
                <a:cs typeface="Times New Roman" panose="02020603050405020304" pitchFamily="18" charset="0"/>
              </a:rPr>
              <a:t>عبارة عن خلايا بسيطة التركيب، يتكون اسمها اللاتيني </a:t>
            </a:r>
            <a:r>
              <a:rPr lang="en-US" sz="3200" dirty="0">
                <a:solidFill>
                  <a:srgbClr val="FF0000"/>
                </a:solidFill>
                <a:latin typeface="Times New Roman" panose="02020603050405020304" pitchFamily="18" charset="0"/>
                <a:cs typeface="Times New Roman" panose="02020603050405020304" pitchFamily="18" charset="0"/>
              </a:rPr>
              <a:t>Prokaryotic</a:t>
            </a:r>
            <a:r>
              <a:rPr lang="en-US" sz="3200" dirty="0">
                <a:latin typeface="Times New Roman" panose="02020603050405020304" pitchFamily="18" charset="0"/>
                <a:cs typeface="Times New Roman" panose="02020603050405020304" pitchFamily="18" charset="0"/>
              </a:rPr>
              <a:t> </a:t>
            </a:r>
            <a:r>
              <a:rPr lang="ar-SA" sz="3200" dirty="0">
                <a:latin typeface="Times New Roman" panose="02020603050405020304" pitchFamily="18" charset="0"/>
                <a:cs typeface="Times New Roman" panose="02020603050405020304" pitchFamily="18" charset="0"/>
              </a:rPr>
              <a:t> من شقين</a:t>
            </a:r>
          </a:p>
          <a:p>
            <a:r>
              <a:rPr lang="ar-SA" sz="3200" dirty="0">
                <a:latin typeface="Times New Roman" panose="02020603050405020304" pitchFamily="18" charset="0"/>
                <a:cs typeface="Times New Roman" panose="02020603050405020304" pitchFamily="18" charset="0"/>
              </a:rPr>
              <a:t> </a:t>
            </a:r>
            <a:r>
              <a:rPr lang="ar-SA" sz="3200" dirty="0">
                <a:solidFill>
                  <a:srgbClr val="FF0000"/>
                </a:solidFill>
                <a:latin typeface="Times New Roman" panose="02020603050405020304" pitchFamily="18" charset="0"/>
                <a:cs typeface="Times New Roman" panose="02020603050405020304" pitchFamily="18" charset="0"/>
              </a:rPr>
              <a:t>الأول</a:t>
            </a:r>
            <a:r>
              <a:rPr lang="ar-SA"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Pro</a:t>
            </a:r>
            <a:r>
              <a:rPr lang="ar-SA" sz="3200" dirty="0">
                <a:latin typeface="Times New Roman" panose="02020603050405020304" pitchFamily="18" charset="0"/>
                <a:cs typeface="Times New Roman" panose="02020603050405020304" pitchFamily="18" charset="0"/>
              </a:rPr>
              <a:t>  ويعني أولي أو قبل </a:t>
            </a:r>
            <a:r>
              <a:rPr lang="en-US" sz="3200" dirty="0">
                <a:latin typeface="Times New Roman" panose="02020603050405020304" pitchFamily="18" charset="0"/>
                <a:cs typeface="Times New Roman" panose="02020603050405020304" pitchFamily="18" charset="0"/>
              </a:rPr>
              <a:t>Before)</a:t>
            </a:r>
            <a:r>
              <a:rPr lang="ar-SA"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ar-SA" sz="3200" dirty="0">
                <a:solidFill>
                  <a:srgbClr val="FF0000"/>
                </a:solidFill>
                <a:latin typeface="Times New Roman" panose="02020603050405020304" pitchFamily="18" charset="0"/>
                <a:cs typeface="Times New Roman" panose="02020603050405020304" pitchFamily="18" charset="0"/>
              </a:rPr>
              <a:t>والثاني</a:t>
            </a:r>
            <a:r>
              <a:rPr lang="ar-SA"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Karyon</a:t>
            </a:r>
            <a:r>
              <a:rPr lang="en-US" sz="3200" dirty="0">
                <a:latin typeface="Times New Roman" panose="02020603050405020304" pitchFamily="18" charset="0"/>
                <a:cs typeface="Times New Roman" panose="02020603050405020304" pitchFamily="18" charset="0"/>
              </a:rPr>
              <a:t> </a:t>
            </a:r>
            <a:r>
              <a:rPr lang="ar-SA" sz="3200" dirty="0">
                <a:latin typeface="Times New Roman" panose="02020603050405020304" pitchFamily="18" charset="0"/>
                <a:cs typeface="Times New Roman" panose="02020603050405020304" pitchFamily="18" charset="0"/>
              </a:rPr>
              <a:t>ويعني نواة</a:t>
            </a:r>
            <a:r>
              <a:rPr lang="en-US" sz="3200" dirty="0">
                <a:latin typeface="Times New Roman" panose="02020603050405020304" pitchFamily="18" charset="0"/>
                <a:cs typeface="Times New Roman" panose="02020603050405020304" pitchFamily="18" charset="0"/>
              </a:rPr>
              <a:t> (Nucleus) </a:t>
            </a:r>
          </a:p>
          <a:p>
            <a:r>
              <a:rPr lang="ar-SA" sz="3200" dirty="0">
                <a:latin typeface="Times New Roman" panose="02020603050405020304" pitchFamily="18" charset="0"/>
                <a:cs typeface="Times New Roman" panose="02020603050405020304" pitchFamily="18" charset="0"/>
              </a:rPr>
              <a:t>وتشمل الخلايا أولية النواة: </a:t>
            </a:r>
            <a:endParaRPr lang="ar-EG" sz="3200" dirty="0">
              <a:latin typeface="Times New Roman" panose="02020603050405020304" pitchFamily="18" charset="0"/>
              <a:cs typeface="Times New Roman" panose="02020603050405020304" pitchFamily="18" charset="0"/>
            </a:endParaRPr>
          </a:p>
          <a:p>
            <a:r>
              <a:rPr lang="ar-SA" sz="3200" dirty="0">
                <a:latin typeface="Times New Roman" panose="02020603050405020304" pitchFamily="18" charset="0"/>
                <a:cs typeface="Times New Roman" panose="02020603050405020304" pitchFamily="18" charset="0"/>
              </a:rPr>
              <a:t>البلازما الفطرية </a:t>
            </a:r>
            <a:r>
              <a:rPr lang="en-US" sz="3200" dirty="0">
                <a:latin typeface="Times New Roman" panose="02020603050405020304" pitchFamily="18" charset="0"/>
                <a:cs typeface="Times New Roman" panose="02020603050405020304" pitchFamily="18" charset="0"/>
              </a:rPr>
              <a:t>(Mycoplasmas)</a:t>
            </a:r>
            <a:endParaRPr lang="ar-EG"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ar-SA" sz="3200" dirty="0">
                <a:latin typeface="Times New Roman" panose="02020603050405020304" pitchFamily="18" charset="0"/>
                <a:cs typeface="Times New Roman" panose="02020603050405020304" pitchFamily="18" charset="0"/>
              </a:rPr>
              <a:t>البكتيريا </a:t>
            </a:r>
            <a:r>
              <a:rPr lang="en-US" sz="3200" dirty="0">
                <a:latin typeface="Times New Roman" panose="02020603050405020304" pitchFamily="18" charset="0"/>
                <a:cs typeface="Times New Roman" panose="02020603050405020304" pitchFamily="18" charset="0"/>
              </a:rPr>
              <a:t>(Bacteria)</a:t>
            </a:r>
            <a:endParaRPr lang="ar-EG" sz="3200" dirty="0">
              <a:latin typeface="Times New Roman" panose="02020603050405020304" pitchFamily="18" charset="0"/>
              <a:cs typeface="Times New Roman" panose="02020603050405020304" pitchFamily="18" charset="0"/>
            </a:endParaRPr>
          </a:p>
          <a:p>
            <a:r>
              <a:rPr lang="ar-SA" sz="3200" dirty="0">
                <a:latin typeface="Times New Roman" panose="02020603050405020304" pitchFamily="18" charset="0"/>
                <a:cs typeface="Times New Roman" panose="02020603050405020304" pitchFamily="18" charset="0"/>
              </a:rPr>
              <a:t>الطحالب الخضراء المزرقة</a:t>
            </a:r>
            <a:r>
              <a:rPr lang="ar-EG"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(Blue-green algae)</a:t>
            </a:r>
            <a:endParaRPr lang="ar-EG" sz="3200" dirty="0">
              <a:latin typeface="Times New Roman" panose="02020603050405020304" pitchFamily="18" charset="0"/>
              <a:cs typeface="Times New Roman" panose="02020603050405020304" pitchFamily="18" charset="0"/>
            </a:endParaRPr>
          </a:p>
          <a:p>
            <a:r>
              <a:rPr lang="ar-SA" sz="3200" dirty="0">
                <a:latin typeface="Times New Roman" panose="02020603050405020304" pitchFamily="18" charset="0"/>
                <a:cs typeface="Times New Roman" panose="02020603050405020304" pitchFamily="18" charset="0"/>
              </a:rPr>
              <a:t>أو البكتيريا المزرقة  </a:t>
            </a:r>
            <a:r>
              <a:rPr lang="en-US" sz="3200" dirty="0">
                <a:latin typeface="Times New Roman" panose="02020603050405020304" pitchFamily="18" charset="0"/>
                <a:cs typeface="Times New Roman" panose="02020603050405020304" pitchFamily="18" charset="0"/>
              </a:rPr>
              <a:t>(Cyanobacteria)</a:t>
            </a:r>
            <a:endParaRPr lang="ar-S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913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FADCD1-4FD8-42A5-A48C-6F67938FE6C0}"/>
              </a:ext>
            </a:extLst>
          </p:cNvPr>
          <p:cNvSpPr/>
          <p:nvPr/>
        </p:nvSpPr>
        <p:spPr>
          <a:xfrm>
            <a:off x="182415" y="777415"/>
            <a:ext cx="8779170" cy="5878532"/>
          </a:xfrm>
          <a:prstGeom prst="rect">
            <a:avLst/>
          </a:prstGeom>
        </p:spPr>
        <p:txBody>
          <a:bodyPr wrap="square">
            <a:spAutoFit/>
          </a:bodyPr>
          <a:lstStyle/>
          <a:p>
            <a:r>
              <a:rPr lang="ar-SA" sz="3200" b="1" dirty="0">
                <a:latin typeface="Times New Roman" panose="02020603050405020304" pitchFamily="18" charset="0"/>
                <a:cs typeface="Times New Roman" panose="02020603050405020304" pitchFamily="18" charset="0"/>
              </a:rPr>
              <a:t>1- الخيوط الدقيقة </a:t>
            </a:r>
            <a:r>
              <a:rPr lang="en-US" sz="3200" b="1" dirty="0">
                <a:latin typeface="Times New Roman" panose="02020603050405020304" pitchFamily="18" charset="0"/>
                <a:cs typeface="Times New Roman" panose="02020603050405020304" pitchFamily="18" charset="0"/>
              </a:rPr>
              <a:t>Microfilaments</a:t>
            </a:r>
            <a:endParaRPr lang="ar-EG" sz="3200" b="1" dirty="0">
              <a:latin typeface="Times New Roman" panose="02020603050405020304" pitchFamily="18" charset="0"/>
              <a:cs typeface="Times New Roman" panose="02020603050405020304" pitchFamily="18" charset="0"/>
            </a:endParaRPr>
          </a:p>
          <a:p>
            <a:r>
              <a:rPr lang="ar-EG" sz="2800" dirty="0">
                <a:latin typeface="Times New Roman" panose="02020603050405020304" pitchFamily="18" charset="0"/>
                <a:cs typeface="Times New Roman" panose="02020603050405020304" pitchFamily="18" charset="0"/>
              </a:rPr>
              <a:t>الياف رفيعة (7 نانو) وطويلة (عدة سنتمترات) تعرف بخيوط الاكتين </a:t>
            </a:r>
            <a:r>
              <a:rPr lang="en-GB" sz="2800" dirty="0">
                <a:latin typeface="Times New Roman" panose="02020603050405020304" pitchFamily="18" charset="0"/>
                <a:cs typeface="Times New Roman" panose="02020603050405020304" pitchFamily="18" charset="0"/>
              </a:rPr>
              <a:t>Actin filaments</a:t>
            </a:r>
            <a:endParaRPr lang="ar-EG" sz="2800" dirty="0">
              <a:latin typeface="Times New Roman" panose="02020603050405020304" pitchFamily="18" charset="0"/>
              <a:cs typeface="Times New Roman" panose="02020603050405020304" pitchFamily="18" charset="0"/>
            </a:endParaRPr>
          </a:p>
          <a:p>
            <a:r>
              <a:rPr lang="ar-SA" sz="3200" b="1" dirty="0">
                <a:latin typeface="Times New Roman" panose="02020603050405020304" pitchFamily="18" charset="0"/>
                <a:cs typeface="Times New Roman" panose="02020603050405020304" pitchFamily="18" charset="0"/>
              </a:rPr>
              <a:t>2- الخيوط المتوسطة </a:t>
            </a:r>
            <a:r>
              <a:rPr lang="en-US" sz="3200" b="1" dirty="0">
                <a:latin typeface="Times New Roman" panose="02020603050405020304" pitchFamily="18" charset="0"/>
                <a:cs typeface="Times New Roman" panose="02020603050405020304" pitchFamily="18" charset="0"/>
              </a:rPr>
              <a:t>Intermediate filaments</a:t>
            </a:r>
          </a:p>
          <a:p>
            <a:pPr algn="just"/>
            <a:r>
              <a:rPr lang="ar-SA" sz="2800" dirty="0">
                <a:latin typeface="Times New Roman" panose="02020603050405020304" pitchFamily="18" charset="0"/>
                <a:cs typeface="Times New Roman" panose="02020603050405020304" pitchFamily="18" charset="0"/>
              </a:rPr>
              <a:t>ألياف بروتينية اكبر حجماً من الخيوط الدقيقة واصغر من </a:t>
            </a:r>
            <a:r>
              <a:rPr lang="ar-SA" sz="2800" dirty="0" err="1">
                <a:latin typeface="Times New Roman" panose="02020603050405020304" pitchFamily="18" charset="0"/>
                <a:cs typeface="Times New Roman" panose="02020603050405020304" pitchFamily="18" charset="0"/>
              </a:rPr>
              <a:t>الأنيبيبات</a:t>
            </a:r>
            <a:r>
              <a:rPr lang="ar-SA" sz="2800" dirty="0">
                <a:latin typeface="Times New Roman" panose="02020603050405020304" pitchFamily="18" charset="0"/>
                <a:cs typeface="Times New Roman" panose="02020603050405020304" pitchFamily="18" charset="0"/>
              </a:rPr>
              <a:t> الدقيقة تتكون من سلسلة طويلة من ألياف بروتين</a:t>
            </a:r>
            <a:r>
              <a:rPr lang="ar-EG" sz="2800" dirty="0">
                <a:latin typeface="Times New Roman" panose="02020603050405020304" pitchFamily="18" charset="0"/>
                <a:cs typeface="Times New Roman" panose="02020603050405020304" pitchFamily="18" charset="0"/>
              </a:rPr>
              <a:t>ي</a:t>
            </a:r>
            <a:r>
              <a:rPr lang="ar-SA" sz="2800" dirty="0">
                <a:latin typeface="Times New Roman" panose="02020603050405020304" pitchFamily="18" charset="0"/>
                <a:cs typeface="Times New Roman" panose="02020603050405020304" pitchFamily="18" charset="0"/>
              </a:rPr>
              <a:t>ة متعددة الببتيدات تكون الهيكل </a:t>
            </a:r>
            <a:r>
              <a:rPr lang="ar-SA" sz="2800" dirty="0" err="1">
                <a:latin typeface="Times New Roman" panose="02020603050405020304" pitchFamily="18" charset="0"/>
                <a:cs typeface="Times New Roman" panose="02020603050405020304" pitchFamily="18" charset="0"/>
              </a:rPr>
              <a:t>الدعامي</a:t>
            </a:r>
            <a:r>
              <a:rPr lang="ar-SA" sz="2800" dirty="0">
                <a:latin typeface="Times New Roman" panose="02020603050405020304" pitchFamily="18" charset="0"/>
                <a:cs typeface="Times New Roman" panose="02020603050405020304" pitchFamily="18" charset="0"/>
              </a:rPr>
              <a:t> داخل الخلية، كما أن</a:t>
            </a:r>
            <a:r>
              <a:rPr lang="ar-EG" sz="2800" dirty="0">
                <a:latin typeface="Times New Roman" panose="02020603050405020304" pitchFamily="18" charset="0"/>
                <a:cs typeface="Times New Roman" panose="02020603050405020304" pitchFamily="18" charset="0"/>
              </a:rPr>
              <a:t>ها ت</a:t>
            </a:r>
            <a:r>
              <a:rPr lang="ar-SA" sz="2800" dirty="0">
                <a:latin typeface="Times New Roman" panose="02020603050405020304" pitchFamily="18" charset="0"/>
                <a:cs typeface="Times New Roman" panose="02020603050405020304" pitchFamily="18" charset="0"/>
              </a:rPr>
              <a:t>دعم غشاء النواة</a:t>
            </a:r>
            <a:r>
              <a:rPr lang="ar-EG" sz="2800" dirty="0">
                <a:latin typeface="Times New Roman" panose="02020603050405020304" pitchFamily="18" charset="0"/>
                <a:cs typeface="Times New Roman" panose="02020603050405020304" pitchFamily="18" charset="0"/>
              </a:rPr>
              <a:t> و</a:t>
            </a:r>
            <a:r>
              <a:rPr lang="ar-SA" sz="2800" dirty="0">
                <a:latin typeface="Times New Roman" panose="02020603050405020304" pitchFamily="18" charset="0"/>
                <a:cs typeface="Times New Roman" panose="02020603050405020304" pitchFamily="18" charset="0"/>
              </a:rPr>
              <a:t>الغشاء الخلوي</a:t>
            </a:r>
            <a:r>
              <a:rPr lang="ar-EG" sz="2800" dirty="0">
                <a:latin typeface="Times New Roman" panose="02020603050405020304" pitchFamily="18" charset="0"/>
                <a:cs typeface="Times New Roman" panose="02020603050405020304" pitchFamily="18" charset="0"/>
              </a:rPr>
              <a:t> و</a:t>
            </a:r>
            <a:r>
              <a:rPr lang="ar-SA" sz="2800" dirty="0">
                <a:latin typeface="Times New Roman" panose="02020603050405020304" pitchFamily="18" charset="0"/>
                <a:cs typeface="Times New Roman" panose="02020603050405020304" pitchFamily="18" charset="0"/>
              </a:rPr>
              <a:t>تكون </a:t>
            </a:r>
            <a:r>
              <a:rPr lang="ar-EG" sz="2800" dirty="0">
                <a:latin typeface="Times New Roman" panose="02020603050405020304" pitchFamily="18" charset="0"/>
                <a:cs typeface="Times New Roman" panose="02020603050405020304" pitchFamily="18" charset="0"/>
              </a:rPr>
              <a:t>ال</a:t>
            </a:r>
            <a:r>
              <a:rPr lang="ar-SA" sz="2800" dirty="0">
                <a:latin typeface="Times New Roman" panose="02020603050405020304" pitchFamily="18" charset="0"/>
                <a:cs typeface="Times New Roman" panose="02020603050405020304" pitchFamily="18" charset="0"/>
              </a:rPr>
              <a:t>روابط بين الخلايا المتجاورة</a:t>
            </a:r>
            <a:endParaRPr lang="en-US" sz="2800" dirty="0">
              <a:latin typeface="Times New Roman" panose="02020603050405020304" pitchFamily="18" charset="0"/>
              <a:cs typeface="Times New Roman" panose="02020603050405020304" pitchFamily="18" charset="0"/>
            </a:endParaRPr>
          </a:p>
          <a:p>
            <a:r>
              <a:rPr lang="ar-SA" sz="3200" b="1" dirty="0">
                <a:latin typeface="Times New Roman" panose="02020603050405020304" pitchFamily="18" charset="0"/>
                <a:cs typeface="Times New Roman" panose="02020603050405020304" pitchFamily="18" charset="0"/>
              </a:rPr>
              <a:t>3- </a:t>
            </a:r>
            <a:r>
              <a:rPr lang="ar-SA" sz="3200" b="1" dirty="0" err="1">
                <a:latin typeface="Times New Roman" panose="02020603050405020304" pitchFamily="18" charset="0"/>
                <a:cs typeface="Times New Roman" panose="02020603050405020304" pitchFamily="18" charset="0"/>
              </a:rPr>
              <a:t>الأنيبيبات</a:t>
            </a:r>
            <a:r>
              <a:rPr lang="ar-SA" sz="3200" b="1" dirty="0">
                <a:latin typeface="Times New Roman" panose="02020603050405020304" pitchFamily="18" charset="0"/>
                <a:cs typeface="Times New Roman" panose="02020603050405020304" pitchFamily="18" charset="0"/>
              </a:rPr>
              <a:t> الدقيقة </a:t>
            </a:r>
            <a:r>
              <a:rPr lang="en-US" sz="3200" b="1" dirty="0">
                <a:latin typeface="Times New Roman" panose="02020603050405020304" pitchFamily="18" charset="0"/>
                <a:cs typeface="Times New Roman" panose="02020603050405020304" pitchFamily="18" charset="0"/>
              </a:rPr>
              <a:t>Microtubules</a:t>
            </a:r>
            <a:endParaRPr lang="ar-EG" sz="3200" b="1" dirty="0">
              <a:latin typeface="Times New Roman" panose="02020603050405020304" pitchFamily="18" charset="0"/>
              <a:cs typeface="Times New Roman" panose="02020603050405020304" pitchFamily="18" charset="0"/>
            </a:endParaRPr>
          </a:p>
          <a:p>
            <a:r>
              <a:rPr lang="ar-SA" sz="2800" dirty="0" err="1">
                <a:solidFill>
                  <a:srgbClr val="0000FF"/>
                </a:solidFill>
                <a:latin typeface="Times New Roman" panose="02020603050405020304" pitchFamily="18" charset="0"/>
                <a:cs typeface="Times New Roman" panose="02020603050405020304" pitchFamily="18" charset="0"/>
              </a:rPr>
              <a:t>أنيبيبات</a:t>
            </a:r>
            <a:r>
              <a:rPr lang="ar-SA" sz="2800" dirty="0">
                <a:latin typeface="Times New Roman" panose="02020603050405020304" pitchFamily="18" charset="0"/>
                <a:cs typeface="Times New Roman" panose="02020603050405020304" pitchFamily="18" charset="0"/>
              </a:rPr>
              <a:t> اسطوانية الشكل مجوفة يصل قطر الواحدة إلى 25 نانومتر تقريباً وطولها يتراوح ما بين 0.2 - 25 </a:t>
            </a:r>
            <a:r>
              <a:rPr lang="ar-SA" sz="2800" dirty="0" err="1">
                <a:latin typeface="Times New Roman" panose="02020603050405020304" pitchFamily="18" charset="0"/>
                <a:cs typeface="Times New Roman" panose="02020603050405020304" pitchFamily="18" charset="0"/>
              </a:rPr>
              <a:t>ميكرومتر</a:t>
            </a:r>
            <a:r>
              <a:rPr lang="ar-SA" sz="2800" dirty="0">
                <a:latin typeface="Times New Roman" panose="02020603050405020304" pitchFamily="18" charset="0"/>
                <a:cs typeface="Times New Roman" panose="02020603050405020304" pitchFamily="18" charset="0"/>
              </a:rPr>
              <a:t>. تتكون من نوعين من البروتينات هما الفا-</a:t>
            </a:r>
            <a:r>
              <a:rPr lang="ar-SA" sz="2800" dirty="0" err="1">
                <a:latin typeface="Times New Roman" panose="02020603050405020304" pitchFamily="18" charset="0"/>
                <a:cs typeface="Times New Roman" panose="02020603050405020304" pitchFamily="18" charset="0"/>
              </a:rPr>
              <a:t>تويوبيولين</a:t>
            </a:r>
            <a:r>
              <a:rPr lang="ar-SA" sz="2800" dirty="0">
                <a:latin typeface="Times New Roman" panose="02020603050405020304" pitchFamily="18" charset="0"/>
                <a:cs typeface="Times New Roman" panose="02020603050405020304" pitchFamily="18" charset="0"/>
              </a:rPr>
              <a:t> </a:t>
            </a:r>
            <a:r>
              <a:rPr lang="el-GR" sz="2800" dirty="0">
                <a:solidFill>
                  <a:srgbClr val="0000FF"/>
                </a:solidFill>
                <a:latin typeface="Times New Roman" panose="02020603050405020304" pitchFamily="18" charset="0"/>
                <a:cs typeface="Times New Roman" panose="02020603050405020304" pitchFamily="18" charset="0"/>
              </a:rPr>
              <a:t>α</a:t>
            </a:r>
            <a:r>
              <a:rPr lang="en-US" sz="2800" dirty="0">
                <a:solidFill>
                  <a:srgbClr val="0000FF"/>
                </a:solidFill>
                <a:latin typeface="Times New Roman" panose="02020603050405020304" pitchFamily="18" charset="0"/>
                <a:cs typeface="Times New Roman" panose="02020603050405020304" pitchFamily="18" charset="0"/>
              </a:rPr>
              <a:t>-tubulin</a:t>
            </a:r>
            <a:r>
              <a:rPr lang="en-US"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وبيتا-</a:t>
            </a:r>
            <a:r>
              <a:rPr lang="ar-SA" sz="2800" dirty="0" err="1">
                <a:latin typeface="Times New Roman" panose="02020603050405020304" pitchFamily="18" charset="0"/>
                <a:cs typeface="Times New Roman" panose="02020603050405020304" pitchFamily="18" charset="0"/>
              </a:rPr>
              <a:t>تويوبيولين</a:t>
            </a:r>
            <a:r>
              <a:rPr lang="ar-SA" sz="2800" dirty="0">
                <a:latin typeface="Times New Roman" panose="02020603050405020304" pitchFamily="18" charset="0"/>
                <a:cs typeface="Times New Roman" panose="02020603050405020304" pitchFamily="18" charset="0"/>
              </a:rPr>
              <a:t> </a:t>
            </a:r>
            <a:r>
              <a:rPr lang="el-GR" sz="2800" dirty="0">
                <a:solidFill>
                  <a:srgbClr val="0000FF"/>
                </a:solidFill>
                <a:latin typeface="Times New Roman" panose="02020603050405020304" pitchFamily="18" charset="0"/>
                <a:cs typeface="Times New Roman" panose="02020603050405020304" pitchFamily="18" charset="0"/>
              </a:rPr>
              <a:t>β</a:t>
            </a:r>
            <a:r>
              <a:rPr lang="en-US" sz="2800" dirty="0">
                <a:solidFill>
                  <a:srgbClr val="0000FF"/>
                </a:solidFill>
                <a:latin typeface="Times New Roman" panose="02020603050405020304" pitchFamily="18" charset="0"/>
                <a:cs typeface="Times New Roman" panose="02020603050405020304" pitchFamily="18" charset="0"/>
              </a:rPr>
              <a:t>-tubulin</a:t>
            </a:r>
            <a:r>
              <a:rPr lang="en-US"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وهما من البروتينات الحبيبية </a:t>
            </a:r>
            <a:r>
              <a:rPr lang="en-US" sz="2800" dirty="0">
                <a:solidFill>
                  <a:srgbClr val="0000FF"/>
                </a:solidFill>
                <a:latin typeface="Times New Roman" panose="02020603050405020304" pitchFamily="18" charset="0"/>
                <a:cs typeface="Times New Roman" panose="02020603050405020304" pitchFamily="18" charset="0"/>
              </a:rPr>
              <a:t>Globular</a:t>
            </a:r>
            <a:r>
              <a:rPr lang="en-US" sz="2800" dirty="0">
                <a:latin typeface="Times New Roman" panose="02020603050405020304" pitchFamily="18" charset="0"/>
                <a:cs typeface="Times New Roman" panose="02020603050405020304" pitchFamily="18" charset="0"/>
              </a:rPr>
              <a:t>،</a:t>
            </a:r>
          </a:p>
        </p:txBody>
      </p:sp>
      <p:sp>
        <p:nvSpPr>
          <p:cNvPr id="7" name="Title 6">
            <a:extLst>
              <a:ext uri="{FF2B5EF4-FFF2-40B4-BE49-F238E27FC236}">
                <a16:creationId xmlns:a16="http://schemas.microsoft.com/office/drawing/2014/main" id="{46D33737-7ECC-465B-89DC-A563BE14A4A1}"/>
              </a:ext>
            </a:extLst>
          </p:cNvPr>
          <p:cNvSpPr>
            <a:spLocks noGrp="1"/>
          </p:cNvSpPr>
          <p:nvPr>
            <p:ph type="title"/>
          </p:nvPr>
        </p:nvSpPr>
        <p:spPr>
          <a:xfrm>
            <a:off x="1639947" y="164042"/>
            <a:ext cx="5864106" cy="646331"/>
          </a:xfrm>
          <a:prstGeom prst="rect">
            <a:avLst/>
          </a:prstGeom>
        </p:spPr>
        <p:txBody>
          <a:bodyPr wrap="none">
            <a:spAutoFit/>
          </a:bodyPr>
          <a:lstStyle/>
          <a:p>
            <a:r>
              <a:rPr lang="ar-SA" sz="3600" b="1" dirty="0">
                <a:latin typeface="Arial" panose="020B0604020202020204" pitchFamily="34" charset="0"/>
              </a:rPr>
              <a:t>يوجد ثلاثة انواع من الالياف البروتينية</a:t>
            </a:r>
            <a:endParaRPr lang="en-US" sz="3600" dirty="0"/>
          </a:p>
        </p:txBody>
      </p:sp>
    </p:spTree>
    <p:extLst>
      <p:ext uri="{BB962C8B-B14F-4D97-AF65-F5344CB8AC3E}">
        <p14:creationId xmlns:p14="http://schemas.microsoft.com/office/powerpoint/2010/main" val="1621584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522296" cy="523220"/>
          </a:xfrm>
          <a:prstGeom prst="rect">
            <a:avLst/>
          </a:prstGeom>
        </p:spPr>
        <p:txBody>
          <a:bodyPr wrap="square">
            <a:spAutoFit/>
          </a:bodyPr>
          <a:lstStyle/>
          <a:p>
            <a:pPr indent="539115"/>
            <a:r>
              <a:rPr lang="ar-SA" sz="2800" b="1" dirty="0">
                <a:latin typeface="Times New Roman" panose="02020603050405020304" pitchFamily="18" charset="0"/>
                <a:cs typeface="Times New Roman" panose="02020603050405020304" pitchFamily="18" charset="0"/>
              </a:rPr>
              <a:t>وتلعب الأنيبيبات الدقيقة وظائف عديدة وهامة في الخلية من أهمها ما يلي:</a:t>
            </a:r>
          </a:p>
        </p:txBody>
      </p:sp>
      <p:sp>
        <p:nvSpPr>
          <p:cNvPr id="3" name="Rectangle 2"/>
          <p:cNvSpPr/>
          <p:nvPr/>
        </p:nvSpPr>
        <p:spPr>
          <a:xfrm>
            <a:off x="179512" y="1844824"/>
            <a:ext cx="8784976" cy="3970318"/>
          </a:xfrm>
          <a:prstGeom prst="rect">
            <a:avLst/>
          </a:prstGeom>
        </p:spPr>
        <p:txBody>
          <a:bodyPr wrap="square">
            <a:spAutoFit/>
          </a:bodyPr>
          <a:lstStyle/>
          <a:p>
            <a:pPr marL="457200" indent="-457200" algn="just">
              <a:buFont typeface="+mj-lt"/>
              <a:buAutoNum type="arabicPeriod"/>
            </a:pPr>
            <a:r>
              <a:rPr lang="ar-SA" sz="2800" dirty="0">
                <a:latin typeface="Times New Roman" panose="02020603050405020304" pitchFamily="18" charset="0"/>
                <a:cs typeface="Times New Roman" panose="02020603050405020304" pitchFamily="18" charset="0"/>
              </a:rPr>
              <a:t> تدعيم الهيكل الخلوي.</a:t>
            </a:r>
          </a:p>
          <a:p>
            <a:pPr marL="539115" indent="-539115" algn="just">
              <a:buFont typeface="+mj-lt"/>
              <a:buAutoNum type="arabicPeriod"/>
            </a:pPr>
            <a:r>
              <a:rPr lang="ar-SA" sz="2800" dirty="0">
                <a:latin typeface="Times New Roman" panose="02020603050405020304" pitchFamily="18" charset="0"/>
                <a:cs typeface="Times New Roman" panose="02020603050405020304" pitchFamily="18" charset="0"/>
              </a:rPr>
              <a:t>تساهم في انقسام الخلية حيث أن خيوط المغزل وهي عبارة عن أنيبيبات دقيقة</a:t>
            </a:r>
          </a:p>
          <a:p>
            <a:pPr marL="539115" indent="-539115" algn="just">
              <a:buFont typeface="+mj-lt"/>
              <a:buAutoNum type="arabicPeriod"/>
            </a:pPr>
            <a:r>
              <a:rPr lang="ar-SA" sz="2800" dirty="0">
                <a:latin typeface="Times New Roman" panose="02020603050405020304" pitchFamily="18" charset="0"/>
                <a:cs typeface="Times New Roman" panose="02020603050405020304" pitchFamily="18" charset="0"/>
              </a:rPr>
              <a:t>تعمل على التوزيع المتساوي للكروموزومات أثناء انقسام الخلية كما يلاحظ في الطور الاستوائي.</a:t>
            </a:r>
          </a:p>
          <a:p>
            <a:pPr marL="539115" indent="-539115" algn="just">
              <a:buFont typeface="+mj-lt"/>
              <a:buAutoNum type="arabicPeriod"/>
            </a:pPr>
            <a:r>
              <a:rPr lang="ar-SA" sz="2800" dirty="0">
                <a:latin typeface="Times New Roman" panose="02020603050405020304" pitchFamily="18" charset="0"/>
                <a:cs typeface="Times New Roman" panose="02020603050405020304" pitchFamily="18" charset="0"/>
              </a:rPr>
              <a:t>تدخل الأنيبيبات الدقيقة في تركيب الأجسام المركزية والأجسام القاعدية والأهداب والأسواط.</a:t>
            </a:r>
          </a:p>
          <a:p>
            <a:pPr marL="539115" indent="-539115" algn="just">
              <a:buFont typeface="+mj-lt"/>
              <a:buAutoNum type="arabicPeriod"/>
            </a:pPr>
            <a:r>
              <a:rPr lang="ar-SA" sz="2800" dirty="0">
                <a:latin typeface="Times New Roman" panose="02020603050405020304" pitchFamily="18" charset="0"/>
                <a:cs typeface="Times New Roman" panose="02020603050405020304" pitchFamily="18" charset="0"/>
              </a:rPr>
              <a:t> تعمل على تسهيل حركة وانتقال بعض العضيات داخل الخلية مثل الميتوكوندريا والحويصلات</a:t>
            </a:r>
            <a:endParaRPr lang="ar-SA" sz="28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362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48464" cy="769441"/>
          </a:xfrm>
          <a:prstGeom prst="rect">
            <a:avLst/>
          </a:prstGeom>
        </p:spPr>
        <p:txBody>
          <a:bodyPr wrap="square">
            <a:spAutoFit/>
          </a:bodyPr>
          <a:lstStyle/>
          <a:p>
            <a:pPr algn="ctr"/>
            <a:r>
              <a:rPr lang="ar-SA" sz="4400" b="1" dirty="0">
                <a:latin typeface="Times New Roman" panose="02020603050405020304" pitchFamily="18" charset="0"/>
                <a:cs typeface="Times New Roman" panose="02020603050405020304" pitchFamily="18" charset="0"/>
              </a:rPr>
              <a:t> الجسيمات المركزية </a:t>
            </a:r>
            <a:r>
              <a:rPr lang="en-US" sz="4400" b="1" dirty="0">
                <a:latin typeface="Times New Roman" panose="02020603050405020304" pitchFamily="18" charset="0"/>
                <a:cs typeface="Times New Roman" panose="02020603050405020304" pitchFamily="18" charset="0"/>
              </a:rPr>
              <a:t>Centrioles</a:t>
            </a:r>
          </a:p>
        </p:txBody>
      </p:sp>
      <p:sp>
        <p:nvSpPr>
          <p:cNvPr id="3" name="Rectangle 2"/>
          <p:cNvSpPr/>
          <p:nvPr/>
        </p:nvSpPr>
        <p:spPr>
          <a:xfrm>
            <a:off x="4355976" y="1052736"/>
            <a:ext cx="4572000" cy="4832092"/>
          </a:xfrm>
          <a:prstGeom prst="rect">
            <a:avLst/>
          </a:prstGeom>
        </p:spPr>
        <p:txBody>
          <a:bodyPr wrap="square">
            <a:spAutoFit/>
          </a:bodyPr>
          <a:lstStyle/>
          <a:p>
            <a:pPr algn="just"/>
            <a:r>
              <a:rPr lang="ar-SA" sz="2800" dirty="0">
                <a:solidFill>
                  <a:srgbClr val="FF0000"/>
                </a:solidFill>
                <a:effectLst/>
                <a:latin typeface="Times New Roman" panose="02020603050405020304" pitchFamily="18" charset="0"/>
                <a:cs typeface="Times New Roman" panose="02020603050405020304" pitchFamily="18" charset="0"/>
              </a:rPr>
              <a:t>توجد في الخلية الحيوانية فقط ولا توجد في الخلية النباتية</a:t>
            </a:r>
            <a:r>
              <a:rPr lang="ar-SA" sz="2800" dirty="0">
                <a:solidFill>
                  <a:srgbClr val="000000"/>
                </a:solidFill>
                <a:effectLst/>
                <a:latin typeface="Times New Roman" panose="02020603050405020304" pitchFamily="18" charset="0"/>
                <a:cs typeface="Times New Roman" panose="02020603050405020304" pitchFamily="18" charset="0"/>
              </a:rPr>
              <a:t>.</a:t>
            </a:r>
            <a:r>
              <a:rPr lang="ar-EG" sz="2800" dirty="0">
                <a:solidFill>
                  <a:srgbClr val="000000"/>
                </a:solidFill>
                <a:effectLst/>
                <a:latin typeface="Times New Roman" panose="02020603050405020304" pitchFamily="18" charset="0"/>
                <a:cs typeface="Times New Roman" panose="02020603050405020304" pitchFamily="18" charset="0"/>
              </a:rPr>
              <a:t> </a:t>
            </a:r>
            <a:r>
              <a:rPr lang="ar-SA" sz="2800" dirty="0">
                <a:solidFill>
                  <a:srgbClr val="000000"/>
                </a:solidFill>
                <a:effectLst/>
                <a:latin typeface="Times New Roman" panose="02020603050405020304" pitchFamily="18" charset="0"/>
                <a:cs typeface="Times New Roman" panose="02020603050405020304" pitchFamily="18" charset="0"/>
              </a:rPr>
              <a:t>توجد في بعض الطحالب وبعض الفطريات.</a:t>
            </a:r>
          </a:p>
          <a:p>
            <a:pPr algn="just"/>
            <a:r>
              <a:rPr lang="ar-SA" sz="2800" dirty="0">
                <a:solidFill>
                  <a:srgbClr val="000000"/>
                </a:solidFill>
                <a:effectLst/>
                <a:latin typeface="Times New Roman" panose="02020603050405020304" pitchFamily="18" charset="0"/>
                <a:cs typeface="Times New Roman" panose="02020603050405020304" pitchFamily="18" charset="0"/>
              </a:rPr>
              <a:t>حبيبات دقيقة يوجد عادة اثنان منها بالقرب من نواة الخلية.</a:t>
            </a:r>
          </a:p>
          <a:p>
            <a:pPr algn="just"/>
            <a:r>
              <a:rPr lang="ar-SA" sz="2800" dirty="0">
                <a:solidFill>
                  <a:srgbClr val="000000"/>
                </a:solidFill>
                <a:effectLst/>
                <a:latin typeface="Times New Roman" panose="02020603050405020304" pitchFamily="18" charset="0"/>
                <a:cs typeface="Times New Roman" panose="02020603050405020304" pitchFamily="18" charset="0"/>
              </a:rPr>
              <a:t>تلعب الأجسام المركزية دورا هاما في تكوين المغزل حين انقسام الخلية.</a:t>
            </a:r>
          </a:p>
          <a:p>
            <a:pPr algn="just"/>
            <a:r>
              <a:rPr lang="ar-SA" sz="2800" dirty="0">
                <a:solidFill>
                  <a:srgbClr val="000000"/>
                </a:solidFill>
                <a:effectLst/>
                <a:latin typeface="Times New Roman" panose="02020603050405020304" pitchFamily="18" charset="0"/>
                <a:cs typeface="Times New Roman" panose="02020603050405020304" pitchFamily="18" charset="0"/>
              </a:rPr>
              <a:t>يوجد بها</a:t>
            </a:r>
            <a:r>
              <a:rPr lang="en-US" sz="2800" dirty="0">
                <a:solidFill>
                  <a:srgbClr val="000000"/>
                </a:solidFill>
                <a:effectLst/>
                <a:latin typeface="Times New Roman" panose="02020603050405020304" pitchFamily="18" charset="0"/>
                <a:cs typeface="Times New Roman" panose="02020603050405020304" pitchFamily="18" charset="0"/>
              </a:rPr>
              <a:t>DNA </a:t>
            </a:r>
            <a:r>
              <a:rPr lang="ar-SA" sz="2800" dirty="0">
                <a:solidFill>
                  <a:srgbClr val="000000"/>
                </a:solidFill>
                <a:effectLst/>
                <a:latin typeface="Times New Roman" panose="02020603050405020304" pitchFamily="18" charset="0"/>
                <a:cs typeface="Times New Roman" panose="02020603050405020304" pitchFamily="18" charset="0"/>
              </a:rPr>
              <a:t> خاص بها ويتكون فيها.</a:t>
            </a:r>
            <a:r>
              <a:rPr lang="ar-EG" sz="2800" dirty="0">
                <a:solidFill>
                  <a:srgbClr val="000000"/>
                </a:solidFill>
                <a:effectLst/>
                <a:latin typeface="Times New Roman" panose="02020603050405020304" pitchFamily="18" charset="0"/>
                <a:cs typeface="Times New Roman" panose="02020603050405020304" pitchFamily="18" charset="0"/>
              </a:rPr>
              <a:t> </a:t>
            </a:r>
            <a:r>
              <a:rPr lang="ar-SA" sz="2800" dirty="0">
                <a:solidFill>
                  <a:srgbClr val="000000"/>
                </a:solidFill>
                <a:effectLst/>
                <a:latin typeface="Times New Roman" panose="02020603050405020304" pitchFamily="18" charset="0"/>
                <a:cs typeface="Times New Roman" panose="02020603050405020304" pitchFamily="18" charset="0"/>
              </a:rPr>
              <a:t>كل واحد منها يتكون من تسع من الانيبيبات الدقيقة  </a:t>
            </a:r>
            <a:r>
              <a:rPr lang="en-US" sz="2800" dirty="0">
                <a:solidFill>
                  <a:srgbClr val="000000"/>
                </a:solidFill>
                <a:effectLst/>
                <a:latin typeface="Times New Roman" panose="02020603050405020304" pitchFamily="18" charset="0"/>
                <a:cs typeface="Times New Roman" panose="02020603050405020304" pitchFamily="18" charset="0"/>
              </a:rPr>
              <a:t>Microtubules </a:t>
            </a:r>
            <a:r>
              <a:rPr lang="ar-SA" sz="2800" dirty="0">
                <a:solidFill>
                  <a:srgbClr val="000000"/>
                </a:solidFill>
                <a:effectLst/>
                <a:latin typeface="Times New Roman" panose="02020603050405020304" pitchFamily="18" charset="0"/>
                <a:cs typeface="Times New Roman" panose="02020603050405020304" pitchFamily="18" charset="0"/>
              </a:rPr>
              <a:t> ترتص على مدار شكل اسطوانى.</a:t>
            </a:r>
            <a:endParaRPr lang="ar-SA" sz="2800" i="0" dirty="0">
              <a:solidFill>
                <a:srgbClr val="000000"/>
              </a:solidFill>
              <a:effectLst/>
              <a:latin typeface="Times New Roman" panose="02020603050405020304" pitchFamily="18" charset="0"/>
              <a:cs typeface="Times New Roman" panose="02020603050405020304" pitchFamily="18" charset="0"/>
            </a:endParaRPr>
          </a:p>
        </p:txBody>
      </p:sp>
      <p:pic>
        <p:nvPicPr>
          <p:cNvPr id="9218" name="Picture 2" descr="http://allbiology.net/images/3-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67" b="17216"/>
          <a:stretch/>
        </p:blipFill>
        <p:spPr bwMode="auto">
          <a:xfrm>
            <a:off x="107504" y="2210977"/>
            <a:ext cx="4032448" cy="464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36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172400" cy="769441"/>
          </a:xfrm>
          <a:prstGeom prst="rect">
            <a:avLst/>
          </a:prstGeom>
        </p:spPr>
        <p:txBody>
          <a:bodyPr wrap="square">
            <a:spAutoFit/>
          </a:bodyPr>
          <a:lstStyle/>
          <a:p>
            <a:r>
              <a:rPr lang="ar-SA" sz="4400" b="1" dirty="0">
                <a:latin typeface="Times New Roman" panose="02020603050405020304" pitchFamily="18" charset="0"/>
                <a:cs typeface="Times New Roman" panose="02020603050405020304" pitchFamily="18" charset="0"/>
              </a:rPr>
              <a:t> الأهداب والأسواط </a:t>
            </a:r>
            <a:r>
              <a:rPr lang="en-US" sz="4400" b="1" dirty="0">
                <a:latin typeface="Times New Roman" panose="02020603050405020304" pitchFamily="18" charset="0"/>
                <a:cs typeface="Times New Roman" panose="02020603050405020304" pitchFamily="18" charset="0"/>
              </a:rPr>
              <a:t>Cilia and Flagella</a:t>
            </a:r>
          </a:p>
        </p:txBody>
      </p:sp>
      <p:sp>
        <p:nvSpPr>
          <p:cNvPr id="3" name="Rectangle 2"/>
          <p:cNvSpPr/>
          <p:nvPr/>
        </p:nvSpPr>
        <p:spPr>
          <a:xfrm>
            <a:off x="179512" y="970976"/>
            <a:ext cx="8838728" cy="2246769"/>
          </a:xfrm>
          <a:prstGeom prst="rect">
            <a:avLst/>
          </a:prstGeom>
        </p:spPr>
        <p:txBody>
          <a:bodyPr wrap="square">
            <a:spAutoFit/>
          </a:bodyPr>
          <a:lstStyle/>
          <a:p>
            <a:pPr algn="just"/>
            <a:r>
              <a:rPr lang="ar-SA" sz="2800" dirty="0">
                <a:solidFill>
                  <a:srgbClr val="000000"/>
                </a:solidFill>
                <a:latin typeface="Times New Roman" panose="02020603050405020304" pitchFamily="18" charset="0"/>
                <a:cs typeface="Times New Roman" panose="02020603050405020304" pitchFamily="18" charset="0"/>
              </a:rPr>
              <a:t>زوائد تبرز من سطح الخلية تعمل على الحركة الانتقالية كما هو في الحيوانات الأولية.</a:t>
            </a:r>
          </a:p>
          <a:p>
            <a:pPr algn="just"/>
            <a:r>
              <a:rPr lang="ar-SA" sz="2800" dirty="0">
                <a:solidFill>
                  <a:srgbClr val="000000"/>
                </a:solidFill>
                <a:latin typeface="Times New Roman" panose="02020603050405020304" pitchFamily="18" charset="0"/>
                <a:cs typeface="Times New Roman" panose="02020603050405020304" pitchFamily="18" charset="0"/>
              </a:rPr>
              <a:t>تعمل على حركة المواد على سطح الخلية.</a:t>
            </a:r>
          </a:p>
          <a:p>
            <a:pPr algn="just"/>
            <a:r>
              <a:rPr lang="ar-SA" sz="2800" dirty="0">
                <a:solidFill>
                  <a:srgbClr val="000000"/>
                </a:solidFill>
                <a:latin typeface="Times New Roman" panose="02020603050405020304" pitchFamily="18" charset="0"/>
                <a:cs typeface="Times New Roman" panose="02020603050405020304" pitchFamily="18" charset="0"/>
              </a:rPr>
              <a:t>تتكون الأهداب و الأسواط من أنيبيبات دقيقة كالتي يتكون منها الأجسام المركزية إلا أن العدد يختلف.</a:t>
            </a:r>
            <a:endParaRPr lang="ar-SA" sz="2800" i="0" dirty="0">
              <a:solidFill>
                <a:srgbClr val="000000"/>
              </a:solidFill>
              <a:effectLst/>
              <a:latin typeface="Times New Roman" panose="02020603050405020304" pitchFamily="18" charset="0"/>
              <a:cs typeface="Times New Roman" panose="02020603050405020304" pitchFamily="18" charset="0"/>
            </a:endParaRPr>
          </a:p>
        </p:txBody>
      </p:sp>
      <p:pic>
        <p:nvPicPr>
          <p:cNvPr id="10242" name="Picture 2" descr="http://allbiology.net/images/3-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57" b="14844"/>
          <a:stretch/>
        </p:blipFill>
        <p:spPr bwMode="auto">
          <a:xfrm>
            <a:off x="360040" y="2884404"/>
            <a:ext cx="4211960" cy="380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24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2060848"/>
            <a:ext cx="4278736" cy="1446550"/>
          </a:xfrm>
          <a:prstGeom prst="rect">
            <a:avLst/>
          </a:prstGeom>
        </p:spPr>
        <p:txBody>
          <a:bodyPr wrap="none">
            <a:spAutoFit/>
          </a:bodyPr>
          <a:lstStyle/>
          <a:p>
            <a:r>
              <a:rPr lang="ar-SA" sz="8800" b="1" dirty="0">
                <a:solidFill>
                  <a:srgbClr val="002060"/>
                </a:solidFill>
                <a:latin typeface="Times New Roman" panose="02020603050405020304" pitchFamily="18" charset="0"/>
                <a:cs typeface="Arabic Transparent" panose="020B0604020202020204" pitchFamily="34" charset="0"/>
              </a:rPr>
              <a:t>ثانيا: النواة</a:t>
            </a:r>
            <a:endParaRPr lang="en-US" sz="8800" b="1" dirty="0">
              <a:solidFill>
                <a:srgbClr val="002060"/>
              </a:solidFill>
              <a:latin typeface="Times New Roman" panose="02020603050405020304" pitchFamily="18" charset="0"/>
              <a:cs typeface="Arabic Transparent" panose="020B0604020202020204" pitchFamily="34" charset="0"/>
            </a:endParaRPr>
          </a:p>
        </p:txBody>
      </p:sp>
    </p:spTree>
    <p:extLst>
      <p:ext uri="{BB962C8B-B14F-4D97-AF65-F5344CB8AC3E}">
        <p14:creationId xmlns:p14="http://schemas.microsoft.com/office/powerpoint/2010/main" val="980624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408" y="273580"/>
            <a:ext cx="6804248" cy="2677656"/>
          </a:xfrm>
          <a:prstGeom prst="rect">
            <a:avLst/>
          </a:prstGeom>
        </p:spPr>
        <p:txBody>
          <a:bodyPr wrap="square">
            <a:spAutoFit/>
          </a:bodyPr>
          <a:lstStyle/>
          <a:p>
            <a:r>
              <a:rPr lang="ar-SA" sz="2800" dirty="0">
                <a:solidFill>
                  <a:srgbClr val="000000"/>
                </a:solidFill>
                <a:latin typeface="Times New Roman" panose="02020603050405020304" pitchFamily="18" charset="0"/>
                <a:cs typeface="Times New Roman" panose="02020603050405020304" pitchFamily="18" charset="0"/>
              </a:rPr>
              <a:t>تتكون من:</a:t>
            </a:r>
          </a:p>
          <a:p>
            <a:r>
              <a:rPr lang="ar-SA" sz="2800" dirty="0">
                <a:solidFill>
                  <a:srgbClr val="000000"/>
                </a:solidFill>
                <a:latin typeface="Times New Roman" panose="02020603050405020304" pitchFamily="18" charset="0"/>
                <a:cs typeface="Times New Roman" panose="02020603050405020304" pitchFamily="18" charset="0"/>
              </a:rPr>
              <a:t>     الغشاء النووي </a:t>
            </a:r>
            <a:r>
              <a:rPr lang="en-US" sz="2800" dirty="0">
                <a:solidFill>
                  <a:srgbClr val="000000"/>
                </a:solidFill>
                <a:latin typeface="Times New Roman" panose="02020603050405020304" pitchFamily="18" charset="0"/>
                <a:cs typeface="Times New Roman" panose="02020603050405020304" pitchFamily="18" charset="0"/>
              </a:rPr>
              <a:t>Nuclear membrane</a:t>
            </a:r>
          </a:p>
          <a:p>
            <a:r>
              <a:rPr lang="ar-SA" sz="2800" dirty="0">
                <a:solidFill>
                  <a:srgbClr val="000000"/>
                </a:solidFill>
                <a:latin typeface="Times New Roman" panose="02020603050405020304" pitchFamily="18" charset="0"/>
                <a:cs typeface="Times New Roman" panose="02020603050405020304" pitchFamily="18" charset="0"/>
              </a:rPr>
              <a:t>     الشبكة </a:t>
            </a:r>
            <a:r>
              <a:rPr lang="ar-SA" sz="2800" dirty="0" err="1">
                <a:solidFill>
                  <a:srgbClr val="000000"/>
                </a:solidFill>
                <a:latin typeface="Times New Roman" panose="02020603050405020304" pitchFamily="18" charset="0"/>
                <a:cs typeface="Times New Roman" panose="02020603050405020304" pitchFamily="18" charset="0"/>
              </a:rPr>
              <a:t>الكروماتينة</a:t>
            </a:r>
            <a:r>
              <a:rPr lang="ar-SA"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Chromatin reticulum</a:t>
            </a:r>
          </a:p>
          <a:p>
            <a:r>
              <a:rPr lang="ar-SA" sz="2800" dirty="0">
                <a:solidFill>
                  <a:srgbClr val="000000"/>
                </a:solidFill>
                <a:latin typeface="Times New Roman" panose="02020603050405020304" pitchFamily="18" charset="0"/>
                <a:cs typeface="Times New Roman" panose="02020603050405020304" pitchFamily="18" charset="0"/>
              </a:rPr>
              <a:t>      </a:t>
            </a:r>
            <a:r>
              <a:rPr lang="ar-SA" sz="2800" dirty="0" err="1">
                <a:solidFill>
                  <a:srgbClr val="000000"/>
                </a:solidFill>
                <a:latin typeface="Times New Roman" panose="02020603050405020304" pitchFamily="18" charset="0"/>
                <a:cs typeface="Times New Roman" panose="02020603050405020304" pitchFamily="18" charset="0"/>
              </a:rPr>
              <a:t>الكروموزومات</a:t>
            </a:r>
            <a:r>
              <a:rPr lang="ar-SA"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Chromosomes</a:t>
            </a:r>
          </a:p>
          <a:p>
            <a:r>
              <a:rPr lang="ar-SA" sz="2800" dirty="0">
                <a:solidFill>
                  <a:srgbClr val="000000"/>
                </a:solidFill>
                <a:latin typeface="Times New Roman" panose="02020603050405020304" pitchFamily="18" charset="0"/>
                <a:cs typeface="Times New Roman" panose="02020603050405020304" pitchFamily="18" charset="0"/>
              </a:rPr>
              <a:t>      </a:t>
            </a:r>
            <a:r>
              <a:rPr lang="ar-SA" sz="2800" dirty="0" err="1">
                <a:solidFill>
                  <a:srgbClr val="000000"/>
                </a:solidFill>
                <a:latin typeface="Times New Roman" panose="02020603050405020304" pitchFamily="18" charset="0"/>
                <a:cs typeface="Times New Roman" panose="02020603050405020304" pitchFamily="18" charset="0"/>
              </a:rPr>
              <a:t>النوية</a:t>
            </a:r>
            <a:r>
              <a:rPr lang="ar-SA"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Nucleolus</a:t>
            </a:r>
          </a:p>
          <a:p>
            <a:r>
              <a:rPr lang="ar-SA" sz="2800" dirty="0">
                <a:solidFill>
                  <a:srgbClr val="000000"/>
                </a:solidFill>
                <a:latin typeface="Times New Roman" panose="02020603050405020304" pitchFamily="18" charset="0"/>
                <a:cs typeface="Times New Roman" panose="02020603050405020304" pitchFamily="18" charset="0"/>
              </a:rPr>
              <a:t>      السائل النووي</a:t>
            </a:r>
            <a:r>
              <a:rPr lang="en-US" sz="2800" dirty="0">
                <a:solidFill>
                  <a:srgbClr val="000000"/>
                </a:solidFill>
                <a:latin typeface="Times New Roman" panose="02020603050405020304" pitchFamily="18" charset="0"/>
                <a:cs typeface="Times New Roman" panose="02020603050405020304" pitchFamily="18" charset="0"/>
              </a:rPr>
              <a:t>Nuclear sap </a:t>
            </a:r>
            <a:endParaRPr lang="en-US" sz="2800" i="0" dirty="0">
              <a:solidFill>
                <a:srgbClr val="00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251520" y="3149758"/>
            <a:ext cx="8640960" cy="646331"/>
          </a:xfrm>
          <a:prstGeom prst="rect">
            <a:avLst/>
          </a:prstGeom>
        </p:spPr>
        <p:txBody>
          <a:bodyPr wrap="square">
            <a:spAutoFit/>
          </a:bodyPr>
          <a:lstStyle/>
          <a:p>
            <a:r>
              <a:rPr lang="ar-SA" sz="3600" b="1" dirty="0">
                <a:latin typeface="Times New Roman" panose="02020603050405020304" pitchFamily="18" charset="0"/>
                <a:cs typeface="Times New Roman" panose="02020603050405020304" pitchFamily="18" charset="0"/>
              </a:rPr>
              <a:t>ا- الغشاء النووي</a:t>
            </a:r>
          </a:p>
        </p:txBody>
      </p:sp>
      <p:sp>
        <p:nvSpPr>
          <p:cNvPr id="4" name="Rectangle 3"/>
          <p:cNvSpPr/>
          <p:nvPr/>
        </p:nvSpPr>
        <p:spPr>
          <a:xfrm>
            <a:off x="467544" y="3933056"/>
            <a:ext cx="8424936" cy="2677656"/>
          </a:xfrm>
          <a:prstGeom prst="rect">
            <a:avLst/>
          </a:prstGeom>
        </p:spPr>
        <p:txBody>
          <a:bodyPr wrap="square">
            <a:spAutoFit/>
          </a:bodyPr>
          <a:lstStyle/>
          <a:p>
            <a:r>
              <a:rPr lang="ar-SA" sz="2800" dirty="0">
                <a:solidFill>
                  <a:srgbClr val="000000"/>
                </a:solidFill>
                <a:latin typeface="Times New Roman" panose="02020603050405020304" pitchFamily="18" charset="0"/>
                <a:cs typeface="Times New Roman" panose="02020603050405020304" pitchFamily="18" charset="0"/>
              </a:rPr>
              <a:t>يحيط الغشاء النووي بالنواة.</a:t>
            </a:r>
          </a:p>
          <a:p>
            <a:r>
              <a:rPr lang="ar-SA" sz="2800" dirty="0">
                <a:solidFill>
                  <a:srgbClr val="000000"/>
                </a:solidFill>
                <a:latin typeface="Times New Roman" panose="02020603050405020304" pitchFamily="18" charset="0"/>
                <a:cs typeface="Times New Roman" panose="02020603050405020304" pitchFamily="18" charset="0"/>
              </a:rPr>
              <a:t>يتكون من طبقتين من الأغشية.</a:t>
            </a:r>
          </a:p>
          <a:p>
            <a:r>
              <a:rPr lang="ar-SA" sz="2800" dirty="0">
                <a:solidFill>
                  <a:srgbClr val="000000"/>
                </a:solidFill>
                <a:latin typeface="Times New Roman" panose="02020603050405020304" pitchFamily="18" charset="0"/>
                <a:cs typeface="Times New Roman" panose="02020603050405020304" pitchFamily="18" charset="0"/>
              </a:rPr>
              <a:t>تتخلل الغشاء ثقوب نووية </a:t>
            </a:r>
            <a:r>
              <a:rPr lang="en-US" sz="2800" dirty="0">
                <a:solidFill>
                  <a:srgbClr val="000000"/>
                </a:solidFill>
                <a:latin typeface="Times New Roman" panose="02020603050405020304" pitchFamily="18" charset="0"/>
                <a:cs typeface="Times New Roman" panose="02020603050405020304" pitchFamily="18" charset="0"/>
              </a:rPr>
              <a:t>Nuclear pores</a:t>
            </a:r>
          </a:p>
          <a:p>
            <a:r>
              <a:rPr lang="ar-SA" sz="2800" dirty="0">
                <a:solidFill>
                  <a:srgbClr val="000000"/>
                </a:solidFill>
                <a:latin typeface="Times New Roman" panose="02020603050405020304" pitchFamily="18" charset="0"/>
                <a:cs typeface="Times New Roman" panose="02020603050405020304" pitchFamily="18" charset="0"/>
              </a:rPr>
              <a:t>يحط بالنواة وينظم حركة مرور المواد بين النواة </a:t>
            </a:r>
            <a:r>
              <a:rPr lang="ar-SA" sz="2800" dirty="0" err="1">
                <a:solidFill>
                  <a:srgbClr val="000000"/>
                </a:solidFill>
                <a:latin typeface="Times New Roman" panose="02020603050405020304" pitchFamily="18" charset="0"/>
                <a:cs typeface="Times New Roman" panose="02020603050405020304" pitchFamily="18" charset="0"/>
              </a:rPr>
              <a:t>والسيتوبلازم</a:t>
            </a:r>
            <a:r>
              <a:rPr lang="ar-SA" sz="2800" dirty="0">
                <a:solidFill>
                  <a:srgbClr val="000000"/>
                </a:solidFill>
                <a:latin typeface="Times New Roman" panose="02020603050405020304" pitchFamily="18" charset="0"/>
                <a:cs typeface="Times New Roman" panose="02020603050405020304" pitchFamily="18" charset="0"/>
              </a:rPr>
              <a:t>.</a:t>
            </a:r>
          </a:p>
          <a:p>
            <a:r>
              <a:rPr lang="ar-SA" sz="2800" dirty="0">
                <a:solidFill>
                  <a:srgbClr val="000000"/>
                </a:solidFill>
                <a:latin typeface="Times New Roman" panose="02020603050405020304" pitchFamily="18" charset="0"/>
                <a:cs typeface="Times New Roman" panose="02020603050405020304" pitchFamily="18" charset="0"/>
              </a:rPr>
              <a:t>متصل بالشبكة الاندوبلازمية وغشاء الخلية.</a:t>
            </a:r>
          </a:p>
          <a:p>
            <a:r>
              <a:rPr lang="ar-SA" sz="2800" dirty="0">
                <a:solidFill>
                  <a:srgbClr val="000000"/>
                </a:solidFill>
                <a:latin typeface="Times New Roman" panose="02020603050405020304" pitchFamily="18" charset="0"/>
                <a:cs typeface="Times New Roman" panose="02020603050405020304" pitchFamily="18" charset="0"/>
              </a:rPr>
              <a:t>يتكون من البروتينات والدهون الفوسفورية.</a:t>
            </a:r>
          </a:p>
        </p:txBody>
      </p:sp>
    </p:spTree>
    <p:extLst>
      <p:ext uri="{BB962C8B-B14F-4D97-AF65-F5344CB8AC3E}">
        <p14:creationId xmlns:p14="http://schemas.microsoft.com/office/powerpoint/2010/main" val="369911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16632"/>
            <a:ext cx="5796136" cy="584775"/>
          </a:xfrm>
          <a:prstGeom prst="rect">
            <a:avLst/>
          </a:prstGeom>
        </p:spPr>
        <p:txBody>
          <a:bodyPr wrap="square">
            <a:spAutoFit/>
          </a:bodyPr>
          <a:lstStyle/>
          <a:p>
            <a:r>
              <a:rPr lang="ar-SA" sz="3200" b="1" dirty="0">
                <a:latin typeface="Times New Roman" panose="02020603050405020304" pitchFamily="18" charset="0"/>
                <a:cs typeface="Times New Roman" panose="02020603050405020304" pitchFamily="18" charset="0"/>
              </a:rPr>
              <a:t>2- </a:t>
            </a:r>
            <a:r>
              <a:rPr lang="ar-SA" sz="3200" b="1" u="sng" dirty="0">
                <a:latin typeface="Times New Roman" panose="02020603050405020304" pitchFamily="18" charset="0"/>
                <a:cs typeface="Times New Roman" panose="02020603050405020304" pitchFamily="18" charset="0"/>
              </a:rPr>
              <a:t>الشبكة </a:t>
            </a:r>
            <a:r>
              <a:rPr lang="ar-SA" sz="3200" b="1" u="sng" dirty="0" err="1">
                <a:latin typeface="Times New Roman" panose="02020603050405020304" pitchFamily="18" charset="0"/>
                <a:cs typeface="Times New Roman" panose="02020603050405020304" pitchFamily="18" charset="0"/>
              </a:rPr>
              <a:t>الكروماتينية</a:t>
            </a:r>
            <a:r>
              <a:rPr lang="ar-SA" sz="3200" b="1" u="sng" dirty="0">
                <a:latin typeface="Times New Roman" panose="02020603050405020304" pitchFamily="18" charset="0"/>
                <a:cs typeface="Times New Roman" panose="02020603050405020304" pitchFamily="18" charset="0"/>
              </a:rPr>
              <a:t> </a:t>
            </a:r>
            <a:r>
              <a:rPr lang="ar-SA" sz="3200" b="1" u="sng" dirty="0" err="1">
                <a:latin typeface="Times New Roman" panose="02020603050405020304" pitchFamily="18" charset="0"/>
                <a:cs typeface="Times New Roman" panose="02020603050405020304" pitchFamily="18" charset="0"/>
              </a:rPr>
              <a:t>والكروموزومات</a:t>
            </a:r>
            <a:endParaRPr lang="ar-SA" sz="3200" u="sng" dirty="0">
              <a:latin typeface="Times New Roman" panose="02020603050405020304" pitchFamily="18" charset="0"/>
              <a:cs typeface="Times New Roman" panose="02020603050405020304" pitchFamily="18" charset="0"/>
            </a:endParaRPr>
          </a:p>
        </p:txBody>
      </p:sp>
      <p:sp>
        <p:nvSpPr>
          <p:cNvPr id="3" name="Rectangle 2"/>
          <p:cNvSpPr/>
          <p:nvPr/>
        </p:nvSpPr>
        <p:spPr>
          <a:xfrm>
            <a:off x="179512" y="836712"/>
            <a:ext cx="8850204" cy="5262979"/>
          </a:xfrm>
          <a:prstGeom prst="rect">
            <a:avLst/>
          </a:prstGeom>
        </p:spPr>
        <p:txBody>
          <a:bodyPr wrap="square">
            <a:spAutoFit/>
          </a:bodyPr>
          <a:lstStyle/>
          <a:p>
            <a:r>
              <a:rPr lang="ar-SA" sz="2800" dirty="0">
                <a:solidFill>
                  <a:srgbClr val="000000"/>
                </a:solidFill>
                <a:latin typeface="Times New Roman" panose="02020603050405020304" pitchFamily="18" charset="0"/>
                <a:cs typeface="Times New Roman" panose="02020603050405020304" pitchFamily="18" charset="0"/>
              </a:rPr>
              <a:t>الشبكة الكروماتينية هي المظهر الذي تتخذه الكروموزومات في الطور البيني للخلية.</a:t>
            </a:r>
          </a:p>
          <a:p>
            <a:r>
              <a:rPr lang="ar-SA" sz="2800" dirty="0">
                <a:solidFill>
                  <a:srgbClr val="000000"/>
                </a:solidFill>
                <a:latin typeface="Times New Roman" panose="02020603050405020304" pitchFamily="18" charset="0"/>
                <a:cs typeface="Times New Roman" panose="02020603050405020304" pitchFamily="18" charset="0"/>
              </a:rPr>
              <a:t>تتكون من خيوط دقيقة متشابكة تملأ فراغ النواة.</a:t>
            </a:r>
          </a:p>
          <a:p>
            <a:r>
              <a:rPr lang="ar-SA" sz="2800" dirty="0">
                <a:solidFill>
                  <a:srgbClr val="000000"/>
                </a:solidFill>
                <a:latin typeface="Times New Roman" panose="02020603050405020304" pitchFamily="18" charset="0"/>
                <a:cs typeface="Times New Roman" panose="02020603050405020304" pitchFamily="18" charset="0"/>
              </a:rPr>
              <a:t>حين انقسام الخلية تقصر هذه الخيوط الدقيقة وتسمك بالتدريج متخذة شكل الكروموزومات.</a:t>
            </a:r>
          </a:p>
          <a:p>
            <a:r>
              <a:rPr lang="ar-SA" sz="2800" dirty="0">
                <a:solidFill>
                  <a:srgbClr val="000000"/>
                </a:solidFill>
                <a:latin typeface="Times New Roman" panose="02020603050405020304" pitchFamily="18" charset="0"/>
                <a:cs typeface="Times New Roman" panose="02020603050405020304" pitchFamily="18" charset="0"/>
              </a:rPr>
              <a:t>الكروموزومات أشكال عصوية لها عدد معين خاص بكل نوع من الكائنات الحية.</a:t>
            </a:r>
          </a:p>
          <a:p>
            <a:r>
              <a:rPr lang="ar-SA" sz="2800" dirty="0">
                <a:solidFill>
                  <a:srgbClr val="000000"/>
                </a:solidFill>
                <a:latin typeface="Times New Roman" panose="02020603050405020304" pitchFamily="18" charset="0"/>
                <a:cs typeface="Times New Roman" panose="02020603050405020304" pitchFamily="18" charset="0"/>
              </a:rPr>
              <a:t>توجد على هيئة أزواج متماثلة.</a:t>
            </a:r>
          </a:p>
          <a:p>
            <a:r>
              <a:rPr lang="ar-SA" sz="2800" dirty="0">
                <a:solidFill>
                  <a:srgbClr val="000000"/>
                </a:solidFill>
                <a:latin typeface="Times New Roman" panose="02020603050405020304" pitchFamily="18" charset="0"/>
                <a:cs typeface="Times New Roman" panose="02020603050405020304" pitchFamily="18" charset="0"/>
              </a:rPr>
              <a:t>يتكون كل كروموزوم من الحامض النووي</a:t>
            </a:r>
            <a:r>
              <a:rPr lang="en-US" sz="2800" dirty="0">
                <a:solidFill>
                  <a:srgbClr val="000000"/>
                </a:solidFill>
                <a:latin typeface="Times New Roman" panose="02020603050405020304" pitchFamily="18" charset="0"/>
                <a:cs typeface="Times New Roman" panose="02020603050405020304" pitchFamily="18" charset="0"/>
              </a:rPr>
              <a:t>DNA </a:t>
            </a:r>
            <a:r>
              <a:rPr lang="ar-SA" sz="2800" dirty="0">
                <a:solidFill>
                  <a:srgbClr val="000000"/>
                </a:solidFill>
                <a:latin typeface="Times New Roman" panose="02020603050405020304" pitchFamily="18" charset="0"/>
                <a:cs typeface="Times New Roman" panose="02020603050405020304" pitchFamily="18" charset="0"/>
              </a:rPr>
              <a:t> </a:t>
            </a:r>
            <a:r>
              <a:rPr lang="ar-SA" sz="2800" dirty="0" err="1">
                <a:solidFill>
                  <a:srgbClr val="000000"/>
                </a:solidFill>
                <a:latin typeface="Times New Roman" panose="02020603050405020304" pitchFamily="18" charset="0"/>
                <a:cs typeface="Times New Roman" panose="02020603050405020304" pitchFamily="18" charset="0"/>
              </a:rPr>
              <a:t>ونوع </a:t>
            </a:r>
            <a:r>
              <a:rPr lang="ar-SA" sz="2800" dirty="0">
                <a:solidFill>
                  <a:srgbClr val="000000"/>
                </a:solidFill>
                <a:latin typeface="Times New Roman" panose="02020603050405020304" pitchFamily="18" charset="0"/>
                <a:cs typeface="Times New Roman" panose="02020603050405020304" pitchFamily="18" charset="0"/>
              </a:rPr>
              <a:t>(أنواع) من البروتين متصلة بالحامض.</a:t>
            </a:r>
          </a:p>
          <a:p>
            <a:r>
              <a:rPr lang="ar-SA" sz="2800" dirty="0">
                <a:solidFill>
                  <a:srgbClr val="000000"/>
                </a:solidFill>
                <a:latin typeface="Times New Roman" panose="02020603050405020304" pitchFamily="18" charset="0"/>
                <a:cs typeface="Times New Roman" panose="02020603050405020304" pitchFamily="18" charset="0"/>
              </a:rPr>
              <a:t>تحمل الكروموزومات الجينات التي توجه عمليات الوراثة وبالتالي توجه وتنظم جميع العمليات الخلوية.</a:t>
            </a:r>
          </a:p>
        </p:txBody>
      </p:sp>
    </p:spTree>
    <p:extLst>
      <p:ext uri="{BB962C8B-B14F-4D97-AF65-F5344CB8AC3E}">
        <p14:creationId xmlns:p14="http://schemas.microsoft.com/office/powerpoint/2010/main" val="1006795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2C753-0F57-4D88-8E9E-7EFCB582EC1A}"/>
              </a:ext>
            </a:extLst>
          </p:cNvPr>
          <p:cNvSpPr>
            <a:spLocks noGrp="1"/>
          </p:cNvSpPr>
          <p:nvPr>
            <p:ph idx="1"/>
          </p:nvPr>
        </p:nvSpPr>
        <p:spPr>
          <a:xfrm>
            <a:off x="457200" y="1052736"/>
            <a:ext cx="8435280" cy="2448272"/>
          </a:xfrm>
        </p:spPr>
        <p:txBody>
          <a:bodyPr/>
          <a:lstStyle/>
          <a:p>
            <a:r>
              <a:rPr lang="ar-SA" dirty="0">
                <a:solidFill>
                  <a:srgbClr val="000000"/>
                </a:solidFill>
                <a:latin typeface="Times New Roman" panose="02020603050405020304" pitchFamily="18" charset="0"/>
                <a:cs typeface="Times New Roman" panose="02020603050405020304" pitchFamily="18" charset="0"/>
              </a:rPr>
              <a:t>تتكون من حبيبات من البروتين والحامض النووي</a:t>
            </a:r>
            <a:r>
              <a:rPr lang="en-US" dirty="0">
                <a:solidFill>
                  <a:srgbClr val="000000"/>
                </a:solidFill>
                <a:latin typeface="Times New Roman" panose="02020603050405020304" pitchFamily="18" charset="0"/>
                <a:cs typeface="Times New Roman" panose="02020603050405020304" pitchFamily="18" charset="0"/>
              </a:rPr>
              <a:t>RNA </a:t>
            </a:r>
          </a:p>
          <a:p>
            <a:r>
              <a:rPr lang="ar-SA" dirty="0">
                <a:solidFill>
                  <a:srgbClr val="000000"/>
                </a:solidFill>
                <a:latin typeface="Times New Roman" panose="02020603050405020304" pitchFamily="18" charset="0"/>
                <a:cs typeface="Times New Roman" panose="02020603050405020304" pitchFamily="18" charset="0"/>
              </a:rPr>
              <a:t>تعمل </a:t>
            </a:r>
            <a:r>
              <a:rPr lang="ar-SA" dirty="0" err="1">
                <a:solidFill>
                  <a:srgbClr val="000000"/>
                </a:solidFill>
                <a:latin typeface="Times New Roman" panose="02020603050405020304" pitchFamily="18" charset="0"/>
                <a:cs typeface="Times New Roman" panose="02020603050405020304" pitchFamily="18" charset="0"/>
              </a:rPr>
              <a:t>الكروموزومات</a:t>
            </a:r>
            <a:r>
              <a:rPr lang="ar-SA" dirty="0">
                <a:solidFill>
                  <a:srgbClr val="000000"/>
                </a:solidFill>
                <a:latin typeface="Times New Roman" panose="02020603050405020304" pitchFamily="18" charset="0"/>
                <a:cs typeface="Times New Roman" panose="02020603050405020304" pitchFamily="18" charset="0"/>
              </a:rPr>
              <a:t> على تكوين النوية.</a:t>
            </a:r>
          </a:p>
          <a:p>
            <a:r>
              <a:rPr lang="ar-SA" dirty="0">
                <a:solidFill>
                  <a:srgbClr val="000000"/>
                </a:solidFill>
                <a:latin typeface="Times New Roman" panose="02020603050405020304" pitchFamily="18" charset="0"/>
                <a:cs typeface="Times New Roman" panose="02020603050405020304" pitchFamily="18" charset="0"/>
              </a:rPr>
              <a:t>يوجد بكل نواة عدد معين من الانوية.</a:t>
            </a:r>
          </a:p>
          <a:p>
            <a:r>
              <a:rPr lang="ar-SA" dirty="0">
                <a:solidFill>
                  <a:srgbClr val="000000"/>
                </a:solidFill>
                <a:latin typeface="Times New Roman" panose="02020603050405020304" pitchFamily="18" charset="0"/>
                <a:cs typeface="Times New Roman" panose="02020603050405020304" pitchFamily="18" charset="0"/>
              </a:rPr>
              <a:t>النوية هي موضع تكوين </a:t>
            </a:r>
            <a:r>
              <a:rPr lang="ar-SA" dirty="0" err="1">
                <a:solidFill>
                  <a:srgbClr val="000000"/>
                </a:solidFill>
                <a:latin typeface="Times New Roman" panose="02020603050405020304" pitchFamily="18" charset="0"/>
                <a:cs typeface="Times New Roman" panose="02020603050405020304" pitchFamily="18" charset="0"/>
              </a:rPr>
              <a:t>الرايبوزومات</a:t>
            </a:r>
            <a:r>
              <a:rPr lang="ar-SA" dirty="0">
                <a:solidFill>
                  <a:srgbClr val="000000"/>
                </a:solidFill>
                <a:latin typeface="Times New Roman" panose="02020603050405020304" pitchFamily="18" charset="0"/>
                <a:cs typeface="Times New Roman" panose="02020603050405020304" pitchFamily="18" charset="0"/>
              </a:rPr>
              <a:t>.</a:t>
            </a:r>
          </a:p>
        </p:txBody>
      </p:sp>
      <p:sp>
        <p:nvSpPr>
          <p:cNvPr id="4" name="Title 3">
            <a:extLst>
              <a:ext uri="{FF2B5EF4-FFF2-40B4-BE49-F238E27FC236}">
                <a16:creationId xmlns:a16="http://schemas.microsoft.com/office/drawing/2014/main" id="{4A6760ED-ED01-41CB-BC8D-08A9AA627302}"/>
              </a:ext>
            </a:extLst>
          </p:cNvPr>
          <p:cNvSpPr>
            <a:spLocks noGrp="1"/>
          </p:cNvSpPr>
          <p:nvPr>
            <p:ph type="title"/>
          </p:nvPr>
        </p:nvSpPr>
        <p:spPr>
          <a:xfrm>
            <a:off x="457200" y="188640"/>
            <a:ext cx="8229600" cy="707886"/>
          </a:xfrm>
          <a:prstGeom prst="rect">
            <a:avLst/>
          </a:prstGeom>
        </p:spPr>
        <p:txBody>
          <a:bodyPr>
            <a:spAutoFit/>
          </a:bodyPr>
          <a:lstStyle/>
          <a:p>
            <a:r>
              <a:rPr lang="ar-SA" sz="4000" b="1" dirty="0">
                <a:latin typeface="Times New Roman" panose="02020603050405020304" pitchFamily="18" charset="0"/>
                <a:cs typeface="Times New Roman" panose="02020603050405020304" pitchFamily="18" charset="0"/>
              </a:rPr>
              <a:t>3- </a:t>
            </a:r>
            <a:r>
              <a:rPr lang="ar-SA" sz="4000" b="1" u="sng" dirty="0">
                <a:latin typeface="Times New Roman" panose="02020603050405020304" pitchFamily="18" charset="0"/>
                <a:cs typeface="Times New Roman" panose="02020603050405020304" pitchFamily="18" charset="0"/>
              </a:rPr>
              <a:t>النوية</a:t>
            </a:r>
          </a:p>
        </p:txBody>
      </p:sp>
      <p:sp>
        <p:nvSpPr>
          <p:cNvPr id="5" name="Rectangle 4">
            <a:extLst>
              <a:ext uri="{FF2B5EF4-FFF2-40B4-BE49-F238E27FC236}">
                <a16:creationId xmlns:a16="http://schemas.microsoft.com/office/drawing/2014/main" id="{B244742A-BDAE-424F-9AEE-53AA2F82A8F9}"/>
              </a:ext>
            </a:extLst>
          </p:cNvPr>
          <p:cNvSpPr/>
          <p:nvPr/>
        </p:nvSpPr>
        <p:spPr>
          <a:xfrm>
            <a:off x="281927" y="3516834"/>
            <a:ext cx="8640960" cy="707886"/>
          </a:xfrm>
          <a:prstGeom prst="rect">
            <a:avLst/>
          </a:prstGeom>
        </p:spPr>
        <p:txBody>
          <a:bodyPr wrap="square">
            <a:spAutoFit/>
          </a:bodyPr>
          <a:lstStyle/>
          <a:p>
            <a:pPr algn="ctr"/>
            <a:r>
              <a:rPr lang="ar-SA" sz="4000" b="1" dirty="0">
                <a:latin typeface="Times New Roman" panose="02020603050405020304" pitchFamily="18" charset="0"/>
                <a:cs typeface="Times New Roman" panose="02020603050405020304" pitchFamily="18" charset="0"/>
              </a:rPr>
              <a:t>4- </a:t>
            </a:r>
            <a:r>
              <a:rPr lang="ar-SA" sz="4000" b="1" u="sng" dirty="0">
                <a:latin typeface="Times New Roman" panose="02020603050405020304" pitchFamily="18" charset="0"/>
                <a:cs typeface="Times New Roman" panose="02020603050405020304" pitchFamily="18" charset="0"/>
              </a:rPr>
              <a:t>السائل النووي</a:t>
            </a:r>
            <a:endParaRPr lang="ar-SA" sz="4000" u="sng"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D52B489-EDC2-4532-BDA8-B0F73CC45E1A}"/>
              </a:ext>
            </a:extLst>
          </p:cNvPr>
          <p:cNvSpPr/>
          <p:nvPr/>
        </p:nvSpPr>
        <p:spPr>
          <a:xfrm>
            <a:off x="107504" y="4260686"/>
            <a:ext cx="8820760" cy="2554545"/>
          </a:xfrm>
          <a:prstGeom prst="rect">
            <a:avLst/>
          </a:prstGeom>
        </p:spPr>
        <p:txBody>
          <a:bodyPr wrap="square">
            <a:spAutoFit/>
          </a:bodyPr>
          <a:lstStyle/>
          <a:p>
            <a:pPr marL="225425" indent="-225425">
              <a:buFont typeface="Arial" pitchFamily="34" charset="0"/>
              <a:buChar char="•"/>
            </a:pPr>
            <a:r>
              <a:rPr lang="ar-SA" sz="3200" dirty="0">
                <a:solidFill>
                  <a:srgbClr val="000000"/>
                </a:solidFill>
                <a:latin typeface="Times New Roman" panose="02020603050405020304" pitchFamily="18" charset="0"/>
                <a:cs typeface="Times New Roman" panose="02020603050405020304" pitchFamily="18" charset="0"/>
              </a:rPr>
              <a:t>يحيط بجميع محتويات النواة.</a:t>
            </a:r>
            <a:r>
              <a:rPr lang="ar-EG" sz="3200" dirty="0">
                <a:solidFill>
                  <a:srgbClr val="000000"/>
                </a:solidFill>
                <a:latin typeface="Times New Roman" panose="02020603050405020304" pitchFamily="18" charset="0"/>
                <a:cs typeface="Times New Roman" panose="02020603050405020304" pitchFamily="18" charset="0"/>
              </a:rPr>
              <a:t> يتكون معظمه من الماء</a:t>
            </a:r>
            <a:endParaRPr lang="ar-SA" sz="3200" dirty="0">
              <a:solidFill>
                <a:srgbClr val="000000"/>
              </a:solidFill>
              <a:latin typeface="Times New Roman" panose="02020603050405020304" pitchFamily="18" charset="0"/>
              <a:cs typeface="Times New Roman" panose="02020603050405020304" pitchFamily="18" charset="0"/>
            </a:endParaRPr>
          </a:p>
          <a:p>
            <a:pPr marL="225425" indent="-225425">
              <a:buFont typeface="Arial" pitchFamily="34" charset="0"/>
              <a:buChar char="•"/>
            </a:pPr>
            <a:r>
              <a:rPr lang="ar-SA" sz="3200" dirty="0">
                <a:solidFill>
                  <a:srgbClr val="000000"/>
                </a:solidFill>
                <a:latin typeface="Times New Roman" panose="02020603050405020304" pitchFamily="18" charset="0"/>
                <a:cs typeface="Times New Roman" panose="02020603050405020304" pitchFamily="18" charset="0"/>
              </a:rPr>
              <a:t>يوجد به الإنزيمات اللازمة لتكوين</a:t>
            </a:r>
            <a:r>
              <a:rPr lang="en-US" sz="3200" dirty="0">
                <a:solidFill>
                  <a:srgbClr val="000000"/>
                </a:solidFill>
                <a:latin typeface="Times New Roman" panose="02020603050405020304" pitchFamily="18" charset="0"/>
                <a:cs typeface="Times New Roman" panose="02020603050405020304" pitchFamily="18" charset="0"/>
              </a:rPr>
              <a:t>DNA </a:t>
            </a:r>
            <a:r>
              <a:rPr lang="ar-SA" sz="3200" dirty="0">
                <a:solidFill>
                  <a:srgbClr val="000000"/>
                </a:solidFill>
                <a:latin typeface="Times New Roman" panose="02020603050405020304" pitchFamily="18" charset="0"/>
                <a:cs typeface="Times New Roman" panose="02020603050405020304" pitchFamily="18" charset="0"/>
              </a:rPr>
              <a:t> والأنواع المختلفة من </a:t>
            </a:r>
            <a:r>
              <a:rPr lang="en-US" sz="3200" dirty="0">
                <a:solidFill>
                  <a:srgbClr val="000000"/>
                </a:solidFill>
                <a:latin typeface="Times New Roman" panose="02020603050405020304" pitchFamily="18" charset="0"/>
                <a:cs typeface="Times New Roman" panose="02020603050405020304" pitchFamily="18" charset="0"/>
              </a:rPr>
              <a:t>RNA </a:t>
            </a:r>
            <a:endParaRPr lang="ar-SA" sz="3200" dirty="0">
              <a:solidFill>
                <a:srgbClr val="000000"/>
              </a:solidFill>
              <a:latin typeface="Times New Roman" panose="02020603050405020304" pitchFamily="18" charset="0"/>
              <a:cs typeface="Times New Roman" panose="02020603050405020304" pitchFamily="18" charset="0"/>
            </a:endParaRPr>
          </a:p>
          <a:p>
            <a:pPr marL="225425" indent="-225425">
              <a:buFont typeface="Arial" pitchFamily="34" charset="0"/>
              <a:buChar char="•"/>
            </a:pPr>
            <a:r>
              <a:rPr lang="ar-SA" sz="3200" dirty="0">
                <a:solidFill>
                  <a:srgbClr val="000000"/>
                </a:solidFill>
                <a:latin typeface="Times New Roman" panose="02020603050405020304" pitchFamily="18" charset="0"/>
                <a:cs typeface="Times New Roman" panose="02020603050405020304" pitchFamily="18" charset="0"/>
              </a:rPr>
              <a:t>يوجد به أيضا المواد اللازمة لتكوين </a:t>
            </a:r>
            <a:r>
              <a:rPr lang="ar-SA" sz="3200" dirty="0" err="1">
                <a:solidFill>
                  <a:srgbClr val="000000"/>
                </a:solidFill>
                <a:latin typeface="Times New Roman" panose="02020603050405020304" pitchFamily="18" charset="0"/>
                <a:cs typeface="Times New Roman" panose="02020603050405020304" pitchFamily="18" charset="0"/>
              </a:rPr>
              <a:t>النيوكليوتيدات</a:t>
            </a:r>
            <a:r>
              <a:rPr lang="ar-SA" sz="3200" dirty="0">
                <a:solidFill>
                  <a:srgbClr val="000000"/>
                </a:solidFill>
                <a:latin typeface="Times New Roman" panose="02020603050405020304" pitchFamily="18" charset="0"/>
                <a:cs typeface="Times New Roman" panose="02020603050405020304" pitchFamily="18" charset="0"/>
              </a:rPr>
              <a:t> الداخلة </a:t>
            </a:r>
            <a:r>
              <a:rPr lang="ar-SA" sz="3200" dirty="0" err="1">
                <a:solidFill>
                  <a:srgbClr val="000000"/>
                </a:solidFill>
                <a:latin typeface="Times New Roman" panose="02020603050405020304" pitchFamily="18" charset="0"/>
                <a:cs typeface="Times New Roman" panose="02020603050405020304" pitchFamily="18" charset="0"/>
              </a:rPr>
              <a:t>فى</a:t>
            </a:r>
            <a:r>
              <a:rPr lang="ar-SA" sz="3200" dirty="0">
                <a:solidFill>
                  <a:srgbClr val="000000"/>
                </a:solidFill>
                <a:latin typeface="Times New Roman" panose="02020603050405020304" pitchFamily="18" charset="0"/>
                <a:cs typeface="Times New Roman" panose="02020603050405020304" pitchFamily="18" charset="0"/>
              </a:rPr>
              <a:t> تكوين</a:t>
            </a:r>
            <a:r>
              <a:rPr lang="en-US" sz="3200" dirty="0">
                <a:solidFill>
                  <a:srgbClr val="000000"/>
                </a:solidFill>
                <a:latin typeface="Times New Roman" panose="02020603050405020304" pitchFamily="18" charset="0"/>
                <a:cs typeface="Times New Roman" panose="02020603050405020304" pitchFamily="18" charset="0"/>
              </a:rPr>
              <a:t>DNA</a:t>
            </a:r>
            <a:r>
              <a:rPr lang="ar-EG" sz="3200"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ar-EG" sz="3200" dirty="0">
                <a:solidFill>
                  <a:srgbClr val="000000"/>
                </a:solidFill>
                <a:latin typeface="Times New Roman" panose="02020603050405020304" pitchFamily="18" charset="0"/>
                <a:cs typeface="Times New Roman" panose="02020603050405020304" pitchFamily="18" charset="0"/>
              </a:rPr>
              <a:t>و</a:t>
            </a:r>
            <a:r>
              <a:rPr lang="en-US" sz="3200" dirty="0">
                <a:solidFill>
                  <a:srgbClr val="000000"/>
                </a:solidFill>
                <a:latin typeface="Times New Roman" panose="02020603050405020304" pitchFamily="18" charset="0"/>
                <a:cs typeface="Times New Roman" panose="02020603050405020304" pitchFamily="18" charset="0"/>
              </a:rPr>
              <a:t>RNA</a:t>
            </a:r>
            <a:r>
              <a:rPr lang="ar-SA" sz="32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31344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llbiology.net/images/3-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064"/>
          <a:stretch/>
        </p:blipFill>
        <p:spPr bwMode="auto">
          <a:xfrm>
            <a:off x="1331640" y="12423"/>
            <a:ext cx="6264696" cy="685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1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856984" cy="769441"/>
          </a:xfrm>
          <a:prstGeom prst="rect">
            <a:avLst/>
          </a:prstGeom>
        </p:spPr>
        <p:txBody>
          <a:bodyPr wrap="square">
            <a:spAutoFit/>
          </a:bodyPr>
          <a:lstStyle/>
          <a:p>
            <a:pPr algn="ctr"/>
            <a:r>
              <a:rPr lang="ar-SA" sz="4400" dirty="0">
                <a:latin typeface="Times New Roman" panose="02020603050405020304" pitchFamily="18" charset="0"/>
                <a:cs typeface="Times New Roman" panose="02020603050405020304" pitchFamily="18" charset="0"/>
              </a:rPr>
              <a:t>البكتيريا  </a:t>
            </a:r>
            <a:r>
              <a:rPr lang="en-US" sz="4400" dirty="0">
                <a:latin typeface="Times New Roman" panose="02020603050405020304" pitchFamily="18" charset="0"/>
                <a:cs typeface="Times New Roman" panose="02020603050405020304" pitchFamily="18" charset="0"/>
              </a:rPr>
              <a:t>Bacteria</a:t>
            </a:r>
          </a:p>
        </p:txBody>
      </p:sp>
      <p:pic>
        <p:nvPicPr>
          <p:cNvPr id="4098" name="Picture 2" descr="http://allbiology.net/images/3-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54"/>
          <a:stretch/>
        </p:blipFill>
        <p:spPr bwMode="auto">
          <a:xfrm>
            <a:off x="-22828" y="1651448"/>
            <a:ext cx="4697854" cy="445650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4806997" y="958081"/>
            <a:ext cx="4229498" cy="6001643"/>
          </a:xfrm>
          <a:prstGeom prst="rect">
            <a:avLst/>
          </a:prstGeom>
        </p:spPr>
        <p:txBody>
          <a:bodyPr wrap="square">
            <a:spAutoFit/>
          </a:bodyPr>
          <a:lstStyle/>
          <a:p>
            <a:pPr marL="457200" indent="-457200" algn="just">
              <a:buFont typeface="Arial" panose="020B0604020202020204" pitchFamily="34" charset="0"/>
              <a:buChar char="•"/>
            </a:pPr>
            <a:r>
              <a:rPr lang="ar-EG" sz="3200" dirty="0">
                <a:latin typeface="Times New Roman" panose="02020603050405020304" pitchFamily="18" charset="0"/>
                <a:cs typeface="Times New Roman" panose="02020603050405020304" pitchFamily="18" charset="0"/>
              </a:rPr>
              <a:t>ال</a:t>
            </a:r>
            <a:r>
              <a:rPr lang="ar-SA" sz="3200" dirty="0">
                <a:latin typeface="Times New Roman" panose="02020603050405020304" pitchFamily="18" charset="0"/>
                <a:cs typeface="Times New Roman" panose="02020603050405020304" pitchFamily="18" charset="0"/>
              </a:rPr>
              <a:t>ماد</a:t>
            </a:r>
            <a:r>
              <a:rPr lang="ar-EG" sz="3200" dirty="0">
                <a:latin typeface="Times New Roman" panose="02020603050405020304" pitchFamily="18" charset="0"/>
                <a:cs typeface="Times New Roman" panose="02020603050405020304" pitchFamily="18" charset="0"/>
              </a:rPr>
              <a:t>ة</a:t>
            </a:r>
            <a:r>
              <a:rPr lang="ar-SA" sz="3200" dirty="0">
                <a:latin typeface="Times New Roman" panose="02020603050405020304" pitchFamily="18" charset="0"/>
                <a:cs typeface="Times New Roman" panose="02020603050405020304" pitchFamily="18" charset="0"/>
              </a:rPr>
              <a:t> النووية ليست محاطة بغشاء نووي</a:t>
            </a:r>
            <a:endParaRPr lang="ar-EG"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يحيط بالخلية من الخارج جدار خلوي </a:t>
            </a:r>
            <a:r>
              <a:rPr lang="en-US" sz="3200" dirty="0">
                <a:latin typeface="Times New Roman" panose="02020603050405020304" pitchFamily="18" charset="0"/>
                <a:cs typeface="Times New Roman" panose="02020603050405020304" pitchFamily="18" charset="0"/>
              </a:rPr>
              <a:t>Cell wall، </a:t>
            </a:r>
            <a:r>
              <a:rPr lang="ar-SA" sz="3200" dirty="0">
                <a:latin typeface="Times New Roman" panose="02020603050405020304" pitchFamily="18" charset="0"/>
                <a:cs typeface="Times New Roman" panose="02020603050405020304" pitchFamily="18" charset="0"/>
              </a:rPr>
              <a:t>يتكون من مركبات تعرف </a:t>
            </a:r>
            <a:r>
              <a:rPr lang="ar-SA" sz="3200" dirty="0">
                <a:solidFill>
                  <a:srgbClr val="FF0000"/>
                </a:solidFill>
                <a:latin typeface="Times New Roman" panose="02020603050405020304" pitchFamily="18" charset="0"/>
                <a:cs typeface="Times New Roman" panose="02020603050405020304" pitchFamily="18" charset="0"/>
              </a:rPr>
              <a:t>بالجليكان </a:t>
            </a:r>
            <a:r>
              <a:rPr lang="ar-SA" sz="3200" dirty="0" err="1">
                <a:solidFill>
                  <a:srgbClr val="FF0000"/>
                </a:solidFill>
                <a:latin typeface="Times New Roman" panose="02020603050405020304" pitchFamily="18" charset="0"/>
                <a:cs typeface="Times New Roman" panose="02020603050405020304" pitchFamily="18" charset="0"/>
              </a:rPr>
              <a:t>البيبتيدية</a:t>
            </a:r>
            <a:r>
              <a:rPr lang="ar-SA"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Peptidoglycan</a:t>
            </a:r>
            <a:r>
              <a:rPr lang="ar-EG" sz="32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في بعض البكتيريا يحاط الجدار الخلوي بغلاف جلاتيني يطلق عليه الكبسولة أو الطبقة اللزجة </a:t>
            </a:r>
            <a:r>
              <a:rPr lang="en-US" sz="3200" dirty="0">
                <a:latin typeface="Times New Roman" panose="02020603050405020304" pitchFamily="18" charset="0"/>
                <a:cs typeface="Times New Roman" panose="02020603050405020304" pitchFamily="18" charset="0"/>
              </a:rPr>
              <a:t>Slime layer</a:t>
            </a:r>
            <a:endParaRPr lang="ar-S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91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5516" y="128826"/>
            <a:ext cx="8712967" cy="707886"/>
          </a:xfrm>
          <a:prstGeom prst="rect">
            <a:avLst/>
          </a:prstGeom>
        </p:spPr>
        <p:txBody>
          <a:bodyPr wrap="square">
            <a:spAutoFit/>
          </a:bodyPr>
          <a:lstStyle/>
          <a:p>
            <a:pPr algn="ctr"/>
            <a:r>
              <a:rPr lang="ar-SA" sz="4000" b="1" dirty="0">
                <a:latin typeface="Times New Roman" panose="02020603050405020304" pitchFamily="18" charset="0"/>
                <a:cs typeface="Times New Roman" panose="02020603050405020304" pitchFamily="18" charset="0"/>
              </a:rPr>
              <a:t>البلازما الفطرية  </a:t>
            </a:r>
            <a:r>
              <a:rPr lang="en-US" sz="4000" b="1" dirty="0">
                <a:latin typeface="Times New Roman" panose="02020603050405020304" pitchFamily="18" charset="0"/>
                <a:cs typeface="Times New Roman" panose="02020603050405020304" pitchFamily="18" charset="0"/>
              </a:rPr>
              <a:t>(Mycoplasmas)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355"/>
          <a:stretch/>
        </p:blipFill>
        <p:spPr bwMode="auto">
          <a:xfrm>
            <a:off x="12713" y="2435222"/>
            <a:ext cx="4559287" cy="430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23529" y="836712"/>
            <a:ext cx="8712968" cy="2062103"/>
          </a:xfrm>
          <a:prstGeom prst="rect">
            <a:avLst/>
          </a:prstGeom>
        </p:spPr>
        <p:txBody>
          <a:bodyPr wrap="square">
            <a:spAutoFit/>
          </a:bodyPr>
          <a:lstStyle/>
          <a:p>
            <a:pPr marL="457200" indent="-457200" algn="just">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 من أصغر الكائنات أولية النواة. </a:t>
            </a:r>
          </a:p>
          <a:p>
            <a:pPr marL="457200" indent="-457200" algn="just">
              <a:buFont typeface="Arial" panose="020B0604020202020204" pitchFamily="34" charset="0"/>
              <a:buChar char="•"/>
            </a:pPr>
            <a:r>
              <a:rPr lang="ar-SA" sz="3200" dirty="0">
                <a:latin typeface="Times New Roman" panose="02020603050405020304" pitchFamily="18" charset="0"/>
                <a:cs typeface="Times New Roman" panose="02020603050405020304" pitchFamily="18" charset="0"/>
              </a:rPr>
              <a:t>تركيب</a:t>
            </a:r>
            <a:r>
              <a:rPr lang="ar-EG" sz="3200" dirty="0">
                <a:latin typeface="Times New Roman" panose="02020603050405020304" pitchFamily="18" charset="0"/>
                <a:cs typeface="Times New Roman" panose="02020603050405020304" pitchFamily="18" charset="0"/>
              </a:rPr>
              <a:t>ها</a:t>
            </a:r>
            <a:r>
              <a:rPr lang="ar-SA" sz="3200" dirty="0">
                <a:latin typeface="Times New Roman" panose="02020603050405020304" pitchFamily="18" charset="0"/>
                <a:cs typeface="Times New Roman" panose="02020603050405020304" pitchFamily="18" charset="0"/>
              </a:rPr>
              <a:t> يشبه تركيب بقية الكائنات أولية النواة.</a:t>
            </a:r>
            <a:endParaRPr lang="en-GB"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ar-EG" sz="3200" dirty="0">
                <a:latin typeface="Times New Roman" panose="02020603050405020304" pitchFamily="18" charset="0"/>
                <a:cs typeface="Times New Roman" panose="02020603050405020304" pitchFamily="18" charset="0"/>
              </a:rPr>
              <a:t>المادة</a:t>
            </a:r>
            <a:r>
              <a:rPr lang="ar-SA" sz="3200" dirty="0">
                <a:latin typeface="Times New Roman" panose="02020603050405020304" pitchFamily="18" charset="0"/>
                <a:cs typeface="Times New Roman" panose="02020603050405020304" pitchFamily="18" charset="0"/>
              </a:rPr>
              <a:t> النووية</a:t>
            </a:r>
            <a:r>
              <a:rPr lang="ar-EG" sz="3200" dirty="0">
                <a:latin typeface="Times New Roman" panose="02020603050405020304" pitchFamily="18" charset="0"/>
                <a:cs typeface="Times New Roman" panose="02020603050405020304" pitchFamily="18" charset="0"/>
              </a:rPr>
              <a:t> خيط حلقي من </a:t>
            </a:r>
            <a:r>
              <a:rPr lang="en-GB" sz="3200" dirty="0">
                <a:latin typeface="Times New Roman" panose="02020603050405020304" pitchFamily="18" charset="0"/>
                <a:cs typeface="Times New Roman" panose="02020603050405020304" pitchFamily="18" charset="0"/>
              </a:rPr>
              <a:t>DNA</a:t>
            </a:r>
            <a:r>
              <a:rPr lang="ar-SA" sz="3200" dirty="0">
                <a:latin typeface="Times New Roman" panose="02020603050405020304" pitchFamily="18" charset="0"/>
                <a:cs typeface="Times New Roman" panose="02020603050405020304" pitchFamily="18" charset="0"/>
              </a:rPr>
              <a:t> لا يحيط بها غشاء نووي</a:t>
            </a:r>
            <a:r>
              <a:rPr lang="ar-EG" sz="3200" dirty="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ar-EG" sz="3200" b="1" dirty="0">
                <a:solidFill>
                  <a:srgbClr val="FF0000"/>
                </a:solidFill>
                <a:latin typeface="Times New Roman" panose="02020603050405020304" pitchFamily="18" charset="0"/>
                <a:cs typeface="Times New Roman" panose="02020603050405020304" pitchFamily="18" charset="0"/>
              </a:rPr>
              <a:t>لا يحيط بها جدار خلوي</a:t>
            </a:r>
            <a:r>
              <a:rPr lang="ar-SA"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691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435" y="188640"/>
            <a:ext cx="8856984" cy="707886"/>
          </a:xfrm>
          <a:prstGeom prst="rect">
            <a:avLst/>
          </a:prstGeom>
        </p:spPr>
        <p:txBody>
          <a:bodyPr wrap="square">
            <a:spAutoFit/>
          </a:bodyPr>
          <a:lstStyle/>
          <a:p>
            <a:r>
              <a:rPr lang="ar-SA" sz="4000" dirty="0">
                <a:latin typeface="Times New Roman" panose="02020603050405020304" pitchFamily="18" charset="0"/>
                <a:cs typeface="Times New Roman" panose="02020603050405020304" pitchFamily="18" charset="0"/>
              </a:rPr>
              <a:t>الطحالب الخضراء المزرقة</a:t>
            </a:r>
            <a:r>
              <a:rPr lang="ar-EG" sz="4000" dirty="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(Blue-Green Algae)</a:t>
            </a:r>
            <a:endParaRPr lang="en-US" sz="4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807"/>
          <a:stretch/>
        </p:blipFill>
        <p:spPr bwMode="auto">
          <a:xfrm>
            <a:off x="100365" y="2190622"/>
            <a:ext cx="4759667" cy="467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05864" y="1052736"/>
            <a:ext cx="8928992" cy="1077218"/>
          </a:xfrm>
          <a:prstGeom prst="rect">
            <a:avLst/>
          </a:prstGeom>
        </p:spPr>
        <p:txBody>
          <a:bodyPr wrap="square">
            <a:spAutoFit/>
          </a:bodyPr>
          <a:lstStyle/>
          <a:p>
            <a:pPr algn="just"/>
            <a:r>
              <a:rPr lang="ar-SA" sz="3200" dirty="0">
                <a:latin typeface="Times New Roman" panose="02020603050405020304" pitchFamily="18" charset="0"/>
                <a:cs typeface="Times New Roman" panose="02020603050405020304" pitchFamily="18" charset="0"/>
              </a:rPr>
              <a:t>تركيب</a:t>
            </a:r>
            <a:r>
              <a:rPr lang="ar-EG" sz="3200" dirty="0">
                <a:latin typeface="Times New Roman" panose="02020603050405020304" pitchFamily="18" charset="0"/>
                <a:cs typeface="Times New Roman" panose="02020603050405020304" pitchFamily="18" charset="0"/>
              </a:rPr>
              <a:t>ها </a:t>
            </a:r>
            <a:r>
              <a:rPr lang="ar-SA" sz="3200" dirty="0">
                <a:latin typeface="Times New Roman" panose="02020603050405020304" pitchFamily="18" charset="0"/>
                <a:cs typeface="Times New Roman" panose="02020603050405020304" pitchFamily="18" charset="0"/>
              </a:rPr>
              <a:t>يشبه إلى حد كبير تركيب البكتيريا</a:t>
            </a:r>
            <a:r>
              <a:rPr lang="ar-EG" sz="3200" dirty="0">
                <a:latin typeface="Times New Roman" panose="02020603050405020304" pitchFamily="18" charset="0"/>
                <a:cs typeface="Times New Roman" panose="02020603050405020304" pitchFamily="18" charset="0"/>
              </a:rPr>
              <a:t> ولكن بها صفائح للبناء الضوئي.</a:t>
            </a:r>
            <a:endParaRPr lang="ar-S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91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allbiology.net/images/3-15.jpg">
            <a:extLst>
              <a:ext uri="{FF2B5EF4-FFF2-40B4-BE49-F238E27FC236}">
                <a16:creationId xmlns:a16="http://schemas.microsoft.com/office/drawing/2014/main" id="{8574D964-41F3-48C6-8902-A9E445BA355D}"/>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7034"/>
          <a:stretch/>
        </p:blipFill>
        <p:spPr bwMode="auto">
          <a:xfrm>
            <a:off x="0" y="1143852"/>
            <a:ext cx="5724128" cy="57026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E550C8E-4D97-467E-9139-81F6ED63B261}"/>
              </a:ext>
            </a:extLst>
          </p:cNvPr>
          <p:cNvSpPr/>
          <p:nvPr/>
        </p:nvSpPr>
        <p:spPr>
          <a:xfrm>
            <a:off x="5796136" y="1270895"/>
            <a:ext cx="3024336" cy="5509200"/>
          </a:xfrm>
          <a:prstGeom prst="rect">
            <a:avLst/>
          </a:prstGeom>
        </p:spPr>
        <p:txBody>
          <a:bodyPr wrap="square">
            <a:spAutoFit/>
          </a:bodyPr>
          <a:lstStyle/>
          <a:p>
            <a:pPr algn="just"/>
            <a:r>
              <a:rPr lang="ar-SA" sz="3200" dirty="0">
                <a:latin typeface="Times New Roman" panose="02020603050405020304" pitchFamily="18" charset="0"/>
                <a:cs typeface="Times New Roman" panose="02020603050405020304" pitchFamily="18" charset="0"/>
              </a:rPr>
              <a:t>وتتكون كل خلية من:</a:t>
            </a:r>
          </a:p>
          <a:p>
            <a:pPr algn="just"/>
            <a:r>
              <a:rPr lang="ar-SA" sz="3200" dirty="0">
                <a:latin typeface="Times New Roman" panose="02020603050405020304" pitchFamily="18" charset="0"/>
                <a:cs typeface="Times New Roman" panose="02020603050405020304" pitchFamily="18" charset="0"/>
              </a:rPr>
              <a:t>1- السيتوبلازم </a:t>
            </a:r>
            <a:r>
              <a:rPr lang="en-US" sz="3200" dirty="0">
                <a:latin typeface="Times New Roman" panose="02020603050405020304" pitchFamily="18" charset="0"/>
                <a:cs typeface="Times New Roman" panose="02020603050405020304" pitchFamily="18" charset="0"/>
              </a:rPr>
              <a:t>Cytoplasm</a:t>
            </a:r>
            <a:r>
              <a:rPr lang="ar-SA" sz="3200" dirty="0">
                <a:latin typeface="Times New Roman" panose="02020603050405020304" pitchFamily="18" charset="0"/>
                <a:cs typeface="Times New Roman" panose="02020603050405020304" pitchFamily="18" charset="0"/>
              </a:rPr>
              <a:t> مادة شبه سائلة هلامية القوام يوجد بها أنواع مختلفة من </a:t>
            </a:r>
            <a:r>
              <a:rPr lang="ar-SA" sz="3200" dirty="0" err="1">
                <a:latin typeface="Times New Roman" panose="02020603050405020304" pitchFamily="18" charset="0"/>
                <a:cs typeface="Times New Roman" panose="02020603050405020304" pitchFamily="18" charset="0"/>
              </a:rPr>
              <a:t>العضيات</a:t>
            </a:r>
            <a:r>
              <a:rPr lang="ar-SA"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Organelles</a:t>
            </a:r>
            <a:r>
              <a:rPr lang="ar-SA" sz="3200" dirty="0">
                <a:latin typeface="Times New Roman" panose="02020603050405020304" pitchFamily="18" charset="0"/>
                <a:cs typeface="Times New Roman" panose="02020603050405020304" pitchFamily="18" charset="0"/>
              </a:rPr>
              <a:t> يحيط بها غشاء الخلية </a:t>
            </a:r>
            <a:r>
              <a:rPr lang="en-US" sz="3200" dirty="0">
                <a:latin typeface="Times New Roman" panose="02020603050405020304" pitchFamily="18" charset="0"/>
                <a:cs typeface="Times New Roman" panose="02020603050405020304" pitchFamily="18" charset="0"/>
              </a:rPr>
              <a:t>Cell Membrane</a:t>
            </a:r>
            <a:endParaRPr lang="ar-SA" sz="3200" dirty="0">
              <a:latin typeface="Times New Roman" panose="02020603050405020304" pitchFamily="18" charset="0"/>
              <a:cs typeface="Times New Roman" panose="02020603050405020304" pitchFamily="18" charset="0"/>
            </a:endParaRPr>
          </a:p>
          <a:p>
            <a:pPr algn="just"/>
            <a:r>
              <a:rPr lang="ar-SA" sz="3200" dirty="0">
                <a:latin typeface="Times New Roman" panose="02020603050405020304" pitchFamily="18" charset="0"/>
                <a:cs typeface="Times New Roman" panose="02020603050405020304" pitchFamily="18" charset="0"/>
              </a:rPr>
              <a:t>2- النواة </a:t>
            </a:r>
            <a:r>
              <a:rPr lang="en-US" sz="3200" dirty="0">
                <a:latin typeface="Times New Roman" panose="02020603050405020304" pitchFamily="18" charset="0"/>
                <a:cs typeface="Times New Roman" panose="02020603050405020304" pitchFamily="18" charset="0"/>
              </a:rPr>
              <a:t>Nucleus</a:t>
            </a:r>
          </a:p>
        </p:txBody>
      </p:sp>
      <p:sp>
        <p:nvSpPr>
          <p:cNvPr id="6" name="مستطيل 1">
            <a:extLst>
              <a:ext uri="{FF2B5EF4-FFF2-40B4-BE49-F238E27FC236}">
                <a16:creationId xmlns:a16="http://schemas.microsoft.com/office/drawing/2014/main" id="{37CEA327-BE18-4971-BC6D-A051256DFB47}"/>
              </a:ext>
            </a:extLst>
          </p:cNvPr>
          <p:cNvSpPr>
            <a:spLocks noGrp="1"/>
          </p:cNvSpPr>
          <p:nvPr>
            <p:ph type="title"/>
          </p:nvPr>
        </p:nvSpPr>
        <p:spPr>
          <a:xfrm>
            <a:off x="143508" y="45828"/>
            <a:ext cx="8856984" cy="1323439"/>
          </a:xfrm>
          <a:prstGeom prst="rect">
            <a:avLst/>
          </a:prstGeom>
        </p:spPr>
        <p:txBody>
          <a:bodyPr wrap="square">
            <a:spAutoFit/>
          </a:bodyPr>
          <a:lstStyle/>
          <a:p>
            <a:pPr algn="ctr"/>
            <a:r>
              <a:rPr lang="ar-SA" sz="4000" b="1" dirty="0">
                <a:latin typeface="Times New Roman" panose="02020603050405020304" pitchFamily="18" charset="0"/>
                <a:cs typeface="Times New Roman" panose="02020603050405020304" pitchFamily="18" charset="0"/>
              </a:rPr>
              <a:t>التركيب الدقيق للخلية حقيقية النواة </a:t>
            </a:r>
            <a:r>
              <a:rPr lang="en-US" sz="4000" b="1" dirty="0">
                <a:latin typeface="Times New Roman" panose="02020603050405020304" pitchFamily="18" charset="0"/>
                <a:cs typeface="Times New Roman" panose="02020603050405020304" pitchFamily="18" charset="0"/>
              </a:rPr>
              <a:t>Ultrastructure of Eukaryotic Cell</a:t>
            </a:r>
          </a:p>
        </p:txBody>
      </p:sp>
    </p:spTree>
    <p:extLst>
      <p:ext uri="{BB962C8B-B14F-4D97-AF65-F5344CB8AC3E}">
        <p14:creationId xmlns:p14="http://schemas.microsoft.com/office/powerpoint/2010/main" val="358955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E21F-87DA-47C9-818B-0AB735537DE9}"/>
              </a:ext>
            </a:extLst>
          </p:cNvPr>
          <p:cNvSpPr>
            <a:spLocks noGrp="1"/>
          </p:cNvSpPr>
          <p:nvPr>
            <p:ph type="title"/>
          </p:nvPr>
        </p:nvSpPr>
        <p:spPr/>
        <p:txBody>
          <a:bodyPr/>
          <a:lstStyle/>
          <a:p>
            <a:endParaRPr lang="en-US"/>
          </a:p>
        </p:txBody>
      </p:sp>
      <p:pic>
        <p:nvPicPr>
          <p:cNvPr id="4" name="Picture 2" descr="http://allbiology.net/images/3-14.jpg">
            <a:extLst>
              <a:ext uri="{FF2B5EF4-FFF2-40B4-BE49-F238E27FC236}">
                <a16:creationId xmlns:a16="http://schemas.microsoft.com/office/drawing/2014/main" id="{2AE3F211-10EC-4ABC-BA7E-4C6789733D82}"/>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000" b="11785"/>
          <a:stretch/>
        </p:blipFill>
        <p:spPr bwMode="auto">
          <a:xfrm>
            <a:off x="465705" y="17633"/>
            <a:ext cx="8002913" cy="684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8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492896"/>
            <a:ext cx="8568952" cy="1446550"/>
          </a:xfrm>
          <a:prstGeom prst="rect">
            <a:avLst/>
          </a:prstGeom>
        </p:spPr>
        <p:txBody>
          <a:bodyPr wrap="square">
            <a:spAutoFit/>
          </a:bodyPr>
          <a:lstStyle/>
          <a:p>
            <a:pPr algn="ctr"/>
            <a:r>
              <a:rPr lang="ar-SA" sz="8800" b="1" dirty="0">
                <a:latin typeface="Times New Roman" panose="02020603050405020304" pitchFamily="18" charset="0"/>
                <a:cs typeface="Times New Roman" panose="02020603050405020304" pitchFamily="18" charset="0"/>
              </a:rPr>
              <a:t>اولا: السيتوبلازم</a:t>
            </a:r>
            <a:endParaRPr lang="en-US" sz="8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740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TotalTime>
  <Words>2071</Words>
  <Application>Microsoft Office PowerPoint</Application>
  <PresentationFormat>On-screen Show (4:3)</PresentationFormat>
  <Paragraphs>174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Office Theme</vt:lpstr>
      <vt:lpstr>الباب الثالث الخلية التركيب والوظيفة The Cell Structure and Function </vt:lpstr>
      <vt:lpstr>PowerPoint Presentation</vt:lpstr>
      <vt:lpstr>PowerPoint Presentation</vt:lpstr>
      <vt:lpstr>PowerPoint Presentation</vt:lpstr>
      <vt:lpstr>PowerPoint Presentation</vt:lpstr>
      <vt:lpstr>PowerPoint Presentation</vt:lpstr>
      <vt:lpstr>التركيب الدقيق للخلية حقيقية النواة Ultrastructure of Eukaryotic 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البلاستيدات الخضراء Chloroplasts</vt:lpstr>
      <vt:lpstr>PowerPoint Presentation</vt:lpstr>
      <vt:lpstr>PowerPoint Presentation</vt:lpstr>
      <vt:lpstr>PowerPoint Presentation</vt:lpstr>
      <vt:lpstr>يوجد ثلاثة انواع من الالياف البروتينية</vt:lpstr>
      <vt:lpstr>PowerPoint Presentation</vt:lpstr>
      <vt:lpstr>PowerPoint Presentation</vt:lpstr>
      <vt:lpstr>PowerPoint Presentation</vt:lpstr>
      <vt:lpstr>PowerPoint Presentation</vt:lpstr>
      <vt:lpstr>PowerPoint Presentation</vt:lpstr>
      <vt:lpstr>PowerPoint Presentation</vt:lpstr>
      <vt:lpstr>3- النوية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 Import</dc:creator>
  <cp:lastModifiedBy>Alaa Mohammed</cp:lastModifiedBy>
  <cp:revision>180</cp:revision>
  <dcterms:created xsi:type="dcterms:W3CDTF">2017-09-17T18:31:25Z</dcterms:created>
  <dcterms:modified xsi:type="dcterms:W3CDTF">2020-02-08T16:47:23Z</dcterms:modified>
</cp:coreProperties>
</file>