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7" r:id="rId2"/>
    <p:sldId id="349" r:id="rId3"/>
    <p:sldId id="350" r:id="rId4"/>
    <p:sldId id="357" r:id="rId5"/>
    <p:sldId id="360" r:id="rId6"/>
    <p:sldId id="354" r:id="rId7"/>
    <p:sldId id="355" r:id="rId8"/>
    <p:sldId id="366" r:id="rId9"/>
    <p:sldId id="358" r:id="rId10"/>
    <p:sldId id="367" r:id="rId11"/>
    <p:sldId id="362" r:id="rId12"/>
    <p:sldId id="351" r:id="rId13"/>
    <p:sldId id="363" r:id="rId14"/>
    <p:sldId id="364" r:id="rId15"/>
    <p:sldId id="365" r:id="rId16"/>
    <p:sldId id="325" r:id="rId17"/>
    <p:sldId id="359" r:id="rId18"/>
    <p:sldId id="368" r:id="rId19"/>
    <p:sldId id="369" r:id="rId20"/>
    <p:sldId id="370" r:id="rId21"/>
    <p:sldId id="372" r:id="rId22"/>
    <p:sldId id="373" r:id="rId23"/>
    <p:sldId id="374" r:id="rId24"/>
    <p:sldId id="375" r:id="rId25"/>
    <p:sldId id="377" r:id="rId26"/>
    <p:sldId id="378" r:id="rId27"/>
    <p:sldId id="319" r:id="rId28"/>
    <p:sldId id="379" r:id="rId29"/>
    <p:sldId id="380" r:id="rId30"/>
    <p:sldId id="381" r:id="rId31"/>
    <p:sldId id="382" r:id="rId32"/>
    <p:sldId id="361" r:id="rId33"/>
    <p:sldId id="267" r:id="rId34"/>
    <p:sldId id="384" r:id="rId35"/>
    <p:sldId id="385" r:id="rId36"/>
    <p:sldId id="383" r:id="rId37"/>
    <p:sldId id="386" r:id="rId38"/>
    <p:sldId id="387" r:id="rId39"/>
    <p:sldId id="345" r:id="rId40"/>
    <p:sldId id="388" r:id="rId41"/>
    <p:sldId id="389" r:id="rId42"/>
    <p:sldId id="353" r:id="rId43"/>
    <p:sldId id="390" r:id="rId44"/>
    <p:sldId id="391" r:id="rId45"/>
    <p:sldId id="392" r:id="rId46"/>
    <p:sldId id="393" r:id="rId47"/>
    <p:sldId id="394" r:id="rId48"/>
    <p:sldId id="395" r:id="rId49"/>
    <p:sldId id="507" r:id="rId50"/>
    <p:sldId id="506" r:id="rId51"/>
    <p:sldId id="510" r:id="rId52"/>
    <p:sldId id="511" r:id="rId53"/>
    <p:sldId id="356" r:id="rId54"/>
    <p:sldId id="513" r:id="rId55"/>
    <p:sldId id="512" r:id="rId56"/>
    <p:sldId id="514" r:id="rId57"/>
    <p:sldId id="515" r:id="rId58"/>
    <p:sldId id="516" r:id="rId59"/>
    <p:sldId id="508" r:id="rId60"/>
    <p:sldId id="519" r:id="rId61"/>
    <p:sldId id="520" r:id="rId62"/>
    <p:sldId id="517" r:id="rId63"/>
    <p:sldId id="521" r:id="rId64"/>
    <p:sldId id="523" r:id="rId65"/>
    <p:sldId id="525" r:id="rId66"/>
    <p:sldId id="526" r:id="rId67"/>
    <p:sldId id="531" r:id="rId68"/>
    <p:sldId id="527" r:id="rId69"/>
    <p:sldId id="529" r:id="rId70"/>
    <p:sldId id="530" r:id="rId71"/>
    <p:sldId id="528" r:id="rId72"/>
    <p:sldId id="524" r:id="rId7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EA9CA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8E932A-9809-4083-A6DE-BC4C0F8E1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4A94A73-04DE-4685-8ADC-E25D3F29F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EE0A1F-5639-4ACE-B967-0BBD7C21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1FD4FA-BA80-4A1E-8AC4-540E498B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50A7B3-3438-45D3-A0F6-A77943C6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20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C7762-A39A-4D98-BA4C-36E683F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3C5291-A944-4998-ADBA-BB3A3190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C8B551-26B8-44E2-A074-6F4F4491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9F3CBA-BEA5-4E8D-A321-396C86F0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0685B9-C7A2-451A-AC38-47B8620D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286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77F3C67-6CBD-495C-9A8C-1A5033628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DE0A0D9-9291-406A-8CCD-60029C581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764882-4F2B-4B55-ACD7-26327AF1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8744E6-A909-4327-BBDB-1B32C435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76912F-5348-4A0B-8FC8-BC13E6CC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524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32CE50-3CA4-4889-A892-AE75617B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2F9519-2B0A-4EA8-B4DE-0EF5F558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A056B0-6C43-4580-9F96-F491E156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A8DBD5-050F-4658-AFAE-D61937A0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5A87FA-3ED7-434F-89B1-92A58143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137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C6E8DA-F976-4671-87EA-6C0E4295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C75CCE-690A-4873-B205-BAB0FCFF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C07786-CBE3-467D-8F60-9802DEB8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A1175D-DE13-49D5-91FE-33DDB1B8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F31C08-5103-4FCA-AB7A-2C608130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31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B7F986-EB8C-4148-A6FA-885A7126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BD54A0-D635-4897-B056-C1D7AA485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B98B184-DEB4-4781-8E2A-79DB0BD2E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EC4CB7-73E6-48AC-822C-89C14424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368801-94A4-45DF-9C5E-8D29DD99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C67332-BA6B-4EAE-BC01-9BA3B666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56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D540B7-717F-4D15-89F7-4DC9BFD2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23FCE6-4350-4DBF-B1D8-7A487DE3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82B7E6-9A14-45C5-ABA9-BF6F2B17C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7336BF3-4C4A-4F0E-B1BB-013141BF4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520ADDA-DAD7-4B5A-8635-4BA64FB4A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9C6E647-B89E-4ADB-A5CD-B4DA7432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EBB56CD-2FE2-4902-BD1A-E062D05E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7A4486-A6BD-4B5E-BA14-A9769279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50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20EB52-076E-4D48-988F-F57CAE14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CF7ED30-613F-4C9F-A20A-8FA5F50A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3ECA306-9F0B-410C-9CF8-A8C20A2A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5A0CA80-BBF8-446D-8951-C2A68716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375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48EFF0A-96A6-4E6F-9CCA-5A7DBAD9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FC56A68-A6C5-4430-A2D2-8B97C4A6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6E63F5-4865-4B3C-8A07-93809405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107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86FCAB-3DB4-4A9E-9F23-9C0B498A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F62A08-52C3-48A6-8BAF-AAD766C3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A0C12C-86D6-4111-BCED-0BE83BBD0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4BA22F-1503-4CDA-A12D-93C1B34B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796BDB-6BF2-4678-8464-63A32CE0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F34304-32D4-41EC-9FB2-D8AC8D37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006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9A6B52-F322-44C7-AB88-C39865C7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E7DD42-5D61-4D6C-892B-0D9D47C66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C7A3E7-7ADE-4831-A9BF-4213E23A6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FA89F2-19CE-4BCC-8709-AF54E6A4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C9E98AC-830F-4357-BEEC-4D9F1B8B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6B516B8-51B7-4908-8814-DB5AFBF1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2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DEE2EE1-882A-44F3-BF35-7F277F03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FB5EBA-5494-4CD1-B9A4-F5C4C969F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E29F41-F455-43DF-B502-F8D5E1680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7A511-AE2D-4F2C-974F-679704D266AC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774650-C60F-4366-9314-B834181BB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C783A9-FD2A-4D67-9EFB-5220DFC90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42D3-EAF8-48B1-91E4-C1D2D781CF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9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4" descr="صورة تحتوي على نص, سبورة بيضاء&#10;&#10;تم إنشاء الوصف تلقائياً">
            <a:extLst>
              <a:ext uri="{FF2B5EF4-FFF2-40B4-BE49-F238E27FC236}">
                <a16:creationId xmlns:a16="http://schemas.microsoft.com/office/drawing/2014/main" id="{2D91AAE1-5199-43B4-AC1E-6BB0942CC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/>
          <a:stretch/>
        </p:blipFill>
        <p:spPr>
          <a:xfrm>
            <a:off x="1793913" y="1535281"/>
            <a:ext cx="8604174" cy="3341881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7D84DFC-5812-4DB4-B030-5B60F4B21EDC}"/>
              </a:ext>
            </a:extLst>
          </p:cNvPr>
          <p:cNvSpPr/>
          <p:nvPr/>
        </p:nvSpPr>
        <p:spPr>
          <a:xfrm>
            <a:off x="2159306" y="4450814"/>
            <a:ext cx="7711807" cy="13879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اللهم</a:t>
            </a:r>
            <a:r>
              <a:rPr lang="ar-SA" sz="4000" b="1" i="0" dirty="0">
                <a:solidFill>
                  <a:schemeClr val="bg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افتح لنا من خزائن علمك فتحاً مباركاً إنك أنت الفتاح العليم</a:t>
            </a:r>
            <a:endParaRPr lang="ar-SA" sz="40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81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631441" y="1592648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kumimoji="0" lang="ar-SA" sz="36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ctr"/>
            <a:r>
              <a:rPr kumimoji="0" lang="ar-SA" sz="36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موضوع الدراسة في علم الاجتماع                     الظاهرة الاجتماعية </a:t>
            </a:r>
          </a:p>
          <a:p>
            <a:pPr algn="ctr"/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843973" y="437761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صح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6030595" y="3918641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4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153700" y="1643763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السلوك و النظم و العلاقات و طرق التفكير التي تنتشر بين ولها صفة الإلزام و الاستمرار ولها صفة الإلزام و الاستمرار و يمكن ملاحظتها في تفاعل الناس فيما بينهم</a:t>
            </a:r>
          </a:p>
          <a:p>
            <a:pPr algn="ctr"/>
            <a:r>
              <a:rPr lang="ar-SA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algn="ctr"/>
            <a:r>
              <a:rPr lang="ar-SA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السلوك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علم الاجتماع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علم النفس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الظاهرة الاجتماعية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415771" y="4576984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7902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57151" y="1632981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أهداف علم النفس وعلم الاجتماع ..</a:t>
            </a:r>
            <a:endParaRPr lang="en-US" altLang="ar-EG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الفهم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التوقع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err="1">
                <a:solidFill>
                  <a:srgbClr val="002060"/>
                </a:solidFill>
                <a:cs typeface="PT Bold Heading" panose="02010400000000000000" pitchFamily="2" charset="-78"/>
              </a:rPr>
              <a:t>التوجية</a:t>
            </a:r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جميع ما ذكر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486891" y="4602582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021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153700" y="1405307"/>
            <a:ext cx="7619585" cy="2027581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altLang="ar-E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altLang="ar-E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altLang="ar-E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altLang="ar-EG" sz="2400" dirty="0">
                <a:latin typeface="Calibri" panose="020F0502020204030204" pitchFamily="34" charset="0"/>
                <a:cs typeface="Calibri" panose="020F0502020204030204" pitchFamily="34" charset="0"/>
              </a:rPr>
              <a:t>من أهداف علم النفس وعلم الاجتماع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ويعني الشاملة بالسلوك بحيث نفهمه ونفسره بشكل صحيح والتعرف على أسبابه ودوافعه وفهم نواحي القوة والضعف فيه .وهذا الفهم يجب أن يحقق أمرين هما : - </a:t>
            </a:r>
          </a:p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يحدث السلوك ؟  - ما اسباب السلوك ؟</a:t>
            </a:r>
          </a:p>
          <a:p>
            <a:pPr algn="ctr">
              <a:spcBef>
                <a:spcPct val="0"/>
              </a:spcBef>
            </a:pPr>
            <a:endParaRPr lang="ar-SA" altLang="ar-EG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ar-EG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الفهم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التوقع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err="1">
                <a:solidFill>
                  <a:srgbClr val="002060"/>
                </a:solidFill>
                <a:cs typeface="PT Bold Heading" panose="02010400000000000000" pitchFamily="2" charset="-78"/>
              </a:rPr>
              <a:t>التوجية</a:t>
            </a:r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جميع </a:t>
            </a:r>
            <a:r>
              <a:rPr lang="ar-SA" sz="3600" dirty="0" err="1">
                <a:solidFill>
                  <a:srgbClr val="002060"/>
                </a:solidFill>
                <a:cs typeface="PT Bold Heading" panose="02010400000000000000" pitchFamily="2" charset="-78"/>
              </a:rPr>
              <a:t>ماذكر</a:t>
            </a:r>
            <a:endParaRPr lang="ar-SA" sz="3600" dirty="0">
              <a:solidFill>
                <a:srgbClr val="002060"/>
              </a:solidFill>
              <a:cs typeface="PT Bold Heading" panose="02010400000000000000" pitchFamily="2" charset="-78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645899" y="3222394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437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153700" y="1405307"/>
            <a:ext cx="7619585" cy="2027581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 .................حدوث ظاهرة معينة بعد تفاعل مجموعة من العوامل المسببة للظاهرة مع إمكانية التحكم بتلك العوامل في إخفاء تلك الظاهرة من جديد.</a:t>
            </a:r>
          </a:p>
          <a:p>
            <a:pPr>
              <a:defRPr/>
            </a:pP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الفهم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التوقع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التوجيه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جميع ما ذكر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523666" y="3429000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172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153700" y="1405307"/>
            <a:ext cx="7619585" cy="2027581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فهم السلوك بالشكل الصحيح فإن هذا الامر سيسهل لنا توجيه هذا السلوك الوجهة الصحيحة.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الفهم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التوقع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التوجيه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جميع ما ذكر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547232" y="4488606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078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393685-F989-4DF9-9559-66460DFA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6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PT Bold Heading" panose="02010400000000000000" pitchFamily="2" charset="-78"/>
              </a:rPr>
              <a:t>لكل علم من العلوم أهمية تنقسم الى قسمين  </a:t>
            </a:r>
          </a:p>
        </p:txBody>
      </p:sp>
      <p:pic>
        <p:nvPicPr>
          <p:cNvPr id="10" name="عنصر نائب للمحتوى 9">
            <a:extLst>
              <a:ext uri="{FF2B5EF4-FFF2-40B4-BE49-F238E27FC236}">
                <a16:creationId xmlns:a16="http://schemas.microsoft.com/office/drawing/2014/main" id="{DE5B034E-C203-4717-8107-27F628E04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81" y="3968638"/>
            <a:ext cx="2844076" cy="2434552"/>
          </a:xfrm>
        </p:spPr>
      </p:pic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D8737D9F-2B88-4AC7-958A-BBBE31834DC0}"/>
              </a:ext>
            </a:extLst>
          </p:cNvPr>
          <p:cNvSpPr/>
          <p:nvPr/>
        </p:nvSpPr>
        <p:spPr>
          <a:xfrm>
            <a:off x="7681065" y="2633845"/>
            <a:ext cx="1183177" cy="481317"/>
          </a:xfrm>
          <a:custGeom>
            <a:avLst/>
            <a:gdLst>
              <a:gd name="connsiteX0" fmla="*/ 0 w 1250298"/>
              <a:gd name="connsiteY0" fmla="*/ 0 h 1015557"/>
              <a:gd name="connsiteX1" fmla="*/ 1046480 w 1250298"/>
              <a:gd name="connsiteY1" fmla="*/ 0 h 1015557"/>
              <a:gd name="connsiteX2" fmla="*/ 1046480 w 1250298"/>
              <a:gd name="connsiteY2" fmla="*/ 205838 h 1015557"/>
              <a:gd name="connsiteX3" fmla="*/ 1043764 w 1250298"/>
              <a:gd name="connsiteY3" fmla="*/ 205838 h 1015557"/>
              <a:gd name="connsiteX4" fmla="*/ 1043764 w 1250298"/>
              <a:gd name="connsiteY4" fmla="*/ 602488 h 1015557"/>
              <a:gd name="connsiteX5" fmla="*/ 1250298 w 1250298"/>
              <a:gd name="connsiteY5" fmla="*/ 602488 h 1015557"/>
              <a:gd name="connsiteX6" fmla="*/ 837229 w 1250298"/>
              <a:gd name="connsiteY6" fmla="*/ 1015557 h 1015557"/>
              <a:gd name="connsiteX7" fmla="*/ 424160 w 1250298"/>
              <a:gd name="connsiteY7" fmla="*/ 602488 h 1015557"/>
              <a:gd name="connsiteX8" fmla="*/ 630695 w 1250298"/>
              <a:gd name="connsiteY8" fmla="*/ 602488 h 1015557"/>
              <a:gd name="connsiteX9" fmla="*/ 630695 w 1250298"/>
              <a:gd name="connsiteY9" fmla="*/ 205838 h 1015557"/>
              <a:gd name="connsiteX10" fmla="*/ 0 w 1250298"/>
              <a:gd name="connsiteY10" fmla="*/ 205838 h 10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0298" h="1015557">
                <a:moveTo>
                  <a:pt x="0" y="0"/>
                </a:moveTo>
                <a:lnTo>
                  <a:pt x="1046480" y="0"/>
                </a:lnTo>
                <a:lnTo>
                  <a:pt x="1046480" y="205838"/>
                </a:lnTo>
                <a:lnTo>
                  <a:pt x="1043764" y="205838"/>
                </a:lnTo>
                <a:lnTo>
                  <a:pt x="1043764" y="602488"/>
                </a:lnTo>
                <a:lnTo>
                  <a:pt x="1250298" y="602488"/>
                </a:lnTo>
                <a:lnTo>
                  <a:pt x="837229" y="1015557"/>
                </a:lnTo>
                <a:lnTo>
                  <a:pt x="424160" y="602488"/>
                </a:lnTo>
                <a:lnTo>
                  <a:pt x="630695" y="602488"/>
                </a:lnTo>
                <a:lnTo>
                  <a:pt x="630695" y="205838"/>
                </a:lnTo>
                <a:lnTo>
                  <a:pt x="0" y="2058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96C3D961-355B-4DC2-9F7D-26BED49FC5F0}"/>
              </a:ext>
            </a:extLst>
          </p:cNvPr>
          <p:cNvSpPr/>
          <p:nvPr/>
        </p:nvSpPr>
        <p:spPr>
          <a:xfrm flipH="1">
            <a:off x="3418391" y="2622961"/>
            <a:ext cx="1183177" cy="481317"/>
          </a:xfrm>
          <a:custGeom>
            <a:avLst/>
            <a:gdLst>
              <a:gd name="connsiteX0" fmla="*/ 0 w 1250298"/>
              <a:gd name="connsiteY0" fmla="*/ 0 h 1015557"/>
              <a:gd name="connsiteX1" fmla="*/ 1046480 w 1250298"/>
              <a:gd name="connsiteY1" fmla="*/ 0 h 1015557"/>
              <a:gd name="connsiteX2" fmla="*/ 1046480 w 1250298"/>
              <a:gd name="connsiteY2" fmla="*/ 205838 h 1015557"/>
              <a:gd name="connsiteX3" fmla="*/ 1043764 w 1250298"/>
              <a:gd name="connsiteY3" fmla="*/ 205838 h 1015557"/>
              <a:gd name="connsiteX4" fmla="*/ 1043764 w 1250298"/>
              <a:gd name="connsiteY4" fmla="*/ 602488 h 1015557"/>
              <a:gd name="connsiteX5" fmla="*/ 1250298 w 1250298"/>
              <a:gd name="connsiteY5" fmla="*/ 602488 h 1015557"/>
              <a:gd name="connsiteX6" fmla="*/ 837229 w 1250298"/>
              <a:gd name="connsiteY6" fmla="*/ 1015557 h 1015557"/>
              <a:gd name="connsiteX7" fmla="*/ 424160 w 1250298"/>
              <a:gd name="connsiteY7" fmla="*/ 602488 h 1015557"/>
              <a:gd name="connsiteX8" fmla="*/ 630695 w 1250298"/>
              <a:gd name="connsiteY8" fmla="*/ 602488 h 1015557"/>
              <a:gd name="connsiteX9" fmla="*/ 630695 w 1250298"/>
              <a:gd name="connsiteY9" fmla="*/ 205838 h 1015557"/>
              <a:gd name="connsiteX10" fmla="*/ 0 w 1250298"/>
              <a:gd name="connsiteY10" fmla="*/ 205838 h 10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0298" h="1015557">
                <a:moveTo>
                  <a:pt x="0" y="0"/>
                </a:moveTo>
                <a:lnTo>
                  <a:pt x="1046480" y="0"/>
                </a:lnTo>
                <a:lnTo>
                  <a:pt x="1046480" y="205838"/>
                </a:lnTo>
                <a:lnTo>
                  <a:pt x="1043764" y="205838"/>
                </a:lnTo>
                <a:lnTo>
                  <a:pt x="1043764" y="602488"/>
                </a:lnTo>
                <a:lnTo>
                  <a:pt x="1250298" y="602488"/>
                </a:lnTo>
                <a:lnTo>
                  <a:pt x="837229" y="1015557"/>
                </a:lnTo>
                <a:lnTo>
                  <a:pt x="424160" y="602488"/>
                </a:lnTo>
                <a:lnTo>
                  <a:pt x="630695" y="602488"/>
                </a:lnTo>
                <a:lnTo>
                  <a:pt x="630695" y="205838"/>
                </a:lnTo>
                <a:lnTo>
                  <a:pt x="0" y="20583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2C0C859-641F-4303-9005-E0397229AFC5}"/>
              </a:ext>
            </a:extLst>
          </p:cNvPr>
          <p:cNvSpPr/>
          <p:nvPr/>
        </p:nvSpPr>
        <p:spPr>
          <a:xfrm>
            <a:off x="6942181" y="3445418"/>
            <a:ext cx="29211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n w="0"/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أهمية نظرية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AC738F4-1239-488E-ABD3-7CCB5A055D53}"/>
              </a:ext>
            </a:extLst>
          </p:cNvPr>
          <p:cNvSpPr/>
          <p:nvPr/>
        </p:nvSpPr>
        <p:spPr>
          <a:xfrm>
            <a:off x="2220687" y="3302763"/>
            <a:ext cx="3029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n w="0"/>
                <a:solidFill>
                  <a:srgbClr val="7030A0"/>
                </a:solidFill>
                <a:latin typeface="Calibri" panose="020F0502020204030204"/>
                <a:cs typeface="Arial" panose="020B0604020202020204" pitchFamily="34" charset="0"/>
              </a:rPr>
              <a:t>اهمية تطبيقية </a:t>
            </a:r>
          </a:p>
        </p:txBody>
      </p:sp>
      <p:pic>
        <p:nvPicPr>
          <p:cNvPr id="12" name="صورة 11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3E2563F6-468A-428B-A33D-3E50362C3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30" y="3707028"/>
            <a:ext cx="2624311" cy="26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57151" y="1632981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kumimoji="0" lang="ar-SA" sz="2800" b="1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endParaRPr kumimoji="0" lang="ar-SA" sz="2800" b="1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معرفة المبادئ و القوانين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التي تعرف السلوك و تفسره لفهمه و معرفة أسبابه</a:t>
            </a:r>
          </a:p>
          <a:p>
            <a:pPr algn="ctr">
              <a:defRPr/>
            </a:pP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معرفة افكارنا ومشاعرنا ومشاعر وأفكار الآخرين 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3200" b="1" dirty="0">
                <a:ln w="0"/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النظرية لعلم النفس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0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التطبيقية لعلم النفس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النظرية لعلم الاجتماع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التطبيقية لعلم الاجتماع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760592" y="3220817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578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57151" y="1632981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kumimoji="0" lang="ar-SA" sz="2800" b="1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endParaRPr kumimoji="0" lang="ar-SA" sz="2800" b="1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ar-SA" sz="3600" b="1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تعديل افكارنا و سلوكياتنا</a:t>
            </a:r>
          </a:p>
          <a:p>
            <a:pPr algn="ctr">
              <a:defRPr/>
            </a:pPr>
            <a:r>
              <a:rPr lang="ar-SA" sz="3200" b="1" dirty="0">
                <a:ln w="0"/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النظرية لعلم النفس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0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التطبيقية لعلم النفس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النظرية لعلم الاجتماع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التطبيقية لعلم الاجتماع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486891" y="3141145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678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57151" y="1632981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دراسة الظواهر الاجتماعية </a:t>
            </a:r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لاكتشاف القوانين و القواعد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التي تخضع لها هذه الظواهر</a:t>
            </a:r>
            <a:endParaRPr kumimoji="0" lang="ar-SA" sz="2800" b="1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النظرية لعلم النفس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0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التطبيقية لعلم النفس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النظرية لعلم الاجتماع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التطبيقية لعلم الاجتماع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547232" y="4453898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5909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2F9C94-A3E3-4887-A36F-5FE23F6D1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280407-B4E0-4E14-B306-D7094ABAC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6A8A71BB-9C1A-445B-A878-108F05B6CE48}"/>
              </a:ext>
            </a:extLst>
          </p:cNvPr>
          <p:cNvSpPr/>
          <p:nvPr/>
        </p:nvSpPr>
        <p:spPr>
          <a:xfrm>
            <a:off x="965200" y="1122362"/>
            <a:ext cx="8818345" cy="438435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مــراجـعـــة</a:t>
            </a:r>
          </a:p>
          <a:p>
            <a:pPr algn="ctr"/>
            <a:r>
              <a:rPr lang="ar-SA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الوحدة الأولى </a:t>
            </a:r>
          </a:p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  </a:t>
            </a:r>
            <a:r>
              <a:rPr lang="ar-SA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(ماهية علم النفس </a:t>
            </a:r>
            <a:r>
              <a:rPr lang="ar-SA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)</a:t>
            </a:r>
            <a:endParaRPr lang="ar-SA" sz="4400" b="1" dirty="0">
              <a:solidFill>
                <a:srgbClr val="A9D18E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4" name="صورة 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E9C5F7F3-915C-4E55-8696-22A9B7F49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r="18087" b="1"/>
          <a:stretch/>
        </p:blipFill>
        <p:spPr>
          <a:xfrm>
            <a:off x="8620018" y="1148080"/>
            <a:ext cx="3181800" cy="435863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ln w="76200">
            <a:solidFill>
              <a:srgbClr val="A9D18E"/>
            </a:solidFill>
          </a:ln>
        </p:spPr>
      </p:pic>
      <p:pic>
        <p:nvPicPr>
          <p:cNvPr id="6" name="عنصر نائب للمحتوى 7">
            <a:extLst>
              <a:ext uri="{FF2B5EF4-FFF2-40B4-BE49-F238E27FC236}">
                <a16:creationId xmlns:a16="http://schemas.microsoft.com/office/drawing/2014/main" id="{97EB40DA-114E-414A-93FD-4ECDA7B73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 r="22177"/>
          <a:stretch/>
        </p:blipFill>
        <p:spPr>
          <a:xfrm>
            <a:off x="76256" y="3630424"/>
            <a:ext cx="1777888" cy="1655762"/>
          </a:xfrm>
          <a:prstGeom prst="rect">
            <a:avLst/>
          </a:prstGeom>
          <a:ln w="57150" cap="sq">
            <a:solidFill>
              <a:srgbClr val="A9D18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D3C911D-B06B-4BB1-8147-887E39556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7" y="4783608"/>
            <a:ext cx="1904576" cy="1666755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7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57151" y="1632981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تزويد الباحثين و علماء الاجتماع بالمعلومات و الإحصاءات الدقيقة التي يحتاجها رجال التخطيط في توجيه التنمية و وضع السياسات الاجتماعية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النظرية لعلم النفس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0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التطبيقية لعلم النفس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النظرية لعلم الاجتماع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الأهمية التطبيقية لعلم الاجتماع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560442" y="4671612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312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1F0483-42E6-47BE-877C-6E17937BDB9B}"/>
              </a:ext>
            </a:extLst>
          </p:cNvPr>
          <p:cNvSpPr/>
          <p:nvPr/>
        </p:nvSpPr>
        <p:spPr>
          <a:xfrm>
            <a:off x="3241040" y="2103983"/>
            <a:ext cx="6329679" cy="1882795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يدرس مراحل النمو المختلفة التي يمر بها الفرد، والخصائص النفسية لكل مرحلة والعوامل المؤثرة فيها .</a:t>
            </a:r>
            <a:endParaRPr lang="ar-SA" sz="3200" b="1" dirty="0">
              <a:solidFill>
                <a:srgbClr val="990099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5960E92-2837-4220-8A7F-C6BB9E2343FF}"/>
              </a:ext>
            </a:extLst>
          </p:cNvPr>
          <p:cNvSpPr/>
          <p:nvPr/>
        </p:nvSpPr>
        <p:spPr>
          <a:xfrm>
            <a:off x="7012216" y="4400073"/>
            <a:ext cx="332773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نفس النمو</a:t>
            </a:r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3D93B336-78E8-4BD5-984D-2E515404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3AFBB434-DB57-438F-B345-9A285CAC8637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2CC782C-438D-4114-BD35-9C0FFEFA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326420" y="457770"/>
            <a:ext cx="1220410" cy="123291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F4F739F-6AB7-49D8-8F60-EFD2A302CD68}"/>
              </a:ext>
            </a:extLst>
          </p:cNvPr>
          <p:cNvSpPr/>
          <p:nvPr/>
        </p:nvSpPr>
        <p:spPr>
          <a:xfrm>
            <a:off x="2711068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التربوي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274277-36F3-406A-8FD7-402EFAD7B2B0}"/>
              </a:ext>
            </a:extLst>
          </p:cNvPr>
          <p:cNvSpPr/>
          <p:nvPr/>
        </p:nvSpPr>
        <p:spPr>
          <a:xfrm>
            <a:off x="6955020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التجاري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73239E-D1DC-498E-AF64-3B21B854D989}"/>
              </a:ext>
            </a:extLst>
          </p:cNvPr>
          <p:cNvSpPr/>
          <p:nvPr/>
        </p:nvSpPr>
        <p:spPr>
          <a:xfrm>
            <a:off x="2810295" y="4400072"/>
            <a:ext cx="328570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العسكري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FAD9DE7-BAE3-4543-B48B-3A708C2DC158}"/>
              </a:ext>
            </a:extLst>
          </p:cNvPr>
          <p:cNvSpPr/>
          <p:nvPr/>
        </p:nvSpPr>
        <p:spPr>
          <a:xfrm>
            <a:off x="7406762" y="4150138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19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1F0483-42E6-47BE-877C-6E17937BDB9B}"/>
              </a:ext>
            </a:extLst>
          </p:cNvPr>
          <p:cNvSpPr/>
          <p:nvPr/>
        </p:nvSpPr>
        <p:spPr>
          <a:xfrm>
            <a:off x="3241040" y="1576897"/>
            <a:ext cx="6329679" cy="2409881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ويهدف إلى الاستفادة من علم النفس في حل المشكلات التعليمية المختلفة ويتناول عمليات التعلم والتفكير وأساليب التدريس وتنظيم المناهج المناسبة لعمر الطلاب </a:t>
            </a:r>
            <a:endParaRPr lang="en-US" sz="28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5960E92-2837-4220-8A7F-C6BB9E2343FF}"/>
              </a:ext>
            </a:extLst>
          </p:cNvPr>
          <p:cNvSpPr/>
          <p:nvPr/>
        </p:nvSpPr>
        <p:spPr>
          <a:xfrm>
            <a:off x="7012216" y="4400073"/>
            <a:ext cx="332773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نفس النمو</a:t>
            </a:r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3D93B336-78E8-4BD5-984D-2E515404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3AFBB434-DB57-438F-B345-9A285CAC8637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2CC782C-438D-4114-BD35-9C0FFEFA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326420" y="457770"/>
            <a:ext cx="1220410" cy="123291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F4F739F-6AB7-49D8-8F60-EFD2A302CD68}"/>
              </a:ext>
            </a:extLst>
          </p:cNvPr>
          <p:cNvSpPr/>
          <p:nvPr/>
        </p:nvSpPr>
        <p:spPr>
          <a:xfrm>
            <a:off x="2711068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التربوي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274277-36F3-406A-8FD7-402EFAD7B2B0}"/>
              </a:ext>
            </a:extLst>
          </p:cNvPr>
          <p:cNvSpPr/>
          <p:nvPr/>
        </p:nvSpPr>
        <p:spPr>
          <a:xfrm>
            <a:off x="6955020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التجاري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73239E-D1DC-498E-AF64-3B21B854D989}"/>
              </a:ext>
            </a:extLst>
          </p:cNvPr>
          <p:cNvSpPr/>
          <p:nvPr/>
        </p:nvSpPr>
        <p:spPr>
          <a:xfrm>
            <a:off x="2810295" y="4400072"/>
            <a:ext cx="328570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العسكري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FAD9DE7-BAE3-4543-B48B-3A708C2DC158}"/>
              </a:ext>
            </a:extLst>
          </p:cNvPr>
          <p:cNvSpPr/>
          <p:nvPr/>
        </p:nvSpPr>
        <p:spPr>
          <a:xfrm>
            <a:off x="3064650" y="5390154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6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1F0483-42E6-47BE-877C-6E17937BDB9B}"/>
              </a:ext>
            </a:extLst>
          </p:cNvPr>
          <p:cNvSpPr/>
          <p:nvPr/>
        </p:nvSpPr>
        <p:spPr>
          <a:xfrm>
            <a:off x="3241040" y="1576897"/>
            <a:ext cx="6329679" cy="2409881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يدرس أفضل الأساليب النفسية للبيع وطرق تأثير البائع بالمشتري وكيفية اختيار عمال البيع ودراسة الطرق الجيدة لعرض </a:t>
            </a:r>
            <a:r>
              <a:rPr lang="ar-SA" sz="2400" b="1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ال‘لانات</a:t>
            </a:r>
            <a:r>
              <a:rPr lang="ar-SA" sz="2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 من حيث ألوانها ومدى تأثير طريقة عرضها .</a:t>
            </a:r>
            <a:endParaRPr lang="en-US" sz="24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5960E92-2837-4220-8A7F-C6BB9E2343FF}"/>
              </a:ext>
            </a:extLst>
          </p:cNvPr>
          <p:cNvSpPr/>
          <p:nvPr/>
        </p:nvSpPr>
        <p:spPr>
          <a:xfrm>
            <a:off x="7012216" y="4400073"/>
            <a:ext cx="332773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نفس النمو</a:t>
            </a:r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3D93B336-78E8-4BD5-984D-2E515404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3AFBB434-DB57-438F-B345-9A285CAC8637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2CC782C-438D-4114-BD35-9C0FFEFA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326420" y="457770"/>
            <a:ext cx="1220410" cy="123291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F4F739F-6AB7-49D8-8F60-EFD2A302CD68}"/>
              </a:ext>
            </a:extLst>
          </p:cNvPr>
          <p:cNvSpPr/>
          <p:nvPr/>
        </p:nvSpPr>
        <p:spPr>
          <a:xfrm>
            <a:off x="2711068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التربوي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274277-36F3-406A-8FD7-402EFAD7B2B0}"/>
              </a:ext>
            </a:extLst>
          </p:cNvPr>
          <p:cNvSpPr/>
          <p:nvPr/>
        </p:nvSpPr>
        <p:spPr>
          <a:xfrm>
            <a:off x="6955020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التجاري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73239E-D1DC-498E-AF64-3B21B854D989}"/>
              </a:ext>
            </a:extLst>
          </p:cNvPr>
          <p:cNvSpPr/>
          <p:nvPr/>
        </p:nvSpPr>
        <p:spPr>
          <a:xfrm>
            <a:off x="2810295" y="4400072"/>
            <a:ext cx="328570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العسكري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FAD9DE7-BAE3-4543-B48B-3A708C2DC158}"/>
              </a:ext>
            </a:extLst>
          </p:cNvPr>
          <p:cNvSpPr/>
          <p:nvPr/>
        </p:nvSpPr>
        <p:spPr>
          <a:xfrm>
            <a:off x="7258989" y="5493289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25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1F0483-42E6-47BE-877C-6E17937BDB9B}"/>
              </a:ext>
            </a:extLst>
          </p:cNvPr>
          <p:cNvSpPr/>
          <p:nvPr/>
        </p:nvSpPr>
        <p:spPr>
          <a:xfrm>
            <a:off x="3241040" y="1576897"/>
            <a:ext cx="6329679" cy="2409881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يهدف إلى العمل على رفع الروح المعنوية للجنود وتقدير قدراتهم النفسية و دعمها من أجل تثبيتهم عند مواجهة العدو وتنمية الجوانب النفسية لمواجهة الشائعات ومقاومة أثر الحرب النفسية وطرق التغلب على القلق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5960E92-2837-4220-8A7F-C6BB9E2343FF}"/>
              </a:ext>
            </a:extLst>
          </p:cNvPr>
          <p:cNvSpPr/>
          <p:nvPr/>
        </p:nvSpPr>
        <p:spPr>
          <a:xfrm>
            <a:off x="7012216" y="4400073"/>
            <a:ext cx="332773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نفس النمو</a:t>
            </a:r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3D93B336-78E8-4BD5-984D-2E515404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3AFBB434-DB57-438F-B345-9A285CAC8637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2CC782C-438D-4114-BD35-9C0FFEFA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326420" y="457770"/>
            <a:ext cx="1220410" cy="123291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F4F739F-6AB7-49D8-8F60-EFD2A302CD68}"/>
              </a:ext>
            </a:extLst>
          </p:cNvPr>
          <p:cNvSpPr/>
          <p:nvPr/>
        </p:nvSpPr>
        <p:spPr>
          <a:xfrm>
            <a:off x="2711068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التربوي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274277-36F3-406A-8FD7-402EFAD7B2B0}"/>
              </a:ext>
            </a:extLst>
          </p:cNvPr>
          <p:cNvSpPr/>
          <p:nvPr/>
        </p:nvSpPr>
        <p:spPr>
          <a:xfrm>
            <a:off x="6955020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التجاري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73239E-D1DC-498E-AF64-3B21B854D989}"/>
              </a:ext>
            </a:extLst>
          </p:cNvPr>
          <p:cNvSpPr/>
          <p:nvPr/>
        </p:nvSpPr>
        <p:spPr>
          <a:xfrm>
            <a:off x="2810295" y="4400072"/>
            <a:ext cx="328570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العسكري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FAD9DE7-BAE3-4543-B48B-3A708C2DC158}"/>
              </a:ext>
            </a:extLst>
          </p:cNvPr>
          <p:cNvSpPr/>
          <p:nvPr/>
        </p:nvSpPr>
        <p:spPr>
          <a:xfrm>
            <a:off x="2936625" y="4188981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31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1F0483-42E6-47BE-877C-6E17937BDB9B}"/>
              </a:ext>
            </a:extLst>
          </p:cNvPr>
          <p:cNvSpPr/>
          <p:nvPr/>
        </p:nvSpPr>
        <p:spPr>
          <a:xfrm>
            <a:off x="3241040" y="1576897"/>
            <a:ext cx="6329679" cy="2409881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>
                <a:latin typeface="Dubai Medium" panose="020B0603030403030204" pitchFamily="34" charset="-78"/>
                <a:cs typeface="Dubai Medium" panose="020B0603030403030204" pitchFamily="34" charset="-78"/>
              </a:rPr>
              <a:t>يهتم بتشخيص الأمراض النفسية والعقلية وذلك باستخدام مقاييس خاصة ومقابلات علاجية ثم تقديم العلاج المناسب والمتمثل في الجلسات النفسية والتي تحوي تعديل لأفكار المريض وتدريبه على سلوكيات جديدة </a:t>
            </a:r>
            <a:endParaRPr lang="ar-SA" sz="24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5960E92-2837-4220-8A7F-C6BB9E2343FF}"/>
              </a:ext>
            </a:extLst>
          </p:cNvPr>
          <p:cNvSpPr/>
          <p:nvPr/>
        </p:nvSpPr>
        <p:spPr>
          <a:xfrm>
            <a:off x="7012216" y="4400073"/>
            <a:ext cx="332773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نفس النمو</a:t>
            </a:r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3D93B336-78E8-4BD5-984D-2E515404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3AFBB434-DB57-438F-B345-9A285CAC8637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2CC782C-438D-4114-BD35-9C0FFEFA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326420" y="457770"/>
            <a:ext cx="1220410" cy="123291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F4F739F-6AB7-49D8-8F60-EFD2A302CD68}"/>
              </a:ext>
            </a:extLst>
          </p:cNvPr>
          <p:cNvSpPr/>
          <p:nvPr/>
        </p:nvSpPr>
        <p:spPr>
          <a:xfrm>
            <a:off x="2711068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الارشادي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274277-36F3-406A-8FD7-402EFAD7B2B0}"/>
              </a:ext>
            </a:extLst>
          </p:cNvPr>
          <p:cNvSpPr/>
          <p:nvPr/>
        </p:nvSpPr>
        <p:spPr>
          <a:xfrm>
            <a:off x="6955020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العيادي(الاكلينيكي)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73239E-D1DC-498E-AF64-3B21B854D989}"/>
              </a:ext>
            </a:extLst>
          </p:cNvPr>
          <p:cNvSpPr/>
          <p:nvPr/>
        </p:nvSpPr>
        <p:spPr>
          <a:xfrm>
            <a:off x="2810295" y="4400073"/>
            <a:ext cx="328570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العسكري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FAD9DE7-BAE3-4543-B48B-3A708C2DC158}"/>
              </a:ext>
            </a:extLst>
          </p:cNvPr>
          <p:cNvSpPr/>
          <p:nvPr/>
        </p:nvSpPr>
        <p:spPr>
          <a:xfrm>
            <a:off x="7380077" y="5378401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63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1F0483-42E6-47BE-877C-6E17937BDB9B}"/>
              </a:ext>
            </a:extLst>
          </p:cNvPr>
          <p:cNvSpPr/>
          <p:nvPr/>
        </p:nvSpPr>
        <p:spPr>
          <a:xfrm>
            <a:off x="3241040" y="1576897"/>
            <a:ext cx="6329679" cy="2409881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هو العلم الذي يهتم بتشخيص السلوك الاجرامي ،وفي علاج المجرمين ،وفي الوقاية من الجريمة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5960E92-2837-4220-8A7F-C6BB9E2343FF}"/>
              </a:ext>
            </a:extLst>
          </p:cNvPr>
          <p:cNvSpPr/>
          <p:nvPr/>
        </p:nvSpPr>
        <p:spPr>
          <a:xfrm>
            <a:off x="7012216" y="4400073"/>
            <a:ext cx="332773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نفس النمو</a:t>
            </a:r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3D93B336-78E8-4BD5-984D-2E515404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3AFBB434-DB57-438F-B345-9A285CAC8637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F2CC782C-438D-4114-BD35-9C0FFEFA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326420" y="457770"/>
            <a:ext cx="1220410" cy="123291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F4F739F-6AB7-49D8-8F60-EFD2A302CD68}"/>
              </a:ext>
            </a:extLst>
          </p:cNvPr>
          <p:cNvSpPr/>
          <p:nvPr/>
        </p:nvSpPr>
        <p:spPr>
          <a:xfrm>
            <a:off x="2711068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الارشادي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274277-36F3-406A-8FD7-402EFAD7B2B0}"/>
              </a:ext>
            </a:extLst>
          </p:cNvPr>
          <p:cNvSpPr/>
          <p:nvPr/>
        </p:nvSpPr>
        <p:spPr>
          <a:xfrm>
            <a:off x="6955020" y="5589492"/>
            <a:ext cx="3384932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العيادي(الاكلينيكي)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73239E-D1DC-498E-AF64-3B21B854D989}"/>
              </a:ext>
            </a:extLst>
          </p:cNvPr>
          <p:cNvSpPr/>
          <p:nvPr/>
        </p:nvSpPr>
        <p:spPr>
          <a:xfrm>
            <a:off x="2810295" y="4400072"/>
            <a:ext cx="3285705" cy="9033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النفس الجنائي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FAD9DE7-BAE3-4543-B48B-3A708C2DC158}"/>
              </a:ext>
            </a:extLst>
          </p:cNvPr>
          <p:cNvSpPr/>
          <p:nvPr/>
        </p:nvSpPr>
        <p:spPr>
          <a:xfrm>
            <a:off x="3015037" y="4120910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47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D8F0577-ABDB-4270-82FF-FDF5D1DB177D}"/>
              </a:ext>
            </a:extLst>
          </p:cNvPr>
          <p:cNvSpPr/>
          <p:nvPr/>
        </p:nvSpPr>
        <p:spPr>
          <a:xfrm>
            <a:off x="1647516" y="5309746"/>
            <a:ext cx="3901882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العائلي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6CF49E7-B72F-4FE5-90F3-BD677B9DB4EB}"/>
              </a:ext>
            </a:extLst>
          </p:cNvPr>
          <p:cNvSpPr/>
          <p:nvPr/>
        </p:nvSpPr>
        <p:spPr>
          <a:xfrm>
            <a:off x="7219609" y="5445130"/>
            <a:ext cx="3745735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اجتماع التنمية 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43DEB77-CE55-4209-8232-776EFBE34C29}"/>
              </a:ext>
            </a:extLst>
          </p:cNvPr>
          <p:cNvSpPr/>
          <p:nvPr/>
        </p:nvSpPr>
        <p:spPr>
          <a:xfrm>
            <a:off x="7307681" y="3935224"/>
            <a:ext cx="3569589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الجريمة 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94707D3-5892-4214-990D-6B5AED3F10AF}"/>
              </a:ext>
            </a:extLst>
          </p:cNvPr>
          <p:cNvSpPr/>
          <p:nvPr/>
        </p:nvSpPr>
        <p:spPr>
          <a:xfrm>
            <a:off x="1803663" y="3935225"/>
            <a:ext cx="3745735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التربوي 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عنوان 8">
            <a:extLst>
              <a:ext uri="{FF2B5EF4-FFF2-40B4-BE49-F238E27FC236}">
                <a16:creationId xmlns:a16="http://schemas.microsoft.com/office/drawing/2014/main" id="{4D6279C2-62A4-4C7D-863F-9DEA4B91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3" name="عنصر نائب للنص 2">
            <a:hlinkClick r:id="rId2" action="ppaction://hlinksldjump"/>
            <a:extLst>
              <a:ext uri="{FF2B5EF4-FFF2-40B4-BE49-F238E27FC236}">
                <a16:creationId xmlns:a16="http://schemas.microsoft.com/office/drawing/2014/main" id="{5BBA0339-E648-44D7-A1C9-F706C1BB651A}"/>
              </a:ext>
            </a:extLst>
          </p:cNvPr>
          <p:cNvSpPr txBox="1">
            <a:spLocks/>
          </p:cNvSpPr>
          <p:nvPr/>
        </p:nvSpPr>
        <p:spPr bwMode="auto">
          <a:xfrm>
            <a:off x="2707584" y="1529079"/>
            <a:ext cx="7208576" cy="1899921"/>
          </a:xfrm>
          <a:prstGeom prst="roundRect">
            <a:avLst/>
          </a:prstGeom>
          <a:solidFill>
            <a:srgbClr val="FFFFDD"/>
          </a:solidFill>
          <a:ln w="76200">
            <a:solidFill>
              <a:srgbClr val="A9D18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ar-SA" sz="14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>
              <a:defRPr/>
            </a:pPr>
            <a:r>
              <a:rPr lang="ar-SA" sz="28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يدرس قواعد النظام الأسري بشكل عام .مثل : تقاليد الزواج والطلاق و الميراث والأدوار والنفقة وعلاقة الأقارب ....</a:t>
            </a: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92E9E4F4-FC49-403F-B93A-D92920E73A75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25" name="صورة 2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1223F73-1B2A-4985-90E9-F6C433D5D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707584" y="335152"/>
            <a:ext cx="1049976" cy="1060737"/>
          </a:xfrm>
          <a:prstGeom prst="rect">
            <a:avLst/>
          </a:prstGeom>
        </p:spPr>
      </p:pic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EF05B12D-F316-4342-84A1-8595AE8768A8}"/>
              </a:ext>
            </a:extLst>
          </p:cNvPr>
          <p:cNvSpPr/>
          <p:nvPr/>
        </p:nvSpPr>
        <p:spPr>
          <a:xfrm>
            <a:off x="2077880" y="5022950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09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D8F0577-ABDB-4270-82FF-FDF5D1DB177D}"/>
              </a:ext>
            </a:extLst>
          </p:cNvPr>
          <p:cNvSpPr/>
          <p:nvPr/>
        </p:nvSpPr>
        <p:spPr>
          <a:xfrm>
            <a:off x="1647516" y="5309746"/>
            <a:ext cx="3901882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العائلي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6CF49E7-B72F-4FE5-90F3-BD677B9DB4EB}"/>
              </a:ext>
            </a:extLst>
          </p:cNvPr>
          <p:cNvSpPr/>
          <p:nvPr/>
        </p:nvSpPr>
        <p:spPr>
          <a:xfrm>
            <a:off x="7219609" y="5445130"/>
            <a:ext cx="3745735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اجتماع التنمية 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43DEB77-CE55-4209-8232-776EFBE34C29}"/>
              </a:ext>
            </a:extLst>
          </p:cNvPr>
          <p:cNvSpPr/>
          <p:nvPr/>
        </p:nvSpPr>
        <p:spPr>
          <a:xfrm>
            <a:off x="7307681" y="3935224"/>
            <a:ext cx="3569589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الجريمة 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94707D3-5892-4214-990D-6B5AED3F10AF}"/>
              </a:ext>
            </a:extLst>
          </p:cNvPr>
          <p:cNvSpPr/>
          <p:nvPr/>
        </p:nvSpPr>
        <p:spPr>
          <a:xfrm>
            <a:off x="1803663" y="3935225"/>
            <a:ext cx="3745735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التربوي 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عنوان 8">
            <a:extLst>
              <a:ext uri="{FF2B5EF4-FFF2-40B4-BE49-F238E27FC236}">
                <a16:creationId xmlns:a16="http://schemas.microsoft.com/office/drawing/2014/main" id="{4D6279C2-62A4-4C7D-863F-9DEA4B91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3" name="عنصر نائب للنص 2">
            <a:hlinkClick r:id="rId2" action="ppaction://hlinksldjump"/>
            <a:extLst>
              <a:ext uri="{FF2B5EF4-FFF2-40B4-BE49-F238E27FC236}">
                <a16:creationId xmlns:a16="http://schemas.microsoft.com/office/drawing/2014/main" id="{5BBA0339-E648-44D7-A1C9-F706C1BB651A}"/>
              </a:ext>
            </a:extLst>
          </p:cNvPr>
          <p:cNvSpPr txBox="1">
            <a:spLocks/>
          </p:cNvSpPr>
          <p:nvPr/>
        </p:nvSpPr>
        <p:spPr bwMode="auto">
          <a:xfrm>
            <a:off x="2707584" y="1529079"/>
            <a:ext cx="7208576" cy="1899921"/>
          </a:xfrm>
          <a:prstGeom prst="roundRect">
            <a:avLst/>
          </a:prstGeom>
          <a:solidFill>
            <a:srgbClr val="FFFFDD"/>
          </a:solidFill>
          <a:ln w="76200">
            <a:solidFill>
              <a:srgbClr val="A9D18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SA" sz="28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يتناول دوافع الجريمة والعوامل البيئية التي تسهم في انتشارها ودراسة وسائل العلاج كما يناقش دور المؤسسات الاجتماعية في توفير الرعاية والوقاية اللازمة للتخفيف من حدتها .</a:t>
            </a:r>
            <a:endParaRPr lang="en-US" sz="28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92E9E4F4-FC49-403F-B93A-D92920E73A75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25" name="صورة 2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1223F73-1B2A-4985-90E9-F6C433D5D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707584" y="335152"/>
            <a:ext cx="1049976" cy="1060737"/>
          </a:xfrm>
          <a:prstGeom prst="rect">
            <a:avLst/>
          </a:prstGeom>
        </p:spPr>
      </p:pic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EF05B12D-F316-4342-84A1-8595AE8768A8}"/>
              </a:ext>
            </a:extLst>
          </p:cNvPr>
          <p:cNvSpPr/>
          <p:nvPr/>
        </p:nvSpPr>
        <p:spPr>
          <a:xfrm>
            <a:off x="7808120" y="3753457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58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D8F0577-ABDB-4270-82FF-FDF5D1DB177D}"/>
              </a:ext>
            </a:extLst>
          </p:cNvPr>
          <p:cNvSpPr/>
          <p:nvPr/>
        </p:nvSpPr>
        <p:spPr>
          <a:xfrm>
            <a:off x="1647516" y="5309746"/>
            <a:ext cx="3901882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العائلي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6CF49E7-B72F-4FE5-90F3-BD677B9DB4EB}"/>
              </a:ext>
            </a:extLst>
          </p:cNvPr>
          <p:cNvSpPr/>
          <p:nvPr/>
        </p:nvSpPr>
        <p:spPr>
          <a:xfrm>
            <a:off x="7219609" y="5445130"/>
            <a:ext cx="3745735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اجتماع التنمية 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43DEB77-CE55-4209-8232-776EFBE34C29}"/>
              </a:ext>
            </a:extLst>
          </p:cNvPr>
          <p:cNvSpPr/>
          <p:nvPr/>
        </p:nvSpPr>
        <p:spPr>
          <a:xfrm>
            <a:off x="7307681" y="3935224"/>
            <a:ext cx="3569589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الجريمة 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94707D3-5892-4214-990D-6B5AED3F10AF}"/>
              </a:ext>
            </a:extLst>
          </p:cNvPr>
          <p:cNvSpPr/>
          <p:nvPr/>
        </p:nvSpPr>
        <p:spPr>
          <a:xfrm>
            <a:off x="1803663" y="3935225"/>
            <a:ext cx="3745735" cy="903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علم الاجتماع الصناعي</a:t>
            </a:r>
            <a:endParaRPr lang="en-US" sz="2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عنوان 8">
            <a:extLst>
              <a:ext uri="{FF2B5EF4-FFF2-40B4-BE49-F238E27FC236}">
                <a16:creationId xmlns:a16="http://schemas.microsoft.com/office/drawing/2014/main" id="{4D6279C2-62A4-4C7D-863F-9DEA4B91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3" name="عنصر نائب للنص 2">
            <a:hlinkClick r:id="rId2" action="ppaction://hlinksldjump"/>
            <a:extLst>
              <a:ext uri="{FF2B5EF4-FFF2-40B4-BE49-F238E27FC236}">
                <a16:creationId xmlns:a16="http://schemas.microsoft.com/office/drawing/2014/main" id="{5BBA0339-E648-44D7-A1C9-F706C1BB651A}"/>
              </a:ext>
            </a:extLst>
          </p:cNvPr>
          <p:cNvSpPr txBox="1">
            <a:spLocks/>
          </p:cNvSpPr>
          <p:nvPr/>
        </p:nvSpPr>
        <p:spPr bwMode="auto">
          <a:xfrm>
            <a:off x="2707584" y="1529079"/>
            <a:ext cx="7208576" cy="1899921"/>
          </a:xfrm>
          <a:prstGeom prst="roundRect">
            <a:avLst/>
          </a:prstGeom>
          <a:solidFill>
            <a:srgbClr val="FFFFDD"/>
          </a:solidFill>
          <a:ln w="76200">
            <a:solidFill>
              <a:srgbClr val="A9D18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SA" sz="20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يهتم بالتنظيم داخل المصنع والعلاقات الاجتماعية بين مختلف الفئات العاملة                                                  </a:t>
            </a:r>
          </a:p>
          <a:p>
            <a:pPr algn="ctr">
              <a:defRPr/>
            </a:pPr>
            <a:r>
              <a:rPr lang="ar-SA" sz="20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( العمال – أصحاب العمل ) وعلاقة مجتمع المصنع بالمجتمع المحلي وحل مشكلات العمال وأصحاب العمل التي قد تؤثر على الانتاج </a:t>
            </a:r>
            <a:r>
              <a:rPr lang="ar-SA" sz="2400" b="1" dirty="0"/>
              <a:t>. </a:t>
            </a:r>
            <a:endParaRPr lang="en-US" sz="2400" dirty="0"/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92E9E4F4-FC49-403F-B93A-D92920E73A75}"/>
              </a:ext>
            </a:extLst>
          </p:cNvPr>
          <p:cNvSpPr txBox="1">
            <a:spLocks/>
          </p:cNvSpPr>
          <p:nvPr/>
        </p:nvSpPr>
        <p:spPr>
          <a:xfrm>
            <a:off x="929640" y="571560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pic>
        <p:nvPicPr>
          <p:cNvPr id="25" name="صورة 2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1223F73-1B2A-4985-90E9-F6C433D5D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707584" y="335152"/>
            <a:ext cx="1049976" cy="1060737"/>
          </a:xfrm>
          <a:prstGeom prst="rect">
            <a:avLst/>
          </a:prstGeom>
        </p:spPr>
      </p:pic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EF05B12D-F316-4342-84A1-8595AE8768A8}"/>
              </a:ext>
            </a:extLst>
          </p:cNvPr>
          <p:cNvSpPr/>
          <p:nvPr/>
        </p:nvSpPr>
        <p:spPr>
          <a:xfrm>
            <a:off x="2209960" y="3706591"/>
            <a:ext cx="2776994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57151" y="1632981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هو العلم الذي يدرس </a:t>
            </a:r>
            <a:r>
              <a:rPr lang="ar-SA" sz="2800" b="1" dirty="0">
                <a:ln w="0"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سلوك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الإنسان دراسة علمية  من جوانبه المختلفة.</a:t>
            </a:r>
            <a:endParaRPr lang="ar-SA" sz="28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السلوك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علم الاجتماع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علم النفس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الظاهرة الاجتماعية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547232" y="4671612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2530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2F9C94-A3E3-4887-A36F-5FE23F6D1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280407-B4E0-4E14-B306-D7094ABAC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6A8A71BB-9C1A-445B-A878-108F05B6CE48}"/>
              </a:ext>
            </a:extLst>
          </p:cNvPr>
          <p:cNvSpPr/>
          <p:nvPr/>
        </p:nvSpPr>
        <p:spPr>
          <a:xfrm>
            <a:off x="965200" y="1122362"/>
            <a:ext cx="8818345" cy="438435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مــراجـعـــة</a:t>
            </a:r>
          </a:p>
          <a:p>
            <a:pPr algn="ctr"/>
            <a:r>
              <a:rPr lang="ar-SA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الوحدة الثانية </a:t>
            </a:r>
          </a:p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  </a:t>
            </a:r>
            <a:r>
              <a:rPr lang="ar-SA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(النمو الإنساني </a:t>
            </a:r>
            <a:r>
              <a:rPr lang="ar-SA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)</a:t>
            </a:r>
            <a:endParaRPr lang="ar-SA" sz="4400" b="1" dirty="0">
              <a:solidFill>
                <a:srgbClr val="A9D18E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4" name="صورة 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E9C5F7F3-915C-4E55-8696-22A9B7F49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r="18087" b="1"/>
          <a:stretch/>
        </p:blipFill>
        <p:spPr>
          <a:xfrm>
            <a:off x="8620018" y="1148080"/>
            <a:ext cx="3181800" cy="435863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ln w="76200">
            <a:solidFill>
              <a:srgbClr val="A9D18E"/>
            </a:solidFill>
          </a:ln>
        </p:spPr>
      </p:pic>
      <p:pic>
        <p:nvPicPr>
          <p:cNvPr id="6" name="عنصر نائب للمحتوى 7">
            <a:extLst>
              <a:ext uri="{FF2B5EF4-FFF2-40B4-BE49-F238E27FC236}">
                <a16:creationId xmlns:a16="http://schemas.microsoft.com/office/drawing/2014/main" id="{97EB40DA-114E-414A-93FD-4ECDA7B73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 r="22177"/>
          <a:stretch/>
        </p:blipFill>
        <p:spPr>
          <a:xfrm>
            <a:off x="76256" y="3630424"/>
            <a:ext cx="1777888" cy="1655762"/>
          </a:xfrm>
          <a:prstGeom prst="rect">
            <a:avLst/>
          </a:prstGeom>
          <a:ln w="57150" cap="sq">
            <a:solidFill>
              <a:srgbClr val="A9D18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D3C911D-B06B-4BB1-8147-887E39556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7" y="4783608"/>
            <a:ext cx="1904576" cy="1666755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5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26671" y="1634843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هو التغيرات في مختلف جوانب حياة الأنسان المختلفة ، ويشمل التغيرات الجسمية والتغيرات النفسية والتغيرات الاجتماعية منذ تلقيح البويضة في رحم الأم ،الى وفاة الأنسان 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الوراثة 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النمو الانساني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البيئة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المراهقة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486891" y="3188928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091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631441" y="1592648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النمو الإنساني لا يعني دوما الزيادة و التطور 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843973" y="437761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صح</a:t>
            </a: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6297297" y="3835706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1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719B829C-980F-4ADC-991B-49C9AE8C0799}"/>
              </a:ext>
            </a:extLst>
          </p:cNvPr>
          <p:cNvGrpSpPr/>
          <p:nvPr/>
        </p:nvGrpSpPr>
        <p:grpSpPr>
          <a:xfrm>
            <a:off x="3494140" y="1706307"/>
            <a:ext cx="5182875" cy="787381"/>
            <a:chOff x="3494140" y="1706307"/>
            <a:chExt cx="5182875" cy="787381"/>
          </a:xfrm>
        </p:grpSpPr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9FDFE93F-7387-49E9-B6EE-2EF2B94FC26E}"/>
                </a:ext>
              </a:extLst>
            </p:cNvPr>
            <p:cNvCxnSpPr/>
            <p:nvPr/>
          </p:nvCxnSpPr>
          <p:spPr>
            <a:xfrm>
              <a:off x="8648231" y="2133688"/>
              <a:ext cx="0" cy="360000"/>
            </a:xfrm>
            <a:prstGeom prst="line">
              <a:avLst/>
            </a:prstGeom>
            <a:noFill/>
            <a:ln w="571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75A5AE37-C6AF-4165-8362-D2E339A58D4E}"/>
                </a:ext>
              </a:extLst>
            </p:cNvPr>
            <p:cNvCxnSpPr/>
            <p:nvPr/>
          </p:nvCxnSpPr>
          <p:spPr>
            <a:xfrm>
              <a:off x="3494140" y="2117704"/>
              <a:ext cx="0" cy="360000"/>
            </a:xfrm>
            <a:prstGeom prst="line">
              <a:avLst/>
            </a:prstGeom>
            <a:noFill/>
            <a:ln w="571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32">
              <a:extLst>
                <a:ext uri="{FF2B5EF4-FFF2-40B4-BE49-F238E27FC236}">
                  <a16:creationId xmlns:a16="http://schemas.microsoft.com/office/drawing/2014/main" id="{BB0EA34D-02E1-4C8D-BDEF-DC9E0453A1AA}"/>
                </a:ext>
              </a:extLst>
            </p:cNvPr>
            <p:cNvCxnSpPr/>
            <p:nvPr/>
          </p:nvCxnSpPr>
          <p:spPr>
            <a:xfrm>
              <a:off x="6111766" y="1706307"/>
              <a:ext cx="0" cy="770244"/>
            </a:xfrm>
            <a:prstGeom prst="line">
              <a:avLst/>
            </a:prstGeom>
            <a:noFill/>
            <a:ln w="571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2" name="Straight Connector 36">
              <a:extLst>
                <a:ext uri="{FF2B5EF4-FFF2-40B4-BE49-F238E27FC236}">
                  <a16:creationId xmlns:a16="http://schemas.microsoft.com/office/drawing/2014/main" id="{FDF11169-4FB7-418A-B590-3EEAC8E26CB1}"/>
                </a:ext>
              </a:extLst>
            </p:cNvPr>
            <p:cNvCxnSpPr>
              <a:cxnSpLocks/>
            </p:cNvCxnSpPr>
            <p:nvPr/>
          </p:nvCxnSpPr>
          <p:spPr>
            <a:xfrm>
              <a:off x="3514985" y="2143848"/>
              <a:ext cx="5162030" cy="0"/>
            </a:xfrm>
            <a:prstGeom prst="line">
              <a:avLst/>
            </a:prstGeom>
            <a:noFill/>
            <a:ln w="571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7C1782-7F09-4E69-87E7-04C4CFAB7E95}"/>
              </a:ext>
            </a:extLst>
          </p:cNvPr>
          <p:cNvGrpSpPr/>
          <p:nvPr/>
        </p:nvGrpSpPr>
        <p:grpSpPr>
          <a:xfrm>
            <a:off x="7982593" y="2469232"/>
            <a:ext cx="1260000" cy="1260000"/>
            <a:chOff x="7982593" y="2469232"/>
            <a:chExt cx="1260000" cy="1260000"/>
          </a:xfrm>
        </p:grpSpPr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278DF0A3-B5E2-44D9-A46D-96310516124E}"/>
                </a:ext>
              </a:extLst>
            </p:cNvPr>
            <p:cNvSpPr/>
            <p:nvPr/>
          </p:nvSpPr>
          <p:spPr>
            <a:xfrm>
              <a:off x="7982593" y="2469232"/>
              <a:ext cx="1260000" cy="1260000"/>
            </a:xfrm>
            <a:prstGeom prst="ellipse">
              <a:avLst/>
            </a:prstGeom>
            <a:noFill/>
            <a:ln w="76200">
              <a:solidFill>
                <a:srgbClr val="5EA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8225D35D-FBAE-4A27-9574-3D4E85C8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154" y="2532114"/>
              <a:ext cx="934534" cy="1100548"/>
            </a:xfrm>
            <a:prstGeom prst="rect">
              <a:avLst/>
            </a:prstGeom>
          </p:spPr>
        </p:pic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9839149D-8EDF-4202-92F4-F6A7316FCDDF}"/>
              </a:ext>
            </a:extLst>
          </p:cNvPr>
          <p:cNvGrpSpPr/>
          <p:nvPr/>
        </p:nvGrpSpPr>
        <p:grpSpPr>
          <a:xfrm>
            <a:off x="5483447" y="2469232"/>
            <a:ext cx="1260000" cy="1260000"/>
            <a:chOff x="5483447" y="2469232"/>
            <a:chExt cx="1260000" cy="1260000"/>
          </a:xfrm>
        </p:grpSpPr>
        <p:sp>
          <p:nvSpPr>
            <p:cNvPr id="94" name="شكل بيضاوي 93">
              <a:extLst>
                <a:ext uri="{FF2B5EF4-FFF2-40B4-BE49-F238E27FC236}">
                  <a16:creationId xmlns:a16="http://schemas.microsoft.com/office/drawing/2014/main" id="{96DBF04A-FCE3-49FD-97CB-893EDBA1CA2F}"/>
                </a:ext>
              </a:extLst>
            </p:cNvPr>
            <p:cNvSpPr/>
            <p:nvPr/>
          </p:nvSpPr>
          <p:spPr>
            <a:xfrm>
              <a:off x="5483447" y="2469232"/>
              <a:ext cx="1260000" cy="1260000"/>
            </a:xfrm>
            <a:prstGeom prst="ellipse">
              <a:avLst/>
            </a:prstGeom>
            <a:noFill/>
            <a:ln w="762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5" name="صورة 42">
              <a:extLst>
                <a:ext uri="{FF2B5EF4-FFF2-40B4-BE49-F238E27FC236}">
                  <a16:creationId xmlns:a16="http://schemas.microsoft.com/office/drawing/2014/main" id="{F5964596-6BFC-4358-ADCD-8D7F107C1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0998" y="2598486"/>
              <a:ext cx="882036" cy="1021643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B9D2E2CD-BD97-4172-90C5-386643B13A11}"/>
              </a:ext>
            </a:extLst>
          </p:cNvPr>
          <p:cNvGrpSpPr/>
          <p:nvPr/>
        </p:nvGrpSpPr>
        <p:grpSpPr>
          <a:xfrm>
            <a:off x="2856685" y="2469232"/>
            <a:ext cx="1260000" cy="1260000"/>
            <a:chOff x="2821741" y="2469232"/>
            <a:chExt cx="1260000" cy="1260000"/>
          </a:xfrm>
        </p:grpSpPr>
        <p:pic>
          <p:nvPicPr>
            <p:cNvPr id="4100" name="Picture 4" descr="فن التعامل مع الاخرين - أنتِ لها">
              <a:extLst>
                <a:ext uri="{FF2B5EF4-FFF2-40B4-BE49-F238E27FC236}">
                  <a16:creationId xmlns:a16="http://schemas.microsoft.com/office/drawing/2014/main" id="{93295FEE-4DCE-470D-9167-A9BE1C18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3024" y="2581391"/>
              <a:ext cx="1037427" cy="1001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شكل بيضاوي 92">
              <a:extLst>
                <a:ext uri="{FF2B5EF4-FFF2-40B4-BE49-F238E27FC236}">
                  <a16:creationId xmlns:a16="http://schemas.microsoft.com/office/drawing/2014/main" id="{485CCFE9-8110-4824-8440-6274DD996601}"/>
                </a:ext>
              </a:extLst>
            </p:cNvPr>
            <p:cNvSpPr/>
            <p:nvPr/>
          </p:nvSpPr>
          <p:spPr>
            <a:xfrm>
              <a:off x="2821741" y="2469232"/>
              <a:ext cx="1260000" cy="1260000"/>
            </a:xfrm>
            <a:prstGeom prst="ellipse">
              <a:avLst/>
            </a:prstGeom>
            <a:noFill/>
            <a:ln w="76200">
              <a:solidFill>
                <a:srgbClr val="FEC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88" name="Rounded Rectangle 24">
            <a:extLst>
              <a:ext uri="{FF2B5EF4-FFF2-40B4-BE49-F238E27FC236}">
                <a16:creationId xmlns:a16="http://schemas.microsoft.com/office/drawing/2014/main" id="{6B29947F-61C0-486D-BFD8-C50766D33144}"/>
              </a:ext>
            </a:extLst>
          </p:cNvPr>
          <p:cNvSpPr/>
          <p:nvPr/>
        </p:nvSpPr>
        <p:spPr>
          <a:xfrm>
            <a:off x="1720449" y="3561015"/>
            <a:ext cx="3302799" cy="506741"/>
          </a:xfrm>
          <a:prstGeom prst="roundRect">
            <a:avLst/>
          </a:prstGeom>
          <a:solidFill>
            <a:srgbClr val="FEC03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النمو الاجتماعي والانفعالي 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2D34ECCD-485A-417C-B898-65DF307A1E8D}"/>
              </a:ext>
            </a:extLst>
          </p:cNvPr>
          <p:cNvSpPr txBox="1"/>
          <p:nvPr/>
        </p:nvSpPr>
        <p:spPr>
          <a:xfrm>
            <a:off x="8573591" y="4404286"/>
            <a:ext cx="884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الطول</a:t>
            </a:r>
            <a:r>
              <a:rPr lang="ar-SA" dirty="0"/>
              <a:t> 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0A72022D-7991-469C-B841-98C2EE4BFCA2}"/>
              </a:ext>
            </a:extLst>
          </p:cNvPr>
          <p:cNvSpPr txBox="1"/>
          <p:nvPr/>
        </p:nvSpPr>
        <p:spPr>
          <a:xfrm>
            <a:off x="7649158" y="4374346"/>
            <a:ext cx="884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الوزن</a:t>
            </a:r>
            <a:endParaRPr lang="ar-SA" dirty="0"/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06219F98-F01C-4C6A-A8BF-870533EF486F}"/>
              </a:ext>
            </a:extLst>
          </p:cNvPr>
          <p:cNvSpPr txBox="1"/>
          <p:nvPr/>
        </p:nvSpPr>
        <p:spPr>
          <a:xfrm>
            <a:off x="7799911" y="4780535"/>
            <a:ext cx="17361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حركة العضلات</a:t>
            </a:r>
            <a:endParaRPr lang="ar-SA" dirty="0"/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CDD441B5-2B62-403E-A3A6-4B782AB23E7F}"/>
              </a:ext>
            </a:extLst>
          </p:cNvPr>
          <p:cNvSpPr txBox="1"/>
          <p:nvPr/>
        </p:nvSpPr>
        <p:spPr>
          <a:xfrm>
            <a:off x="8215114" y="4041507"/>
            <a:ext cx="884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مـثـل</a:t>
            </a:r>
          </a:p>
        </p:txBody>
      </p:sp>
      <p:sp>
        <p:nvSpPr>
          <p:cNvPr id="75" name="Rounded Rectangle 13">
            <a:extLst>
              <a:ext uri="{FF2B5EF4-FFF2-40B4-BE49-F238E27FC236}">
                <a16:creationId xmlns:a16="http://schemas.microsoft.com/office/drawing/2014/main" id="{D64886BD-B6A0-47C3-9461-8688D3588EA1}"/>
              </a:ext>
            </a:extLst>
          </p:cNvPr>
          <p:cNvSpPr/>
          <p:nvPr/>
        </p:nvSpPr>
        <p:spPr>
          <a:xfrm>
            <a:off x="5198250" y="3593121"/>
            <a:ext cx="1735667" cy="432000"/>
          </a:xfrm>
          <a:prstGeom prst="roundRect">
            <a:avLst/>
          </a:pr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النمو العقلي</a:t>
            </a:r>
            <a:endParaRPr kumimoji="0" lang="id-ID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0" name="Rounded Rectangle 21">
            <a:extLst>
              <a:ext uri="{FF2B5EF4-FFF2-40B4-BE49-F238E27FC236}">
                <a16:creationId xmlns:a16="http://schemas.microsoft.com/office/drawing/2014/main" id="{46357864-0A0A-4512-AC9A-B542FAA31BDC}"/>
              </a:ext>
            </a:extLst>
          </p:cNvPr>
          <p:cNvSpPr/>
          <p:nvPr/>
        </p:nvSpPr>
        <p:spPr>
          <a:xfrm>
            <a:off x="7531587" y="3598386"/>
            <a:ext cx="2205345" cy="432000"/>
          </a:xfrm>
          <a:prstGeom prst="roundRect">
            <a:avLst/>
          </a:prstGeom>
          <a:solidFill>
            <a:srgbClr val="5EA9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النمو الجسمي</a:t>
            </a:r>
            <a:endParaRPr kumimoji="0" lang="id-ID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65D50924-DE06-47C4-AE5F-E78BBF05BC0D}"/>
              </a:ext>
            </a:extLst>
          </p:cNvPr>
          <p:cNvSpPr txBox="1"/>
          <p:nvPr/>
        </p:nvSpPr>
        <p:spPr>
          <a:xfrm>
            <a:off x="5617010" y="3941281"/>
            <a:ext cx="884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مـثـل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5695FB06-6BF7-41A2-ADC7-AC323978BE83}"/>
              </a:ext>
            </a:extLst>
          </p:cNvPr>
          <p:cNvSpPr txBox="1"/>
          <p:nvPr/>
        </p:nvSpPr>
        <p:spPr>
          <a:xfrm>
            <a:off x="5151196" y="4374442"/>
            <a:ext cx="17361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طريقة التفكير</a:t>
            </a:r>
            <a:endParaRPr lang="ar-SA" dirty="0"/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1A24EB8C-1747-4038-B583-9476D848DF1F}"/>
              </a:ext>
            </a:extLst>
          </p:cNvPr>
          <p:cNvSpPr txBox="1"/>
          <p:nvPr/>
        </p:nvSpPr>
        <p:spPr>
          <a:xfrm>
            <a:off x="6362457" y="4715432"/>
            <a:ext cx="7197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الفهم</a:t>
            </a:r>
            <a:endParaRPr lang="ar-SA" dirty="0"/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FDEB1597-E842-4364-8190-206B05F88E48}"/>
              </a:ext>
            </a:extLst>
          </p:cNvPr>
          <p:cNvSpPr txBox="1"/>
          <p:nvPr/>
        </p:nvSpPr>
        <p:spPr>
          <a:xfrm>
            <a:off x="4942462" y="4744018"/>
            <a:ext cx="15138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حل المشكلات</a:t>
            </a:r>
            <a:endParaRPr lang="ar-SA" dirty="0"/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14850A8F-0D63-435E-BC68-F8F22C283BB6}"/>
              </a:ext>
            </a:extLst>
          </p:cNvPr>
          <p:cNvSpPr txBox="1"/>
          <p:nvPr/>
        </p:nvSpPr>
        <p:spPr>
          <a:xfrm>
            <a:off x="5219292" y="5050375"/>
            <a:ext cx="16560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اتخاذ القرارات</a:t>
            </a:r>
            <a:endParaRPr lang="ar-SA" dirty="0"/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314FF633-9223-4E71-99BD-AF3DFD623E87}"/>
              </a:ext>
            </a:extLst>
          </p:cNvPr>
          <p:cNvSpPr txBox="1"/>
          <p:nvPr/>
        </p:nvSpPr>
        <p:spPr>
          <a:xfrm>
            <a:off x="2959673" y="4003974"/>
            <a:ext cx="884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مـثـل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379AAE39-5245-4765-9020-4DC7197EFD5E}"/>
              </a:ext>
            </a:extLst>
          </p:cNvPr>
          <p:cNvSpPr txBox="1"/>
          <p:nvPr/>
        </p:nvSpPr>
        <p:spPr>
          <a:xfrm>
            <a:off x="2800567" y="4391460"/>
            <a:ext cx="11700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الانفعالات </a:t>
            </a:r>
            <a:endParaRPr lang="ar-SA" dirty="0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1450C5C8-077F-4B76-B6E0-425475D210D0}"/>
              </a:ext>
            </a:extLst>
          </p:cNvPr>
          <p:cNvSpPr txBox="1"/>
          <p:nvPr/>
        </p:nvSpPr>
        <p:spPr>
          <a:xfrm>
            <a:off x="2287691" y="4806414"/>
            <a:ext cx="2223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التواصل مع الآخرين </a:t>
            </a:r>
            <a:endParaRPr lang="ar-SA" dirty="0"/>
          </a:p>
        </p:txBody>
      </p:sp>
      <p:sp>
        <p:nvSpPr>
          <p:cNvPr id="36" name="عنوان 1">
            <a:extLst>
              <a:ext uri="{FF2B5EF4-FFF2-40B4-BE49-F238E27FC236}">
                <a16:creationId xmlns:a16="http://schemas.microsoft.com/office/drawing/2014/main" id="{BF3F3FCA-FF45-4CA7-84B8-D38AA2115C13}"/>
              </a:ext>
            </a:extLst>
          </p:cNvPr>
          <p:cNvSpPr txBox="1">
            <a:spLocks/>
          </p:cNvSpPr>
          <p:nvPr/>
        </p:nvSpPr>
        <p:spPr>
          <a:xfrm>
            <a:off x="9682480" y="365125"/>
            <a:ext cx="2194560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أكملي الشكل التالي:</a:t>
            </a:r>
            <a:endParaRPr lang="ar-SA" sz="2800" dirty="0">
              <a:solidFill>
                <a:srgbClr val="C00000"/>
              </a:solidFill>
              <a:latin typeface="+mn-lt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37" name="عنوان 1">
            <a:extLst>
              <a:ext uri="{FF2B5EF4-FFF2-40B4-BE49-F238E27FC236}">
                <a16:creationId xmlns:a16="http://schemas.microsoft.com/office/drawing/2014/main" id="{0B893D9D-EB28-4185-9402-2FB8A55FF928}"/>
              </a:ext>
            </a:extLst>
          </p:cNvPr>
          <p:cNvSpPr txBox="1">
            <a:spLocks/>
          </p:cNvSpPr>
          <p:nvPr/>
        </p:nvSpPr>
        <p:spPr>
          <a:xfrm>
            <a:off x="771184" y="345303"/>
            <a:ext cx="8471409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ينقسم النمو الى ثلاث مجالات رئيسية: </a:t>
            </a:r>
          </a:p>
        </p:txBody>
      </p:sp>
    </p:spTree>
    <p:extLst>
      <p:ext uri="{BB962C8B-B14F-4D97-AF65-F5344CB8AC3E}">
        <p14:creationId xmlns:p14="http://schemas.microsoft.com/office/powerpoint/2010/main" val="340697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5" grpId="0"/>
      <p:bldP spid="75" grpId="0" animBg="1"/>
      <p:bldP spid="8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631441" y="1592648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يتأثر كل جانب من جوانب النمو بالجوانب الأخرى </a:t>
            </a: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843973" y="437761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صح</a:t>
            </a: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6297297" y="3835706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16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631441" y="1592648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النمو يتم بشكل منتظم ويتبع عدة مبادئ رئيسية </a:t>
            </a: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843973" y="437761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صح</a:t>
            </a: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6297297" y="3835706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29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endParaRPr lang="ar-SA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ar-SA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ar-SA" alt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من مبادئ النمو ويقصد به : </a:t>
            </a:r>
          </a:p>
          <a:p>
            <a:pPr algn="ctr">
              <a:spcBef>
                <a:spcPct val="0"/>
              </a:spcBef>
            </a:pPr>
            <a:r>
              <a:rPr lang="ar-SA" sz="3200" b="1" dirty="0">
                <a:solidFill>
                  <a:srgbClr val="00346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النمو يحدث في </a:t>
            </a:r>
            <a:r>
              <a:rPr lang="ar-SA" sz="32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جميع </a:t>
            </a:r>
            <a:r>
              <a:rPr lang="ar-SA" sz="3200" b="1" dirty="0">
                <a:solidFill>
                  <a:srgbClr val="00346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جوانب الإنسان العقلية الجسمية والانفعالية والاجتماعية. </a:t>
            </a:r>
          </a:p>
          <a:p>
            <a:pPr algn="ctr">
              <a:spcBef>
                <a:spcPct val="0"/>
              </a:spcBef>
            </a:pPr>
            <a:endParaRPr lang="ar-SA" altLang="ar-EG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النمو عملية مترابطة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الشمولية في النمو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النمو يبدأ من العام الى الخاص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اتجاه النمو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560442" y="3325435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4132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endParaRPr lang="ar-SA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ar-SA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ar-SA" alt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من مبادئ النمو ويقصد به :                                                          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 ان الاجزاء العليا من الجسم تسبق الجزاء السفلى من الجسم في التطور فنمو رأس الجنين يسبق نمو الأذرع والساقين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ar-SA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ar-SA" altLang="ar-EG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النمو عملية مترابطة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الشمولية في النمو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النمو يبدأ من العام الى الخاص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اتجاه النمو من اعلى الى أسفل 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560442" y="4636525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28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endParaRPr lang="ar-SA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ar-SA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ar-SA" alt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من مبادئ النمو ويقصد به :</a:t>
            </a:r>
          </a:p>
          <a:p>
            <a:pPr algn="ctr">
              <a:spcBef>
                <a:spcPct val="0"/>
              </a:spcBef>
            </a:pPr>
            <a:r>
              <a:rPr lang="ar-SA" alt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استجابات الطفل تبدأ عامة تم تتجه للتخصيص                                                          </a:t>
            </a:r>
            <a:endParaRPr lang="ar-SA" altLang="ar-EG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النمو عملية مترابطة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الشمولية في النمو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النمو يبدأ من العام الى الخاص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مبدأ اتجاه النمو من اعلى الى أسفل 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620783" y="4604544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1802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D42B33-E01C-4D6A-A867-4400CB46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" name="عنصر نائب للمحتوى 11">
            <a:extLst>
              <a:ext uri="{FF2B5EF4-FFF2-40B4-BE49-F238E27FC236}">
                <a16:creationId xmlns:a16="http://schemas.microsoft.com/office/drawing/2014/main" id="{5E019B86-F082-4F15-AE41-41D0ECCB7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52" y="3725685"/>
            <a:ext cx="2257972" cy="2129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DF96B256-CC4C-4A98-B920-A3875AE53F70}"/>
              </a:ext>
            </a:extLst>
          </p:cNvPr>
          <p:cNvSpPr txBox="1">
            <a:spLocks/>
          </p:cNvSpPr>
          <p:nvPr/>
        </p:nvSpPr>
        <p:spPr>
          <a:xfrm>
            <a:off x="7049437" y="2226447"/>
            <a:ext cx="4463190" cy="932680"/>
          </a:xfrm>
          <a:prstGeom prst="rect">
            <a:avLst/>
          </a:prstGeom>
          <a:solidFill>
            <a:srgbClr val="5EA9CA">
              <a:alpha val="25098"/>
            </a:srgbClr>
          </a:solidFill>
          <a:ln w="76200">
            <a:solidFill>
              <a:srgbClr val="FFFF99"/>
            </a:solidFill>
          </a:ln>
        </p:spPr>
        <p:txBody>
          <a:bodyPr vert="horz" lIns="91440" tIns="45720" rIns="91440" bIns="45720" rtlCol="1">
            <a:normAutofit fontScale="2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ar-SA" sz="9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الوراثة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ar-SA" sz="3400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81C349D-4E9C-44E4-80CC-7C4C69D75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76" y="3698874"/>
            <a:ext cx="2129175" cy="2129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عنصر نائب للمحتوى 2">
            <a:extLst>
              <a:ext uri="{FF2B5EF4-FFF2-40B4-BE49-F238E27FC236}">
                <a16:creationId xmlns:a16="http://schemas.microsoft.com/office/drawing/2014/main" id="{AE878627-87DA-4F2B-9124-AB5822A9842C}"/>
              </a:ext>
            </a:extLst>
          </p:cNvPr>
          <p:cNvSpPr txBox="1">
            <a:spLocks/>
          </p:cNvSpPr>
          <p:nvPr/>
        </p:nvSpPr>
        <p:spPr>
          <a:xfrm>
            <a:off x="980501" y="2295261"/>
            <a:ext cx="4873127" cy="863866"/>
          </a:xfrm>
          <a:prstGeom prst="rect">
            <a:avLst/>
          </a:prstGeom>
          <a:solidFill>
            <a:srgbClr val="5EA9CA">
              <a:alpha val="25098"/>
            </a:srgbClr>
          </a:solidFill>
          <a:ln w="76200">
            <a:solidFill>
              <a:srgbClr val="FFFF99"/>
            </a:solidFill>
          </a:ln>
        </p:spPr>
        <p:txBody>
          <a:bodyPr vert="horz" lIns="91440" tIns="45720" rIns="91440" bIns="45720" rtlCol="1">
            <a:normAutofit fontScale="2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ar-SA" sz="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ar-SA" sz="1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البيئة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  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D6F504EE-F2D6-466B-B770-1B0E53398C27}"/>
              </a:ext>
            </a:extLst>
          </p:cNvPr>
          <p:cNvSpPr txBox="1">
            <a:spLocks/>
          </p:cNvSpPr>
          <p:nvPr/>
        </p:nvSpPr>
        <p:spPr>
          <a:xfrm>
            <a:off x="9159240" y="576816"/>
            <a:ext cx="2194560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أكملي الشكل التالي:</a:t>
            </a: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3DA5CADA-BE13-4A2E-A0C2-961440CBE276}"/>
              </a:ext>
            </a:extLst>
          </p:cNvPr>
          <p:cNvSpPr txBox="1">
            <a:spLocks/>
          </p:cNvSpPr>
          <p:nvPr/>
        </p:nvSpPr>
        <p:spPr>
          <a:xfrm>
            <a:off x="561863" y="580150"/>
            <a:ext cx="8471409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تنقسم العوامل المؤثرة في النمو الى قسمين : </a:t>
            </a:r>
          </a:p>
          <a:p>
            <a:endParaRPr lang="ar-SA" sz="2800" dirty="0">
              <a:solidFill>
                <a:srgbClr val="C00000"/>
              </a:solidFill>
              <a:latin typeface="+mn-lt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3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57151" y="1632981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جميع أنواع النشاط التي تصدر عن الإنسان 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السلوك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علم الاجتماع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علم النفس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الظاهرة الاجتماعية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760592" y="3220817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908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26671" y="1634843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الخصائص التي نمتلكها كأفراد بسبب الجينات التي وصلتنا عن طريق الوالدين فالمخلوق الجديد يأخذ نصف الصفات الوراثية من والدية وربعها من أجداده وثمنها عن آباء اجداده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الوراثة 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النمو الانساني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البيئة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المراهقة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584007" y="3285736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609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631441" y="1592648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لون البشرة و العينين / الشعر / الطول / سعة القفص الصدري) </a:t>
            </a: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 العوامل التي تتأثر بالوراثة </a:t>
            </a: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843973" y="437761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صح</a:t>
            </a: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6297297" y="3835706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36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286207" y="1680416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تقع في قاعة الجمجمة وتحدد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 الإنسان من حيث الطول ، بإفرازها هرمون النمو .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8310106" y="3907994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النخامية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4914403" y="392973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الدرقية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1178451" y="3965642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الكظرية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8331197" y="3410738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218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641513" y="1680416"/>
            <a:ext cx="8264279" cy="191108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موقعها فوق كلية الإنسان في الجانبين إفراز هرمون الادرينالين 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حالة الطوارئ ويجهز الهرمون الانسان لمقابلة الظرف الطارئ ، فيزيد معدل التنفس وضغط الدم ،وتوتر العضلات ، ونسبة السكر في الدم لتوليد طاقة عالية</a:t>
            </a:r>
          </a:p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8310106" y="3907994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النخامية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4914403" y="392973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الدرقية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1178451" y="3965642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الكظرية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1178449" y="3591499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1664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641513" y="1680416"/>
            <a:ext cx="8264279" cy="191108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تقع في اسفل الرقبة </a:t>
            </a: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تنظيم الطاقة والحرق في جسم الإنسان أي السرعة التي يعمل بها الجسم </a:t>
            </a:r>
          </a:p>
          <a:p>
            <a:pPr algn="ctr"/>
            <a:endParaRPr lang="ar-S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8310106" y="3907994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النخامية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4914403" y="392973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الدرقية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1178451" y="3965642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الغدة الكظرية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4914403" y="3591499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567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520329" y="1634843"/>
            <a:ext cx="8626206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ctr">
              <a:buNone/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العناصر المادية وغير المادية                                                                                                (من نفسية واجتماعية ) التي يعيش فيها الفرد بدء حياته إلى نهاية عمره 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الوراثة 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النمو الانساني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البيئة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المراهقة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584007" y="4671612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344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3BE34F-7C5A-4DCD-8276-FE7AE5BE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5B9892CB-5052-4850-A3F3-60FC51F38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46" y="3468719"/>
            <a:ext cx="2916201" cy="2916201"/>
          </a:xfrm>
        </p:spPr>
      </p:pic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BAEB582A-45E0-49B8-9FED-AB76783C9C2D}"/>
              </a:ext>
            </a:extLst>
          </p:cNvPr>
          <p:cNvSpPr txBox="1">
            <a:spLocks/>
          </p:cNvSpPr>
          <p:nvPr/>
        </p:nvSpPr>
        <p:spPr>
          <a:xfrm>
            <a:off x="6503934" y="2057974"/>
            <a:ext cx="4185627" cy="1254512"/>
          </a:xfrm>
          <a:prstGeom prst="rect">
            <a:avLst/>
          </a:prstGeom>
          <a:solidFill>
            <a:srgbClr val="5EA9CA">
              <a:alpha val="79000"/>
            </a:srgbClr>
          </a:solidFill>
          <a:ln w="76200">
            <a:solidFill>
              <a:srgbClr val="FFFF99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ar-SA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pPr marL="0" indent="0" algn="ctr">
              <a:buNone/>
              <a:defRPr/>
            </a:pP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بيئة الرحم 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1E36222F-9FF2-49A0-8AEE-64EAF96A6684}"/>
              </a:ext>
            </a:extLst>
          </p:cNvPr>
          <p:cNvSpPr txBox="1">
            <a:spLocks/>
          </p:cNvSpPr>
          <p:nvPr/>
        </p:nvSpPr>
        <p:spPr>
          <a:xfrm>
            <a:off x="1502439" y="2057974"/>
            <a:ext cx="4185627" cy="1254512"/>
          </a:xfrm>
          <a:prstGeom prst="rect">
            <a:avLst/>
          </a:prstGeom>
          <a:solidFill>
            <a:srgbClr val="5EA9CA">
              <a:alpha val="79000"/>
            </a:srgbClr>
          </a:solidFill>
          <a:ln w="76200">
            <a:solidFill>
              <a:srgbClr val="FFFF99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ar-SA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pPr marL="0" indent="0" algn="ctr">
              <a:buNone/>
              <a:defRPr/>
            </a:pP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البيئة بعد الولادة </a:t>
            </a:r>
          </a:p>
        </p:txBody>
      </p:sp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5A3CEAA-25D1-4948-8C91-012CDA43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92" y="3468719"/>
            <a:ext cx="1823332" cy="16949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" name="صورة 9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ACBD580-2153-461D-B22A-9FF011FB2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17" y="3426550"/>
            <a:ext cx="1685344" cy="1685344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6F16193-AE16-4479-B1E7-297EF35A6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15" y="4993529"/>
            <a:ext cx="1464604" cy="146460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90CDC6C8-407F-4385-85A4-043AC006B2E2}"/>
              </a:ext>
            </a:extLst>
          </p:cNvPr>
          <p:cNvSpPr txBox="1">
            <a:spLocks/>
          </p:cNvSpPr>
          <p:nvPr/>
        </p:nvSpPr>
        <p:spPr>
          <a:xfrm>
            <a:off x="9159240" y="473080"/>
            <a:ext cx="2194560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أكملي الشكل التالي: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15D2081B-EC0A-43E4-A352-4D747F30E7A8}"/>
              </a:ext>
            </a:extLst>
          </p:cNvPr>
          <p:cNvSpPr txBox="1">
            <a:spLocks/>
          </p:cNvSpPr>
          <p:nvPr/>
        </p:nvSpPr>
        <p:spPr>
          <a:xfrm>
            <a:off x="594914" y="473080"/>
            <a:ext cx="8471409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البيئة نوعين هما :</a:t>
            </a:r>
          </a:p>
          <a:p>
            <a:endParaRPr lang="ar-SA" sz="2800" dirty="0">
              <a:solidFill>
                <a:srgbClr val="C00000"/>
              </a:solidFill>
              <a:latin typeface="+mn-lt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5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ctr">
              <a:lnSpc>
                <a:spcPct val="200000"/>
              </a:lnSpc>
              <a:buNone/>
              <a:defRPr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أهم المؤثرات في بيئة الرحم على نمو الجنين 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</a:t>
            </a:r>
            <a:r>
              <a:rPr lang="ar-SA" altLang="ar-EG" sz="2000" dirty="0">
                <a:solidFill>
                  <a:srgbClr val="002060"/>
                </a:solidFill>
                <a:cs typeface="PT Bold Heading" panose="02010400000000000000" pitchFamily="2" charset="-78"/>
              </a:rPr>
              <a:t>الاستقرار الاسري </a:t>
            </a:r>
          </a:p>
          <a:p>
            <a:pPr algn="ctr"/>
            <a:r>
              <a:rPr lang="ar-SA" sz="2000" dirty="0">
                <a:solidFill>
                  <a:srgbClr val="002060"/>
                </a:solidFill>
                <a:cs typeface="PT Bold Heading" panose="02010400000000000000" pitchFamily="2" charset="-78"/>
              </a:rPr>
              <a:t>و أساليب التربية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وسائل الاعلام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التغذية و نفسية الام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المدرسة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584007" y="4830418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0552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  <a:defRPr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من أهم المؤثرات على النمو في بيئة بعد الولادة 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</a:t>
            </a:r>
            <a:r>
              <a:rPr lang="ar-SA" altLang="ar-EG" sz="2000" dirty="0">
                <a:solidFill>
                  <a:srgbClr val="002060"/>
                </a:solidFill>
                <a:cs typeface="PT Bold Heading" panose="02010400000000000000" pitchFamily="2" charset="-78"/>
              </a:rPr>
              <a:t>الاستقرار الاسري </a:t>
            </a:r>
          </a:p>
          <a:p>
            <a:pPr algn="ctr"/>
            <a:r>
              <a:rPr lang="ar-SA" sz="2000" dirty="0">
                <a:solidFill>
                  <a:srgbClr val="002060"/>
                </a:solidFill>
                <a:cs typeface="PT Bold Heading" panose="02010400000000000000" pitchFamily="2" charset="-78"/>
              </a:rPr>
              <a:t>و أساليب التربية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التدخين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الادوية والاشعة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الأمراض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620783" y="3220817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9230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9FF415-3904-4C9E-BB44-212B8314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عنصر نائب للمحتوى 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E0AB4B61-0459-4A9D-B78C-F405BA0FF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1883972"/>
            <a:ext cx="11438964" cy="2948664"/>
          </a:xfrm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55B5E10C-E649-4813-B736-93A718B89F7F}"/>
              </a:ext>
            </a:extLst>
          </p:cNvPr>
          <p:cNvSpPr txBox="1">
            <a:spLocks/>
          </p:cNvSpPr>
          <p:nvPr/>
        </p:nvSpPr>
        <p:spPr>
          <a:xfrm>
            <a:off x="8719458" y="4982322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7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4100" dirty="0">
                <a:solidFill>
                  <a:srgbClr val="5EA9C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مرحلة الرضاعة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2B0178-1862-4A64-AF10-ECC4ADA35DD7}"/>
              </a:ext>
            </a:extLst>
          </p:cNvPr>
          <p:cNvSpPr txBox="1">
            <a:spLocks/>
          </p:cNvSpPr>
          <p:nvPr/>
        </p:nvSpPr>
        <p:spPr>
          <a:xfrm>
            <a:off x="5018317" y="4974028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2800" dirty="0">
                <a:solidFill>
                  <a:srgbClr val="5EA9C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مرحلة الطفولة المبكرة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1A1E88CA-36FE-4F19-A093-A80FB920CD55}"/>
              </a:ext>
            </a:extLst>
          </p:cNvPr>
          <p:cNvSpPr txBox="1">
            <a:spLocks/>
          </p:cNvSpPr>
          <p:nvPr/>
        </p:nvSpPr>
        <p:spPr>
          <a:xfrm>
            <a:off x="820909" y="4974028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2800" dirty="0">
                <a:solidFill>
                  <a:srgbClr val="5EA9C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مرحلة الطفولة المتأخرة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D4964751-8E2E-4B52-9DF7-7D9907CFCFDE}"/>
              </a:ext>
            </a:extLst>
          </p:cNvPr>
          <p:cNvSpPr txBox="1">
            <a:spLocks/>
          </p:cNvSpPr>
          <p:nvPr/>
        </p:nvSpPr>
        <p:spPr>
          <a:xfrm>
            <a:off x="9682480" y="365125"/>
            <a:ext cx="2194560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أكملي الشكل التالي:</a:t>
            </a:r>
            <a:endParaRPr lang="ar-SA" sz="2800" dirty="0">
              <a:solidFill>
                <a:srgbClr val="C00000"/>
              </a:solidFill>
              <a:latin typeface="+mn-lt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2E00C238-081B-4C8E-BC45-13D26B488058}"/>
              </a:ext>
            </a:extLst>
          </p:cNvPr>
          <p:cNvSpPr txBox="1">
            <a:spLocks/>
          </p:cNvSpPr>
          <p:nvPr/>
        </p:nvSpPr>
        <p:spPr>
          <a:xfrm>
            <a:off x="1123724" y="282764"/>
            <a:ext cx="8471409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تنقسم مرحلة الطفولة الى ثلاث أقسام:</a:t>
            </a:r>
          </a:p>
          <a:p>
            <a:endParaRPr lang="ar-SA" sz="1600" dirty="0">
              <a:solidFill>
                <a:srgbClr val="C00000"/>
              </a:solidFill>
              <a:latin typeface="+mn-lt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42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153700" y="1382564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للسلوك الإنساني ثلاثة جوانب :هي....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الجانب المعرفي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الجانب الوجداني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الجانب الحركي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جميع ما ذكر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486891" y="4553984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26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9FF415-3904-4C9E-BB44-212B8314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55B5E10C-E649-4813-B736-93A718B89F7F}"/>
              </a:ext>
            </a:extLst>
          </p:cNvPr>
          <p:cNvSpPr txBox="1">
            <a:spLocks/>
          </p:cNvSpPr>
          <p:nvPr/>
        </p:nvSpPr>
        <p:spPr>
          <a:xfrm>
            <a:off x="8333976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34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الرضاعة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2B0178-1862-4A64-AF10-ECC4ADA35DD7}"/>
              </a:ext>
            </a:extLst>
          </p:cNvPr>
          <p:cNvSpPr txBox="1">
            <a:spLocks/>
          </p:cNvSpPr>
          <p:nvPr/>
        </p:nvSpPr>
        <p:spPr>
          <a:xfrm>
            <a:off x="4420835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31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الطفولة المبكرة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1A1E88CA-36FE-4F19-A093-A80FB920CD55}"/>
              </a:ext>
            </a:extLst>
          </p:cNvPr>
          <p:cNvSpPr txBox="1">
            <a:spLocks/>
          </p:cNvSpPr>
          <p:nvPr/>
        </p:nvSpPr>
        <p:spPr>
          <a:xfrm>
            <a:off x="807270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الطفولة المتأخرة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0" name="عنصر نائب للمحتوى 9">
            <a:extLst>
              <a:ext uri="{FF2B5EF4-FFF2-40B4-BE49-F238E27FC236}">
                <a16:creationId xmlns:a16="http://schemas.microsoft.com/office/drawing/2014/main" id="{C9254BD3-2040-46DA-87DD-7D96D0F431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882966" cy="146719"/>
          </a:xfrm>
        </p:spPr>
        <p:txBody>
          <a:bodyPr>
            <a:normAutofit fontScale="25000" lnSpcReduction="20000"/>
          </a:bodyPr>
          <a:lstStyle/>
          <a:p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C65F701-4CE7-495E-8943-69CE666406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  <a:endParaRPr lang="ar-SA" sz="4000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2" name="صورة 11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147EE8EC-BD43-43E8-B5C7-36D62D75B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429122" y="458685"/>
            <a:ext cx="1220410" cy="1232918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B96586E-92F5-428E-A8AC-30F87764D22B}"/>
              </a:ext>
            </a:extLst>
          </p:cNvPr>
          <p:cNvSpPr/>
          <p:nvPr/>
        </p:nvSpPr>
        <p:spPr>
          <a:xfrm>
            <a:off x="2037941" y="192681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تسمى بمرحلة المهد و تبدأ من الميلاد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 حتى نهاية السنة الثانية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(0-2)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425135E-606E-46F6-BD8F-EC0E6E950DE2}"/>
              </a:ext>
            </a:extLst>
          </p:cNvPr>
          <p:cNvSpPr/>
          <p:nvPr/>
        </p:nvSpPr>
        <p:spPr>
          <a:xfrm>
            <a:off x="8455391" y="4302725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7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من أهم الحاجات النفسية الاجتماعية للطفل في هذه المرحلة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الحاجة الى الثقة فيما يحيط به</a:t>
            </a:r>
            <a:endParaRPr lang="ar-SA" sz="2000" dirty="0">
              <a:solidFill>
                <a:srgbClr val="002060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الحاجة الى الحب والاحتضان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الحاجة الى اثراء البيئة الحسية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جميع ما ذكر صحيح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486891" y="4693495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246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9FF415-3904-4C9E-BB44-212B8314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55B5E10C-E649-4813-B736-93A718B89F7F}"/>
              </a:ext>
            </a:extLst>
          </p:cNvPr>
          <p:cNvSpPr txBox="1">
            <a:spLocks/>
          </p:cNvSpPr>
          <p:nvPr/>
        </p:nvSpPr>
        <p:spPr>
          <a:xfrm>
            <a:off x="8333976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34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الرضاعة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2B0178-1862-4A64-AF10-ECC4ADA35DD7}"/>
              </a:ext>
            </a:extLst>
          </p:cNvPr>
          <p:cNvSpPr txBox="1">
            <a:spLocks/>
          </p:cNvSpPr>
          <p:nvPr/>
        </p:nvSpPr>
        <p:spPr>
          <a:xfrm>
            <a:off x="4420835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31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الطفولة المبكرة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1A1E88CA-36FE-4F19-A093-A80FB920CD55}"/>
              </a:ext>
            </a:extLst>
          </p:cNvPr>
          <p:cNvSpPr txBox="1">
            <a:spLocks/>
          </p:cNvSpPr>
          <p:nvPr/>
        </p:nvSpPr>
        <p:spPr>
          <a:xfrm>
            <a:off x="807270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الطفولة المتأخرة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0" name="عنصر نائب للمحتوى 9">
            <a:extLst>
              <a:ext uri="{FF2B5EF4-FFF2-40B4-BE49-F238E27FC236}">
                <a16:creationId xmlns:a16="http://schemas.microsoft.com/office/drawing/2014/main" id="{C9254BD3-2040-46DA-87DD-7D96D0F431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882966" cy="146719"/>
          </a:xfrm>
        </p:spPr>
        <p:txBody>
          <a:bodyPr>
            <a:normAutofit fontScale="25000" lnSpcReduction="20000"/>
          </a:bodyPr>
          <a:lstStyle/>
          <a:p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C65F701-4CE7-495E-8943-69CE666406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  <a:endParaRPr lang="ar-SA" sz="4000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2" name="صورة 11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147EE8EC-BD43-43E8-B5C7-36D62D75B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429122" y="458685"/>
            <a:ext cx="1220410" cy="1232918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B96586E-92F5-428E-A8AC-30F87764D22B}"/>
              </a:ext>
            </a:extLst>
          </p:cNvPr>
          <p:cNvSpPr/>
          <p:nvPr/>
        </p:nvSpPr>
        <p:spPr>
          <a:xfrm>
            <a:off x="2037941" y="192681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يطلق عليها العلماء  (مرحلة ما قبل المدرسة ) تبدأ من بعد السنة الثانية و حتى اكتمال 6 سنوات </a:t>
            </a:r>
          </a:p>
          <a:p>
            <a:pPr algn="ctr"/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425135E-606E-46F6-BD8F-EC0E6E950DE2}"/>
              </a:ext>
            </a:extLst>
          </p:cNvPr>
          <p:cNvSpPr/>
          <p:nvPr/>
        </p:nvSpPr>
        <p:spPr>
          <a:xfrm>
            <a:off x="4459236" y="4302725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72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368527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التمركز حول الذات</a:t>
            </a:r>
          </a:p>
          <a:p>
            <a:pPr algn="ctr"/>
            <a:r>
              <a:rPr lang="ar-SA" altLang="ar-EG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الاعتقاد ان الجماد له نفس الشعور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ظاهرة التحدث الى الذات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كثرة الأسئلة  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2433955" y="4616677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مظاهر النمو العقلي في مرحلة الطفولة المبكرة 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01D9B62-6DE2-4957-816C-52AF07FAB9F0}"/>
              </a:ext>
            </a:extLst>
          </p:cNvPr>
          <p:cNvSpPr/>
          <p:nvPr/>
        </p:nvSpPr>
        <p:spPr>
          <a:xfrm>
            <a:off x="2417701" y="3918641"/>
            <a:ext cx="3597090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560606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المظاهر الجسمية في مرحلة المراهقة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1CC339-B3D8-4DD4-ABCB-C032EAC36373}"/>
              </a:ext>
            </a:extLst>
          </p:cNvPr>
          <p:cNvSpPr/>
          <p:nvPr/>
        </p:nvSpPr>
        <p:spPr>
          <a:xfrm>
            <a:off x="5230404" y="5773600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التغيرات الانفعالية في مرحلة المراهقة </a:t>
            </a:r>
          </a:p>
        </p:txBody>
      </p:sp>
    </p:spTree>
    <p:extLst>
      <p:ext uri="{BB962C8B-B14F-4D97-AF65-F5344CB8AC3E}">
        <p14:creationId xmlns:p14="http://schemas.microsoft.com/office/powerpoint/2010/main" val="24875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50000"/>
              </a:lnSpc>
              <a:defRPr/>
            </a:pP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 مظاهر النمو العقلي في مرحلة الطفولة المبكرة </a:t>
            </a:r>
          </a:p>
          <a:p>
            <a:pPr algn="ctr">
              <a:defRPr/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ويعني أن  يفهم الطفل الأشياء من منظوره وحده ولا يفهم وجهات نظر الآخرين.</a:t>
            </a:r>
            <a:endParaRPr lang="ar-SA" sz="2800" dirty="0">
              <a:solidFill>
                <a:schemeClr val="tx1">
                  <a:lumMod val="95000"/>
                  <a:lumOff val="5000"/>
                </a:schemeClr>
              </a:solidFill>
              <a:latin typeface="Open Sans Light"/>
            </a:endParaRPr>
          </a:p>
          <a:p>
            <a:pPr>
              <a:lnSpc>
                <a:spcPct val="250000"/>
              </a:lnSpc>
              <a:defRPr/>
            </a:pP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التمركز حول الذات </a:t>
            </a:r>
            <a:endParaRPr lang="ar-SA" sz="2000" dirty="0">
              <a:solidFill>
                <a:srgbClr val="002060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الاعتقاد ان الجماد له نفس الشعور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ظاهرة التحدث الى الذات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كثرة الأسئلة 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620783" y="3325435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4853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9FF415-3904-4C9E-BB44-212B8314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55B5E10C-E649-4813-B736-93A718B89F7F}"/>
              </a:ext>
            </a:extLst>
          </p:cNvPr>
          <p:cNvSpPr txBox="1">
            <a:spLocks/>
          </p:cNvSpPr>
          <p:nvPr/>
        </p:nvSpPr>
        <p:spPr>
          <a:xfrm>
            <a:off x="8333976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34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الرضاعة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2B0178-1862-4A64-AF10-ECC4ADA35DD7}"/>
              </a:ext>
            </a:extLst>
          </p:cNvPr>
          <p:cNvSpPr txBox="1">
            <a:spLocks/>
          </p:cNvSpPr>
          <p:nvPr/>
        </p:nvSpPr>
        <p:spPr>
          <a:xfrm>
            <a:off x="4420835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31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الطفولة المبكرة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1A1E88CA-36FE-4F19-A093-A80FB920CD55}"/>
              </a:ext>
            </a:extLst>
          </p:cNvPr>
          <p:cNvSpPr txBox="1">
            <a:spLocks/>
          </p:cNvSpPr>
          <p:nvPr/>
        </p:nvSpPr>
        <p:spPr>
          <a:xfrm>
            <a:off x="807270" y="4850176"/>
            <a:ext cx="3019824" cy="932680"/>
          </a:xfrm>
          <a:prstGeom prst="rect">
            <a:avLst/>
          </a:prstGeom>
          <a:solidFill>
            <a:srgbClr val="FFFF99"/>
          </a:solidFill>
          <a:ln w="76200" cap="flat" cmpd="sng" algn="ctr">
            <a:solidFill>
              <a:srgbClr val="5EA9CA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endParaRPr lang="ar-SA" sz="32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مرحلة الطفولة المتأخرة </a:t>
            </a:r>
          </a:p>
          <a:p>
            <a:endParaRPr lang="ar-SA" sz="28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0" name="عنصر نائب للمحتوى 9">
            <a:extLst>
              <a:ext uri="{FF2B5EF4-FFF2-40B4-BE49-F238E27FC236}">
                <a16:creationId xmlns:a16="http://schemas.microsoft.com/office/drawing/2014/main" id="{C9254BD3-2040-46DA-87DD-7D96D0F431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882966" cy="146719"/>
          </a:xfrm>
        </p:spPr>
        <p:txBody>
          <a:bodyPr>
            <a:normAutofit fontScale="25000" lnSpcReduction="20000"/>
          </a:bodyPr>
          <a:lstStyle/>
          <a:p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C65F701-4CE7-495E-8943-69CE666406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05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  <a:endParaRPr lang="ar-SA" sz="4000" dirty="0">
              <a:solidFill>
                <a:srgbClr val="C0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2" name="صورة 11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147EE8EC-BD43-43E8-B5C7-36D62D75B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429122" y="458685"/>
            <a:ext cx="1220410" cy="1232918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B96586E-92F5-428E-A8AC-30F87764D22B}"/>
              </a:ext>
            </a:extLst>
          </p:cNvPr>
          <p:cNvSpPr/>
          <p:nvPr/>
        </p:nvSpPr>
        <p:spPr>
          <a:xfrm>
            <a:off x="2037941" y="192681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يطلق عليها (أطفال المرحلة الابتدائية ) تبدأ من 6 سنوات و حتى اكتمال 12 سنة </a:t>
            </a:r>
          </a:p>
          <a:p>
            <a:endParaRPr lang="ar-SA" sz="3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425135E-606E-46F6-BD8F-EC0E6E950DE2}"/>
              </a:ext>
            </a:extLst>
          </p:cNvPr>
          <p:cNvSpPr/>
          <p:nvPr/>
        </p:nvSpPr>
        <p:spPr>
          <a:xfrm>
            <a:off x="838200" y="4222739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4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تعني الصورة التي يشكلها الإنسان عن نفسه</a:t>
            </a:r>
          </a:p>
          <a:p>
            <a:pPr algn="ctr"/>
            <a:r>
              <a:rPr lang="ar-SA" sz="2800" b="1" dirty="0"/>
              <a:t>و يعرفها من سلوك الآخرين تجاهه من قبول وتقدير و رفض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الهوية </a:t>
            </a:r>
            <a:endParaRPr lang="ar-SA" sz="2000" dirty="0">
              <a:solidFill>
                <a:srgbClr val="002060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مفهوم الذات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34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البلوغ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الجينات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523666" y="3384697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564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520329" y="1634843"/>
            <a:ext cx="8626206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ar-SA" sz="3200" b="1" u="sng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الاقتراب</a:t>
            </a:r>
            <a:r>
              <a:rPr lang="ar-SA" sz="3200" b="1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النضج الجسمي و العقلي و السلوكي </a:t>
            </a:r>
            <a:r>
              <a:rPr lang="ar-SA" sz="3200" b="1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و الاجتماعي تبدأ من البلوغ و تنتهي بسن الحادية و العشرين تقريبا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الوراثة 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النمو الانساني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البيئة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المراهقة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560442" y="4709667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2534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فسيولوجية يصبح بها الإنسان قادر على الإنجاب.</a:t>
            </a:r>
            <a:endParaRPr lang="ar-SA" sz="36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الهوية </a:t>
            </a:r>
            <a:endParaRPr lang="ar-SA" sz="2000" dirty="0">
              <a:solidFill>
                <a:srgbClr val="002060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مفهوم الذات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34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البلوغ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الجينات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584007" y="4604544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320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433955" y="148066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i="0" u="none" strike="noStrike" baseline="0" dirty="0">
                <a:latin typeface="AlBayan-Bold"/>
              </a:rPr>
              <a:t>تتحدد </a:t>
            </a:r>
            <a:r>
              <a:rPr lang="ar-SA" sz="3200" b="1" i="0" u="sng" strike="noStrike" baseline="0" dirty="0">
                <a:latin typeface="AlBayan-Bold"/>
              </a:rPr>
              <a:t>القدرات الخاصة </a:t>
            </a:r>
            <a:r>
              <a:rPr lang="ar-SA" sz="3200" b="1" i="0" u="none" strike="noStrike" baseline="0" dirty="0">
                <a:latin typeface="AlBayan-Bold"/>
              </a:rPr>
              <a:t>للأشخاص في مرحلة المراهقة </a:t>
            </a: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056893" y="426563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صح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6096000" y="3943042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3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E171E6-58E3-420A-AB7E-4B7B0EF5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480" y="365125"/>
            <a:ext cx="2194560" cy="1017577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أكملي الشكل التالي: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2B2AFF2-5E92-4195-BF53-6CDC13AF1A03}"/>
              </a:ext>
            </a:extLst>
          </p:cNvPr>
          <p:cNvSpPr/>
          <p:nvPr/>
        </p:nvSpPr>
        <p:spPr>
          <a:xfrm>
            <a:off x="2671573" y="389791"/>
            <a:ext cx="6832840" cy="899273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cs typeface="PT Bold Heading" panose="02010400000000000000" pitchFamily="2" charset="-78"/>
              </a:rPr>
              <a:t>جوانب السلوك في علم النفس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BC8C3CD-580C-46EB-9E80-C13453DB4C1C}"/>
              </a:ext>
            </a:extLst>
          </p:cNvPr>
          <p:cNvSpPr/>
          <p:nvPr/>
        </p:nvSpPr>
        <p:spPr>
          <a:xfrm>
            <a:off x="838203" y="2210383"/>
            <a:ext cx="2373846" cy="809625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cs typeface="PT Bold Heading" panose="02010400000000000000" pitchFamily="2" charset="-78"/>
              </a:rPr>
              <a:t>الجانب الحركي </a:t>
            </a:r>
          </a:p>
          <a:p>
            <a:pPr algn="ctr"/>
            <a:r>
              <a:rPr lang="ar-SA" sz="2000" dirty="0">
                <a:cs typeface="PT Bold Heading" panose="02010400000000000000" pitchFamily="2" charset="-78"/>
              </a:rPr>
              <a:t>(الظاهر)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A0B0EE8-575B-473D-BD37-8CD922C46AE5}"/>
              </a:ext>
            </a:extLst>
          </p:cNvPr>
          <p:cNvSpPr/>
          <p:nvPr/>
        </p:nvSpPr>
        <p:spPr>
          <a:xfrm>
            <a:off x="4909076" y="2210384"/>
            <a:ext cx="2373847" cy="809625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cs typeface="PT Bold Heading" panose="02010400000000000000" pitchFamily="2" charset="-78"/>
              </a:rPr>
              <a:t>الجانب الوجداني (المشاعر</a:t>
            </a:r>
            <a:r>
              <a:rPr lang="ar-SA" sz="1800" dirty="0"/>
              <a:t>)</a:t>
            </a:r>
            <a:endParaRPr lang="ar-EG" sz="18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52BA578-8A35-428E-A224-A43C40D31149}"/>
              </a:ext>
            </a:extLst>
          </p:cNvPr>
          <p:cNvSpPr/>
          <p:nvPr/>
        </p:nvSpPr>
        <p:spPr>
          <a:xfrm>
            <a:off x="8753262" y="2159353"/>
            <a:ext cx="2373847" cy="727238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cs typeface="PT Bold Heading" panose="02010400000000000000" pitchFamily="2" charset="-78"/>
              </a:rPr>
              <a:t>الجانب المعرفي</a:t>
            </a:r>
          </a:p>
          <a:p>
            <a:pPr algn="ctr">
              <a:defRPr/>
            </a:pPr>
            <a:r>
              <a:rPr lang="ar-SA" sz="2000" dirty="0">
                <a:cs typeface="PT Bold Heading" panose="02010400000000000000" pitchFamily="2" charset="-78"/>
              </a:rPr>
              <a:t> (الأفكار)</a:t>
            </a:r>
            <a:endParaRPr lang="ar-EG" sz="2000" dirty="0">
              <a:cs typeface="PT Bold Heading" panose="02010400000000000000" pitchFamily="2" charset="-78"/>
            </a:endParaRPr>
          </a:p>
        </p:txBody>
      </p:sp>
      <p:cxnSp>
        <p:nvCxnSpPr>
          <p:cNvPr id="12" name="موصل: على شكل مرفق 11">
            <a:extLst>
              <a:ext uri="{FF2B5EF4-FFF2-40B4-BE49-F238E27FC236}">
                <a16:creationId xmlns:a16="http://schemas.microsoft.com/office/drawing/2014/main" id="{8E893BAB-C6BB-4F33-AA1D-B7208B21941E}"/>
              </a:ext>
            </a:extLst>
          </p:cNvPr>
          <p:cNvCxnSpPr/>
          <p:nvPr/>
        </p:nvCxnSpPr>
        <p:spPr>
          <a:xfrm>
            <a:off x="6621747" y="1315364"/>
            <a:ext cx="3514381" cy="776651"/>
          </a:xfrm>
          <a:prstGeom prst="bentConnector3">
            <a:avLst>
              <a:gd name="adj1" fmla="val 63480"/>
            </a:avLst>
          </a:prstGeom>
          <a:ln>
            <a:solidFill>
              <a:srgbClr val="FCA4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826F9D3D-6643-4EBE-82C7-DDB857E9010F}"/>
              </a:ext>
            </a:extLst>
          </p:cNvPr>
          <p:cNvCxnSpPr/>
          <p:nvPr/>
        </p:nvCxnSpPr>
        <p:spPr>
          <a:xfrm>
            <a:off x="6087993" y="1382702"/>
            <a:ext cx="0" cy="776651"/>
          </a:xfrm>
          <a:prstGeom prst="line">
            <a:avLst/>
          </a:prstGeom>
          <a:ln>
            <a:solidFill>
              <a:srgbClr val="FCA4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موصل: على شكل مرفق 16">
            <a:extLst>
              <a:ext uri="{FF2B5EF4-FFF2-40B4-BE49-F238E27FC236}">
                <a16:creationId xmlns:a16="http://schemas.microsoft.com/office/drawing/2014/main" id="{0931C64C-0329-4F40-8882-4D2D25F117B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37269" y="1338752"/>
            <a:ext cx="2566995" cy="776650"/>
          </a:xfrm>
          <a:prstGeom prst="bentConnector3">
            <a:avLst/>
          </a:prstGeom>
          <a:ln>
            <a:solidFill>
              <a:srgbClr val="FCA4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C2028C4C-FDF3-4857-B542-570A916AC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3"/>
          <a:stretch/>
        </p:blipFill>
        <p:spPr>
          <a:xfrm>
            <a:off x="4970578" y="3096679"/>
            <a:ext cx="2457673" cy="2164985"/>
          </a:xfrm>
          <a:prstGeom prst="rect">
            <a:avLst/>
          </a:prstGeom>
        </p:spPr>
      </p:pic>
      <p:pic>
        <p:nvPicPr>
          <p:cNvPr id="24" name="صورة 23" descr="صورة تحتوي على نص, ألعاب القوى, رياضة&#10;&#10;تم إنشاء الوصف تلقائياً">
            <a:extLst>
              <a:ext uri="{FF2B5EF4-FFF2-40B4-BE49-F238E27FC236}">
                <a16:creationId xmlns:a16="http://schemas.microsoft.com/office/drawing/2014/main" id="{DB4E5451-4A2B-499B-974C-BF74161FF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3154530"/>
            <a:ext cx="2373846" cy="2109174"/>
          </a:xfrm>
          <a:prstGeom prst="rect">
            <a:avLst/>
          </a:prstGeom>
        </p:spPr>
      </p:pic>
      <p:pic>
        <p:nvPicPr>
          <p:cNvPr id="32" name="عنصر نائب للمحتوى 31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78F570AE-D313-491D-B4D2-DCB2C8CA0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262" y="3042250"/>
            <a:ext cx="2373847" cy="2190713"/>
          </a:xfrm>
          <a:ln>
            <a:solidFill>
              <a:srgbClr val="FCA4A0"/>
            </a:solidFill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A0FBD574-ED16-47F5-B645-5CBFE4E1F43E}"/>
              </a:ext>
            </a:extLst>
          </p:cNvPr>
          <p:cNvSpPr/>
          <p:nvPr/>
        </p:nvSpPr>
        <p:spPr>
          <a:xfrm>
            <a:off x="8753262" y="5263704"/>
            <a:ext cx="2373847" cy="1239164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ويشمل العمليات العقلية كالتذكر و التفكير. الانتباه. الفهم .الاستنتاج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30C1E15-1B2F-468A-BC47-DA7F5438F66B}"/>
              </a:ext>
            </a:extLst>
          </p:cNvPr>
          <p:cNvSpPr/>
          <p:nvPr/>
        </p:nvSpPr>
        <p:spPr>
          <a:xfrm>
            <a:off x="4789714" y="5305917"/>
            <a:ext cx="2819400" cy="1325558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ما يتعلق بالانفعالات مثل الفرح و الغضب والخوف والعواطف مثل الحب والكرة والميول والرغبات والاهتمامات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13C2358-16B0-4279-AD1B-E3B058839B7F}"/>
              </a:ext>
            </a:extLst>
          </p:cNvPr>
          <p:cNvSpPr/>
          <p:nvPr/>
        </p:nvSpPr>
        <p:spPr>
          <a:xfrm>
            <a:off x="838203" y="5285953"/>
            <a:ext cx="2819400" cy="1325558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ما يخص جانب الأفعال مثل الركض و الضحك والبكاء وكلها أشياء يمكن أن يراها الناس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433955" y="148066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i="0" u="none" strike="noStrike" baseline="0" dirty="0">
                <a:latin typeface="AlBayan-Bold"/>
              </a:rPr>
              <a:t>يستطيع المراهق ان يفكر تفكير مجرد بدون أشياء محسوسة </a:t>
            </a: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056893" y="426563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صح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6096000" y="3943042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6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1839637" y="1383137"/>
            <a:ext cx="7619585" cy="2045863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 شعور الشخص بذاته كشخص متميز .</a:t>
            </a:r>
            <a:endParaRPr lang="ar-SA" sz="36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</a:t>
            </a:r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الهوية </a:t>
            </a:r>
            <a:endParaRPr lang="ar-SA" sz="2000" dirty="0">
              <a:solidFill>
                <a:srgbClr val="002060"/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 مفهوم الذات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34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البلوغ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الجينات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6682228" y="3325435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4430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368527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زيادة الطول 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زيادة الوزن 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تبدل الصوت 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ازدياد الهرمونات الجنسية 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2433955" y="4616677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مظاهر النمو العقلي في مرحلة الطفولة المبكرة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811053" y="4353041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المظاهر الجسمية في مرحلة المراهقة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8D9709E-A069-4301-A6F2-DEFABC757B90}"/>
              </a:ext>
            </a:extLst>
          </p:cNvPr>
          <p:cNvSpPr/>
          <p:nvPr/>
        </p:nvSpPr>
        <p:spPr>
          <a:xfrm>
            <a:off x="4305582" y="5693923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التغيرات الانفعالية في مرحلة المراهقة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90EF239-EE3E-4FA1-9BF9-E4FA8D3A5181}"/>
              </a:ext>
            </a:extLst>
          </p:cNvPr>
          <p:cNvSpPr/>
          <p:nvPr/>
        </p:nvSpPr>
        <p:spPr>
          <a:xfrm>
            <a:off x="6794799" y="4010139"/>
            <a:ext cx="3597090" cy="1524311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51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368527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الحساسية الانفعالية 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النزعة الى الاستقلالية 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2417701" y="4287984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مظاهر النمو العقلي في مرحلة الطفولة المبكرة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287984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المظاهر الجسمية في مرحلة المراهقة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24B45FA-FCDD-49F3-9F32-32E8C3115B50}"/>
              </a:ext>
            </a:extLst>
          </p:cNvPr>
          <p:cNvSpPr/>
          <p:nvPr/>
        </p:nvSpPr>
        <p:spPr>
          <a:xfrm>
            <a:off x="5219387" y="5550654"/>
            <a:ext cx="3580836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من التغيرات الانفعالية في مرحلة المراهقة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7809ADE7-B69A-4FBF-B6A1-D6D00FD41ACF}"/>
              </a:ext>
            </a:extLst>
          </p:cNvPr>
          <p:cNvSpPr/>
          <p:nvPr/>
        </p:nvSpPr>
        <p:spPr>
          <a:xfrm>
            <a:off x="5109219" y="5287168"/>
            <a:ext cx="3597090" cy="1570832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7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C4FA1ABA-BFA8-40AD-8B3E-C199C0682C95}"/>
              </a:ext>
            </a:extLst>
          </p:cNvPr>
          <p:cNvGrpSpPr/>
          <p:nvPr/>
        </p:nvGrpSpPr>
        <p:grpSpPr>
          <a:xfrm>
            <a:off x="5170939" y="1339537"/>
            <a:ext cx="1758625" cy="1474849"/>
            <a:chOff x="2417812" y="1375419"/>
            <a:chExt cx="1511094" cy="1021789"/>
          </a:xfrm>
        </p:grpSpPr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id="{F6699C86-BDDF-4AE2-BF2C-69090FB35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/>
            <a:stretch/>
          </p:blipFill>
          <p:spPr>
            <a:xfrm flipV="1">
              <a:off x="2417812" y="1375419"/>
              <a:ext cx="1511094" cy="1021789"/>
            </a:xfrm>
            <a:prstGeom prst="rect">
              <a:avLst/>
            </a:prstGeom>
            <a:ln>
              <a:noFill/>
            </a:ln>
          </p:spPr>
        </p:pic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B8542E0A-1EA3-4A1C-8166-F649876E400F}"/>
                </a:ext>
              </a:extLst>
            </p:cNvPr>
            <p:cNvSpPr/>
            <p:nvPr/>
          </p:nvSpPr>
          <p:spPr>
            <a:xfrm>
              <a:off x="2765940" y="1784440"/>
              <a:ext cx="965817" cy="4477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rgbClr val="0E65AB"/>
                  </a:solidFill>
                </a:rPr>
                <a:t>الرشـد</a:t>
              </a:r>
            </a:p>
          </p:txBody>
        </p:sp>
      </p:grpSp>
      <p:grpSp>
        <p:nvGrpSpPr>
          <p:cNvPr id="136" name="مجموعة 135">
            <a:extLst>
              <a:ext uri="{FF2B5EF4-FFF2-40B4-BE49-F238E27FC236}">
                <a16:creationId xmlns:a16="http://schemas.microsoft.com/office/drawing/2014/main" id="{32099BC3-3F77-484A-9226-35B7F6670DE2}"/>
              </a:ext>
            </a:extLst>
          </p:cNvPr>
          <p:cNvGrpSpPr/>
          <p:nvPr/>
        </p:nvGrpSpPr>
        <p:grpSpPr>
          <a:xfrm>
            <a:off x="3140368" y="2769101"/>
            <a:ext cx="5764146" cy="1124987"/>
            <a:chOff x="2532617" y="2778386"/>
            <a:chExt cx="2232000" cy="1124987"/>
          </a:xfrm>
        </p:grpSpPr>
        <p:sp>
          <p:nvSpPr>
            <p:cNvPr id="113" name="مستطيل 112">
              <a:extLst>
                <a:ext uri="{FF2B5EF4-FFF2-40B4-BE49-F238E27FC236}">
                  <a16:creationId xmlns:a16="http://schemas.microsoft.com/office/drawing/2014/main" id="{E2445A27-5838-4794-B3E3-1D37CFF1D029}"/>
                </a:ext>
              </a:extLst>
            </p:cNvPr>
            <p:cNvSpPr/>
            <p:nvPr/>
          </p:nvSpPr>
          <p:spPr>
            <a:xfrm>
              <a:off x="2532617" y="2778386"/>
              <a:ext cx="2232000" cy="36000"/>
            </a:xfrm>
            <a:prstGeom prst="rect">
              <a:avLst/>
            </a:prstGeom>
            <a:solidFill>
              <a:srgbClr val="0E65AB"/>
            </a:solidFill>
            <a:ln>
              <a:solidFill>
                <a:srgbClr val="5EA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15" name="رابط كسهم مستقيم 114">
              <a:extLst>
                <a:ext uri="{FF2B5EF4-FFF2-40B4-BE49-F238E27FC236}">
                  <a16:creationId xmlns:a16="http://schemas.microsoft.com/office/drawing/2014/main" id="{2C5410D2-5E08-403F-8488-14B3FAAAE91C}"/>
                </a:ext>
              </a:extLst>
            </p:cNvPr>
            <p:cNvCxnSpPr/>
            <p:nvPr/>
          </p:nvCxnSpPr>
          <p:spPr>
            <a:xfrm>
              <a:off x="4764617" y="2787373"/>
              <a:ext cx="0" cy="432000"/>
            </a:xfrm>
            <a:prstGeom prst="straightConnector1">
              <a:avLst/>
            </a:prstGeom>
            <a:ln w="57150">
              <a:solidFill>
                <a:srgbClr val="5EA9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رابط كسهم مستقيم 115">
              <a:extLst>
                <a:ext uri="{FF2B5EF4-FFF2-40B4-BE49-F238E27FC236}">
                  <a16:creationId xmlns:a16="http://schemas.microsoft.com/office/drawing/2014/main" id="{84CE32E1-895F-4DAB-AA4E-E3959555C891}"/>
                </a:ext>
              </a:extLst>
            </p:cNvPr>
            <p:cNvCxnSpPr/>
            <p:nvPr/>
          </p:nvCxnSpPr>
          <p:spPr>
            <a:xfrm>
              <a:off x="3637684" y="2803277"/>
              <a:ext cx="0" cy="720000"/>
            </a:xfrm>
            <a:prstGeom prst="straightConnector1">
              <a:avLst/>
            </a:prstGeom>
            <a:ln w="57150">
              <a:solidFill>
                <a:srgbClr val="5EA9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رابط كسهم مستقيم 116">
              <a:extLst>
                <a:ext uri="{FF2B5EF4-FFF2-40B4-BE49-F238E27FC236}">
                  <a16:creationId xmlns:a16="http://schemas.microsoft.com/office/drawing/2014/main" id="{C23EF30E-BC90-44FE-A6A4-D06D4B520BF5}"/>
                </a:ext>
              </a:extLst>
            </p:cNvPr>
            <p:cNvCxnSpPr>
              <a:cxnSpLocks/>
            </p:cNvCxnSpPr>
            <p:nvPr/>
          </p:nvCxnSpPr>
          <p:spPr>
            <a:xfrm>
              <a:off x="2556092" y="2787373"/>
              <a:ext cx="0" cy="1116000"/>
            </a:xfrm>
            <a:prstGeom prst="straightConnector1">
              <a:avLst/>
            </a:prstGeom>
            <a:ln w="57150">
              <a:solidFill>
                <a:srgbClr val="5EA9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5CA0EB8E-0667-4552-A2ED-82F35D6D2595}"/>
              </a:ext>
            </a:extLst>
          </p:cNvPr>
          <p:cNvGrpSpPr/>
          <p:nvPr/>
        </p:nvGrpSpPr>
        <p:grpSpPr>
          <a:xfrm>
            <a:off x="4529744" y="3027516"/>
            <a:ext cx="2350418" cy="1768811"/>
            <a:chOff x="2417812" y="1269953"/>
            <a:chExt cx="1511094" cy="1127255"/>
          </a:xfrm>
        </p:grpSpPr>
        <p:pic>
          <p:nvPicPr>
            <p:cNvPr id="120" name="صورة 119">
              <a:extLst>
                <a:ext uri="{FF2B5EF4-FFF2-40B4-BE49-F238E27FC236}">
                  <a16:creationId xmlns:a16="http://schemas.microsoft.com/office/drawing/2014/main" id="{795D30AA-69B3-48C6-BAAD-D26FC1F2B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/>
            <a:stretch/>
          </p:blipFill>
          <p:spPr>
            <a:xfrm flipV="1">
              <a:off x="2417812" y="1269953"/>
              <a:ext cx="1511094" cy="1127255"/>
            </a:xfrm>
            <a:prstGeom prst="rect">
              <a:avLst/>
            </a:prstGeom>
          </p:spPr>
        </p:pic>
        <p:sp>
          <p:nvSpPr>
            <p:cNvPr id="121" name="مستطيل 120">
              <a:extLst>
                <a:ext uri="{FF2B5EF4-FFF2-40B4-BE49-F238E27FC236}">
                  <a16:creationId xmlns:a16="http://schemas.microsoft.com/office/drawing/2014/main" id="{DBF5E06E-3DB4-4533-808D-C48CB09019DC}"/>
                </a:ext>
              </a:extLst>
            </p:cNvPr>
            <p:cNvSpPr/>
            <p:nvPr/>
          </p:nvSpPr>
          <p:spPr>
            <a:xfrm>
              <a:off x="2847764" y="1735588"/>
              <a:ext cx="889594" cy="451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rgbClr val="C00000"/>
                  </a:solidFill>
                </a:rPr>
                <a:t>الرشد الأوسط </a:t>
              </a:r>
            </a:p>
            <a:p>
              <a:pPr algn="ctr"/>
              <a:r>
                <a:rPr lang="ar-SA" sz="2000" b="1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(الكهولة)</a:t>
              </a:r>
            </a:p>
          </p:txBody>
        </p:sp>
      </p:grpSp>
      <p:grpSp>
        <p:nvGrpSpPr>
          <p:cNvPr id="137" name="مجموعة 136">
            <a:extLst>
              <a:ext uri="{FF2B5EF4-FFF2-40B4-BE49-F238E27FC236}">
                <a16:creationId xmlns:a16="http://schemas.microsoft.com/office/drawing/2014/main" id="{7542A8F4-4E46-40D2-B0FA-0042147EBD8F}"/>
              </a:ext>
            </a:extLst>
          </p:cNvPr>
          <p:cNvGrpSpPr/>
          <p:nvPr/>
        </p:nvGrpSpPr>
        <p:grpSpPr>
          <a:xfrm>
            <a:off x="7891794" y="2789379"/>
            <a:ext cx="2123063" cy="1676664"/>
            <a:chOff x="4358294" y="2869798"/>
            <a:chExt cx="1346341" cy="933533"/>
          </a:xfrm>
        </p:grpSpPr>
        <p:pic>
          <p:nvPicPr>
            <p:cNvPr id="123" name="صورة 122">
              <a:extLst>
                <a:ext uri="{FF2B5EF4-FFF2-40B4-BE49-F238E27FC236}">
                  <a16:creationId xmlns:a16="http://schemas.microsoft.com/office/drawing/2014/main" id="{EC5EE573-52AC-420B-BA8D-49C4F764B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/>
            <a:stretch/>
          </p:blipFill>
          <p:spPr>
            <a:xfrm flipV="1">
              <a:off x="4358294" y="2869798"/>
              <a:ext cx="1100348" cy="933533"/>
            </a:xfrm>
            <a:prstGeom prst="rect">
              <a:avLst/>
            </a:prstGeom>
          </p:spPr>
        </p:pic>
        <p:sp>
          <p:nvSpPr>
            <p:cNvPr id="124" name="مستطيل 123">
              <a:extLst>
                <a:ext uri="{FF2B5EF4-FFF2-40B4-BE49-F238E27FC236}">
                  <a16:creationId xmlns:a16="http://schemas.microsoft.com/office/drawing/2014/main" id="{81D5A8E8-952E-4ABA-BC4E-4BCE2AEE8847}"/>
                </a:ext>
              </a:extLst>
            </p:cNvPr>
            <p:cNvSpPr/>
            <p:nvPr/>
          </p:nvSpPr>
          <p:spPr>
            <a:xfrm>
              <a:off x="4410573" y="3173124"/>
              <a:ext cx="1294062" cy="50075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1" cap="none" spc="0" dirty="0">
                  <a:ln w="0"/>
                  <a:solidFill>
                    <a:srgbClr val="0E65AB"/>
                  </a:solidFill>
                </a:rPr>
                <a:t>    </a:t>
              </a:r>
              <a:r>
                <a:rPr lang="ar-SA" sz="2000" b="1" cap="none" spc="0" dirty="0">
                  <a:ln w="0"/>
                  <a:solidFill>
                    <a:srgbClr val="C00000"/>
                  </a:solidFill>
                </a:rPr>
                <a:t>الرشد المبكر </a:t>
              </a:r>
            </a:p>
            <a:p>
              <a:pPr algn="ctr"/>
              <a:r>
                <a:rPr lang="ar-SA" sz="2000" b="1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 الشباب)</a:t>
              </a:r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B28DE1D4-3B29-43AE-98D8-FD699EEEAAA6}"/>
              </a:ext>
            </a:extLst>
          </p:cNvPr>
          <p:cNvGrpSpPr/>
          <p:nvPr/>
        </p:nvGrpSpPr>
        <p:grpSpPr>
          <a:xfrm>
            <a:off x="2218887" y="3255458"/>
            <a:ext cx="1534327" cy="1597016"/>
            <a:chOff x="2417812" y="1375419"/>
            <a:chExt cx="1545684" cy="1021789"/>
          </a:xfrm>
        </p:grpSpPr>
        <p:pic>
          <p:nvPicPr>
            <p:cNvPr id="126" name="صورة 125">
              <a:extLst>
                <a:ext uri="{FF2B5EF4-FFF2-40B4-BE49-F238E27FC236}">
                  <a16:creationId xmlns:a16="http://schemas.microsoft.com/office/drawing/2014/main" id="{2EC7EE13-DB6A-48CB-B565-1B3D25773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/>
            <a:stretch/>
          </p:blipFill>
          <p:spPr>
            <a:xfrm flipV="1">
              <a:off x="2417812" y="1375419"/>
              <a:ext cx="1511094" cy="1021789"/>
            </a:xfrm>
            <a:prstGeom prst="rect">
              <a:avLst/>
            </a:prstGeom>
          </p:spPr>
        </p:pic>
        <p:sp>
          <p:nvSpPr>
            <p:cNvPr id="127" name="مستطيل 126">
              <a:extLst>
                <a:ext uri="{FF2B5EF4-FFF2-40B4-BE49-F238E27FC236}">
                  <a16:creationId xmlns:a16="http://schemas.microsoft.com/office/drawing/2014/main" id="{4E6D7167-48B8-4807-A0C5-E001DBCBDF68}"/>
                </a:ext>
              </a:extLst>
            </p:cNvPr>
            <p:cNvSpPr/>
            <p:nvPr/>
          </p:nvSpPr>
          <p:spPr>
            <a:xfrm>
              <a:off x="2434121" y="1740448"/>
              <a:ext cx="1529375" cy="4135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rgbClr val="C00000"/>
                  </a:solidFill>
                </a:rPr>
                <a:t>الرشد الأخير</a:t>
              </a:r>
              <a:r>
                <a:rPr lang="ar-SA" b="1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</a:p>
            <a:p>
              <a:pPr algn="ctr"/>
              <a:r>
                <a:rPr lang="ar-SA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 ا</a:t>
              </a:r>
              <a:r>
                <a:rPr lang="ar-SA" b="1" cap="none" spc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لشيخوخة)</a:t>
              </a:r>
            </a:p>
          </p:txBody>
        </p:sp>
      </p:grp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21A1529C-BB57-46FF-85FE-199CE8E4DCF8}"/>
              </a:ext>
            </a:extLst>
          </p:cNvPr>
          <p:cNvSpPr txBox="1"/>
          <p:nvPr/>
        </p:nvSpPr>
        <p:spPr>
          <a:xfrm>
            <a:off x="7876764" y="4318490"/>
            <a:ext cx="2765069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E65AB"/>
                </a:solidFill>
              </a:rPr>
              <a:t>21 ـــ نهاية 40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FCEFAC33-5513-4026-8F47-9FDCEF61D922}"/>
              </a:ext>
            </a:extLst>
          </p:cNvPr>
          <p:cNvSpPr txBox="1"/>
          <p:nvPr/>
        </p:nvSpPr>
        <p:spPr>
          <a:xfrm>
            <a:off x="4650643" y="4684055"/>
            <a:ext cx="2479441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E65AB"/>
                </a:solidFill>
              </a:rPr>
              <a:t>40 ـــ نهاية 59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7B843E-0D7A-4BB4-BC86-F57DC3EABC45}"/>
              </a:ext>
            </a:extLst>
          </p:cNvPr>
          <p:cNvSpPr txBox="1"/>
          <p:nvPr/>
        </p:nvSpPr>
        <p:spPr>
          <a:xfrm>
            <a:off x="1333042" y="4921677"/>
            <a:ext cx="2820964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E65AB"/>
                </a:solidFill>
              </a:rPr>
              <a:t>60ـــ إلى نهاية العمر</a:t>
            </a:r>
          </a:p>
        </p:txBody>
      </p:sp>
      <p:pic>
        <p:nvPicPr>
          <p:cNvPr id="4" name="صورة 3" descr="صورة تحتوي على نص, لعبة, دمية, قصاصة فنية&#10;&#10;تم إنشاء الوصف تلقائياً">
            <a:extLst>
              <a:ext uri="{FF2B5EF4-FFF2-40B4-BE49-F238E27FC236}">
                <a16:creationId xmlns:a16="http://schemas.microsoft.com/office/drawing/2014/main" id="{C9C1346A-15CB-496D-9C9A-87F386070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94" y="2640867"/>
            <a:ext cx="1016000" cy="1746250"/>
          </a:xfrm>
          <a:prstGeom prst="rect">
            <a:avLst/>
          </a:prstGeom>
        </p:spPr>
      </p:pic>
      <p:pic>
        <p:nvPicPr>
          <p:cNvPr id="6" name="صورة 5" descr="صورة تحتوي على نص, لعبة, قصاصة فنية, دمية&#10;&#10;تم إنشاء الوصف تلقائياً">
            <a:extLst>
              <a:ext uri="{FF2B5EF4-FFF2-40B4-BE49-F238E27FC236}">
                <a16:creationId xmlns:a16="http://schemas.microsoft.com/office/drawing/2014/main" id="{0C04E774-D25A-4B8D-9782-8733F3F93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85" y="2903920"/>
            <a:ext cx="1041400" cy="173281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3530539-BD7C-4BF4-BE01-2570E2709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06" y="2871841"/>
            <a:ext cx="755186" cy="1957893"/>
          </a:xfrm>
          <a:prstGeom prst="rect">
            <a:avLst/>
          </a:prstGeom>
        </p:spPr>
      </p:pic>
      <p:sp>
        <p:nvSpPr>
          <p:cNvPr id="5" name="عنوان 4">
            <a:extLst>
              <a:ext uri="{FF2B5EF4-FFF2-40B4-BE49-F238E27FC236}">
                <a16:creationId xmlns:a16="http://schemas.microsoft.com/office/drawing/2014/main" id="{CD86FB68-1330-40AE-ACB4-BBA21AE96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وان 1">
            <a:extLst>
              <a:ext uri="{FF2B5EF4-FFF2-40B4-BE49-F238E27FC236}">
                <a16:creationId xmlns:a16="http://schemas.microsoft.com/office/drawing/2014/main" id="{C3FEB77F-5C32-4516-A1D8-99F01842A7EA}"/>
              </a:ext>
            </a:extLst>
          </p:cNvPr>
          <p:cNvSpPr txBox="1">
            <a:spLocks/>
          </p:cNvSpPr>
          <p:nvPr/>
        </p:nvSpPr>
        <p:spPr>
          <a:xfrm>
            <a:off x="8553914" y="211576"/>
            <a:ext cx="2194560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أكملي الشكل التالي:</a:t>
            </a:r>
            <a:endParaRPr lang="ar-SA" sz="2800" dirty="0">
              <a:solidFill>
                <a:srgbClr val="C00000"/>
              </a:solidFill>
              <a:latin typeface="+mn-lt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30" name="عنوان 1">
            <a:extLst>
              <a:ext uri="{FF2B5EF4-FFF2-40B4-BE49-F238E27FC236}">
                <a16:creationId xmlns:a16="http://schemas.microsoft.com/office/drawing/2014/main" id="{F2826E9B-6EC5-4B8B-A608-B863DE46169D}"/>
              </a:ext>
            </a:extLst>
          </p:cNvPr>
          <p:cNvSpPr txBox="1">
            <a:spLocks/>
          </p:cNvSpPr>
          <p:nvPr/>
        </p:nvSpPr>
        <p:spPr>
          <a:xfrm>
            <a:off x="0" y="185175"/>
            <a:ext cx="8471409" cy="10175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>
                <a:solidFill>
                  <a:srgbClr val="C00000"/>
                </a:solidFill>
                <a:latin typeface="+mn-lt"/>
                <a:ea typeface="+mn-ea"/>
                <a:cs typeface="PT Bold Heading" panose="02010400000000000000" pitchFamily="2" charset="-78"/>
              </a:rPr>
              <a:t>تنقسم مرحلة الرشد الى ثلاث أقسام:</a:t>
            </a:r>
          </a:p>
          <a:p>
            <a:endParaRPr lang="ar-SA" sz="1600" dirty="0">
              <a:solidFill>
                <a:srgbClr val="C00000"/>
              </a:solidFill>
              <a:latin typeface="+mn-lt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00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13367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r>
              <a:rPr lang="ar-SA" sz="2800" b="1" dirty="0">
                <a:latin typeface="AlBayan-Bold"/>
              </a:rPr>
              <a:t>تمام النضج </a:t>
            </a:r>
            <a:r>
              <a:rPr lang="ar-SA" sz="2800" b="1" i="0" u="none" strike="noStrike" baseline="0" dirty="0">
                <a:latin typeface="AlBayan-Bold"/>
              </a:rPr>
              <a:t>الجسمي وتبلغ العضلات ذروتها</a:t>
            </a:r>
            <a:endParaRPr lang="ar-SA" sz="2800" b="1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r>
              <a:rPr lang="ar-SA" sz="2800" b="1" i="0" u="none" strike="noStrike" baseline="0" dirty="0">
                <a:latin typeface="AlBayan-Bold"/>
              </a:rPr>
              <a:t> </a:t>
            </a:r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838201" y="4101719"/>
            <a:ext cx="4559002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– نمو جسمي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101719"/>
            <a:ext cx="4750877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التغير العقلي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1CC339-B3D8-4DD4-ABCB-C032EAC36373}"/>
              </a:ext>
            </a:extLst>
          </p:cNvPr>
          <p:cNvSpPr/>
          <p:nvPr/>
        </p:nvSpPr>
        <p:spPr>
          <a:xfrm>
            <a:off x="838200" y="5516395"/>
            <a:ext cx="445992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المتوسط –نمو نفسي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DED3E43-51AB-4ED4-B5A4-8CABEDD3F5FA}"/>
              </a:ext>
            </a:extLst>
          </p:cNvPr>
          <p:cNvSpPr/>
          <p:nvPr/>
        </p:nvSpPr>
        <p:spPr>
          <a:xfrm>
            <a:off x="6794800" y="5494797"/>
            <a:ext cx="4559000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 - استقرار مفهوم الذات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2DA17C4-AA22-4054-9B9B-698F2484C3F9}"/>
              </a:ext>
            </a:extLst>
          </p:cNvPr>
          <p:cNvSpPr/>
          <p:nvPr/>
        </p:nvSpPr>
        <p:spPr>
          <a:xfrm>
            <a:off x="1401062" y="3150087"/>
            <a:ext cx="3597090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7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13367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r>
              <a:rPr lang="ar-SA" sz="3200" b="1" dirty="0">
                <a:latin typeface="AlBayan-Bold"/>
              </a:rPr>
              <a:t>ضعف الذاكرة والخلط في الكلام والتحكم بالجسم</a:t>
            </a: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r>
              <a:rPr lang="ar-SA" sz="2800" b="1" i="0" u="none" strike="noStrike" baseline="0" dirty="0">
                <a:latin typeface="AlBayan-Bold"/>
              </a:rPr>
              <a:t> </a:t>
            </a:r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838201" y="4101719"/>
            <a:ext cx="4559002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– نمو جسمي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101719"/>
            <a:ext cx="4750877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التغير العقلي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1CC339-B3D8-4DD4-ABCB-C032EAC36373}"/>
              </a:ext>
            </a:extLst>
          </p:cNvPr>
          <p:cNvSpPr/>
          <p:nvPr/>
        </p:nvSpPr>
        <p:spPr>
          <a:xfrm>
            <a:off x="838200" y="5516395"/>
            <a:ext cx="445992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المتوسط –نمو نفسي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DED3E43-51AB-4ED4-B5A4-8CABEDD3F5FA}"/>
              </a:ext>
            </a:extLst>
          </p:cNvPr>
          <p:cNvSpPr/>
          <p:nvPr/>
        </p:nvSpPr>
        <p:spPr>
          <a:xfrm>
            <a:off x="6794800" y="5494797"/>
            <a:ext cx="4559000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 - استقرار مفهوم الذات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2DA17C4-AA22-4054-9B9B-698F2484C3F9}"/>
              </a:ext>
            </a:extLst>
          </p:cNvPr>
          <p:cNvSpPr/>
          <p:nvPr/>
        </p:nvSpPr>
        <p:spPr>
          <a:xfrm>
            <a:off x="7405564" y="3273489"/>
            <a:ext cx="3597090" cy="2242906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93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13367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r>
              <a:rPr lang="ar-SA" sz="4000" b="1" dirty="0">
                <a:latin typeface="AlBayan-Bold"/>
              </a:rPr>
              <a:t>الشعور بالعزلة الاجتماعية </a:t>
            </a:r>
            <a:endParaRPr lang="ar-SA" sz="4000" b="1" i="0" u="none" strike="noStrike" baseline="0" dirty="0">
              <a:latin typeface="AlBayan-Bold"/>
            </a:endParaRPr>
          </a:p>
          <a:p>
            <a:pPr algn="ctr"/>
            <a:endParaRPr lang="ar-SA" sz="4000" b="1" dirty="0">
              <a:latin typeface="AlBayan-Bold"/>
            </a:endParaRPr>
          </a:p>
          <a:p>
            <a:pPr algn="ctr"/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838201" y="4101719"/>
            <a:ext cx="4559002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– نمو اجتماعي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101719"/>
            <a:ext cx="4750877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التغير العقلي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1CC339-B3D8-4DD4-ABCB-C032EAC36373}"/>
              </a:ext>
            </a:extLst>
          </p:cNvPr>
          <p:cNvSpPr/>
          <p:nvPr/>
        </p:nvSpPr>
        <p:spPr>
          <a:xfrm>
            <a:off x="838200" y="5516395"/>
            <a:ext cx="445992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المتوسط –نمو نفسي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8FFB47C-9F5D-40BC-85AD-4E3A7CCB296D}"/>
              </a:ext>
            </a:extLst>
          </p:cNvPr>
          <p:cNvSpPr/>
          <p:nvPr/>
        </p:nvSpPr>
        <p:spPr>
          <a:xfrm>
            <a:off x="6794799" y="5401022"/>
            <a:ext cx="4559000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تغير اجتماعي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BD0161D-B35C-4908-8C84-82CBCF377661}"/>
              </a:ext>
            </a:extLst>
          </p:cNvPr>
          <p:cNvSpPr/>
          <p:nvPr/>
        </p:nvSpPr>
        <p:spPr>
          <a:xfrm>
            <a:off x="7461095" y="4985275"/>
            <a:ext cx="3597090" cy="1680072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39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13367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r>
              <a:rPr lang="ar-SA" sz="2800" b="1" i="0" u="none" strike="noStrike" baseline="0" dirty="0">
                <a:latin typeface="AlBayan-Bold"/>
              </a:rPr>
              <a:t> تصبح المرأة أكثر حزماً واستقلالية ويصبح الرجل أكثر عطفاً وحنانا</a:t>
            </a:r>
          </a:p>
          <a:p>
            <a:pPr algn="ctr"/>
            <a:endParaRPr lang="ar-SA" sz="2800" b="1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dirty="0">
              <a:latin typeface="AlBayan-Bold"/>
            </a:endParaRPr>
          </a:p>
          <a:p>
            <a:pPr algn="ctr"/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838201" y="4101719"/>
            <a:ext cx="4559002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– نمو جسمي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101719"/>
            <a:ext cx="4750877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التغير العقلي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1CC339-B3D8-4DD4-ABCB-C032EAC36373}"/>
              </a:ext>
            </a:extLst>
          </p:cNvPr>
          <p:cNvSpPr/>
          <p:nvPr/>
        </p:nvSpPr>
        <p:spPr>
          <a:xfrm>
            <a:off x="838200" y="5516395"/>
            <a:ext cx="445992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المتوسط –نمو نفسي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DED3E43-51AB-4ED4-B5A4-8CABEDD3F5FA}"/>
              </a:ext>
            </a:extLst>
          </p:cNvPr>
          <p:cNvSpPr/>
          <p:nvPr/>
        </p:nvSpPr>
        <p:spPr>
          <a:xfrm>
            <a:off x="6794800" y="5494797"/>
            <a:ext cx="4559000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نمو اجتماعي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2DA17C4-AA22-4054-9B9B-698F2484C3F9}"/>
              </a:ext>
            </a:extLst>
          </p:cNvPr>
          <p:cNvSpPr/>
          <p:nvPr/>
        </p:nvSpPr>
        <p:spPr>
          <a:xfrm>
            <a:off x="1269616" y="5177928"/>
            <a:ext cx="3597090" cy="1680072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9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13367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r>
              <a:rPr lang="ar-SA" sz="4000" b="1" dirty="0">
                <a:latin typeface="AlBayan-Bold"/>
              </a:rPr>
              <a:t>الاستقرار المادي والشعور بالاستقلالية  </a:t>
            </a: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dirty="0">
              <a:latin typeface="AlBayan-Bold"/>
            </a:endParaRPr>
          </a:p>
          <a:p>
            <a:pPr algn="ctr"/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838201" y="4101719"/>
            <a:ext cx="4559002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– نمو اجتماعي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101719"/>
            <a:ext cx="4750877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التغير العقلي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1CC339-B3D8-4DD4-ABCB-C032EAC36373}"/>
              </a:ext>
            </a:extLst>
          </p:cNvPr>
          <p:cNvSpPr/>
          <p:nvPr/>
        </p:nvSpPr>
        <p:spPr>
          <a:xfrm>
            <a:off x="838200" y="5516395"/>
            <a:ext cx="445992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المتوسط –نمو نفسي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2DA17C4-AA22-4054-9B9B-698F2484C3F9}"/>
              </a:ext>
            </a:extLst>
          </p:cNvPr>
          <p:cNvSpPr/>
          <p:nvPr/>
        </p:nvSpPr>
        <p:spPr>
          <a:xfrm>
            <a:off x="1269616" y="3720950"/>
            <a:ext cx="3597090" cy="1680072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8FFB47C-9F5D-40BC-85AD-4E3A7CCB296D}"/>
              </a:ext>
            </a:extLst>
          </p:cNvPr>
          <p:cNvSpPr/>
          <p:nvPr/>
        </p:nvSpPr>
        <p:spPr>
          <a:xfrm>
            <a:off x="6794799" y="5401022"/>
            <a:ext cx="4559000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تغير اجتماعي </a:t>
            </a:r>
          </a:p>
        </p:txBody>
      </p:sp>
    </p:spTree>
    <p:extLst>
      <p:ext uri="{BB962C8B-B14F-4D97-AF65-F5344CB8AC3E}">
        <p14:creationId xmlns:p14="http://schemas.microsoft.com/office/powerpoint/2010/main" val="18283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631441" y="1592648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i="0" u="none" strike="noStrike" baseline="0" dirty="0">
                <a:latin typeface="AlBayan-Bold"/>
              </a:rPr>
              <a:t>يمكن أن تجتمع جميع جوانب السلوك في موقف واحد</a:t>
            </a: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843973" y="437761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صح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6297297" y="3835706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2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13367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r>
              <a:rPr lang="ar-SA" sz="4000" b="1" dirty="0">
                <a:latin typeface="AlBayan-Bold"/>
              </a:rPr>
              <a:t>فقدان المرونة في التفكير</a:t>
            </a:r>
          </a:p>
          <a:p>
            <a:pPr algn="ctr"/>
            <a:endParaRPr lang="ar-SA" sz="4000" b="1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dirty="0">
              <a:latin typeface="AlBayan-Bold"/>
            </a:endParaRPr>
          </a:p>
          <a:p>
            <a:pPr algn="ctr"/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838201" y="4101719"/>
            <a:ext cx="4559002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– نمو نفسي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101719"/>
            <a:ext cx="4750877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التغير العقلي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1CC339-B3D8-4DD4-ABCB-C032EAC36373}"/>
              </a:ext>
            </a:extLst>
          </p:cNvPr>
          <p:cNvSpPr/>
          <p:nvPr/>
        </p:nvSpPr>
        <p:spPr>
          <a:xfrm>
            <a:off x="838200" y="5516395"/>
            <a:ext cx="445992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المتوسط –نمو نفسي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8FFB47C-9F5D-40BC-85AD-4E3A7CCB296D}"/>
              </a:ext>
            </a:extLst>
          </p:cNvPr>
          <p:cNvSpPr/>
          <p:nvPr/>
        </p:nvSpPr>
        <p:spPr>
          <a:xfrm>
            <a:off x="6794799" y="5401022"/>
            <a:ext cx="4559000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تغير اجتماعي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705AC78-F56F-4BF7-87C1-093FF97408C3}"/>
              </a:ext>
            </a:extLst>
          </p:cNvPr>
          <p:cNvSpPr/>
          <p:nvPr/>
        </p:nvSpPr>
        <p:spPr>
          <a:xfrm>
            <a:off x="7371692" y="3742548"/>
            <a:ext cx="3597090" cy="1680072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51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323787" y="1133679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altLang="ar-EG" sz="1800" dirty="0">
              <a:solidFill>
                <a:srgbClr val="002060"/>
              </a:solidFill>
              <a:cs typeface="PT Bold Heading" panose="02010400000000000000" pitchFamily="2" charset="-78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r>
              <a:rPr lang="ar-SA" sz="4000" b="1" dirty="0">
                <a:latin typeface="AlBayan-Bold"/>
              </a:rPr>
              <a:t>استقرار مفهوم الذات(النظرة الى النفس) </a:t>
            </a:r>
          </a:p>
          <a:p>
            <a:pPr algn="ctr"/>
            <a:endParaRPr lang="ar-SA" sz="4000" b="1" dirty="0">
              <a:latin typeface="AlBayan-Bold"/>
            </a:endParaRPr>
          </a:p>
          <a:p>
            <a:pPr algn="ctr"/>
            <a:endParaRPr lang="ar-SA" sz="2800" b="1" i="0" u="none" strike="noStrike" baseline="0" dirty="0">
              <a:latin typeface="AlBayan-Bold"/>
            </a:endParaRPr>
          </a:p>
          <a:p>
            <a:pPr algn="ctr"/>
            <a:endParaRPr lang="ar-SA" sz="2800" b="1" dirty="0">
              <a:latin typeface="AlBayan-Bold"/>
            </a:endParaRPr>
          </a:p>
          <a:p>
            <a:pPr algn="ctr"/>
            <a:endParaRPr lang="ar-SA" sz="1800" b="1" i="0" u="none" strike="noStrike" baseline="0" dirty="0">
              <a:latin typeface="AlBayan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11981" y="246303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اختاري الإجابة الصحيحة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27180" y="247469"/>
            <a:ext cx="744855" cy="7524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3AA7EE-8633-4DAF-BE8F-08A48E814F4A}"/>
              </a:ext>
            </a:extLst>
          </p:cNvPr>
          <p:cNvSpPr/>
          <p:nvPr/>
        </p:nvSpPr>
        <p:spPr>
          <a:xfrm>
            <a:off x="838201" y="4101719"/>
            <a:ext cx="4559002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المبكر – نمو نفسي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1A99CAE-DCB0-4464-8CFC-334135661E05}"/>
              </a:ext>
            </a:extLst>
          </p:cNvPr>
          <p:cNvSpPr/>
          <p:nvPr/>
        </p:nvSpPr>
        <p:spPr>
          <a:xfrm>
            <a:off x="6794799" y="4101719"/>
            <a:ext cx="4750877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التغير العقلي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41CC339-B3D8-4DD4-ABCB-C032EAC36373}"/>
              </a:ext>
            </a:extLst>
          </p:cNvPr>
          <p:cNvSpPr/>
          <p:nvPr/>
        </p:nvSpPr>
        <p:spPr>
          <a:xfrm>
            <a:off x="838200" y="5516395"/>
            <a:ext cx="445992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المتوسط –نمو نفسي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2DA17C4-AA22-4054-9B9B-698F2484C3F9}"/>
              </a:ext>
            </a:extLst>
          </p:cNvPr>
          <p:cNvSpPr/>
          <p:nvPr/>
        </p:nvSpPr>
        <p:spPr>
          <a:xfrm>
            <a:off x="1269616" y="3720950"/>
            <a:ext cx="3597090" cy="1680072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8FFB47C-9F5D-40BC-85AD-4E3A7CCB296D}"/>
              </a:ext>
            </a:extLst>
          </p:cNvPr>
          <p:cNvSpPr/>
          <p:nvPr/>
        </p:nvSpPr>
        <p:spPr>
          <a:xfrm>
            <a:off x="6794799" y="5401022"/>
            <a:ext cx="4559000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5EA9C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PT Bold Heading" panose="02010400000000000000" pitchFamily="2" charset="-78"/>
              </a:rPr>
              <a:t>الرشد الأخير – نمو اجتماعي </a:t>
            </a:r>
          </a:p>
        </p:txBody>
      </p:sp>
    </p:spTree>
    <p:extLst>
      <p:ext uri="{BB962C8B-B14F-4D97-AF65-F5344CB8AC3E}">
        <p14:creationId xmlns:p14="http://schemas.microsoft.com/office/powerpoint/2010/main" val="41923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F5227E-0B8E-4F81-944D-0FD691AC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98ACB4-296D-42BB-B587-C545D9DD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770"/>
            <a:ext cx="10515600" cy="4351338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ar-SA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pPr marL="0" indent="0" algn="ctr">
              <a:buNone/>
            </a:pP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pPr marL="0" indent="0" algn="ctr">
              <a:buNone/>
            </a:pPr>
            <a:endParaRPr lang="ar-SA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pPr marL="0" indent="0" algn="ctr">
              <a:buNone/>
            </a:pPr>
            <a:r>
              <a:rPr lang="ar-SA" sz="4000" dirty="0">
                <a:solidFill>
                  <a:srgbClr val="5EA9C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خالص الامنيات بالتوفيق والسداد..</a:t>
            </a:r>
          </a:p>
          <a:p>
            <a:pPr marL="0" indent="0" algn="l">
              <a:buNone/>
            </a:pPr>
            <a:endParaRPr lang="ar-SA" sz="40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pPr marL="0" indent="0" algn="l">
              <a:buNone/>
            </a:pPr>
            <a:endParaRPr lang="ar-SA" sz="40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pPr marL="0" indent="0" algn="l">
              <a:buNone/>
            </a:pPr>
            <a:endParaRPr lang="ar-SA" sz="4000" dirty="0">
              <a:solidFill>
                <a:srgbClr val="5EA9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PT Bold Heading" panose="02010400000000000000" pitchFamily="2" charset="-78"/>
            </a:endParaRPr>
          </a:p>
          <a:p>
            <a:pPr marL="0" indent="0" algn="l">
              <a:buNone/>
            </a:pPr>
            <a:r>
              <a:rPr lang="ar-SA" sz="1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أ.خديجة</a:t>
            </a: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PT Bold Heading" panose="02010400000000000000" pitchFamily="2" charset="-78"/>
              </a:rPr>
              <a:t> المحمد</a:t>
            </a:r>
          </a:p>
        </p:txBody>
      </p:sp>
    </p:spTree>
    <p:extLst>
      <p:ext uri="{BB962C8B-B14F-4D97-AF65-F5344CB8AC3E}">
        <p14:creationId xmlns:p14="http://schemas.microsoft.com/office/powerpoint/2010/main" val="368503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98E439-AF8F-455E-ADD1-AC7ACE40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4C495-8B0D-4F98-A627-B8719EC2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: زاوية مطوية 4">
            <a:extLst>
              <a:ext uri="{FF2B5EF4-FFF2-40B4-BE49-F238E27FC236}">
                <a16:creationId xmlns:a16="http://schemas.microsoft.com/office/drawing/2014/main" id="{83EF4BA2-B454-4B1E-B74A-2C1B2D211243}"/>
              </a:ext>
            </a:extLst>
          </p:cNvPr>
          <p:cNvSpPr/>
          <p:nvPr/>
        </p:nvSpPr>
        <p:spPr>
          <a:xfrm>
            <a:off x="2631441" y="1592648"/>
            <a:ext cx="7193280" cy="2493497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kumimoji="0" lang="ar-SA" sz="36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ctr"/>
            <a:r>
              <a:rPr kumimoji="0" lang="ar-SA" sz="36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موضوع الدراسة في علم النفس                     الظاهرة الاجتماعية </a:t>
            </a:r>
          </a:p>
          <a:p>
            <a:pPr algn="ctr"/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11057866-E24A-4247-9471-F5B3811ABD03}"/>
              </a:ext>
            </a:extLst>
          </p:cNvPr>
          <p:cNvSpPr/>
          <p:nvPr/>
        </p:nvSpPr>
        <p:spPr>
          <a:xfrm>
            <a:off x="3843973" y="4377611"/>
            <a:ext cx="207391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خطأ</a:t>
            </a:r>
          </a:p>
        </p:txBody>
      </p:sp>
      <p:sp>
        <p:nvSpPr>
          <p:cNvPr id="13" name="مستطيل: زاوية مطوية 12">
            <a:extLst>
              <a:ext uri="{FF2B5EF4-FFF2-40B4-BE49-F238E27FC236}">
                <a16:creationId xmlns:a16="http://schemas.microsoft.com/office/drawing/2014/main" id="{74272554-FE0A-40E0-90A7-D3FBA7EC0218}"/>
              </a:ext>
            </a:extLst>
          </p:cNvPr>
          <p:cNvSpPr/>
          <p:nvPr/>
        </p:nvSpPr>
        <p:spPr>
          <a:xfrm>
            <a:off x="6556375" y="4377611"/>
            <a:ext cx="1940560" cy="1604486"/>
          </a:xfrm>
          <a:prstGeom prst="foldedCorner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latin typeface="+mj-lt"/>
                <a:ea typeface="+mj-ea"/>
                <a:cs typeface="PT Bold Heading" panose="02010400000000000000" pitchFamily="2" charset="-78"/>
              </a:rPr>
              <a:t>صح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42FEA-9387-4AFE-BD21-CE0E578D6A75}"/>
              </a:ext>
            </a:extLst>
          </p:cNvPr>
          <p:cNvSpPr/>
          <p:nvPr/>
        </p:nvSpPr>
        <p:spPr>
          <a:xfrm>
            <a:off x="1327785" y="577611"/>
            <a:ext cx="9405620" cy="869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anose="02010400000000000000" pitchFamily="2" charset="-78"/>
              </a:rPr>
              <a:t>ما رأيك في هذه العبارة </a:t>
            </a:r>
          </a:p>
        </p:txBody>
      </p:sp>
      <p:pic>
        <p:nvPicPr>
          <p:cNvPr id="18" name="صورة 1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3A8B52D-F111-4835-9CC5-4DBFE01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882265" y="636099"/>
            <a:ext cx="744855" cy="752489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8333772-B5A8-4517-9ABC-F42113E6CABA}"/>
              </a:ext>
            </a:extLst>
          </p:cNvPr>
          <p:cNvSpPr/>
          <p:nvPr/>
        </p:nvSpPr>
        <p:spPr>
          <a:xfrm>
            <a:off x="3400427" y="3835706"/>
            <a:ext cx="2827654" cy="257423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FD0E6-7216-49DE-BB67-C82882EA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37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PT Bold Heading" panose="02010400000000000000" pitchFamily="2" charset="-78"/>
              </a:rPr>
              <a:t>اختاري الإجابة الصحيحة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E72F-51E7-4597-9E67-957AE0BC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86D7437-6CE4-430D-94C1-C31CDF44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/>
          <a:stretch/>
        </p:blipFill>
        <p:spPr>
          <a:xfrm>
            <a:off x="2153700" y="137544"/>
            <a:ext cx="1220410" cy="123291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79D971D-BF93-4EC0-8A8C-3170C41FB831}"/>
              </a:ext>
            </a:extLst>
          </p:cNvPr>
          <p:cNvSpPr/>
          <p:nvPr/>
        </p:nvSpPr>
        <p:spPr>
          <a:xfrm>
            <a:off x="2057151" y="1632981"/>
            <a:ext cx="7619585" cy="1794157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هو دراسة الحياة الاجتماعية في المجتمع بكل ما تحويه من عادات وتقاليد وقوانين ونظم ومشكلات، وموضوع الدراسة فيه هو </a:t>
            </a:r>
            <a:r>
              <a:rPr lang="ar-SA" sz="3200" b="1" dirty="0">
                <a:ln w="0"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الظاهرة الاجتماعية.</a:t>
            </a:r>
            <a:b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DA20B-2884-4AE4-9BE7-93FDBAF57A8E}"/>
              </a:ext>
            </a:extLst>
          </p:cNvPr>
          <p:cNvSpPr/>
          <p:nvPr/>
        </p:nvSpPr>
        <p:spPr>
          <a:xfrm>
            <a:off x="6620784" y="3840640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السلوك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99E55D-8D79-4889-A1CE-D8CBDD598E82}"/>
              </a:ext>
            </a:extLst>
          </p:cNvPr>
          <p:cNvSpPr/>
          <p:nvPr/>
        </p:nvSpPr>
        <p:spPr>
          <a:xfrm>
            <a:off x="2560442" y="388033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ar-SA" altLang="ar-EG" sz="3600" dirty="0">
                <a:solidFill>
                  <a:srgbClr val="002060"/>
                </a:solidFill>
                <a:cs typeface="PT Bold Heading" panose="02010400000000000000" pitchFamily="2" charset="-78"/>
              </a:rPr>
              <a:t>علم الاجتماع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D87657B-E4B2-400D-B52A-A5763806FE30}"/>
              </a:ext>
            </a:extLst>
          </p:cNvPr>
          <p:cNvSpPr/>
          <p:nvPr/>
        </p:nvSpPr>
        <p:spPr>
          <a:xfrm>
            <a:off x="6620783" y="5226516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PT Bold Heading" panose="02010400000000000000" pitchFamily="2" charset="-78"/>
              </a:rPr>
              <a:t>علم النفس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E78AEDD-EB2E-4CD3-8D90-75F16C15A894}"/>
              </a:ext>
            </a:extLst>
          </p:cNvPr>
          <p:cNvSpPr/>
          <p:nvPr/>
        </p:nvSpPr>
        <p:spPr>
          <a:xfrm>
            <a:off x="2560442" y="5248399"/>
            <a:ext cx="2703443" cy="917774"/>
          </a:xfrm>
          <a:prstGeom prst="rect">
            <a:avLst/>
          </a:prstGeom>
          <a:solidFill>
            <a:srgbClr val="FFFF99"/>
          </a:solidFill>
          <a:ln w="76200">
            <a:solidFill>
              <a:srgbClr val="A9D1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PT Bold Heading" panose="02010400000000000000" pitchFamily="2" charset="-78"/>
              </a:rPr>
              <a:t>الظاهرة الاجتماعية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2FC8C05-8D8F-4AA1-9425-8DD53B1E7E0B}"/>
              </a:ext>
            </a:extLst>
          </p:cNvPr>
          <p:cNvSpPr/>
          <p:nvPr/>
        </p:nvSpPr>
        <p:spPr>
          <a:xfrm>
            <a:off x="2486891" y="3323978"/>
            <a:ext cx="2776994" cy="202758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504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2079</Words>
  <Application>Microsoft Office PowerPoint</Application>
  <PresentationFormat>شاشة عريضة</PresentationFormat>
  <Paragraphs>557</Paragraphs>
  <Slides>72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72</vt:i4>
      </vt:variant>
    </vt:vector>
  </HeadingPairs>
  <TitlesOfParts>
    <vt:vector size="82" baseType="lpstr">
      <vt:lpstr>AlBayan-Bold</vt:lpstr>
      <vt:lpstr>Arabic Typesetting</vt:lpstr>
      <vt:lpstr>Arial</vt:lpstr>
      <vt:lpstr>Calibri</vt:lpstr>
      <vt:lpstr>Calibri Light</vt:lpstr>
      <vt:lpstr>Dubai Medium</vt:lpstr>
      <vt:lpstr>Open Sans Light</vt:lpstr>
      <vt:lpstr>Sakkal Majalla</vt:lpstr>
      <vt:lpstr>Traditional Arabic</vt:lpstr>
      <vt:lpstr>نسق Office</vt:lpstr>
      <vt:lpstr>عرض تقديمي في PowerPoint</vt:lpstr>
      <vt:lpstr>عرض تقديمي في PowerPoint</vt:lpstr>
      <vt:lpstr>اختاري الإجابة الصحيحة </vt:lpstr>
      <vt:lpstr>اختاري الإجابة الصحيحة </vt:lpstr>
      <vt:lpstr>اختاري الإجابة الصحيحة </vt:lpstr>
      <vt:lpstr>أكملي الشكل التالي:</vt:lpstr>
      <vt:lpstr>عرض تقديمي في PowerPoint</vt:lpstr>
      <vt:lpstr>عرض تقديمي في PowerPoint</vt:lpstr>
      <vt:lpstr>اختاري الإجابة الصحيحة </vt:lpstr>
      <vt:lpstr>عرض تقديمي في PowerPoint</vt:lpstr>
      <vt:lpstr>اختاري الإجابة الصحيحة </vt:lpstr>
      <vt:lpstr>اختاري الإجابة الصحيحة </vt:lpstr>
      <vt:lpstr>اختاري الإجابة الصحيحة </vt:lpstr>
      <vt:lpstr>اختاري الإجابة الصحيحة </vt:lpstr>
      <vt:lpstr>اختاري الإجابة الصحيحة </vt:lpstr>
      <vt:lpstr>لكل علم من العلوم أهمية تنقسم الى قسمين  </vt:lpstr>
      <vt:lpstr>اختاري الإجابة الصحيحة </vt:lpstr>
      <vt:lpstr>اختاري الإجابة الصحيحة </vt:lpstr>
      <vt:lpstr>اختاري الإجابة الصحيحة </vt:lpstr>
      <vt:lpstr>اختاري الإجابة الصحيحة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اختاري الإجابة الصحيحة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اختاري الإجابة الصحيحة </vt:lpstr>
      <vt:lpstr>اختاري الإجابة الصحيحة </vt:lpstr>
      <vt:lpstr>اختاري الإجابة الصحيحة </vt:lpstr>
      <vt:lpstr>عرض تقديمي في PowerPoint</vt:lpstr>
      <vt:lpstr>اختاري الإجابة الصحيحة </vt:lpstr>
      <vt:lpstr>عرض تقديمي في PowerPoint</vt:lpstr>
      <vt:lpstr>اختاري الإجابة الصحيحة </vt:lpstr>
      <vt:lpstr>اختاري الإجابة الصحيحة </vt:lpstr>
      <vt:lpstr>اختاري الإجابة الصحيحة </vt:lpstr>
      <vt:lpstr>اختاري الإجابة الصحيحة </vt:lpstr>
      <vt:lpstr>عرض تقديمي في PowerPoint</vt:lpstr>
      <vt:lpstr>اختاري الإجابة الصحيحة </vt:lpstr>
      <vt:lpstr>اختاري الإجابة الصحيحة </vt:lpstr>
      <vt:lpstr>عرض تقديمي في PowerPoint</vt:lpstr>
      <vt:lpstr>عرض تقديمي في PowerPoint</vt:lpstr>
      <vt:lpstr>اختاري الإجابة الصحيحة </vt:lpstr>
      <vt:lpstr>عرض تقديمي في PowerPoint</vt:lpstr>
      <vt:lpstr>عرض تقديمي في PowerPoint</vt:lpstr>
      <vt:lpstr>اختاري الإجابة الصحيحة </vt:lpstr>
      <vt:lpstr>عرض تقديمي في PowerPoint</vt:lpstr>
      <vt:lpstr>اختاري الإجابة الصحيحة </vt:lpstr>
      <vt:lpstr>اختاري الإجابة الصحيحة </vt:lpstr>
      <vt:lpstr>اختاري الإجابة الصحيحة </vt:lpstr>
      <vt:lpstr>عرض تقديمي في PowerPoint</vt:lpstr>
      <vt:lpstr>عرض تقديمي في PowerPoint</vt:lpstr>
      <vt:lpstr>اختاري الإجابة الصحيحة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khadijah mohammed</dc:creator>
  <cp:lastModifiedBy>khadijah mohammed</cp:lastModifiedBy>
  <cp:revision>26</cp:revision>
  <dcterms:created xsi:type="dcterms:W3CDTF">2021-02-11T02:49:36Z</dcterms:created>
  <dcterms:modified xsi:type="dcterms:W3CDTF">2021-12-27T07:51:54Z</dcterms:modified>
</cp:coreProperties>
</file>