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164" r:id="rId1"/>
  </p:sldMasterIdLst>
  <p:notesMasterIdLst>
    <p:notesMasterId r:id="rId27"/>
  </p:notesMasterIdLst>
  <p:sldIdLst>
    <p:sldId id="261" r:id="rId2"/>
    <p:sldId id="283" r:id="rId3"/>
    <p:sldId id="262" r:id="rId4"/>
    <p:sldId id="284" r:id="rId5"/>
    <p:sldId id="285" r:id="rId6"/>
    <p:sldId id="265" r:id="rId7"/>
    <p:sldId id="286" r:id="rId8"/>
    <p:sldId id="272" r:id="rId9"/>
    <p:sldId id="287" r:id="rId10"/>
    <p:sldId id="273" r:id="rId11"/>
    <p:sldId id="274" r:id="rId12"/>
    <p:sldId id="275" r:id="rId13"/>
    <p:sldId id="288" r:id="rId14"/>
    <p:sldId id="289" r:id="rId15"/>
    <p:sldId id="290" r:id="rId16"/>
    <p:sldId id="291" r:id="rId17"/>
    <p:sldId id="266" r:id="rId18"/>
    <p:sldId id="279" r:id="rId19"/>
    <p:sldId id="281" r:id="rId20"/>
    <p:sldId id="282" r:id="rId21"/>
    <p:sldId id="276" r:id="rId22"/>
    <p:sldId id="267" r:id="rId23"/>
    <p:sldId id="277" r:id="rId24"/>
    <p:sldId id="292" r:id="rId25"/>
    <p:sldId id="293"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CD2D"/>
    <a:srgbClr val="003399"/>
    <a:srgbClr val="6C006C"/>
    <a:srgbClr val="990099"/>
    <a:srgbClr val="FFFFFF"/>
    <a:srgbClr val="6666FF"/>
    <a:srgbClr val="3333FF"/>
    <a:srgbClr val="86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94690"/>
  </p:normalViewPr>
  <p:slideViewPr>
    <p:cSldViewPr>
      <p:cViewPr varScale="1">
        <p:scale>
          <a:sx n="91" d="100"/>
          <a:sy n="91" d="100"/>
        </p:scale>
        <p:origin x="216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9FE0D-EAED-4321-BA8E-F1D0C1EEC14A}" type="doc">
      <dgm:prSet loTypeId="urn:microsoft.com/office/officeart/2005/8/layout/chevron2" loCatId="list" qsTypeId="urn:microsoft.com/office/officeart/2005/8/quickstyle/3d2" qsCatId="3D" csTypeId="urn:microsoft.com/office/officeart/2005/8/colors/colorful1#1" csCatId="colorful" phldr="1"/>
      <dgm:spPr/>
      <dgm:t>
        <a:bodyPr/>
        <a:lstStyle/>
        <a:p>
          <a:pPr rtl="1"/>
          <a:endParaRPr lang="ar-SA"/>
        </a:p>
      </dgm:t>
    </dgm:pt>
    <dgm:pt modelId="{9116E6B3-C825-4972-B236-2B3FC84B2030}">
      <dgm:prSet phldrT="[نص]"/>
      <dgm:spPr/>
      <dgm:t>
        <a:bodyPr/>
        <a:lstStyle/>
        <a:p>
          <a:pPr rtl="1"/>
          <a:r>
            <a:rPr lang="ar-SA" dirty="0" smtClean="0">
              <a:effectLst>
                <a:outerShdw blurRad="50800" dist="38100" dir="18900000" algn="bl" rotWithShape="0">
                  <a:prstClr val="black">
                    <a:alpha val="40000"/>
                  </a:prstClr>
                </a:outerShdw>
              </a:effectLst>
            </a:rPr>
            <a:t>أولا</a:t>
          </a:r>
          <a:endParaRPr lang="ar-SA" dirty="0">
            <a:effectLst>
              <a:outerShdw blurRad="50800" dist="38100" dir="18900000" algn="bl" rotWithShape="0">
                <a:prstClr val="black">
                  <a:alpha val="40000"/>
                </a:prstClr>
              </a:outerShdw>
            </a:effectLst>
          </a:endParaRPr>
        </a:p>
      </dgm:t>
    </dgm:pt>
    <dgm:pt modelId="{EB8A6B15-FA6A-4CE8-9E17-A715981DA0B6}" type="parTrans" cxnId="{C2399915-F882-48F2-B6A1-D8F7F2861500}">
      <dgm:prSet/>
      <dgm:spPr/>
      <dgm:t>
        <a:bodyPr/>
        <a:lstStyle/>
        <a:p>
          <a:pPr rtl="1"/>
          <a:endParaRPr lang="ar-SA"/>
        </a:p>
      </dgm:t>
    </dgm:pt>
    <dgm:pt modelId="{E39CBF78-07E5-4D78-BAE5-EF5462A612CA}" type="sibTrans" cxnId="{C2399915-F882-48F2-B6A1-D8F7F2861500}">
      <dgm:prSet/>
      <dgm:spPr/>
      <dgm:t>
        <a:bodyPr/>
        <a:lstStyle/>
        <a:p>
          <a:pPr rtl="1"/>
          <a:endParaRPr lang="ar-SA"/>
        </a:p>
      </dgm:t>
    </dgm:pt>
    <dgm:pt modelId="{5CCBCD41-A4A2-48FE-9D79-8CAB0FF0F169}">
      <dgm:prSet phldrT="[نص]" custT="1"/>
      <dgm:spPr/>
      <dgm:t>
        <a:bodyPr/>
        <a:lstStyle/>
        <a:p>
          <a:pPr rtl="1"/>
          <a:r>
            <a:rPr lang="ar-SA" sz="1800" b="1" dirty="0" smtClean="0"/>
            <a:t>السيرة النبوية التي كانت حدثا متفردا في التاريخ كله ليس له نظير </a:t>
          </a:r>
          <a:r>
            <a:rPr lang="ar-SA" sz="1800" b="1" dirty="0" err="1" smtClean="0"/>
            <a:t>و</a:t>
          </a:r>
          <a:r>
            <a:rPr lang="ar-SA" sz="1800" b="1" dirty="0" smtClean="0"/>
            <a:t> لا شبيه.</a:t>
          </a:r>
          <a:endParaRPr lang="ar-SA" sz="1800" b="1" dirty="0"/>
        </a:p>
      </dgm:t>
    </dgm:pt>
    <dgm:pt modelId="{EA202C82-AF36-4B3A-8DFF-C153A20DCDB0}" type="parTrans" cxnId="{23CD08D7-C534-4AB7-9604-ED2DAAE12C8C}">
      <dgm:prSet/>
      <dgm:spPr/>
      <dgm:t>
        <a:bodyPr/>
        <a:lstStyle/>
        <a:p>
          <a:pPr rtl="1"/>
          <a:endParaRPr lang="ar-SA"/>
        </a:p>
      </dgm:t>
    </dgm:pt>
    <dgm:pt modelId="{CE936BE9-1CC8-4BF1-8295-A16666D04BEA}" type="sibTrans" cxnId="{23CD08D7-C534-4AB7-9604-ED2DAAE12C8C}">
      <dgm:prSet/>
      <dgm:spPr/>
      <dgm:t>
        <a:bodyPr/>
        <a:lstStyle/>
        <a:p>
          <a:pPr rtl="1"/>
          <a:endParaRPr lang="ar-SA"/>
        </a:p>
      </dgm:t>
    </dgm:pt>
    <dgm:pt modelId="{F32A7BDA-3C6B-43C4-A8C8-FDFC2B7DCDBF}">
      <dgm:prSet phldrT="[نص]"/>
      <dgm:spPr/>
      <dgm:t>
        <a:bodyPr/>
        <a:lstStyle/>
        <a:p>
          <a:pPr rtl="1"/>
          <a:r>
            <a:rPr lang="ar-SA" dirty="0" smtClean="0">
              <a:effectLst>
                <a:outerShdw blurRad="50800" dist="38100" dir="18900000" algn="bl" rotWithShape="0">
                  <a:prstClr val="black">
                    <a:alpha val="40000"/>
                  </a:prstClr>
                </a:outerShdw>
              </a:effectLst>
            </a:rPr>
            <a:t>ثانيا</a:t>
          </a:r>
          <a:endParaRPr lang="ar-SA" dirty="0">
            <a:effectLst>
              <a:outerShdw blurRad="50800" dist="38100" dir="18900000" algn="bl" rotWithShape="0">
                <a:prstClr val="black">
                  <a:alpha val="40000"/>
                </a:prstClr>
              </a:outerShdw>
            </a:effectLst>
          </a:endParaRPr>
        </a:p>
      </dgm:t>
    </dgm:pt>
    <dgm:pt modelId="{A03FF1FD-14E2-4750-AD53-3E7B840FC269}" type="parTrans" cxnId="{CB4FB9B2-4281-4BA8-A51F-D862CB3D8808}">
      <dgm:prSet/>
      <dgm:spPr/>
      <dgm:t>
        <a:bodyPr/>
        <a:lstStyle/>
        <a:p>
          <a:pPr rtl="1"/>
          <a:endParaRPr lang="ar-SA"/>
        </a:p>
      </dgm:t>
    </dgm:pt>
    <dgm:pt modelId="{A0E14E90-EFCB-478C-A382-F094CE221BD3}" type="sibTrans" cxnId="{CB4FB9B2-4281-4BA8-A51F-D862CB3D8808}">
      <dgm:prSet/>
      <dgm:spPr/>
      <dgm:t>
        <a:bodyPr/>
        <a:lstStyle/>
        <a:p>
          <a:pPr rtl="1"/>
          <a:endParaRPr lang="ar-SA"/>
        </a:p>
      </dgm:t>
    </dgm:pt>
    <dgm:pt modelId="{A2AF8B92-4ED0-43F0-B830-54447022F1C3}">
      <dgm:prSet phldrT="[نص]" custT="1"/>
      <dgm:spPr/>
      <dgm:t>
        <a:bodyPr/>
        <a:lstStyle/>
        <a:p>
          <a:pPr rtl="1"/>
          <a:r>
            <a:rPr lang="ar-SA" sz="1800" b="1" dirty="0" smtClean="0"/>
            <a:t>بداية تأسيس الدولة الإسلامية في المدينة المنورة على يدي الرسول الأمين </a:t>
          </a:r>
          <a:r>
            <a:rPr lang="ar-SA" sz="1800" b="1" dirty="0" smtClean="0">
              <a:solidFill>
                <a:srgbClr val="FF0000"/>
              </a:solidFill>
              <a:sym typeface="AGA Arabesque"/>
            </a:rPr>
            <a:t> </a:t>
          </a:r>
          <a:r>
            <a:rPr lang="ar-SA" sz="1800" b="1" dirty="0" smtClean="0">
              <a:solidFill>
                <a:schemeClr val="tx1"/>
              </a:solidFill>
              <a:sym typeface="AGA Arabesque"/>
            </a:rPr>
            <a:t>وهي</a:t>
          </a:r>
          <a:r>
            <a:rPr lang="ar-SA" sz="1800" b="1" dirty="0" smtClean="0">
              <a:solidFill>
                <a:srgbClr val="FF0000"/>
              </a:solidFill>
              <a:sym typeface="AGA Arabesque"/>
            </a:rPr>
            <a:t> </a:t>
          </a:r>
          <a:r>
            <a:rPr lang="ar-SA" sz="1800" b="1" dirty="0" smtClean="0">
              <a:solidFill>
                <a:schemeClr val="tx1"/>
              </a:solidFill>
              <a:sym typeface="AGA Arabesque"/>
            </a:rPr>
            <a:t>ال</a:t>
          </a:r>
          <a:r>
            <a:rPr lang="ar-SA" sz="1800" b="1" dirty="0" smtClean="0">
              <a:solidFill>
                <a:schemeClr val="tx1"/>
              </a:solidFill>
            </a:rPr>
            <a:t>بد</a:t>
          </a:r>
          <a:r>
            <a:rPr lang="ar-SA" sz="1800" b="1" dirty="0" smtClean="0"/>
            <a:t>اية التي انطلقت منها الحضارة العربية الإسلامية إلى العالم كله, إذ فيها تمت المؤاخاة بين المهاجرين والأنصار، وفيها انتظمت العلاقات بين المسلمين واليهود.</a:t>
          </a:r>
          <a:endParaRPr lang="ar-SA" sz="1800" b="1" dirty="0"/>
        </a:p>
      </dgm:t>
    </dgm:pt>
    <dgm:pt modelId="{6342D66C-49E6-43D7-9149-20F150992543}" type="parTrans" cxnId="{BDA6CA5B-9885-4C0D-8255-EA5D21CD377B}">
      <dgm:prSet/>
      <dgm:spPr/>
      <dgm:t>
        <a:bodyPr/>
        <a:lstStyle/>
        <a:p>
          <a:pPr rtl="1"/>
          <a:endParaRPr lang="ar-SA"/>
        </a:p>
      </dgm:t>
    </dgm:pt>
    <dgm:pt modelId="{E7CFEF6D-6920-46F2-AE6E-8931710C4ADB}" type="sibTrans" cxnId="{BDA6CA5B-9885-4C0D-8255-EA5D21CD377B}">
      <dgm:prSet/>
      <dgm:spPr/>
      <dgm:t>
        <a:bodyPr/>
        <a:lstStyle/>
        <a:p>
          <a:pPr rtl="1"/>
          <a:endParaRPr lang="ar-SA"/>
        </a:p>
      </dgm:t>
    </dgm:pt>
    <dgm:pt modelId="{10391FD8-CD71-484C-9ED5-D04C6B74E0DD}">
      <dgm:prSet phldrT="[نص]"/>
      <dgm:spPr/>
      <dgm:t>
        <a:bodyPr/>
        <a:lstStyle/>
        <a:p>
          <a:pPr rtl="1"/>
          <a:r>
            <a:rPr lang="ar-SA" dirty="0" smtClean="0">
              <a:effectLst>
                <a:outerShdw blurRad="50800" dist="38100" dir="18900000" algn="bl" rotWithShape="0">
                  <a:prstClr val="black">
                    <a:alpha val="40000"/>
                  </a:prstClr>
                </a:outerShdw>
              </a:effectLst>
            </a:rPr>
            <a:t>ثالثا</a:t>
          </a:r>
          <a:endParaRPr lang="ar-SA" dirty="0">
            <a:effectLst>
              <a:outerShdw blurRad="50800" dist="38100" dir="18900000" algn="bl" rotWithShape="0">
                <a:prstClr val="black">
                  <a:alpha val="40000"/>
                </a:prstClr>
              </a:outerShdw>
            </a:effectLst>
          </a:endParaRPr>
        </a:p>
      </dgm:t>
    </dgm:pt>
    <dgm:pt modelId="{43BE4808-7144-4C89-9BA3-90EF393992C2}" type="parTrans" cxnId="{95445D72-F615-481C-959F-EF2F00224EE7}">
      <dgm:prSet/>
      <dgm:spPr/>
      <dgm:t>
        <a:bodyPr/>
        <a:lstStyle/>
        <a:p>
          <a:pPr rtl="1"/>
          <a:endParaRPr lang="ar-SA"/>
        </a:p>
      </dgm:t>
    </dgm:pt>
    <dgm:pt modelId="{E0F91F31-8013-4FBC-A3E0-905BC67EB0CA}" type="sibTrans" cxnId="{95445D72-F615-481C-959F-EF2F00224EE7}">
      <dgm:prSet/>
      <dgm:spPr/>
      <dgm:t>
        <a:bodyPr/>
        <a:lstStyle/>
        <a:p>
          <a:pPr rtl="1"/>
          <a:endParaRPr lang="ar-SA"/>
        </a:p>
      </dgm:t>
    </dgm:pt>
    <dgm:pt modelId="{134130F3-A5D6-435D-87D3-455E92C0E6EA}">
      <dgm:prSet phldrT="[نص]" custT="1"/>
      <dgm:spPr/>
      <dgm:t>
        <a:bodyPr/>
        <a:lstStyle/>
        <a:p>
          <a:pPr rtl="1"/>
          <a:r>
            <a:rPr lang="ar-SA" sz="1800" b="1" dirty="0" smtClean="0"/>
            <a:t>التقاء السماء بالأرض ( بنزول القرآن الكريم الذي سوى النفوس، وأقامها، وانجذبت الأكوان كلها إلى </a:t>
          </a:r>
          <a:r>
            <a:rPr lang="ar-SA" sz="1800" b="1" dirty="0" err="1" smtClean="0"/>
            <a:t>إشراقاته</a:t>
          </a:r>
          <a:r>
            <a:rPr lang="ar-SA" sz="1800" b="1" dirty="0" smtClean="0"/>
            <a:t> البهية ). </a:t>
          </a:r>
          <a:endParaRPr lang="ar-SA" sz="1800" b="1" dirty="0"/>
        </a:p>
      </dgm:t>
    </dgm:pt>
    <dgm:pt modelId="{6E9530B5-9D9D-48A8-9BC9-B5CB232B8C71}" type="parTrans" cxnId="{021FF8A3-FD6A-4E1C-905F-9552D13E132C}">
      <dgm:prSet/>
      <dgm:spPr/>
      <dgm:t>
        <a:bodyPr/>
        <a:lstStyle/>
        <a:p>
          <a:pPr rtl="1"/>
          <a:endParaRPr lang="ar-SA"/>
        </a:p>
      </dgm:t>
    </dgm:pt>
    <dgm:pt modelId="{F6816EA1-31E7-4B70-B0CD-AA6AAC051A19}" type="sibTrans" cxnId="{021FF8A3-FD6A-4E1C-905F-9552D13E132C}">
      <dgm:prSet/>
      <dgm:spPr/>
      <dgm:t>
        <a:bodyPr/>
        <a:lstStyle/>
        <a:p>
          <a:pPr rtl="1"/>
          <a:endParaRPr lang="ar-SA"/>
        </a:p>
      </dgm:t>
    </dgm:pt>
    <dgm:pt modelId="{DBC437A8-F8B6-4BD7-B394-F09DB32235A0}">
      <dgm:prSet phldrT="[نص]" custT="1"/>
      <dgm:spPr/>
      <dgm:t>
        <a:bodyPr/>
        <a:lstStyle/>
        <a:p>
          <a:pPr rtl="1"/>
          <a:r>
            <a:rPr lang="ar-SA" sz="1800" b="1" dirty="0"/>
            <a:t>ويحقق خلالها الشاعر العنصر الزمني الذي يربط المكان بالحدث من خلال ثلاثة أحداث زمنية فاصلة في عمر التاريخ </a:t>
          </a:r>
          <a:r>
            <a:rPr lang="ar-SA" sz="1800" b="1" dirty="0" smtClean="0"/>
            <a:t>البشري ( يوم مولد النبي </a:t>
          </a:r>
          <a:r>
            <a:rPr lang="ar-SA" sz="1800" b="1" dirty="0" smtClean="0">
              <a:solidFill>
                <a:srgbClr val="FF0000"/>
              </a:solidFill>
              <a:sym typeface="AGA Arabesque"/>
            </a:rPr>
            <a:t>، </a:t>
          </a:r>
          <a:r>
            <a:rPr lang="ar-SA" sz="1800" b="1" dirty="0" smtClean="0">
              <a:solidFill>
                <a:schemeClr val="tx1"/>
              </a:solidFill>
              <a:sym typeface="AGA Arabesque"/>
            </a:rPr>
            <a:t>ويوم بعثته، ويوم هجرته من مكة المكرمة إلى المدينة المنورة )</a:t>
          </a:r>
          <a:endParaRPr lang="ar-SA" sz="1800" b="1" dirty="0">
            <a:solidFill>
              <a:schemeClr val="tx1"/>
            </a:solidFill>
          </a:endParaRPr>
        </a:p>
      </dgm:t>
    </dgm:pt>
    <dgm:pt modelId="{9F0166D6-1E2B-45FD-8BA2-8D246EE7F63C}" type="parTrans" cxnId="{5A83E375-9AF0-4915-AEB2-E34CCE479B1F}">
      <dgm:prSet/>
      <dgm:spPr/>
      <dgm:t>
        <a:bodyPr/>
        <a:lstStyle/>
        <a:p>
          <a:pPr rtl="1"/>
          <a:endParaRPr lang="ar-SA"/>
        </a:p>
      </dgm:t>
    </dgm:pt>
    <dgm:pt modelId="{2EC16575-308F-4A24-94D0-63C219F8224E}" type="sibTrans" cxnId="{5A83E375-9AF0-4915-AEB2-E34CCE479B1F}">
      <dgm:prSet/>
      <dgm:spPr/>
      <dgm:t>
        <a:bodyPr/>
        <a:lstStyle/>
        <a:p>
          <a:pPr rtl="1"/>
          <a:endParaRPr lang="ar-SA"/>
        </a:p>
      </dgm:t>
    </dgm:pt>
    <dgm:pt modelId="{40502BB7-D509-470E-878C-E8117C4F4E5A}">
      <dgm:prSet phldrT="[نص]" custT="1"/>
      <dgm:spPr/>
      <dgm:t>
        <a:bodyPr/>
        <a:lstStyle/>
        <a:p>
          <a:pPr rtl="1"/>
          <a:r>
            <a:rPr lang="ar-SA" sz="1800" b="1" dirty="0" smtClean="0">
              <a:solidFill>
                <a:srgbClr val="FF0000"/>
              </a:solidFill>
            </a:rPr>
            <a:t>        في يوم مولده أو يوم بعثته                 أو يوم هجرته ما شئت من عبر</a:t>
          </a:r>
          <a:endParaRPr lang="ar-SA" sz="1800" b="1" dirty="0">
            <a:solidFill>
              <a:srgbClr val="FF0000"/>
            </a:solidFill>
          </a:endParaRPr>
        </a:p>
      </dgm:t>
    </dgm:pt>
    <dgm:pt modelId="{64E5247B-C984-4C0C-B045-2C87B60E06B4}" type="parTrans" cxnId="{DA6397D1-B1C2-43CF-A6E5-E596F958FC6C}">
      <dgm:prSet/>
      <dgm:spPr/>
      <dgm:t>
        <a:bodyPr/>
        <a:lstStyle/>
        <a:p>
          <a:pPr rtl="1"/>
          <a:endParaRPr lang="ar-SA"/>
        </a:p>
      </dgm:t>
    </dgm:pt>
    <dgm:pt modelId="{588B6BE5-AA00-4685-AACE-D55C79EBACBC}" type="sibTrans" cxnId="{DA6397D1-B1C2-43CF-A6E5-E596F958FC6C}">
      <dgm:prSet/>
      <dgm:spPr/>
      <dgm:t>
        <a:bodyPr/>
        <a:lstStyle/>
        <a:p>
          <a:pPr rtl="1"/>
          <a:endParaRPr lang="ar-SA"/>
        </a:p>
      </dgm:t>
    </dgm:pt>
    <dgm:pt modelId="{D42F4ED1-53FD-47AD-8070-A8D3B59517FB}">
      <dgm:prSet phldrT="[نص]" custT="1"/>
      <dgm:spPr/>
      <dgm:t>
        <a:bodyPr/>
        <a:lstStyle/>
        <a:p>
          <a:pPr rtl="1"/>
          <a:r>
            <a:rPr lang="ar-SA" sz="1800" b="1" dirty="0" smtClean="0">
              <a:solidFill>
                <a:srgbClr val="FF0000"/>
              </a:solidFill>
            </a:rPr>
            <a:t>        بطيبة الطيب أرسى الحق دولته             فالكون في موعد ثرٍ مع القدر</a:t>
          </a:r>
          <a:endParaRPr lang="ar-SA" sz="1800" b="1" dirty="0">
            <a:solidFill>
              <a:srgbClr val="FF0000"/>
            </a:solidFill>
          </a:endParaRPr>
        </a:p>
      </dgm:t>
    </dgm:pt>
    <dgm:pt modelId="{868AEE05-690A-4574-B752-7E5C8A417C75}" type="parTrans" cxnId="{B7578A9A-609E-4C1E-8143-807223AD1167}">
      <dgm:prSet/>
      <dgm:spPr/>
      <dgm:t>
        <a:bodyPr/>
        <a:lstStyle/>
        <a:p>
          <a:pPr rtl="1"/>
          <a:endParaRPr lang="ar-SA"/>
        </a:p>
      </dgm:t>
    </dgm:pt>
    <dgm:pt modelId="{B1114266-0D8E-4D48-B596-E2334AB480FA}" type="sibTrans" cxnId="{B7578A9A-609E-4C1E-8143-807223AD1167}">
      <dgm:prSet/>
      <dgm:spPr/>
      <dgm:t>
        <a:bodyPr/>
        <a:lstStyle/>
        <a:p>
          <a:pPr rtl="1"/>
          <a:endParaRPr lang="ar-SA"/>
        </a:p>
      </dgm:t>
    </dgm:pt>
    <dgm:pt modelId="{5B7928AC-86DB-495C-BBF2-1DEFC3E8C74D}">
      <dgm:prSet/>
      <dgm:spPr/>
      <dgm:t>
        <a:bodyPr/>
        <a:lstStyle/>
        <a:p>
          <a:pPr rtl="1"/>
          <a:r>
            <a:rPr lang="ar-SA" dirty="0" smtClean="0">
              <a:effectLst>
                <a:outerShdw blurRad="50800" dist="38100" dir="18900000" algn="bl" rotWithShape="0">
                  <a:prstClr val="black">
                    <a:alpha val="40000"/>
                  </a:prstClr>
                </a:outerShdw>
              </a:effectLst>
            </a:rPr>
            <a:t>رابعا</a:t>
          </a:r>
          <a:endParaRPr lang="ar-SA" dirty="0">
            <a:effectLst>
              <a:outerShdw blurRad="50800" dist="38100" dir="18900000" algn="bl" rotWithShape="0">
                <a:prstClr val="black">
                  <a:alpha val="40000"/>
                </a:prstClr>
              </a:outerShdw>
            </a:effectLst>
          </a:endParaRPr>
        </a:p>
      </dgm:t>
    </dgm:pt>
    <dgm:pt modelId="{54EAD01E-4B14-49CE-B9C8-53FC712A9814}" type="parTrans" cxnId="{A52CABD2-5FF9-4978-A8AF-9EEEE47B17CE}">
      <dgm:prSet/>
      <dgm:spPr/>
      <dgm:t>
        <a:bodyPr/>
        <a:lstStyle/>
        <a:p>
          <a:pPr rtl="1"/>
          <a:endParaRPr lang="ar-SA"/>
        </a:p>
      </dgm:t>
    </dgm:pt>
    <dgm:pt modelId="{48C85959-8483-4E94-972F-4BD761A01A6D}" type="sibTrans" cxnId="{A52CABD2-5FF9-4978-A8AF-9EEEE47B17CE}">
      <dgm:prSet/>
      <dgm:spPr/>
      <dgm:t>
        <a:bodyPr/>
        <a:lstStyle/>
        <a:p>
          <a:pPr rtl="1"/>
          <a:endParaRPr lang="ar-SA"/>
        </a:p>
      </dgm:t>
    </dgm:pt>
    <dgm:pt modelId="{553A354F-0031-4738-ABF2-55FF908AA342}">
      <dgm:prSet custT="1"/>
      <dgm:spPr/>
      <dgm:t>
        <a:bodyPr/>
        <a:lstStyle/>
        <a:p>
          <a:pPr rtl="1"/>
          <a:r>
            <a:rPr lang="ar-SA" sz="1800" b="1" dirty="0" smtClean="0"/>
            <a:t>معركة بدر الكبرى ( تسمى غزوة بدر الكبرى، وبدر القتال، ويوم الفرقان، وقعت في السابع عشر من رمضان في السنة الثانية للهجرة )، وما كان فيها من أمر شهود الملائكة هذه المعركة، وانتصار المسلمين فيها على الكفار. وقد خلد القرآن هذه المعركة في سورة آل عمران، وفي سورة الأنفال.</a:t>
          </a:r>
          <a:endParaRPr lang="ar-SA" sz="1800" b="1" dirty="0"/>
        </a:p>
      </dgm:t>
    </dgm:pt>
    <dgm:pt modelId="{CA003348-09A2-41C0-9886-8D51EB8B8C50}" type="parTrans" cxnId="{C65254C4-93C2-426E-AAF3-1FECD494DC08}">
      <dgm:prSet/>
      <dgm:spPr/>
      <dgm:t>
        <a:bodyPr/>
        <a:lstStyle/>
        <a:p>
          <a:pPr rtl="1"/>
          <a:endParaRPr lang="ar-SA"/>
        </a:p>
      </dgm:t>
    </dgm:pt>
    <dgm:pt modelId="{58A2D2A0-DD7E-4346-9BEA-C1BC6C0B9BC4}" type="sibTrans" cxnId="{C65254C4-93C2-426E-AAF3-1FECD494DC08}">
      <dgm:prSet/>
      <dgm:spPr/>
      <dgm:t>
        <a:bodyPr/>
        <a:lstStyle/>
        <a:p>
          <a:pPr rtl="1"/>
          <a:endParaRPr lang="ar-SA"/>
        </a:p>
      </dgm:t>
    </dgm:pt>
    <dgm:pt modelId="{7D998BC9-F887-4CEF-9980-15EA802ADB71}">
      <dgm:prSet custT="1"/>
      <dgm:spPr/>
      <dgm:t>
        <a:bodyPr/>
        <a:lstStyle/>
        <a:p>
          <a:pPr rtl="1"/>
          <a:r>
            <a:rPr lang="ar-SA" sz="1600" b="1" dirty="0" smtClean="0">
              <a:solidFill>
                <a:srgbClr val="FF0000"/>
              </a:solidFill>
            </a:rPr>
            <a:t>       وجند الكفرُ ما للكفر من عدد                         فخَرَّ في قاع بدرِ دونما أثر</a:t>
          </a:r>
          <a:endParaRPr lang="ar-SA" sz="1600" b="1" dirty="0">
            <a:solidFill>
              <a:srgbClr val="FF0000"/>
            </a:solidFill>
          </a:endParaRPr>
        </a:p>
      </dgm:t>
    </dgm:pt>
    <dgm:pt modelId="{85FADF3F-FCAD-4E4D-A88C-8CE8B219CD96}" type="parTrans" cxnId="{1550E090-E26A-486A-A672-29E4F1CCCC80}">
      <dgm:prSet/>
      <dgm:spPr/>
      <dgm:t>
        <a:bodyPr/>
        <a:lstStyle/>
        <a:p>
          <a:pPr rtl="1"/>
          <a:endParaRPr lang="ar-SA"/>
        </a:p>
      </dgm:t>
    </dgm:pt>
    <dgm:pt modelId="{41DEA907-6ED7-4A8D-BF48-C33AE2EEF19F}" type="sibTrans" cxnId="{1550E090-E26A-486A-A672-29E4F1CCCC80}">
      <dgm:prSet/>
      <dgm:spPr/>
      <dgm:t>
        <a:bodyPr/>
        <a:lstStyle/>
        <a:p>
          <a:pPr rtl="1"/>
          <a:endParaRPr lang="ar-SA"/>
        </a:p>
      </dgm:t>
    </dgm:pt>
    <dgm:pt modelId="{AD84E569-A31F-4F60-8D15-4B4CBEFCF3AB}">
      <dgm:prSet phldrT="[نص]" custT="1"/>
      <dgm:spPr/>
      <dgm:t>
        <a:bodyPr/>
        <a:lstStyle/>
        <a:p>
          <a:pPr rtl="1"/>
          <a:r>
            <a:rPr lang="ar-SA" sz="1800" b="1" dirty="0" smtClean="0">
              <a:solidFill>
                <a:srgbClr val="FF0000"/>
              </a:solidFill>
            </a:rPr>
            <a:t>       تلا الرسولُ كتابَ الله فالتفتت                  دنيًا بأكملها تُصغِي إلى السُّوَر</a:t>
          </a:r>
          <a:endParaRPr lang="ar-SA" sz="1800" b="1" dirty="0">
            <a:solidFill>
              <a:srgbClr val="FF0000"/>
            </a:solidFill>
          </a:endParaRPr>
        </a:p>
      </dgm:t>
    </dgm:pt>
    <dgm:pt modelId="{465B6AB5-F6AC-4753-9481-946E863FA279}" type="parTrans" cxnId="{24393EE3-73D7-436D-A517-FC94573D1DD0}">
      <dgm:prSet/>
      <dgm:spPr/>
      <dgm:t>
        <a:bodyPr/>
        <a:lstStyle/>
        <a:p>
          <a:pPr rtl="1"/>
          <a:endParaRPr lang="ar-SA"/>
        </a:p>
      </dgm:t>
    </dgm:pt>
    <dgm:pt modelId="{26AACD81-674F-42D4-BF32-D3E1078B82B2}" type="sibTrans" cxnId="{24393EE3-73D7-436D-A517-FC94573D1DD0}">
      <dgm:prSet/>
      <dgm:spPr/>
      <dgm:t>
        <a:bodyPr/>
        <a:lstStyle/>
        <a:p>
          <a:pPr rtl="1"/>
          <a:endParaRPr lang="ar-SA"/>
        </a:p>
      </dgm:t>
    </dgm:pt>
    <dgm:pt modelId="{02CF1478-2EF2-4DA6-8B66-87BBB6C73B36}" type="pres">
      <dgm:prSet presAssocID="{5559FE0D-EAED-4321-BA8E-F1D0C1EEC14A}" presName="linearFlow" presStyleCnt="0">
        <dgm:presLayoutVars>
          <dgm:dir/>
          <dgm:animLvl val="lvl"/>
          <dgm:resizeHandles val="exact"/>
        </dgm:presLayoutVars>
      </dgm:prSet>
      <dgm:spPr/>
      <dgm:t>
        <a:bodyPr/>
        <a:lstStyle/>
        <a:p>
          <a:pPr rtl="1"/>
          <a:endParaRPr lang="ar-SA"/>
        </a:p>
      </dgm:t>
    </dgm:pt>
    <dgm:pt modelId="{14F9D19D-AF9B-4335-BE5A-B59596BF3F89}" type="pres">
      <dgm:prSet presAssocID="{9116E6B3-C825-4972-B236-2B3FC84B2030}" presName="composite" presStyleCnt="0"/>
      <dgm:spPr/>
      <dgm:t>
        <a:bodyPr/>
        <a:lstStyle/>
        <a:p>
          <a:pPr rtl="1"/>
          <a:endParaRPr lang="ar-SA"/>
        </a:p>
      </dgm:t>
    </dgm:pt>
    <dgm:pt modelId="{75131122-3B07-4835-8C0F-2D6B512D8AD8}" type="pres">
      <dgm:prSet presAssocID="{9116E6B3-C825-4972-B236-2B3FC84B2030}" presName="parentText" presStyleLbl="alignNode1" presStyleIdx="0" presStyleCnt="4">
        <dgm:presLayoutVars>
          <dgm:chMax val="1"/>
          <dgm:bulletEnabled val="1"/>
        </dgm:presLayoutVars>
      </dgm:prSet>
      <dgm:spPr/>
      <dgm:t>
        <a:bodyPr/>
        <a:lstStyle/>
        <a:p>
          <a:pPr rtl="1"/>
          <a:endParaRPr lang="ar-SA"/>
        </a:p>
      </dgm:t>
    </dgm:pt>
    <dgm:pt modelId="{83AB3688-8D01-4AC4-BBFC-E6A999380932}" type="pres">
      <dgm:prSet presAssocID="{9116E6B3-C825-4972-B236-2B3FC84B2030}" presName="descendantText" presStyleLbl="alignAcc1" presStyleIdx="0" presStyleCnt="4" custScaleY="155503" custLinFactNeighborY="19689">
        <dgm:presLayoutVars>
          <dgm:bulletEnabled val="1"/>
        </dgm:presLayoutVars>
      </dgm:prSet>
      <dgm:spPr/>
      <dgm:t>
        <a:bodyPr/>
        <a:lstStyle/>
        <a:p>
          <a:pPr rtl="1"/>
          <a:endParaRPr lang="ar-SA"/>
        </a:p>
      </dgm:t>
    </dgm:pt>
    <dgm:pt modelId="{9B1EDF24-D517-42E2-ADF9-5805D6B78B08}" type="pres">
      <dgm:prSet presAssocID="{E39CBF78-07E5-4D78-BAE5-EF5462A612CA}" presName="sp" presStyleCnt="0"/>
      <dgm:spPr/>
      <dgm:t>
        <a:bodyPr/>
        <a:lstStyle/>
        <a:p>
          <a:pPr rtl="1"/>
          <a:endParaRPr lang="ar-SA"/>
        </a:p>
      </dgm:t>
    </dgm:pt>
    <dgm:pt modelId="{10F2FB3C-A81D-4794-ADBC-66A9AF973BBA}" type="pres">
      <dgm:prSet presAssocID="{F32A7BDA-3C6B-43C4-A8C8-FDFC2B7DCDBF}" presName="composite" presStyleCnt="0"/>
      <dgm:spPr/>
      <dgm:t>
        <a:bodyPr/>
        <a:lstStyle/>
        <a:p>
          <a:pPr rtl="1"/>
          <a:endParaRPr lang="ar-SA"/>
        </a:p>
      </dgm:t>
    </dgm:pt>
    <dgm:pt modelId="{33FC17DA-1FAA-4FA2-8542-8EFB7573EA47}" type="pres">
      <dgm:prSet presAssocID="{F32A7BDA-3C6B-43C4-A8C8-FDFC2B7DCDBF}" presName="parentText" presStyleLbl="alignNode1" presStyleIdx="1" presStyleCnt="4">
        <dgm:presLayoutVars>
          <dgm:chMax val="1"/>
          <dgm:bulletEnabled val="1"/>
        </dgm:presLayoutVars>
      </dgm:prSet>
      <dgm:spPr/>
      <dgm:t>
        <a:bodyPr/>
        <a:lstStyle/>
        <a:p>
          <a:pPr rtl="1"/>
          <a:endParaRPr lang="ar-SA"/>
        </a:p>
      </dgm:t>
    </dgm:pt>
    <dgm:pt modelId="{05DF952B-2076-49C6-894C-C4D86F7BE6A4}" type="pres">
      <dgm:prSet presAssocID="{F32A7BDA-3C6B-43C4-A8C8-FDFC2B7DCDBF}" presName="descendantText" presStyleLbl="alignAcc1" presStyleIdx="1" presStyleCnt="4" custScaleY="153572" custLinFactNeighborY="14533">
        <dgm:presLayoutVars>
          <dgm:bulletEnabled val="1"/>
        </dgm:presLayoutVars>
      </dgm:prSet>
      <dgm:spPr/>
      <dgm:t>
        <a:bodyPr/>
        <a:lstStyle/>
        <a:p>
          <a:pPr rtl="1"/>
          <a:endParaRPr lang="ar-SA"/>
        </a:p>
      </dgm:t>
    </dgm:pt>
    <dgm:pt modelId="{CB103BD3-A436-4D51-A48F-0E29E377BF50}" type="pres">
      <dgm:prSet presAssocID="{A0E14E90-EFCB-478C-A382-F094CE221BD3}" presName="sp" presStyleCnt="0"/>
      <dgm:spPr/>
      <dgm:t>
        <a:bodyPr/>
        <a:lstStyle/>
        <a:p>
          <a:pPr rtl="1"/>
          <a:endParaRPr lang="ar-SA"/>
        </a:p>
      </dgm:t>
    </dgm:pt>
    <dgm:pt modelId="{AFA4D250-7628-4E93-A9E2-184963C4EE3D}" type="pres">
      <dgm:prSet presAssocID="{10391FD8-CD71-484C-9ED5-D04C6B74E0DD}" presName="composite" presStyleCnt="0"/>
      <dgm:spPr/>
      <dgm:t>
        <a:bodyPr/>
        <a:lstStyle/>
        <a:p>
          <a:pPr rtl="1"/>
          <a:endParaRPr lang="ar-SA"/>
        </a:p>
      </dgm:t>
    </dgm:pt>
    <dgm:pt modelId="{EFBEEB66-89A0-499A-83A3-6D20C726159C}" type="pres">
      <dgm:prSet presAssocID="{10391FD8-CD71-484C-9ED5-D04C6B74E0DD}" presName="parentText" presStyleLbl="alignNode1" presStyleIdx="2" presStyleCnt="4">
        <dgm:presLayoutVars>
          <dgm:chMax val="1"/>
          <dgm:bulletEnabled val="1"/>
        </dgm:presLayoutVars>
      </dgm:prSet>
      <dgm:spPr/>
      <dgm:t>
        <a:bodyPr/>
        <a:lstStyle/>
        <a:p>
          <a:pPr rtl="1"/>
          <a:endParaRPr lang="ar-SA"/>
        </a:p>
      </dgm:t>
    </dgm:pt>
    <dgm:pt modelId="{4473C7A0-2E1B-4CB2-B155-DC8ED7FD490F}" type="pres">
      <dgm:prSet presAssocID="{10391FD8-CD71-484C-9ED5-D04C6B74E0DD}" presName="descendantText" presStyleLbl="alignAcc1" presStyleIdx="2" presStyleCnt="4" custScaleY="109826" custLinFactNeighborX="543" custLinFactNeighborY="32130">
        <dgm:presLayoutVars>
          <dgm:bulletEnabled val="1"/>
        </dgm:presLayoutVars>
      </dgm:prSet>
      <dgm:spPr/>
      <dgm:t>
        <a:bodyPr/>
        <a:lstStyle/>
        <a:p>
          <a:pPr rtl="1"/>
          <a:endParaRPr lang="ar-SA"/>
        </a:p>
      </dgm:t>
    </dgm:pt>
    <dgm:pt modelId="{1345AA44-D1E8-4160-A35A-6F3D568D405E}" type="pres">
      <dgm:prSet presAssocID="{E0F91F31-8013-4FBC-A3E0-905BC67EB0CA}" presName="sp" presStyleCnt="0"/>
      <dgm:spPr/>
      <dgm:t>
        <a:bodyPr/>
        <a:lstStyle/>
        <a:p>
          <a:pPr rtl="1"/>
          <a:endParaRPr lang="ar-SA"/>
        </a:p>
      </dgm:t>
    </dgm:pt>
    <dgm:pt modelId="{C7BB5E2A-EBC8-455B-A469-3D8D9B835FFC}" type="pres">
      <dgm:prSet presAssocID="{5B7928AC-86DB-495C-BBF2-1DEFC3E8C74D}" presName="composite" presStyleCnt="0"/>
      <dgm:spPr/>
      <dgm:t>
        <a:bodyPr/>
        <a:lstStyle/>
        <a:p>
          <a:pPr rtl="1"/>
          <a:endParaRPr lang="ar-SA"/>
        </a:p>
      </dgm:t>
    </dgm:pt>
    <dgm:pt modelId="{BE574D0C-3473-41C0-9139-A88851F7166C}" type="pres">
      <dgm:prSet presAssocID="{5B7928AC-86DB-495C-BBF2-1DEFC3E8C74D}" presName="parentText" presStyleLbl="alignNode1" presStyleIdx="3" presStyleCnt="4">
        <dgm:presLayoutVars>
          <dgm:chMax val="1"/>
          <dgm:bulletEnabled val="1"/>
        </dgm:presLayoutVars>
      </dgm:prSet>
      <dgm:spPr/>
      <dgm:t>
        <a:bodyPr/>
        <a:lstStyle/>
        <a:p>
          <a:pPr rtl="1"/>
          <a:endParaRPr lang="ar-SA"/>
        </a:p>
      </dgm:t>
    </dgm:pt>
    <dgm:pt modelId="{CDBDEA87-0CF6-4B43-9875-71C26769FCE5}" type="pres">
      <dgm:prSet presAssocID="{5B7928AC-86DB-495C-BBF2-1DEFC3E8C74D}" presName="descendantText" presStyleLbl="alignAcc1" presStyleIdx="3" presStyleCnt="4" custScaleX="104042" custScaleY="165461" custLinFactNeighborY="16474">
        <dgm:presLayoutVars>
          <dgm:bulletEnabled val="1"/>
        </dgm:presLayoutVars>
      </dgm:prSet>
      <dgm:spPr/>
      <dgm:t>
        <a:bodyPr/>
        <a:lstStyle/>
        <a:p>
          <a:pPr rtl="1"/>
          <a:endParaRPr lang="ar-SA"/>
        </a:p>
      </dgm:t>
    </dgm:pt>
  </dgm:ptLst>
  <dgm:cxnLst>
    <dgm:cxn modelId="{BDA6CA5B-9885-4C0D-8255-EA5D21CD377B}" srcId="{F32A7BDA-3C6B-43C4-A8C8-FDFC2B7DCDBF}" destId="{A2AF8B92-4ED0-43F0-B830-54447022F1C3}" srcOrd="0" destOrd="0" parTransId="{6342D66C-49E6-43D7-9149-20F150992543}" sibTransId="{E7CFEF6D-6920-46F2-AE6E-8931710C4ADB}"/>
    <dgm:cxn modelId="{23CD08D7-C534-4AB7-9604-ED2DAAE12C8C}" srcId="{9116E6B3-C825-4972-B236-2B3FC84B2030}" destId="{5CCBCD41-A4A2-48FE-9D79-8CAB0FF0F169}" srcOrd="0" destOrd="0" parTransId="{EA202C82-AF36-4B3A-8DFF-C153A20DCDB0}" sibTransId="{CE936BE9-1CC8-4BF1-8295-A16666D04BEA}"/>
    <dgm:cxn modelId="{A52CABD2-5FF9-4978-A8AF-9EEEE47B17CE}" srcId="{5559FE0D-EAED-4321-BA8E-F1D0C1EEC14A}" destId="{5B7928AC-86DB-495C-BBF2-1DEFC3E8C74D}" srcOrd="3" destOrd="0" parTransId="{54EAD01E-4B14-49CE-B9C8-53FC712A9814}" sibTransId="{48C85959-8483-4E94-972F-4BD761A01A6D}"/>
    <dgm:cxn modelId="{680DEC35-1CB9-4D75-87B0-31C1138DC1BF}" type="presOf" srcId="{A2AF8B92-4ED0-43F0-B830-54447022F1C3}" destId="{05DF952B-2076-49C6-894C-C4D86F7BE6A4}" srcOrd="0" destOrd="0" presId="urn:microsoft.com/office/officeart/2005/8/layout/chevron2"/>
    <dgm:cxn modelId="{5A83E375-9AF0-4915-AEB2-E34CCE479B1F}" srcId="{9116E6B3-C825-4972-B236-2B3FC84B2030}" destId="{DBC437A8-F8B6-4BD7-B394-F09DB32235A0}" srcOrd="1" destOrd="0" parTransId="{9F0166D6-1E2B-45FD-8BA2-8D246EE7F63C}" sibTransId="{2EC16575-308F-4A24-94D0-63C219F8224E}"/>
    <dgm:cxn modelId="{C896B802-BE0E-4543-912E-2023307D8D10}" type="presOf" srcId="{9116E6B3-C825-4972-B236-2B3FC84B2030}" destId="{75131122-3B07-4835-8C0F-2D6B512D8AD8}" srcOrd="0" destOrd="0" presId="urn:microsoft.com/office/officeart/2005/8/layout/chevron2"/>
    <dgm:cxn modelId="{A07C43C0-EE7A-4E4D-A157-D798C8C40A6B}" type="presOf" srcId="{134130F3-A5D6-435D-87D3-455E92C0E6EA}" destId="{4473C7A0-2E1B-4CB2-B155-DC8ED7FD490F}" srcOrd="0" destOrd="0" presId="urn:microsoft.com/office/officeart/2005/8/layout/chevron2"/>
    <dgm:cxn modelId="{1550E090-E26A-486A-A672-29E4F1CCCC80}" srcId="{5B7928AC-86DB-495C-BBF2-1DEFC3E8C74D}" destId="{7D998BC9-F887-4CEF-9980-15EA802ADB71}" srcOrd="1" destOrd="0" parTransId="{85FADF3F-FCAD-4E4D-A88C-8CE8B219CD96}" sibTransId="{41DEA907-6ED7-4A8D-BF48-C33AE2EEF19F}"/>
    <dgm:cxn modelId="{34855D3F-982A-421A-ACAF-3EA70F53B0D1}" type="presOf" srcId="{7D998BC9-F887-4CEF-9980-15EA802ADB71}" destId="{CDBDEA87-0CF6-4B43-9875-71C26769FCE5}" srcOrd="0" destOrd="1" presId="urn:microsoft.com/office/officeart/2005/8/layout/chevron2"/>
    <dgm:cxn modelId="{03F2B1F4-1967-4C77-ACEE-E65DE1251403}" type="presOf" srcId="{F32A7BDA-3C6B-43C4-A8C8-FDFC2B7DCDBF}" destId="{33FC17DA-1FAA-4FA2-8542-8EFB7573EA47}" srcOrd="0" destOrd="0" presId="urn:microsoft.com/office/officeart/2005/8/layout/chevron2"/>
    <dgm:cxn modelId="{C411771E-7895-4E8E-AE51-8CE2F0C34F7F}" type="presOf" srcId="{10391FD8-CD71-484C-9ED5-D04C6B74E0DD}" destId="{EFBEEB66-89A0-499A-83A3-6D20C726159C}" srcOrd="0" destOrd="0" presId="urn:microsoft.com/office/officeart/2005/8/layout/chevron2"/>
    <dgm:cxn modelId="{021FF8A3-FD6A-4E1C-905F-9552D13E132C}" srcId="{10391FD8-CD71-484C-9ED5-D04C6B74E0DD}" destId="{134130F3-A5D6-435D-87D3-455E92C0E6EA}" srcOrd="0" destOrd="0" parTransId="{6E9530B5-9D9D-48A8-9BC9-B5CB232B8C71}" sibTransId="{F6816EA1-31E7-4B70-B0CD-AA6AAC051A19}"/>
    <dgm:cxn modelId="{D14ECEBD-DC5B-4E92-8B39-B11C3FB19BD4}" type="presOf" srcId="{5B7928AC-86DB-495C-BBF2-1DEFC3E8C74D}" destId="{BE574D0C-3473-41C0-9139-A88851F7166C}" srcOrd="0" destOrd="0" presId="urn:microsoft.com/office/officeart/2005/8/layout/chevron2"/>
    <dgm:cxn modelId="{95445D72-F615-481C-959F-EF2F00224EE7}" srcId="{5559FE0D-EAED-4321-BA8E-F1D0C1EEC14A}" destId="{10391FD8-CD71-484C-9ED5-D04C6B74E0DD}" srcOrd="2" destOrd="0" parTransId="{43BE4808-7144-4C89-9BA3-90EF393992C2}" sibTransId="{E0F91F31-8013-4FBC-A3E0-905BC67EB0CA}"/>
    <dgm:cxn modelId="{24393EE3-73D7-436D-A517-FC94573D1DD0}" srcId="{10391FD8-CD71-484C-9ED5-D04C6B74E0DD}" destId="{AD84E569-A31F-4F60-8D15-4B4CBEFCF3AB}" srcOrd="1" destOrd="0" parTransId="{465B6AB5-F6AC-4753-9481-946E863FA279}" sibTransId="{26AACD81-674F-42D4-BF32-D3E1078B82B2}"/>
    <dgm:cxn modelId="{DA6397D1-B1C2-43CF-A6E5-E596F958FC6C}" srcId="{9116E6B3-C825-4972-B236-2B3FC84B2030}" destId="{40502BB7-D509-470E-878C-E8117C4F4E5A}" srcOrd="2" destOrd="0" parTransId="{64E5247B-C984-4C0C-B045-2C87B60E06B4}" sibTransId="{588B6BE5-AA00-4685-AACE-D55C79EBACBC}"/>
    <dgm:cxn modelId="{CB4FB9B2-4281-4BA8-A51F-D862CB3D8808}" srcId="{5559FE0D-EAED-4321-BA8E-F1D0C1EEC14A}" destId="{F32A7BDA-3C6B-43C4-A8C8-FDFC2B7DCDBF}" srcOrd="1" destOrd="0" parTransId="{A03FF1FD-14E2-4750-AD53-3E7B840FC269}" sibTransId="{A0E14E90-EFCB-478C-A382-F094CE221BD3}"/>
    <dgm:cxn modelId="{9AF4585F-1270-4160-8757-EB67818C6956}" type="presOf" srcId="{DBC437A8-F8B6-4BD7-B394-F09DB32235A0}" destId="{83AB3688-8D01-4AC4-BBFC-E6A999380932}" srcOrd="0" destOrd="1" presId="urn:microsoft.com/office/officeart/2005/8/layout/chevron2"/>
    <dgm:cxn modelId="{D9E71972-2997-4537-9520-67788CBFD56C}" type="presOf" srcId="{40502BB7-D509-470E-878C-E8117C4F4E5A}" destId="{83AB3688-8D01-4AC4-BBFC-E6A999380932}" srcOrd="0" destOrd="2" presId="urn:microsoft.com/office/officeart/2005/8/layout/chevron2"/>
    <dgm:cxn modelId="{023606E7-904C-429F-BB26-503B58D51E84}" type="presOf" srcId="{D42F4ED1-53FD-47AD-8070-A8D3B59517FB}" destId="{05DF952B-2076-49C6-894C-C4D86F7BE6A4}" srcOrd="0" destOrd="1" presId="urn:microsoft.com/office/officeart/2005/8/layout/chevron2"/>
    <dgm:cxn modelId="{14E0CFBB-62F8-46D2-9738-7B4F6449F225}" type="presOf" srcId="{553A354F-0031-4738-ABF2-55FF908AA342}" destId="{CDBDEA87-0CF6-4B43-9875-71C26769FCE5}" srcOrd="0" destOrd="0" presId="urn:microsoft.com/office/officeart/2005/8/layout/chevron2"/>
    <dgm:cxn modelId="{C65254C4-93C2-426E-AAF3-1FECD494DC08}" srcId="{5B7928AC-86DB-495C-BBF2-1DEFC3E8C74D}" destId="{553A354F-0031-4738-ABF2-55FF908AA342}" srcOrd="0" destOrd="0" parTransId="{CA003348-09A2-41C0-9886-8D51EB8B8C50}" sibTransId="{58A2D2A0-DD7E-4346-9BEA-C1BC6C0B9BC4}"/>
    <dgm:cxn modelId="{C2399915-F882-48F2-B6A1-D8F7F2861500}" srcId="{5559FE0D-EAED-4321-BA8E-F1D0C1EEC14A}" destId="{9116E6B3-C825-4972-B236-2B3FC84B2030}" srcOrd="0" destOrd="0" parTransId="{EB8A6B15-FA6A-4CE8-9E17-A715981DA0B6}" sibTransId="{E39CBF78-07E5-4D78-BAE5-EF5462A612CA}"/>
    <dgm:cxn modelId="{053481F5-2F53-4653-A9BD-C5F477139C46}" type="presOf" srcId="{5CCBCD41-A4A2-48FE-9D79-8CAB0FF0F169}" destId="{83AB3688-8D01-4AC4-BBFC-E6A999380932}" srcOrd="0" destOrd="0" presId="urn:microsoft.com/office/officeart/2005/8/layout/chevron2"/>
    <dgm:cxn modelId="{B7578A9A-609E-4C1E-8143-807223AD1167}" srcId="{F32A7BDA-3C6B-43C4-A8C8-FDFC2B7DCDBF}" destId="{D42F4ED1-53FD-47AD-8070-A8D3B59517FB}" srcOrd="1" destOrd="0" parTransId="{868AEE05-690A-4574-B752-7E5C8A417C75}" sibTransId="{B1114266-0D8E-4D48-B596-E2334AB480FA}"/>
    <dgm:cxn modelId="{97E558BA-7D9D-455C-AD24-E09697E3A7DA}" type="presOf" srcId="{AD84E569-A31F-4F60-8D15-4B4CBEFCF3AB}" destId="{4473C7A0-2E1B-4CB2-B155-DC8ED7FD490F}" srcOrd="0" destOrd="1" presId="urn:microsoft.com/office/officeart/2005/8/layout/chevron2"/>
    <dgm:cxn modelId="{C2BDB6A1-1951-4755-BB89-444C000CAF60}" type="presOf" srcId="{5559FE0D-EAED-4321-BA8E-F1D0C1EEC14A}" destId="{02CF1478-2EF2-4DA6-8B66-87BBB6C73B36}" srcOrd="0" destOrd="0" presId="urn:microsoft.com/office/officeart/2005/8/layout/chevron2"/>
    <dgm:cxn modelId="{54A4CFDB-32CD-4E61-B43A-36BFADBE00C5}" type="presParOf" srcId="{02CF1478-2EF2-4DA6-8B66-87BBB6C73B36}" destId="{14F9D19D-AF9B-4335-BE5A-B59596BF3F89}" srcOrd="0" destOrd="0" presId="urn:microsoft.com/office/officeart/2005/8/layout/chevron2"/>
    <dgm:cxn modelId="{BFBBA2B7-9B18-44D3-8C58-25C6EE6E0E54}" type="presParOf" srcId="{14F9D19D-AF9B-4335-BE5A-B59596BF3F89}" destId="{75131122-3B07-4835-8C0F-2D6B512D8AD8}" srcOrd="0" destOrd="0" presId="urn:microsoft.com/office/officeart/2005/8/layout/chevron2"/>
    <dgm:cxn modelId="{FA0423FE-F599-44A5-8248-7EA4FAB899A5}" type="presParOf" srcId="{14F9D19D-AF9B-4335-BE5A-B59596BF3F89}" destId="{83AB3688-8D01-4AC4-BBFC-E6A999380932}" srcOrd="1" destOrd="0" presId="urn:microsoft.com/office/officeart/2005/8/layout/chevron2"/>
    <dgm:cxn modelId="{5956D239-ECE2-4862-AB03-C31847399259}" type="presParOf" srcId="{02CF1478-2EF2-4DA6-8B66-87BBB6C73B36}" destId="{9B1EDF24-D517-42E2-ADF9-5805D6B78B08}" srcOrd="1" destOrd="0" presId="urn:microsoft.com/office/officeart/2005/8/layout/chevron2"/>
    <dgm:cxn modelId="{9140D7D1-40F3-4969-9477-C76DF183459D}" type="presParOf" srcId="{02CF1478-2EF2-4DA6-8B66-87BBB6C73B36}" destId="{10F2FB3C-A81D-4794-ADBC-66A9AF973BBA}" srcOrd="2" destOrd="0" presId="urn:microsoft.com/office/officeart/2005/8/layout/chevron2"/>
    <dgm:cxn modelId="{D2549930-C928-45B7-A6B0-DDBF50A90342}" type="presParOf" srcId="{10F2FB3C-A81D-4794-ADBC-66A9AF973BBA}" destId="{33FC17DA-1FAA-4FA2-8542-8EFB7573EA47}" srcOrd="0" destOrd="0" presId="urn:microsoft.com/office/officeart/2005/8/layout/chevron2"/>
    <dgm:cxn modelId="{F2006A57-DBA6-480D-B44C-EF4A1566F39D}" type="presParOf" srcId="{10F2FB3C-A81D-4794-ADBC-66A9AF973BBA}" destId="{05DF952B-2076-49C6-894C-C4D86F7BE6A4}" srcOrd="1" destOrd="0" presId="urn:microsoft.com/office/officeart/2005/8/layout/chevron2"/>
    <dgm:cxn modelId="{711F3E91-1C2F-49AC-B49E-01D8D0C7114B}" type="presParOf" srcId="{02CF1478-2EF2-4DA6-8B66-87BBB6C73B36}" destId="{CB103BD3-A436-4D51-A48F-0E29E377BF50}" srcOrd="3" destOrd="0" presId="urn:microsoft.com/office/officeart/2005/8/layout/chevron2"/>
    <dgm:cxn modelId="{6BEBC031-57F2-4F9B-BBFF-B468E8EACC87}" type="presParOf" srcId="{02CF1478-2EF2-4DA6-8B66-87BBB6C73B36}" destId="{AFA4D250-7628-4E93-A9E2-184963C4EE3D}" srcOrd="4" destOrd="0" presId="urn:microsoft.com/office/officeart/2005/8/layout/chevron2"/>
    <dgm:cxn modelId="{3AE64FA4-DBDD-4295-B3EE-CBE79FFB3317}" type="presParOf" srcId="{AFA4D250-7628-4E93-A9E2-184963C4EE3D}" destId="{EFBEEB66-89A0-499A-83A3-6D20C726159C}" srcOrd="0" destOrd="0" presId="urn:microsoft.com/office/officeart/2005/8/layout/chevron2"/>
    <dgm:cxn modelId="{7C4125C9-4195-47E9-86BF-6690F509B32E}" type="presParOf" srcId="{AFA4D250-7628-4E93-A9E2-184963C4EE3D}" destId="{4473C7A0-2E1B-4CB2-B155-DC8ED7FD490F}" srcOrd="1" destOrd="0" presId="urn:microsoft.com/office/officeart/2005/8/layout/chevron2"/>
    <dgm:cxn modelId="{CFDBA1E6-ECA6-4A12-BDB8-76B016EECA3F}" type="presParOf" srcId="{02CF1478-2EF2-4DA6-8B66-87BBB6C73B36}" destId="{1345AA44-D1E8-4160-A35A-6F3D568D405E}" srcOrd="5" destOrd="0" presId="urn:microsoft.com/office/officeart/2005/8/layout/chevron2"/>
    <dgm:cxn modelId="{60FCE4C6-4E16-4BD5-87ED-AC0CC4690CE0}" type="presParOf" srcId="{02CF1478-2EF2-4DA6-8B66-87BBB6C73B36}" destId="{C7BB5E2A-EBC8-455B-A469-3D8D9B835FFC}" srcOrd="6" destOrd="0" presId="urn:microsoft.com/office/officeart/2005/8/layout/chevron2"/>
    <dgm:cxn modelId="{67499B5E-7249-4842-B0DF-F8FAA0359CA6}" type="presParOf" srcId="{C7BB5E2A-EBC8-455B-A469-3D8D9B835FFC}" destId="{BE574D0C-3473-41C0-9139-A88851F7166C}" srcOrd="0" destOrd="0" presId="urn:microsoft.com/office/officeart/2005/8/layout/chevron2"/>
    <dgm:cxn modelId="{BCBD11FF-B35F-42E9-ACC1-AC01AA102370}" type="presParOf" srcId="{C7BB5E2A-EBC8-455B-A469-3D8D9B835FFC}" destId="{CDBDEA87-0CF6-4B43-9875-71C26769FCE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31122-3B07-4835-8C0F-2D6B512D8AD8}">
      <dsp:nvSpPr>
        <dsp:cNvPr id="0" name=""/>
        <dsp:cNvSpPr/>
      </dsp:nvSpPr>
      <dsp:spPr>
        <a:xfrm rot="5400000">
          <a:off x="-275911" y="484179"/>
          <a:ext cx="1334460" cy="93412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1">
            <a:lnSpc>
              <a:spcPct val="90000"/>
            </a:lnSpc>
            <a:spcBef>
              <a:spcPct val="0"/>
            </a:spcBef>
            <a:spcAft>
              <a:spcPct val="35000"/>
            </a:spcAft>
          </a:pPr>
          <a:r>
            <a:rPr lang="ar-SA" sz="2700" kern="1200" dirty="0" smtClean="0">
              <a:effectLst>
                <a:outerShdw blurRad="50800" dist="38100" dir="18900000" algn="bl" rotWithShape="0">
                  <a:prstClr val="black">
                    <a:alpha val="40000"/>
                  </a:prstClr>
                </a:outerShdw>
              </a:effectLst>
            </a:rPr>
            <a:t>أولا</a:t>
          </a:r>
          <a:endParaRPr lang="ar-SA" sz="2700" kern="1200" dirty="0">
            <a:effectLst>
              <a:outerShdw blurRad="50800" dist="38100" dir="18900000" algn="bl" rotWithShape="0">
                <a:prstClr val="black">
                  <a:alpha val="40000"/>
                </a:prstClr>
              </a:outerShdw>
            </a:effectLst>
          </a:endParaRPr>
        </a:p>
      </dsp:txBody>
      <dsp:txXfrm rot="-5400000">
        <a:off x="-75742" y="751071"/>
        <a:ext cx="934122" cy="400338"/>
      </dsp:txXfrm>
    </dsp:sp>
    <dsp:sp modelId="{83AB3688-8D01-4AC4-BBFC-E6A999380932}">
      <dsp:nvSpPr>
        <dsp:cNvPr id="0" name=""/>
        <dsp:cNvSpPr/>
      </dsp:nvSpPr>
      <dsp:spPr>
        <a:xfrm rot="5400000">
          <a:off x="3931744" y="-2859288"/>
          <a:ext cx="1348832" cy="7495561"/>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r" defTabSz="800100" rtl="1">
            <a:lnSpc>
              <a:spcPct val="90000"/>
            </a:lnSpc>
            <a:spcBef>
              <a:spcPct val="0"/>
            </a:spcBef>
            <a:spcAft>
              <a:spcPct val="15000"/>
            </a:spcAft>
            <a:buChar char="•"/>
          </a:pPr>
          <a:r>
            <a:rPr lang="ar-SA" sz="1800" b="1" kern="1200" dirty="0" smtClean="0"/>
            <a:t>السيرة النبوية التي كانت حدثا متفردا في التاريخ كله ليس له نظير </a:t>
          </a:r>
          <a:r>
            <a:rPr lang="ar-SA" sz="1800" b="1" kern="1200" dirty="0" err="1" smtClean="0"/>
            <a:t>و</a:t>
          </a:r>
          <a:r>
            <a:rPr lang="ar-SA" sz="1800" b="1" kern="1200" dirty="0" smtClean="0"/>
            <a:t> لا شبيه.</a:t>
          </a:r>
          <a:endParaRPr lang="ar-SA" sz="1800" b="1" kern="1200" dirty="0"/>
        </a:p>
        <a:p>
          <a:pPr marL="171450" lvl="1" indent="-171450" algn="r" defTabSz="800100" rtl="1">
            <a:lnSpc>
              <a:spcPct val="90000"/>
            </a:lnSpc>
            <a:spcBef>
              <a:spcPct val="0"/>
            </a:spcBef>
            <a:spcAft>
              <a:spcPct val="15000"/>
            </a:spcAft>
            <a:buChar char="•"/>
          </a:pPr>
          <a:r>
            <a:rPr lang="ar-SA" sz="1800" b="1" kern="1200" dirty="0"/>
            <a:t>ويحقق خلالها الشاعر العنصر الزمني الذي يربط المكان بالحدث من خلال ثلاثة أحداث زمنية فاصلة في عمر التاريخ </a:t>
          </a:r>
          <a:r>
            <a:rPr lang="ar-SA" sz="1800" b="1" kern="1200" dirty="0" smtClean="0"/>
            <a:t>البشري ( يوم مولد النبي </a:t>
          </a:r>
          <a:r>
            <a:rPr lang="ar-SA" sz="1800" b="1" kern="1200" dirty="0" smtClean="0">
              <a:solidFill>
                <a:srgbClr val="FF0000"/>
              </a:solidFill>
              <a:sym typeface="AGA Arabesque"/>
            </a:rPr>
            <a:t>، </a:t>
          </a:r>
          <a:r>
            <a:rPr lang="ar-SA" sz="1800" b="1" kern="1200" dirty="0" smtClean="0">
              <a:solidFill>
                <a:schemeClr val="tx1"/>
              </a:solidFill>
              <a:sym typeface="AGA Arabesque"/>
            </a:rPr>
            <a:t>ويوم بعثته، ويوم هجرته من مكة المكرمة إلى المدينة المنورة )</a:t>
          </a:r>
          <a:endParaRPr lang="ar-SA" sz="1800" b="1" kern="1200" dirty="0">
            <a:solidFill>
              <a:schemeClr val="tx1"/>
            </a:solidFill>
          </a:endParaRPr>
        </a:p>
        <a:p>
          <a:pPr marL="171450" lvl="1" indent="-171450" algn="r" defTabSz="800100" rtl="1">
            <a:lnSpc>
              <a:spcPct val="90000"/>
            </a:lnSpc>
            <a:spcBef>
              <a:spcPct val="0"/>
            </a:spcBef>
            <a:spcAft>
              <a:spcPct val="15000"/>
            </a:spcAft>
            <a:buChar char="•"/>
          </a:pPr>
          <a:r>
            <a:rPr lang="ar-SA" sz="1800" b="1" kern="1200" dirty="0" smtClean="0">
              <a:solidFill>
                <a:srgbClr val="FF0000"/>
              </a:solidFill>
            </a:rPr>
            <a:t>        في يوم مولده أو يوم بعثته                 أو يوم هجرته ما شئت من عبر</a:t>
          </a:r>
          <a:endParaRPr lang="ar-SA" sz="1800" b="1" kern="1200" dirty="0">
            <a:solidFill>
              <a:srgbClr val="FF0000"/>
            </a:solidFill>
          </a:endParaRPr>
        </a:p>
      </dsp:txBody>
      <dsp:txXfrm rot="-5400000">
        <a:off x="858380" y="279921"/>
        <a:ext cx="7429716" cy="1217142"/>
      </dsp:txXfrm>
    </dsp:sp>
    <dsp:sp modelId="{33FC17DA-1FAA-4FA2-8542-8EFB7573EA47}">
      <dsp:nvSpPr>
        <dsp:cNvPr id="0" name=""/>
        <dsp:cNvSpPr/>
      </dsp:nvSpPr>
      <dsp:spPr>
        <a:xfrm rot="5400000">
          <a:off x="-275911" y="1928950"/>
          <a:ext cx="1334460" cy="93412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1">
            <a:lnSpc>
              <a:spcPct val="90000"/>
            </a:lnSpc>
            <a:spcBef>
              <a:spcPct val="0"/>
            </a:spcBef>
            <a:spcAft>
              <a:spcPct val="35000"/>
            </a:spcAft>
          </a:pPr>
          <a:r>
            <a:rPr lang="ar-SA" sz="2700" kern="1200" dirty="0" smtClean="0">
              <a:effectLst>
                <a:outerShdw blurRad="50800" dist="38100" dir="18900000" algn="bl" rotWithShape="0">
                  <a:prstClr val="black">
                    <a:alpha val="40000"/>
                  </a:prstClr>
                </a:outerShdw>
              </a:effectLst>
            </a:rPr>
            <a:t>ثانيا</a:t>
          </a:r>
          <a:endParaRPr lang="ar-SA" sz="2700" kern="1200" dirty="0">
            <a:effectLst>
              <a:outerShdw blurRad="50800" dist="38100" dir="18900000" algn="bl" rotWithShape="0">
                <a:prstClr val="black">
                  <a:alpha val="40000"/>
                </a:prstClr>
              </a:outerShdw>
            </a:effectLst>
          </a:endParaRPr>
        </a:p>
      </dsp:txBody>
      <dsp:txXfrm rot="-5400000">
        <a:off x="-75742" y="2195842"/>
        <a:ext cx="934122" cy="400338"/>
      </dsp:txXfrm>
    </dsp:sp>
    <dsp:sp modelId="{05DF952B-2076-49C6-894C-C4D86F7BE6A4}">
      <dsp:nvSpPr>
        <dsp:cNvPr id="0" name=""/>
        <dsp:cNvSpPr/>
      </dsp:nvSpPr>
      <dsp:spPr>
        <a:xfrm rot="5400000">
          <a:off x="3940119" y="-1459240"/>
          <a:ext cx="1332082" cy="749556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r" defTabSz="800100" rtl="1">
            <a:lnSpc>
              <a:spcPct val="90000"/>
            </a:lnSpc>
            <a:spcBef>
              <a:spcPct val="0"/>
            </a:spcBef>
            <a:spcAft>
              <a:spcPct val="15000"/>
            </a:spcAft>
            <a:buChar char="•"/>
          </a:pPr>
          <a:r>
            <a:rPr lang="ar-SA" sz="1800" b="1" kern="1200" dirty="0" smtClean="0"/>
            <a:t>بداية تأسيس الدولة الإسلامية في المدينة المنورة على يدي الرسول الأمين </a:t>
          </a:r>
          <a:r>
            <a:rPr lang="ar-SA" sz="1800" b="1" kern="1200" dirty="0" smtClean="0">
              <a:solidFill>
                <a:srgbClr val="FF0000"/>
              </a:solidFill>
              <a:sym typeface="AGA Arabesque"/>
            </a:rPr>
            <a:t> </a:t>
          </a:r>
          <a:r>
            <a:rPr lang="ar-SA" sz="1800" b="1" kern="1200" dirty="0" smtClean="0">
              <a:solidFill>
                <a:schemeClr val="tx1"/>
              </a:solidFill>
              <a:sym typeface="AGA Arabesque"/>
            </a:rPr>
            <a:t>وهي</a:t>
          </a:r>
          <a:r>
            <a:rPr lang="ar-SA" sz="1800" b="1" kern="1200" dirty="0" smtClean="0">
              <a:solidFill>
                <a:srgbClr val="FF0000"/>
              </a:solidFill>
              <a:sym typeface="AGA Arabesque"/>
            </a:rPr>
            <a:t> </a:t>
          </a:r>
          <a:r>
            <a:rPr lang="ar-SA" sz="1800" b="1" kern="1200" dirty="0" smtClean="0">
              <a:solidFill>
                <a:schemeClr val="tx1"/>
              </a:solidFill>
              <a:sym typeface="AGA Arabesque"/>
            </a:rPr>
            <a:t>ال</a:t>
          </a:r>
          <a:r>
            <a:rPr lang="ar-SA" sz="1800" b="1" kern="1200" dirty="0" smtClean="0">
              <a:solidFill>
                <a:schemeClr val="tx1"/>
              </a:solidFill>
            </a:rPr>
            <a:t>بد</a:t>
          </a:r>
          <a:r>
            <a:rPr lang="ar-SA" sz="1800" b="1" kern="1200" dirty="0" smtClean="0"/>
            <a:t>اية التي انطلقت منها الحضارة العربية الإسلامية إلى العالم كله, إذ فيها تمت المؤاخاة بين المهاجرين والأنصار، وفيها انتظمت العلاقات بين المسلمين واليهود.</a:t>
          </a:r>
          <a:endParaRPr lang="ar-SA" sz="1800" b="1" kern="1200" dirty="0"/>
        </a:p>
        <a:p>
          <a:pPr marL="171450" lvl="1" indent="-171450" algn="r" defTabSz="800100" rtl="1">
            <a:lnSpc>
              <a:spcPct val="90000"/>
            </a:lnSpc>
            <a:spcBef>
              <a:spcPct val="0"/>
            </a:spcBef>
            <a:spcAft>
              <a:spcPct val="15000"/>
            </a:spcAft>
            <a:buChar char="•"/>
          </a:pPr>
          <a:r>
            <a:rPr lang="ar-SA" sz="1800" b="1" kern="1200" dirty="0" smtClean="0">
              <a:solidFill>
                <a:srgbClr val="FF0000"/>
              </a:solidFill>
            </a:rPr>
            <a:t>        بطيبة الطيب أرسى الحق دولته             فالكون في موعد ثرٍ مع القدر</a:t>
          </a:r>
          <a:endParaRPr lang="ar-SA" sz="1800" b="1" kern="1200" dirty="0">
            <a:solidFill>
              <a:srgbClr val="FF0000"/>
            </a:solidFill>
          </a:endParaRPr>
        </a:p>
      </dsp:txBody>
      <dsp:txXfrm rot="-5400000">
        <a:off x="858380" y="1687526"/>
        <a:ext cx="7430534" cy="1202028"/>
      </dsp:txXfrm>
    </dsp:sp>
    <dsp:sp modelId="{EFBEEB66-89A0-499A-83A3-6D20C726159C}">
      <dsp:nvSpPr>
        <dsp:cNvPr id="0" name=""/>
        <dsp:cNvSpPr/>
      </dsp:nvSpPr>
      <dsp:spPr>
        <a:xfrm rot="5400000">
          <a:off x="-275911" y="3183996"/>
          <a:ext cx="1334460" cy="93412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1">
            <a:lnSpc>
              <a:spcPct val="90000"/>
            </a:lnSpc>
            <a:spcBef>
              <a:spcPct val="0"/>
            </a:spcBef>
            <a:spcAft>
              <a:spcPct val="35000"/>
            </a:spcAft>
          </a:pPr>
          <a:r>
            <a:rPr lang="ar-SA" sz="2700" kern="1200" dirty="0" smtClean="0">
              <a:effectLst>
                <a:outerShdw blurRad="50800" dist="38100" dir="18900000" algn="bl" rotWithShape="0">
                  <a:prstClr val="black">
                    <a:alpha val="40000"/>
                  </a:prstClr>
                </a:outerShdw>
              </a:effectLst>
            </a:rPr>
            <a:t>ثالثا</a:t>
          </a:r>
          <a:endParaRPr lang="ar-SA" sz="2700" kern="1200" dirty="0">
            <a:effectLst>
              <a:outerShdw blurRad="50800" dist="38100" dir="18900000" algn="bl" rotWithShape="0">
                <a:prstClr val="black">
                  <a:alpha val="40000"/>
                </a:prstClr>
              </a:outerShdw>
            </a:effectLst>
          </a:endParaRPr>
        </a:p>
      </dsp:txBody>
      <dsp:txXfrm rot="-5400000">
        <a:off x="-75742" y="3450888"/>
        <a:ext cx="934122" cy="400338"/>
      </dsp:txXfrm>
    </dsp:sp>
    <dsp:sp modelId="{4473C7A0-2E1B-4CB2-B155-DC8ED7FD490F}">
      <dsp:nvSpPr>
        <dsp:cNvPr id="0" name=""/>
        <dsp:cNvSpPr/>
      </dsp:nvSpPr>
      <dsp:spPr>
        <a:xfrm rot="5400000">
          <a:off x="4170546" y="-51558"/>
          <a:ext cx="952630" cy="7495561"/>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r" defTabSz="800100" rtl="1">
            <a:lnSpc>
              <a:spcPct val="90000"/>
            </a:lnSpc>
            <a:spcBef>
              <a:spcPct val="0"/>
            </a:spcBef>
            <a:spcAft>
              <a:spcPct val="15000"/>
            </a:spcAft>
            <a:buChar char="•"/>
          </a:pPr>
          <a:r>
            <a:rPr lang="ar-SA" sz="1800" b="1" kern="1200" dirty="0" smtClean="0"/>
            <a:t>التقاء السماء بالأرض ( بنزول القرآن الكريم الذي سوى النفوس، وأقامها، وانجذبت الأكوان كلها إلى </a:t>
          </a:r>
          <a:r>
            <a:rPr lang="ar-SA" sz="1800" b="1" kern="1200" dirty="0" err="1" smtClean="0"/>
            <a:t>إشراقاته</a:t>
          </a:r>
          <a:r>
            <a:rPr lang="ar-SA" sz="1800" b="1" kern="1200" dirty="0" smtClean="0"/>
            <a:t> البهية ). </a:t>
          </a:r>
          <a:endParaRPr lang="ar-SA" sz="1800" b="1" kern="1200" dirty="0"/>
        </a:p>
        <a:p>
          <a:pPr marL="171450" lvl="1" indent="-171450" algn="r" defTabSz="800100" rtl="1">
            <a:lnSpc>
              <a:spcPct val="90000"/>
            </a:lnSpc>
            <a:spcBef>
              <a:spcPct val="0"/>
            </a:spcBef>
            <a:spcAft>
              <a:spcPct val="15000"/>
            </a:spcAft>
            <a:buChar char="•"/>
          </a:pPr>
          <a:r>
            <a:rPr lang="ar-SA" sz="1800" b="1" kern="1200" dirty="0" smtClean="0">
              <a:solidFill>
                <a:srgbClr val="FF0000"/>
              </a:solidFill>
            </a:rPr>
            <a:t>       تلا الرسولُ كتابَ الله فالتفتت                  دنيًا بأكملها تُصغِي إلى السُّوَر</a:t>
          </a:r>
          <a:endParaRPr lang="ar-SA" sz="1800" b="1" kern="1200" dirty="0">
            <a:solidFill>
              <a:srgbClr val="FF0000"/>
            </a:solidFill>
          </a:endParaRPr>
        </a:p>
      </dsp:txBody>
      <dsp:txXfrm rot="-5400000">
        <a:off x="899081" y="3266411"/>
        <a:ext cx="7449057" cy="859622"/>
      </dsp:txXfrm>
    </dsp:sp>
    <dsp:sp modelId="{BE574D0C-3473-41C0-9139-A88851F7166C}">
      <dsp:nvSpPr>
        <dsp:cNvPr id="0" name=""/>
        <dsp:cNvSpPr/>
      </dsp:nvSpPr>
      <dsp:spPr>
        <a:xfrm rot="5400000">
          <a:off x="-275911" y="4680330"/>
          <a:ext cx="1334460" cy="934122"/>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1">
            <a:lnSpc>
              <a:spcPct val="90000"/>
            </a:lnSpc>
            <a:spcBef>
              <a:spcPct val="0"/>
            </a:spcBef>
            <a:spcAft>
              <a:spcPct val="35000"/>
            </a:spcAft>
          </a:pPr>
          <a:r>
            <a:rPr lang="ar-SA" sz="2700" kern="1200" dirty="0" smtClean="0">
              <a:effectLst>
                <a:outerShdw blurRad="50800" dist="38100" dir="18900000" algn="bl" rotWithShape="0">
                  <a:prstClr val="black">
                    <a:alpha val="40000"/>
                  </a:prstClr>
                </a:outerShdw>
              </a:effectLst>
            </a:rPr>
            <a:t>رابعا</a:t>
          </a:r>
          <a:endParaRPr lang="ar-SA" sz="2700" kern="1200" dirty="0">
            <a:effectLst>
              <a:outerShdw blurRad="50800" dist="38100" dir="18900000" algn="bl" rotWithShape="0">
                <a:prstClr val="black">
                  <a:alpha val="40000"/>
                </a:prstClr>
              </a:outerShdw>
            </a:effectLst>
          </a:endParaRPr>
        </a:p>
      </dsp:txBody>
      <dsp:txXfrm rot="-5400000">
        <a:off x="-75742" y="4947222"/>
        <a:ext cx="934122" cy="400338"/>
      </dsp:txXfrm>
    </dsp:sp>
    <dsp:sp modelId="{CDBDEA87-0CF6-4B43-9875-71C26769FCE5}">
      <dsp:nvSpPr>
        <dsp:cNvPr id="0" name=""/>
        <dsp:cNvSpPr/>
      </dsp:nvSpPr>
      <dsp:spPr>
        <a:xfrm rot="5400000">
          <a:off x="3888556" y="1157490"/>
          <a:ext cx="1435207" cy="7798532"/>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r" defTabSz="800100" rtl="1">
            <a:lnSpc>
              <a:spcPct val="90000"/>
            </a:lnSpc>
            <a:spcBef>
              <a:spcPct val="0"/>
            </a:spcBef>
            <a:spcAft>
              <a:spcPct val="15000"/>
            </a:spcAft>
            <a:buChar char="•"/>
          </a:pPr>
          <a:r>
            <a:rPr lang="ar-SA" sz="1800" b="1" kern="1200" dirty="0" smtClean="0"/>
            <a:t>معركة بدر الكبرى ( تسمى غزوة بدر الكبرى، وبدر القتال، ويوم الفرقان، وقعت في السابع عشر من رمضان في السنة الثانية للهجرة )، وما كان فيها من أمر شهود الملائكة هذه المعركة، وانتصار المسلمين فيها على الكفار. وقد خلد القرآن هذه المعركة في سورة آل عمران، وفي سورة الأنفال.</a:t>
          </a:r>
          <a:endParaRPr lang="ar-SA" sz="1800" b="1" kern="1200" dirty="0"/>
        </a:p>
        <a:p>
          <a:pPr marL="171450" lvl="1" indent="-171450" algn="r" defTabSz="711200" rtl="1">
            <a:lnSpc>
              <a:spcPct val="90000"/>
            </a:lnSpc>
            <a:spcBef>
              <a:spcPct val="0"/>
            </a:spcBef>
            <a:spcAft>
              <a:spcPct val="15000"/>
            </a:spcAft>
            <a:buChar char="•"/>
          </a:pPr>
          <a:r>
            <a:rPr lang="ar-SA" sz="1600" b="1" kern="1200" dirty="0" smtClean="0">
              <a:solidFill>
                <a:srgbClr val="FF0000"/>
              </a:solidFill>
            </a:rPr>
            <a:t>       وجند الكفرُ ما للكفر من عدد                         فخَرَّ في قاع بدرِ دونما أثر</a:t>
          </a:r>
          <a:endParaRPr lang="ar-SA" sz="1600" b="1" kern="1200" dirty="0">
            <a:solidFill>
              <a:srgbClr val="FF0000"/>
            </a:solidFill>
          </a:endParaRPr>
        </a:p>
      </dsp:txBody>
      <dsp:txXfrm rot="-5400000">
        <a:off x="706894" y="4409214"/>
        <a:ext cx="7728471" cy="12950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D5549B1-01CF-4660-A56B-8A87E6EDA054}" type="datetimeFigureOut">
              <a:rPr lang="ar-SA" smtClean="0"/>
              <a:pPr/>
              <a:t>30 محرم، 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DB4A1EB-6F80-4B16-BC55-16EFBB718A86}"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smtClean="0"/>
          </a:p>
          <a:p>
            <a:r>
              <a:rPr lang="ar-SA" smtClean="0"/>
              <a:t>=====</a:t>
            </a:r>
          </a:p>
          <a:p>
            <a:r>
              <a:rPr lang="ar-SA" smtClean="0"/>
              <a:t> </a:t>
            </a:r>
            <a:r>
              <a:rPr lang="ar-SA" dirty="0" err="1" smtClean="0"/>
              <a:t>وةنخخح</a:t>
            </a:r>
            <a:endParaRPr lang="ar-SA" dirty="0"/>
          </a:p>
        </p:txBody>
      </p:sp>
      <p:sp>
        <p:nvSpPr>
          <p:cNvPr id="4" name="عنصر نائب لرقم الشريحة 3"/>
          <p:cNvSpPr>
            <a:spLocks noGrp="1"/>
          </p:cNvSpPr>
          <p:nvPr>
            <p:ph type="sldNum" sz="quarter" idx="10"/>
          </p:nvPr>
        </p:nvSpPr>
        <p:spPr/>
        <p:txBody>
          <a:bodyPr/>
          <a:lstStyle/>
          <a:p>
            <a:fld id="{3DB4A1EB-6F80-4B16-BC55-16EFBB718A86}" type="slidenum">
              <a:rPr lang="ar-SA" smtClean="0"/>
              <a:pPr/>
              <a:t>2</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D6EDCCD-B14D-4F16-8BE4-2004B85E007D}" type="slidenum">
              <a:rPr lang="ar-SA" smtClean="0"/>
              <a:pPr/>
              <a:t>13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299F004-8272-4C1E-98EE-068C657AE4E7}" type="slidenum">
              <a:rPr lang="ar-SA" smtClean="0"/>
              <a:pPr/>
              <a:t>14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69CF1AC-C130-457A-ABD0-4E54E7C5F118}" type="slidenum">
              <a:rPr lang="ar-SA" smtClean="0"/>
              <a:pPr/>
              <a:t>15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D251F67-C327-4FBC-A312-DDC57BAB1616}" type="slidenum">
              <a:rPr lang="ar-SA" smtClean="0"/>
              <a:pPr/>
              <a:t>16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3DB4A1EB-6F80-4B16-BC55-16EFBB718A86}" type="slidenum">
              <a:rPr lang="ar-SA" smtClean="0"/>
              <a:pPr/>
              <a:t>17</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3DB4A1EB-6F80-4B16-BC55-16EFBB718A86}" type="slidenum">
              <a:rPr lang="ar-SA" smtClean="0"/>
              <a:pPr/>
              <a:t>18</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3DB4A1EB-6F80-4B16-BC55-16EFBB718A86}" type="slidenum">
              <a:rPr lang="ar-SA" smtClean="0"/>
              <a:pPr/>
              <a:t>19</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3DB4A1EB-6F80-4B16-BC55-16EFBB718A86}" type="slidenum">
              <a:rPr lang="ar-SA" smtClean="0"/>
              <a:pPr/>
              <a:t>20</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C125AE41-D570-4201-BB67-7EB2FB040D86}" type="datetimeFigureOut">
              <a:rPr lang="ar-SA" smtClean="0"/>
              <a:pPr/>
              <a:t>30 محرم، 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125AE41-D570-4201-BB67-7EB2FB040D86}" type="datetimeFigureOut">
              <a:rPr lang="ar-SA" smtClean="0"/>
              <a:pPr/>
              <a:t>30 محرم، 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125AE41-D570-4201-BB67-7EB2FB040D86}" type="datetimeFigureOut">
              <a:rPr lang="ar-SA" smtClean="0"/>
              <a:pPr/>
              <a:t>30 محرم، 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125AE41-D570-4201-BB67-7EB2FB040D86}" type="datetimeFigureOut">
              <a:rPr lang="ar-SA" smtClean="0"/>
              <a:pPr/>
              <a:t>30 محرم، 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125AE41-D570-4201-BB67-7EB2FB040D86}" type="datetimeFigureOut">
              <a:rPr lang="ar-SA" smtClean="0"/>
              <a:pPr/>
              <a:t>30 محرم، 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C125AE41-D570-4201-BB67-7EB2FB040D86}" type="datetimeFigureOut">
              <a:rPr lang="ar-SA" smtClean="0"/>
              <a:pPr/>
              <a:t>30 محرم، 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C125AE41-D570-4201-BB67-7EB2FB040D86}" type="datetimeFigureOut">
              <a:rPr lang="ar-SA" smtClean="0"/>
              <a:pPr/>
              <a:t>30 محرم، 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C125AE41-D570-4201-BB67-7EB2FB040D86}" type="datetimeFigureOut">
              <a:rPr lang="ar-SA" smtClean="0"/>
              <a:pPr/>
              <a:t>30 محرم، 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125AE41-D570-4201-BB67-7EB2FB040D86}" type="datetimeFigureOut">
              <a:rPr lang="ar-SA" smtClean="0"/>
              <a:pPr/>
              <a:t>30 محرم، 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125AE41-D570-4201-BB67-7EB2FB040D86}" type="datetimeFigureOut">
              <a:rPr lang="ar-SA" smtClean="0"/>
              <a:pPr/>
              <a:t>30 محرم، 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125AE41-D570-4201-BB67-7EB2FB040D86}" type="datetimeFigureOut">
              <a:rPr lang="ar-SA" smtClean="0"/>
              <a:pPr/>
              <a:t>30 محرم، 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AED6680-7E57-460A-9E3C-5B5B54A6F031}"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125AE41-D570-4201-BB67-7EB2FB040D86}" type="datetimeFigureOut">
              <a:rPr lang="ar-SA" smtClean="0"/>
              <a:pPr/>
              <a:t>30 محرم، 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ED6680-7E57-460A-9E3C-5B5B54A6F031}"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01458_HD.jpg"/>
          <p:cNvPicPr>
            <a:picLocks noChangeAspect="1"/>
          </p:cNvPicPr>
          <p:nvPr/>
        </p:nvPicPr>
        <p:blipFill>
          <a:blip r:embed="rId2">
            <a:lum bright="19000" contrast="-41000"/>
          </a:blip>
          <a:srcRect l="16884"/>
          <a:stretch>
            <a:fillRect/>
          </a:stretch>
        </p:blipFill>
        <p:spPr>
          <a:xfrm>
            <a:off x="0" y="-17888"/>
            <a:ext cx="9144000" cy="68758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مستطيل 2"/>
          <p:cNvSpPr/>
          <p:nvPr/>
        </p:nvSpPr>
        <p:spPr>
          <a:xfrm>
            <a:off x="1428728" y="1500174"/>
            <a:ext cx="6436027" cy="193899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6000" b="1" cap="all" spc="0" dirty="0" smtClean="0">
                <a:ln w="0"/>
                <a:solidFill>
                  <a:srgbClr val="C00000"/>
                </a:solidFill>
                <a:effectLst>
                  <a:outerShdw blurRad="63500" dist="139700" dir="7200000" algn="br" rotWithShape="0">
                    <a:prstClr val="black">
                      <a:alpha val="24000"/>
                    </a:prstClr>
                  </a:outerShdw>
                </a:effectLst>
                <a:latin typeface="Vani" pitchFamily="34" charset="0"/>
                <a:ea typeface="DotumChe" pitchFamily="49" charset="-127"/>
                <a:cs typeface="Akhbar MT" pitchFamily="2" charset="-78"/>
              </a:rPr>
              <a:t>نص من شعر غازي </a:t>
            </a:r>
            <a:r>
              <a:rPr lang="ar-SA" sz="6000" b="1" cap="all" spc="0" dirty="0" err="1" smtClean="0">
                <a:ln w="0"/>
                <a:solidFill>
                  <a:srgbClr val="C00000"/>
                </a:solidFill>
                <a:effectLst>
                  <a:outerShdw blurRad="63500" dist="139700" dir="7200000" algn="br" rotWithShape="0">
                    <a:prstClr val="black">
                      <a:alpha val="24000"/>
                    </a:prstClr>
                  </a:outerShdw>
                </a:effectLst>
                <a:latin typeface="Vani" pitchFamily="34" charset="0"/>
                <a:ea typeface="DotumChe" pitchFamily="49" charset="-127"/>
                <a:cs typeface="Akhbar MT" pitchFamily="2" charset="-78"/>
              </a:rPr>
              <a:t>القصيبي</a:t>
            </a:r>
            <a:endParaRPr lang="ar-SA" sz="6000" b="1" cap="all" spc="0" dirty="0" smtClean="0">
              <a:ln w="0"/>
              <a:solidFill>
                <a:srgbClr val="C00000"/>
              </a:solidFill>
              <a:effectLst>
                <a:outerShdw blurRad="63500" dist="139700" dir="7200000" algn="br" rotWithShape="0">
                  <a:prstClr val="black">
                    <a:alpha val="24000"/>
                  </a:prstClr>
                </a:outerShdw>
              </a:effectLst>
              <a:latin typeface="Vani" pitchFamily="34" charset="0"/>
              <a:ea typeface="DotumChe" pitchFamily="49" charset="-127"/>
              <a:cs typeface="Akhbar MT" pitchFamily="2" charset="-78"/>
            </a:endParaRPr>
          </a:p>
          <a:p>
            <a:pPr algn="ctr"/>
            <a:r>
              <a:rPr lang="ar-SA" sz="6000" b="1" cap="all" dirty="0" smtClean="0">
                <a:ln w="0"/>
                <a:solidFill>
                  <a:srgbClr val="6C006C"/>
                </a:solidFill>
                <a:effectLst>
                  <a:outerShdw blurRad="63500" dist="139700" dir="7200000" algn="br" rotWithShape="0">
                    <a:prstClr val="black">
                      <a:alpha val="24000"/>
                    </a:prstClr>
                  </a:outerShdw>
                </a:effectLst>
                <a:latin typeface="Vani" pitchFamily="34" charset="0"/>
                <a:ea typeface="DotumChe" pitchFamily="49" charset="-127"/>
                <a:cs typeface="Akhbar MT" pitchFamily="2" charset="-78"/>
              </a:rPr>
              <a:t>تلكَ </a:t>
            </a:r>
            <a:r>
              <a:rPr lang="ar-SA" sz="6000" b="1" cap="all" dirty="0" err="1" smtClean="0">
                <a:ln w="0"/>
                <a:solidFill>
                  <a:srgbClr val="6C006C"/>
                </a:solidFill>
                <a:effectLst>
                  <a:outerShdw blurRad="63500" dist="139700" dir="7200000" algn="br" rotWithShape="0">
                    <a:prstClr val="black">
                      <a:alpha val="24000"/>
                    </a:prstClr>
                  </a:outerShdw>
                </a:effectLst>
                <a:latin typeface="Vani" pitchFamily="34" charset="0"/>
                <a:ea typeface="DotumChe" pitchFamily="49" charset="-127"/>
                <a:cs typeface="Akhbar MT" pitchFamily="2" charset="-78"/>
              </a:rPr>
              <a:t>الثنياتُ</a:t>
            </a:r>
            <a:r>
              <a:rPr lang="ar-SA" sz="6000" b="1" cap="all" dirty="0" smtClean="0">
                <a:ln w="0"/>
                <a:solidFill>
                  <a:srgbClr val="6C006C"/>
                </a:solidFill>
                <a:effectLst>
                  <a:outerShdw blurRad="63500" dist="139700" dir="7200000" algn="br" rotWithShape="0">
                    <a:prstClr val="black">
                      <a:alpha val="24000"/>
                    </a:prstClr>
                  </a:outerShdw>
                </a:effectLst>
                <a:latin typeface="Vani" pitchFamily="34" charset="0"/>
                <a:ea typeface="DotumChe" pitchFamily="49" charset="-127"/>
                <a:cs typeface="Akhbar MT" pitchFamily="2" charset="-78"/>
              </a:rPr>
              <a:t> فاذكر مطلعَ القمَر</a:t>
            </a:r>
            <a:r>
              <a:rPr lang="ar-SA" sz="6000" b="1" cap="all" spc="0" dirty="0" smtClean="0">
                <a:ln w="0"/>
                <a:solidFill>
                  <a:srgbClr val="6C006C"/>
                </a:solidFill>
                <a:effectLst>
                  <a:outerShdw blurRad="63500" dist="139700" dir="7200000" algn="br" rotWithShape="0">
                    <a:prstClr val="black">
                      <a:alpha val="24000"/>
                    </a:prstClr>
                  </a:outerShdw>
                </a:effectLst>
                <a:latin typeface="Vani" pitchFamily="34" charset="0"/>
                <a:ea typeface="DotumChe" pitchFamily="49" charset="-127"/>
                <a:cs typeface="Akhbar MT" pitchFamily="2" charset="-78"/>
              </a:rPr>
              <a:t> </a:t>
            </a:r>
            <a:endParaRPr lang="ar-SA" sz="6000" b="1" cap="all" spc="0" dirty="0">
              <a:ln w="0"/>
              <a:solidFill>
                <a:srgbClr val="6C006C"/>
              </a:solidFill>
              <a:effectLst>
                <a:outerShdw blurRad="63500" dist="139700" dir="7200000" algn="br" rotWithShape="0">
                  <a:prstClr val="black">
                    <a:alpha val="24000"/>
                  </a:prstClr>
                </a:outerShdw>
              </a:effectLst>
              <a:latin typeface="Vani" pitchFamily="34" charset="0"/>
              <a:ea typeface="DotumChe" pitchFamily="49" charset="-127"/>
              <a:cs typeface="Akhbar M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 calcmode="lin" valueType="num">
                                      <p:cBhvr>
                                        <p:cTn id="14"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03761_HD.jpg"/>
          <p:cNvPicPr>
            <a:picLocks noChangeAspect="1"/>
          </p:cNvPicPr>
          <p:nvPr/>
        </p:nvPicPr>
        <p:blipFill>
          <a:blip r:embed="rId2">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1214414" y="1071546"/>
            <a:ext cx="6436027"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9600" b="1" cap="all" spc="0" dirty="0" smtClean="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rPr>
              <a:t>ثانيًا:</a:t>
            </a:r>
            <a:endParaRPr lang="ar-SA" sz="9600" b="1" cap="all" spc="0" dirty="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endParaRPr>
          </a:p>
        </p:txBody>
      </p:sp>
      <p:sp>
        <p:nvSpPr>
          <p:cNvPr id="3" name="مستطيل 2"/>
          <p:cNvSpPr/>
          <p:nvPr/>
        </p:nvSpPr>
        <p:spPr>
          <a:xfrm>
            <a:off x="1428728" y="3071810"/>
            <a:ext cx="6436027"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9600" b="1" cap="all" spc="0" dirty="0" smtClean="0">
                <a:ln w="0"/>
                <a:solidFill>
                  <a:srgbClr val="FFFFFF"/>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التذوق الجمالي</a:t>
            </a:r>
            <a:endParaRPr lang="ar-SA" sz="9600" b="1" cap="all" spc="0" dirty="0">
              <a:ln w="0"/>
              <a:solidFill>
                <a:srgbClr val="FFFFFF"/>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2"/>
                                        </p:tgtEl>
                                        <p:attrNameLst>
                                          <p:attrName>ppt_y</p:attrName>
                                        </p:attrNameLst>
                                      </p:cBhvr>
                                      <p:tavLst>
                                        <p:tav tm="0">
                                          <p:val>
                                            <p:strVal val="#ppt_y"/>
                                          </p:val>
                                        </p:tav>
                                        <p:tav tm="100000">
                                          <p:val>
                                            <p:strVal val="#ppt_y"/>
                                          </p:val>
                                        </p:tav>
                                      </p:tavLst>
                                    </p:anim>
                                    <p:animEffect transition="in" filter="fade">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0" fill="hold"/>
                                        <p:tgtEl>
                                          <p:spTgt spid="3"/>
                                        </p:tgtEl>
                                        <p:attrNameLst>
                                          <p:attrName>ppt_w</p:attrName>
                                        </p:attrNameLst>
                                      </p:cBhvr>
                                      <p:tavLst>
                                        <p:tav tm="0">
                                          <p:val>
                                            <p:strVal val="#ppt_w+.3"/>
                                          </p:val>
                                        </p:tav>
                                        <p:tav tm="100000">
                                          <p:val>
                                            <p:strVal val="#ppt_w"/>
                                          </p:val>
                                        </p:tav>
                                      </p:tavLst>
                                    </p:anim>
                                    <p:anim calcmode="lin" valueType="num">
                                      <p:cBhvr>
                                        <p:cTn id="24" dur="2000" fill="hold"/>
                                        <p:tgtEl>
                                          <p:spTgt spid="3"/>
                                        </p:tgtEl>
                                        <p:attrNameLst>
                                          <p:attrName>ppt_h</p:attrName>
                                        </p:attrNameLst>
                                      </p:cBhvr>
                                      <p:tavLst>
                                        <p:tav tm="0">
                                          <p:val>
                                            <p:strVal val="#ppt_h"/>
                                          </p:val>
                                        </p:tav>
                                        <p:tav tm="100000">
                                          <p:val>
                                            <p:strVal val="#ppt_h"/>
                                          </p:val>
                                        </p:tav>
                                      </p:tavLst>
                                    </p:anim>
                                    <p:animEffect transition="in" filter="fade">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03761_HD.jpg"/>
          <p:cNvPicPr>
            <a:picLocks noChangeAspect="1"/>
          </p:cNvPicPr>
          <p:nvPr/>
        </p:nvPicPr>
        <p:blipFill>
          <a:blip r:embed="rId2">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4500562" y="0"/>
            <a:ext cx="5429256"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4800" b="1" cap="all" spc="0" dirty="0" smtClean="0">
                <a:ln w="0"/>
                <a:solidFill>
                  <a:srgbClr val="FFFF00"/>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1- تابع الاستعارة</a:t>
            </a:r>
            <a:endParaRPr lang="ar-SA" sz="4800" b="1" cap="all" spc="0" dirty="0">
              <a:ln w="0"/>
              <a:solidFill>
                <a:srgbClr val="FFFF00"/>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endParaRPr>
          </a:p>
        </p:txBody>
      </p:sp>
      <p:sp>
        <p:nvSpPr>
          <p:cNvPr id="5" name="مستطيل 4"/>
          <p:cNvSpPr/>
          <p:nvPr/>
        </p:nvSpPr>
        <p:spPr>
          <a:xfrm>
            <a:off x="1" y="0"/>
            <a:ext cx="5929322" cy="1077218"/>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3200" b="1" cap="all" spc="0" dirty="0" smtClean="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rPr>
              <a:t>وردت في النص نماذج للاستعارة المكنية ، </a:t>
            </a:r>
            <a:r>
              <a:rPr lang="ar-SA" sz="3200" b="1" cap="all" spc="0" dirty="0" err="1" smtClean="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rPr>
              <a:t>و</a:t>
            </a:r>
            <a:r>
              <a:rPr lang="ar-SA" sz="3200" b="1" cap="all" spc="0" dirty="0" smtClean="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rPr>
              <a:t> هذا تفصيل </a:t>
            </a:r>
            <a:r>
              <a:rPr lang="ar-SA" sz="3200" b="1" cap="all" spc="0" dirty="0" err="1" smtClean="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rPr>
              <a:t>بها</a:t>
            </a:r>
            <a:r>
              <a:rPr lang="ar-SA" sz="3200" b="1" cap="all" spc="0" dirty="0" smtClean="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rPr>
              <a:t> :</a:t>
            </a:r>
            <a:endParaRPr lang="ar-SA" sz="3200" b="1" cap="all" spc="0" dirty="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endParaRPr>
          </a:p>
        </p:txBody>
      </p:sp>
      <p:graphicFrame>
        <p:nvGraphicFramePr>
          <p:cNvPr id="6" name="جدول 5"/>
          <p:cNvGraphicFramePr>
            <a:graphicFrameLocks noGrp="1"/>
          </p:cNvGraphicFramePr>
          <p:nvPr/>
        </p:nvGraphicFramePr>
        <p:xfrm>
          <a:off x="214282" y="1078227"/>
          <a:ext cx="8786875" cy="5779773"/>
        </p:xfrm>
        <a:graphic>
          <a:graphicData uri="http://schemas.openxmlformats.org/drawingml/2006/table">
            <a:tbl>
              <a:tblPr rtl="1" firstRow="1" bandRow="1">
                <a:tableStyleId>{5C22544A-7EE6-4342-B048-85BDC9FD1C3A}</a:tableStyleId>
              </a:tblPr>
              <a:tblGrid>
                <a:gridCol w="1944855"/>
                <a:gridCol w="984103"/>
                <a:gridCol w="1464478"/>
                <a:gridCol w="2151182"/>
                <a:gridCol w="1138471"/>
                <a:gridCol w="1103786"/>
              </a:tblGrid>
              <a:tr h="476253">
                <a:tc>
                  <a:txBody>
                    <a:bodyPr/>
                    <a:lstStyle/>
                    <a:p>
                      <a:pPr algn="ctr" rtl="1"/>
                      <a:r>
                        <a:rPr lang="ar-SA" sz="2400" dirty="0" smtClean="0">
                          <a:effectLst/>
                        </a:rPr>
                        <a:t>النماذج</a:t>
                      </a:r>
                      <a:endParaRPr lang="ar-SA" sz="2400" dirty="0">
                        <a:effectLst/>
                      </a:endParaRPr>
                    </a:p>
                  </a:txBody>
                  <a:tcPr/>
                </a:tc>
                <a:tc>
                  <a:txBody>
                    <a:bodyPr/>
                    <a:lstStyle/>
                    <a:p>
                      <a:pPr algn="ctr" rtl="1"/>
                      <a:r>
                        <a:rPr lang="ar-SA" sz="2400" dirty="0" smtClean="0">
                          <a:effectLst/>
                        </a:rPr>
                        <a:t>المشبه</a:t>
                      </a:r>
                      <a:endParaRPr lang="ar-SA" sz="2400" dirty="0">
                        <a:effectLst/>
                      </a:endParaRPr>
                    </a:p>
                  </a:txBody>
                  <a:tcPr/>
                </a:tc>
                <a:tc>
                  <a:txBody>
                    <a:bodyPr/>
                    <a:lstStyle/>
                    <a:p>
                      <a:pPr algn="ctr" rtl="1"/>
                      <a:r>
                        <a:rPr lang="ar-SA" sz="2400" dirty="0" smtClean="0">
                          <a:effectLst/>
                        </a:rPr>
                        <a:t>المشبه </a:t>
                      </a:r>
                      <a:r>
                        <a:rPr lang="ar-SA" sz="2400" dirty="0" err="1" smtClean="0">
                          <a:effectLst/>
                        </a:rPr>
                        <a:t>به</a:t>
                      </a:r>
                      <a:endParaRPr lang="ar-SA" sz="2400" dirty="0">
                        <a:effectLst/>
                      </a:endParaRPr>
                    </a:p>
                  </a:txBody>
                  <a:tcPr/>
                </a:tc>
                <a:tc>
                  <a:txBody>
                    <a:bodyPr/>
                    <a:lstStyle/>
                    <a:p>
                      <a:pPr algn="ctr" rtl="1"/>
                      <a:r>
                        <a:rPr lang="ar-SA" sz="2400" dirty="0" smtClean="0">
                          <a:effectLst/>
                        </a:rPr>
                        <a:t>التشبيه</a:t>
                      </a:r>
                      <a:endParaRPr lang="ar-SA" sz="2400" dirty="0">
                        <a:effectLst/>
                      </a:endParaRPr>
                    </a:p>
                  </a:txBody>
                  <a:tcPr/>
                </a:tc>
                <a:tc>
                  <a:txBody>
                    <a:bodyPr/>
                    <a:lstStyle/>
                    <a:p>
                      <a:pPr algn="ctr" rtl="1"/>
                      <a:r>
                        <a:rPr lang="ar-SA" sz="2400" dirty="0" smtClean="0"/>
                        <a:t>اللازمة</a:t>
                      </a:r>
                      <a:endParaRPr lang="ar-SA" sz="2400" dirty="0"/>
                    </a:p>
                  </a:txBody>
                  <a:tcPr/>
                </a:tc>
                <a:tc>
                  <a:txBody>
                    <a:bodyPr/>
                    <a:lstStyle/>
                    <a:p>
                      <a:pPr rtl="1"/>
                      <a:endParaRPr lang="ar-SA" dirty="0"/>
                    </a:p>
                  </a:txBody>
                  <a:tcPr/>
                </a:tc>
              </a:tr>
              <a:tr h="1111258">
                <a:tc>
                  <a:txBody>
                    <a:bodyPr/>
                    <a:lstStyle/>
                    <a:p>
                      <a:pPr rtl="1"/>
                      <a:r>
                        <a:rPr lang="ar-SA" sz="1800" b="1" dirty="0" smtClean="0">
                          <a:solidFill>
                            <a:srgbClr val="C00000"/>
                          </a:solidFill>
                        </a:rPr>
                        <a:t>”لم ير التاريخ توأمها“</a:t>
                      </a:r>
                      <a:endParaRPr lang="ar-SA" sz="1800" b="1" dirty="0">
                        <a:solidFill>
                          <a:srgbClr val="C00000"/>
                        </a:solidFill>
                      </a:endParaRPr>
                    </a:p>
                  </a:txBody>
                  <a:tcPr/>
                </a:tc>
                <a:tc>
                  <a:txBody>
                    <a:bodyPr/>
                    <a:lstStyle/>
                    <a:p>
                      <a:pPr algn="ctr" rtl="1"/>
                      <a:r>
                        <a:rPr lang="ar-SA" sz="1800" b="1" dirty="0" smtClean="0"/>
                        <a:t>التاريخ</a:t>
                      </a:r>
                      <a:endParaRPr lang="ar-SA" sz="1800" b="1" dirty="0"/>
                    </a:p>
                  </a:txBody>
                  <a:tcPr/>
                </a:tc>
                <a:tc>
                  <a:txBody>
                    <a:bodyPr/>
                    <a:lstStyle/>
                    <a:p>
                      <a:pPr algn="ctr" rtl="1"/>
                      <a:r>
                        <a:rPr lang="ar-SA" sz="1800" b="1" dirty="0" smtClean="0"/>
                        <a:t>كائن حي لم يذكر، وكني عنه </a:t>
                      </a:r>
                      <a:r>
                        <a:rPr lang="ar-SA" sz="1800" b="1" dirty="0" err="1" smtClean="0"/>
                        <a:t>بـ</a:t>
                      </a:r>
                      <a:r>
                        <a:rPr lang="ar-SA" sz="1800" b="1" dirty="0" smtClean="0"/>
                        <a:t>“الرؤية“</a:t>
                      </a:r>
                      <a:endParaRPr lang="ar-SA" sz="1800" b="1" dirty="0"/>
                    </a:p>
                  </a:txBody>
                  <a:tcPr/>
                </a:tc>
                <a:tc>
                  <a:txBody>
                    <a:bodyPr/>
                    <a:lstStyle/>
                    <a:p>
                      <a:pPr algn="ctr" rtl="1"/>
                      <a:r>
                        <a:rPr lang="ar-SA" sz="1800" b="1" dirty="0" smtClean="0"/>
                        <a:t>شبه التاريخ بكائن حي يرى ولم يذكر المشبه </a:t>
                      </a:r>
                      <a:r>
                        <a:rPr lang="ar-SA" sz="1800" b="1" dirty="0" err="1" smtClean="0"/>
                        <a:t>به</a:t>
                      </a:r>
                      <a:r>
                        <a:rPr lang="ar-SA" sz="1800" b="1" dirty="0" smtClean="0"/>
                        <a:t>. وقد أفادت الاستعارة تفاعل</a:t>
                      </a:r>
                      <a:r>
                        <a:rPr lang="ar-SA" sz="1800" b="1" baseline="0" dirty="0" smtClean="0"/>
                        <a:t> التاريخ مع أحداثه.</a:t>
                      </a:r>
                      <a:endParaRPr lang="ar-SA" sz="1800" b="1" dirty="0"/>
                    </a:p>
                  </a:txBody>
                  <a:tcPr/>
                </a:tc>
                <a:tc>
                  <a:txBody>
                    <a:bodyPr/>
                    <a:lstStyle/>
                    <a:p>
                      <a:pPr algn="ctr" rtl="1"/>
                      <a:r>
                        <a:rPr lang="ar-SA" sz="1800" b="1" dirty="0" smtClean="0"/>
                        <a:t>الرؤية ”لم ير“</a:t>
                      </a:r>
                      <a:endParaRPr lang="ar-SA" sz="1800" b="1" dirty="0"/>
                    </a:p>
                  </a:txBody>
                  <a:tcPr/>
                </a:tc>
                <a:tc>
                  <a:txBody>
                    <a:bodyPr/>
                    <a:lstStyle/>
                    <a:p>
                      <a:pPr rtl="1"/>
                      <a:endParaRPr lang="ar-SA" sz="2000" b="1"/>
                    </a:p>
                  </a:txBody>
                  <a:tcPr/>
                </a:tc>
              </a:tr>
              <a:tr h="1111258">
                <a:tc>
                  <a:txBody>
                    <a:bodyPr/>
                    <a:lstStyle/>
                    <a:p>
                      <a:pPr rtl="1"/>
                      <a:r>
                        <a:rPr lang="ar-SA" sz="1800" b="1" dirty="0" smtClean="0">
                          <a:solidFill>
                            <a:srgbClr val="C00000"/>
                          </a:solidFill>
                        </a:rPr>
                        <a:t>”فالتفتت دنيا بأكملها“</a:t>
                      </a:r>
                      <a:endParaRPr lang="ar-SA" sz="1800" b="1" dirty="0">
                        <a:solidFill>
                          <a:srgbClr val="C00000"/>
                        </a:solidFill>
                      </a:endParaRPr>
                    </a:p>
                  </a:txBody>
                  <a:tcPr/>
                </a:tc>
                <a:tc>
                  <a:txBody>
                    <a:bodyPr/>
                    <a:lstStyle/>
                    <a:p>
                      <a:pPr algn="ctr" rtl="1"/>
                      <a:r>
                        <a:rPr lang="ar-SA" sz="1800" b="1" dirty="0" smtClean="0"/>
                        <a:t>الدنيا</a:t>
                      </a:r>
                      <a:endParaRPr lang="ar-SA" sz="18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t>كائن حي لم يذكر، وكني عنه </a:t>
                      </a:r>
                      <a:r>
                        <a:rPr lang="ar-SA" sz="1800" b="1" dirty="0" err="1" smtClean="0"/>
                        <a:t>بـ</a:t>
                      </a:r>
                      <a:r>
                        <a:rPr lang="ar-SA" sz="1800" b="1" dirty="0" smtClean="0"/>
                        <a:t>“التفتت“</a:t>
                      </a:r>
                    </a:p>
                  </a:txBody>
                  <a:tcPr/>
                </a:tc>
                <a:tc>
                  <a:txBody>
                    <a:bodyPr/>
                    <a:lstStyle/>
                    <a:p>
                      <a:pPr algn="ctr" rtl="1"/>
                      <a:r>
                        <a:rPr lang="ar-SA" sz="1800" b="1" dirty="0" smtClean="0"/>
                        <a:t>شبه الدنيا بكائن حي يلتفت ولم يذكر المشبه </a:t>
                      </a:r>
                      <a:r>
                        <a:rPr lang="ar-SA" sz="1800" b="1" dirty="0" err="1" smtClean="0"/>
                        <a:t>به</a:t>
                      </a:r>
                      <a:r>
                        <a:rPr lang="ar-SA" sz="1800" b="1" dirty="0" smtClean="0"/>
                        <a:t>. وقد أفادت الاستعارة تفاعل</a:t>
                      </a:r>
                      <a:r>
                        <a:rPr lang="ar-SA" sz="1800" b="1" baseline="0" dirty="0" smtClean="0"/>
                        <a:t> الدنيا مع القرآن.</a:t>
                      </a:r>
                      <a:endParaRPr lang="ar-SA" sz="1800" b="1" dirty="0"/>
                    </a:p>
                  </a:txBody>
                  <a:tcPr/>
                </a:tc>
                <a:tc>
                  <a:txBody>
                    <a:bodyPr/>
                    <a:lstStyle/>
                    <a:p>
                      <a:pPr algn="ctr" rtl="1"/>
                      <a:r>
                        <a:rPr lang="ar-SA" sz="1800" b="1" dirty="0" smtClean="0"/>
                        <a:t>الالتفات ”التفتت“</a:t>
                      </a:r>
                      <a:endParaRPr lang="ar-SA" sz="1800" b="1" dirty="0"/>
                    </a:p>
                  </a:txBody>
                  <a:tcPr/>
                </a:tc>
                <a:tc>
                  <a:txBody>
                    <a:bodyPr/>
                    <a:lstStyle/>
                    <a:p>
                      <a:pPr rtl="1"/>
                      <a:endParaRPr lang="ar-SA" sz="2000" b="1"/>
                    </a:p>
                  </a:txBody>
                  <a:tcPr/>
                </a:tc>
              </a:tr>
              <a:tr h="1365260">
                <a:tc>
                  <a:txBody>
                    <a:bodyPr/>
                    <a:lstStyle/>
                    <a:p>
                      <a:pPr rtl="1"/>
                      <a:r>
                        <a:rPr lang="ar-SA" sz="1800" b="1" dirty="0" smtClean="0">
                          <a:solidFill>
                            <a:srgbClr val="C00000"/>
                          </a:solidFill>
                        </a:rPr>
                        <a:t>”تُصِغي إلى</a:t>
                      </a:r>
                      <a:r>
                        <a:rPr lang="ar-SA" sz="1800" b="1" baseline="0" dirty="0" smtClean="0">
                          <a:solidFill>
                            <a:srgbClr val="C00000"/>
                          </a:solidFill>
                        </a:rPr>
                        <a:t> السُّور“</a:t>
                      </a:r>
                      <a:endParaRPr lang="ar-SA" sz="1800" b="1" dirty="0">
                        <a:solidFill>
                          <a:srgbClr val="C00000"/>
                        </a:solidFill>
                      </a:endParaRPr>
                    </a:p>
                  </a:txBody>
                  <a:tcPr/>
                </a:tc>
                <a:tc>
                  <a:txBody>
                    <a:bodyPr/>
                    <a:lstStyle/>
                    <a:p>
                      <a:pPr algn="ctr" rtl="1"/>
                      <a:r>
                        <a:rPr lang="ar-SA" sz="1800" b="1" dirty="0" smtClean="0"/>
                        <a:t>الدنيا</a:t>
                      </a:r>
                      <a:endParaRPr lang="ar-SA" sz="18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t>كائن حي لم يذكر، وكني عنه </a:t>
                      </a:r>
                      <a:r>
                        <a:rPr lang="ar-SA" sz="1800" b="1" dirty="0" err="1" smtClean="0"/>
                        <a:t>بـ</a:t>
                      </a:r>
                      <a:r>
                        <a:rPr lang="ar-SA" sz="1800" b="1" dirty="0" smtClean="0"/>
                        <a:t>“تصغي“</a:t>
                      </a:r>
                    </a:p>
                    <a:p>
                      <a:pPr algn="ctr" rtl="1"/>
                      <a:endParaRPr lang="ar-SA" sz="18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t>شبه الدنيا بكائن حي يصغي</a:t>
                      </a:r>
                      <a:r>
                        <a:rPr lang="ar-SA" sz="1800" b="1" baseline="0" dirty="0" smtClean="0"/>
                        <a:t> </a:t>
                      </a:r>
                      <a:r>
                        <a:rPr lang="ar-SA" sz="1800" b="1" dirty="0" smtClean="0"/>
                        <a:t>ولم يذكر المشبه </a:t>
                      </a:r>
                      <a:r>
                        <a:rPr lang="ar-SA" sz="1800" b="1" dirty="0" err="1" smtClean="0"/>
                        <a:t>به</a:t>
                      </a:r>
                      <a:r>
                        <a:rPr lang="ar-SA" sz="1800" b="1" dirty="0" smtClean="0"/>
                        <a:t>. وقد أفادت الاستعارة تفاعل</a:t>
                      </a:r>
                      <a:r>
                        <a:rPr lang="ar-SA" sz="1800" b="1" baseline="0" dirty="0" smtClean="0"/>
                        <a:t> الدنيا مع السور.</a:t>
                      </a:r>
                      <a:endParaRPr lang="ar-SA" sz="1800" b="1" dirty="0" smtClean="0"/>
                    </a:p>
                    <a:p>
                      <a:pPr algn="ctr" rtl="1"/>
                      <a:endParaRPr lang="ar-SA" sz="1800" b="1" dirty="0"/>
                    </a:p>
                  </a:txBody>
                  <a:tcPr/>
                </a:tc>
                <a:tc>
                  <a:txBody>
                    <a:bodyPr/>
                    <a:lstStyle/>
                    <a:p>
                      <a:pPr algn="ctr" rtl="1"/>
                      <a:r>
                        <a:rPr lang="ar-SA" sz="1800" b="1" dirty="0" smtClean="0"/>
                        <a:t>الإصغاء ”تصغي“</a:t>
                      </a:r>
                      <a:endParaRPr lang="ar-SA" sz="1800" b="1" dirty="0"/>
                    </a:p>
                  </a:txBody>
                  <a:tcPr/>
                </a:tc>
                <a:tc>
                  <a:txBody>
                    <a:bodyPr/>
                    <a:lstStyle/>
                    <a:p>
                      <a:pPr rtl="1"/>
                      <a:endParaRPr lang="ar-SA" sz="2000" b="1"/>
                    </a:p>
                  </a:txBody>
                  <a:tcPr/>
                </a:tc>
              </a:tr>
              <a:tr h="1365260">
                <a:tc>
                  <a:txBody>
                    <a:bodyPr/>
                    <a:lstStyle/>
                    <a:p>
                      <a:pPr rtl="1"/>
                      <a:r>
                        <a:rPr lang="ar-SA" sz="1800" b="1" dirty="0" smtClean="0">
                          <a:solidFill>
                            <a:srgbClr val="C00000"/>
                          </a:solidFill>
                        </a:rPr>
                        <a:t>”و</a:t>
                      </a:r>
                      <a:r>
                        <a:rPr lang="ar-SA" sz="1800" b="1" baseline="0" dirty="0" smtClean="0">
                          <a:solidFill>
                            <a:srgbClr val="C00000"/>
                          </a:solidFill>
                        </a:rPr>
                        <a:t>جَنَّدَ الكفرُ ما للكفر من عدد“</a:t>
                      </a:r>
                      <a:endParaRPr lang="ar-SA" sz="1800" b="1" dirty="0">
                        <a:solidFill>
                          <a:srgbClr val="C00000"/>
                        </a:solidFill>
                      </a:endParaRPr>
                    </a:p>
                  </a:txBody>
                  <a:tcPr/>
                </a:tc>
                <a:tc>
                  <a:txBody>
                    <a:bodyPr/>
                    <a:lstStyle/>
                    <a:p>
                      <a:pPr algn="ctr" rtl="1"/>
                      <a:r>
                        <a:rPr lang="ar-SA" sz="1800" b="1" dirty="0" smtClean="0"/>
                        <a:t>الكفر</a:t>
                      </a:r>
                      <a:endParaRPr lang="ar-SA" sz="18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t>الإنسان</a:t>
                      </a:r>
                      <a:r>
                        <a:rPr lang="ar-SA" sz="1800" b="1" baseline="0" dirty="0" smtClean="0"/>
                        <a:t>، </a:t>
                      </a:r>
                      <a:r>
                        <a:rPr lang="ar-SA" sz="1800" b="1" dirty="0" smtClean="0"/>
                        <a:t>لم يذكر، </a:t>
                      </a:r>
                      <a:r>
                        <a:rPr lang="ar-SA" sz="1800" b="1" dirty="0" err="1" smtClean="0"/>
                        <a:t>و</a:t>
                      </a:r>
                      <a:r>
                        <a:rPr lang="ar-SA" sz="1800" b="1" dirty="0" smtClean="0"/>
                        <a:t> كني عنه </a:t>
                      </a:r>
                      <a:r>
                        <a:rPr lang="ar-SA" sz="1800" b="1" dirty="0" err="1" smtClean="0"/>
                        <a:t>بـ</a:t>
                      </a:r>
                      <a:r>
                        <a:rPr lang="ar-SA" sz="1800" b="1" dirty="0" smtClean="0"/>
                        <a:t>“جنَّد “</a:t>
                      </a:r>
                    </a:p>
                    <a:p>
                      <a:pPr algn="ctr" rtl="1"/>
                      <a:endParaRPr lang="ar-SA" sz="18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t>شبه الكفر</a:t>
                      </a:r>
                      <a:r>
                        <a:rPr lang="ar-SA" sz="1800" b="1" baseline="0" dirty="0" smtClean="0"/>
                        <a:t> بإنسان يجند الجنود، </a:t>
                      </a:r>
                      <a:r>
                        <a:rPr lang="ar-SA" sz="1800" b="1" dirty="0" err="1" smtClean="0"/>
                        <a:t>و</a:t>
                      </a:r>
                      <a:r>
                        <a:rPr lang="ar-SA" sz="1800" b="1" dirty="0" smtClean="0"/>
                        <a:t> لم يذكر المشبه </a:t>
                      </a:r>
                      <a:r>
                        <a:rPr lang="ar-SA" sz="1800" b="1" dirty="0" err="1" smtClean="0"/>
                        <a:t>به</a:t>
                      </a:r>
                      <a:r>
                        <a:rPr lang="ar-SA" sz="1800" b="1" dirty="0" smtClean="0"/>
                        <a:t>. و قد أفادت الاستعارة</a:t>
                      </a:r>
                      <a:r>
                        <a:rPr lang="ar-SA" sz="1800" b="1" baseline="0" dirty="0" smtClean="0"/>
                        <a:t> حركة الكفر وفاعليته.</a:t>
                      </a:r>
                      <a:endParaRPr lang="ar-SA" sz="1800" b="1" dirty="0" smtClean="0"/>
                    </a:p>
                    <a:p>
                      <a:pPr algn="ctr" rtl="1"/>
                      <a:endParaRPr lang="ar-SA" sz="1800" b="1" dirty="0"/>
                    </a:p>
                  </a:txBody>
                  <a:tcPr/>
                </a:tc>
                <a:tc>
                  <a:txBody>
                    <a:bodyPr/>
                    <a:lstStyle/>
                    <a:p>
                      <a:pPr algn="ctr" rtl="1"/>
                      <a:r>
                        <a:rPr lang="ar-SA" sz="1800" b="1" dirty="0" smtClean="0"/>
                        <a:t>التجنيد ”جند“</a:t>
                      </a:r>
                      <a:endParaRPr lang="ar-SA" sz="1800" b="1" dirty="0"/>
                    </a:p>
                  </a:txBody>
                  <a:tcPr/>
                </a:tc>
                <a:tc>
                  <a:txBody>
                    <a:bodyPr/>
                    <a:lstStyle/>
                    <a:p>
                      <a:pPr rtl="1"/>
                      <a:endParaRPr lang="ar-SA" sz="2000" b="1" dirty="0"/>
                    </a:p>
                  </a:txBody>
                  <a:tcPr/>
                </a:tc>
              </a:tr>
            </a:tbl>
          </a:graphicData>
        </a:graphic>
      </p:graphicFrame>
      <p:sp>
        <p:nvSpPr>
          <p:cNvPr id="7" name="مستطيل 6"/>
          <p:cNvSpPr/>
          <p:nvPr/>
        </p:nvSpPr>
        <p:spPr>
          <a:xfrm>
            <a:off x="285720" y="1643050"/>
            <a:ext cx="1000132" cy="50720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ربع نص 7"/>
          <p:cNvSpPr txBox="1"/>
          <p:nvPr/>
        </p:nvSpPr>
        <p:spPr>
          <a:xfrm rot="16200000">
            <a:off x="-1819993" y="3778413"/>
            <a:ext cx="5143512" cy="1015663"/>
          </a:xfrm>
          <a:prstGeom prst="rect">
            <a:avLst/>
          </a:prstGeom>
          <a:noFill/>
        </p:spPr>
        <p:txBody>
          <a:bodyPr wrap="square" rtlCol="1">
            <a:spAutoFit/>
          </a:bodyPr>
          <a:lstStyle/>
          <a:p>
            <a:r>
              <a:rPr lang="ar-SA" sz="2000" b="1" dirty="0" smtClean="0">
                <a:solidFill>
                  <a:srgbClr val="FFFF00"/>
                </a:solidFill>
                <a:latin typeface="Traditional Arabic" pitchFamily="18" charset="-78"/>
                <a:ea typeface="Monotype Koufi" pitchFamily="2" charset="-78"/>
                <a:cs typeface="Traditional Arabic" pitchFamily="18" charset="-78"/>
              </a:rPr>
              <a:t>الاستعارة المكنية  تشبيه أمر بأمر آخر، مع عدم ذكر المشبه </a:t>
            </a:r>
            <a:r>
              <a:rPr lang="ar-SA" sz="2000" b="1" dirty="0" err="1" smtClean="0">
                <a:solidFill>
                  <a:srgbClr val="FFFF00"/>
                </a:solidFill>
                <a:latin typeface="Traditional Arabic" pitchFamily="18" charset="-78"/>
                <a:ea typeface="Monotype Koufi" pitchFamily="2" charset="-78"/>
                <a:cs typeface="Traditional Arabic" pitchFamily="18" charset="-78"/>
              </a:rPr>
              <a:t>به</a:t>
            </a:r>
            <a:r>
              <a:rPr lang="ar-SA" sz="2000" b="1" dirty="0" smtClean="0">
                <a:solidFill>
                  <a:srgbClr val="FFFF00"/>
                </a:solidFill>
                <a:latin typeface="Traditional Arabic" pitchFamily="18" charset="-78"/>
                <a:ea typeface="Monotype Koufi" pitchFamily="2" charset="-78"/>
                <a:cs typeface="Traditional Arabic" pitchFamily="18" charset="-78"/>
              </a:rPr>
              <a:t>، </a:t>
            </a:r>
          </a:p>
          <a:p>
            <a:r>
              <a:rPr lang="ar-SA" sz="2000" b="1" dirty="0" err="1" smtClean="0">
                <a:solidFill>
                  <a:srgbClr val="FFFF00"/>
                </a:solidFill>
                <a:latin typeface="Traditional Arabic" pitchFamily="18" charset="-78"/>
                <a:ea typeface="Monotype Koufi" pitchFamily="2" charset="-78"/>
                <a:cs typeface="Traditional Arabic" pitchFamily="18" charset="-78"/>
              </a:rPr>
              <a:t>والتكنية</a:t>
            </a:r>
            <a:r>
              <a:rPr lang="ar-SA" sz="2000" b="1" dirty="0" smtClean="0">
                <a:solidFill>
                  <a:srgbClr val="FFFF00"/>
                </a:solidFill>
                <a:latin typeface="Traditional Arabic" pitchFamily="18" charset="-78"/>
                <a:ea typeface="Monotype Koufi" pitchFamily="2" charset="-78"/>
                <a:cs typeface="Traditional Arabic" pitchFamily="18" charset="-78"/>
              </a:rPr>
              <a:t> عن المشبه </a:t>
            </a:r>
            <a:r>
              <a:rPr lang="ar-SA" sz="2000" b="1" dirty="0" err="1" smtClean="0">
                <a:solidFill>
                  <a:srgbClr val="FFFF00"/>
                </a:solidFill>
                <a:latin typeface="Traditional Arabic" pitchFamily="18" charset="-78"/>
                <a:ea typeface="Monotype Koufi" pitchFamily="2" charset="-78"/>
                <a:cs typeface="Traditional Arabic" pitchFamily="18" charset="-78"/>
              </a:rPr>
              <a:t>به</a:t>
            </a:r>
            <a:r>
              <a:rPr lang="ar-SA" sz="2000" b="1" dirty="0" smtClean="0">
                <a:solidFill>
                  <a:srgbClr val="FFFF00"/>
                </a:solidFill>
                <a:latin typeface="Traditional Arabic" pitchFamily="18" charset="-78"/>
                <a:ea typeface="Monotype Koufi" pitchFamily="2" charset="-78"/>
                <a:cs typeface="Traditional Arabic" pitchFamily="18" charset="-78"/>
              </a:rPr>
              <a:t> ”الرمز إليه“ بلازمة من لوازمه.</a:t>
            </a:r>
          </a:p>
          <a:p>
            <a:endParaRPr lang="ar-SA" sz="2000" b="1" dirty="0">
              <a:solidFill>
                <a:srgbClr val="FFFF00"/>
              </a:solidFill>
              <a:latin typeface="Traditional Arabic" pitchFamily="18" charset="-78"/>
              <a:ea typeface="Monotype Koufi" pitchFamily="2" charset="-78"/>
              <a:cs typeface="Traditional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2"/>
                                        </p:tgtEl>
                                        <p:attrNameLst>
                                          <p:attrName>style.visibility</p:attrName>
                                        </p:attrNameLst>
                                      </p:cBhvr>
                                      <p:to>
                                        <p:strVal val="visible"/>
                                      </p:to>
                                    </p:set>
                                    <p:anim calcmode="discrete" valueType="clr">
                                      <p:cBhvr override="childStyle">
                                        <p:cTn id="15"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
                                        </p:tgtEl>
                                        <p:attrNameLst>
                                          <p:attrName>fillcolor</p:attrName>
                                        </p:attrNameLst>
                                      </p:cBhvr>
                                      <p:tavLst>
                                        <p:tav tm="0">
                                          <p:val>
                                            <p:clrVal>
                                              <a:schemeClr val="accent2"/>
                                            </p:clrVal>
                                          </p:val>
                                        </p:tav>
                                        <p:tav tm="50000">
                                          <p:val>
                                            <p:clrVal>
                                              <a:schemeClr val="hlink"/>
                                            </p:clrVal>
                                          </p:val>
                                        </p:tav>
                                      </p:tavLst>
                                    </p:anim>
                                    <p:set>
                                      <p:cBhvr>
                                        <p:cTn id="17" dur="80"/>
                                        <p:tgtEl>
                                          <p:spTgt spid="2"/>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5"/>
                                        </p:tgtEl>
                                        <p:attrNameLst>
                                          <p:attrName>style.visibility</p:attrName>
                                        </p:attrNameLst>
                                      </p:cBhvr>
                                      <p:to>
                                        <p:strVal val="visible"/>
                                      </p:to>
                                    </p:set>
                                    <p:anim calcmode="discrete" valueType="clr">
                                      <p:cBhvr override="childStyle">
                                        <p:cTn id="2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
                                        </p:tgtEl>
                                        <p:attrNameLst>
                                          <p:attrName>fillcolor</p:attrName>
                                        </p:attrNameLst>
                                      </p:cBhvr>
                                      <p:tavLst>
                                        <p:tav tm="0">
                                          <p:val>
                                            <p:clrVal>
                                              <a:schemeClr val="accent2"/>
                                            </p:clrVal>
                                          </p:val>
                                        </p:tav>
                                        <p:tav tm="50000">
                                          <p:val>
                                            <p:clrVal>
                                              <a:schemeClr val="hlink"/>
                                            </p:clrVal>
                                          </p:val>
                                        </p:tav>
                                      </p:tavLst>
                                    </p:anim>
                                    <p:set>
                                      <p:cBhvr>
                                        <p:cTn id="24" dur="80"/>
                                        <p:tgtEl>
                                          <p:spTgt spid="5"/>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anim calcmode="lin" valueType="num">
                                      <p:cBhvr>
                                        <p:cTn id="30" dur="2000" fill="hold"/>
                                        <p:tgtEl>
                                          <p:spTgt spid="6"/>
                                        </p:tgtEl>
                                        <p:attrNameLst>
                                          <p:attrName>style.rotation</p:attrName>
                                        </p:attrNameLst>
                                      </p:cBhvr>
                                      <p:tavLst>
                                        <p:tav tm="0">
                                          <p:val>
                                            <p:fltVal val="720"/>
                                          </p:val>
                                        </p:tav>
                                        <p:tav tm="100000">
                                          <p:val>
                                            <p:fltVal val="0"/>
                                          </p:val>
                                        </p:tav>
                                      </p:tavLst>
                                    </p:anim>
                                    <p:anim calcmode="lin" valueType="num">
                                      <p:cBhvr>
                                        <p:cTn id="31" dur="2000" fill="hold"/>
                                        <p:tgtEl>
                                          <p:spTgt spid="6"/>
                                        </p:tgtEl>
                                        <p:attrNameLst>
                                          <p:attrName>ppt_h</p:attrName>
                                        </p:attrNameLst>
                                      </p:cBhvr>
                                      <p:tavLst>
                                        <p:tav tm="0">
                                          <p:val>
                                            <p:fltVal val="0"/>
                                          </p:val>
                                        </p:tav>
                                        <p:tav tm="100000">
                                          <p:val>
                                            <p:strVal val="#ppt_h"/>
                                          </p:val>
                                        </p:tav>
                                      </p:tavLst>
                                    </p:anim>
                                    <p:anim calcmode="lin" valueType="num">
                                      <p:cBhvr>
                                        <p:cTn id="32"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03761_HD.jpg"/>
          <p:cNvPicPr>
            <a:picLocks noChangeAspect="1"/>
          </p:cNvPicPr>
          <p:nvPr/>
        </p:nvPicPr>
        <p:blipFill>
          <a:blip r:embed="rId2">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1214414" y="1071546"/>
            <a:ext cx="6436027"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9600" b="1" cap="all" spc="0" dirty="0" smtClean="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rPr>
              <a:t>ثالثاً :</a:t>
            </a:r>
            <a:endParaRPr lang="ar-SA" sz="9600" b="1" cap="all" spc="0" dirty="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endParaRPr>
          </a:p>
        </p:txBody>
      </p:sp>
      <p:sp>
        <p:nvSpPr>
          <p:cNvPr id="3" name="مستطيل 2"/>
          <p:cNvSpPr/>
          <p:nvPr/>
        </p:nvSpPr>
        <p:spPr>
          <a:xfrm>
            <a:off x="1493559" y="3071810"/>
            <a:ext cx="6436027"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9600" b="1" cap="all" spc="0" dirty="0" smtClean="0">
                <a:ln w="0"/>
                <a:solidFill>
                  <a:schemeClr val="bg1"/>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النحو</a:t>
            </a:r>
            <a:endParaRPr lang="ar-SA" sz="9600" b="1" cap="all" spc="0" dirty="0">
              <a:ln w="0"/>
              <a:solidFill>
                <a:schemeClr val="bg1"/>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1800" decel="100000" fill="hold"/>
                                        <p:tgtEl>
                                          <p:spTgt spid="6"/>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2"/>
                                        </p:tgtEl>
                                        <p:attrNameLst>
                                          <p:attrName>ppt_y</p:attrName>
                                        </p:attrNameLst>
                                      </p:cBhvr>
                                      <p:tavLst>
                                        <p:tav tm="0">
                                          <p:val>
                                            <p:strVal val="#ppt_y"/>
                                          </p:val>
                                        </p:tav>
                                        <p:tav tm="100000">
                                          <p:val>
                                            <p:strVal val="#ppt_y"/>
                                          </p:val>
                                        </p:tav>
                                      </p:tavLst>
                                    </p:anim>
                                    <p:animEffect transition="in" filter="fade">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0" fill="hold"/>
                                        <p:tgtEl>
                                          <p:spTgt spid="3"/>
                                        </p:tgtEl>
                                        <p:attrNameLst>
                                          <p:attrName>ppt_w</p:attrName>
                                        </p:attrNameLst>
                                      </p:cBhvr>
                                      <p:tavLst>
                                        <p:tav tm="0">
                                          <p:val>
                                            <p:strVal val="#ppt_w+.3"/>
                                          </p:val>
                                        </p:tav>
                                        <p:tav tm="100000">
                                          <p:val>
                                            <p:strVal val="#ppt_w"/>
                                          </p:val>
                                        </p:tav>
                                      </p:tavLst>
                                    </p:anim>
                                    <p:anim calcmode="lin" valueType="num">
                                      <p:cBhvr>
                                        <p:cTn id="24" dur="2000" fill="hold"/>
                                        <p:tgtEl>
                                          <p:spTgt spid="3"/>
                                        </p:tgtEl>
                                        <p:attrNameLst>
                                          <p:attrName>ppt_h</p:attrName>
                                        </p:attrNameLst>
                                      </p:cBhvr>
                                      <p:tavLst>
                                        <p:tav tm="0">
                                          <p:val>
                                            <p:strVal val="#ppt_h"/>
                                          </p:val>
                                        </p:tav>
                                        <p:tav tm="100000">
                                          <p:val>
                                            <p:strVal val="#ppt_h"/>
                                          </p:val>
                                        </p:tav>
                                      </p:tavLst>
                                    </p:anim>
                                    <p:animEffect transition="in" filter="fade">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صر نائب لرقم الشريحة 5"/>
          <p:cNvSpPr>
            <a:spLocks noGrp="1"/>
          </p:cNvSpPr>
          <p:nvPr>
            <p:ph type="sldNum" sz="quarter" idx="12"/>
          </p:nvPr>
        </p:nvSpPr>
        <p:spPr>
          <a:noFill/>
        </p:spPr>
        <p:txBody>
          <a:bodyPr/>
          <a:lstStyle/>
          <a:p>
            <a:fld id="{EEDCC1D5-596E-4BFB-81F3-9547807278CF}" type="slidenum">
              <a:rPr lang="ar-SA" smtClean="0"/>
              <a:pPr/>
              <a:t>13</a:t>
            </a:fld>
            <a:endParaRPr lang="en-US" smtClean="0"/>
          </a:p>
        </p:txBody>
      </p:sp>
      <p:sp>
        <p:nvSpPr>
          <p:cNvPr id="62466" name="Rectangle 2"/>
          <p:cNvSpPr>
            <a:spLocks noGrp="1" noChangeArrowheads="1"/>
          </p:cNvSpPr>
          <p:nvPr>
            <p:ph type="title"/>
          </p:nvPr>
        </p:nvSpPr>
        <p:spPr>
          <a:xfrm>
            <a:off x="442913" y="103188"/>
            <a:ext cx="8243887" cy="1022350"/>
          </a:xfrm>
          <a:solidFill>
            <a:srgbClr val="FFFF00"/>
          </a:solidFill>
        </p:spPr>
        <p:txBody>
          <a:bodyPr/>
          <a:lstStyle/>
          <a:p>
            <a:pPr eaLnBrk="1" hangingPunct="1">
              <a:defRPr/>
            </a:pPr>
            <a:r>
              <a:rPr lang="ar-SA" b="1" dirty="0" smtClean="0">
                <a:solidFill>
                  <a:srgbClr val="CC0000"/>
                </a:solidFill>
                <a:effectLst/>
                <a:cs typeface="Monotype Koufi" pitchFamily="2" charset="-78"/>
              </a:rPr>
              <a:t>علامات بناء فعل الأمر</a:t>
            </a:r>
            <a:r>
              <a:rPr lang="ar-SA" dirty="0" smtClean="0"/>
              <a:t> </a:t>
            </a:r>
            <a:endParaRPr lang="en-US" dirty="0" smtClean="0"/>
          </a:p>
        </p:txBody>
      </p:sp>
      <p:sp>
        <p:nvSpPr>
          <p:cNvPr id="62467" name="Rectangle 3"/>
          <p:cNvSpPr>
            <a:spLocks noGrp="1" noChangeArrowheads="1"/>
          </p:cNvSpPr>
          <p:nvPr>
            <p:ph type="body" idx="1"/>
          </p:nvPr>
        </p:nvSpPr>
        <p:spPr>
          <a:xfrm>
            <a:off x="457200" y="1341438"/>
            <a:ext cx="8229600" cy="4714875"/>
          </a:xfrm>
          <a:solidFill>
            <a:schemeClr val="accent1">
              <a:lumMod val="20000"/>
              <a:lumOff val="80000"/>
            </a:schemeClr>
          </a:solidFill>
        </p:spPr>
        <p:txBody>
          <a:bodyPr/>
          <a:lstStyle/>
          <a:p>
            <a:pPr algn="justLow" eaLnBrk="1" hangingPunct="1">
              <a:buFont typeface="Wingdings" pitchFamily="2" charset="2"/>
              <a:buChar char="q"/>
            </a:pPr>
            <a:r>
              <a:rPr lang="ar-SA" b="1" u="sng" dirty="0" smtClean="0">
                <a:solidFill>
                  <a:srgbClr val="CC0000"/>
                </a:solidFill>
              </a:rPr>
              <a:t> الفعل الأمر يُبنى على السكون:</a:t>
            </a:r>
          </a:p>
          <a:p>
            <a:pPr algn="justLow" eaLnBrk="1" hangingPunct="1">
              <a:lnSpc>
                <a:spcPct val="20000"/>
              </a:lnSpc>
              <a:buFont typeface="Wingdings" pitchFamily="2" charset="2"/>
              <a:buNone/>
            </a:pPr>
            <a:endParaRPr lang="ar-SA" b="1" u="sng" dirty="0" smtClean="0"/>
          </a:p>
          <a:p>
            <a:pPr algn="justLow" eaLnBrk="1" hangingPunct="1">
              <a:buFontTx/>
              <a:buNone/>
            </a:pPr>
            <a:r>
              <a:rPr lang="ar-SA" sz="2800" b="1" dirty="0" smtClean="0"/>
              <a:t>1-  </a:t>
            </a:r>
            <a:r>
              <a:rPr lang="ar-SA" b="1" dirty="0" smtClean="0"/>
              <a:t>إذا كان صحيح الآخر ولم يتصل </a:t>
            </a:r>
            <a:r>
              <a:rPr lang="ar-SA" b="1" dirty="0" err="1" smtClean="0"/>
              <a:t>به</a:t>
            </a:r>
            <a:r>
              <a:rPr lang="ar-SA" b="1" dirty="0" smtClean="0"/>
              <a:t> شيء.</a:t>
            </a:r>
          </a:p>
          <a:p>
            <a:pPr algn="justLow" eaLnBrk="1" hangingPunct="1">
              <a:buFontTx/>
              <a:buNone/>
            </a:pPr>
            <a:r>
              <a:rPr lang="ar-SA" b="1" dirty="0" smtClean="0"/>
              <a:t>               </a:t>
            </a:r>
            <a:r>
              <a:rPr lang="ar-SA" b="1" dirty="0" smtClean="0">
                <a:solidFill>
                  <a:srgbClr val="CC0000"/>
                </a:solidFill>
              </a:rPr>
              <a:t>انصر</a:t>
            </a:r>
            <a:r>
              <a:rPr lang="ar-SA" b="1" dirty="0" smtClean="0"/>
              <a:t> </a:t>
            </a:r>
            <a:r>
              <a:rPr lang="ar-SA" b="1" dirty="0" smtClean="0">
                <a:solidFill>
                  <a:srgbClr val="000099"/>
                </a:solidFill>
              </a:rPr>
              <a:t>أخاك ظالمًا أو مظلومًا.</a:t>
            </a:r>
          </a:p>
          <a:p>
            <a:pPr algn="justLow" eaLnBrk="1" hangingPunct="1">
              <a:buFontTx/>
              <a:buNone/>
            </a:pPr>
            <a:r>
              <a:rPr lang="ar-SA" b="1" dirty="0" smtClean="0"/>
              <a:t>2-  إذا اتصلت </a:t>
            </a:r>
            <a:r>
              <a:rPr lang="ar-SA" b="1" dirty="0" err="1" smtClean="0"/>
              <a:t>به</a:t>
            </a:r>
            <a:r>
              <a:rPr lang="ar-SA" b="1" dirty="0" smtClean="0"/>
              <a:t> نون النسوة.</a:t>
            </a:r>
          </a:p>
          <a:p>
            <a:pPr algn="justLow" eaLnBrk="1" hangingPunct="1">
              <a:buFontTx/>
              <a:buNone/>
            </a:pPr>
            <a:r>
              <a:rPr lang="ar-SA" b="1" dirty="0" smtClean="0"/>
              <a:t>                        </a:t>
            </a:r>
            <a:r>
              <a:rPr lang="ar-SA" b="1" dirty="0" smtClean="0">
                <a:solidFill>
                  <a:srgbClr val="CC0000"/>
                </a:solidFill>
              </a:rPr>
              <a:t>أقمنَ</a:t>
            </a:r>
            <a:r>
              <a:rPr lang="ar-SA" b="1" dirty="0" smtClean="0"/>
              <a:t> </a:t>
            </a:r>
            <a:r>
              <a:rPr lang="ar-SA" b="1" dirty="0" smtClean="0">
                <a:solidFill>
                  <a:srgbClr val="000099"/>
                </a:solidFill>
              </a:rPr>
              <a:t>الصلاة.</a:t>
            </a:r>
            <a:r>
              <a:rPr lang="en-US" b="1" dirty="0" smtClean="0">
                <a:solidFill>
                  <a:srgbClr val="000099"/>
                </a:solidFill>
              </a:rPr>
              <a:t> </a:t>
            </a:r>
            <a:endParaRPr lang="ar-SA" b="1" dirty="0" smtClean="0">
              <a:solidFill>
                <a:srgbClr val="000099"/>
              </a:solidFill>
            </a:endParaRPr>
          </a:p>
          <a:p>
            <a:pPr algn="justLow" eaLnBrk="1" hangingPunct="1">
              <a:buClr>
                <a:srgbClr val="CC0000"/>
              </a:buClr>
              <a:buFont typeface="Wingdings" pitchFamily="2" charset="2"/>
              <a:buChar char="q"/>
            </a:pPr>
            <a:endParaRPr lang="en-US" b="1" dirty="0" smtClean="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62467">
                                            <p:txEl>
                                              <p:pRg st="2" end="2"/>
                                            </p:txEl>
                                          </p:spTgt>
                                        </p:tgtEl>
                                        <p:attrNameLst>
                                          <p:attrName>style.visibility</p:attrName>
                                        </p:attrNameLst>
                                      </p:cBhvr>
                                      <p:to>
                                        <p:strVal val="visible"/>
                                      </p:to>
                                    </p:set>
                                    <p:animEffect transition="in" filter="diamond(out)">
                                      <p:cBhvr>
                                        <p:cTn id="7" dur="2000"/>
                                        <p:tgtEl>
                                          <p:spTgt spid="624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62467">
                                            <p:txEl>
                                              <p:pRg st="4" end="4"/>
                                            </p:txEl>
                                          </p:spTgt>
                                        </p:tgtEl>
                                        <p:attrNameLst>
                                          <p:attrName>style.visibility</p:attrName>
                                        </p:attrNameLst>
                                      </p:cBhvr>
                                      <p:to>
                                        <p:strVal val="visible"/>
                                      </p:to>
                                    </p:set>
                                    <p:animEffect transition="in" filter="diamond(out)">
                                      <p:cBhvr>
                                        <p:cTn id="12" dur="2000"/>
                                        <p:tgtEl>
                                          <p:spTgt spid="62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صر نائب لرقم الشريحة 5"/>
          <p:cNvSpPr>
            <a:spLocks noGrp="1"/>
          </p:cNvSpPr>
          <p:nvPr>
            <p:ph type="sldNum" sz="quarter" idx="12"/>
          </p:nvPr>
        </p:nvSpPr>
        <p:spPr>
          <a:noFill/>
        </p:spPr>
        <p:txBody>
          <a:bodyPr/>
          <a:lstStyle/>
          <a:p>
            <a:fld id="{3EC48F4B-2060-4D30-93CA-0CC2B2781CCF}" type="slidenum">
              <a:rPr lang="ar-SA" smtClean="0"/>
              <a:pPr/>
              <a:t>14</a:t>
            </a:fld>
            <a:endParaRPr lang="en-US" smtClean="0"/>
          </a:p>
        </p:txBody>
      </p:sp>
      <p:sp>
        <p:nvSpPr>
          <p:cNvPr id="64515" name="Rectangle 3"/>
          <p:cNvSpPr>
            <a:spLocks noGrp="1" noChangeArrowheads="1"/>
          </p:cNvSpPr>
          <p:nvPr>
            <p:ph type="body" idx="1"/>
          </p:nvPr>
        </p:nvSpPr>
        <p:spPr>
          <a:xfrm>
            <a:off x="457200" y="1341438"/>
            <a:ext cx="8229600" cy="4714875"/>
          </a:xfrm>
          <a:solidFill>
            <a:schemeClr val="accent1">
              <a:lumMod val="20000"/>
              <a:lumOff val="80000"/>
            </a:schemeClr>
          </a:solidFill>
        </p:spPr>
        <p:txBody>
          <a:bodyPr/>
          <a:lstStyle/>
          <a:p>
            <a:pPr algn="justLow" eaLnBrk="1" hangingPunct="1">
              <a:buClr>
                <a:srgbClr val="CC0000"/>
              </a:buClr>
              <a:buFont typeface="Wingdings" pitchFamily="2" charset="2"/>
              <a:buChar char="q"/>
            </a:pPr>
            <a:r>
              <a:rPr lang="ar-SA" sz="3600" b="1" dirty="0" smtClean="0">
                <a:solidFill>
                  <a:srgbClr val="CC0000"/>
                </a:solidFill>
              </a:rPr>
              <a:t> </a:t>
            </a:r>
            <a:r>
              <a:rPr lang="ar-SA" b="1" u="sng" dirty="0" smtClean="0">
                <a:solidFill>
                  <a:srgbClr val="CC0000"/>
                </a:solidFill>
              </a:rPr>
              <a:t>الفعل الأمر يُبنى على الفتح الظاهر:</a:t>
            </a:r>
          </a:p>
          <a:p>
            <a:pPr algn="justLow" eaLnBrk="1" hangingPunct="1">
              <a:lnSpc>
                <a:spcPct val="30000"/>
              </a:lnSpc>
              <a:buClr>
                <a:srgbClr val="CC0000"/>
              </a:buClr>
              <a:buFont typeface="Wingdings" pitchFamily="2" charset="2"/>
              <a:buNone/>
            </a:pPr>
            <a:endParaRPr lang="ar-SA" b="1" u="sng" dirty="0" smtClean="0">
              <a:solidFill>
                <a:srgbClr val="CC0000"/>
              </a:solidFill>
            </a:endParaRPr>
          </a:p>
          <a:p>
            <a:pPr algn="justLow" eaLnBrk="1" hangingPunct="1">
              <a:buClr>
                <a:srgbClr val="CC0000"/>
              </a:buClr>
              <a:buFont typeface="Wingdings" pitchFamily="2" charset="2"/>
              <a:buChar char="§"/>
            </a:pPr>
            <a:r>
              <a:rPr lang="ar-SA" b="1" dirty="0" smtClean="0"/>
              <a:t>إذا اتصلت </a:t>
            </a:r>
            <a:r>
              <a:rPr lang="ar-SA" b="1" dirty="0" err="1" smtClean="0"/>
              <a:t>به</a:t>
            </a:r>
            <a:r>
              <a:rPr lang="ar-SA" b="1" dirty="0" smtClean="0"/>
              <a:t> نونا التوكيد الثقيلة والخفيفة.</a:t>
            </a:r>
          </a:p>
          <a:p>
            <a:pPr algn="justLow" eaLnBrk="1" hangingPunct="1">
              <a:buFontTx/>
              <a:buNone/>
            </a:pPr>
            <a:r>
              <a:rPr lang="ar-SA" b="1" dirty="0" smtClean="0"/>
              <a:t>                          </a:t>
            </a:r>
            <a:r>
              <a:rPr lang="ar-SA" b="1" dirty="0" smtClean="0">
                <a:solidFill>
                  <a:srgbClr val="CC0000"/>
                </a:solidFill>
              </a:rPr>
              <a:t>اعملَنَّ</a:t>
            </a:r>
            <a:r>
              <a:rPr lang="ar-SA" b="1" dirty="0" smtClean="0"/>
              <a:t> </a:t>
            </a:r>
            <a:r>
              <a:rPr lang="ar-SA" b="1" dirty="0" smtClean="0">
                <a:solidFill>
                  <a:srgbClr val="000099"/>
                </a:solidFill>
              </a:rPr>
              <a:t>واجبك.</a:t>
            </a:r>
          </a:p>
          <a:p>
            <a:pPr algn="justLow" eaLnBrk="1" hangingPunct="1">
              <a:buFontTx/>
              <a:buNone/>
            </a:pPr>
            <a:r>
              <a:rPr lang="ar-SA" b="1" dirty="0" smtClean="0"/>
              <a:t>                       </a:t>
            </a:r>
            <a:r>
              <a:rPr lang="ar-SA" b="1" dirty="0" smtClean="0">
                <a:solidFill>
                  <a:srgbClr val="CC0000"/>
                </a:solidFill>
              </a:rPr>
              <a:t>حافظَنْ</a:t>
            </a:r>
            <a:r>
              <a:rPr lang="ar-SA" b="1" dirty="0" smtClean="0"/>
              <a:t> </a:t>
            </a:r>
            <a:r>
              <a:rPr lang="ar-SA" b="1" dirty="0" smtClean="0">
                <a:solidFill>
                  <a:srgbClr val="000099"/>
                </a:solidFill>
              </a:rPr>
              <a:t>على العهد.</a:t>
            </a:r>
            <a:r>
              <a:rPr lang="en-US" b="1" dirty="0" smtClean="0">
                <a:solidFill>
                  <a:srgbClr val="000099"/>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4515">
                                            <p:txEl>
                                              <p:pRg st="2" end="2"/>
                                            </p:txEl>
                                          </p:spTgt>
                                        </p:tgtEl>
                                        <p:attrNameLst>
                                          <p:attrName>style.visibility</p:attrName>
                                        </p:attrNameLst>
                                      </p:cBhvr>
                                      <p:to>
                                        <p:strVal val="visible"/>
                                      </p:to>
                                    </p:set>
                                    <p:animEffect transition="in" filter="checkerboard(across)">
                                      <p:cBhvr>
                                        <p:cTn id="7" dur="20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صر نائب لرقم الشريحة 5"/>
          <p:cNvSpPr>
            <a:spLocks noGrp="1"/>
          </p:cNvSpPr>
          <p:nvPr>
            <p:ph type="sldNum" sz="quarter" idx="12"/>
          </p:nvPr>
        </p:nvSpPr>
        <p:spPr>
          <a:noFill/>
        </p:spPr>
        <p:txBody>
          <a:bodyPr/>
          <a:lstStyle/>
          <a:p>
            <a:fld id="{8554FAD9-9059-49CD-906C-C8D06516EB0F}" type="slidenum">
              <a:rPr lang="ar-SA" smtClean="0"/>
              <a:pPr/>
              <a:t>15</a:t>
            </a:fld>
            <a:endParaRPr lang="en-US" smtClean="0"/>
          </a:p>
        </p:txBody>
      </p:sp>
      <p:sp>
        <p:nvSpPr>
          <p:cNvPr id="66563" name="Rectangle 3"/>
          <p:cNvSpPr>
            <a:spLocks noGrp="1" noChangeArrowheads="1"/>
          </p:cNvSpPr>
          <p:nvPr>
            <p:ph type="body" idx="1"/>
          </p:nvPr>
        </p:nvSpPr>
        <p:spPr>
          <a:xfrm>
            <a:off x="457200" y="1052513"/>
            <a:ext cx="8229600" cy="5003800"/>
          </a:xfrm>
          <a:solidFill>
            <a:schemeClr val="accent1">
              <a:lumMod val="20000"/>
              <a:lumOff val="80000"/>
            </a:schemeClr>
          </a:solidFill>
        </p:spPr>
        <p:txBody>
          <a:bodyPr/>
          <a:lstStyle/>
          <a:p>
            <a:pPr algn="justLow" eaLnBrk="1" hangingPunct="1">
              <a:buFont typeface="Wingdings" pitchFamily="2" charset="2"/>
              <a:buChar char="q"/>
            </a:pPr>
            <a:r>
              <a:rPr lang="ar-SA" b="1" u="sng" dirty="0" smtClean="0">
                <a:solidFill>
                  <a:srgbClr val="CC0000"/>
                </a:solidFill>
              </a:rPr>
              <a:t> الفعل الأمر يُبنى على حذف حرف العلة:</a:t>
            </a:r>
          </a:p>
          <a:p>
            <a:pPr algn="justLow" eaLnBrk="1" hangingPunct="1">
              <a:buClr>
                <a:srgbClr val="CC0000"/>
              </a:buClr>
              <a:buFont typeface="Wingdings" pitchFamily="2" charset="2"/>
              <a:buChar char="§"/>
            </a:pPr>
            <a:r>
              <a:rPr lang="ar-SA" b="1" dirty="0" smtClean="0"/>
              <a:t>إذا كان معتل الآخر.</a:t>
            </a:r>
          </a:p>
          <a:p>
            <a:pPr algn="justLow" eaLnBrk="1" hangingPunct="1">
              <a:buFontTx/>
              <a:buNone/>
            </a:pPr>
            <a:r>
              <a:rPr lang="ar-SA" b="1" dirty="0" smtClean="0"/>
              <a:t>                        </a:t>
            </a:r>
            <a:r>
              <a:rPr lang="ar-SA" b="1" dirty="0" smtClean="0">
                <a:solidFill>
                  <a:srgbClr val="CC0000"/>
                </a:solidFill>
              </a:rPr>
              <a:t>انه </a:t>
            </a:r>
            <a:r>
              <a:rPr lang="ar-SA" b="1" dirty="0" smtClean="0">
                <a:solidFill>
                  <a:srgbClr val="000099"/>
                </a:solidFill>
              </a:rPr>
              <a:t>َعن المنكر. </a:t>
            </a:r>
          </a:p>
          <a:p>
            <a:pPr algn="justLow" eaLnBrk="1" hangingPunct="1">
              <a:buFontTx/>
              <a:buNone/>
            </a:pPr>
            <a:r>
              <a:rPr lang="ar-SA" b="1" dirty="0" smtClean="0">
                <a:solidFill>
                  <a:srgbClr val="000099"/>
                </a:solidFill>
              </a:rPr>
              <a:t>                 {</a:t>
            </a:r>
            <a:r>
              <a:rPr lang="ar-SA" b="1" dirty="0" smtClean="0"/>
              <a:t> </a:t>
            </a:r>
            <a:r>
              <a:rPr lang="ar-SA" b="1" dirty="0" smtClean="0">
                <a:solidFill>
                  <a:srgbClr val="CC0000"/>
                </a:solidFill>
              </a:rPr>
              <a:t>ادعُ</a:t>
            </a:r>
            <a:r>
              <a:rPr lang="ar-SA" b="1" dirty="0" smtClean="0"/>
              <a:t> </a:t>
            </a:r>
            <a:r>
              <a:rPr lang="ar-SA" b="1" dirty="0" smtClean="0">
                <a:solidFill>
                  <a:srgbClr val="000099"/>
                </a:solidFill>
              </a:rPr>
              <a:t>إلى سبيل ربك بالحكمة}</a:t>
            </a:r>
          </a:p>
          <a:p>
            <a:pPr algn="justLow" eaLnBrk="1" hangingPunct="1">
              <a:buFontTx/>
              <a:buNone/>
            </a:pPr>
            <a:r>
              <a:rPr lang="ar-SA" b="1" dirty="0" smtClean="0"/>
              <a:t>                         </a:t>
            </a:r>
            <a:r>
              <a:rPr lang="ar-SA" b="1" dirty="0" smtClean="0">
                <a:solidFill>
                  <a:srgbClr val="000099"/>
                </a:solidFill>
              </a:rPr>
              <a:t>يا محمد</a:t>
            </a:r>
            <a:r>
              <a:rPr lang="ar-SA" b="1" dirty="0" smtClean="0"/>
              <a:t> </a:t>
            </a:r>
            <a:r>
              <a:rPr lang="ar-SA" b="1" dirty="0" smtClean="0">
                <a:solidFill>
                  <a:srgbClr val="CC0000"/>
                </a:solidFill>
              </a:rPr>
              <a:t>ارمِ </a:t>
            </a:r>
            <a:r>
              <a:rPr lang="ar-SA" b="1" dirty="0" smtClean="0">
                <a:solidFill>
                  <a:srgbClr val="000099"/>
                </a:solidFill>
              </a:rPr>
              <a:t>الكرة.</a:t>
            </a:r>
            <a:r>
              <a:rPr lang="en-US" dirty="0" smtClean="0"/>
              <a:t> </a:t>
            </a:r>
            <a:endParaRPr lang="ar-SA" b="1" dirty="0" smtClean="0">
              <a:solidFill>
                <a:srgbClr val="CC0000"/>
              </a:solidFill>
            </a:endParaRPr>
          </a:p>
          <a:p>
            <a:pPr algn="justLow" eaLnBrk="1" hangingPunct="1">
              <a:buFont typeface="Wingdings" pitchFamily="2" charset="2"/>
              <a:buChar char="q"/>
            </a:pPr>
            <a:endParaRPr lang="en-US" b="1" dirty="0" smtClean="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anim calcmode="lin" valueType="num">
                                      <p:cBhvr>
                                        <p:cTn id="7" dur="2000" fill="hold"/>
                                        <p:tgtEl>
                                          <p:spTgt spid="66563">
                                            <p:txEl>
                                              <p:pRg st="1" end="1"/>
                                            </p:txEl>
                                          </p:spTgt>
                                        </p:tgtEl>
                                        <p:attrNameLst>
                                          <p:attrName>ppt_w</p:attrName>
                                        </p:attrNameLst>
                                      </p:cBhvr>
                                      <p:tavLst>
                                        <p:tav tm="0">
                                          <p:val>
                                            <p:strVal val="#ppt_w*0.05"/>
                                          </p:val>
                                        </p:tav>
                                        <p:tav tm="100000">
                                          <p:val>
                                            <p:strVal val="#ppt_w"/>
                                          </p:val>
                                        </p:tav>
                                      </p:tavLst>
                                    </p:anim>
                                    <p:anim calcmode="lin" valueType="num">
                                      <p:cBhvr>
                                        <p:cTn id="8" dur="2000" fill="hold"/>
                                        <p:tgtEl>
                                          <p:spTgt spid="66563">
                                            <p:txEl>
                                              <p:pRg st="1" end="1"/>
                                            </p:txEl>
                                          </p:spTgt>
                                        </p:tgtEl>
                                        <p:attrNameLst>
                                          <p:attrName>ppt_h</p:attrName>
                                        </p:attrNameLst>
                                      </p:cBhvr>
                                      <p:tavLst>
                                        <p:tav tm="0">
                                          <p:val>
                                            <p:strVal val="#ppt_h"/>
                                          </p:val>
                                        </p:tav>
                                        <p:tav tm="100000">
                                          <p:val>
                                            <p:strVal val="#ppt_h"/>
                                          </p:val>
                                        </p:tav>
                                      </p:tavLst>
                                    </p:anim>
                                    <p:anim calcmode="lin" valueType="num">
                                      <p:cBhvr>
                                        <p:cTn id="9" dur="2000" fill="hold"/>
                                        <p:tgtEl>
                                          <p:spTgt spid="66563">
                                            <p:txEl>
                                              <p:pRg st="1" end="1"/>
                                            </p:txEl>
                                          </p:spTgt>
                                        </p:tgtEl>
                                        <p:attrNameLst>
                                          <p:attrName>ppt_x</p:attrName>
                                        </p:attrNameLst>
                                      </p:cBhvr>
                                      <p:tavLst>
                                        <p:tav tm="0">
                                          <p:val>
                                            <p:strVal val="#ppt_x-.2"/>
                                          </p:val>
                                        </p:tav>
                                        <p:tav tm="100000">
                                          <p:val>
                                            <p:strVal val="#ppt_x"/>
                                          </p:val>
                                        </p:tav>
                                      </p:tavLst>
                                    </p:anim>
                                    <p:anim calcmode="lin" valueType="num">
                                      <p:cBhvr>
                                        <p:cTn id="10" dur="2000" fill="hold"/>
                                        <p:tgtEl>
                                          <p:spTgt spid="66563">
                                            <p:txEl>
                                              <p:pRg st="1" end="1"/>
                                            </p:txEl>
                                          </p:spTgt>
                                        </p:tgtEl>
                                        <p:attrNameLst>
                                          <p:attrName>ppt_y</p:attrName>
                                        </p:attrNameLst>
                                      </p:cBhvr>
                                      <p:tavLst>
                                        <p:tav tm="0">
                                          <p:val>
                                            <p:strVal val="#ppt_y"/>
                                          </p:val>
                                        </p:tav>
                                        <p:tav tm="100000">
                                          <p:val>
                                            <p:strVal val="#ppt_y"/>
                                          </p:val>
                                        </p:tav>
                                      </p:tavLst>
                                    </p:anim>
                                    <p:animEffect transition="in" filter="fade">
                                      <p:cBhvr>
                                        <p:cTn id="11" dur="2000"/>
                                        <p:tgtEl>
                                          <p:spTgt spid="66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صر نائب لرقم الشريحة 5"/>
          <p:cNvSpPr>
            <a:spLocks noGrp="1"/>
          </p:cNvSpPr>
          <p:nvPr>
            <p:ph type="sldNum" sz="quarter" idx="12"/>
          </p:nvPr>
        </p:nvSpPr>
        <p:spPr>
          <a:noFill/>
        </p:spPr>
        <p:txBody>
          <a:bodyPr/>
          <a:lstStyle/>
          <a:p>
            <a:fld id="{8847DECB-43B4-4B9A-80FA-68E26E129E11}" type="slidenum">
              <a:rPr lang="ar-SA" smtClean="0"/>
              <a:pPr/>
              <a:t>16</a:t>
            </a:fld>
            <a:endParaRPr lang="en-US" smtClean="0"/>
          </a:p>
        </p:txBody>
      </p:sp>
      <p:sp>
        <p:nvSpPr>
          <p:cNvPr id="17411" name="Rectangle 3"/>
          <p:cNvSpPr>
            <a:spLocks noGrp="1" noChangeArrowheads="1"/>
          </p:cNvSpPr>
          <p:nvPr>
            <p:ph type="body" idx="1"/>
          </p:nvPr>
        </p:nvSpPr>
        <p:spPr>
          <a:xfrm>
            <a:off x="457200" y="1052513"/>
            <a:ext cx="8229600" cy="5003800"/>
          </a:xfrm>
          <a:solidFill>
            <a:schemeClr val="accent1">
              <a:lumMod val="20000"/>
              <a:lumOff val="80000"/>
            </a:schemeClr>
          </a:solidFill>
        </p:spPr>
        <p:txBody>
          <a:bodyPr/>
          <a:lstStyle/>
          <a:p>
            <a:pPr algn="justLow" eaLnBrk="1" hangingPunct="1">
              <a:buClr>
                <a:srgbClr val="CC0000"/>
              </a:buClr>
              <a:buFont typeface="Wingdings" pitchFamily="2" charset="2"/>
              <a:buChar char="q"/>
            </a:pPr>
            <a:r>
              <a:rPr lang="ar-SA" b="1" u="sng" dirty="0" smtClean="0">
                <a:solidFill>
                  <a:srgbClr val="CC0000"/>
                </a:solidFill>
              </a:rPr>
              <a:t> </a:t>
            </a:r>
            <a:r>
              <a:rPr lang="ar-SA" sz="3600" b="1" u="sng" dirty="0" smtClean="0">
                <a:solidFill>
                  <a:srgbClr val="CC0000"/>
                </a:solidFill>
              </a:rPr>
              <a:t>الفعل الأمر يُبنى على حذف النون:</a:t>
            </a:r>
          </a:p>
          <a:p>
            <a:pPr algn="justLow" eaLnBrk="1" hangingPunct="1">
              <a:lnSpc>
                <a:spcPct val="20000"/>
              </a:lnSpc>
              <a:buClr>
                <a:srgbClr val="CC0000"/>
              </a:buClr>
              <a:buFont typeface="Wingdings" pitchFamily="2" charset="2"/>
              <a:buNone/>
            </a:pPr>
            <a:endParaRPr lang="ar-SA" sz="3600" u="sng" dirty="0" smtClean="0">
              <a:solidFill>
                <a:srgbClr val="CC0000"/>
              </a:solidFill>
            </a:endParaRPr>
          </a:p>
          <a:p>
            <a:pPr algn="justLow" eaLnBrk="1" hangingPunct="1">
              <a:buClr>
                <a:srgbClr val="CC0000"/>
              </a:buClr>
              <a:buFont typeface="Wingdings" pitchFamily="2" charset="2"/>
              <a:buChar char="§"/>
            </a:pPr>
            <a:r>
              <a:rPr lang="ar-SA" b="1" dirty="0" smtClean="0"/>
              <a:t>إذا اتصلت </a:t>
            </a:r>
            <a:r>
              <a:rPr lang="ar-SA" b="1" dirty="0" err="1" smtClean="0"/>
              <a:t>به</a:t>
            </a:r>
            <a:r>
              <a:rPr lang="ar-SA" b="1" dirty="0" smtClean="0"/>
              <a:t> ألف الاثنين أو واو الجماعة أو ياء المخاطبة. </a:t>
            </a:r>
          </a:p>
          <a:p>
            <a:pPr algn="justLow" eaLnBrk="1" hangingPunct="1">
              <a:buFontTx/>
              <a:buNone/>
            </a:pPr>
            <a:r>
              <a:rPr lang="ar-SA" b="1" dirty="0" smtClean="0"/>
              <a:t>                  { </a:t>
            </a:r>
            <a:r>
              <a:rPr lang="ar-SA" b="1" dirty="0" smtClean="0">
                <a:solidFill>
                  <a:srgbClr val="CC0000"/>
                </a:solidFill>
              </a:rPr>
              <a:t>اذهبا</a:t>
            </a:r>
            <a:r>
              <a:rPr lang="ar-SA" b="1" dirty="0" smtClean="0">
                <a:solidFill>
                  <a:srgbClr val="000099"/>
                </a:solidFill>
              </a:rPr>
              <a:t> إلى فرعون إنَّه طغى }</a:t>
            </a:r>
          </a:p>
          <a:p>
            <a:pPr algn="justLow" eaLnBrk="1" hangingPunct="1">
              <a:buFontTx/>
              <a:buNone/>
            </a:pPr>
            <a:r>
              <a:rPr lang="ar-SA" b="1" dirty="0" smtClean="0">
                <a:solidFill>
                  <a:srgbClr val="000099"/>
                </a:solidFill>
              </a:rPr>
              <a:t>                  { </a:t>
            </a:r>
            <a:r>
              <a:rPr lang="ar-SA" b="1" dirty="0" smtClean="0">
                <a:solidFill>
                  <a:srgbClr val="CC0000"/>
                </a:solidFill>
              </a:rPr>
              <a:t>كلوا</a:t>
            </a:r>
            <a:r>
              <a:rPr lang="ar-SA" b="1" dirty="0" smtClean="0">
                <a:solidFill>
                  <a:srgbClr val="000099"/>
                </a:solidFill>
              </a:rPr>
              <a:t> من طيبات ما رزقناكم }</a:t>
            </a:r>
          </a:p>
          <a:p>
            <a:pPr algn="justLow" eaLnBrk="1" hangingPunct="1">
              <a:buFontTx/>
              <a:buNone/>
            </a:pPr>
            <a:r>
              <a:rPr lang="ar-SA" b="1" dirty="0" smtClean="0">
                <a:solidFill>
                  <a:srgbClr val="000099"/>
                </a:solidFill>
              </a:rPr>
              <a:t>        { يا مريم </a:t>
            </a:r>
            <a:r>
              <a:rPr lang="ar-SA" b="1" dirty="0" smtClean="0">
                <a:solidFill>
                  <a:srgbClr val="CC0000"/>
                </a:solidFill>
              </a:rPr>
              <a:t>اقنتي</a:t>
            </a:r>
            <a:r>
              <a:rPr lang="ar-SA" b="1" dirty="0" smtClean="0">
                <a:solidFill>
                  <a:srgbClr val="000099"/>
                </a:solidFill>
              </a:rPr>
              <a:t> لربك </a:t>
            </a:r>
            <a:r>
              <a:rPr lang="ar-SA" b="1" dirty="0" smtClean="0">
                <a:solidFill>
                  <a:srgbClr val="CC0000"/>
                </a:solidFill>
              </a:rPr>
              <a:t>واسجدي</a:t>
            </a:r>
            <a:r>
              <a:rPr lang="ar-SA" b="1" dirty="0" smtClean="0">
                <a:solidFill>
                  <a:srgbClr val="000099"/>
                </a:solidFill>
              </a:rPr>
              <a:t> </a:t>
            </a:r>
            <a:r>
              <a:rPr lang="ar-SA" b="1" dirty="0" smtClean="0">
                <a:solidFill>
                  <a:srgbClr val="CC0000"/>
                </a:solidFill>
              </a:rPr>
              <a:t>واركعي</a:t>
            </a:r>
            <a:r>
              <a:rPr lang="ar-SA" b="1" dirty="0" smtClean="0">
                <a:solidFill>
                  <a:srgbClr val="000099"/>
                </a:solidFill>
              </a:rPr>
              <a:t> مع الراكعين }</a:t>
            </a:r>
            <a:r>
              <a:rPr lang="en-US" b="1" dirty="0" smtClean="0">
                <a:solidFill>
                  <a:srgbClr val="000099"/>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03761_HD.jpg"/>
          <p:cNvPicPr>
            <a:picLocks noChangeAspect="1"/>
          </p:cNvPicPr>
          <p:nvPr/>
        </p:nvPicPr>
        <p:blipFill>
          <a:blip r:embed="rId3">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3500430" y="142852"/>
            <a:ext cx="5429256" cy="76944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4400" b="1" cap="all" spc="0" dirty="0" smtClean="0">
                <a:ln w="0"/>
                <a:solidFill>
                  <a:srgbClr val="003399"/>
                </a:solidFill>
                <a:latin typeface="Monotype Koufi" pitchFamily="2" charset="-78"/>
                <a:ea typeface="Monotype Koufi" pitchFamily="2" charset="-78"/>
                <a:cs typeface="Monotype Koufi" pitchFamily="2" charset="-78"/>
              </a:rPr>
              <a:t>1- صور بناء فعل الأمر</a:t>
            </a:r>
            <a:endParaRPr lang="ar-SA" sz="4400" b="1" cap="all" spc="0" dirty="0">
              <a:ln w="0"/>
              <a:solidFill>
                <a:srgbClr val="003399"/>
              </a:solidFill>
              <a:latin typeface="Monotype Koufi" pitchFamily="2" charset="-78"/>
              <a:ea typeface="Monotype Koufi" pitchFamily="2" charset="-78"/>
              <a:cs typeface="Monotype Koufi" pitchFamily="2" charset="-78"/>
            </a:endParaRPr>
          </a:p>
        </p:txBody>
      </p:sp>
      <p:graphicFrame>
        <p:nvGraphicFramePr>
          <p:cNvPr id="5" name="جدول 4"/>
          <p:cNvGraphicFramePr>
            <a:graphicFrameLocks noGrp="1"/>
          </p:cNvGraphicFramePr>
          <p:nvPr/>
        </p:nvGraphicFramePr>
        <p:xfrm>
          <a:off x="214282" y="1071545"/>
          <a:ext cx="8786874" cy="5538848"/>
        </p:xfrm>
        <a:graphic>
          <a:graphicData uri="http://schemas.openxmlformats.org/drawingml/2006/table">
            <a:tbl>
              <a:tblPr rtl="1" firstRow="1" bandRow="1">
                <a:tableStyleId>{5C22544A-7EE6-4342-B048-85BDC9FD1C3A}</a:tableStyleId>
              </a:tblPr>
              <a:tblGrid>
                <a:gridCol w="3903001"/>
                <a:gridCol w="1954915"/>
                <a:gridCol w="2928958"/>
              </a:tblGrid>
              <a:tr h="463371">
                <a:tc>
                  <a:txBody>
                    <a:bodyPr/>
                    <a:lstStyle/>
                    <a:p>
                      <a:pPr algn="ctr" rtl="1"/>
                      <a:r>
                        <a:rPr lang="ar-SA" sz="2400" dirty="0" smtClean="0"/>
                        <a:t>النماذج</a:t>
                      </a:r>
                      <a:endParaRPr lang="ar-SA" sz="2400" dirty="0"/>
                    </a:p>
                  </a:txBody>
                  <a:tcPr/>
                </a:tc>
                <a:tc>
                  <a:txBody>
                    <a:bodyPr/>
                    <a:lstStyle/>
                    <a:p>
                      <a:pPr algn="ctr" rtl="1"/>
                      <a:r>
                        <a:rPr lang="ar-SA" sz="2000" dirty="0" smtClean="0"/>
                        <a:t>علامة بناء الأمر</a:t>
                      </a:r>
                      <a:endParaRPr lang="ar-SA" sz="2000" dirty="0"/>
                    </a:p>
                  </a:txBody>
                  <a:tcPr/>
                </a:tc>
                <a:tc>
                  <a:txBody>
                    <a:bodyPr/>
                    <a:lstStyle/>
                    <a:p>
                      <a:pPr algn="ctr" rtl="1"/>
                      <a:r>
                        <a:rPr lang="ar-SA" sz="2400" dirty="0" smtClean="0"/>
                        <a:t>السبب</a:t>
                      </a:r>
                      <a:endParaRPr lang="ar-SA" sz="2400" dirty="0"/>
                    </a:p>
                  </a:txBody>
                  <a:tcPr/>
                </a:tc>
              </a:tr>
              <a:tr h="822514">
                <a:tc>
                  <a:txBody>
                    <a:bodyPr/>
                    <a:lstStyle/>
                    <a:p>
                      <a:pPr rtl="1"/>
                      <a:r>
                        <a:rPr lang="ar-SA" sz="2400" b="1" dirty="0" smtClean="0">
                          <a:solidFill>
                            <a:srgbClr val="C00000"/>
                          </a:solidFill>
                        </a:rPr>
                        <a:t>فاذكر مطلع القمر.</a:t>
                      </a:r>
                      <a:endParaRPr lang="ar-SA" sz="2400" b="1" dirty="0">
                        <a:solidFill>
                          <a:srgbClr val="C00000"/>
                        </a:solidFill>
                      </a:endParaRPr>
                    </a:p>
                  </a:txBody>
                  <a:tcPr/>
                </a:tc>
                <a:tc>
                  <a:txBody>
                    <a:bodyPr/>
                    <a:lstStyle/>
                    <a:p>
                      <a:pPr rtl="1"/>
                      <a:endParaRPr lang="ar-SA" dirty="0"/>
                    </a:p>
                  </a:txBody>
                  <a:tcPr/>
                </a:tc>
                <a:tc>
                  <a:txBody>
                    <a:bodyPr/>
                    <a:lstStyle/>
                    <a:p>
                      <a:pPr rtl="1"/>
                      <a:endParaRPr lang="ar-SA" dirty="0"/>
                    </a:p>
                  </a:txBody>
                  <a:tcPr/>
                </a:tc>
              </a:tr>
              <a:tr h="834068">
                <a:tc>
                  <a:txBody>
                    <a:bodyPr/>
                    <a:lstStyle/>
                    <a:p>
                      <a:pPr rtl="1"/>
                      <a:r>
                        <a:rPr lang="ar-SA" sz="2400" b="1" dirty="0" smtClean="0">
                          <a:solidFill>
                            <a:srgbClr val="C00000"/>
                          </a:solidFill>
                        </a:rPr>
                        <a:t>فاذكرنَ مطلع القمر وتأملنَ</a:t>
                      </a:r>
                      <a:r>
                        <a:rPr lang="ar-SA" sz="2400" b="1" baseline="0" dirty="0" smtClean="0">
                          <a:solidFill>
                            <a:srgbClr val="C00000"/>
                          </a:solidFill>
                        </a:rPr>
                        <a:t> في خلق الله.</a:t>
                      </a:r>
                      <a:endParaRPr lang="ar-SA" sz="2400" b="1" dirty="0">
                        <a:solidFill>
                          <a:srgbClr val="C00000"/>
                        </a:solidFill>
                      </a:endParaRPr>
                    </a:p>
                  </a:txBody>
                  <a:tcPr/>
                </a:tc>
                <a:tc>
                  <a:txBody>
                    <a:bodyPr/>
                    <a:lstStyle/>
                    <a:p>
                      <a:pPr rtl="1"/>
                      <a:endParaRPr lang="ar-SA"/>
                    </a:p>
                  </a:txBody>
                  <a:tcPr/>
                </a:tc>
                <a:tc>
                  <a:txBody>
                    <a:bodyPr/>
                    <a:lstStyle/>
                    <a:p>
                      <a:pPr rtl="1"/>
                      <a:endParaRPr lang="ar-SA"/>
                    </a:p>
                  </a:txBody>
                  <a:tcPr/>
                </a:tc>
              </a:tr>
              <a:tr h="647922">
                <a:tc>
                  <a:txBody>
                    <a:bodyPr/>
                    <a:lstStyle/>
                    <a:p>
                      <a:pPr rtl="1"/>
                      <a:r>
                        <a:rPr lang="ar-SA" sz="2400" b="1" dirty="0" smtClean="0">
                          <a:solidFill>
                            <a:srgbClr val="C00000"/>
                          </a:solidFill>
                        </a:rPr>
                        <a:t>اتَّق</a:t>
                      </a:r>
                      <a:r>
                        <a:rPr lang="ar-SA" sz="2400" b="1" baseline="0" dirty="0" smtClean="0">
                          <a:solidFill>
                            <a:srgbClr val="C00000"/>
                          </a:solidFill>
                        </a:rPr>
                        <a:t> شر من أحسنتَ إليه.</a:t>
                      </a:r>
                      <a:endParaRPr lang="ar-SA" sz="2400" b="1" dirty="0">
                        <a:solidFill>
                          <a:srgbClr val="C00000"/>
                        </a:solidFill>
                      </a:endParaRPr>
                    </a:p>
                  </a:txBody>
                  <a:tcPr/>
                </a:tc>
                <a:tc>
                  <a:txBody>
                    <a:bodyPr/>
                    <a:lstStyle/>
                    <a:p>
                      <a:pPr rtl="1"/>
                      <a:endParaRPr lang="ar-SA" dirty="0"/>
                    </a:p>
                  </a:txBody>
                  <a:tcPr/>
                </a:tc>
                <a:tc>
                  <a:txBody>
                    <a:bodyPr/>
                    <a:lstStyle/>
                    <a:p>
                      <a:pPr rtl="1"/>
                      <a:endParaRPr lang="ar-SA"/>
                    </a:p>
                  </a:txBody>
                  <a:tcPr/>
                </a:tc>
              </a:tr>
              <a:tr h="647922">
                <a:tc>
                  <a:txBody>
                    <a:bodyPr/>
                    <a:lstStyle/>
                    <a:p>
                      <a:pPr rtl="1"/>
                      <a:r>
                        <a:rPr lang="ar-SA" sz="2400" b="1" dirty="0" smtClean="0">
                          <a:solidFill>
                            <a:srgbClr val="C00000"/>
                          </a:solidFill>
                        </a:rPr>
                        <a:t>أكرما الضيف</a:t>
                      </a:r>
                      <a:endParaRPr lang="ar-SA" sz="2400" b="1" dirty="0">
                        <a:solidFill>
                          <a:srgbClr val="C00000"/>
                        </a:solidFill>
                      </a:endParaRPr>
                    </a:p>
                  </a:txBody>
                  <a:tcPr/>
                </a:tc>
                <a:tc>
                  <a:txBody>
                    <a:bodyPr/>
                    <a:lstStyle/>
                    <a:p>
                      <a:pPr rtl="1"/>
                      <a:endParaRPr lang="ar-SA"/>
                    </a:p>
                  </a:txBody>
                  <a:tcPr/>
                </a:tc>
                <a:tc>
                  <a:txBody>
                    <a:bodyPr/>
                    <a:lstStyle/>
                    <a:p>
                      <a:pPr rtl="1"/>
                      <a:endParaRPr lang="ar-SA"/>
                    </a:p>
                  </a:txBody>
                  <a:tcPr/>
                </a:tc>
              </a:tr>
              <a:tr h="1204765">
                <a:tc>
                  <a:txBody>
                    <a:bodyPr/>
                    <a:lstStyle/>
                    <a:p>
                      <a:pPr rtl="1"/>
                      <a:r>
                        <a:rPr lang="ar-SA" sz="2400" b="1" dirty="0" smtClean="0">
                          <a:solidFill>
                            <a:srgbClr val="C00000"/>
                          </a:solidFill>
                        </a:rPr>
                        <a:t>قال</a:t>
                      </a:r>
                      <a:r>
                        <a:rPr lang="ar-SA" sz="2400" b="1" baseline="0" dirty="0" smtClean="0">
                          <a:solidFill>
                            <a:srgbClr val="C00000"/>
                          </a:solidFill>
                        </a:rPr>
                        <a:t> تعالى : </a:t>
                      </a:r>
                      <a:r>
                        <a:rPr lang="ar-SA" sz="2400" b="1" dirty="0" smtClean="0">
                          <a:solidFill>
                            <a:srgbClr val="C00000"/>
                          </a:solidFill>
                          <a:latin typeface="Traditional Arabic" pitchFamily="18" charset="-78"/>
                          <a:cs typeface="Traditional Arabic" pitchFamily="18" charset="-78"/>
                          <a:sym typeface="AGA Arabesque"/>
                        </a:rPr>
                        <a:t></a:t>
                      </a:r>
                      <a:r>
                        <a:rPr lang="ar-SA" sz="2400" b="1" baseline="0" dirty="0" smtClean="0">
                          <a:solidFill>
                            <a:srgbClr val="C00000"/>
                          </a:solidFill>
                        </a:rPr>
                        <a:t>حافظوا على الصلوات والصلاة الوسطى وقوموا لله قانتين </a:t>
                      </a:r>
                      <a:r>
                        <a:rPr lang="ar-SA" sz="2400" b="1" dirty="0" smtClean="0">
                          <a:solidFill>
                            <a:srgbClr val="C00000"/>
                          </a:solidFill>
                          <a:latin typeface="Traditional Arabic" pitchFamily="18" charset="-78"/>
                          <a:cs typeface="Traditional Arabic" pitchFamily="18" charset="-78"/>
                          <a:sym typeface="AGA Arabesque"/>
                        </a:rPr>
                        <a:t>  </a:t>
                      </a:r>
                      <a:endParaRPr lang="ar-SA" sz="2400" b="1" dirty="0">
                        <a:solidFill>
                          <a:srgbClr val="C00000"/>
                        </a:solidFill>
                      </a:endParaRPr>
                    </a:p>
                  </a:txBody>
                  <a:tcPr/>
                </a:tc>
                <a:tc>
                  <a:txBody>
                    <a:bodyPr/>
                    <a:lstStyle/>
                    <a:p>
                      <a:pPr rtl="1"/>
                      <a:endParaRPr lang="ar-SA"/>
                    </a:p>
                  </a:txBody>
                  <a:tcPr/>
                </a:tc>
                <a:tc>
                  <a:txBody>
                    <a:bodyPr/>
                    <a:lstStyle/>
                    <a:p>
                      <a:pPr rtl="1"/>
                      <a:endParaRPr lang="ar-SA" dirty="0"/>
                    </a:p>
                  </a:txBody>
                  <a:tcPr/>
                </a:tc>
              </a:tr>
              <a:tr h="918286">
                <a:tc>
                  <a:txBody>
                    <a:bodyPr/>
                    <a:lstStyle/>
                    <a:p>
                      <a:pPr rtl="1"/>
                      <a:r>
                        <a:rPr lang="ar-SA" sz="2400" b="1" dirty="0" smtClean="0">
                          <a:solidFill>
                            <a:srgbClr val="C00000"/>
                          </a:solidFill>
                        </a:rPr>
                        <a:t>فاذكري مطلع القمر.</a:t>
                      </a:r>
                      <a:endParaRPr lang="ar-SA" sz="2400" b="1" dirty="0">
                        <a:solidFill>
                          <a:srgbClr val="C00000"/>
                        </a:solidFill>
                      </a:endParaRPr>
                    </a:p>
                  </a:txBody>
                  <a:tcPr/>
                </a:tc>
                <a:tc>
                  <a:txBody>
                    <a:bodyPr/>
                    <a:lstStyle/>
                    <a:p>
                      <a:pPr rtl="1"/>
                      <a:endParaRPr lang="ar-SA" dirty="0"/>
                    </a:p>
                  </a:txBody>
                  <a:tcPr/>
                </a:tc>
                <a:tc>
                  <a:txBody>
                    <a:bodyPr/>
                    <a:lstStyle/>
                    <a:p>
                      <a:pPr rtl="1"/>
                      <a:endParaRPr lang="ar-SA" dirty="0"/>
                    </a:p>
                  </a:txBody>
                  <a:tcPr/>
                </a:tc>
              </a:tr>
            </a:tbl>
          </a:graphicData>
        </a:graphic>
      </p:graphicFrame>
      <p:sp>
        <p:nvSpPr>
          <p:cNvPr id="6" name="مربع نص 5"/>
          <p:cNvSpPr txBox="1"/>
          <p:nvPr/>
        </p:nvSpPr>
        <p:spPr>
          <a:xfrm>
            <a:off x="3500430" y="1714488"/>
            <a:ext cx="1214446" cy="523220"/>
          </a:xfrm>
          <a:prstGeom prst="rect">
            <a:avLst/>
          </a:prstGeom>
          <a:noFill/>
        </p:spPr>
        <p:txBody>
          <a:bodyPr wrap="square" rtlCol="1">
            <a:spAutoFit/>
          </a:bodyPr>
          <a:lstStyle/>
          <a:p>
            <a:r>
              <a:rPr lang="ar-SA" sz="2800" b="1" dirty="0" smtClean="0"/>
              <a:t>السكون</a:t>
            </a:r>
            <a:endParaRPr lang="ar-SA" sz="2800" b="1" dirty="0"/>
          </a:p>
        </p:txBody>
      </p:sp>
      <p:sp>
        <p:nvSpPr>
          <p:cNvPr id="7" name="مربع نص 6"/>
          <p:cNvSpPr txBox="1"/>
          <p:nvPr/>
        </p:nvSpPr>
        <p:spPr>
          <a:xfrm>
            <a:off x="3500430" y="2428868"/>
            <a:ext cx="1214446" cy="523220"/>
          </a:xfrm>
          <a:prstGeom prst="rect">
            <a:avLst/>
          </a:prstGeom>
          <a:noFill/>
        </p:spPr>
        <p:txBody>
          <a:bodyPr wrap="square" rtlCol="1">
            <a:spAutoFit/>
          </a:bodyPr>
          <a:lstStyle/>
          <a:p>
            <a:r>
              <a:rPr lang="ar-SA" sz="2800" b="1" dirty="0" smtClean="0"/>
              <a:t>السكون</a:t>
            </a:r>
            <a:endParaRPr lang="ar-SA" sz="2800" b="1" dirty="0"/>
          </a:p>
        </p:txBody>
      </p:sp>
      <p:sp>
        <p:nvSpPr>
          <p:cNvPr id="8" name="مربع نص 7"/>
          <p:cNvSpPr txBox="1"/>
          <p:nvPr/>
        </p:nvSpPr>
        <p:spPr>
          <a:xfrm>
            <a:off x="3357554" y="3143248"/>
            <a:ext cx="1571636" cy="400110"/>
          </a:xfrm>
          <a:prstGeom prst="rect">
            <a:avLst/>
          </a:prstGeom>
          <a:noFill/>
        </p:spPr>
        <p:txBody>
          <a:bodyPr wrap="square" rtlCol="1">
            <a:spAutoFit/>
          </a:bodyPr>
          <a:lstStyle/>
          <a:p>
            <a:r>
              <a:rPr lang="ar-SA" sz="2000" b="1" dirty="0" smtClean="0"/>
              <a:t>حذف حرف العلة</a:t>
            </a:r>
            <a:endParaRPr lang="ar-SA" sz="2000" b="1" dirty="0"/>
          </a:p>
        </p:txBody>
      </p:sp>
      <p:sp>
        <p:nvSpPr>
          <p:cNvPr id="10" name="مربع نص 9"/>
          <p:cNvSpPr txBox="1"/>
          <p:nvPr/>
        </p:nvSpPr>
        <p:spPr>
          <a:xfrm>
            <a:off x="3286116" y="3786190"/>
            <a:ext cx="1571636" cy="400110"/>
          </a:xfrm>
          <a:prstGeom prst="rect">
            <a:avLst/>
          </a:prstGeom>
          <a:noFill/>
        </p:spPr>
        <p:txBody>
          <a:bodyPr wrap="square" rtlCol="1">
            <a:spAutoFit/>
          </a:bodyPr>
          <a:lstStyle/>
          <a:p>
            <a:r>
              <a:rPr lang="ar-SA" sz="2000" b="1" dirty="0" smtClean="0"/>
              <a:t>حذف نون الرفع</a:t>
            </a:r>
            <a:endParaRPr lang="ar-SA" sz="2000" b="1" dirty="0"/>
          </a:p>
        </p:txBody>
      </p:sp>
      <p:sp>
        <p:nvSpPr>
          <p:cNvPr id="13" name="مربع نص 12"/>
          <p:cNvSpPr txBox="1"/>
          <p:nvPr/>
        </p:nvSpPr>
        <p:spPr>
          <a:xfrm>
            <a:off x="3286116" y="4714884"/>
            <a:ext cx="1571636" cy="400110"/>
          </a:xfrm>
          <a:prstGeom prst="rect">
            <a:avLst/>
          </a:prstGeom>
          <a:noFill/>
        </p:spPr>
        <p:txBody>
          <a:bodyPr wrap="square" rtlCol="1">
            <a:spAutoFit/>
          </a:bodyPr>
          <a:lstStyle/>
          <a:p>
            <a:r>
              <a:rPr lang="ar-SA" sz="2000" b="1" dirty="0" smtClean="0"/>
              <a:t>حذف نون الرفع</a:t>
            </a:r>
            <a:endParaRPr lang="ar-SA" sz="2000" b="1" dirty="0"/>
          </a:p>
        </p:txBody>
      </p:sp>
      <p:sp>
        <p:nvSpPr>
          <p:cNvPr id="14" name="مربع نص 13"/>
          <p:cNvSpPr txBox="1"/>
          <p:nvPr/>
        </p:nvSpPr>
        <p:spPr>
          <a:xfrm>
            <a:off x="3286116" y="5743534"/>
            <a:ext cx="1571636" cy="400110"/>
          </a:xfrm>
          <a:prstGeom prst="rect">
            <a:avLst/>
          </a:prstGeom>
          <a:noFill/>
        </p:spPr>
        <p:txBody>
          <a:bodyPr wrap="square" rtlCol="1">
            <a:spAutoFit/>
          </a:bodyPr>
          <a:lstStyle/>
          <a:p>
            <a:r>
              <a:rPr lang="ar-SA" sz="2000" b="1" dirty="0" smtClean="0"/>
              <a:t>حذف نون الرفع</a:t>
            </a:r>
            <a:endParaRPr lang="ar-SA" sz="2000" b="1" dirty="0"/>
          </a:p>
        </p:txBody>
      </p:sp>
      <p:sp>
        <p:nvSpPr>
          <p:cNvPr id="15" name="مربع نص 14"/>
          <p:cNvSpPr txBox="1"/>
          <p:nvPr/>
        </p:nvSpPr>
        <p:spPr>
          <a:xfrm>
            <a:off x="571472" y="1643050"/>
            <a:ext cx="2643206" cy="707886"/>
          </a:xfrm>
          <a:prstGeom prst="rect">
            <a:avLst/>
          </a:prstGeom>
          <a:noFill/>
        </p:spPr>
        <p:txBody>
          <a:bodyPr wrap="square" rtlCol="1">
            <a:spAutoFit/>
          </a:bodyPr>
          <a:lstStyle/>
          <a:p>
            <a:pPr algn="ctr"/>
            <a:r>
              <a:rPr lang="ar-SA" sz="2000" b="1" dirty="0" smtClean="0"/>
              <a:t>لأنه صحيح الآخر ولم يتصل بآخره شيء</a:t>
            </a:r>
            <a:endParaRPr lang="ar-SA" sz="2000" b="1" dirty="0"/>
          </a:p>
        </p:txBody>
      </p:sp>
      <p:sp>
        <p:nvSpPr>
          <p:cNvPr id="16" name="مربع نص 15"/>
          <p:cNvSpPr txBox="1"/>
          <p:nvPr/>
        </p:nvSpPr>
        <p:spPr>
          <a:xfrm>
            <a:off x="652434" y="2496917"/>
            <a:ext cx="2643206" cy="400110"/>
          </a:xfrm>
          <a:prstGeom prst="rect">
            <a:avLst/>
          </a:prstGeom>
          <a:noFill/>
        </p:spPr>
        <p:txBody>
          <a:bodyPr wrap="square" rtlCol="1">
            <a:spAutoFit/>
          </a:bodyPr>
          <a:lstStyle/>
          <a:p>
            <a:pPr algn="ctr"/>
            <a:r>
              <a:rPr lang="ar-SA" sz="2000" b="1" dirty="0" smtClean="0"/>
              <a:t>لاتصاله بنون النسوة</a:t>
            </a:r>
            <a:endParaRPr lang="ar-SA" sz="2000" b="1" dirty="0"/>
          </a:p>
        </p:txBody>
      </p:sp>
      <p:sp>
        <p:nvSpPr>
          <p:cNvPr id="17" name="مربع نص 16"/>
          <p:cNvSpPr txBox="1"/>
          <p:nvPr/>
        </p:nvSpPr>
        <p:spPr>
          <a:xfrm>
            <a:off x="642910" y="3214686"/>
            <a:ext cx="2643206" cy="400110"/>
          </a:xfrm>
          <a:prstGeom prst="rect">
            <a:avLst/>
          </a:prstGeom>
          <a:noFill/>
        </p:spPr>
        <p:txBody>
          <a:bodyPr wrap="square" rtlCol="1">
            <a:spAutoFit/>
          </a:bodyPr>
          <a:lstStyle/>
          <a:p>
            <a:pPr algn="ctr"/>
            <a:r>
              <a:rPr lang="ar-SA" sz="2000" b="1" dirty="0" smtClean="0"/>
              <a:t>لأنه ”معتل اللام“</a:t>
            </a:r>
            <a:endParaRPr lang="ar-SA" sz="2000" b="1" dirty="0"/>
          </a:p>
        </p:txBody>
      </p:sp>
      <p:sp>
        <p:nvSpPr>
          <p:cNvPr id="18" name="مربع نص 17"/>
          <p:cNvSpPr txBox="1"/>
          <p:nvPr/>
        </p:nvSpPr>
        <p:spPr>
          <a:xfrm>
            <a:off x="642910" y="3845486"/>
            <a:ext cx="2643206" cy="400110"/>
          </a:xfrm>
          <a:prstGeom prst="rect">
            <a:avLst/>
          </a:prstGeom>
          <a:noFill/>
        </p:spPr>
        <p:txBody>
          <a:bodyPr wrap="square" rtlCol="1">
            <a:spAutoFit/>
          </a:bodyPr>
          <a:lstStyle/>
          <a:p>
            <a:pPr algn="ctr"/>
            <a:r>
              <a:rPr lang="ar-SA" sz="2000" b="1" dirty="0" smtClean="0"/>
              <a:t>لاتصاله بألف الاثنين</a:t>
            </a:r>
            <a:endParaRPr lang="ar-SA" sz="2000" b="1" dirty="0"/>
          </a:p>
        </p:txBody>
      </p:sp>
      <p:sp>
        <p:nvSpPr>
          <p:cNvPr id="19" name="مربع نص 18"/>
          <p:cNvSpPr txBox="1"/>
          <p:nvPr/>
        </p:nvSpPr>
        <p:spPr>
          <a:xfrm>
            <a:off x="642910" y="4714884"/>
            <a:ext cx="2643206" cy="400110"/>
          </a:xfrm>
          <a:prstGeom prst="rect">
            <a:avLst/>
          </a:prstGeom>
          <a:noFill/>
        </p:spPr>
        <p:txBody>
          <a:bodyPr wrap="square" rtlCol="1">
            <a:spAutoFit/>
          </a:bodyPr>
          <a:lstStyle/>
          <a:p>
            <a:pPr algn="ctr"/>
            <a:r>
              <a:rPr lang="ar-SA" sz="2000" b="1" dirty="0" smtClean="0"/>
              <a:t>لاتصاله بواو الجماعة</a:t>
            </a:r>
            <a:endParaRPr lang="ar-SA" sz="2000" b="1" dirty="0"/>
          </a:p>
        </p:txBody>
      </p:sp>
      <p:sp>
        <p:nvSpPr>
          <p:cNvPr id="20" name="مربع نص 19"/>
          <p:cNvSpPr txBox="1"/>
          <p:nvPr/>
        </p:nvSpPr>
        <p:spPr>
          <a:xfrm>
            <a:off x="642910" y="5774312"/>
            <a:ext cx="2643206" cy="400110"/>
          </a:xfrm>
          <a:prstGeom prst="rect">
            <a:avLst/>
          </a:prstGeom>
          <a:noFill/>
        </p:spPr>
        <p:txBody>
          <a:bodyPr wrap="square" rtlCol="1">
            <a:spAutoFit/>
          </a:bodyPr>
          <a:lstStyle/>
          <a:p>
            <a:pPr algn="ctr"/>
            <a:r>
              <a:rPr lang="ar-SA" sz="2000" b="1" dirty="0" smtClean="0"/>
              <a:t>لاتصاله بياء المخاطبة</a:t>
            </a:r>
            <a:endParaRPr lang="ar-S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2"/>
                                        </p:tgtEl>
                                        <p:attrNameLst>
                                          <p:attrName>style.visibility</p:attrName>
                                        </p:attrNameLst>
                                      </p:cBhvr>
                                      <p:to>
                                        <p:strVal val="visible"/>
                                      </p:to>
                                    </p:set>
                                    <p:anim calcmode="discrete" valueType="clr">
                                      <p:cBhvr override="childStyle">
                                        <p:cTn id="25"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
                                        </p:tgtEl>
                                        <p:attrNameLst>
                                          <p:attrName>fillcolor</p:attrName>
                                        </p:attrNameLst>
                                      </p:cBhvr>
                                      <p:tavLst>
                                        <p:tav tm="0">
                                          <p:val>
                                            <p:clrVal>
                                              <a:schemeClr val="accent2"/>
                                            </p:clrVal>
                                          </p:val>
                                        </p:tav>
                                        <p:tav tm="50000">
                                          <p:val>
                                            <p:clrVal>
                                              <a:schemeClr val="hlink"/>
                                            </p:clrVal>
                                          </p:val>
                                        </p:tav>
                                      </p:tavLst>
                                    </p:anim>
                                    <p:set>
                                      <p:cBhvr>
                                        <p:cTn id="27" dur="80"/>
                                        <p:tgtEl>
                                          <p:spTgt spid="2"/>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03761_HD.jpg"/>
          <p:cNvPicPr>
            <a:picLocks noChangeAspect="1"/>
          </p:cNvPicPr>
          <p:nvPr/>
        </p:nvPicPr>
        <p:blipFill>
          <a:blip r:embed="rId3">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3500430" y="0"/>
            <a:ext cx="5429256"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5400" b="1" cap="all" spc="0" dirty="0" smtClean="0">
                <a:ln w="0"/>
                <a:solidFill>
                  <a:srgbClr val="FFFF00"/>
                </a:solidFill>
                <a:effectLst>
                  <a:outerShdw blurRad="63500" dist="139700" dir="7200000" algn="br" rotWithShape="0">
                    <a:prstClr val="black">
                      <a:alpha val="24000"/>
                    </a:prstClr>
                  </a:outerShdw>
                </a:effectLst>
                <a:latin typeface="Monotype Koufi" pitchFamily="2" charset="-78"/>
                <a:ea typeface="Monotype Koufi" pitchFamily="2" charset="-78"/>
                <a:cs typeface="Monotype Koufi" pitchFamily="2" charset="-78"/>
              </a:rPr>
              <a:t>فاصلة نحوية :</a:t>
            </a:r>
            <a:endParaRPr lang="ar-SA" sz="5400" b="1" cap="all" spc="0" dirty="0">
              <a:ln w="0"/>
              <a:solidFill>
                <a:srgbClr val="FFFF00"/>
              </a:solidFill>
              <a:effectLst>
                <a:outerShdw blurRad="63500" dist="139700" dir="7200000" algn="br" rotWithShape="0">
                  <a:prstClr val="black">
                    <a:alpha val="24000"/>
                  </a:prstClr>
                </a:outerShdw>
              </a:effectLst>
              <a:latin typeface="Monotype Koufi" pitchFamily="2" charset="-78"/>
              <a:ea typeface="Monotype Koufi" pitchFamily="2" charset="-78"/>
              <a:cs typeface="Monotype Koufi" pitchFamily="2" charset="-78"/>
            </a:endParaRPr>
          </a:p>
        </p:txBody>
      </p:sp>
      <p:sp>
        <p:nvSpPr>
          <p:cNvPr id="5" name="مستطيل 4"/>
          <p:cNvSpPr/>
          <p:nvPr/>
        </p:nvSpPr>
        <p:spPr>
          <a:xfrm>
            <a:off x="571472" y="1000108"/>
            <a:ext cx="8072462" cy="5539978"/>
          </a:xfrm>
          <a:prstGeom prst="rect">
            <a:avLst/>
          </a:prstGeom>
          <a:ln/>
        </p:spPr>
        <p:style>
          <a:lnRef idx="3">
            <a:schemeClr val="lt1"/>
          </a:lnRef>
          <a:fillRef idx="1">
            <a:schemeClr val="accent2"/>
          </a:fillRef>
          <a:effectRef idx="1">
            <a:schemeClr val="accent2"/>
          </a:effectRef>
          <a:fontRef idx="minor">
            <a:schemeClr val="lt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ct val="150000"/>
              </a:lnSpc>
            </a:pPr>
            <a:r>
              <a:rPr lang="ar-SA" sz="3600" b="1" cap="all" spc="0" dirty="0" smtClean="0">
                <a:ln w="0"/>
                <a:effectLst>
                  <a:reflection blurRad="12700" stA="50000" endPos="50000" dist="5000" dir="5400000" sy="-100000" rotWithShape="0"/>
                </a:effectLst>
                <a:latin typeface="Vani" pitchFamily="34" charset="0"/>
                <a:ea typeface="DotumChe" pitchFamily="49" charset="-127"/>
                <a:cs typeface="Akhbar MT" pitchFamily="2" charset="-78"/>
              </a:rPr>
              <a:t>1- فعل الأمر مبني دائما.</a:t>
            </a:r>
          </a:p>
          <a:p>
            <a:pPr>
              <a:lnSpc>
                <a:spcPct val="150000"/>
              </a:lnSpc>
            </a:pPr>
            <a:r>
              <a:rPr lang="ar-SA" sz="3600" b="1" cap="all" dirty="0" smtClean="0">
                <a:ln w="0"/>
                <a:effectLst>
                  <a:reflection blurRad="12700" stA="50000" endPos="50000" dist="5000" dir="5400000" sy="-100000" rotWithShape="0"/>
                </a:effectLst>
                <a:latin typeface="Vani" pitchFamily="34" charset="0"/>
                <a:ea typeface="DotumChe" pitchFamily="49" charset="-127"/>
                <a:cs typeface="Akhbar MT" pitchFamily="2" charset="-78"/>
              </a:rPr>
              <a:t>2- يبنى فعل الأمر على السكون في حالتين :</a:t>
            </a:r>
          </a:p>
          <a:p>
            <a:pPr marL="457200" indent="-457200">
              <a:lnSpc>
                <a:spcPct val="150000"/>
              </a:lnSpc>
              <a:buAutoNum type="arabic1Minus"/>
            </a:pPr>
            <a:r>
              <a:rPr lang="ar-SA" sz="2800" b="1" cap="all" spc="0" dirty="0" smtClean="0">
                <a:ln w="0"/>
                <a:solidFill>
                  <a:schemeClr val="bg1"/>
                </a:solidFill>
                <a:effectLst>
                  <a:reflection blurRad="12700" stA="50000" endPos="50000" dist="5000" dir="5400000" sy="-100000" rotWithShape="0"/>
                </a:effectLst>
                <a:latin typeface="Vani" pitchFamily="34" charset="0"/>
                <a:ea typeface="DotumChe" pitchFamily="49" charset="-127"/>
                <a:cs typeface="Akhbar MT" pitchFamily="2" charset="-78"/>
              </a:rPr>
              <a:t>إذا كان صحيح الآخر ، </a:t>
            </a:r>
            <a:r>
              <a:rPr lang="ar-SA" sz="2800" b="1" cap="all" spc="0" dirty="0" err="1" smtClean="0">
                <a:ln w="0"/>
                <a:solidFill>
                  <a:schemeClr val="bg1"/>
                </a:solidFill>
                <a:effectLst>
                  <a:reflection blurRad="12700" stA="50000" endPos="50000" dist="5000" dir="5400000" sy="-100000" rotWithShape="0"/>
                </a:effectLst>
                <a:latin typeface="Vani" pitchFamily="34" charset="0"/>
                <a:ea typeface="DotumChe" pitchFamily="49" charset="-127"/>
                <a:cs typeface="Akhbar MT" pitchFamily="2" charset="-78"/>
              </a:rPr>
              <a:t>و</a:t>
            </a:r>
            <a:r>
              <a:rPr lang="ar-SA" sz="2800" b="1" cap="all" spc="0" dirty="0" smtClean="0">
                <a:ln w="0"/>
                <a:solidFill>
                  <a:schemeClr val="bg1"/>
                </a:solidFill>
                <a:effectLst>
                  <a:reflection blurRad="12700" stA="50000" endPos="50000" dist="5000" dir="5400000" sy="-100000" rotWithShape="0"/>
                </a:effectLst>
                <a:latin typeface="Vani" pitchFamily="34" charset="0"/>
                <a:ea typeface="DotumChe" pitchFamily="49" charset="-127"/>
                <a:cs typeface="Akhbar MT" pitchFamily="2" charset="-78"/>
              </a:rPr>
              <a:t> لم يتصل بآخره شيء.</a:t>
            </a:r>
          </a:p>
          <a:p>
            <a:pPr marL="457200" indent="-457200">
              <a:lnSpc>
                <a:spcPct val="150000"/>
              </a:lnSpc>
              <a:buAutoNum type="arabic1Minus"/>
            </a:pPr>
            <a:r>
              <a:rPr lang="ar-SA" sz="2800" b="1" cap="all" dirty="0" smtClean="0">
                <a:ln w="0"/>
                <a:solidFill>
                  <a:schemeClr val="bg1"/>
                </a:solidFill>
                <a:effectLst>
                  <a:reflection blurRad="12700" stA="50000" endPos="50000" dist="5000" dir="5400000" sy="-100000" rotWithShape="0"/>
                </a:effectLst>
                <a:latin typeface="Vani" pitchFamily="34" charset="0"/>
                <a:ea typeface="DotumChe" pitchFamily="49" charset="-127"/>
                <a:cs typeface="Akhbar MT" pitchFamily="2" charset="-78"/>
              </a:rPr>
              <a:t>إذا اتصلت بآخره نون النسوة.</a:t>
            </a:r>
          </a:p>
          <a:p>
            <a:pPr marL="457200" indent="-457200">
              <a:lnSpc>
                <a:spcPct val="150000"/>
              </a:lnSpc>
            </a:pPr>
            <a:r>
              <a:rPr lang="ar-SA" sz="3600" b="1" cap="all" spc="0" dirty="0" smtClean="0">
                <a:ln w="0"/>
                <a:effectLst>
                  <a:reflection blurRad="12700" stA="50000" endPos="50000" dist="5000" dir="5400000" sy="-100000" rotWithShape="0"/>
                </a:effectLst>
                <a:latin typeface="Vani" pitchFamily="34" charset="0"/>
                <a:ea typeface="DotumChe" pitchFamily="49" charset="-127"/>
                <a:cs typeface="Akhbar MT" pitchFamily="2" charset="-78"/>
              </a:rPr>
              <a:t>3- يبنى على حذف حرف العلة إن كان ناقصا (معتل الآخر).</a:t>
            </a:r>
          </a:p>
          <a:p>
            <a:pPr marL="457200" indent="-457200">
              <a:lnSpc>
                <a:spcPct val="150000"/>
              </a:lnSpc>
            </a:pPr>
            <a:r>
              <a:rPr lang="ar-SA" sz="3600" b="1" cap="all" dirty="0" smtClean="0">
                <a:ln w="0"/>
                <a:effectLst>
                  <a:reflection blurRad="12700" stA="50000" endPos="50000" dist="5000" dir="5400000" sy="-100000" rotWithShape="0"/>
                </a:effectLst>
                <a:latin typeface="Vani" pitchFamily="34" charset="0"/>
                <a:ea typeface="DotumChe" pitchFamily="49" charset="-127"/>
                <a:cs typeface="Akhbar MT" pitchFamily="2" charset="-78"/>
              </a:rPr>
              <a:t>4- يبنى على حذف النون إن كان مسندا إلى ضمير ساكن : ألف اثنين ، أو واو جماعة ، أو ياء مخاطبة.</a:t>
            </a:r>
            <a:endParaRPr lang="ar-SA" sz="3600" b="1" cap="all" spc="0" dirty="0">
              <a:ln w="0"/>
              <a:effectLst>
                <a:reflection blurRad="12700" stA="50000" endPos="50000" dist="5000" dir="5400000" sy="-100000" rotWithShape="0"/>
              </a:effectLst>
              <a:latin typeface="Vani" pitchFamily="34" charset="0"/>
              <a:ea typeface="DotumChe" pitchFamily="49" charset="-127"/>
              <a:cs typeface="Akhbar M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1"/>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03761_HD.jpg"/>
          <p:cNvPicPr>
            <a:picLocks noChangeAspect="1"/>
          </p:cNvPicPr>
          <p:nvPr/>
        </p:nvPicPr>
        <p:blipFill>
          <a:blip r:embed="rId3">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3357554" y="214290"/>
            <a:ext cx="5429256"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4000" b="1" cap="all" spc="0" dirty="0" smtClean="0">
                <a:ln w="0"/>
                <a:solidFill>
                  <a:srgbClr val="003399"/>
                </a:solidFill>
                <a:latin typeface="Monotype Koufi" pitchFamily="2" charset="-78"/>
                <a:ea typeface="Monotype Koufi" pitchFamily="2" charset="-78"/>
                <a:cs typeface="Monotype Koufi" pitchFamily="2" charset="-78"/>
              </a:rPr>
              <a:t>1- صور فاعل فعل الأمر</a:t>
            </a:r>
            <a:endParaRPr lang="ar-SA" sz="4000" b="1" cap="all" spc="0" dirty="0">
              <a:ln w="0"/>
              <a:solidFill>
                <a:srgbClr val="003399"/>
              </a:solidFill>
              <a:latin typeface="Monotype Koufi" pitchFamily="2" charset="-78"/>
              <a:ea typeface="Monotype Koufi" pitchFamily="2" charset="-78"/>
              <a:cs typeface="Monotype Koufi" pitchFamily="2" charset="-78"/>
            </a:endParaRPr>
          </a:p>
        </p:txBody>
      </p:sp>
      <p:graphicFrame>
        <p:nvGraphicFramePr>
          <p:cNvPr id="5" name="جدول 4"/>
          <p:cNvGraphicFramePr>
            <a:graphicFrameLocks noGrp="1"/>
          </p:cNvGraphicFramePr>
          <p:nvPr/>
        </p:nvGraphicFramePr>
        <p:xfrm>
          <a:off x="214283" y="1000108"/>
          <a:ext cx="8572559" cy="5509408"/>
        </p:xfrm>
        <a:graphic>
          <a:graphicData uri="http://schemas.openxmlformats.org/drawingml/2006/table">
            <a:tbl>
              <a:tblPr rtl="1" firstRow="1" bandRow="1">
                <a:tableStyleId>{5C22544A-7EE6-4342-B048-85BDC9FD1C3A}</a:tableStyleId>
              </a:tblPr>
              <a:tblGrid>
                <a:gridCol w="1952127"/>
                <a:gridCol w="1188070"/>
                <a:gridCol w="2716181"/>
                <a:gridCol w="2716181"/>
              </a:tblGrid>
              <a:tr h="693568">
                <a:tc>
                  <a:txBody>
                    <a:bodyPr/>
                    <a:lstStyle/>
                    <a:p>
                      <a:pPr algn="ctr" rtl="1"/>
                      <a:r>
                        <a:rPr lang="ar-SA" sz="2800" dirty="0" smtClean="0"/>
                        <a:t>النماذج</a:t>
                      </a:r>
                      <a:endParaRPr lang="ar-SA" sz="2800" dirty="0"/>
                    </a:p>
                  </a:txBody>
                  <a:tcPr/>
                </a:tc>
                <a:tc>
                  <a:txBody>
                    <a:bodyPr/>
                    <a:lstStyle/>
                    <a:p>
                      <a:pPr algn="ctr"/>
                      <a:r>
                        <a:rPr lang="ar-SA" sz="2800" dirty="0" smtClean="0"/>
                        <a:t>الشرح</a:t>
                      </a:r>
                      <a:endParaRPr lang="ar-SA" sz="2800" dirty="0"/>
                    </a:p>
                  </a:txBody>
                  <a:tcPr/>
                </a:tc>
                <a:tc>
                  <a:txBody>
                    <a:bodyPr/>
                    <a:lstStyle/>
                    <a:p>
                      <a:pPr algn="ctr"/>
                      <a:r>
                        <a:rPr lang="ar-SA" sz="2800" dirty="0" smtClean="0"/>
                        <a:t>الشرح</a:t>
                      </a:r>
                      <a:endParaRPr lang="ar-SA" sz="2800" dirty="0"/>
                    </a:p>
                  </a:txBody>
                  <a:tcPr/>
                </a:tc>
                <a:tc>
                  <a:txBody>
                    <a:bodyPr/>
                    <a:lstStyle/>
                    <a:p>
                      <a:pPr algn="ctr"/>
                      <a:r>
                        <a:rPr lang="ar-SA" sz="2800" dirty="0" smtClean="0"/>
                        <a:t>صور الفاعل</a:t>
                      </a:r>
                      <a:endParaRPr lang="ar-SA" sz="2800" dirty="0"/>
                    </a:p>
                  </a:txBody>
                  <a:tcPr/>
                </a:tc>
              </a:tr>
              <a:tr h="670009">
                <a:tc>
                  <a:txBody>
                    <a:bodyPr/>
                    <a:lstStyle/>
                    <a:p>
                      <a:pPr rtl="1"/>
                      <a:r>
                        <a:rPr lang="ar-SA" sz="2000" b="1" dirty="0" smtClean="0">
                          <a:solidFill>
                            <a:srgbClr val="C00000"/>
                          </a:solidFill>
                        </a:rPr>
                        <a:t>فاذكر</a:t>
                      </a:r>
                      <a:r>
                        <a:rPr lang="ar-SA" sz="2000" b="1" baseline="0" dirty="0" smtClean="0">
                          <a:solidFill>
                            <a:srgbClr val="C00000"/>
                          </a:solidFill>
                        </a:rPr>
                        <a:t> مطلع القمر.</a:t>
                      </a:r>
                      <a:endParaRPr lang="ar-SA" sz="2000" b="1" dirty="0">
                        <a:solidFill>
                          <a:srgbClr val="C00000"/>
                        </a:solidFill>
                      </a:endParaRPr>
                    </a:p>
                  </a:txBody>
                  <a:tcPr/>
                </a:tc>
                <a:tc>
                  <a:txBody>
                    <a:bodyPr/>
                    <a:lstStyle/>
                    <a:p>
                      <a:pPr algn="ctr" rtl="1"/>
                      <a:r>
                        <a:rPr lang="ar-SA" sz="2000" b="1" dirty="0" smtClean="0"/>
                        <a:t>مع المفرد المذكر</a:t>
                      </a:r>
                      <a:endParaRPr lang="ar-SA" sz="2000" b="1" dirty="0"/>
                    </a:p>
                  </a:txBody>
                  <a:tcPr/>
                </a:tc>
                <a:tc>
                  <a:txBody>
                    <a:bodyPr/>
                    <a:lstStyle/>
                    <a:p>
                      <a:pPr algn="ctr" rtl="1"/>
                      <a:r>
                        <a:rPr lang="ar-SA" sz="2000" b="1" dirty="0" smtClean="0"/>
                        <a:t>تقديره ”أنت“</a:t>
                      </a:r>
                      <a:endParaRPr lang="ar-SA" sz="2000" b="1" dirty="0"/>
                    </a:p>
                  </a:txBody>
                  <a:tcPr/>
                </a:tc>
                <a:tc>
                  <a:txBody>
                    <a:bodyPr/>
                    <a:lstStyle/>
                    <a:p>
                      <a:pPr rtl="1"/>
                      <a:endParaRPr lang="ar-SA" sz="2000" b="1" dirty="0"/>
                    </a:p>
                  </a:txBody>
                  <a:tcPr/>
                </a:tc>
              </a:tr>
              <a:tr h="813909">
                <a:tc>
                  <a:txBody>
                    <a:bodyPr/>
                    <a:lstStyle/>
                    <a:p>
                      <a:pPr rtl="1"/>
                      <a:r>
                        <a:rPr lang="ar-SA" sz="2000" b="1" dirty="0" smtClean="0">
                          <a:solidFill>
                            <a:srgbClr val="C00000"/>
                          </a:solidFill>
                        </a:rPr>
                        <a:t>واخشع مع </a:t>
                      </a:r>
                      <a:r>
                        <a:rPr lang="ar-SA" sz="2000" b="1" dirty="0" err="1" smtClean="0">
                          <a:solidFill>
                            <a:srgbClr val="C00000"/>
                          </a:solidFill>
                        </a:rPr>
                        <a:t>الألق</a:t>
                      </a:r>
                      <a:r>
                        <a:rPr lang="ar-SA" sz="2000" b="1" dirty="0" smtClean="0">
                          <a:solidFill>
                            <a:srgbClr val="C00000"/>
                          </a:solidFill>
                        </a:rPr>
                        <a:t>.</a:t>
                      </a:r>
                      <a:endParaRPr lang="ar-SA" sz="2000" b="1" dirty="0">
                        <a:solidFill>
                          <a:srgbClr val="C0000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b="1" dirty="0" smtClean="0"/>
                        <a:t>مع المفرد المذكر</a:t>
                      </a:r>
                    </a:p>
                    <a:p>
                      <a:pPr algn="ctr" rtl="1"/>
                      <a:endParaRPr lang="ar-SA"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b="1" dirty="0" smtClean="0"/>
                        <a:t>تقديره ”أنت“</a:t>
                      </a:r>
                    </a:p>
                    <a:p>
                      <a:pPr algn="ctr" rtl="1"/>
                      <a:endParaRPr lang="ar-SA" sz="2000" b="1" dirty="0"/>
                    </a:p>
                  </a:txBody>
                  <a:tcPr/>
                </a:tc>
                <a:tc>
                  <a:txBody>
                    <a:bodyPr/>
                    <a:lstStyle/>
                    <a:p>
                      <a:pPr rtl="1"/>
                      <a:endParaRPr lang="ar-SA" sz="2000" b="1" dirty="0"/>
                    </a:p>
                  </a:txBody>
                  <a:tcPr/>
                </a:tc>
              </a:tr>
              <a:tr h="813909">
                <a:tc>
                  <a:txBody>
                    <a:bodyPr/>
                    <a:lstStyle/>
                    <a:p>
                      <a:pPr rtl="1"/>
                      <a:r>
                        <a:rPr lang="ar-SA" sz="2000" b="1" dirty="0" smtClean="0">
                          <a:solidFill>
                            <a:srgbClr val="C00000"/>
                          </a:solidFill>
                        </a:rPr>
                        <a:t>التزمي الحق.</a:t>
                      </a:r>
                      <a:endParaRPr lang="ar-SA" sz="2000" b="1" dirty="0">
                        <a:solidFill>
                          <a:srgbClr val="C0000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b="1" dirty="0" smtClean="0"/>
                        <a:t>مع المفرد المؤنث</a:t>
                      </a:r>
                    </a:p>
                    <a:p>
                      <a:pPr algn="ctr" rtl="1"/>
                      <a:endParaRPr lang="ar-SA"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b="1" dirty="0" smtClean="0"/>
                        <a:t>”ياء المخاطبة“</a:t>
                      </a:r>
                    </a:p>
                    <a:p>
                      <a:pPr algn="ctr" rtl="1"/>
                      <a:endParaRPr lang="ar-SA" sz="2000" b="1" dirty="0"/>
                    </a:p>
                  </a:txBody>
                  <a:tcPr/>
                </a:tc>
                <a:tc>
                  <a:txBody>
                    <a:bodyPr/>
                    <a:lstStyle/>
                    <a:p>
                      <a:pPr rtl="1"/>
                      <a:endParaRPr lang="ar-SA" sz="2000" b="1" dirty="0"/>
                    </a:p>
                  </a:txBody>
                  <a:tcPr/>
                </a:tc>
              </a:tr>
              <a:tr h="693568">
                <a:tc>
                  <a:txBody>
                    <a:bodyPr/>
                    <a:lstStyle/>
                    <a:p>
                      <a:pPr rtl="1"/>
                      <a:r>
                        <a:rPr lang="ar-SA" sz="2000" b="1" dirty="0" smtClean="0">
                          <a:solidFill>
                            <a:srgbClr val="C00000"/>
                          </a:solidFill>
                        </a:rPr>
                        <a:t>اجتهدا في عملكما.</a:t>
                      </a:r>
                      <a:endParaRPr lang="ar-SA" sz="2000" b="1" dirty="0">
                        <a:solidFill>
                          <a:srgbClr val="C00000"/>
                        </a:solidFill>
                      </a:endParaRPr>
                    </a:p>
                  </a:txBody>
                  <a:tcPr/>
                </a:tc>
                <a:tc>
                  <a:txBody>
                    <a:bodyPr/>
                    <a:lstStyle/>
                    <a:p>
                      <a:pPr algn="ctr" rtl="1"/>
                      <a:r>
                        <a:rPr lang="ar-SA" sz="2000" b="1" dirty="0" smtClean="0"/>
                        <a:t>مع الاثنين</a:t>
                      </a:r>
                      <a:endParaRPr lang="ar-SA"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b="1" dirty="0" smtClean="0"/>
                        <a:t>”ألف</a:t>
                      </a:r>
                      <a:r>
                        <a:rPr lang="ar-SA" sz="2000" b="1" baseline="0" dirty="0" smtClean="0"/>
                        <a:t> الاثنين“</a:t>
                      </a:r>
                      <a:endParaRPr lang="ar-SA" sz="2000" b="1" dirty="0" smtClean="0"/>
                    </a:p>
                    <a:p>
                      <a:pPr algn="ctr" rtl="1"/>
                      <a:endParaRPr lang="ar-SA" sz="2000" b="1" dirty="0"/>
                    </a:p>
                  </a:txBody>
                  <a:tcPr/>
                </a:tc>
                <a:tc>
                  <a:txBody>
                    <a:bodyPr/>
                    <a:lstStyle/>
                    <a:p>
                      <a:pPr rtl="1"/>
                      <a:endParaRPr lang="ar-SA" sz="2000" b="1" dirty="0"/>
                    </a:p>
                  </a:txBody>
                  <a:tcPr/>
                </a:tc>
              </a:tr>
              <a:tr h="693568">
                <a:tc>
                  <a:txBody>
                    <a:bodyPr/>
                    <a:lstStyle/>
                    <a:p>
                      <a:pPr rtl="1"/>
                      <a:r>
                        <a:rPr lang="ar-SA" sz="2000" b="1" dirty="0" smtClean="0">
                          <a:solidFill>
                            <a:srgbClr val="C00000"/>
                          </a:solidFill>
                        </a:rPr>
                        <a:t>احرصوا على الحق.</a:t>
                      </a:r>
                      <a:endParaRPr lang="ar-SA" sz="2000" b="1" dirty="0">
                        <a:solidFill>
                          <a:srgbClr val="C00000"/>
                        </a:solidFill>
                      </a:endParaRPr>
                    </a:p>
                  </a:txBody>
                  <a:tcPr/>
                </a:tc>
                <a:tc>
                  <a:txBody>
                    <a:bodyPr/>
                    <a:lstStyle/>
                    <a:p>
                      <a:pPr algn="ctr" rtl="1"/>
                      <a:r>
                        <a:rPr lang="ar-SA" sz="2000" b="1" dirty="0" smtClean="0"/>
                        <a:t>مع جماعة الذكور</a:t>
                      </a:r>
                      <a:endParaRPr lang="ar-SA"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b="1" dirty="0" smtClean="0"/>
                        <a:t>”واو الجماعة“</a:t>
                      </a:r>
                    </a:p>
                    <a:p>
                      <a:pPr algn="ctr" rtl="1"/>
                      <a:endParaRPr lang="ar-SA" sz="2000" b="1" dirty="0"/>
                    </a:p>
                  </a:txBody>
                  <a:tcPr/>
                </a:tc>
                <a:tc>
                  <a:txBody>
                    <a:bodyPr/>
                    <a:lstStyle/>
                    <a:p>
                      <a:pPr rtl="1"/>
                      <a:endParaRPr lang="ar-SA" sz="2000" b="1" dirty="0"/>
                    </a:p>
                  </a:txBody>
                  <a:tcPr/>
                </a:tc>
              </a:tr>
              <a:tr h="693568">
                <a:tc>
                  <a:txBody>
                    <a:bodyPr/>
                    <a:lstStyle/>
                    <a:p>
                      <a:pPr rtl="1"/>
                      <a:r>
                        <a:rPr lang="ar-SA" sz="2000" b="1" dirty="0" smtClean="0">
                          <a:solidFill>
                            <a:srgbClr val="C00000"/>
                          </a:solidFill>
                        </a:rPr>
                        <a:t>انتبهن</a:t>
                      </a:r>
                      <a:r>
                        <a:rPr lang="ar-SA" sz="2000" b="1" baseline="0" dirty="0" smtClean="0">
                          <a:solidFill>
                            <a:srgbClr val="C00000"/>
                          </a:solidFill>
                        </a:rPr>
                        <a:t> للشرح.</a:t>
                      </a:r>
                      <a:endParaRPr lang="ar-SA" sz="2000" b="1" dirty="0">
                        <a:solidFill>
                          <a:srgbClr val="C00000"/>
                        </a:solidFill>
                      </a:endParaRPr>
                    </a:p>
                  </a:txBody>
                  <a:tcPr/>
                </a:tc>
                <a:tc>
                  <a:txBody>
                    <a:bodyPr/>
                    <a:lstStyle/>
                    <a:p>
                      <a:pPr algn="ctr" rtl="1"/>
                      <a:r>
                        <a:rPr lang="ar-SA" sz="2000" b="1" dirty="0" smtClean="0"/>
                        <a:t>مع جماعة الإناث</a:t>
                      </a:r>
                      <a:endParaRPr lang="ar-SA"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b="1" dirty="0" smtClean="0"/>
                        <a:t>”نون النسوة“</a:t>
                      </a:r>
                    </a:p>
                    <a:p>
                      <a:pPr algn="ctr" rtl="1"/>
                      <a:endParaRPr lang="ar-SA" sz="2000" b="1" dirty="0"/>
                    </a:p>
                  </a:txBody>
                  <a:tcPr/>
                </a:tc>
                <a:tc>
                  <a:txBody>
                    <a:bodyPr/>
                    <a:lstStyle/>
                    <a:p>
                      <a:pPr rtl="1"/>
                      <a:endParaRPr lang="ar-SA" sz="2000" b="1" dirty="0"/>
                    </a:p>
                  </a:txBody>
                  <a:tcPr/>
                </a:tc>
              </a:tr>
            </a:tbl>
          </a:graphicData>
        </a:graphic>
      </p:graphicFrame>
      <p:sp>
        <p:nvSpPr>
          <p:cNvPr id="6" name="مستطيل 5"/>
          <p:cNvSpPr/>
          <p:nvPr/>
        </p:nvSpPr>
        <p:spPr>
          <a:xfrm>
            <a:off x="285720" y="1928802"/>
            <a:ext cx="1000132" cy="4572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1428728" y="1928802"/>
            <a:ext cx="1643074" cy="157163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1428728" y="3500438"/>
            <a:ext cx="1643074" cy="300039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ربع نص 9"/>
          <p:cNvSpPr txBox="1"/>
          <p:nvPr/>
        </p:nvSpPr>
        <p:spPr>
          <a:xfrm>
            <a:off x="1714480" y="2357430"/>
            <a:ext cx="1000132" cy="523220"/>
          </a:xfrm>
          <a:prstGeom prst="rect">
            <a:avLst/>
          </a:prstGeom>
          <a:noFill/>
        </p:spPr>
        <p:txBody>
          <a:bodyPr wrap="square" rtlCol="1">
            <a:spAutoFit/>
          </a:bodyPr>
          <a:lstStyle/>
          <a:p>
            <a:r>
              <a:rPr lang="ar-SA" sz="2800" dirty="0" smtClean="0">
                <a:solidFill>
                  <a:schemeClr val="bg1"/>
                </a:solidFill>
              </a:rPr>
              <a:t>مستتر</a:t>
            </a:r>
            <a:endParaRPr lang="ar-SA" sz="2800" dirty="0">
              <a:solidFill>
                <a:schemeClr val="bg1"/>
              </a:solidFill>
            </a:endParaRPr>
          </a:p>
        </p:txBody>
      </p:sp>
      <p:sp>
        <p:nvSpPr>
          <p:cNvPr id="11" name="مربع نص 10"/>
          <p:cNvSpPr txBox="1"/>
          <p:nvPr/>
        </p:nvSpPr>
        <p:spPr>
          <a:xfrm>
            <a:off x="1714480" y="4405978"/>
            <a:ext cx="1000132" cy="523220"/>
          </a:xfrm>
          <a:prstGeom prst="rect">
            <a:avLst/>
          </a:prstGeom>
          <a:noFill/>
        </p:spPr>
        <p:txBody>
          <a:bodyPr wrap="square" rtlCol="1">
            <a:spAutoFit/>
          </a:bodyPr>
          <a:lstStyle/>
          <a:p>
            <a:r>
              <a:rPr lang="ar-SA" sz="2800" dirty="0" smtClean="0">
                <a:solidFill>
                  <a:schemeClr val="bg1"/>
                </a:solidFill>
              </a:rPr>
              <a:t>بارز</a:t>
            </a:r>
            <a:endParaRPr lang="ar-SA" sz="2800" dirty="0">
              <a:solidFill>
                <a:schemeClr val="bg1"/>
              </a:solidFill>
            </a:endParaRPr>
          </a:p>
        </p:txBody>
      </p:sp>
      <p:sp>
        <p:nvSpPr>
          <p:cNvPr id="12" name="مربع نص 11"/>
          <p:cNvSpPr txBox="1"/>
          <p:nvPr/>
        </p:nvSpPr>
        <p:spPr>
          <a:xfrm rot="16200000">
            <a:off x="-855593" y="4070248"/>
            <a:ext cx="3643338" cy="646331"/>
          </a:xfrm>
          <a:prstGeom prst="rect">
            <a:avLst/>
          </a:prstGeom>
          <a:noFill/>
        </p:spPr>
        <p:txBody>
          <a:bodyPr wrap="square" rtlCol="1">
            <a:spAutoFit/>
          </a:bodyPr>
          <a:lstStyle/>
          <a:p>
            <a:r>
              <a:rPr lang="ar-SA" sz="3600" dirty="0" smtClean="0">
                <a:solidFill>
                  <a:schemeClr val="bg1"/>
                </a:solidFill>
              </a:rPr>
              <a:t>ضمير مخاطب دائمًا</a:t>
            </a:r>
            <a:endParaRPr lang="ar-SA"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01458_HD.jpg"/>
          <p:cNvPicPr>
            <a:picLocks noChangeAspect="1"/>
          </p:cNvPicPr>
          <p:nvPr/>
        </p:nvPicPr>
        <p:blipFill>
          <a:blip r:embed="rId3">
            <a:lum bright="19000" contrast="-41000"/>
          </a:blip>
          <a:srcRect l="16884"/>
          <a:stretch>
            <a:fillRect/>
          </a:stretch>
        </p:blipFill>
        <p:spPr>
          <a:xfrm>
            <a:off x="0" y="-17888"/>
            <a:ext cx="9144000" cy="68758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مستطيل 2"/>
          <p:cNvSpPr/>
          <p:nvPr/>
        </p:nvSpPr>
        <p:spPr>
          <a:xfrm>
            <a:off x="1928794" y="356220"/>
            <a:ext cx="6436027" cy="705577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ct val="150000"/>
              </a:lnSpc>
            </a:pPr>
            <a:r>
              <a:rPr lang="ar-SA" sz="3200" b="1" dirty="0" smtClean="0">
                <a:latin typeface="Traditional Arabic" pitchFamily="18" charset="-78"/>
                <a:cs typeface="Traditional Arabic" pitchFamily="18" charset="-78"/>
              </a:rPr>
              <a:t>تلكَ </a:t>
            </a:r>
            <a:r>
              <a:rPr lang="ar-SA" sz="3200" b="1" dirty="0" err="1" smtClean="0">
                <a:latin typeface="Traditional Arabic" pitchFamily="18" charset="-78"/>
                <a:cs typeface="Traditional Arabic" pitchFamily="18" charset="-78"/>
              </a:rPr>
              <a:t>الثَّنياتُ</a:t>
            </a:r>
            <a:r>
              <a:rPr lang="ar-SA" sz="3200" b="1" dirty="0" smtClean="0">
                <a:latin typeface="Traditional Arabic" pitchFamily="18" charset="-78"/>
                <a:cs typeface="Traditional Arabic" pitchFamily="18" charset="-78"/>
              </a:rPr>
              <a:t> فاذْكُرْ مَطْلَعَ القمرِ</a:t>
            </a:r>
            <a:br>
              <a:rPr lang="ar-SA" sz="3200" b="1" dirty="0" smtClean="0">
                <a:latin typeface="Traditional Arabic" pitchFamily="18" charset="-78"/>
                <a:cs typeface="Traditional Arabic" pitchFamily="18" charset="-78"/>
              </a:rPr>
            </a:br>
            <a:r>
              <a:rPr lang="ar-SA" sz="3200" b="1" dirty="0" smtClean="0">
                <a:latin typeface="Traditional Arabic" pitchFamily="18" charset="-78"/>
                <a:cs typeface="Traditional Arabic" pitchFamily="18" charset="-78"/>
              </a:rPr>
              <a:t>في يومِ مولِدِهِ أو يومِ بِعْثَتِهِ</a:t>
            </a:r>
            <a:br>
              <a:rPr lang="ar-SA" sz="3200" b="1" dirty="0" smtClean="0">
                <a:latin typeface="Traditional Arabic" pitchFamily="18" charset="-78"/>
                <a:cs typeface="Traditional Arabic" pitchFamily="18" charset="-78"/>
              </a:rPr>
            </a:br>
            <a:r>
              <a:rPr lang="ar-SA" sz="3200" b="1" dirty="0" smtClean="0">
                <a:latin typeface="Traditional Arabic" pitchFamily="18" charset="-78"/>
                <a:cs typeface="Traditional Arabic" pitchFamily="18" charset="-78"/>
              </a:rPr>
              <a:t>في سيرةٍ لم يَرَ التاريخُ تَوْأَمَها</a:t>
            </a:r>
            <a:br>
              <a:rPr lang="ar-SA" sz="3200" b="1" dirty="0" smtClean="0">
                <a:latin typeface="Traditional Arabic" pitchFamily="18" charset="-78"/>
                <a:cs typeface="Traditional Arabic" pitchFamily="18" charset="-78"/>
              </a:rPr>
            </a:br>
            <a:r>
              <a:rPr lang="ar-SA" sz="3200" b="1" dirty="0" smtClean="0">
                <a:latin typeface="Traditional Arabic" pitchFamily="18" charset="-78"/>
                <a:cs typeface="Traditional Arabic" pitchFamily="18" charset="-78"/>
              </a:rPr>
              <a:t>بِطَيْبَةِ الطِّيبِ أرسى الحقُّ دولتَهُ</a:t>
            </a:r>
            <a:br>
              <a:rPr lang="ar-SA" sz="3200" b="1" dirty="0" smtClean="0">
                <a:latin typeface="Traditional Arabic" pitchFamily="18" charset="-78"/>
                <a:cs typeface="Traditional Arabic" pitchFamily="18" charset="-78"/>
              </a:rPr>
            </a:br>
            <a:r>
              <a:rPr lang="ar-SA" sz="3200" b="1" dirty="0" smtClean="0">
                <a:latin typeface="Traditional Arabic" pitchFamily="18" charset="-78"/>
                <a:cs typeface="Traditional Arabic" pitchFamily="18" charset="-78"/>
              </a:rPr>
              <a:t>تلا الرسولُ كتابَ اللهِ فالتفتَتْ</a:t>
            </a:r>
          </a:p>
          <a:p>
            <a:pPr lvl="0">
              <a:lnSpc>
                <a:spcPct val="150000"/>
              </a:lnSpc>
            </a:pPr>
            <a:r>
              <a:rPr lang="ar-SA" sz="3200" b="1" dirty="0" smtClean="0">
                <a:latin typeface="Traditional Arabic" pitchFamily="18" charset="-78"/>
                <a:cs typeface="Traditional Arabic" pitchFamily="18" charset="-78"/>
              </a:rPr>
              <a:t>وجنَّد الكُفر ما لِلكُفر مِن عددٍ</a:t>
            </a:r>
          </a:p>
          <a:p>
            <a:pPr>
              <a:lnSpc>
                <a:spcPct val="150000"/>
              </a:lnSpc>
            </a:pPr>
            <a:r>
              <a:rPr lang="ar-SA" sz="2800" dirty="0" smtClean="0"/>
              <a:t/>
            </a:r>
            <a:br>
              <a:rPr lang="ar-SA" sz="2800" dirty="0" smtClean="0"/>
            </a:br>
            <a:r>
              <a:rPr lang="ar-SA" sz="2800" dirty="0" smtClean="0"/>
              <a:t/>
            </a:r>
            <a:br>
              <a:rPr lang="ar-SA" sz="2800" dirty="0" smtClean="0"/>
            </a:br>
            <a:endParaRPr lang="ar-SA" sz="2800" dirty="0" smtClean="0"/>
          </a:p>
          <a:p>
            <a:pPr>
              <a:lnSpc>
                <a:spcPct val="150000"/>
              </a:lnSpc>
            </a:pPr>
            <a:endParaRPr lang="ar-SA" sz="2800" b="1" cap="all" spc="0" dirty="0">
              <a:ln w="0"/>
              <a:effectLst>
                <a:outerShdw blurRad="63500" dist="139700" dir="7200000" algn="br" rotWithShape="0">
                  <a:prstClr val="black">
                    <a:alpha val="24000"/>
                  </a:prstClr>
                </a:outerShdw>
              </a:effectLst>
              <a:latin typeface="Vani" pitchFamily="34" charset="0"/>
              <a:ea typeface="DotumChe" pitchFamily="49" charset="-127"/>
              <a:cs typeface="Akhbar MT" pitchFamily="2" charset="-78"/>
            </a:endParaRPr>
          </a:p>
        </p:txBody>
      </p:sp>
      <p:sp>
        <p:nvSpPr>
          <p:cNvPr id="5" name="مستطيل 4"/>
          <p:cNvSpPr/>
          <p:nvPr/>
        </p:nvSpPr>
        <p:spPr>
          <a:xfrm>
            <a:off x="421989" y="285728"/>
            <a:ext cx="6436027" cy="6594113"/>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lnSpc>
                <a:spcPct val="150000"/>
              </a:lnSpc>
            </a:pPr>
            <a:r>
              <a:rPr lang="ar-SA" sz="3200" b="1" dirty="0" smtClean="0">
                <a:latin typeface="Traditional Arabic" pitchFamily="18" charset="-78"/>
                <a:cs typeface="Traditional Arabic" pitchFamily="18" charset="-78"/>
              </a:rPr>
              <a:t>واخشعْ معَ </a:t>
            </a:r>
            <a:r>
              <a:rPr lang="ar-SA" sz="3200" b="1" dirty="0" err="1" smtClean="0">
                <a:latin typeface="Traditional Arabic" pitchFamily="18" charset="-78"/>
                <a:cs typeface="Traditional Arabic" pitchFamily="18" charset="-78"/>
              </a:rPr>
              <a:t>الألَقِ</a:t>
            </a:r>
            <a:r>
              <a:rPr lang="ar-SA" sz="3200" b="1" dirty="0" smtClean="0">
                <a:latin typeface="Traditional Arabic" pitchFamily="18" charset="-78"/>
                <a:cs typeface="Traditional Arabic" pitchFamily="18" charset="-78"/>
              </a:rPr>
              <a:t> الطّافي على الذِّكَرِ</a:t>
            </a:r>
            <a:br>
              <a:rPr lang="ar-SA" sz="3200" b="1" dirty="0" smtClean="0">
                <a:latin typeface="Traditional Arabic" pitchFamily="18" charset="-78"/>
                <a:cs typeface="Traditional Arabic" pitchFamily="18" charset="-78"/>
              </a:rPr>
            </a:br>
            <a:r>
              <a:rPr lang="ar-SA" sz="3200" b="1" dirty="0" smtClean="0">
                <a:latin typeface="Traditional Arabic" pitchFamily="18" charset="-78"/>
                <a:cs typeface="Traditional Arabic" pitchFamily="18" charset="-78"/>
              </a:rPr>
              <a:t>أو يومِ هجرتِهِ ما شئتَ مِن عِبَرِ</a:t>
            </a:r>
            <a:br>
              <a:rPr lang="ar-SA" sz="3200" b="1" dirty="0" smtClean="0">
                <a:latin typeface="Traditional Arabic" pitchFamily="18" charset="-78"/>
                <a:cs typeface="Traditional Arabic" pitchFamily="18" charset="-78"/>
              </a:rPr>
            </a:br>
            <a:r>
              <a:rPr lang="ar-SA" sz="3200" b="1" dirty="0" smtClean="0">
                <a:latin typeface="Traditional Arabic" pitchFamily="18" charset="-78"/>
                <a:cs typeface="Traditional Arabic" pitchFamily="18" charset="-78"/>
              </a:rPr>
              <a:t>بِرغمِ ما أبصرَتْ عيناهُ مِن سِيَرِ</a:t>
            </a:r>
            <a:br>
              <a:rPr lang="ar-SA" sz="3200" b="1" dirty="0" smtClean="0">
                <a:latin typeface="Traditional Arabic" pitchFamily="18" charset="-78"/>
                <a:cs typeface="Traditional Arabic" pitchFamily="18" charset="-78"/>
              </a:rPr>
            </a:br>
            <a:r>
              <a:rPr lang="ar-SA" sz="3200" b="1" dirty="0" smtClean="0">
                <a:latin typeface="Traditional Arabic" pitchFamily="18" charset="-78"/>
                <a:cs typeface="Traditional Arabic" pitchFamily="18" charset="-78"/>
              </a:rPr>
              <a:t>فالكونُ في موعِدٍ ثَرٍّ مع القدَرِ</a:t>
            </a:r>
            <a:br>
              <a:rPr lang="ar-SA" sz="3200" b="1" dirty="0" smtClean="0">
                <a:latin typeface="Traditional Arabic" pitchFamily="18" charset="-78"/>
                <a:cs typeface="Traditional Arabic" pitchFamily="18" charset="-78"/>
              </a:rPr>
            </a:br>
            <a:r>
              <a:rPr lang="ar-SA" sz="3200" b="1" dirty="0" smtClean="0">
                <a:latin typeface="Traditional Arabic" pitchFamily="18" charset="-78"/>
                <a:cs typeface="Traditional Arabic" pitchFamily="18" charset="-78"/>
              </a:rPr>
              <a:t>دنيا بأكملِها تُصغي إلى السُّوَر</a:t>
            </a:r>
          </a:p>
          <a:p>
            <a:pPr algn="l">
              <a:lnSpc>
                <a:spcPct val="150000"/>
              </a:lnSpc>
            </a:pPr>
            <a:r>
              <a:rPr lang="ar-SA" sz="3200" b="1" dirty="0" smtClean="0">
                <a:latin typeface="Traditional Arabic" pitchFamily="18" charset="-78"/>
                <a:cs typeface="Traditional Arabic" pitchFamily="18" charset="-78"/>
              </a:rPr>
              <a:t>فخَرَّ في قاع بدرٍ دُونَما أثَر </a:t>
            </a:r>
            <a:br>
              <a:rPr lang="ar-SA" sz="3200" b="1" dirty="0" smtClean="0">
                <a:latin typeface="Traditional Arabic" pitchFamily="18" charset="-78"/>
                <a:cs typeface="Traditional Arabic" pitchFamily="18" charset="-78"/>
              </a:rPr>
            </a:br>
            <a:r>
              <a:rPr lang="ar-SA" sz="3200" b="1" dirty="0" smtClean="0">
                <a:latin typeface="Traditional Arabic" pitchFamily="18" charset="-78"/>
                <a:cs typeface="Traditional Arabic" pitchFamily="18" charset="-78"/>
              </a:rPr>
              <a:t/>
            </a:r>
            <a:br>
              <a:rPr lang="ar-SA" sz="3200" b="1" dirty="0" smtClean="0">
                <a:latin typeface="Traditional Arabic" pitchFamily="18" charset="-78"/>
                <a:cs typeface="Traditional Arabic" pitchFamily="18" charset="-78"/>
              </a:rPr>
            </a:br>
            <a:endParaRPr lang="ar-SA" sz="3200" b="1" dirty="0" smtClean="0">
              <a:latin typeface="Traditional Arabic" pitchFamily="18" charset="-78"/>
              <a:cs typeface="Traditional Arabic" pitchFamily="18" charset="-78"/>
            </a:endParaRPr>
          </a:p>
          <a:p>
            <a:pPr algn="l">
              <a:lnSpc>
                <a:spcPct val="150000"/>
              </a:lnSpc>
            </a:pPr>
            <a:endParaRPr lang="ar-SA" sz="2800" b="1" cap="all" spc="0" dirty="0">
              <a:ln w="0"/>
              <a:effectLst>
                <a:outerShdw blurRad="63500" dist="139700" dir="7200000" algn="br" rotWithShape="0">
                  <a:prstClr val="black">
                    <a:alpha val="24000"/>
                  </a:prstClr>
                </a:outerShdw>
              </a:effectLst>
              <a:latin typeface="Vani" pitchFamily="34" charset="0"/>
              <a:ea typeface="DotumChe" pitchFamily="49" charset="-127"/>
              <a:cs typeface="Akhbar M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500" autoRev="1" fill="hold">
                                          <p:stCondLst>
                                            <p:cond delay="0"/>
                                          </p:stCondLst>
                                        </p:cTn>
                                        <p:tgtEl>
                                          <p:spTgt spid="3"/>
                                        </p:tgtEl>
                                        <p:attrNameLst>
                                          <p:attrName>ppt_w</p:attrName>
                                        </p:attrNameLst>
                                      </p:cBhvr>
                                    </p:anim>
                                    <p:anim by="(#ppt_w*0.50)" calcmode="lin" valueType="num">
                                      <p:cBhvr>
                                        <p:cTn id="15" dur="500" decel="50000" autoRev="1" fill="hold">
                                          <p:stCondLst>
                                            <p:cond delay="0"/>
                                          </p:stCondLst>
                                        </p:cTn>
                                        <p:tgtEl>
                                          <p:spTgt spid="3"/>
                                        </p:tgtEl>
                                        <p:attrNameLst>
                                          <p:attrName>ppt_x</p:attrName>
                                        </p:attrNameLst>
                                      </p:cBhvr>
                                    </p:anim>
                                    <p:anim from="(-#ppt_h/2)" to="(#ppt_y)" calcmode="lin" valueType="num">
                                      <p:cBhvr>
                                        <p:cTn id="16" dur="1000" fill="hold">
                                          <p:stCondLst>
                                            <p:cond delay="0"/>
                                          </p:stCondLst>
                                        </p:cTn>
                                        <p:tgtEl>
                                          <p:spTgt spid="3"/>
                                        </p:tgtEl>
                                        <p:attrNameLst>
                                          <p:attrName>ppt_y</p:attrName>
                                        </p:attrNameLst>
                                      </p:cBhvr>
                                    </p:anim>
                                    <p:animRot by="21600000">
                                      <p:cBhvr>
                                        <p:cTn id="17" dur="1000" fill="hold">
                                          <p:stCondLst>
                                            <p:cond delay="0"/>
                                          </p:stCondLst>
                                        </p:cTn>
                                        <p:tgtEl>
                                          <p:spTgt spid="3"/>
                                        </p:tgtEl>
                                        <p:attrNameLst>
                                          <p:attrName>r</p:attrName>
                                        </p:attrNameLst>
                                      </p:cBhvr>
                                    </p:animRot>
                                  </p:childTnLst>
                                </p:cTn>
                              </p:par>
                              <p:par>
                                <p:cTn id="18" presetID="56" presetClass="entr" presetSubtype="0" fill="hold" grpId="0" nodeType="with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by="(-#ppt_w*2)" calcmode="lin" valueType="num">
                                      <p:cBhvr rctx="PPT">
                                        <p:cTn id="20" dur="500" autoRev="1" fill="hold">
                                          <p:stCondLst>
                                            <p:cond delay="0"/>
                                          </p:stCondLst>
                                        </p:cTn>
                                        <p:tgtEl>
                                          <p:spTgt spid="5"/>
                                        </p:tgtEl>
                                        <p:attrNameLst>
                                          <p:attrName>ppt_w</p:attrName>
                                        </p:attrNameLst>
                                      </p:cBhvr>
                                    </p:anim>
                                    <p:anim by="(#ppt_w*0.50)" calcmode="lin" valueType="num">
                                      <p:cBhvr>
                                        <p:cTn id="21" dur="500" decel="50000" autoRev="1" fill="hold">
                                          <p:stCondLst>
                                            <p:cond delay="0"/>
                                          </p:stCondLst>
                                        </p:cTn>
                                        <p:tgtEl>
                                          <p:spTgt spid="5"/>
                                        </p:tgtEl>
                                        <p:attrNameLst>
                                          <p:attrName>ppt_x</p:attrName>
                                        </p:attrNameLst>
                                      </p:cBhvr>
                                    </p:anim>
                                    <p:anim from="(-#ppt_h/2)" to="(#ppt_y)" calcmode="lin" valueType="num">
                                      <p:cBhvr>
                                        <p:cTn id="22" dur="1000" fill="hold">
                                          <p:stCondLst>
                                            <p:cond delay="0"/>
                                          </p:stCondLst>
                                        </p:cTn>
                                        <p:tgtEl>
                                          <p:spTgt spid="5"/>
                                        </p:tgtEl>
                                        <p:attrNameLst>
                                          <p:attrName>ppt_y</p:attrName>
                                        </p:attrNameLst>
                                      </p:cBhvr>
                                    </p:anim>
                                    <p:animRot by="21600000">
                                      <p:cBhvr>
                                        <p:cTn id="23"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03761_HD.jpg"/>
          <p:cNvPicPr>
            <a:picLocks noChangeAspect="1"/>
          </p:cNvPicPr>
          <p:nvPr/>
        </p:nvPicPr>
        <p:blipFill>
          <a:blip r:embed="rId3">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3428992" y="285728"/>
            <a:ext cx="5429256"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4800" b="1" cap="all" spc="0" dirty="0" smtClean="0">
                <a:ln w="0"/>
                <a:solidFill>
                  <a:schemeClr val="bg1"/>
                </a:solidFill>
                <a:effectLst>
                  <a:outerShdw blurRad="63500" dist="139700" dir="7200000" algn="br" rotWithShape="0">
                    <a:prstClr val="black">
                      <a:alpha val="24000"/>
                    </a:prstClr>
                  </a:outerShdw>
                </a:effectLst>
                <a:latin typeface="Monotype Koufi" pitchFamily="2" charset="-78"/>
                <a:ea typeface="Monotype Koufi" pitchFamily="2" charset="-78"/>
                <a:cs typeface="Monotype Koufi" pitchFamily="2" charset="-78"/>
              </a:rPr>
              <a:t>فاعل فعل الأمر :</a:t>
            </a:r>
            <a:endParaRPr lang="ar-SA" sz="4800" b="1" cap="all" spc="0" dirty="0">
              <a:ln w="0"/>
              <a:solidFill>
                <a:schemeClr val="bg1"/>
              </a:solidFill>
              <a:effectLst>
                <a:outerShdw blurRad="63500" dist="139700" dir="7200000" algn="br" rotWithShape="0">
                  <a:prstClr val="black">
                    <a:alpha val="24000"/>
                  </a:prstClr>
                </a:outerShdw>
              </a:effectLst>
              <a:latin typeface="Monotype Koufi" pitchFamily="2" charset="-78"/>
              <a:ea typeface="Monotype Koufi" pitchFamily="2" charset="-78"/>
              <a:cs typeface="Monotype Koufi" pitchFamily="2" charset="-78"/>
            </a:endParaRPr>
          </a:p>
        </p:txBody>
      </p:sp>
      <p:sp>
        <p:nvSpPr>
          <p:cNvPr id="5" name="مستطيل 4"/>
          <p:cNvSpPr/>
          <p:nvPr/>
        </p:nvSpPr>
        <p:spPr>
          <a:xfrm>
            <a:off x="357158" y="1285860"/>
            <a:ext cx="8215338" cy="458587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buFont typeface="Wingdings" pitchFamily="2" charset="2"/>
              <a:buChar char="v"/>
            </a:pP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ani" pitchFamily="34" charset="0"/>
                <a:ea typeface="DotumChe" pitchFamily="49" charset="-127"/>
                <a:cs typeface="Akhbar MT" pitchFamily="2" charset="-78"/>
              </a:rPr>
              <a:t> </a:t>
            </a:r>
            <a:r>
              <a:rPr lang="ar-SA" sz="36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Vani" pitchFamily="34" charset="0"/>
                <a:ea typeface="DotumChe" pitchFamily="49" charset="-127"/>
                <a:cs typeface="Akhbar MT" pitchFamily="2" charset="-78"/>
              </a:rPr>
              <a:t>يلزم أن يكون ضميرًا للمخاطب: بارزا،  </a:t>
            </a:r>
            <a:r>
              <a:rPr lang="ar-SA" sz="36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Vani" pitchFamily="34" charset="0"/>
                <a:ea typeface="DotumChe" pitchFamily="49" charset="-127"/>
                <a:cs typeface="Akhbar MT" pitchFamily="2" charset="-78"/>
              </a:rPr>
              <a:t>أومستترا</a:t>
            </a:r>
            <a:r>
              <a:rPr lang="ar-SA" sz="36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Vani" pitchFamily="34" charset="0"/>
                <a:ea typeface="DotumChe" pitchFamily="49" charset="-127"/>
                <a:cs typeface="Akhbar MT" pitchFamily="2" charset="-78"/>
              </a:rPr>
              <a:t>، وذلك على النحو الآتي: </a:t>
            </a:r>
          </a:p>
          <a:p>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ani" pitchFamily="34" charset="0"/>
                <a:ea typeface="DotumChe" pitchFamily="49" charset="-127"/>
                <a:cs typeface="Akhbar MT" pitchFamily="2" charset="-78"/>
              </a:rPr>
              <a:t>1- يكون ضميرا مستترا مع: المخاطب المفرد المذكر فقط، وتقديره ”أنت“.</a:t>
            </a:r>
          </a:p>
          <a:p>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ani" pitchFamily="34" charset="0"/>
                <a:ea typeface="DotumChe" pitchFamily="49" charset="-127"/>
                <a:cs typeface="Akhbar MT" pitchFamily="2" charset="-78"/>
              </a:rPr>
              <a:t>2- يكون ضميرا بارزا، وهو:</a:t>
            </a:r>
          </a:p>
          <a:p>
            <a:pPr marL="457200" indent="-457200"/>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ani" pitchFamily="34" charset="0"/>
                <a:ea typeface="DotumChe" pitchFamily="49" charset="-127"/>
                <a:cs typeface="Akhbar MT" pitchFamily="2" charset="-78"/>
              </a:rPr>
              <a:t>         أ- ياء المخاطبة مع المخاطب المفرد المؤنث.</a:t>
            </a:r>
          </a:p>
          <a:p>
            <a:pPr marL="457200" indent="-457200"/>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ani" pitchFamily="34" charset="0"/>
                <a:ea typeface="DotumChe" pitchFamily="49" charset="-127"/>
                <a:cs typeface="Akhbar MT" pitchFamily="2" charset="-78"/>
              </a:rPr>
              <a:t>         ب- ألف الاثنين مع المخاطبين الاثنين.</a:t>
            </a:r>
          </a:p>
          <a:p>
            <a:pPr marL="457200" indent="-457200"/>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ani" pitchFamily="34" charset="0"/>
                <a:ea typeface="DotumChe" pitchFamily="49" charset="-127"/>
                <a:cs typeface="Akhbar MT" pitchFamily="2" charset="-78"/>
              </a:rPr>
              <a:t>         ج- واو الجماعة مع المخاطبين الذكور.</a:t>
            </a:r>
          </a:p>
          <a:p>
            <a:pPr marL="457200" indent="-457200"/>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ani" pitchFamily="34" charset="0"/>
                <a:ea typeface="DotumChe" pitchFamily="49" charset="-127"/>
                <a:cs typeface="Akhbar MT" pitchFamily="2" charset="-78"/>
              </a:rPr>
              <a:t>         د- نون النسوة مع المخاطبات الإناث.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anim calcmode="discrete" valueType="clr">
                                      <p:cBhvr override="childStyle">
                                        <p:cTn id="13"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
                                        </p:tgtEl>
                                        <p:attrNameLst>
                                          <p:attrName>fillcolor</p:attrName>
                                        </p:attrNameLst>
                                      </p:cBhvr>
                                      <p:tavLst>
                                        <p:tav tm="0">
                                          <p:val>
                                            <p:clrVal>
                                              <a:schemeClr val="accent2"/>
                                            </p:clrVal>
                                          </p:val>
                                        </p:tav>
                                        <p:tav tm="50000">
                                          <p:val>
                                            <p:clrVal>
                                              <a:schemeClr val="hlink"/>
                                            </p:clrVal>
                                          </p:val>
                                        </p:tav>
                                      </p:tavLst>
                                    </p:anim>
                                    <p:set>
                                      <p:cBhvr>
                                        <p:cTn id="15" dur="80"/>
                                        <p:tgtEl>
                                          <p:spTgt spid="2"/>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38" presetClass="entr" presetSubtype="0" accel="50000" fill="hold" grpId="0" nodeType="clickEffect">
                                  <p:stCondLst>
                                    <p:cond delay="0"/>
                                  </p:stCondLst>
                                  <p:iterate type="lt">
                                    <p:tmPct val="50000"/>
                                  </p:iterate>
                                  <p:childTnLst>
                                    <p:set>
                                      <p:cBhvr>
                                        <p:cTn id="19" dur="1" fill="hold">
                                          <p:stCondLst>
                                            <p:cond delay="0"/>
                                          </p:stCondLst>
                                        </p:cTn>
                                        <p:tgtEl>
                                          <p:spTgt spid="5"/>
                                        </p:tgtEl>
                                        <p:attrNameLst>
                                          <p:attrName>style.visibility</p:attrName>
                                        </p:attrNameLst>
                                      </p:cBhvr>
                                      <p:to>
                                        <p:strVal val="visible"/>
                                      </p:to>
                                    </p:set>
                                    <p:set>
                                      <p:cBhvr>
                                        <p:cTn id="20" dur="455" fill="hold">
                                          <p:stCondLst>
                                            <p:cond delay="0"/>
                                          </p:stCondLst>
                                        </p:cTn>
                                        <p:tgtEl>
                                          <p:spTgt spid="5"/>
                                        </p:tgtEl>
                                        <p:attrNameLst>
                                          <p:attrName>style.rotation</p:attrName>
                                        </p:attrNameLst>
                                      </p:cBhvr>
                                      <p:to>
                                        <p:strVal val="-45.0"/>
                                      </p:to>
                                    </p:set>
                                    <p:anim calcmode="lin" valueType="num">
                                      <p:cBhvr>
                                        <p:cTn id="21"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03761_HD.jpg"/>
          <p:cNvPicPr>
            <a:picLocks noChangeAspect="1"/>
          </p:cNvPicPr>
          <p:nvPr/>
        </p:nvPicPr>
        <p:blipFill>
          <a:blip r:embed="rId2">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1214414" y="1071546"/>
            <a:ext cx="6436027"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9600" b="1" cap="all" spc="0" dirty="0" smtClean="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rPr>
              <a:t>رابعًا </a:t>
            </a:r>
            <a:r>
              <a:rPr lang="ar-SA" sz="9600" b="1" cap="all" dirty="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rPr>
              <a:t>:</a:t>
            </a:r>
            <a:endParaRPr lang="ar-SA" sz="9600" b="1" cap="all" spc="0" dirty="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endParaRPr>
          </a:p>
        </p:txBody>
      </p:sp>
      <p:sp>
        <p:nvSpPr>
          <p:cNvPr id="3" name="مستطيل 2"/>
          <p:cNvSpPr/>
          <p:nvPr/>
        </p:nvSpPr>
        <p:spPr>
          <a:xfrm>
            <a:off x="1428728" y="3071810"/>
            <a:ext cx="6436027"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9600" b="1" cap="all" spc="0" dirty="0" smtClean="0">
                <a:ln w="0"/>
                <a:solidFill>
                  <a:srgbClr val="FFFFFF"/>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الإملاء</a:t>
            </a:r>
            <a:endParaRPr lang="ar-SA" sz="9600" b="1" cap="all" spc="0" dirty="0">
              <a:ln w="0"/>
              <a:solidFill>
                <a:srgbClr val="FFFFFF"/>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2"/>
                                        </p:tgtEl>
                                        <p:attrNameLst>
                                          <p:attrName>ppt_y</p:attrName>
                                        </p:attrNameLst>
                                      </p:cBhvr>
                                      <p:tavLst>
                                        <p:tav tm="0">
                                          <p:val>
                                            <p:strVal val="#ppt_y"/>
                                          </p:val>
                                        </p:tav>
                                        <p:tav tm="100000">
                                          <p:val>
                                            <p:strVal val="#ppt_y"/>
                                          </p:val>
                                        </p:tav>
                                      </p:tavLst>
                                    </p:anim>
                                    <p:animEffect transition="in" filter="fade">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0" fill="hold"/>
                                        <p:tgtEl>
                                          <p:spTgt spid="3"/>
                                        </p:tgtEl>
                                        <p:attrNameLst>
                                          <p:attrName>ppt_w</p:attrName>
                                        </p:attrNameLst>
                                      </p:cBhvr>
                                      <p:tavLst>
                                        <p:tav tm="0">
                                          <p:val>
                                            <p:strVal val="#ppt_w+.3"/>
                                          </p:val>
                                        </p:tav>
                                        <p:tav tm="100000">
                                          <p:val>
                                            <p:strVal val="#ppt_w"/>
                                          </p:val>
                                        </p:tav>
                                      </p:tavLst>
                                    </p:anim>
                                    <p:anim calcmode="lin" valueType="num">
                                      <p:cBhvr>
                                        <p:cTn id="24" dur="2000" fill="hold"/>
                                        <p:tgtEl>
                                          <p:spTgt spid="3"/>
                                        </p:tgtEl>
                                        <p:attrNameLst>
                                          <p:attrName>ppt_h</p:attrName>
                                        </p:attrNameLst>
                                      </p:cBhvr>
                                      <p:tavLst>
                                        <p:tav tm="0">
                                          <p:val>
                                            <p:strVal val="#ppt_h"/>
                                          </p:val>
                                        </p:tav>
                                        <p:tav tm="100000">
                                          <p:val>
                                            <p:strVal val="#ppt_h"/>
                                          </p:val>
                                        </p:tav>
                                      </p:tavLst>
                                    </p:anim>
                                    <p:animEffect transition="in" filter="fade">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صورة 29" descr="03761_HD.jpg"/>
          <p:cNvPicPr>
            <a:picLocks noChangeAspect="1"/>
          </p:cNvPicPr>
          <p:nvPr/>
        </p:nvPicPr>
        <p:blipFill>
          <a:blip r:embed="rId2">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3031974" y="0"/>
            <a:ext cx="6397809"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4800" b="1" cap="all" spc="0" dirty="0" smtClean="0">
                <a:ln w="0"/>
                <a:solidFill>
                  <a:srgbClr val="003399"/>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1-تابع التاء المفتوحة </a:t>
            </a:r>
            <a:r>
              <a:rPr lang="ar-SA" sz="4800" b="1" cap="all" spc="0" dirty="0" err="1" smtClean="0">
                <a:ln w="0"/>
                <a:solidFill>
                  <a:srgbClr val="003399"/>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و</a:t>
            </a:r>
            <a:r>
              <a:rPr lang="ar-SA" sz="4800" b="1" cap="all" spc="0" dirty="0" smtClean="0">
                <a:ln w="0"/>
                <a:solidFill>
                  <a:srgbClr val="003399"/>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 التاء المربوطة</a:t>
            </a:r>
            <a:endParaRPr lang="ar-SA" sz="4800" b="1" cap="all" spc="0" dirty="0">
              <a:ln w="0"/>
              <a:solidFill>
                <a:srgbClr val="003399"/>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endParaRPr>
          </a:p>
        </p:txBody>
      </p:sp>
      <p:graphicFrame>
        <p:nvGraphicFramePr>
          <p:cNvPr id="5" name="جدول 4"/>
          <p:cNvGraphicFramePr>
            <a:graphicFrameLocks noGrp="1"/>
          </p:cNvGraphicFramePr>
          <p:nvPr/>
        </p:nvGraphicFramePr>
        <p:xfrm>
          <a:off x="1214888" y="840092"/>
          <a:ext cx="7333806" cy="792480"/>
        </p:xfrm>
        <a:graphic>
          <a:graphicData uri="http://schemas.openxmlformats.org/drawingml/2006/table">
            <a:tbl>
              <a:tblPr rtl="1" firstRow="1" bandRow="1">
                <a:tableStyleId>{5C22544A-7EE6-4342-B048-85BDC9FD1C3A}</a:tableStyleId>
              </a:tblPr>
              <a:tblGrid>
                <a:gridCol w="7333806"/>
              </a:tblGrid>
              <a:tr h="301632">
                <a:tc>
                  <a:txBody>
                    <a:bodyPr/>
                    <a:lstStyle/>
                    <a:p>
                      <a:pPr algn="ctr" rtl="1"/>
                      <a:r>
                        <a:rPr lang="ar-SA" sz="2000" b="0" dirty="0" smtClean="0"/>
                        <a:t>تاء التأنيث الساكنة</a:t>
                      </a:r>
                      <a:endParaRPr lang="ar-SA" sz="2000" b="0" dirty="0"/>
                    </a:p>
                  </a:txBody>
                  <a:tcPr/>
                </a:tc>
              </a:tr>
              <a:tr h="301632">
                <a:tc>
                  <a:txBody>
                    <a:bodyPr/>
                    <a:lstStyle/>
                    <a:p>
                      <a:pPr algn="ctr" rtl="1"/>
                      <a:r>
                        <a:rPr lang="ar-SA" sz="2000" b="0" dirty="0" smtClean="0"/>
                        <a:t>ذهبتْ ، كتبتْ</a:t>
                      </a:r>
                      <a:endParaRPr lang="ar-SA" sz="2000" b="0" dirty="0"/>
                    </a:p>
                  </a:txBody>
                  <a:tcPr/>
                </a:tc>
              </a:tr>
            </a:tbl>
          </a:graphicData>
        </a:graphic>
      </p:graphicFrame>
      <p:graphicFrame>
        <p:nvGraphicFramePr>
          <p:cNvPr id="6" name="جدول 5"/>
          <p:cNvGraphicFramePr>
            <a:graphicFrameLocks noGrp="1"/>
          </p:cNvGraphicFramePr>
          <p:nvPr/>
        </p:nvGraphicFramePr>
        <p:xfrm>
          <a:off x="1242184" y="1625910"/>
          <a:ext cx="7306510" cy="792480"/>
        </p:xfrm>
        <a:graphic>
          <a:graphicData uri="http://schemas.openxmlformats.org/drawingml/2006/table">
            <a:tbl>
              <a:tblPr rtl="1" firstRow="1" bandRow="1">
                <a:tableStyleId>{5C22544A-7EE6-4342-B048-85BDC9FD1C3A}</a:tableStyleId>
              </a:tblPr>
              <a:tblGrid>
                <a:gridCol w="7306510"/>
              </a:tblGrid>
              <a:tr h="301632">
                <a:tc>
                  <a:txBody>
                    <a:bodyPr/>
                    <a:lstStyle/>
                    <a:p>
                      <a:pPr algn="ctr" rtl="1"/>
                      <a:r>
                        <a:rPr lang="ar-SA" sz="2000" b="1" dirty="0" smtClean="0"/>
                        <a:t>تاء الفاعل</a:t>
                      </a:r>
                      <a:endParaRPr lang="ar-SA" sz="2000" b="1" dirty="0"/>
                    </a:p>
                  </a:txBody>
                  <a:tcPr/>
                </a:tc>
              </a:tr>
              <a:tr h="301632">
                <a:tc>
                  <a:txBody>
                    <a:bodyPr/>
                    <a:lstStyle/>
                    <a:p>
                      <a:pPr algn="ctr" rtl="1"/>
                      <a:r>
                        <a:rPr lang="ar-SA" sz="2000" b="1" dirty="0" smtClean="0"/>
                        <a:t>حضرتُ</a:t>
                      </a:r>
                      <a:r>
                        <a:rPr lang="ar-SA" sz="2000" b="1" baseline="0" dirty="0" smtClean="0"/>
                        <a:t> ، لعبتُ</a:t>
                      </a:r>
                      <a:endParaRPr lang="ar-SA" sz="2000" b="1" dirty="0"/>
                    </a:p>
                  </a:txBody>
                  <a:tcPr/>
                </a:tc>
              </a:tr>
            </a:tbl>
          </a:graphicData>
        </a:graphic>
      </p:graphicFrame>
      <p:graphicFrame>
        <p:nvGraphicFramePr>
          <p:cNvPr id="7" name="جدول 6"/>
          <p:cNvGraphicFramePr>
            <a:graphicFrameLocks noGrp="1"/>
          </p:cNvGraphicFramePr>
          <p:nvPr/>
        </p:nvGraphicFramePr>
        <p:xfrm>
          <a:off x="1269478" y="2428868"/>
          <a:ext cx="7279216" cy="862035"/>
        </p:xfrm>
        <a:graphic>
          <a:graphicData uri="http://schemas.openxmlformats.org/drawingml/2006/table">
            <a:tbl>
              <a:tblPr rtl="1" firstRow="1" bandRow="1">
                <a:tableStyleId>{5C22544A-7EE6-4342-B048-85BDC9FD1C3A}</a:tableStyleId>
              </a:tblPr>
              <a:tblGrid>
                <a:gridCol w="7279216"/>
              </a:tblGrid>
              <a:tr h="404835">
                <a:tc>
                  <a:txBody>
                    <a:bodyPr/>
                    <a:lstStyle/>
                    <a:p>
                      <a:pPr algn="ctr" rtl="1"/>
                      <a:r>
                        <a:rPr lang="ar-SA" sz="1800" b="1" dirty="0" smtClean="0"/>
                        <a:t>التاء</a:t>
                      </a:r>
                      <a:r>
                        <a:rPr lang="ar-SA" sz="1800" b="1" baseline="0" dirty="0" smtClean="0"/>
                        <a:t> التي تكون جزءا أساسيا من بنية الفعل</a:t>
                      </a:r>
                      <a:endParaRPr lang="ar-SA" sz="1800" b="1" dirty="0"/>
                    </a:p>
                  </a:txBody>
                  <a:tcPr/>
                </a:tc>
              </a:tr>
              <a:tr h="301632">
                <a:tc>
                  <a:txBody>
                    <a:bodyPr/>
                    <a:lstStyle/>
                    <a:p>
                      <a:pPr algn="ctr" rtl="1"/>
                      <a:r>
                        <a:rPr lang="ar-SA" sz="2400" b="1" dirty="0" smtClean="0"/>
                        <a:t>بات</a:t>
                      </a:r>
                      <a:r>
                        <a:rPr lang="ar-SA" sz="2400" b="1" baseline="0" dirty="0" smtClean="0"/>
                        <a:t> ، فات</a:t>
                      </a:r>
                      <a:endParaRPr lang="ar-SA" sz="2400" b="1" dirty="0"/>
                    </a:p>
                  </a:txBody>
                  <a:tcPr/>
                </a:tc>
              </a:tr>
            </a:tbl>
          </a:graphicData>
        </a:graphic>
      </p:graphicFrame>
      <p:graphicFrame>
        <p:nvGraphicFramePr>
          <p:cNvPr id="8" name="جدول 7"/>
          <p:cNvGraphicFramePr>
            <a:graphicFrameLocks noGrp="1"/>
          </p:cNvGraphicFramePr>
          <p:nvPr/>
        </p:nvGraphicFramePr>
        <p:xfrm>
          <a:off x="1334518" y="4331030"/>
          <a:ext cx="7214176" cy="748104"/>
        </p:xfrm>
        <a:graphic>
          <a:graphicData uri="http://schemas.openxmlformats.org/drawingml/2006/table">
            <a:tbl>
              <a:tblPr rtl="1" firstRow="1" bandRow="1">
                <a:tableStyleId>{5C22544A-7EE6-4342-B048-85BDC9FD1C3A}</a:tableStyleId>
              </a:tblPr>
              <a:tblGrid>
                <a:gridCol w="7214176"/>
              </a:tblGrid>
              <a:tr h="382344">
                <a:tc>
                  <a:txBody>
                    <a:bodyPr/>
                    <a:lstStyle/>
                    <a:p>
                      <a:pPr algn="ctr" rtl="1"/>
                      <a:r>
                        <a:rPr lang="ar-SA" sz="1400" b="1" dirty="0" smtClean="0"/>
                        <a:t>تاء</a:t>
                      </a:r>
                      <a:r>
                        <a:rPr lang="ar-SA" sz="1400" b="1" baseline="0" dirty="0" smtClean="0"/>
                        <a:t> جمع التكسير الذي يحوي مفرده تاء مفتوحة</a:t>
                      </a:r>
                      <a:endParaRPr lang="ar-SA" sz="1400" b="1" dirty="0"/>
                    </a:p>
                  </a:txBody>
                  <a:tcPr/>
                </a:tc>
              </a:tr>
              <a:tr h="301632">
                <a:tc>
                  <a:txBody>
                    <a:bodyPr/>
                    <a:lstStyle/>
                    <a:p>
                      <a:pPr algn="ctr" rtl="1"/>
                      <a:r>
                        <a:rPr lang="ar-SA" sz="1800" b="1" dirty="0" smtClean="0"/>
                        <a:t>وقت</a:t>
                      </a:r>
                      <a:r>
                        <a:rPr lang="ar-SA" sz="1800" b="1" baseline="0" dirty="0" smtClean="0"/>
                        <a:t> : أوقات ، بيت : بيوت</a:t>
                      </a:r>
                      <a:endParaRPr lang="ar-SA" sz="1800" b="1" dirty="0"/>
                    </a:p>
                  </a:txBody>
                  <a:tcPr/>
                </a:tc>
              </a:tr>
            </a:tbl>
          </a:graphicData>
        </a:graphic>
      </p:graphicFrame>
      <p:graphicFrame>
        <p:nvGraphicFramePr>
          <p:cNvPr id="9" name="جدول 8"/>
          <p:cNvGraphicFramePr>
            <a:graphicFrameLocks noGrp="1"/>
          </p:cNvGraphicFramePr>
          <p:nvPr/>
        </p:nvGraphicFramePr>
        <p:xfrm>
          <a:off x="1307222" y="3500437"/>
          <a:ext cx="7289133" cy="731520"/>
        </p:xfrm>
        <a:graphic>
          <a:graphicData uri="http://schemas.openxmlformats.org/drawingml/2006/table">
            <a:tbl>
              <a:tblPr rtl="1" firstRow="1" bandRow="1">
                <a:tableStyleId>{5C22544A-7EE6-4342-B048-85BDC9FD1C3A}</a:tableStyleId>
              </a:tblPr>
              <a:tblGrid>
                <a:gridCol w="7289133"/>
              </a:tblGrid>
              <a:tr h="284242">
                <a:tc>
                  <a:txBody>
                    <a:bodyPr/>
                    <a:lstStyle/>
                    <a:p>
                      <a:pPr algn="ctr" rtl="1"/>
                      <a:r>
                        <a:rPr lang="ar-SA" sz="1600" b="1" dirty="0" smtClean="0"/>
                        <a:t>تاء</a:t>
                      </a:r>
                      <a:r>
                        <a:rPr lang="ar-SA" sz="1600" b="1" baseline="0" dirty="0" smtClean="0"/>
                        <a:t> جمع المؤنث السالم والأسماء الملحقة </a:t>
                      </a:r>
                      <a:r>
                        <a:rPr lang="ar-SA" sz="1600" b="1" baseline="0" dirty="0" err="1" smtClean="0"/>
                        <a:t>به</a:t>
                      </a:r>
                      <a:endParaRPr lang="ar-SA" sz="1600" b="1" dirty="0"/>
                    </a:p>
                  </a:txBody>
                  <a:tcPr/>
                </a:tc>
              </a:tr>
              <a:tr h="301632">
                <a:tc>
                  <a:txBody>
                    <a:bodyPr/>
                    <a:lstStyle/>
                    <a:p>
                      <a:pPr algn="ctr" rtl="1"/>
                      <a:r>
                        <a:rPr lang="ar-SA" sz="2000" b="1" dirty="0" smtClean="0"/>
                        <a:t>مؤمنات</a:t>
                      </a:r>
                      <a:r>
                        <a:rPr lang="ar-SA" sz="2000" b="1" baseline="0" dirty="0" smtClean="0"/>
                        <a:t> ، كتابات</a:t>
                      </a:r>
                      <a:endParaRPr lang="ar-SA" sz="2000" b="1" dirty="0"/>
                    </a:p>
                  </a:txBody>
                  <a:tcPr/>
                </a:tc>
              </a:tr>
            </a:tbl>
          </a:graphicData>
        </a:graphic>
      </p:graphicFrame>
      <p:graphicFrame>
        <p:nvGraphicFramePr>
          <p:cNvPr id="10" name="جدول 9"/>
          <p:cNvGraphicFramePr>
            <a:graphicFrameLocks noGrp="1"/>
          </p:cNvGraphicFramePr>
          <p:nvPr/>
        </p:nvGraphicFramePr>
        <p:xfrm>
          <a:off x="1344966" y="5269248"/>
          <a:ext cx="7203728" cy="731520"/>
        </p:xfrm>
        <a:graphic>
          <a:graphicData uri="http://schemas.openxmlformats.org/drawingml/2006/table">
            <a:tbl>
              <a:tblPr rtl="1" firstRow="1" bandRow="1">
                <a:tableStyleId>{5C22544A-7EE6-4342-B048-85BDC9FD1C3A}</a:tableStyleId>
              </a:tblPr>
              <a:tblGrid>
                <a:gridCol w="7203728"/>
              </a:tblGrid>
              <a:tr h="301632">
                <a:tc>
                  <a:txBody>
                    <a:bodyPr/>
                    <a:lstStyle/>
                    <a:p>
                      <a:pPr algn="ctr" rtl="1"/>
                      <a:r>
                        <a:rPr lang="ar-SA" sz="1800" b="1" dirty="0" smtClean="0"/>
                        <a:t>تاء</a:t>
                      </a:r>
                      <a:r>
                        <a:rPr lang="ar-SA" sz="1800" b="1" baseline="0" dirty="0" smtClean="0"/>
                        <a:t> الاسم المفرد المذكر</a:t>
                      </a:r>
                      <a:endParaRPr lang="ar-SA" sz="1800" b="1" dirty="0"/>
                    </a:p>
                  </a:txBody>
                  <a:tcPr/>
                </a:tc>
              </a:tr>
              <a:tr h="301632">
                <a:tc>
                  <a:txBody>
                    <a:bodyPr/>
                    <a:lstStyle/>
                    <a:p>
                      <a:pPr algn="ctr" rtl="1"/>
                      <a:r>
                        <a:rPr lang="ar-SA" sz="1800" b="1" dirty="0" smtClean="0"/>
                        <a:t>عرفات</a:t>
                      </a:r>
                      <a:r>
                        <a:rPr lang="ar-SA" sz="1800" b="1" baseline="0" dirty="0" smtClean="0"/>
                        <a:t> ، طالوت</a:t>
                      </a:r>
                      <a:endParaRPr lang="ar-SA" sz="1800" b="1" dirty="0"/>
                    </a:p>
                  </a:txBody>
                  <a:tcPr/>
                </a:tc>
              </a:tr>
            </a:tbl>
          </a:graphicData>
        </a:graphic>
      </p:graphicFrame>
      <p:graphicFrame>
        <p:nvGraphicFramePr>
          <p:cNvPr id="11" name="جدول 10"/>
          <p:cNvGraphicFramePr>
            <a:graphicFrameLocks noGrp="1"/>
          </p:cNvGraphicFramePr>
          <p:nvPr/>
        </p:nvGraphicFramePr>
        <p:xfrm>
          <a:off x="1344966" y="6055066"/>
          <a:ext cx="7203728" cy="740090"/>
        </p:xfrm>
        <a:graphic>
          <a:graphicData uri="http://schemas.openxmlformats.org/drawingml/2006/table">
            <a:tbl>
              <a:tblPr rtl="1" firstRow="1" bandRow="1">
                <a:tableStyleId>{5C22544A-7EE6-4342-B048-85BDC9FD1C3A}</a:tableStyleId>
              </a:tblPr>
              <a:tblGrid>
                <a:gridCol w="7203728"/>
              </a:tblGrid>
              <a:tr h="374330">
                <a:tc>
                  <a:txBody>
                    <a:bodyPr/>
                    <a:lstStyle/>
                    <a:p>
                      <a:pPr algn="ctr" rtl="1"/>
                      <a:r>
                        <a:rPr lang="ar-SA" sz="1800" b="1" dirty="0" smtClean="0"/>
                        <a:t>تاء</a:t>
                      </a:r>
                      <a:r>
                        <a:rPr lang="ar-SA" sz="1800" b="1" baseline="0" dirty="0" smtClean="0"/>
                        <a:t> الحرف</a:t>
                      </a:r>
                      <a:endParaRPr lang="ar-SA" sz="1800" b="1" dirty="0"/>
                    </a:p>
                  </a:txBody>
                  <a:tcPr/>
                </a:tc>
              </a:tr>
              <a:tr h="301632">
                <a:tc>
                  <a:txBody>
                    <a:bodyPr/>
                    <a:lstStyle/>
                    <a:p>
                      <a:pPr algn="ctr" rtl="1"/>
                      <a:r>
                        <a:rPr lang="ar-SA" sz="1800" b="1" dirty="0" smtClean="0"/>
                        <a:t>ليت</a:t>
                      </a:r>
                      <a:r>
                        <a:rPr lang="ar-SA" sz="1800" b="1" baseline="0" dirty="0" smtClean="0"/>
                        <a:t> ، لات</a:t>
                      </a:r>
                      <a:endParaRPr lang="ar-SA" sz="1800"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2000" fill="hold"/>
                                        <p:tgtEl>
                                          <p:spTgt spid="30"/>
                                        </p:tgtEl>
                                        <p:attrNameLst>
                                          <p:attrName>ppt_w</p:attrName>
                                        </p:attrNameLst>
                                      </p:cBhvr>
                                      <p:tavLst>
                                        <p:tav tm="0">
                                          <p:val>
                                            <p:fltVal val="0"/>
                                          </p:val>
                                        </p:tav>
                                        <p:tav tm="100000">
                                          <p:val>
                                            <p:strVal val="#ppt_w"/>
                                          </p:val>
                                        </p:tav>
                                      </p:tavLst>
                                    </p:anim>
                                    <p:anim calcmode="lin" valueType="num">
                                      <p:cBhvr>
                                        <p:cTn id="8"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anim calcmode="discrete" valueType="clr">
                                      <p:cBhvr override="childStyle">
                                        <p:cTn id="13"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
                                        </p:tgtEl>
                                        <p:attrNameLst>
                                          <p:attrName>fillcolor</p:attrName>
                                        </p:attrNameLst>
                                      </p:cBhvr>
                                      <p:tavLst>
                                        <p:tav tm="0">
                                          <p:val>
                                            <p:clrVal>
                                              <a:schemeClr val="accent2"/>
                                            </p:clrVal>
                                          </p:val>
                                        </p:tav>
                                        <p:tav tm="50000">
                                          <p:val>
                                            <p:clrVal>
                                              <a:schemeClr val="hlink"/>
                                            </p:clrVal>
                                          </p:val>
                                        </p:tav>
                                      </p:tavLst>
                                    </p:anim>
                                    <p:set>
                                      <p:cBhvr>
                                        <p:cTn id="15" dur="80"/>
                                        <p:tgtEl>
                                          <p:spTgt spid="2"/>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03761_HD.jpg"/>
          <p:cNvPicPr>
            <a:picLocks noChangeAspect="1"/>
          </p:cNvPicPr>
          <p:nvPr/>
        </p:nvPicPr>
        <p:blipFill>
          <a:blip r:embed="rId2">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aphicFrame>
        <p:nvGraphicFramePr>
          <p:cNvPr id="5" name="جدول 4"/>
          <p:cNvGraphicFramePr>
            <a:graphicFrameLocks noGrp="1"/>
          </p:cNvGraphicFramePr>
          <p:nvPr/>
        </p:nvGraphicFramePr>
        <p:xfrm>
          <a:off x="714348" y="500042"/>
          <a:ext cx="7953446" cy="792480"/>
        </p:xfrm>
        <a:graphic>
          <a:graphicData uri="http://schemas.openxmlformats.org/drawingml/2006/table">
            <a:tbl>
              <a:tblPr rtl="1" firstRow="1" bandRow="1">
                <a:tableStyleId>{5C22544A-7EE6-4342-B048-85BDC9FD1C3A}</a:tableStyleId>
              </a:tblPr>
              <a:tblGrid>
                <a:gridCol w="7953446"/>
              </a:tblGrid>
              <a:tr h="301632">
                <a:tc>
                  <a:txBody>
                    <a:bodyPr/>
                    <a:lstStyle/>
                    <a:p>
                      <a:pPr algn="ctr" rtl="1"/>
                      <a:r>
                        <a:rPr lang="ar-SA" sz="2000" b="1" dirty="0" smtClean="0"/>
                        <a:t>تاء</a:t>
                      </a:r>
                      <a:r>
                        <a:rPr lang="ar-SA" sz="2000" b="1" baseline="0" dirty="0" smtClean="0"/>
                        <a:t> العلم المؤنث</a:t>
                      </a:r>
                      <a:endParaRPr lang="ar-SA" sz="2000" b="1" dirty="0"/>
                    </a:p>
                  </a:txBody>
                  <a:tcPr/>
                </a:tc>
              </a:tr>
              <a:tr h="301632">
                <a:tc>
                  <a:txBody>
                    <a:bodyPr/>
                    <a:lstStyle/>
                    <a:p>
                      <a:pPr algn="ctr" rtl="1"/>
                      <a:r>
                        <a:rPr lang="ar-SA" sz="2000" b="1" dirty="0" smtClean="0"/>
                        <a:t>فاطمة</a:t>
                      </a:r>
                      <a:r>
                        <a:rPr lang="ar-SA" sz="2000" b="1" baseline="0" dirty="0" smtClean="0"/>
                        <a:t> ، خديجة</a:t>
                      </a:r>
                      <a:endParaRPr lang="ar-SA" sz="2000" b="1" dirty="0"/>
                    </a:p>
                  </a:txBody>
                  <a:tcPr/>
                </a:tc>
              </a:tr>
            </a:tbl>
          </a:graphicData>
        </a:graphic>
      </p:graphicFrame>
      <p:graphicFrame>
        <p:nvGraphicFramePr>
          <p:cNvPr id="6" name="جدول 5"/>
          <p:cNvGraphicFramePr>
            <a:graphicFrameLocks noGrp="1"/>
          </p:cNvGraphicFramePr>
          <p:nvPr/>
        </p:nvGraphicFramePr>
        <p:xfrm>
          <a:off x="714348" y="1428736"/>
          <a:ext cx="7926150" cy="731520"/>
        </p:xfrm>
        <a:graphic>
          <a:graphicData uri="http://schemas.openxmlformats.org/drawingml/2006/table">
            <a:tbl>
              <a:tblPr rtl="1" firstRow="1" bandRow="1">
                <a:tableStyleId>{5C22544A-7EE6-4342-B048-85BDC9FD1C3A}</a:tableStyleId>
              </a:tblPr>
              <a:tblGrid>
                <a:gridCol w="7926150"/>
              </a:tblGrid>
              <a:tr h="301632">
                <a:tc>
                  <a:txBody>
                    <a:bodyPr/>
                    <a:lstStyle/>
                    <a:p>
                      <a:pPr algn="ctr" rtl="1"/>
                      <a:r>
                        <a:rPr lang="ar-SA" sz="1800" b="1" dirty="0" smtClean="0"/>
                        <a:t>تاء</a:t>
                      </a:r>
                      <a:r>
                        <a:rPr lang="ar-SA" sz="1800" b="1" baseline="0" dirty="0" smtClean="0"/>
                        <a:t> الصفة المؤنثة</a:t>
                      </a:r>
                      <a:endParaRPr lang="ar-SA" sz="1800" b="1" dirty="0"/>
                    </a:p>
                  </a:txBody>
                  <a:tcPr/>
                </a:tc>
              </a:tr>
              <a:tr h="301632">
                <a:tc>
                  <a:txBody>
                    <a:bodyPr/>
                    <a:lstStyle/>
                    <a:p>
                      <a:pPr algn="ctr" rtl="1"/>
                      <a:r>
                        <a:rPr lang="ar-SA" sz="1800" b="1" dirty="0" smtClean="0"/>
                        <a:t>مؤدبة</a:t>
                      </a:r>
                      <a:r>
                        <a:rPr lang="ar-SA" sz="1800" b="1" baseline="0" dirty="0" smtClean="0"/>
                        <a:t> ، منسقة</a:t>
                      </a:r>
                      <a:endParaRPr lang="ar-SA" sz="1800" b="1" dirty="0"/>
                    </a:p>
                  </a:txBody>
                  <a:tcPr/>
                </a:tc>
              </a:tr>
            </a:tbl>
          </a:graphicData>
        </a:graphic>
      </p:graphicFrame>
      <p:graphicFrame>
        <p:nvGraphicFramePr>
          <p:cNvPr id="7" name="جدول 6"/>
          <p:cNvGraphicFramePr>
            <a:graphicFrameLocks noGrp="1"/>
          </p:cNvGraphicFramePr>
          <p:nvPr/>
        </p:nvGraphicFramePr>
        <p:xfrm>
          <a:off x="714348" y="2214554"/>
          <a:ext cx="7888406" cy="748104"/>
        </p:xfrm>
        <a:graphic>
          <a:graphicData uri="http://schemas.openxmlformats.org/drawingml/2006/table">
            <a:tbl>
              <a:tblPr rtl="1" firstRow="1" bandRow="1">
                <a:tableStyleId>{5C22544A-7EE6-4342-B048-85BDC9FD1C3A}</a:tableStyleId>
              </a:tblPr>
              <a:tblGrid>
                <a:gridCol w="7888406"/>
              </a:tblGrid>
              <a:tr h="382344">
                <a:tc>
                  <a:txBody>
                    <a:bodyPr/>
                    <a:lstStyle/>
                    <a:p>
                      <a:pPr algn="ctr" rtl="1"/>
                      <a:r>
                        <a:rPr lang="ar-SA" sz="1400" b="1" dirty="0" smtClean="0"/>
                        <a:t>التاء</a:t>
                      </a:r>
                      <a:r>
                        <a:rPr lang="ar-SA" sz="1400" b="1" baseline="0" dirty="0" smtClean="0"/>
                        <a:t> التي تلحق بعض الأعلام للمبالغة</a:t>
                      </a:r>
                      <a:endParaRPr lang="ar-SA" sz="1400" b="1" dirty="0"/>
                    </a:p>
                  </a:txBody>
                  <a:tcPr/>
                </a:tc>
              </a:tr>
              <a:tr h="301632">
                <a:tc>
                  <a:txBody>
                    <a:bodyPr/>
                    <a:lstStyle/>
                    <a:p>
                      <a:pPr algn="ctr" rtl="1"/>
                      <a:r>
                        <a:rPr lang="ar-SA" sz="1800" b="1" dirty="0" smtClean="0"/>
                        <a:t>علَّامة</a:t>
                      </a:r>
                      <a:r>
                        <a:rPr lang="ar-SA" sz="1800" b="1" baseline="0" dirty="0" smtClean="0"/>
                        <a:t> ، نسَّابة</a:t>
                      </a:r>
                      <a:endParaRPr lang="ar-SA" sz="1800" b="1" dirty="0"/>
                    </a:p>
                  </a:txBody>
                  <a:tcPr/>
                </a:tc>
              </a:tr>
            </a:tbl>
          </a:graphicData>
        </a:graphic>
      </p:graphicFrame>
      <p:graphicFrame>
        <p:nvGraphicFramePr>
          <p:cNvPr id="8" name="جدول 7"/>
          <p:cNvGraphicFramePr>
            <a:graphicFrameLocks noGrp="1"/>
          </p:cNvGraphicFramePr>
          <p:nvPr/>
        </p:nvGraphicFramePr>
        <p:xfrm>
          <a:off x="642910" y="3071810"/>
          <a:ext cx="7861111" cy="748104"/>
        </p:xfrm>
        <a:graphic>
          <a:graphicData uri="http://schemas.openxmlformats.org/drawingml/2006/table">
            <a:tbl>
              <a:tblPr rtl="1" firstRow="1" bandRow="1">
                <a:tableStyleId>{5C22544A-7EE6-4342-B048-85BDC9FD1C3A}</a:tableStyleId>
              </a:tblPr>
              <a:tblGrid>
                <a:gridCol w="7861111"/>
              </a:tblGrid>
              <a:tr h="382344">
                <a:tc>
                  <a:txBody>
                    <a:bodyPr/>
                    <a:lstStyle/>
                    <a:p>
                      <a:pPr algn="ctr" rtl="1"/>
                      <a:r>
                        <a:rPr lang="ar-SA" sz="1400" b="1" dirty="0" smtClean="0"/>
                        <a:t>تاء</a:t>
                      </a:r>
                      <a:r>
                        <a:rPr lang="ar-SA" sz="1400" b="1" baseline="0" dirty="0" smtClean="0"/>
                        <a:t> بعض الأعلام المذكرة</a:t>
                      </a:r>
                      <a:endParaRPr lang="ar-SA" sz="1400" b="1" dirty="0"/>
                    </a:p>
                  </a:txBody>
                  <a:tcPr/>
                </a:tc>
              </a:tr>
              <a:tr h="301632">
                <a:tc>
                  <a:txBody>
                    <a:bodyPr/>
                    <a:lstStyle/>
                    <a:p>
                      <a:pPr algn="ctr" rtl="1"/>
                      <a:r>
                        <a:rPr lang="ar-SA" sz="1800" b="1" dirty="0" smtClean="0"/>
                        <a:t>معاوية</a:t>
                      </a:r>
                      <a:r>
                        <a:rPr lang="ar-SA" sz="1800" b="1" baseline="0" dirty="0" smtClean="0"/>
                        <a:t> ، أسامة</a:t>
                      </a:r>
                      <a:endParaRPr lang="ar-SA" sz="1800" b="1" dirty="0"/>
                    </a:p>
                  </a:txBody>
                  <a:tcPr/>
                </a:tc>
              </a:tr>
            </a:tbl>
          </a:graphicData>
        </a:graphic>
      </p:graphicFrame>
      <p:graphicFrame>
        <p:nvGraphicFramePr>
          <p:cNvPr id="9" name="جدول 8"/>
          <p:cNvGraphicFramePr>
            <a:graphicFrameLocks noGrp="1"/>
          </p:cNvGraphicFramePr>
          <p:nvPr/>
        </p:nvGraphicFramePr>
        <p:xfrm>
          <a:off x="642910" y="3929066"/>
          <a:ext cx="7850662" cy="731520"/>
        </p:xfrm>
        <a:graphic>
          <a:graphicData uri="http://schemas.openxmlformats.org/drawingml/2006/table">
            <a:tbl>
              <a:tblPr rtl="1" firstRow="1" bandRow="1">
                <a:tableStyleId>{5C22544A-7EE6-4342-B048-85BDC9FD1C3A}</a:tableStyleId>
              </a:tblPr>
              <a:tblGrid>
                <a:gridCol w="7850662"/>
              </a:tblGrid>
              <a:tr h="301632">
                <a:tc>
                  <a:txBody>
                    <a:bodyPr/>
                    <a:lstStyle/>
                    <a:p>
                      <a:pPr algn="ctr" rtl="1"/>
                      <a:r>
                        <a:rPr lang="ar-SA" sz="1800" b="1" dirty="0" smtClean="0"/>
                        <a:t>تاء</a:t>
                      </a:r>
                      <a:r>
                        <a:rPr lang="ar-SA" sz="1800" b="1" baseline="0" dirty="0" smtClean="0"/>
                        <a:t> بعض جموع التكسير </a:t>
                      </a:r>
                      <a:endParaRPr lang="ar-SA" sz="1800" b="1" dirty="0"/>
                    </a:p>
                  </a:txBody>
                  <a:tcPr/>
                </a:tc>
              </a:tr>
              <a:tr h="301632">
                <a:tc>
                  <a:txBody>
                    <a:bodyPr/>
                    <a:lstStyle/>
                    <a:p>
                      <a:pPr algn="ctr" rtl="1"/>
                      <a:r>
                        <a:rPr lang="ar-SA" sz="1800" b="1" dirty="0" smtClean="0"/>
                        <a:t>أفعِلة</a:t>
                      </a:r>
                      <a:r>
                        <a:rPr lang="ar-SA" sz="1800" b="1" baseline="0" dirty="0" smtClean="0"/>
                        <a:t> : أرغِفة ، فِعلة : صِبية : فَعَلة : كَتَبة</a:t>
                      </a:r>
                      <a:endParaRPr lang="ar-SA" sz="1800" b="1" dirty="0"/>
                    </a:p>
                  </a:txBody>
                  <a:tcPr/>
                </a:tc>
              </a:tr>
            </a:tbl>
          </a:graphicData>
        </a:graphic>
      </p:graphicFrame>
      <p:graphicFrame>
        <p:nvGraphicFramePr>
          <p:cNvPr id="10" name="جدول 9"/>
          <p:cNvGraphicFramePr>
            <a:graphicFrameLocks noGrp="1"/>
          </p:cNvGraphicFramePr>
          <p:nvPr/>
        </p:nvGraphicFramePr>
        <p:xfrm>
          <a:off x="714348" y="4857760"/>
          <a:ext cx="7806520" cy="731520"/>
        </p:xfrm>
        <a:graphic>
          <a:graphicData uri="http://schemas.openxmlformats.org/drawingml/2006/table">
            <a:tbl>
              <a:tblPr rtl="1" firstRow="1" bandRow="1">
                <a:tableStyleId>{5C22544A-7EE6-4342-B048-85BDC9FD1C3A}</a:tableStyleId>
              </a:tblPr>
              <a:tblGrid>
                <a:gridCol w="7806520"/>
              </a:tblGrid>
              <a:tr h="301632">
                <a:tc>
                  <a:txBody>
                    <a:bodyPr/>
                    <a:lstStyle/>
                    <a:p>
                      <a:pPr algn="ctr" rtl="1"/>
                      <a:r>
                        <a:rPr lang="ar-SA" sz="1800" b="1" dirty="0" smtClean="0"/>
                        <a:t>تاء</a:t>
                      </a:r>
                      <a:r>
                        <a:rPr lang="ar-SA" sz="1800" b="1" baseline="0" dirty="0" smtClean="0"/>
                        <a:t> بعض الأسماء الأعجمية</a:t>
                      </a:r>
                      <a:endParaRPr lang="ar-SA" sz="1800" b="1" dirty="0"/>
                    </a:p>
                  </a:txBody>
                  <a:tcPr/>
                </a:tc>
              </a:tr>
              <a:tr h="301632">
                <a:tc>
                  <a:txBody>
                    <a:bodyPr/>
                    <a:lstStyle/>
                    <a:p>
                      <a:pPr algn="ctr" rtl="1"/>
                      <a:r>
                        <a:rPr lang="ar-SA" sz="1800" b="1" dirty="0" smtClean="0"/>
                        <a:t>الإسكندرية</a:t>
                      </a:r>
                      <a:r>
                        <a:rPr lang="ar-SA" sz="1800" b="1" baseline="0" dirty="0" smtClean="0"/>
                        <a:t> ، أفريقية</a:t>
                      </a:r>
                      <a:endParaRPr lang="ar-SA" sz="1800" b="1" dirty="0"/>
                    </a:p>
                  </a:txBody>
                  <a:tcPr/>
                </a:tc>
              </a:tr>
            </a:tbl>
          </a:graphicData>
        </a:graphic>
      </p:graphicFrame>
      <p:graphicFrame>
        <p:nvGraphicFramePr>
          <p:cNvPr id="12" name="جدول 11"/>
          <p:cNvGraphicFramePr>
            <a:graphicFrameLocks noGrp="1"/>
          </p:cNvGraphicFramePr>
          <p:nvPr/>
        </p:nvGraphicFramePr>
        <p:xfrm>
          <a:off x="642910" y="5786454"/>
          <a:ext cx="7796070" cy="731520"/>
        </p:xfrm>
        <a:graphic>
          <a:graphicData uri="http://schemas.openxmlformats.org/drawingml/2006/table">
            <a:tbl>
              <a:tblPr rtl="1" firstRow="1" bandRow="1">
                <a:tableStyleId>{5C22544A-7EE6-4342-B048-85BDC9FD1C3A}</a:tableStyleId>
              </a:tblPr>
              <a:tblGrid>
                <a:gridCol w="7796070"/>
              </a:tblGrid>
              <a:tr h="301632">
                <a:tc>
                  <a:txBody>
                    <a:bodyPr/>
                    <a:lstStyle/>
                    <a:p>
                      <a:pPr algn="ctr" rtl="1"/>
                      <a:r>
                        <a:rPr lang="ar-SA" sz="1800" b="1" dirty="0" smtClean="0"/>
                        <a:t>تاء</a:t>
                      </a:r>
                      <a:r>
                        <a:rPr lang="ar-SA" sz="1800" b="1" baseline="0" dirty="0" smtClean="0"/>
                        <a:t> ثمة الظرفية</a:t>
                      </a:r>
                      <a:endParaRPr lang="ar-SA" sz="1800" b="1" dirty="0"/>
                    </a:p>
                  </a:txBody>
                  <a:tcPr/>
                </a:tc>
              </a:tr>
              <a:tr h="301632">
                <a:tc>
                  <a:txBody>
                    <a:bodyPr/>
                    <a:lstStyle/>
                    <a:p>
                      <a:pPr algn="ctr" rtl="1"/>
                      <a:r>
                        <a:rPr lang="ar-SA" sz="1800" b="1" dirty="0" smtClean="0"/>
                        <a:t>ثمة</a:t>
                      </a:r>
                      <a:endParaRPr lang="ar-SA" sz="1800"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68346"/>
          </a:xfrm>
          <a:solidFill>
            <a:srgbClr val="FFFF00"/>
          </a:solidFill>
        </p:spPr>
        <p:txBody>
          <a:bodyPr/>
          <a:lstStyle/>
          <a:p>
            <a:r>
              <a:rPr lang="ar-SA" b="1" dirty="0" smtClean="0">
                <a:solidFill>
                  <a:srgbClr val="FF0000"/>
                </a:solidFill>
              </a:rPr>
              <a:t>تدريبات على النص</a:t>
            </a:r>
            <a:endParaRPr lang="ar-SA" b="1" dirty="0">
              <a:solidFill>
                <a:srgbClr val="FF0000"/>
              </a:solidFill>
            </a:endParaRPr>
          </a:p>
        </p:txBody>
      </p:sp>
      <p:sp>
        <p:nvSpPr>
          <p:cNvPr id="3" name="عنصر نائب للمحتوى 2"/>
          <p:cNvSpPr>
            <a:spLocks noGrp="1"/>
          </p:cNvSpPr>
          <p:nvPr>
            <p:ph idx="1"/>
          </p:nvPr>
        </p:nvSpPr>
        <p:spPr>
          <a:xfrm>
            <a:off x="214282" y="1600200"/>
            <a:ext cx="8715436" cy="4525963"/>
          </a:xfrm>
        </p:spPr>
        <p:txBody>
          <a:bodyPr>
            <a:noAutofit/>
          </a:bodyPr>
          <a:lstStyle/>
          <a:p>
            <a:pPr fontAlgn="ctr"/>
            <a:r>
              <a:rPr lang="en-US" sz="2800" b="1" dirty="0" smtClean="0">
                <a:solidFill>
                  <a:srgbClr val="FF0000"/>
                </a:solidFill>
              </a:rPr>
              <a:t>1</a:t>
            </a:r>
            <a:r>
              <a:rPr lang="ar-YE" sz="2800" b="1" dirty="0" smtClean="0">
                <a:solidFill>
                  <a:srgbClr val="FF0000"/>
                </a:solidFill>
              </a:rPr>
              <a:t>. " وجند الكفر ما للكفر من عدد " :</a:t>
            </a:r>
            <a:endParaRPr lang="en-US" sz="2800" b="1" dirty="0" smtClean="0">
              <a:solidFill>
                <a:srgbClr val="FF0000"/>
              </a:solidFill>
            </a:endParaRPr>
          </a:p>
          <a:p>
            <a:pPr fontAlgn="ctr"/>
            <a:r>
              <a:rPr lang="ar-YE" sz="2800" b="1" dirty="0" smtClean="0"/>
              <a:t>أ. استعارة مكنية .</a:t>
            </a:r>
            <a:r>
              <a:rPr lang="en-US" sz="2800" b="1" dirty="0" smtClean="0"/>
              <a:t>      </a:t>
            </a:r>
            <a:r>
              <a:rPr lang="ar-YE" sz="2800" b="1" dirty="0" smtClean="0"/>
              <a:t>ب. استعارة </a:t>
            </a:r>
            <a:r>
              <a:rPr lang="ar-YE" sz="2800" b="1" dirty="0" err="1" smtClean="0"/>
              <a:t>تصريحية</a:t>
            </a:r>
            <a:r>
              <a:rPr lang="ar-YE" sz="2800" b="1" dirty="0" smtClean="0"/>
              <a:t>. </a:t>
            </a:r>
            <a:r>
              <a:rPr lang="en-US" sz="2800" b="1" dirty="0" smtClean="0"/>
              <a:t>    </a:t>
            </a:r>
            <a:r>
              <a:rPr lang="ar-YE" sz="2800" b="1" dirty="0" smtClean="0"/>
              <a:t>ج.  لا شيء مما ذكر.</a:t>
            </a:r>
            <a:endParaRPr lang="en-US" sz="2800" b="1" dirty="0" smtClean="0"/>
          </a:p>
          <a:p>
            <a:pPr fontAlgn="ctr"/>
            <a:r>
              <a:rPr lang="en-US" sz="2800" b="1" dirty="0" smtClean="0">
                <a:solidFill>
                  <a:srgbClr val="FF0000"/>
                </a:solidFill>
              </a:rPr>
              <a:t>2</a:t>
            </a:r>
            <a:r>
              <a:rPr lang="ar-YE" sz="2800" b="1" dirty="0" smtClean="0">
                <a:solidFill>
                  <a:srgbClr val="FF0000"/>
                </a:solidFill>
              </a:rPr>
              <a:t>. " فالتفتت دنيا بأكملها "  :</a:t>
            </a:r>
            <a:endParaRPr lang="en-US" sz="2800" b="1" dirty="0" smtClean="0">
              <a:solidFill>
                <a:srgbClr val="FF0000"/>
              </a:solidFill>
            </a:endParaRPr>
          </a:p>
          <a:p>
            <a:pPr fontAlgn="ctr"/>
            <a:r>
              <a:rPr lang="ar-YE" sz="2800" b="1" dirty="0" smtClean="0"/>
              <a:t>أ. استعارة مكنية .</a:t>
            </a:r>
            <a:r>
              <a:rPr lang="en-US" sz="2800" b="1" dirty="0" smtClean="0"/>
              <a:t>   </a:t>
            </a:r>
            <a:r>
              <a:rPr lang="ar-YE" sz="2800" b="1" dirty="0" smtClean="0"/>
              <a:t>ب. استعارة </a:t>
            </a:r>
            <a:r>
              <a:rPr lang="ar-YE" sz="2800" b="1" dirty="0" err="1" smtClean="0"/>
              <a:t>تصريحية</a:t>
            </a:r>
            <a:r>
              <a:rPr lang="ar-YE" sz="2800" b="1" dirty="0" smtClean="0"/>
              <a:t>. </a:t>
            </a:r>
            <a:r>
              <a:rPr lang="en-US" sz="2800" b="1" dirty="0" smtClean="0"/>
              <a:t>      </a:t>
            </a:r>
            <a:r>
              <a:rPr lang="ar-YE" sz="2800" b="1" dirty="0" smtClean="0"/>
              <a:t>ج.  لا شيء مما ذكر.</a:t>
            </a:r>
            <a:endParaRPr lang="en-US" sz="2800" b="1" dirty="0" smtClean="0"/>
          </a:p>
          <a:p>
            <a:pPr fontAlgn="ctr"/>
            <a:r>
              <a:rPr lang="en-US" sz="2800" b="1" dirty="0" smtClean="0">
                <a:solidFill>
                  <a:srgbClr val="FF0000"/>
                </a:solidFill>
              </a:rPr>
              <a:t>3</a:t>
            </a:r>
            <a:r>
              <a:rPr lang="ar-YE" sz="2800" b="1" dirty="0" smtClean="0">
                <a:solidFill>
                  <a:srgbClr val="FF0000"/>
                </a:solidFill>
              </a:rPr>
              <a:t>. يـبنى فعل الأمر على السكون  :</a:t>
            </a:r>
            <a:endParaRPr lang="en-US" sz="2800" b="1" dirty="0" smtClean="0">
              <a:solidFill>
                <a:srgbClr val="FF0000"/>
              </a:solidFill>
            </a:endParaRPr>
          </a:p>
          <a:p>
            <a:pPr fontAlgn="ctr">
              <a:buNone/>
            </a:pPr>
            <a:r>
              <a:rPr lang="en-US" sz="2800" b="1" dirty="0" smtClean="0"/>
              <a:t>     </a:t>
            </a:r>
            <a:r>
              <a:rPr lang="ar-YE" sz="2800" b="1" dirty="0" smtClean="0"/>
              <a:t>أ. إذا كان صحيح الآخر.</a:t>
            </a:r>
            <a:r>
              <a:rPr lang="en-US" sz="2800" b="1" dirty="0" smtClean="0"/>
              <a:t>  </a:t>
            </a:r>
            <a:r>
              <a:rPr lang="ar-YE" sz="2800" b="1" dirty="0" smtClean="0"/>
              <a:t>ب. إذا اتصلت </a:t>
            </a:r>
            <a:r>
              <a:rPr lang="ar-YE" sz="2800" b="1" dirty="0" err="1" smtClean="0"/>
              <a:t>به</a:t>
            </a:r>
            <a:r>
              <a:rPr lang="ar-YE" sz="2800" b="1" dirty="0" smtClean="0"/>
              <a:t> نون النسوة. </a:t>
            </a:r>
            <a:r>
              <a:rPr lang="en-US" sz="2800" b="1" dirty="0" smtClean="0"/>
              <a:t> </a:t>
            </a:r>
            <a:r>
              <a:rPr lang="ar-YE" sz="2800" b="1" dirty="0" smtClean="0"/>
              <a:t>ج.  أ + </a:t>
            </a:r>
            <a:r>
              <a:rPr lang="ar-YE" sz="2800" b="1" dirty="0" err="1" smtClean="0"/>
              <a:t>ب</a:t>
            </a:r>
            <a:r>
              <a:rPr lang="ar-YE" sz="2800" b="1" dirty="0" smtClean="0"/>
              <a:t>.</a:t>
            </a:r>
            <a:endParaRPr lang="en-US" sz="2800" b="1" dirty="0" smtClean="0"/>
          </a:p>
          <a:p>
            <a:pPr fontAlgn="ctr"/>
            <a:r>
              <a:rPr lang="en-US" sz="2800" b="1" dirty="0" smtClean="0">
                <a:solidFill>
                  <a:srgbClr val="FF0000"/>
                </a:solidFill>
              </a:rPr>
              <a:t>4</a:t>
            </a:r>
            <a:r>
              <a:rPr lang="ar-YE" sz="2800" b="1" dirty="0" smtClean="0">
                <a:solidFill>
                  <a:srgbClr val="FF0000"/>
                </a:solidFill>
              </a:rPr>
              <a:t>. معنى كلمة "ثر"  في قوله "فالكون في موعد ثر":</a:t>
            </a:r>
            <a:endParaRPr lang="en-US" sz="2800" b="1" dirty="0" smtClean="0">
              <a:solidFill>
                <a:srgbClr val="FF0000"/>
              </a:solidFill>
            </a:endParaRPr>
          </a:p>
          <a:p>
            <a:pPr fontAlgn="ctr"/>
            <a:r>
              <a:rPr lang="ar-YE" sz="2800" b="1" dirty="0" smtClean="0"/>
              <a:t>أ. نزر قليل.</a:t>
            </a:r>
            <a:r>
              <a:rPr lang="en-US" sz="2800" b="1" dirty="0" smtClean="0"/>
              <a:t>    </a:t>
            </a:r>
            <a:r>
              <a:rPr lang="ar-YE" sz="2800" b="1" dirty="0" smtClean="0"/>
              <a:t>ب. كثير غزير. </a:t>
            </a:r>
            <a:r>
              <a:rPr lang="en-US" sz="2800" b="1" dirty="0" smtClean="0"/>
              <a:t>      </a:t>
            </a:r>
            <a:r>
              <a:rPr lang="ar-YE" sz="2800" b="1" dirty="0" smtClean="0"/>
              <a:t>ج.  لا شيء مما ذكر.</a:t>
            </a:r>
            <a:endParaRPr lang="en-US" sz="2800" b="1" dirty="0" smtClean="0"/>
          </a:p>
          <a:p>
            <a:endParaRPr lang="ar-SA" sz="28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357982"/>
          </a:xfrm>
        </p:spPr>
        <p:txBody>
          <a:bodyPr>
            <a:normAutofit fontScale="92500" lnSpcReduction="20000"/>
          </a:bodyPr>
          <a:lstStyle/>
          <a:p>
            <a:pPr fontAlgn="ctr"/>
            <a:r>
              <a:rPr lang="en-US" b="1" dirty="0" smtClean="0">
                <a:solidFill>
                  <a:srgbClr val="FF0000"/>
                </a:solidFill>
              </a:rPr>
              <a:t>5</a:t>
            </a:r>
            <a:r>
              <a:rPr lang="ar-YE" b="1" dirty="0" smtClean="0">
                <a:solidFill>
                  <a:srgbClr val="FF0000"/>
                </a:solidFill>
              </a:rPr>
              <a:t>. معنى كلمة "خر" في قوله "فخر في قاع بدر دونما أثر" هو: </a:t>
            </a:r>
            <a:endParaRPr lang="en-US" b="1" dirty="0" smtClean="0">
              <a:solidFill>
                <a:srgbClr val="FF0000"/>
              </a:solidFill>
            </a:endParaRPr>
          </a:p>
          <a:p>
            <a:pPr fontAlgn="ctr"/>
            <a:r>
              <a:rPr lang="ar-YE" b="1" dirty="0" smtClean="0"/>
              <a:t>أ. مر.</a:t>
            </a:r>
            <a:r>
              <a:rPr lang="en-US" b="1" dirty="0" smtClean="0"/>
              <a:t>       </a:t>
            </a:r>
            <a:r>
              <a:rPr lang="ar-YE" b="1" dirty="0" smtClean="0"/>
              <a:t>ب. سقط.</a:t>
            </a:r>
            <a:r>
              <a:rPr lang="en-US" b="1" dirty="0" smtClean="0"/>
              <a:t>        </a:t>
            </a:r>
            <a:r>
              <a:rPr lang="ar-YE" b="1" dirty="0" smtClean="0"/>
              <a:t>ج. بسط.</a:t>
            </a:r>
            <a:endParaRPr lang="en-US" b="1" dirty="0" smtClean="0"/>
          </a:p>
          <a:p>
            <a:pPr fontAlgn="ctr"/>
            <a:r>
              <a:rPr lang="en-US" b="1" dirty="0" smtClean="0">
                <a:solidFill>
                  <a:srgbClr val="FF0000"/>
                </a:solidFill>
              </a:rPr>
              <a:t>6</a:t>
            </a:r>
            <a:r>
              <a:rPr lang="ar-YE" b="1" dirty="0" smtClean="0">
                <a:solidFill>
                  <a:srgbClr val="FF0000"/>
                </a:solidFill>
              </a:rPr>
              <a:t>. قوله: "دنيا تصغي إلى السور" استعارة تشبه الدنيا:</a:t>
            </a:r>
            <a:endParaRPr lang="en-US" b="1" dirty="0" smtClean="0">
              <a:solidFill>
                <a:srgbClr val="FF0000"/>
              </a:solidFill>
            </a:endParaRPr>
          </a:p>
          <a:p>
            <a:pPr fontAlgn="ctr"/>
            <a:r>
              <a:rPr lang="ar-YE" b="1" dirty="0" smtClean="0"/>
              <a:t>أ. بإنسان.</a:t>
            </a:r>
            <a:r>
              <a:rPr lang="en-US" b="1" dirty="0" smtClean="0"/>
              <a:t>      </a:t>
            </a:r>
            <a:r>
              <a:rPr lang="ar-YE" b="1" dirty="0" smtClean="0"/>
              <a:t>ب. بجماد.</a:t>
            </a:r>
            <a:r>
              <a:rPr lang="en-US" b="1" dirty="0" smtClean="0"/>
              <a:t>        </a:t>
            </a:r>
            <a:r>
              <a:rPr lang="ar-YE" b="1" dirty="0" smtClean="0"/>
              <a:t>ج. أ + </a:t>
            </a:r>
            <a:r>
              <a:rPr lang="ar-YE" b="1" dirty="0" err="1" smtClean="0"/>
              <a:t>ب</a:t>
            </a:r>
            <a:r>
              <a:rPr lang="ar-YE" b="1" dirty="0" smtClean="0"/>
              <a:t>.</a:t>
            </a:r>
            <a:endParaRPr lang="en-US" b="1" dirty="0" smtClean="0"/>
          </a:p>
          <a:p>
            <a:pPr fontAlgn="ctr"/>
            <a:r>
              <a:rPr lang="en-US" b="1" dirty="0" smtClean="0">
                <a:solidFill>
                  <a:srgbClr val="FF0000"/>
                </a:solidFill>
              </a:rPr>
              <a:t>7</a:t>
            </a:r>
            <a:r>
              <a:rPr lang="ar-YE" b="1" dirty="0" smtClean="0">
                <a:solidFill>
                  <a:srgbClr val="FF0000"/>
                </a:solidFill>
              </a:rPr>
              <a:t>. مفرد "</a:t>
            </a:r>
            <a:r>
              <a:rPr lang="ar-YE" b="1" dirty="0" err="1" smtClean="0">
                <a:solidFill>
                  <a:srgbClr val="FF0000"/>
                </a:solidFill>
              </a:rPr>
              <a:t>ثنيات</a:t>
            </a:r>
            <a:r>
              <a:rPr lang="ar-YE" b="1" dirty="0" smtClean="0">
                <a:solidFill>
                  <a:srgbClr val="FF0000"/>
                </a:solidFill>
              </a:rPr>
              <a:t>": </a:t>
            </a:r>
            <a:endParaRPr lang="en-US" b="1" dirty="0" smtClean="0">
              <a:solidFill>
                <a:srgbClr val="FF0000"/>
              </a:solidFill>
            </a:endParaRPr>
          </a:p>
          <a:p>
            <a:pPr fontAlgn="ctr"/>
            <a:r>
              <a:rPr lang="ar-YE" b="1" dirty="0" smtClean="0"/>
              <a:t>أ. ثنية.</a:t>
            </a:r>
            <a:r>
              <a:rPr lang="ar-SA" b="1" dirty="0" smtClean="0"/>
              <a:t>     </a:t>
            </a:r>
            <a:r>
              <a:rPr lang="ar-YE" b="1" dirty="0" smtClean="0"/>
              <a:t>ب. ثنايا.</a:t>
            </a:r>
            <a:r>
              <a:rPr lang="ar-SA" b="1" dirty="0" smtClean="0"/>
              <a:t>     </a:t>
            </a:r>
            <a:r>
              <a:rPr lang="ar-YE" b="1" dirty="0" smtClean="0"/>
              <a:t>ج. لا شيء مما ذكر.</a:t>
            </a:r>
            <a:endParaRPr lang="en-US" b="1" dirty="0" smtClean="0"/>
          </a:p>
          <a:p>
            <a:pPr fontAlgn="ctr"/>
            <a:r>
              <a:rPr lang="en-US" b="1" dirty="0" smtClean="0">
                <a:solidFill>
                  <a:srgbClr val="FF0000"/>
                </a:solidFill>
              </a:rPr>
              <a:t>8</a:t>
            </a:r>
            <a:r>
              <a:rPr lang="ar-YE" b="1" dirty="0" smtClean="0">
                <a:solidFill>
                  <a:srgbClr val="FF0000"/>
                </a:solidFill>
              </a:rPr>
              <a:t> فعل الأمر في قوله "فاذكر مطلع القمر":</a:t>
            </a:r>
            <a:endParaRPr lang="en-US" b="1" dirty="0" smtClean="0">
              <a:solidFill>
                <a:srgbClr val="FF0000"/>
              </a:solidFill>
            </a:endParaRPr>
          </a:p>
          <a:p>
            <a:pPr fontAlgn="ctr"/>
            <a:r>
              <a:rPr lang="ar-YE" b="1" dirty="0" smtClean="0"/>
              <a:t>أ. مبني على حذف حرف العلة.  </a:t>
            </a:r>
            <a:r>
              <a:rPr lang="en-US" b="1" dirty="0" smtClean="0"/>
              <a:t>  </a:t>
            </a:r>
            <a:r>
              <a:rPr lang="ar-YE" b="1" dirty="0" smtClean="0"/>
              <a:t>ب. مبني على السكون.</a:t>
            </a:r>
            <a:r>
              <a:rPr lang="en-US" b="1" dirty="0" smtClean="0"/>
              <a:t>  </a:t>
            </a:r>
          </a:p>
          <a:p>
            <a:pPr fontAlgn="ctr"/>
            <a:r>
              <a:rPr lang="ar-YE" b="1" dirty="0" smtClean="0"/>
              <a:t>ج. مجزوم بالسكون. </a:t>
            </a:r>
            <a:endParaRPr lang="en-US" b="1" dirty="0" smtClean="0"/>
          </a:p>
          <a:p>
            <a:pPr fontAlgn="ctr"/>
            <a:r>
              <a:rPr lang="en-US" b="1" dirty="0" smtClean="0">
                <a:solidFill>
                  <a:srgbClr val="FF0000"/>
                </a:solidFill>
              </a:rPr>
              <a:t>9</a:t>
            </a:r>
            <a:r>
              <a:rPr lang="ar-YE" b="1" dirty="0" smtClean="0">
                <a:solidFill>
                  <a:srgbClr val="FF0000"/>
                </a:solidFill>
              </a:rPr>
              <a:t> الفاعل في قوله "واخشع مع </a:t>
            </a:r>
            <a:r>
              <a:rPr lang="ar-YE" b="1" dirty="0" err="1" smtClean="0">
                <a:solidFill>
                  <a:srgbClr val="FF0000"/>
                </a:solidFill>
              </a:rPr>
              <a:t>الألق</a:t>
            </a:r>
            <a:r>
              <a:rPr lang="ar-YE" b="1" dirty="0" smtClean="0">
                <a:solidFill>
                  <a:srgbClr val="FF0000"/>
                </a:solidFill>
              </a:rPr>
              <a:t> الطافي":</a:t>
            </a:r>
            <a:endParaRPr lang="en-US" b="1" dirty="0" smtClean="0">
              <a:solidFill>
                <a:srgbClr val="FF0000"/>
              </a:solidFill>
            </a:endParaRPr>
          </a:p>
          <a:p>
            <a:pPr fontAlgn="ctr"/>
            <a:r>
              <a:rPr lang="ar-YE" b="1" dirty="0" smtClean="0"/>
              <a:t>أ. ضمير المتكلم ( أنا).</a:t>
            </a:r>
            <a:r>
              <a:rPr lang="en-US" b="1" dirty="0" smtClean="0"/>
              <a:t>     </a:t>
            </a:r>
            <a:r>
              <a:rPr lang="ar-YE" b="1" dirty="0" smtClean="0"/>
              <a:t>ب. </a:t>
            </a:r>
            <a:r>
              <a:rPr lang="ar-YE" b="1" dirty="0" err="1" smtClean="0"/>
              <a:t>الألق</a:t>
            </a:r>
            <a:r>
              <a:rPr lang="ar-YE" b="1" dirty="0" smtClean="0"/>
              <a:t>. </a:t>
            </a:r>
            <a:r>
              <a:rPr lang="en-US" b="1" dirty="0" smtClean="0"/>
              <a:t>   </a:t>
            </a:r>
            <a:r>
              <a:rPr lang="ar-YE" b="1" dirty="0" smtClean="0"/>
              <a:t>ج. الضمير المستتر (أنت).</a:t>
            </a:r>
            <a:endParaRPr lang="en-US" b="1" dirty="0" smtClean="0"/>
          </a:p>
          <a:p>
            <a:pPr fontAlgn="ctr"/>
            <a:r>
              <a:rPr lang="en-US" b="1" dirty="0" smtClean="0">
                <a:solidFill>
                  <a:srgbClr val="FF0000"/>
                </a:solidFill>
              </a:rPr>
              <a:t>10</a:t>
            </a:r>
            <a:r>
              <a:rPr lang="ar-YE" b="1" dirty="0" smtClean="0">
                <a:solidFill>
                  <a:srgbClr val="FF0000"/>
                </a:solidFill>
              </a:rPr>
              <a:t>. بدأ </a:t>
            </a:r>
            <a:r>
              <a:rPr lang="ar-YE" b="1" dirty="0" err="1" smtClean="0">
                <a:solidFill>
                  <a:srgbClr val="FF0000"/>
                </a:solidFill>
              </a:rPr>
              <a:t>القصيبي</a:t>
            </a:r>
            <a:r>
              <a:rPr lang="ar-YE" b="1" dirty="0" smtClean="0">
                <a:solidFill>
                  <a:srgbClr val="FF0000"/>
                </a:solidFill>
              </a:rPr>
              <a:t> قصيدته بوقفة عند :</a:t>
            </a:r>
            <a:endParaRPr lang="en-US" b="1" dirty="0" smtClean="0">
              <a:solidFill>
                <a:srgbClr val="FF0000"/>
              </a:solidFill>
            </a:endParaRPr>
          </a:p>
          <a:p>
            <a:pPr fontAlgn="ctr"/>
            <a:r>
              <a:rPr lang="ar-YE" b="1" dirty="0" smtClean="0"/>
              <a:t>أ. </a:t>
            </a:r>
            <a:r>
              <a:rPr lang="ar-YE" b="1" dirty="0" err="1" smtClean="0"/>
              <a:t>ثنيات</a:t>
            </a:r>
            <a:r>
              <a:rPr lang="ar-YE" b="1" dirty="0" smtClean="0"/>
              <a:t> الوداع. </a:t>
            </a:r>
            <a:r>
              <a:rPr lang="en-US" b="1" dirty="0" smtClean="0"/>
              <a:t>   </a:t>
            </a:r>
            <a:r>
              <a:rPr lang="ar-YE" b="1" dirty="0" smtClean="0"/>
              <a:t>ب. جبل النور.</a:t>
            </a:r>
            <a:r>
              <a:rPr lang="en-US" b="1" dirty="0" smtClean="0"/>
              <a:t>    </a:t>
            </a:r>
            <a:r>
              <a:rPr lang="ar-YE" b="1" dirty="0" smtClean="0"/>
              <a:t>ج. لا شيء مما ذكر. </a:t>
            </a:r>
            <a:endParaRPr lang="en-US" b="1" dirty="0" smtClean="0"/>
          </a:p>
          <a:p>
            <a:endParaRPr lang="ar-SA"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03761_HD.jpg"/>
          <p:cNvPicPr>
            <a:picLocks noChangeAspect="1"/>
          </p:cNvPicPr>
          <p:nvPr/>
        </p:nvPicPr>
        <p:blipFill>
          <a:blip r:embed="rId2">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1214414" y="1071546"/>
            <a:ext cx="6436027" cy="1569660"/>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9600" b="1" cap="all" spc="0" dirty="0" smtClean="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rPr>
              <a:t>أولاً :</a:t>
            </a:r>
            <a:endParaRPr lang="ar-SA" sz="9600" b="1" cap="all" spc="0" dirty="0">
              <a:ln w="0"/>
              <a:solidFill>
                <a:srgbClr val="003399"/>
              </a:solidFill>
              <a:effectLst>
                <a:reflection blurRad="12700" stA="50000" endPos="50000" dist="5000" dir="5400000" sy="-100000" rotWithShape="0"/>
              </a:effectLst>
              <a:latin typeface="Vani" pitchFamily="34" charset="0"/>
              <a:ea typeface="DotumChe" pitchFamily="49" charset="-127"/>
              <a:cs typeface="Akhbar MT" pitchFamily="2" charset="-78"/>
            </a:endParaRPr>
          </a:p>
        </p:txBody>
      </p:sp>
      <p:sp>
        <p:nvSpPr>
          <p:cNvPr id="3" name="مستطيل 2"/>
          <p:cNvSpPr/>
          <p:nvPr/>
        </p:nvSpPr>
        <p:spPr>
          <a:xfrm>
            <a:off x="285720" y="3071810"/>
            <a:ext cx="8286808"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9600" b="1" cap="all" spc="0" dirty="0" smtClean="0">
                <a:ln w="0"/>
                <a:solidFill>
                  <a:srgbClr val="FFFFFF"/>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القراءة </a:t>
            </a:r>
            <a:r>
              <a:rPr lang="ar-SA" sz="9600" b="1" cap="all" spc="0" dirty="0" err="1" smtClean="0">
                <a:ln w="0"/>
                <a:solidFill>
                  <a:srgbClr val="FFFFFF"/>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و</a:t>
            </a:r>
            <a:r>
              <a:rPr lang="ar-SA" sz="9600" b="1" cap="all" spc="0" dirty="0" smtClean="0">
                <a:ln w="0"/>
                <a:solidFill>
                  <a:srgbClr val="FFFFFF"/>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 الفهم </a:t>
            </a:r>
            <a:r>
              <a:rPr lang="ar-SA" sz="9600" b="1" cap="all" spc="0" dirty="0" err="1" smtClean="0">
                <a:ln w="0"/>
                <a:solidFill>
                  <a:srgbClr val="FFFFFF"/>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و</a:t>
            </a:r>
            <a:r>
              <a:rPr lang="ar-SA" sz="9600" b="1" cap="all" spc="0" dirty="0" smtClean="0">
                <a:ln w="0"/>
                <a:solidFill>
                  <a:srgbClr val="FFFFFF"/>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 الاستيعاب</a:t>
            </a:r>
            <a:endParaRPr lang="ar-SA" sz="9600" b="1" cap="all" spc="0" dirty="0">
              <a:ln w="0"/>
              <a:solidFill>
                <a:srgbClr val="FFFFFF"/>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2"/>
                                        </p:tgtEl>
                                        <p:attrNameLst>
                                          <p:attrName>ppt_y</p:attrName>
                                        </p:attrNameLst>
                                      </p:cBhvr>
                                      <p:tavLst>
                                        <p:tav tm="0">
                                          <p:val>
                                            <p:strVal val="#ppt_y"/>
                                          </p:val>
                                        </p:tav>
                                        <p:tav tm="100000">
                                          <p:val>
                                            <p:strVal val="#ppt_y"/>
                                          </p:val>
                                        </p:tav>
                                      </p:tavLst>
                                    </p:anim>
                                    <p:animEffect transition="in" filter="fade">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0" fill="hold"/>
                                        <p:tgtEl>
                                          <p:spTgt spid="3"/>
                                        </p:tgtEl>
                                        <p:attrNameLst>
                                          <p:attrName>ppt_w</p:attrName>
                                        </p:attrNameLst>
                                      </p:cBhvr>
                                      <p:tavLst>
                                        <p:tav tm="0">
                                          <p:val>
                                            <p:strVal val="#ppt_w+.3"/>
                                          </p:val>
                                        </p:tav>
                                        <p:tav tm="100000">
                                          <p:val>
                                            <p:strVal val="#ppt_w"/>
                                          </p:val>
                                        </p:tav>
                                      </p:tavLst>
                                    </p:anim>
                                    <p:anim calcmode="lin" valueType="num">
                                      <p:cBhvr>
                                        <p:cTn id="24" dur="2000" fill="hold"/>
                                        <p:tgtEl>
                                          <p:spTgt spid="3"/>
                                        </p:tgtEl>
                                        <p:attrNameLst>
                                          <p:attrName>ppt_h</p:attrName>
                                        </p:attrNameLst>
                                      </p:cBhvr>
                                      <p:tavLst>
                                        <p:tav tm="0">
                                          <p:val>
                                            <p:strVal val="#ppt_h"/>
                                          </p:val>
                                        </p:tav>
                                        <p:tav tm="100000">
                                          <p:val>
                                            <p:strVal val="#ppt_h"/>
                                          </p:val>
                                        </p:tav>
                                      </p:tavLst>
                                    </p:anim>
                                    <p:animEffect transition="in" filter="fade">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071546"/>
          </a:xfrm>
          <a:solidFill>
            <a:srgbClr val="003399"/>
          </a:solidFill>
        </p:spPr>
        <p:txBody>
          <a:bodyPr/>
          <a:lstStyle/>
          <a:p>
            <a:r>
              <a:rPr lang="ar-SA" b="1" dirty="0" smtClean="0">
                <a:solidFill>
                  <a:srgbClr val="FF0000"/>
                </a:solidFill>
                <a:latin typeface="Monotype Koufi" pitchFamily="2" charset="-78"/>
                <a:ea typeface="Monotype Koufi" pitchFamily="2" charset="-78"/>
                <a:cs typeface="Monotype Koufi" pitchFamily="2" charset="-78"/>
              </a:rPr>
              <a:t>1- المقدمة:</a:t>
            </a:r>
            <a:endParaRPr lang="ar-SA" b="1" dirty="0">
              <a:solidFill>
                <a:srgbClr val="FF0000"/>
              </a:solidFill>
              <a:latin typeface="Monotype Koufi" pitchFamily="2" charset="-78"/>
              <a:ea typeface="Monotype Koufi" pitchFamily="2" charset="-78"/>
              <a:cs typeface="Monotype Koufi" pitchFamily="2" charset="-78"/>
            </a:endParaRPr>
          </a:p>
        </p:txBody>
      </p:sp>
      <p:sp>
        <p:nvSpPr>
          <p:cNvPr id="3" name="عنصر نائب للمحتوى 2"/>
          <p:cNvSpPr>
            <a:spLocks noGrp="1"/>
          </p:cNvSpPr>
          <p:nvPr>
            <p:ph idx="1"/>
          </p:nvPr>
        </p:nvSpPr>
        <p:spPr>
          <a:xfrm>
            <a:off x="457200" y="1214422"/>
            <a:ext cx="8229600" cy="4911741"/>
          </a:xfrm>
        </p:spPr>
        <p:style>
          <a:lnRef idx="2">
            <a:schemeClr val="accent2">
              <a:shade val="50000"/>
            </a:schemeClr>
          </a:lnRef>
          <a:fillRef idx="1">
            <a:schemeClr val="accent2"/>
          </a:fillRef>
          <a:effectRef idx="0">
            <a:schemeClr val="accent2"/>
          </a:effectRef>
          <a:fontRef idx="minor">
            <a:schemeClr val="lt1"/>
          </a:fontRef>
        </p:style>
        <p:txBody>
          <a:bodyPr/>
          <a:lstStyle/>
          <a:p>
            <a:r>
              <a:rPr lang="ar-SA" sz="3600" b="1" u="sng" dirty="0" smtClean="0">
                <a:solidFill>
                  <a:srgbClr val="FFFF00"/>
                </a:solidFill>
              </a:rPr>
              <a:t>قائل القصيدة:</a:t>
            </a:r>
          </a:p>
          <a:p>
            <a:r>
              <a:rPr lang="ar-SA" dirty="0" smtClean="0"/>
              <a:t>هو الشاعر غازي </a:t>
            </a:r>
            <a:r>
              <a:rPr lang="ar-SA" dirty="0" err="1" smtClean="0"/>
              <a:t>القصيبي</a:t>
            </a:r>
            <a:r>
              <a:rPr lang="ar-SA" dirty="0" smtClean="0"/>
              <a:t> (1940-2010م).</a:t>
            </a:r>
          </a:p>
          <a:p>
            <a:r>
              <a:rPr lang="ar-SA" dirty="0" smtClean="0"/>
              <a:t>أحد وجوه الشعر الحديث في المملكة العربية السعودية.</a:t>
            </a:r>
          </a:p>
          <a:p>
            <a:r>
              <a:rPr lang="ar-SA" dirty="0" smtClean="0"/>
              <a:t> كتب في موضوعات شتى: كالعولمة، والاقتصاد، والسياسة.</a:t>
            </a:r>
          </a:p>
          <a:p>
            <a:r>
              <a:rPr lang="ar-SA" dirty="0" smtClean="0"/>
              <a:t> أصدر عدة دواوين شعرية منها:</a:t>
            </a:r>
          </a:p>
          <a:p>
            <a:pPr>
              <a:buFont typeface="Wingdings" pitchFamily="2" charset="2"/>
              <a:buChar char="v"/>
            </a:pPr>
            <a:r>
              <a:rPr lang="ar-SA" dirty="0" smtClean="0">
                <a:solidFill>
                  <a:srgbClr val="FFFF00"/>
                </a:solidFill>
              </a:rPr>
              <a:t> قطرة من ظمأ.</a:t>
            </a:r>
          </a:p>
          <a:p>
            <a:pPr>
              <a:buFont typeface="Wingdings" pitchFamily="2" charset="2"/>
              <a:buChar char="v"/>
            </a:pPr>
            <a:r>
              <a:rPr lang="ar-SA" dirty="0" smtClean="0">
                <a:solidFill>
                  <a:srgbClr val="FFFF00"/>
                </a:solidFill>
              </a:rPr>
              <a:t> وأشعار من جزائر اللؤلؤ.</a:t>
            </a:r>
          </a:p>
          <a:p>
            <a:pPr>
              <a:buFont typeface="Wingdings" pitchFamily="2" charset="2"/>
              <a:buChar char="v"/>
            </a:pPr>
            <a:r>
              <a:rPr lang="ar-SA" dirty="0" smtClean="0">
                <a:solidFill>
                  <a:srgbClr val="FFFF00"/>
                </a:solidFill>
              </a:rPr>
              <a:t>ويا فدى ناظريك.  </a:t>
            </a:r>
            <a:endParaRPr lang="ar-SA"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0"/>
            <a:ext cx="8643998" cy="6715148"/>
          </a:xfrm>
        </p:spPr>
        <p:style>
          <a:lnRef idx="1">
            <a:schemeClr val="accent2"/>
          </a:lnRef>
          <a:fillRef idx="2">
            <a:schemeClr val="accent2"/>
          </a:fillRef>
          <a:effectRef idx="1">
            <a:schemeClr val="accent2"/>
          </a:effectRef>
          <a:fontRef idx="minor">
            <a:schemeClr val="dk1"/>
          </a:fontRef>
        </p:style>
        <p:txBody>
          <a:bodyPr>
            <a:normAutofit/>
          </a:bodyPr>
          <a:lstStyle/>
          <a:p>
            <a:pPr>
              <a:lnSpc>
                <a:spcPct val="150000"/>
              </a:lnSpc>
            </a:pPr>
            <a:endParaRPr lang="ar-SA" sz="3600" b="1" dirty="0" smtClean="0"/>
          </a:p>
          <a:p>
            <a:pPr>
              <a:lnSpc>
                <a:spcPct val="150000"/>
              </a:lnSpc>
            </a:pPr>
            <a:r>
              <a:rPr lang="ar-SA" sz="3600" b="1" dirty="0" smtClean="0"/>
              <a:t>وهذه القصيدة من بعض قصائده التي خص </a:t>
            </a:r>
            <a:r>
              <a:rPr lang="ar-SA" sz="3600" b="1" dirty="0" err="1" smtClean="0"/>
              <a:t>بها</a:t>
            </a:r>
            <a:r>
              <a:rPr lang="ar-SA" sz="3600" b="1" dirty="0" smtClean="0"/>
              <a:t> الرسول </a:t>
            </a:r>
            <a:r>
              <a:rPr lang="ar-SA" sz="3600" b="1" u="sng" dirty="0" smtClean="0"/>
              <a:t>محمد </a:t>
            </a:r>
            <a:r>
              <a:rPr lang="ar-SA" sz="4400" b="1" u="sng" dirty="0" smtClean="0">
                <a:solidFill>
                  <a:srgbClr val="FF0000"/>
                </a:solidFill>
                <a:sym typeface="AGA Arabesque"/>
              </a:rPr>
              <a:t> </a:t>
            </a:r>
            <a:r>
              <a:rPr lang="ar-SA" sz="3600" b="1" u="sng" dirty="0" smtClean="0">
                <a:solidFill>
                  <a:srgbClr val="FF0000"/>
                </a:solidFill>
                <a:sym typeface="AGA Arabesque"/>
              </a:rPr>
              <a:t>بالمدح، </a:t>
            </a:r>
            <a:r>
              <a:rPr lang="ar-SA" sz="3600" b="1" dirty="0" smtClean="0">
                <a:solidFill>
                  <a:schemeClr val="tx1"/>
                </a:solidFill>
                <a:sym typeface="AGA Arabesque"/>
              </a:rPr>
              <a:t>وهي تفيض بالمحبة لهذا النبي العربي الأمي  ، وتتطلع إلى النور الأجمل، في صفحات حياته الخالدة الوضاءة.</a:t>
            </a:r>
            <a:endParaRPr lang="ar-SA" sz="3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03761_HD.jpg"/>
          <p:cNvPicPr>
            <a:picLocks noChangeAspect="1"/>
          </p:cNvPicPr>
          <p:nvPr/>
        </p:nvPicPr>
        <p:blipFill>
          <a:blip r:embed="rId2">
            <a:lum bright="20000" contrast="-10000"/>
          </a:blip>
          <a:srcRect l="16666"/>
          <a:stretch>
            <a:fillRect/>
          </a:stretch>
        </p:blipFill>
        <p:spPr>
          <a:xfrm>
            <a:off x="0" y="-214338"/>
            <a:ext cx="9144000" cy="707233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مستطيل 1"/>
          <p:cNvSpPr/>
          <p:nvPr/>
        </p:nvSpPr>
        <p:spPr>
          <a:xfrm>
            <a:off x="2500298" y="142853"/>
            <a:ext cx="4214810"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4800" b="1" cap="all" spc="0" dirty="0" smtClean="0">
                <a:ln w="0"/>
                <a:solidFill>
                  <a:srgbClr val="003399"/>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أولا : بين الشاعر والنص</a:t>
            </a:r>
            <a:endParaRPr lang="ar-SA" sz="4800" b="1" cap="all" spc="0" dirty="0">
              <a:ln w="0"/>
              <a:solidFill>
                <a:srgbClr val="003399"/>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endParaRPr>
          </a:p>
        </p:txBody>
      </p:sp>
      <p:graphicFrame>
        <p:nvGraphicFramePr>
          <p:cNvPr id="5" name="رسم تخطيطي 4"/>
          <p:cNvGraphicFramePr/>
          <p:nvPr/>
        </p:nvGraphicFramePr>
        <p:xfrm>
          <a:off x="285720" y="857232"/>
          <a:ext cx="8429684" cy="5857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10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1000"/>
                                        <p:tgtEl>
                                          <p:spTgt spid="2"/>
                                        </p:tgtEl>
                                        <p:attrNameLst>
                                          <p:attrName>fillcolor</p:attrName>
                                        </p:attrNameLst>
                                      </p:cBhvr>
                                      <p:tavLst>
                                        <p:tav tm="0">
                                          <p:val>
                                            <p:clrVal>
                                              <a:schemeClr val="accent2"/>
                                            </p:clrVal>
                                          </p:val>
                                        </p:tav>
                                        <p:tav tm="50000">
                                          <p:val>
                                            <p:clrVal>
                                              <a:schemeClr val="hlink"/>
                                            </p:clrVal>
                                          </p:val>
                                        </p:tav>
                                      </p:tavLst>
                                    </p:anim>
                                    <p:set>
                                      <p:cBhvr>
                                        <p:cTn id="14" dur="1000"/>
                                        <p:tgtEl>
                                          <p:spTgt spid="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style.rotation</p:attrName>
                                        </p:attrNameLst>
                                      </p:cBhvr>
                                      <p:tavLst>
                                        <p:tav tm="0">
                                          <p:val>
                                            <p:fltVal val="720"/>
                                          </p:val>
                                        </p:tav>
                                        <p:tav tm="100000">
                                          <p:val>
                                            <p:fltVal val="0"/>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285720" y="357166"/>
            <a:ext cx="8401080" cy="6215106"/>
          </a:xfrm>
        </p:spPr>
        <p:style>
          <a:lnRef idx="1">
            <a:schemeClr val="accent1"/>
          </a:lnRef>
          <a:fillRef idx="2">
            <a:schemeClr val="accent1"/>
          </a:fillRef>
          <a:effectRef idx="1">
            <a:schemeClr val="accent1"/>
          </a:effectRef>
          <a:fontRef idx="minor">
            <a:schemeClr val="dk1"/>
          </a:fontRef>
        </p:style>
        <p:txBody>
          <a:bodyPr/>
          <a:lstStyle/>
          <a:p>
            <a:endParaRPr lang="ar-SA" dirty="0" smtClean="0">
              <a:sym typeface="AGA Arabesque"/>
            </a:endParaRPr>
          </a:p>
          <a:p>
            <a:r>
              <a:rPr lang="ar-SA" dirty="0" smtClean="0">
                <a:sym typeface="AGA Arabesque"/>
              </a:rPr>
              <a:t> ولقد نصركم الله ببدر وأنتم أذلة  </a:t>
            </a:r>
            <a:r>
              <a:rPr lang="ar-SA" dirty="0" smtClean="0">
                <a:solidFill>
                  <a:srgbClr val="0033CC"/>
                </a:solidFill>
                <a:sym typeface="AGA Arabesque"/>
              </a:rPr>
              <a:t>سورة آل عمران آية 123.</a:t>
            </a:r>
          </a:p>
          <a:p>
            <a:pPr>
              <a:buNone/>
            </a:pPr>
            <a:endParaRPr lang="ar-SA" dirty="0" smtClean="0">
              <a:sym typeface="AGA Arabesque"/>
            </a:endParaRPr>
          </a:p>
          <a:p>
            <a:r>
              <a:rPr lang="ar-SA" dirty="0" smtClean="0">
                <a:sym typeface="AGA Arabesque"/>
              </a:rPr>
              <a:t> إذ يُوحي ربُّك إلى الملائكة أنِّي معكم فثبتوا الذين آمنوا  </a:t>
            </a:r>
          </a:p>
          <a:p>
            <a:pPr>
              <a:buNone/>
            </a:pPr>
            <a:r>
              <a:rPr lang="ar-SA" dirty="0" smtClean="0">
                <a:solidFill>
                  <a:srgbClr val="0033CC"/>
                </a:solidFill>
                <a:sym typeface="AGA Arabesque"/>
              </a:rPr>
              <a:t>   سورة الأنفال آية 12.</a:t>
            </a:r>
            <a:endParaRPr lang="ar-SA" dirty="0">
              <a:solidFill>
                <a:srgbClr val="0033C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03761_HD.jpg"/>
          <p:cNvPicPr>
            <a:picLocks noChangeAspect="1"/>
          </p:cNvPicPr>
          <p:nvPr/>
        </p:nvPicPr>
        <p:blipFill>
          <a:blip r:embed="rId2">
            <a:lum bright="20000" contrast="-10000"/>
          </a:blip>
          <a:srcRect l="16666"/>
          <a:stretch>
            <a:fillRect/>
          </a:stretch>
        </p:blipFill>
        <p:spPr>
          <a:xfrm>
            <a:off x="0" y="0"/>
            <a:ext cx="9144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مستطيل 3"/>
          <p:cNvSpPr/>
          <p:nvPr/>
        </p:nvSpPr>
        <p:spPr>
          <a:xfrm>
            <a:off x="428596" y="214291"/>
            <a:ext cx="8358246"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4800" b="1" cap="all" spc="0" dirty="0" smtClean="0">
                <a:ln w="0"/>
                <a:solidFill>
                  <a:srgbClr val="003399"/>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rPr>
              <a:t>المعجم اللغوي</a:t>
            </a:r>
            <a:endParaRPr lang="ar-SA" sz="4800" b="1" cap="all" spc="0" dirty="0">
              <a:ln w="0"/>
              <a:solidFill>
                <a:srgbClr val="003399"/>
              </a:solidFill>
              <a:effectLst>
                <a:outerShdw blurRad="63500" dist="139700" dir="7200000" algn="br" rotWithShape="0">
                  <a:prstClr val="black">
                    <a:alpha val="24000"/>
                  </a:prstClr>
                </a:outerShdw>
              </a:effectLst>
              <a:latin typeface="Vani" pitchFamily="34" charset="0"/>
              <a:ea typeface="DotumChe" pitchFamily="49" charset="-127"/>
              <a:cs typeface="A Gam_Azad" pitchFamily="2" charset="-78"/>
            </a:endParaRPr>
          </a:p>
        </p:txBody>
      </p:sp>
      <p:graphicFrame>
        <p:nvGraphicFramePr>
          <p:cNvPr id="6" name="جدول 5"/>
          <p:cNvGraphicFramePr>
            <a:graphicFrameLocks noGrp="1"/>
          </p:cNvGraphicFramePr>
          <p:nvPr/>
        </p:nvGraphicFramePr>
        <p:xfrm>
          <a:off x="0" y="1071548"/>
          <a:ext cx="9144000" cy="5429286"/>
        </p:xfrm>
        <a:graphic>
          <a:graphicData uri="http://schemas.openxmlformats.org/drawingml/2006/table">
            <a:tbl>
              <a:tblPr rtl="1" firstRow="1" bandRow="1">
                <a:tableStyleId>{5C22544A-7EE6-4342-B048-85BDC9FD1C3A}</a:tableStyleId>
              </a:tblPr>
              <a:tblGrid>
                <a:gridCol w="1531750"/>
                <a:gridCol w="7612250"/>
              </a:tblGrid>
              <a:tr h="555577">
                <a:tc>
                  <a:txBody>
                    <a:bodyPr/>
                    <a:lstStyle/>
                    <a:p>
                      <a:pPr algn="ctr" rtl="1"/>
                      <a:r>
                        <a:rPr lang="ar-SA" sz="2000" dirty="0" smtClean="0"/>
                        <a:t>الكلمة</a:t>
                      </a:r>
                      <a:endParaRPr lang="ar-SA" sz="2000" dirty="0"/>
                    </a:p>
                  </a:txBody>
                  <a:tcPr/>
                </a:tc>
                <a:tc>
                  <a:txBody>
                    <a:bodyPr/>
                    <a:lstStyle/>
                    <a:p>
                      <a:pPr algn="ctr" rtl="1"/>
                      <a:r>
                        <a:rPr lang="ar-SA" sz="2000" dirty="0" smtClean="0"/>
                        <a:t>معناها</a:t>
                      </a:r>
                      <a:endParaRPr lang="ar-SA" sz="2000" dirty="0"/>
                    </a:p>
                  </a:txBody>
                  <a:tcPr/>
                </a:tc>
              </a:tr>
              <a:tr h="2274398">
                <a:tc>
                  <a:txBody>
                    <a:bodyPr/>
                    <a:lstStyle/>
                    <a:p>
                      <a:pPr algn="ctr" rtl="1"/>
                      <a:r>
                        <a:rPr lang="ar-SA" sz="2400" b="1" dirty="0" err="1" smtClean="0">
                          <a:solidFill>
                            <a:srgbClr val="C00000"/>
                          </a:solidFill>
                          <a:effectLst/>
                          <a:latin typeface="Traditional Arabic" pitchFamily="18" charset="-78"/>
                          <a:cs typeface="Traditional Arabic" pitchFamily="18" charset="-78"/>
                        </a:rPr>
                        <a:t>الثنيات</a:t>
                      </a:r>
                      <a:endParaRPr lang="ar-SA" sz="2400" b="1" dirty="0">
                        <a:solidFill>
                          <a:srgbClr val="C00000"/>
                        </a:solidFill>
                        <a:effectLst/>
                        <a:latin typeface="Traditional Arabic" pitchFamily="18" charset="-78"/>
                        <a:cs typeface="Traditional Arabic" pitchFamily="18" charset="-78"/>
                      </a:endParaRPr>
                    </a:p>
                  </a:txBody>
                  <a:tcPr/>
                </a:tc>
                <a:tc>
                  <a:txBody>
                    <a:bodyPr/>
                    <a:lstStyle/>
                    <a:p>
                      <a:pPr rtl="1"/>
                      <a:r>
                        <a:rPr lang="ar-SA" sz="2400" b="1" dirty="0" smtClean="0">
                          <a:latin typeface="Traditional Arabic" pitchFamily="18" charset="-78"/>
                          <a:cs typeface="Traditional Arabic" pitchFamily="18" charset="-78"/>
                        </a:rPr>
                        <a:t>جمع مؤنث سالم للمفرد ثنيّة وهي موقع تاريخي عند مدخل المدينة المنورة. و إليها أشار مطلع القصيدة التي استقبل </a:t>
                      </a:r>
                      <a:r>
                        <a:rPr lang="ar-SA" sz="2400" b="1" dirty="0" err="1" smtClean="0">
                          <a:latin typeface="Traditional Arabic" pitchFamily="18" charset="-78"/>
                          <a:cs typeface="Traditional Arabic" pitchFamily="18" charset="-78"/>
                        </a:rPr>
                        <a:t>بها</a:t>
                      </a:r>
                      <a:r>
                        <a:rPr lang="ar-SA" sz="2400" b="1" dirty="0" smtClean="0">
                          <a:latin typeface="Traditional Arabic" pitchFamily="18" charset="-78"/>
                          <a:cs typeface="Traditional Arabic" pitchFamily="18" charset="-78"/>
                        </a:rPr>
                        <a:t> المصطفى </a:t>
                      </a:r>
                      <a:r>
                        <a:rPr lang="ar-SA" sz="1800" b="1" dirty="0" smtClean="0">
                          <a:latin typeface="Traditional Arabic" pitchFamily="18" charset="-78"/>
                          <a:cs typeface="Traditional Arabic" pitchFamily="18" charset="-78"/>
                        </a:rPr>
                        <a:t>صلى الله عليه وسلم</a:t>
                      </a:r>
                      <a:r>
                        <a:rPr lang="ar-SA" sz="1800" b="1" baseline="0" dirty="0" smtClean="0">
                          <a:latin typeface="Traditional Arabic" pitchFamily="18" charset="-78"/>
                          <a:cs typeface="Traditional Arabic" pitchFamily="18" charset="-78"/>
                        </a:rPr>
                        <a:t> </a:t>
                      </a:r>
                      <a:r>
                        <a:rPr lang="ar-SA" sz="2400" b="1" baseline="0" dirty="0" smtClean="0">
                          <a:latin typeface="Traditional Arabic" pitchFamily="18" charset="-78"/>
                          <a:cs typeface="Traditional Arabic" pitchFamily="18" charset="-78"/>
                        </a:rPr>
                        <a:t>عند وصوله إلى المدينة وهو : </a:t>
                      </a:r>
                    </a:p>
                    <a:p>
                      <a:pPr rtl="1"/>
                      <a:r>
                        <a:rPr lang="ar-SA" sz="2400" b="1" baseline="0" dirty="0" smtClean="0">
                          <a:solidFill>
                            <a:srgbClr val="FF0000"/>
                          </a:solidFill>
                          <a:latin typeface="Traditional Arabic" pitchFamily="18" charset="-78"/>
                          <a:cs typeface="Traditional Arabic" pitchFamily="18" charset="-78"/>
                        </a:rPr>
                        <a:t>                   طلع البدر علينا        من </a:t>
                      </a:r>
                      <a:r>
                        <a:rPr lang="ar-SA" sz="2400" b="1" baseline="0" dirty="0" err="1" smtClean="0">
                          <a:solidFill>
                            <a:srgbClr val="FF0000"/>
                          </a:solidFill>
                          <a:latin typeface="Traditional Arabic" pitchFamily="18" charset="-78"/>
                          <a:cs typeface="Traditional Arabic" pitchFamily="18" charset="-78"/>
                        </a:rPr>
                        <a:t>ثنيات</a:t>
                      </a:r>
                      <a:r>
                        <a:rPr lang="ar-SA" sz="2400" b="1" baseline="0" dirty="0" smtClean="0">
                          <a:solidFill>
                            <a:srgbClr val="FF0000"/>
                          </a:solidFill>
                          <a:latin typeface="Traditional Arabic" pitchFamily="18" charset="-78"/>
                          <a:cs typeface="Traditional Arabic" pitchFamily="18" charset="-78"/>
                        </a:rPr>
                        <a:t> الوداع</a:t>
                      </a:r>
                    </a:p>
                    <a:p>
                      <a:pPr rtl="1"/>
                      <a:r>
                        <a:rPr lang="ar-SA" sz="2400" b="1" baseline="0" dirty="0" smtClean="0">
                          <a:latin typeface="Traditional Arabic" pitchFamily="18" charset="-78"/>
                          <a:cs typeface="Traditional Arabic" pitchFamily="18" charset="-78"/>
                        </a:rPr>
                        <a:t>وجمع تكسير </a:t>
                      </a:r>
                      <a:r>
                        <a:rPr lang="ar-SA" sz="2400" b="1" baseline="0" dirty="0" err="1" smtClean="0">
                          <a:latin typeface="Traditional Arabic" pitchFamily="18" charset="-78"/>
                          <a:cs typeface="Traditional Arabic" pitchFamily="18" charset="-78"/>
                        </a:rPr>
                        <a:t>لثنيات</a:t>
                      </a:r>
                      <a:r>
                        <a:rPr lang="ar-SA" sz="2400" b="1" baseline="0" dirty="0" smtClean="0">
                          <a:latin typeface="Traditional Arabic" pitchFamily="18" charset="-78"/>
                          <a:cs typeface="Traditional Arabic" pitchFamily="18" charset="-78"/>
                        </a:rPr>
                        <a:t> : ثنايا. قال الحجاج أنا </a:t>
                      </a:r>
                      <a:r>
                        <a:rPr lang="ar-SA" sz="2400" b="1" baseline="0" dirty="0" err="1" smtClean="0">
                          <a:latin typeface="Traditional Arabic" pitchFamily="18" charset="-78"/>
                          <a:cs typeface="Traditional Arabic" pitchFamily="18" charset="-78"/>
                        </a:rPr>
                        <a:t>طلَّاع</a:t>
                      </a:r>
                      <a:r>
                        <a:rPr lang="ar-SA" sz="2400" b="1" baseline="0" dirty="0" smtClean="0">
                          <a:latin typeface="Traditional Arabic" pitchFamily="18" charset="-78"/>
                          <a:cs typeface="Traditional Arabic" pitchFamily="18" charset="-78"/>
                        </a:rPr>
                        <a:t> الثنايا ، أي مجرب للأمور أحسن تدبيرها.</a:t>
                      </a:r>
                      <a:endParaRPr lang="ar-SA" sz="2400" b="1" dirty="0">
                        <a:latin typeface="Traditional Arabic" pitchFamily="18" charset="-78"/>
                        <a:cs typeface="Traditional Arabic" pitchFamily="18" charset="-78"/>
                      </a:endParaRPr>
                    </a:p>
                  </a:txBody>
                  <a:tcPr/>
                </a:tc>
              </a:tr>
              <a:tr h="541523">
                <a:tc>
                  <a:txBody>
                    <a:bodyPr/>
                    <a:lstStyle/>
                    <a:p>
                      <a:pPr algn="ctr" rtl="1"/>
                      <a:r>
                        <a:rPr lang="ar-SA" sz="2400" b="1" dirty="0" smtClean="0">
                          <a:solidFill>
                            <a:srgbClr val="C00000"/>
                          </a:solidFill>
                          <a:effectLst/>
                          <a:latin typeface="Traditional Arabic" pitchFamily="18" charset="-78"/>
                          <a:cs typeface="Traditional Arabic" pitchFamily="18" charset="-78"/>
                        </a:rPr>
                        <a:t>فاذكر</a:t>
                      </a:r>
                      <a:endParaRPr lang="ar-SA" sz="2400" b="1" dirty="0">
                        <a:solidFill>
                          <a:srgbClr val="C00000"/>
                        </a:solidFill>
                        <a:effectLst/>
                        <a:latin typeface="Traditional Arabic" pitchFamily="18" charset="-78"/>
                        <a:cs typeface="Traditional Arabic" pitchFamily="18" charset="-78"/>
                      </a:endParaRPr>
                    </a:p>
                  </a:txBody>
                  <a:tcPr/>
                </a:tc>
                <a:tc>
                  <a:txBody>
                    <a:bodyPr/>
                    <a:lstStyle/>
                    <a:p>
                      <a:pPr rtl="1"/>
                      <a:r>
                        <a:rPr lang="ar-SA" sz="2400" b="1" dirty="0" smtClean="0">
                          <a:latin typeface="Traditional Arabic" pitchFamily="18" charset="-78"/>
                          <a:cs typeface="Traditional Arabic" pitchFamily="18" charset="-78"/>
                        </a:rPr>
                        <a:t>الخطاب</a:t>
                      </a:r>
                      <a:r>
                        <a:rPr lang="ar-SA" sz="2400" b="1" baseline="0" dirty="0" smtClean="0">
                          <a:latin typeface="Traditional Arabic" pitchFamily="18" charset="-78"/>
                          <a:cs typeface="Traditional Arabic" pitchFamily="18" charset="-78"/>
                        </a:rPr>
                        <a:t> موجه للقارئ.</a:t>
                      </a:r>
                      <a:endParaRPr lang="ar-SA" sz="2400" b="1" dirty="0">
                        <a:latin typeface="Traditional Arabic" pitchFamily="18" charset="-78"/>
                        <a:cs typeface="Traditional Arabic" pitchFamily="18" charset="-78"/>
                      </a:endParaRPr>
                    </a:p>
                  </a:txBody>
                  <a:tcPr/>
                </a:tc>
              </a:tr>
              <a:tr h="541523">
                <a:tc>
                  <a:txBody>
                    <a:bodyPr/>
                    <a:lstStyle/>
                    <a:p>
                      <a:pPr algn="ctr" rtl="1"/>
                      <a:r>
                        <a:rPr lang="ar-SA" sz="2400" b="1" dirty="0" err="1" smtClean="0">
                          <a:solidFill>
                            <a:srgbClr val="C00000"/>
                          </a:solidFill>
                          <a:effectLst/>
                          <a:latin typeface="Traditional Arabic" pitchFamily="18" charset="-78"/>
                          <a:cs typeface="Traditional Arabic" pitchFamily="18" charset="-78"/>
                        </a:rPr>
                        <a:t>الألق</a:t>
                      </a:r>
                      <a:endParaRPr lang="ar-SA" sz="2400" b="1" dirty="0">
                        <a:solidFill>
                          <a:srgbClr val="C00000"/>
                        </a:solidFill>
                        <a:effectLst/>
                        <a:latin typeface="Traditional Arabic" pitchFamily="18" charset="-78"/>
                        <a:cs typeface="Traditional Arabic" pitchFamily="18" charset="-78"/>
                      </a:endParaRPr>
                    </a:p>
                  </a:txBody>
                  <a:tcPr/>
                </a:tc>
                <a:tc>
                  <a:txBody>
                    <a:bodyPr/>
                    <a:lstStyle/>
                    <a:p>
                      <a:pPr rtl="1"/>
                      <a:r>
                        <a:rPr lang="ar-SA" sz="2400" b="1" dirty="0" smtClean="0">
                          <a:latin typeface="Traditional Arabic" pitchFamily="18" charset="-78"/>
                          <a:cs typeface="Traditional Arabic" pitchFamily="18" charset="-78"/>
                        </a:rPr>
                        <a:t>النور اللامع المضيء.</a:t>
                      </a:r>
                      <a:endParaRPr lang="ar-SA" sz="2400" b="1" dirty="0">
                        <a:latin typeface="Traditional Arabic" pitchFamily="18" charset="-78"/>
                        <a:cs typeface="Traditional Arabic" pitchFamily="18" charset="-78"/>
                      </a:endParaRPr>
                    </a:p>
                  </a:txBody>
                  <a:tcPr/>
                </a:tc>
              </a:tr>
              <a:tr h="541523">
                <a:tc>
                  <a:txBody>
                    <a:bodyPr/>
                    <a:lstStyle/>
                    <a:p>
                      <a:pPr algn="ctr" rtl="1"/>
                      <a:r>
                        <a:rPr lang="ar-SA" sz="2400" b="1" dirty="0" smtClean="0">
                          <a:solidFill>
                            <a:srgbClr val="C00000"/>
                          </a:solidFill>
                          <a:effectLst/>
                          <a:latin typeface="Traditional Arabic" pitchFamily="18" charset="-78"/>
                          <a:cs typeface="Traditional Arabic" pitchFamily="18" charset="-78"/>
                        </a:rPr>
                        <a:t>الطافي</a:t>
                      </a:r>
                      <a:endParaRPr lang="ar-SA" sz="2400" b="1" dirty="0">
                        <a:solidFill>
                          <a:srgbClr val="C00000"/>
                        </a:solidFill>
                        <a:effectLst/>
                        <a:latin typeface="Traditional Arabic" pitchFamily="18" charset="-78"/>
                        <a:cs typeface="Traditional Arabic" pitchFamily="18" charset="-78"/>
                      </a:endParaRPr>
                    </a:p>
                  </a:txBody>
                  <a:tcPr/>
                </a:tc>
                <a:tc>
                  <a:txBody>
                    <a:bodyPr/>
                    <a:lstStyle/>
                    <a:p>
                      <a:pPr rtl="1"/>
                      <a:r>
                        <a:rPr lang="ar-SA" sz="2400" b="1" dirty="0" smtClean="0">
                          <a:latin typeface="Traditional Arabic" pitchFamily="18" charset="-78"/>
                          <a:cs typeface="Traditional Arabic" pitchFamily="18" charset="-78"/>
                        </a:rPr>
                        <a:t>الظاهر العالي.</a:t>
                      </a:r>
                      <a:endParaRPr lang="ar-SA" sz="2400" b="1" dirty="0">
                        <a:latin typeface="Traditional Arabic" pitchFamily="18" charset="-78"/>
                        <a:cs typeface="Traditional Arabic" pitchFamily="18" charset="-78"/>
                      </a:endParaRPr>
                    </a:p>
                  </a:txBody>
                  <a:tcPr/>
                </a:tc>
              </a:tr>
              <a:tr h="974742">
                <a:tc>
                  <a:txBody>
                    <a:bodyPr/>
                    <a:lstStyle/>
                    <a:p>
                      <a:pPr algn="ctr" rtl="1"/>
                      <a:r>
                        <a:rPr lang="ar-SA" sz="2400" b="1" dirty="0" smtClean="0">
                          <a:solidFill>
                            <a:srgbClr val="C00000"/>
                          </a:solidFill>
                          <a:effectLst/>
                          <a:latin typeface="Traditional Arabic" pitchFamily="18" charset="-78"/>
                          <a:cs typeface="Traditional Arabic" pitchFamily="18" charset="-78"/>
                        </a:rPr>
                        <a:t>عبر</a:t>
                      </a:r>
                      <a:endParaRPr lang="ar-SA" sz="2400" b="1" dirty="0">
                        <a:solidFill>
                          <a:srgbClr val="C00000"/>
                        </a:solidFill>
                        <a:effectLst/>
                        <a:latin typeface="Traditional Arabic" pitchFamily="18" charset="-78"/>
                        <a:cs typeface="Traditional Arabic" pitchFamily="18" charset="-78"/>
                      </a:endParaRPr>
                    </a:p>
                  </a:txBody>
                  <a:tcPr/>
                </a:tc>
                <a:tc>
                  <a:txBody>
                    <a:bodyPr/>
                    <a:lstStyle/>
                    <a:p>
                      <a:pPr rtl="1"/>
                      <a:r>
                        <a:rPr lang="ar-SA" sz="2400" b="1" dirty="0" smtClean="0">
                          <a:latin typeface="Traditional Arabic" pitchFamily="18" charset="-78"/>
                          <a:cs typeface="Traditional Arabic" pitchFamily="18" charset="-78"/>
                        </a:rPr>
                        <a:t>المفرد عبرة.  والعبرة : الاعتبار أو الاتعاظ أو التعجب أو التأمل. وفي كتاب الله العزيز</a:t>
                      </a:r>
                      <a:endParaRPr lang="en-US" sz="2400" b="1" dirty="0" smtClean="0">
                        <a:latin typeface="Traditional Arabic" pitchFamily="18" charset="-78"/>
                        <a:cs typeface="Traditional Arabic" pitchFamily="18" charset="-78"/>
                        <a:sym typeface="AGA Arabesque"/>
                      </a:endParaRPr>
                    </a:p>
                    <a:p>
                      <a:pPr rtl="1"/>
                      <a:r>
                        <a:rPr lang="ar-SA" sz="2400" b="1" dirty="0" smtClean="0">
                          <a:latin typeface="Traditional Arabic" pitchFamily="18" charset="-78"/>
                          <a:cs typeface="Traditional Arabic" pitchFamily="18" charset="-78"/>
                          <a:sym typeface="AGA Arabesque"/>
                        </a:rPr>
                        <a:t>  فاعتبروا يا أولي الأبصار</a:t>
                      </a:r>
                      <a:r>
                        <a:rPr lang="ar-SA" sz="2400" b="1" baseline="0" dirty="0" smtClean="0">
                          <a:latin typeface="Traditional Arabic" pitchFamily="18" charset="-78"/>
                          <a:cs typeface="Traditional Arabic" pitchFamily="18" charset="-78"/>
                          <a:sym typeface="AGA Arabesque"/>
                        </a:rPr>
                        <a:t> </a:t>
                      </a:r>
                      <a:r>
                        <a:rPr lang="ar-SA" sz="2400" b="1" dirty="0" smtClean="0">
                          <a:latin typeface="Traditional Arabic" pitchFamily="18" charset="-78"/>
                          <a:cs typeface="Traditional Arabic" pitchFamily="18" charset="-78"/>
                          <a:sym typeface="AGA Arabesque"/>
                        </a:rPr>
                        <a:t> الحشر</a:t>
                      </a:r>
                      <a:r>
                        <a:rPr lang="ar-SA" sz="2400" b="1" baseline="0" dirty="0" smtClean="0">
                          <a:latin typeface="Traditional Arabic" pitchFamily="18" charset="-78"/>
                          <a:cs typeface="Traditional Arabic" pitchFamily="18" charset="-78"/>
                          <a:sym typeface="AGA Arabesque"/>
                        </a:rPr>
                        <a:t> آية 2.</a:t>
                      </a:r>
                      <a:endParaRPr lang="ar-SA" sz="2400" b="1" dirty="0" smtClean="0">
                        <a:latin typeface="Traditional Arabic" pitchFamily="18" charset="-78"/>
                        <a:cs typeface="Traditional Arabic" pitchFamily="18" charset="-78"/>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anim calcmode="discrete" valueType="clr">
                                      <p:cBhvr override="childStyle">
                                        <p:cTn id="14" dur="10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5" dur="1000"/>
                                        <p:tgtEl>
                                          <p:spTgt spid="4"/>
                                        </p:tgtEl>
                                        <p:attrNameLst>
                                          <p:attrName>fillcolor</p:attrName>
                                        </p:attrNameLst>
                                      </p:cBhvr>
                                      <p:tavLst>
                                        <p:tav tm="0">
                                          <p:val>
                                            <p:clrVal>
                                              <a:schemeClr val="accent2"/>
                                            </p:clrVal>
                                          </p:val>
                                        </p:tav>
                                        <p:tav tm="50000">
                                          <p:val>
                                            <p:clrVal>
                                              <a:schemeClr val="hlink"/>
                                            </p:clrVal>
                                          </p:val>
                                        </p:tav>
                                      </p:tavLst>
                                    </p:anim>
                                    <p:set>
                                      <p:cBhvr>
                                        <p:cTn id="16" dur="1000"/>
                                        <p:tgtEl>
                                          <p:spTgt spid="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800" decel="100000"/>
                                        <p:tgtEl>
                                          <p:spTgt spid="6"/>
                                        </p:tgtEl>
                                      </p:cBhvr>
                                    </p:animEffect>
                                    <p:anim calcmode="lin" valueType="num">
                                      <p:cBhvr>
                                        <p:cTn id="22" dur="800" decel="100000" fill="hold"/>
                                        <p:tgtEl>
                                          <p:spTgt spid="6"/>
                                        </p:tgtEl>
                                        <p:attrNameLst>
                                          <p:attrName>style.rotation</p:attrName>
                                        </p:attrNameLst>
                                      </p:cBhvr>
                                      <p:tavLst>
                                        <p:tav tm="0">
                                          <p:val>
                                            <p:fltVal val="-90"/>
                                          </p:val>
                                        </p:tav>
                                        <p:tav tm="100000">
                                          <p:val>
                                            <p:fltVal val="0"/>
                                          </p:val>
                                        </p:tav>
                                      </p:tavLst>
                                    </p:anim>
                                    <p:anim calcmode="lin" valueType="num">
                                      <p:cBhvr>
                                        <p:cTn id="23" dur="800" decel="100000" fill="hold"/>
                                        <p:tgtEl>
                                          <p:spTgt spid="6"/>
                                        </p:tgtEl>
                                        <p:attrNameLst>
                                          <p:attrName>ppt_x</p:attrName>
                                        </p:attrNameLst>
                                      </p:cBhvr>
                                      <p:tavLst>
                                        <p:tav tm="0">
                                          <p:val>
                                            <p:strVal val="#ppt_x+0.4"/>
                                          </p:val>
                                        </p:tav>
                                        <p:tav tm="100000">
                                          <p:val>
                                            <p:strVal val="#ppt_x-0.05"/>
                                          </p:val>
                                        </p:tav>
                                      </p:tavLst>
                                    </p:anim>
                                    <p:anim calcmode="lin" valueType="num">
                                      <p:cBhvr>
                                        <p:cTn id="24" dur="800" decel="100000" fill="hold"/>
                                        <p:tgtEl>
                                          <p:spTgt spid="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142844" y="500042"/>
          <a:ext cx="8858312" cy="6000792"/>
        </p:xfrm>
        <a:graphic>
          <a:graphicData uri="http://schemas.openxmlformats.org/drawingml/2006/table">
            <a:tbl>
              <a:tblPr rtl="1" firstRow="1" bandRow="1">
                <a:tableStyleId>{5C22544A-7EE6-4342-B048-85BDC9FD1C3A}</a:tableStyleId>
              </a:tblPr>
              <a:tblGrid>
                <a:gridCol w="1475030"/>
                <a:gridCol w="7383282"/>
              </a:tblGrid>
              <a:tr h="2566639">
                <a:tc>
                  <a:txBody>
                    <a:bodyPr/>
                    <a:lstStyle/>
                    <a:p>
                      <a:pPr algn="ctr" rtl="1"/>
                      <a:r>
                        <a:rPr lang="ar-SA" sz="3200" b="1" dirty="0" smtClean="0">
                          <a:solidFill>
                            <a:srgbClr val="C00000"/>
                          </a:solidFill>
                          <a:effectLst/>
                          <a:latin typeface="Traditional Arabic" pitchFamily="18" charset="-78"/>
                          <a:cs typeface="Traditional Arabic" pitchFamily="18" charset="-78"/>
                        </a:rPr>
                        <a:t>سيرة</a:t>
                      </a:r>
                      <a:endParaRPr lang="ar-SA" sz="3200" b="1" dirty="0">
                        <a:solidFill>
                          <a:srgbClr val="C00000"/>
                        </a:solidFill>
                        <a:effectLst/>
                        <a:latin typeface="Traditional Arabic" pitchFamily="18" charset="-78"/>
                        <a:cs typeface="Traditional Arabic" pitchFamily="18" charset="-78"/>
                      </a:endParaRPr>
                    </a:p>
                  </a:txBody>
                  <a:tcPr>
                    <a:solidFill>
                      <a:schemeClr val="bg1">
                        <a:lumMod val="95000"/>
                      </a:schemeClr>
                    </a:solidFill>
                  </a:tcPr>
                </a:tc>
                <a:tc>
                  <a:txBody>
                    <a:bodyPr/>
                    <a:lstStyle/>
                    <a:p>
                      <a:pPr rtl="1"/>
                      <a:r>
                        <a:rPr lang="ar-SA" sz="2800" b="1" dirty="0" smtClean="0">
                          <a:solidFill>
                            <a:schemeClr val="tx1"/>
                          </a:solidFill>
                          <a:latin typeface="Traditional Arabic" pitchFamily="18" charset="-78"/>
                          <a:cs typeface="Traditional Arabic" pitchFamily="18" charset="-78"/>
                        </a:rPr>
                        <a:t>السنة والطريقة والهيئة. وفي القرآن الكريم  </a:t>
                      </a:r>
                      <a:r>
                        <a:rPr lang="ar-SA" sz="2800" b="1" dirty="0" smtClean="0">
                          <a:solidFill>
                            <a:schemeClr val="tx1"/>
                          </a:solidFill>
                          <a:latin typeface="Traditional Arabic" pitchFamily="18" charset="-78"/>
                          <a:cs typeface="Traditional Arabic" pitchFamily="18" charset="-78"/>
                          <a:sym typeface="AGA Arabesque"/>
                        </a:rPr>
                        <a:t> </a:t>
                      </a:r>
                      <a:r>
                        <a:rPr lang="ar-SA" sz="2800" b="1" dirty="0" smtClean="0">
                          <a:solidFill>
                            <a:schemeClr val="tx1"/>
                          </a:solidFill>
                          <a:latin typeface="Traditional Arabic" pitchFamily="18" charset="-78"/>
                          <a:cs typeface="Traditional Arabic" pitchFamily="18" charset="-78"/>
                        </a:rPr>
                        <a:t>سنعيدها سيرتها الأولى </a:t>
                      </a:r>
                      <a:r>
                        <a:rPr lang="ar-SA" sz="2800" b="1" dirty="0" smtClean="0">
                          <a:solidFill>
                            <a:schemeClr val="tx1"/>
                          </a:solidFill>
                          <a:latin typeface="Traditional Arabic" pitchFamily="18" charset="-78"/>
                          <a:cs typeface="Traditional Arabic" pitchFamily="18" charset="-78"/>
                          <a:sym typeface="AGA Arabesque"/>
                        </a:rPr>
                        <a:t></a:t>
                      </a:r>
                      <a:r>
                        <a:rPr lang="ar-SA" sz="2800" b="1" dirty="0" smtClean="0">
                          <a:solidFill>
                            <a:schemeClr val="tx1"/>
                          </a:solidFill>
                          <a:latin typeface="Traditional Arabic" pitchFamily="18" charset="-78"/>
                          <a:cs typeface="Traditional Arabic" pitchFamily="18" charset="-78"/>
                        </a:rPr>
                        <a:t> طه آية</a:t>
                      </a:r>
                      <a:r>
                        <a:rPr lang="ar-SA" sz="2800" b="1" baseline="0" dirty="0" smtClean="0">
                          <a:solidFill>
                            <a:schemeClr val="tx1"/>
                          </a:solidFill>
                          <a:latin typeface="Traditional Arabic" pitchFamily="18" charset="-78"/>
                          <a:cs typeface="Traditional Arabic" pitchFamily="18" charset="-78"/>
                        </a:rPr>
                        <a:t> 21. وسيَّرَ سيرة: حدث أحاديث الأوائل. وسار الكلام والمثل في الناس: شاع وانتشر. وسار الناس: جميعهم. </a:t>
                      </a:r>
                      <a:r>
                        <a:rPr lang="ar-SA" sz="2800" b="1" dirty="0" smtClean="0">
                          <a:solidFill>
                            <a:schemeClr val="tx1"/>
                          </a:solidFill>
                          <a:latin typeface="Traditional Arabic" pitchFamily="18" charset="-78"/>
                          <a:cs typeface="Traditional Arabic" pitchFamily="18" charset="-78"/>
                        </a:rPr>
                        <a:t>والمقصود بالسيرة هنا :</a:t>
                      </a:r>
                      <a:r>
                        <a:rPr lang="ar-SA" sz="2800" b="1" baseline="0" dirty="0" smtClean="0">
                          <a:solidFill>
                            <a:schemeClr val="tx1"/>
                          </a:solidFill>
                          <a:latin typeface="Traditional Arabic" pitchFamily="18" charset="-78"/>
                          <a:cs typeface="Traditional Arabic" pitchFamily="18" charset="-78"/>
                        </a:rPr>
                        <a:t> قصة حياة الإنسان.</a:t>
                      </a:r>
                      <a:endParaRPr lang="ar-SA" sz="2800" b="1" dirty="0">
                        <a:solidFill>
                          <a:schemeClr val="tx1"/>
                        </a:solidFill>
                        <a:latin typeface="Traditional Arabic" pitchFamily="18" charset="-78"/>
                        <a:cs typeface="Traditional Arabic" pitchFamily="18" charset="-78"/>
                      </a:endParaRPr>
                    </a:p>
                  </a:txBody>
                  <a:tcPr>
                    <a:solidFill>
                      <a:schemeClr val="bg1">
                        <a:lumMod val="95000"/>
                      </a:schemeClr>
                    </a:solidFill>
                  </a:tcPr>
                </a:tc>
              </a:tr>
              <a:tr h="1226483">
                <a:tc>
                  <a:txBody>
                    <a:bodyPr/>
                    <a:lstStyle/>
                    <a:p>
                      <a:pPr algn="ctr" rtl="1"/>
                      <a:r>
                        <a:rPr lang="ar-SA" sz="3200" b="1" dirty="0" smtClean="0">
                          <a:solidFill>
                            <a:srgbClr val="C00000"/>
                          </a:solidFill>
                          <a:effectLst/>
                          <a:latin typeface="Traditional Arabic" pitchFamily="18" charset="-78"/>
                          <a:cs typeface="Traditional Arabic" pitchFamily="18" charset="-78"/>
                        </a:rPr>
                        <a:t>ثَرٍّ</a:t>
                      </a:r>
                      <a:endParaRPr lang="ar-SA" sz="3200" b="1" dirty="0">
                        <a:solidFill>
                          <a:srgbClr val="C00000"/>
                        </a:solidFill>
                        <a:effectLst/>
                        <a:latin typeface="Traditional Arabic" pitchFamily="18" charset="-78"/>
                        <a:cs typeface="Traditional Arabic" pitchFamily="18" charset="-78"/>
                      </a:endParaRPr>
                    </a:p>
                  </a:txBody>
                  <a:tcPr/>
                </a:tc>
                <a:tc>
                  <a:txBody>
                    <a:bodyPr/>
                    <a:lstStyle/>
                    <a:p>
                      <a:pPr rtl="1"/>
                      <a:r>
                        <a:rPr lang="ar-SA" sz="2800" b="1" dirty="0" smtClean="0">
                          <a:latin typeface="Traditional Arabic" pitchFamily="18" charset="-78"/>
                          <a:cs typeface="Traditional Arabic" pitchFamily="18" charset="-78"/>
                        </a:rPr>
                        <a:t>كثير غزير.</a:t>
                      </a:r>
                      <a:endParaRPr lang="ar-SA" sz="2800" b="1" dirty="0">
                        <a:latin typeface="Traditional Arabic" pitchFamily="18" charset="-78"/>
                        <a:cs typeface="Traditional Arabic" pitchFamily="18" charset="-78"/>
                      </a:endParaRPr>
                    </a:p>
                  </a:txBody>
                  <a:tcPr/>
                </a:tc>
              </a:tr>
              <a:tr h="2207670">
                <a:tc>
                  <a:txBody>
                    <a:bodyPr/>
                    <a:lstStyle/>
                    <a:p>
                      <a:pPr algn="ctr" rtl="1"/>
                      <a:r>
                        <a:rPr lang="ar-SA" sz="3200" b="1" dirty="0" smtClean="0">
                          <a:solidFill>
                            <a:srgbClr val="C00000"/>
                          </a:solidFill>
                          <a:effectLst/>
                          <a:latin typeface="Traditional Arabic" pitchFamily="18" charset="-78"/>
                          <a:cs typeface="Traditional Arabic" pitchFamily="18" charset="-78"/>
                        </a:rPr>
                        <a:t>خَرَّ</a:t>
                      </a:r>
                      <a:endParaRPr lang="ar-SA" sz="3200" b="1" dirty="0">
                        <a:solidFill>
                          <a:srgbClr val="C00000"/>
                        </a:solidFill>
                        <a:effectLst/>
                        <a:latin typeface="Traditional Arabic" pitchFamily="18" charset="-78"/>
                        <a:cs typeface="Traditional Arabic" pitchFamily="18" charset="-78"/>
                      </a:endParaRPr>
                    </a:p>
                  </a:txBody>
                  <a:tcPr/>
                </a:tc>
                <a:tc>
                  <a:txBody>
                    <a:bodyPr/>
                    <a:lstStyle/>
                    <a:p>
                      <a:pPr rtl="1"/>
                      <a:r>
                        <a:rPr lang="ar-SA" sz="2800" b="1" dirty="0" smtClean="0">
                          <a:latin typeface="Traditional Arabic" pitchFamily="18" charset="-78"/>
                          <a:cs typeface="Traditional Arabic" pitchFamily="18" charset="-78"/>
                        </a:rPr>
                        <a:t>وقع وسقط وهوى من علو إلى أسفل. ويقال: ”خرت</a:t>
                      </a:r>
                      <a:r>
                        <a:rPr lang="ar-SA" sz="2800" b="1" baseline="0" dirty="0" smtClean="0">
                          <a:latin typeface="Traditional Arabic" pitchFamily="18" charset="-78"/>
                          <a:cs typeface="Traditional Arabic" pitchFamily="18" charset="-78"/>
                        </a:rPr>
                        <a:t> خطاياه“: ذهبت وسقطت.</a:t>
                      </a:r>
                      <a:endParaRPr lang="ar-SA" sz="2800" b="1" dirty="0">
                        <a:latin typeface="Traditional Arabic" pitchFamily="18" charset="-78"/>
                        <a:cs typeface="Traditional Arabic" pitchFamily="18" charset="-78"/>
                      </a:endParaRP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575</TotalTime>
  <Words>1629</Words>
  <Application>Microsoft Macintosh PowerPoint</Application>
  <PresentationFormat>عرض على الشاشة (4:3)‏</PresentationFormat>
  <Paragraphs>249</Paragraphs>
  <Slides>25</Slides>
  <Notes>9</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25</vt:i4>
      </vt:variant>
    </vt:vector>
  </HeadingPairs>
  <TitlesOfParts>
    <vt:vector size="37" baseType="lpstr">
      <vt:lpstr>A Gam_Azad</vt:lpstr>
      <vt:lpstr>AGA Arabesque</vt:lpstr>
      <vt:lpstr>Akhbar MT</vt:lpstr>
      <vt:lpstr>Calibri</vt:lpstr>
      <vt:lpstr>DotumChe</vt:lpstr>
      <vt:lpstr>Monotype Koufi</vt:lpstr>
      <vt:lpstr>Times New Roman</vt:lpstr>
      <vt:lpstr>Traditional Arabic</vt:lpstr>
      <vt:lpstr>Vani</vt:lpstr>
      <vt:lpstr>Wingdings</vt:lpstr>
      <vt:lpstr>Arial</vt:lpstr>
      <vt:lpstr>سمة Office</vt:lpstr>
      <vt:lpstr>عرض تقديمي في PowerPoint</vt:lpstr>
      <vt:lpstr>عرض تقديمي في PowerPoint</vt:lpstr>
      <vt:lpstr>عرض تقديمي في PowerPoint</vt:lpstr>
      <vt:lpstr>1- المقدمة: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علامات بناء فعل الأمر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تدريبات على النص</vt:lpstr>
      <vt:lpstr>عرض تقديمي في PowerPoint</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الحسن بن عبد الله الحكيم</dc:creator>
  <cp:lastModifiedBy>olfat albokhary</cp:lastModifiedBy>
  <cp:revision>27</cp:revision>
  <dcterms:created xsi:type="dcterms:W3CDTF">2014-01-31T13:30:29Z</dcterms:created>
  <dcterms:modified xsi:type="dcterms:W3CDTF">2018-10-10T05:17:00Z</dcterms:modified>
</cp:coreProperties>
</file>