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2" r:id="rId2"/>
    <p:sldId id="261" r:id="rId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2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4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0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7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0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E3FC1-ADCB-4278-A22D-FAEF3F577DE0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11 صفر، 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456C-0C17-4AE0-ADA2-1FB761D203D0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4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845428"/>
            <a:ext cx="11646641" cy="4903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/>
          <p:cNvSpPr txBox="1"/>
          <p:nvPr/>
        </p:nvSpPr>
        <p:spPr>
          <a:xfrm>
            <a:off x="1803690" y="877793"/>
            <a:ext cx="92297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u="sng" dirty="0">
                <a:solidFill>
                  <a:srgbClr val="7030A0"/>
                </a:solidFill>
              </a:rPr>
              <a:t>الخطة الأسبوعية التعليمية للوحدة الدراسية ( الأصحاب) الأسبوع (الأول) من تاريخ 1442/2/5هـ إلى 1442/2/9 هـ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982731" y="1196217"/>
            <a:ext cx="10844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F57789"/>
                </a:solidFill>
              </a:rPr>
              <a:t>القائدة :                               المستوى الثالث               أعداد المعلمة : أسمهان هادي الصفحي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520416" y="46796"/>
            <a:ext cx="28003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prstClr val="black"/>
                </a:solidFill>
              </a:rPr>
              <a:t>المملكة العربية السعودية</a:t>
            </a:r>
          </a:p>
          <a:p>
            <a:pPr algn="ctr"/>
            <a:r>
              <a:rPr lang="ar-SA" sz="1200" b="1" dirty="0">
                <a:solidFill>
                  <a:prstClr val="black"/>
                </a:solidFill>
              </a:rPr>
              <a:t>وزارة التعليم</a:t>
            </a:r>
          </a:p>
          <a:p>
            <a:pPr algn="ctr"/>
            <a:r>
              <a:rPr lang="ar-SA" sz="1200" b="1" dirty="0">
                <a:solidFill>
                  <a:prstClr val="black"/>
                </a:solidFill>
              </a:rPr>
              <a:t>مكتب تعليم </a:t>
            </a:r>
          </a:p>
          <a:p>
            <a:pPr algn="ctr"/>
            <a:r>
              <a:rPr lang="ar-SA" sz="1200" b="1" dirty="0">
                <a:solidFill>
                  <a:prstClr val="black"/>
                </a:solidFill>
              </a:rPr>
              <a:t>روضة 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65" y="0"/>
            <a:ext cx="1608332" cy="95466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85" y="801149"/>
            <a:ext cx="790227" cy="673769"/>
          </a:xfrm>
          <a:prstGeom prst="rect">
            <a:avLst/>
          </a:prstGeom>
        </p:spPr>
      </p:pic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067459"/>
              </p:ext>
            </p:extLst>
          </p:nvPr>
        </p:nvGraphicFramePr>
        <p:xfrm>
          <a:off x="359037" y="1553312"/>
          <a:ext cx="11536440" cy="4893005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399195">
                  <a:extLst>
                    <a:ext uri="{9D8B030D-6E8A-4147-A177-3AD203B41FA5}">
                      <a16:colId xmlns:a16="http://schemas.microsoft.com/office/drawing/2014/main" val="1468509926"/>
                    </a:ext>
                  </a:extLst>
                </a:gridCol>
                <a:gridCol w="1753726">
                  <a:extLst>
                    <a:ext uri="{9D8B030D-6E8A-4147-A177-3AD203B41FA5}">
                      <a16:colId xmlns:a16="http://schemas.microsoft.com/office/drawing/2014/main" val="1404329584"/>
                    </a:ext>
                  </a:extLst>
                </a:gridCol>
                <a:gridCol w="1702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205">
                  <a:extLst>
                    <a:ext uri="{9D8B030D-6E8A-4147-A177-3AD203B41FA5}">
                      <a16:colId xmlns:a16="http://schemas.microsoft.com/office/drawing/2014/main" val="2705325473"/>
                    </a:ext>
                  </a:extLst>
                </a:gridCol>
                <a:gridCol w="2245988">
                  <a:extLst>
                    <a:ext uri="{9D8B030D-6E8A-4147-A177-3AD203B41FA5}">
                      <a16:colId xmlns:a16="http://schemas.microsoft.com/office/drawing/2014/main" val="3297294776"/>
                    </a:ext>
                  </a:extLst>
                </a:gridCol>
                <a:gridCol w="2256208">
                  <a:extLst>
                    <a:ext uri="{9D8B030D-6E8A-4147-A177-3AD203B41FA5}">
                      <a16:colId xmlns:a16="http://schemas.microsoft.com/office/drawing/2014/main" val="2009416793"/>
                    </a:ext>
                  </a:extLst>
                </a:gridCol>
              </a:tblGrid>
              <a:tr h="316627">
                <a:tc>
                  <a:txBody>
                    <a:bodyPr/>
                    <a:lstStyle/>
                    <a:p>
                      <a:pPr algn="ctr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الفترات</a:t>
                      </a:r>
                      <a:endParaRPr lang="ar-SA" sz="1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الأحد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الإثنين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الثلاثاء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الأربعاء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الخميس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183780"/>
                  </a:ext>
                </a:extLst>
              </a:tr>
              <a:tr h="831049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التهيئة اللقاء</a:t>
                      </a:r>
                      <a:r>
                        <a:rPr lang="ar-SA" sz="1200" b="1" baseline="0" dirty="0"/>
                        <a:t> المسائي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(15)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– 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</a:p>
                    <a:p>
                      <a:pPr algn="ctr" rtl="1"/>
                      <a:r>
                        <a:rPr lang="ar-SA" sz="1200" b="1" baseline="0" dirty="0"/>
                        <a:t>مفهوم الصاحب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- 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</a:p>
                    <a:p>
                      <a:pPr algn="ctr" rtl="1"/>
                      <a:r>
                        <a:rPr lang="ar-SA" sz="1200" b="1" baseline="0" dirty="0"/>
                        <a:t>وصف الصاحب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- 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</a:p>
                    <a:p>
                      <a:pPr algn="ctr" rtl="1"/>
                      <a:r>
                        <a:rPr lang="ar-SA" sz="1200" b="1" baseline="0" dirty="0"/>
                        <a:t>أصحاب الرسول عليه الصلاة والسلام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–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</a:p>
                    <a:p>
                      <a:pPr algn="ctr" rtl="1"/>
                      <a:r>
                        <a:rPr lang="ar-SA" sz="1200" b="1" baseline="0" dirty="0"/>
                        <a:t>بدائل أخرى للصاحب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–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/>
                        <a:t>قيم تقبل الأخرين</a:t>
                      </a:r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13707"/>
                  </a:ext>
                </a:extLst>
              </a:tr>
              <a:tr h="659249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نشاط بدني</a:t>
                      </a:r>
                    </a:p>
                    <a:p>
                      <a:pPr algn="ctr" rtl="1"/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ريـــــــاضـــــة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73792"/>
                  </a:ext>
                </a:extLst>
              </a:tr>
              <a:tr h="447522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نلعب ونتعلم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تقنية</a:t>
                      </a:r>
                    </a:p>
                    <a:p>
                      <a:pPr algn="ctr" rtl="1"/>
                      <a:r>
                        <a:rPr lang="ar-SA" sz="1200" b="1" dirty="0"/>
                        <a:t>جهاز الحاسب الألي المكتبي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نشاط هندسة </a:t>
                      </a:r>
                    </a:p>
                    <a:p>
                      <a:pPr algn="ctr" rtl="1"/>
                      <a:r>
                        <a:rPr lang="ar-SA" sz="1200" b="1" dirty="0"/>
                        <a:t>تطابق الأشكال الهندسية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فني </a:t>
                      </a:r>
                    </a:p>
                    <a:p>
                      <a:pPr algn="ctr" rtl="1"/>
                      <a:r>
                        <a:rPr lang="ar-SA" sz="1200" b="1" dirty="0"/>
                        <a:t>تلوين الأشكال الهندسية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علوم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 مزج الألوان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رياضيات </a:t>
                      </a:r>
                    </a:p>
                    <a:p>
                      <a:pPr lvl="0"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نشاط تصنيف الألوان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98296"/>
                  </a:ext>
                </a:extLst>
              </a:tr>
              <a:tr h="36823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نقرأ ونكتب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تهيئة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تتبع بالقلم أنواع الخطوط</a:t>
                      </a: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تهيئة تتبع بالقلم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الأشكال الهندسية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التدريب على كتابة اسم</a:t>
                      </a:r>
                      <a:r>
                        <a:rPr lang="ar-SA" sz="1200" b="1" baseline="0" dirty="0"/>
                        <a:t> الطفل</a:t>
                      </a:r>
                      <a:endParaRPr lang="ar-SA" sz="1200" b="1" dirty="0"/>
                    </a:p>
                    <a:p>
                      <a:pPr algn="ctr" rtl="1"/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التدريب على كتابة</a:t>
                      </a:r>
                      <a:r>
                        <a:rPr lang="ar-SA" sz="1200" b="1" baseline="0" dirty="0"/>
                        <a:t> اسم الطفل</a:t>
                      </a:r>
                      <a:endParaRPr lang="ar-SA" sz="1200" b="1" dirty="0"/>
                    </a:p>
                    <a:p>
                      <a:pPr algn="ctr" rtl="1"/>
                      <a:endParaRPr lang="ar-S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التدريب على كتابة اسم</a:t>
                      </a:r>
                      <a:r>
                        <a:rPr lang="ar-SA" sz="1200" b="1" baseline="0" dirty="0"/>
                        <a:t> الطفل</a:t>
                      </a:r>
                      <a:endParaRPr lang="ar-SA" sz="1200" b="1" dirty="0"/>
                    </a:p>
                    <a:p>
                      <a:pPr algn="ctr" rtl="1"/>
                      <a:endParaRPr lang="ar-S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17469"/>
                  </a:ext>
                </a:extLst>
              </a:tr>
              <a:tr h="567823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نلعب ونتعلم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رياضيات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نشاط توصيل الظل الاحجام</a:t>
                      </a: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تجربة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علوم الأشكال الهندسية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نشاط هندسة </a:t>
                      </a:r>
                    </a:p>
                    <a:p>
                      <a:pPr algn="ctr" rtl="1"/>
                      <a:r>
                        <a:rPr lang="ar-SA" sz="1200" b="1" dirty="0"/>
                        <a:t>توصيل كل شكل بما يناسبه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فني</a:t>
                      </a:r>
                    </a:p>
                    <a:p>
                      <a:pPr algn="ctr" rtl="1"/>
                      <a:r>
                        <a:rPr lang="ar-SA" sz="1200" b="1" dirty="0"/>
                        <a:t> تنقيط بالألوان على حسب النمط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مهارات حياتية</a:t>
                      </a:r>
                    </a:p>
                    <a:p>
                      <a:pPr algn="ctr" rtl="1"/>
                      <a:r>
                        <a:rPr lang="ar-SA" sz="1200" b="1" dirty="0"/>
                        <a:t>أنواع البشرة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954781"/>
                  </a:ext>
                </a:extLst>
              </a:tr>
              <a:tr h="389973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نعد</a:t>
                      </a:r>
                      <a:r>
                        <a:rPr lang="ar-SA" sz="1200" b="1" baseline="0" dirty="0"/>
                        <a:t> ونحسب</a:t>
                      </a:r>
                      <a:endParaRPr lang="ar-SA" sz="1200" b="1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مفهوم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الأحجام</a:t>
                      </a: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مفهوم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الأشكال الهندسية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مفهوم </a:t>
                      </a:r>
                    </a:p>
                    <a:p>
                      <a:pPr algn="ctr" rtl="1"/>
                      <a:r>
                        <a:rPr lang="ar-SA" sz="1200" b="1" dirty="0"/>
                        <a:t>الاشكال الهندسية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/>
                        <a:t>مفهوم الأنماط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/>
                        <a:t> نمط الألوان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مفهوم التصنيف  حسب اللون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81215"/>
                  </a:ext>
                </a:extLst>
              </a:tr>
              <a:tr h="48023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القراءة الجهرية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قصة صديقنا الجديد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/>
                        <a:t>اللعب مع الكلمات للأشكال الهندسية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كلمات التمييز بين المذكر والمؤنث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قصة الاجتماع مع الاصدقاء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قصة اللعب مع الأصدقاء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987461"/>
                  </a:ext>
                </a:extLst>
              </a:tr>
              <a:tr h="60984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اللقاء</a:t>
                      </a:r>
                      <a:r>
                        <a:rPr lang="ar-SA" sz="1200" b="1" baseline="0" dirty="0"/>
                        <a:t> الأخير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(15) دقيقة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لعبة أصابع حجم الدائرة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نشيد هيا </a:t>
                      </a:r>
                      <a:r>
                        <a:rPr lang="ar-SA" sz="1200" b="1" dirty="0" err="1"/>
                        <a:t>هيا</a:t>
                      </a:r>
                      <a:r>
                        <a:rPr lang="ar-SA" sz="1200" b="1" dirty="0"/>
                        <a:t> يا اصحابي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انشودة الأشكال الهندسية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انشودة الألوان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لعبة أصابع خمس أصابع مرحة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112335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2" y="-152780"/>
            <a:ext cx="4035227" cy="115424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0" y="136397"/>
            <a:ext cx="962325" cy="74139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F276124-49C5-4469-8F3A-07FD1282C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3556" y1="79119" x2="83556" y2="79119"/>
                        <a14:foregroundMark x1="77067" y1="80705" x2="77067" y2="80705"/>
                        <a14:foregroundMark x1="71822" y1="83524" x2="71822" y2="83524"/>
                        <a14:foregroundMark x1="66933" y1="85110" x2="66933" y2="85110"/>
                        <a14:foregroundMark x1="62933" y1="83524" x2="62933" y2="83524"/>
                        <a14:foregroundMark x1="61689" y1="81145" x2="61689" y2="81145"/>
                        <a14:foregroundMark x1="55556" y1="83524" x2="55556" y2="83524"/>
                        <a14:foregroundMark x1="51556" y1="84317" x2="51556" y2="84317"/>
                        <a14:foregroundMark x1="51911" y1="87577" x2="51911" y2="87577"/>
                        <a14:foregroundMark x1="48711" y1="87137" x2="48711" y2="87137"/>
                        <a14:foregroundMark x1="46311" y1="86784" x2="46311" y2="86784"/>
                        <a14:foregroundMark x1="43822" y1="86344" x2="43822" y2="86344"/>
                        <a14:foregroundMark x1="41778" y1="85551" x2="41778" y2="85551"/>
                        <a14:foregroundMark x1="38578" y1="85551" x2="38578" y2="85551"/>
                        <a14:foregroundMark x1="33689" y1="85551" x2="33689" y2="85551"/>
                        <a14:foregroundMark x1="32889" y1="85551" x2="32889" y2="85551"/>
                        <a14:foregroundMark x1="31289" y1="84317" x2="31289" y2="84317"/>
                        <a14:foregroundMark x1="30044" y1="83524" x2="30044" y2="83524"/>
                        <a14:foregroundMark x1="28444" y1="82731" x2="28444" y2="82731"/>
                        <a14:foregroundMark x1="26400" y1="82731" x2="26400" y2="82731"/>
                        <a14:foregroundMark x1="24356" y1="82291" x2="24356" y2="82291"/>
                        <a14:foregroundMark x1="22756" y1="81938" x2="22756" y2="81938"/>
                        <a14:foregroundMark x1="21156" y1="81145" x2="21156" y2="81145"/>
                        <a14:foregroundMark x1="20356" y1="80705" x2="20356" y2="80705"/>
                        <a14:foregroundMark x1="18756" y1="79912" x2="18756" y2="79912"/>
                        <a14:foregroundMark x1="17956" y1="79559" x2="17956" y2="79559"/>
                        <a14:foregroundMark x1="16711" y1="80705" x2="16711" y2="80705"/>
                        <a14:foregroundMark x1="14667" y1="80705" x2="14667" y2="80705"/>
                        <a14:foregroundMark x1="13422" y1="78326" x2="13422" y2="78326"/>
                        <a14:foregroundMark x1="31733" y1="81498" x2="31733" y2="81498"/>
                        <a14:foregroundMark x1="53956" y1="93568" x2="53956" y2="93568"/>
                        <a14:foregroundMark x1="57244" y1="93568" x2="57244" y2="93568"/>
                        <a14:foregroundMark x1="50756" y1="95595" x2="50756" y2="95595"/>
                        <a14:foregroundMark x1="47911" y1="94802" x2="47911" y2="94802"/>
                        <a14:foregroundMark x1="88444" y1="78326" x2="88444" y2="78326"/>
                        <a14:foregroundMark x1="87644" y1="76300" x2="87644" y2="76300"/>
                        <a14:foregroundMark x1="82756" y1="77093" x2="82756" y2="77093"/>
                        <a14:foregroundMark x1="82756" y1="81498" x2="82756" y2="81498"/>
                        <a14:foregroundMark x1="75022" y1="81498" x2="75022" y2="81498"/>
                        <a14:foregroundMark x1="73867" y1="81938" x2="73867" y2="81938"/>
                        <a14:foregroundMark x1="64889" y1="85551" x2="64889" y2="85903"/>
                        <a14:foregroundMark x1="79111" y1="80705" x2="79111" y2="80705"/>
                        <a14:foregroundMark x1="76267" y1="77885" x2="76267" y2="77885"/>
                        <a14:foregroundMark x1="43022" y1="95595" x2="43022" y2="95595"/>
                        <a14:foregroundMark x1="41422" y1="96828" x2="41422" y2="96828"/>
                        <a14:foregroundMark x1="49511" y1="94009" x2="49511" y2="94009"/>
                        <a14:foregroundMark x1="11022" y1="78678" x2="11022" y2="78678"/>
                        <a14:foregroundMark x1="56000" y1="85551" x2="56000" y2="85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52" y="49689"/>
            <a:ext cx="942638" cy="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5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845428"/>
            <a:ext cx="11646641" cy="4903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/>
          <p:cNvSpPr txBox="1"/>
          <p:nvPr/>
        </p:nvSpPr>
        <p:spPr>
          <a:xfrm>
            <a:off x="1789974" y="909408"/>
            <a:ext cx="92297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u="sng" dirty="0">
                <a:solidFill>
                  <a:srgbClr val="7030A0"/>
                </a:solidFill>
              </a:rPr>
              <a:t>الخطة الأسبوعية التعليمية للوحدة الدراسية ( الأصحاب) الأسبوع (الثاني ) من تاريخ 1442/2/12هـ إلى 1442/2/16 هـ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520416" y="46796"/>
            <a:ext cx="28003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>
                <a:solidFill>
                  <a:prstClr val="black"/>
                </a:solidFill>
              </a:rPr>
              <a:t>المملكة العربية السعودية</a:t>
            </a:r>
          </a:p>
          <a:p>
            <a:pPr algn="ctr"/>
            <a:r>
              <a:rPr lang="ar-SA" sz="1200" b="1" dirty="0">
                <a:solidFill>
                  <a:prstClr val="black"/>
                </a:solidFill>
              </a:rPr>
              <a:t>وزارة التعليم</a:t>
            </a:r>
          </a:p>
          <a:p>
            <a:pPr algn="ctr"/>
            <a:r>
              <a:rPr lang="ar-SA" sz="1200" b="1" dirty="0">
                <a:solidFill>
                  <a:prstClr val="black"/>
                </a:solidFill>
              </a:rPr>
              <a:t>مكتب تعليم</a:t>
            </a:r>
          </a:p>
          <a:p>
            <a:pPr algn="ctr"/>
            <a:r>
              <a:rPr lang="ar-SA" sz="1200" b="1" dirty="0">
                <a:solidFill>
                  <a:prstClr val="black"/>
                </a:solidFill>
              </a:rPr>
              <a:t>روضة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50" y="0"/>
            <a:ext cx="1608332" cy="95466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85" y="801149"/>
            <a:ext cx="790227" cy="673769"/>
          </a:xfrm>
          <a:prstGeom prst="rect">
            <a:avLst/>
          </a:prstGeom>
        </p:spPr>
      </p:pic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20124"/>
              </p:ext>
            </p:extLst>
          </p:nvPr>
        </p:nvGraphicFramePr>
        <p:xfrm>
          <a:off x="280218" y="1484610"/>
          <a:ext cx="11631564" cy="5323152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399195">
                  <a:extLst>
                    <a:ext uri="{9D8B030D-6E8A-4147-A177-3AD203B41FA5}">
                      <a16:colId xmlns:a16="http://schemas.microsoft.com/office/drawing/2014/main" val="1468509926"/>
                    </a:ext>
                  </a:extLst>
                </a:gridCol>
                <a:gridCol w="1586338">
                  <a:extLst>
                    <a:ext uri="{9D8B030D-6E8A-4147-A177-3AD203B41FA5}">
                      <a16:colId xmlns:a16="http://schemas.microsoft.com/office/drawing/2014/main" val="1404329584"/>
                    </a:ext>
                  </a:extLst>
                </a:gridCol>
                <a:gridCol w="234295">
                  <a:extLst>
                    <a:ext uri="{9D8B030D-6E8A-4147-A177-3AD203B41FA5}">
                      <a16:colId xmlns:a16="http://schemas.microsoft.com/office/drawing/2014/main" val="601946689"/>
                    </a:ext>
                  </a:extLst>
                </a:gridCol>
                <a:gridCol w="190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4731">
                  <a:extLst>
                    <a:ext uri="{9D8B030D-6E8A-4147-A177-3AD203B41FA5}">
                      <a16:colId xmlns:a16="http://schemas.microsoft.com/office/drawing/2014/main" val="2705325473"/>
                    </a:ext>
                  </a:extLst>
                </a:gridCol>
                <a:gridCol w="2294710">
                  <a:extLst>
                    <a:ext uri="{9D8B030D-6E8A-4147-A177-3AD203B41FA5}">
                      <a16:colId xmlns:a16="http://schemas.microsoft.com/office/drawing/2014/main" val="3297294776"/>
                    </a:ext>
                  </a:extLst>
                </a:gridCol>
                <a:gridCol w="2149588">
                  <a:extLst>
                    <a:ext uri="{9D8B030D-6E8A-4147-A177-3AD203B41FA5}">
                      <a16:colId xmlns:a16="http://schemas.microsoft.com/office/drawing/2014/main" val="2009416793"/>
                    </a:ext>
                  </a:extLst>
                </a:gridCol>
              </a:tblGrid>
              <a:tr h="332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الفترات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الأحد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الإثنين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الثلاثاء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الأربعاء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b="1" dirty="0">
                          <a:solidFill>
                            <a:srgbClr val="92D050"/>
                          </a:solidFill>
                        </a:rPr>
                        <a:t>الخميس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183780"/>
                  </a:ext>
                </a:extLst>
              </a:tr>
              <a:tr h="1141545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التهيئة اللقاء</a:t>
                      </a:r>
                      <a:r>
                        <a:rPr lang="ar-SA" sz="1200" b="1" baseline="0" dirty="0"/>
                        <a:t> المسائي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(15)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- 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آداب التعامل مع الصاحب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- 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algn="r" rtl="1"/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</a:p>
                    <a:p>
                      <a:pPr algn="ctr" rtl="1"/>
                      <a:r>
                        <a:rPr lang="ar-SA" sz="1200" b="1" baseline="0" dirty="0"/>
                        <a:t>هوايات الأصحاب</a:t>
                      </a:r>
                      <a:endParaRPr lang="ar-S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الترحيب</a:t>
                      </a:r>
                      <a:r>
                        <a:rPr lang="ar-SA" sz="1200" b="1" baseline="0" dirty="0"/>
                        <a:t> -</a:t>
                      </a:r>
                      <a:r>
                        <a:rPr lang="ar-SA" sz="1200" b="1" dirty="0"/>
                        <a:t>الحضور والغياب</a:t>
                      </a:r>
                    </a:p>
                    <a:p>
                      <a:pPr algn="ctr" rtl="1"/>
                      <a:r>
                        <a:rPr lang="ar-SA" sz="1200" b="1" dirty="0"/>
                        <a:t>القوانين -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لتاريخ</a:t>
                      </a:r>
                      <a:r>
                        <a:rPr lang="ar-SA" sz="1200" b="1" baseline="0" dirty="0"/>
                        <a:t> والطقس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النشيد</a:t>
                      </a:r>
                      <a:r>
                        <a:rPr lang="ar-SA" sz="1200" b="1" baseline="0" dirty="0"/>
                        <a:t> </a:t>
                      </a:r>
                      <a:r>
                        <a:rPr lang="ar-SA" sz="1200" b="1" dirty="0"/>
                        <a:t>الوطني</a:t>
                      </a:r>
                      <a:r>
                        <a:rPr lang="ar-SA" sz="1200" b="1" baseline="0" dirty="0"/>
                        <a:t> ا</a:t>
                      </a:r>
                      <a:r>
                        <a:rPr lang="ar-SA" sz="1200" b="1" dirty="0"/>
                        <a:t>لأسئلة</a:t>
                      </a:r>
                      <a:r>
                        <a:rPr lang="ar-SA" sz="1200" b="1" baseline="0" dirty="0"/>
                        <a:t> الوطنية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المشاعر 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rtl="1"/>
                      <a:endParaRPr lang="ar-SA" sz="1200" b="1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rtl="1"/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13707"/>
                  </a:ext>
                </a:extLst>
              </a:tr>
              <a:tr h="72097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نشاط بدني</a:t>
                      </a:r>
                    </a:p>
                    <a:p>
                      <a:pPr algn="ctr" rtl="1"/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ريـــــــاضـــــة</a:t>
                      </a:r>
                      <a:endParaRPr kumimoji="0" lang="ar-S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73792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نلعب ونتعلم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فني </a:t>
                      </a:r>
                    </a:p>
                    <a:p>
                      <a:pPr algn="ctr" rtl="1"/>
                      <a:r>
                        <a:rPr lang="ar-SA" sz="1200" b="1" dirty="0"/>
                        <a:t>صلصال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علوم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الحواس الخمسة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مهارات حياتية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نشاط المشاعر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 rtl="1"/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98296"/>
                  </a:ext>
                </a:extLst>
              </a:tr>
              <a:tr h="538544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نقرأ ونكتب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نشاط قص الخطوط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بشكل عشوائي</a:t>
                      </a: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نشاط قص الخطوط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chemeClr val="tx1"/>
                          </a:solidFill>
                        </a:rPr>
                        <a:t>المستقيمة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نشاط قص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الخطوط المختلفة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17469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نلعب ونتعلم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تقنية</a:t>
                      </a:r>
                    </a:p>
                    <a:p>
                      <a:pPr algn="ctr" rtl="1"/>
                      <a:r>
                        <a:rPr lang="ar-SA" sz="1200" b="1" dirty="0"/>
                        <a:t>جهاز الحاسب الالي الابتوب</a:t>
                      </a: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رياضيات</a:t>
                      </a:r>
                    </a:p>
                    <a:p>
                      <a:pPr algn="ctr" rtl="1"/>
                      <a:r>
                        <a:rPr lang="ar-SA" sz="1200" b="1" dirty="0"/>
                        <a:t>تتبع بالقلم حسب الاطوال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فني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صنع المشاعر بالورق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81215"/>
                  </a:ext>
                </a:extLst>
              </a:tr>
              <a:tr h="45332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نعد</a:t>
                      </a:r>
                      <a:r>
                        <a:rPr lang="ar-SA" sz="1200" b="1" baseline="0" dirty="0"/>
                        <a:t> ونحسب</a:t>
                      </a:r>
                      <a:endParaRPr lang="ar-SA" sz="1200" b="1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مفهوم ثقيل -خفيف</a:t>
                      </a: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مفهوم الاطوال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معرفة المواقع في المكان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فوق – تحت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773649"/>
                  </a:ext>
                </a:extLst>
              </a:tr>
              <a:tr h="63465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القراءة الجهرية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(10) دقائق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قصة بسبوسة تعتذر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err="1"/>
                        <a:t>تعبيربجملة</a:t>
                      </a:r>
                      <a:r>
                        <a:rPr lang="ar-SA" sz="1200" b="1" dirty="0"/>
                        <a:t> بسيطة  من خلال صور الاصدقاء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ماذا يفعل الأصدقاء في الصورة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/>
                        <a:t>اللعب مع الكلمات من خلال عرض كلمات المشاعر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987461"/>
                  </a:ext>
                </a:extLst>
              </a:tr>
              <a:tr h="575127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اللقاء</a:t>
                      </a:r>
                      <a:r>
                        <a:rPr lang="ar-SA" sz="1200" b="1" baseline="0" dirty="0"/>
                        <a:t> الأخير</a:t>
                      </a:r>
                      <a:endParaRPr lang="ar-SA" sz="1200" b="1" dirty="0"/>
                    </a:p>
                    <a:p>
                      <a:pPr algn="ctr" rtl="1"/>
                      <a:r>
                        <a:rPr lang="ar-SA" sz="1200" b="1" dirty="0"/>
                        <a:t>(15) دقيقة</a:t>
                      </a:r>
                      <a:endParaRPr lang="ar-SA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انشودة استخدام المقص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قصة امتع الأوقات مع الأصدقاء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/>
                        <a:t>قصة عندما تغيب صديقتي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112335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7F9"/>
              </a:clrFrom>
              <a:clrTo>
                <a:srgbClr val="F6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2" y="-152780"/>
            <a:ext cx="4035227" cy="115424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0" y="136397"/>
            <a:ext cx="962325" cy="74139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مربع نص 11"/>
          <p:cNvSpPr txBox="1"/>
          <p:nvPr/>
        </p:nvSpPr>
        <p:spPr>
          <a:xfrm>
            <a:off x="2810163" y="4000559"/>
            <a:ext cx="15834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إجازة</a:t>
            </a:r>
          </a:p>
          <a:p>
            <a:pPr algn="ctr"/>
            <a:r>
              <a:rPr lang="ar-SA" sz="3200" b="1" dirty="0">
                <a:solidFill>
                  <a:srgbClr val="00B050"/>
                </a:solidFill>
              </a:rPr>
              <a:t> اليوم </a:t>
            </a:r>
          </a:p>
          <a:p>
            <a:pPr algn="ctr"/>
            <a:r>
              <a:rPr lang="ar-SA" sz="3200" b="1" dirty="0">
                <a:solidFill>
                  <a:srgbClr val="00B050"/>
                </a:solidFill>
              </a:rPr>
              <a:t>الوطني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24234" y="4000559"/>
            <a:ext cx="158341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B050"/>
                </a:solidFill>
              </a:rPr>
              <a:t>إجازة</a:t>
            </a:r>
          </a:p>
          <a:p>
            <a:pPr algn="ctr"/>
            <a:r>
              <a:rPr lang="ar-SA" sz="3200" b="1" dirty="0">
                <a:solidFill>
                  <a:srgbClr val="00B050"/>
                </a:solidFill>
              </a:rPr>
              <a:t> اليوم </a:t>
            </a:r>
          </a:p>
          <a:p>
            <a:pPr algn="ctr"/>
            <a:r>
              <a:rPr lang="ar-SA" sz="3200" b="1" dirty="0">
                <a:solidFill>
                  <a:srgbClr val="00B050"/>
                </a:solidFill>
              </a:rPr>
              <a:t>الوطني</a:t>
            </a: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45" y="2320906"/>
            <a:ext cx="1255852" cy="120417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0" y="2354914"/>
            <a:ext cx="1255852" cy="1204175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04FD227-B9D6-4201-A4DF-FC2CED772E26}"/>
              </a:ext>
            </a:extLst>
          </p:cNvPr>
          <p:cNvSpPr txBox="1"/>
          <p:nvPr/>
        </p:nvSpPr>
        <p:spPr>
          <a:xfrm>
            <a:off x="982731" y="1196217"/>
            <a:ext cx="10844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F57789"/>
                </a:solidFill>
              </a:rPr>
              <a:t>القائدة :                                  المستوى الثالث               أعداد المعلمة : أسمهان هادي الصفحي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6E158F4-7708-4632-A400-15806B2768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3556" y1="79119" x2="83556" y2="79119"/>
                        <a14:foregroundMark x1="77067" y1="80705" x2="77067" y2="80705"/>
                        <a14:foregroundMark x1="71822" y1="83524" x2="71822" y2="83524"/>
                        <a14:foregroundMark x1="66933" y1="85110" x2="66933" y2="85110"/>
                        <a14:foregroundMark x1="62933" y1="83524" x2="62933" y2="83524"/>
                        <a14:foregroundMark x1="61689" y1="81145" x2="61689" y2="81145"/>
                        <a14:foregroundMark x1="55556" y1="83524" x2="55556" y2="83524"/>
                        <a14:foregroundMark x1="51556" y1="84317" x2="51556" y2="84317"/>
                        <a14:foregroundMark x1="51911" y1="87577" x2="51911" y2="87577"/>
                        <a14:foregroundMark x1="48711" y1="87137" x2="48711" y2="87137"/>
                        <a14:foregroundMark x1="46311" y1="86784" x2="46311" y2="86784"/>
                        <a14:foregroundMark x1="43822" y1="86344" x2="43822" y2="86344"/>
                        <a14:foregroundMark x1="41778" y1="85551" x2="41778" y2="85551"/>
                        <a14:foregroundMark x1="38578" y1="85551" x2="38578" y2="85551"/>
                        <a14:foregroundMark x1="33689" y1="85551" x2="33689" y2="85551"/>
                        <a14:foregroundMark x1="32889" y1="85551" x2="32889" y2="85551"/>
                        <a14:foregroundMark x1="31289" y1="84317" x2="31289" y2="84317"/>
                        <a14:foregroundMark x1="30044" y1="83524" x2="30044" y2="83524"/>
                        <a14:foregroundMark x1="28444" y1="82731" x2="28444" y2="82731"/>
                        <a14:foregroundMark x1="26400" y1="82731" x2="26400" y2="82731"/>
                        <a14:foregroundMark x1="24356" y1="82291" x2="24356" y2="82291"/>
                        <a14:foregroundMark x1="22756" y1="81938" x2="22756" y2="81938"/>
                        <a14:foregroundMark x1="21156" y1="81145" x2="21156" y2="81145"/>
                        <a14:foregroundMark x1="20356" y1="80705" x2="20356" y2="80705"/>
                        <a14:foregroundMark x1="18756" y1="79912" x2="18756" y2="79912"/>
                        <a14:foregroundMark x1="17956" y1="79559" x2="17956" y2="79559"/>
                        <a14:foregroundMark x1="16711" y1="80705" x2="16711" y2="80705"/>
                        <a14:foregroundMark x1="14667" y1="80705" x2="14667" y2="80705"/>
                        <a14:foregroundMark x1="13422" y1="78326" x2="13422" y2="78326"/>
                        <a14:foregroundMark x1="31733" y1="81498" x2="31733" y2="81498"/>
                        <a14:foregroundMark x1="53956" y1="93568" x2="53956" y2="93568"/>
                        <a14:foregroundMark x1="57244" y1="93568" x2="57244" y2="93568"/>
                        <a14:foregroundMark x1="50756" y1="95595" x2="50756" y2="95595"/>
                        <a14:foregroundMark x1="47911" y1="94802" x2="47911" y2="94802"/>
                        <a14:foregroundMark x1="88444" y1="78326" x2="88444" y2="78326"/>
                        <a14:foregroundMark x1="87644" y1="76300" x2="87644" y2="76300"/>
                        <a14:foregroundMark x1="82756" y1="77093" x2="82756" y2="77093"/>
                        <a14:foregroundMark x1="82756" y1="81498" x2="82756" y2="81498"/>
                        <a14:foregroundMark x1="75022" y1="81498" x2="75022" y2="81498"/>
                        <a14:foregroundMark x1="73867" y1="81938" x2="73867" y2="81938"/>
                        <a14:foregroundMark x1="64889" y1="85551" x2="64889" y2="85903"/>
                        <a14:foregroundMark x1="79111" y1="80705" x2="79111" y2="80705"/>
                        <a14:foregroundMark x1="76267" y1="77885" x2="76267" y2="77885"/>
                        <a14:foregroundMark x1="43022" y1="95595" x2="43022" y2="95595"/>
                        <a14:foregroundMark x1="41422" y1="96828" x2="41422" y2="96828"/>
                        <a14:foregroundMark x1="49511" y1="94009" x2="49511" y2="94009"/>
                        <a14:foregroundMark x1="11022" y1="78678" x2="11022" y2="78678"/>
                        <a14:foregroundMark x1="56000" y1="85551" x2="56000" y2="85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65" y="49274"/>
            <a:ext cx="942638" cy="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8270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مركّب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526</Words>
  <Application>Microsoft Office PowerPoint</Application>
  <PresentationFormat>شاشة عريضة</PresentationFormat>
  <Paragraphs>173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1_نسق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اسمهان الصفحي</cp:lastModifiedBy>
  <cp:revision>80</cp:revision>
  <dcterms:created xsi:type="dcterms:W3CDTF">2020-09-12T00:14:34Z</dcterms:created>
  <dcterms:modified xsi:type="dcterms:W3CDTF">2021-09-18T06:06:52Z</dcterms:modified>
</cp:coreProperties>
</file>