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8" r:id="rId2"/>
    <p:sldId id="269" r:id="rId3"/>
    <p:sldId id="291" r:id="rId4"/>
    <p:sldId id="315" r:id="rId5"/>
    <p:sldId id="314" r:id="rId6"/>
    <p:sldId id="292" r:id="rId7"/>
    <p:sldId id="313" r:id="rId8"/>
    <p:sldId id="293" r:id="rId9"/>
    <p:sldId id="316" r:id="rId10"/>
    <p:sldId id="306" r:id="rId11"/>
  </p:sldIdLst>
  <p:sldSz cx="12192000" cy="6858000"/>
  <p:notesSz cx="6858000" cy="8891588"/>
  <p:defaultTextStyle>
    <a:defPPr>
      <a:defRPr lang="hi-I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33CC"/>
    <a:srgbClr val="FFFF99"/>
    <a:srgbClr val="E2CACC"/>
    <a:srgbClr val="FF9900"/>
    <a:srgbClr val="FFCC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843" autoAdjust="0"/>
    <p:restoredTop sz="94660"/>
  </p:normalViewPr>
  <p:slideViewPr>
    <p:cSldViewPr snapToGrid="0">
      <p:cViewPr varScale="1">
        <p:scale>
          <a:sx n="74" d="100"/>
          <a:sy n="74" d="100"/>
        </p:scale>
        <p:origin x="4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461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i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4612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41172B-83AD-4E8B-8690-617BDF62DA42}" type="datetimeFigureOut">
              <a:rPr lang="hi-IN" smtClean="0"/>
              <a:t>सोमवार, 11 क़ार्तीक 1942</a:t>
            </a:fld>
            <a:endParaRPr lang="hi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62000" y="1111250"/>
            <a:ext cx="5334000" cy="3000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i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279077"/>
            <a:ext cx="5486400" cy="3501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i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445466"/>
            <a:ext cx="2971800" cy="44612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i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445466"/>
            <a:ext cx="2971800" cy="44612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7393AB-AB1C-4022-8204-4768F64C9B88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4211475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i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6EF5E-B485-4F52-88AD-6DA123BD246A}" type="datetimeFigureOut">
              <a:rPr lang="hi-IN" smtClean="0"/>
              <a:t>सोमवार, 11 क़ार्तीक 1942</a:t>
            </a:fld>
            <a:endParaRPr lang="hi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09DA-DE8D-41AA-8E48-218183C1E1BC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1652691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i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6EF5E-B485-4F52-88AD-6DA123BD246A}" type="datetimeFigureOut">
              <a:rPr lang="hi-IN" smtClean="0"/>
              <a:t>सोमवार, 11 क़ार्तीक 1942</a:t>
            </a:fld>
            <a:endParaRPr lang="hi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09DA-DE8D-41AA-8E48-218183C1E1BC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2466007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i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6EF5E-B485-4F52-88AD-6DA123BD246A}" type="datetimeFigureOut">
              <a:rPr lang="hi-IN" smtClean="0"/>
              <a:t>सोमवार, 11 क़ार्तीक 1942</a:t>
            </a:fld>
            <a:endParaRPr lang="hi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09DA-DE8D-41AA-8E48-218183C1E1BC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260838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i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6EF5E-B485-4F52-88AD-6DA123BD246A}" type="datetimeFigureOut">
              <a:rPr lang="hi-IN" smtClean="0"/>
              <a:t>सोमवार, 11 क़ार्तीक 1942</a:t>
            </a:fld>
            <a:endParaRPr lang="hi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09DA-DE8D-41AA-8E48-218183C1E1BC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389139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6EF5E-B485-4F52-88AD-6DA123BD246A}" type="datetimeFigureOut">
              <a:rPr lang="hi-IN" smtClean="0"/>
              <a:t>सोमवार, 11 क़ार्तीक 1942</a:t>
            </a:fld>
            <a:endParaRPr lang="hi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09DA-DE8D-41AA-8E48-218183C1E1BC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19198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i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i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6EF5E-B485-4F52-88AD-6DA123BD246A}" type="datetimeFigureOut">
              <a:rPr lang="hi-IN" smtClean="0"/>
              <a:t>सोमवार, 11 क़ार्तीक 1942</a:t>
            </a:fld>
            <a:endParaRPr lang="hi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09DA-DE8D-41AA-8E48-218183C1E1BC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85580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i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i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6EF5E-B485-4F52-88AD-6DA123BD246A}" type="datetimeFigureOut">
              <a:rPr lang="hi-IN" smtClean="0"/>
              <a:t>सोमवार, 11 क़ार्तीक 1942</a:t>
            </a:fld>
            <a:endParaRPr lang="hi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09DA-DE8D-41AA-8E48-218183C1E1BC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273238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6EF5E-B485-4F52-88AD-6DA123BD246A}" type="datetimeFigureOut">
              <a:rPr lang="hi-IN" smtClean="0"/>
              <a:t>सोमवार, 11 क़ार्तीक 1942</a:t>
            </a:fld>
            <a:endParaRPr lang="hi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09DA-DE8D-41AA-8E48-218183C1E1BC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3246082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6EF5E-B485-4F52-88AD-6DA123BD246A}" type="datetimeFigureOut">
              <a:rPr lang="hi-IN" smtClean="0"/>
              <a:t>सोमवार, 11 क़ार्तीक 1942</a:t>
            </a:fld>
            <a:endParaRPr lang="hi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09DA-DE8D-41AA-8E48-218183C1E1BC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5136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i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6EF5E-B485-4F52-88AD-6DA123BD246A}" type="datetimeFigureOut">
              <a:rPr lang="hi-IN" smtClean="0"/>
              <a:t>सोमवार, 11 क़ार्तीक 1942</a:t>
            </a:fld>
            <a:endParaRPr lang="hi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09DA-DE8D-41AA-8E48-218183C1E1BC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93556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i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C6EF5E-B485-4F52-88AD-6DA123BD246A}" type="datetimeFigureOut">
              <a:rPr lang="hi-IN" smtClean="0"/>
              <a:t>सोमवार, 11 क़ार्तीक 1942</a:t>
            </a:fld>
            <a:endParaRPr lang="hi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i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B09DA-DE8D-41AA-8E48-218183C1E1BC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2970855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i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i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6EF5E-B485-4F52-88AD-6DA123BD246A}" type="datetimeFigureOut">
              <a:rPr lang="hi-IN" smtClean="0"/>
              <a:t>सोमवार, 11 क़ार्तीक 1942</a:t>
            </a:fld>
            <a:endParaRPr lang="hi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i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B09DA-DE8D-41AA-8E48-218183C1E1BC}" type="slidenum">
              <a:rPr lang="hi-IN" smtClean="0"/>
              <a:t>‹#›</a:t>
            </a:fld>
            <a:endParaRPr lang="hi-IN"/>
          </a:p>
        </p:txBody>
      </p:sp>
    </p:spTree>
    <p:extLst>
      <p:ext uri="{BB962C8B-B14F-4D97-AF65-F5344CB8AC3E}">
        <p14:creationId xmlns:p14="http://schemas.microsoft.com/office/powerpoint/2010/main" val="1443695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i-I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2.png"/><Relationship Id="rId4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7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67B3FFAC-0269-44BF-A8F0-A25095ED7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16" y="6135"/>
            <a:ext cx="12192000" cy="6857999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6" r="88703"/>
          <a:stretch/>
        </p:blipFill>
        <p:spPr>
          <a:xfrm rot="16200000">
            <a:off x="5826818" y="-426146"/>
            <a:ext cx="538363" cy="1219200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1" t="35780" r="23456" b="25972"/>
          <a:stretch/>
        </p:blipFill>
        <p:spPr>
          <a:xfrm>
            <a:off x="9745644" y="2211370"/>
            <a:ext cx="3058294" cy="3645793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8923160" y="5475338"/>
            <a:ext cx="17171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الفصل الأول / الثاني</a:t>
            </a:r>
          </a:p>
        </p:txBody>
      </p:sp>
      <p:sp>
        <p:nvSpPr>
          <p:cNvPr id="24" name="Rectangle 23"/>
          <p:cNvSpPr/>
          <p:nvPr/>
        </p:nvSpPr>
        <p:spPr>
          <a:xfrm>
            <a:off x="2226996" y="5466514"/>
            <a:ext cx="18261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الكتاب صفحة 24-25 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21" t="5678" r="24678" b="53704"/>
          <a:stretch/>
        </p:blipFill>
        <p:spPr>
          <a:xfrm>
            <a:off x="1187916" y="1922053"/>
            <a:ext cx="2870201" cy="27855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" name="Group 2"/>
          <p:cNvGrpSpPr/>
          <p:nvPr/>
        </p:nvGrpSpPr>
        <p:grpSpPr>
          <a:xfrm>
            <a:off x="8211050" y="1419994"/>
            <a:ext cx="1784102" cy="2294666"/>
            <a:chOff x="6504564" y="4780824"/>
            <a:chExt cx="1784102" cy="2294666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35" t="1806" r="11297" b="72399"/>
            <a:stretch/>
          </p:blipFill>
          <p:spPr>
            <a:xfrm>
              <a:off x="6504564" y="4780824"/>
              <a:ext cx="1784102" cy="2294666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77" t="42368" r="56052" b="36822"/>
            <a:stretch/>
          </p:blipFill>
          <p:spPr>
            <a:xfrm flipH="1">
              <a:off x="6666327" y="5282883"/>
              <a:ext cx="1486885" cy="1049886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5193B94-7528-44AC-BF13-ED01144500B0}"/>
              </a:ext>
            </a:extLst>
          </p:cNvPr>
          <p:cNvSpPr txBox="1"/>
          <p:nvPr/>
        </p:nvSpPr>
        <p:spPr>
          <a:xfrm>
            <a:off x="4443971" y="1769388"/>
            <a:ext cx="3080664" cy="963492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 anchor="t">
            <a:spAutoFit/>
          </a:bodyPr>
          <a:lstStyle/>
          <a:p>
            <a:pPr algn="ctr" rtl="1">
              <a:lnSpc>
                <a:spcPct val="150000"/>
              </a:lnSpc>
            </a:pPr>
            <a:endParaRPr lang="ar-BH" sz="4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DDBCC05-A418-439F-B8FD-9A72517E17D6}"/>
              </a:ext>
            </a:extLst>
          </p:cNvPr>
          <p:cNvSpPr txBox="1"/>
          <p:nvPr/>
        </p:nvSpPr>
        <p:spPr>
          <a:xfrm>
            <a:off x="4472212" y="1949529"/>
            <a:ext cx="291185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32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اصنع مفتاحاً كهربائياً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14CEA8D0-BFCB-43DB-A1B8-F80EFF947686}"/>
              </a:ext>
            </a:extLst>
          </p:cNvPr>
          <p:cNvSpPr/>
          <p:nvPr/>
        </p:nvSpPr>
        <p:spPr>
          <a:xfrm>
            <a:off x="4669911" y="3002832"/>
            <a:ext cx="2852175" cy="147274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التصميم والتقانة</a:t>
            </a:r>
          </a:p>
          <a:p>
            <a:pPr algn="ctr" rtl="1">
              <a:lnSpc>
                <a:spcPct val="150000"/>
              </a:lnSpc>
            </a:pPr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للصف الثالث الإبتدائي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E2817F5-3FCD-48D2-9C25-DB385D01771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35" t="1806" r="11297" b="72399"/>
          <a:stretch/>
        </p:blipFill>
        <p:spPr>
          <a:xfrm>
            <a:off x="7701278" y="3191882"/>
            <a:ext cx="2554138" cy="242317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1887531-E9C1-416F-94C9-90FAA67300BB}"/>
              </a:ext>
            </a:extLst>
          </p:cNvPr>
          <p:cNvSpPr txBox="1"/>
          <p:nvPr/>
        </p:nvSpPr>
        <p:spPr>
          <a:xfrm>
            <a:off x="7633142" y="3881508"/>
            <a:ext cx="285217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الثاني</a:t>
            </a:r>
          </a:p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 الاسبوع الخامس والسادس) </a:t>
            </a:r>
          </a:p>
        </p:txBody>
      </p:sp>
    </p:spTree>
    <p:extLst>
      <p:ext uri="{BB962C8B-B14F-4D97-AF65-F5344CB8AC3E}">
        <p14:creationId xmlns:p14="http://schemas.microsoft.com/office/powerpoint/2010/main" val="1383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4" grpId="0"/>
      <p:bldP spid="18" grpId="0" animBg="1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94E236A2-6179-47B2-B848-8422D317D6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1" t="35780" r="23456" b="25972"/>
          <a:stretch/>
        </p:blipFill>
        <p:spPr>
          <a:xfrm>
            <a:off x="4270900" y="591470"/>
            <a:ext cx="3058294" cy="3645793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049408" y="4173814"/>
            <a:ext cx="3501278" cy="954107"/>
          </a:xfrm>
          <a:prstGeom prst="rect">
            <a:avLst/>
          </a:prstGeom>
          <a:solidFill>
            <a:srgbClr val="0033CC"/>
          </a:solidFill>
        </p:spPr>
        <p:txBody>
          <a:bodyPr wrap="none">
            <a:spAutoFit/>
          </a:bodyPr>
          <a:lstStyle/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نهاية الدرس </a:t>
            </a:r>
          </a:p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متمنين لكم التفوق و النجاح </a:t>
            </a:r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</a:t>
            </a:r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F15968B-B9EE-461C-8C3A-5428D59F5C80}"/>
              </a:ext>
            </a:extLst>
          </p:cNvPr>
          <p:cNvSpPr txBox="1"/>
          <p:nvPr/>
        </p:nvSpPr>
        <p:spPr>
          <a:xfrm>
            <a:off x="0" y="6345991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وزارة التربية والتعليم – 2020م                                                                                                 التصميم والتقانة - الصف الثالث الإبتدائي- الدرس الثاني أصنع مفتاح كهربائي- وحدة الإنارة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25B94852-BB6D-4679-AAE6-4D305368AB1B}"/>
              </a:ext>
            </a:extLst>
          </p:cNvPr>
          <p:cNvGrpSpPr/>
          <p:nvPr/>
        </p:nvGrpSpPr>
        <p:grpSpPr>
          <a:xfrm>
            <a:off x="-2" y="5658523"/>
            <a:ext cx="12192002" cy="1180896"/>
            <a:chOff x="-2" y="5658523"/>
            <a:chExt cx="12192002" cy="118089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xmlns="" id="{3AAF589F-2428-41B8-B1AB-44F5D5BFD51A}"/>
                </a:ext>
              </a:extLst>
            </p:cNvPr>
            <p:cNvGrpSpPr/>
            <p:nvPr/>
          </p:nvGrpSpPr>
          <p:grpSpPr>
            <a:xfrm>
              <a:off x="-1" y="6107843"/>
              <a:ext cx="12192001" cy="369332"/>
              <a:chOff x="-1" y="6107843"/>
              <a:chExt cx="12192001" cy="369332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xmlns="" id="{3EB236F8-FA11-4440-A881-7D867F1E8DFE}"/>
                  </a:ext>
                </a:extLst>
              </p:cNvPr>
              <p:cNvCxnSpPr/>
              <p:nvPr/>
            </p:nvCxnSpPr>
            <p:spPr>
              <a:xfrm>
                <a:off x="-1" y="6248971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xmlns="" id="{2AEEF68A-28A7-4E38-B452-2F73F40DB161}"/>
                  </a:ext>
                </a:extLst>
              </p:cNvPr>
              <p:cNvSpPr/>
              <p:nvPr/>
            </p:nvSpPr>
            <p:spPr>
              <a:xfrm>
                <a:off x="0" y="6107843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endParaRPr lang="ar-BH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EE121798-CBEE-445A-9A6D-CD346FC642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2" y="5658523"/>
              <a:ext cx="990601" cy="11808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06904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489AFDF6-F26A-4D0F-8E08-008130054E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33" y="-9612"/>
            <a:ext cx="12192000" cy="6857999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3843379" y="2321908"/>
            <a:ext cx="4505242" cy="523220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أهداف درس  اصنع مفتاحاً كهربائياً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788170" y="3149123"/>
            <a:ext cx="6499329" cy="169277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 algn="r" rtl="1"/>
            <a:endParaRPr lang="en-US" sz="2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1. أن يصنع التلميذ مفتاحاً كهربائياً وفق الخطوات المحددة.</a:t>
            </a:r>
          </a:p>
          <a:p>
            <a:pPr algn="r" rtl="1"/>
            <a:r>
              <a:rPr lang="ar-BH" sz="26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2. أن يصنع التلميذ مفتاحي ضغط بطريقتين مختلفتين.</a:t>
            </a:r>
            <a:endParaRPr lang="en-US" sz="2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endParaRPr lang="ar-BH" sz="26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3" name="Graphic 2" descr="Bullseye">
            <a:extLst>
              <a:ext uri="{FF2B5EF4-FFF2-40B4-BE49-F238E27FC236}">
                <a16:creationId xmlns:a16="http://schemas.microsoft.com/office/drawing/2014/main" xmlns="" id="{1DF1F28B-D71F-4D8C-AF8F-7A79C8398E3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885054" y="1504476"/>
            <a:ext cx="2052039" cy="19245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941BE25B-C1FC-468F-A9D0-2AAFA4FCDED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335" t="1806" r="11297" b="72399"/>
          <a:stretch/>
        </p:blipFill>
        <p:spPr>
          <a:xfrm>
            <a:off x="8912021" y="1232956"/>
            <a:ext cx="2554138" cy="24231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F39BF4B-02A1-4458-B967-EDDD6CCF9AFE}"/>
              </a:ext>
            </a:extLst>
          </p:cNvPr>
          <p:cNvSpPr txBox="1"/>
          <p:nvPr/>
        </p:nvSpPr>
        <p:spPr>
          <a:xfrm>
            <a:off x="8763003" y="2039806"/>
            <a:ext cx="285217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الدرس الثاني</a:t>
            </a:r>
          </a:p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 الاسبوع الخامس والسادس)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7E7DB684-0839-4D90-AEE4-570580202262}"/>
              </a:ext>
            </a:extLst>
          </p:cNvPr>
          <p:cNvCxnSpPr/>
          <p:nvPr/>
        </p:nvCxnSpPr>
        <p:spPr>
          <a:xfrm>
            <a:off x="-21233" y="6260601"/>
            <a:ext cx="1219200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61" t="35780" r="23456" b="25972"/>
          <a:stretch/>
        </p:blipFill>
        <p:spPr>
          <a:xfrm>
            <a:off x="-1" y="5677104"/>
            <a:ext cx="990601" cy="118089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D4FEAD7A-F952-4562-B09F-8E03747BB23D}"/>
              </a:ext>
            </a:extLst>
          </p:cNvPr>
          <p:cNvSpPr/>
          <p:nvPr/>
        </p:nvSpPr>
        <p:spPr>
          <a:xfrm>
            <a:off x="-35378" y="6354439"/>
            <a:ext cx="1214642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BH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وزارة التربية والتعليم – 2020م                                                                         </a:t>
            </a:r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التصميم والتقانة - الصف الثالث الإبتدائي- الدرس الثاني أصنع مفتاح كهربائي- وحدة الإنارة</a:t>
            </a:r>
          </a:p>
        </p:txBody>
      </p:sp>
    </p:spTree>
    <p:extLst>
      <p:ext uri="{BB962C8B-B14F-4D97-AF65-F5344CB8AC3E}">
        <p14:creationId xmlns:p14="http://schemas.microsoft.com/office/powerpoint/2010/main" val="4097050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2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2547A63-A602-4AE8-A17F-20607691A4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16270" y="-10948"/>
            <a:ext cx="12192000" cy="6857999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8363" y="-136074"/>
            <a:ext cx="12187814" cy="1106066"/>
            <a:chOff x="10323" y="-79411"/>
            <a:chExt cx="12187814" cy="1106066"/>
          </a:xfrm>
        </p:grpSpPr>
        <p:sp>
          <p:nvSpPr>
            <p:cNvPr id="3" name="Rectangle 2"/>
            <p:cNvSpPr/>
            <p:nvPr/>
          </p:nvSpPr>
          <p:spPr>
            <a:xfrm>
              <a:off x="10323" y="-5300"/>
              <a:ext cx="12187814" cy="103195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11314481" y="-79411"/>
              <a:ext cx="877518" cy="1045911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-1" y="5677104"/>
            <a:ext cx="12192001" cy="1180896"/>
            <a:chOff x="-1" y="5677104"/>
            <a:chExt cx="12192001" cy="1180896"/>
          </a:xfrm>
        </p:grpSpPr>
        <p:grpSp>
          <p:nvGrpSpPr>
            <p:cNvPr id="46" name="Group 45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Rectangle 48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التصميم والتقانة - الصف الثالث الإبتدائي- الدرس الثاني أصنع مفتاح كهربائي- وحدة الإنارة</a:t>
                </a:r>
                <a:endPara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" y="5677104"/>
              <a:ext cx="990601" cy="1180896"/>
            </a:xfrm>
            <a:prstGeom prst="rect">
              <a:avLst/>
            </a:prstGeom>
          </p:spPr>
        </p:pic>
      </p:grpSp>
      <p:sp>
        <p:nvSpPr>
          <p:cNvPr id="50" name="Rectangle 49"/>
          <p:cNvSpPr/>
          <p:nvPr/>
        </p:nvSpPr>
        <p:spPr>
          <a:xfrm>
            <a:off x="3396562" y="149611"/>
            <a:ext cx="63608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BH" sz="3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تهيئة الدرس: مكونات الدائرة الكهريائية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4ED7E703-93E6-442C-A243-DA08A106955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914" t="39958" r="31414" b="24833"/>
          <a:stretch/>
        </p:blipFill>
        <p:spPr>
          <a:xfrm>
            <a:off x="3282846" y="1486411"/>
            <a:ext cx="7347395" cy="45234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A2A417A-C146-45A7-B9A2-AE372D862523}"/>
              </a:ext>
            </a:extLst>
          </p:cNvPr>
          <p:cNvSpPr txBox="1"/>
          <p:nvPr/>
        </p:nvSpPr>
        <p:spPr>
          <a:xfrm>
            <a:off x="3360292" y="3418052"/>
            <a:ext cx="1399733" cy="7382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FF0020B3-C3A4-43C2-B7AE-48FB85878E05}"/>
              </a:ext>
            </a:extLst>
          </p:cNvPr>
          <p:cNvSpPr txBox="1"/>
          <p:nvPr/>
        </p:nvSpPr>
        <p:spPr>
          <a:xfrm>
            <a:off x="7898125" y="2357832"/>
            <a:ext cx="1745600" cy="7382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E11F75FD-1234-4318-9B24-70C71A9F9D50}"/>
              </a:ext>
            </a:extLst>
          </p:cNvPr>
          <p:cNvSpPr txBox="1"/>
          <p:nvPr/>
        </p:nvSpPr>
        <p:spPr>
          <a:xfrm>
            <a:off x="3409001" y="5176634"/>
            <a:ext cx="1745600" cy="7382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03FAF10C-E012-4A13-8786-8415E21EBD2C}"/>
              </a:ext>
            </a:extLst>
          </p:cNvPr>
          <p:cNvSpPr txBox="1"/>
          <p:nvPr/>
        </p:nvSpPr>
        <p:spPr>
          <a:xfrm>
            <a:off x="8884641" y="3418052"/>
            <a:ext cx="1745600" cy="73823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E223F608-27C5-44EC-9336-98FF89627687}"/>
              </a:ext>
            </a:extLst>
          </p:cNvPr>
          <p:cNvSpPr txBox="1"/>
          <p:nvPr/>
        </p:nvSpPr>
        <p:spPr>
          <a:xfrm>
            <a:off x="3729482" y="1100004"/>
            <a:ext cx="5573519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نشاط- أسترجع مسميات مكونات الدائرة الكهربائية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FBBA4E6D-5A3E-4264-AE4C-578869ED86D5}"/>
              </a:ext>
            </a:extLst>
          </p:cNvPr>
          <p:cNvSpPr txBox="1"/>
          <p:nvPr/>
        </p:nvSpPr>
        <p:spPr>
          <a:xfrm>
            <a:off x="10341091" y="1613168"/>
            <a:ext cx="174560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ar-BH" sz="2400" dirty="0"/>
              <a:t>إظهار الإجابات</a:t>
            </a:r>
            <a:endParaRPr lang="en-US" sz="24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DDD7F64D-3148-4657-8C48-07231E7D3594}"/>
              </a:ext>
            </a:extLst>
          </p:cNvPr>
          <p:cNvSpPr txBox="1"/>
          <p:nvPr/>
        </p:nvSpPr>
        <p:spPr>
          <a:xfrm>
            <a:off x="115633" y="1395745"/>
            <a:ext cx="3012319" cy="138499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سنتعلم بهذه الحصة صنع هذا النموذج لمفتاح كهربائي ونماذج أخرى أيضا</a:t>
            </a:r>
            <a:endParaRPr lang="en-US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F3B71DEF-E2D9-4352-B55F-5B0BFA60F1C5}"/>
              </a:ext>
            </a:extLst>
          </p:cNvPr>
          <p:cNvSpPr txBox="1"/>
          <p:nvPr/>
        </p:nvSpPr>
        <p:spPr>
          <a:xfrm>
            <a:off x="328888" y="3248458"/>
            <a:ext cx="2625071" cy="267765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المفتاح الكهربائي يستخدم للتحكم في الدائرة الكهربائية –بهذه الدائرة مثلا- يسمح لنا بتشغيل أو إطفاء المصباح</a:t>
            </a:r>
            <a:endParaRPr lang="en-US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7FF474DD-592B-488A-AF4E-D0089854EF0A}"/>
              </a:ext>
            </a:extLst>
          </p:cNvPr>
          <p:cNvSpPr txBox="1"/>
          <p:nvPr/>
        </p:nvSpPr>
        <p:spPr>
          <a:xfrm>
            <a:off x="19471" y="2783992"/>
            <a:ext cx="3613849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ما هي وظيفة المفتاح الكهربائي؟</a:t>
            </a:r>
          </a:p>
        </p:txBody>
      </p:sp>
    </p:spTree>
    <p:extLst>
      <p:ext uri="{BB962C8B-B14F-4D97-AF65-F5344CB8AC3E}">
        <p14:creationId xmlns:p14="http://schemas.microsoft.com/office/powerpoint/2010/main" val="2369924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8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0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23" grpId="0" animBg="1"/>
      <p:bldP spid="55" grpId="0" animBg="1"/>
      <p:bldP spid="56" grpId="0" animBg="1"/>
      <p:bldP spid="57" grpId="0" animBg="1"/>
      <p:bldP spid="61" grpId="0" animBg="1"/>
      <p:bldP spid="24" grpId="0" animBg="1"/>
      <p:bldP spid="62" grpId="0" animBg="1"/>
      <p:bldP spid="67" grpId="0" animBg="1"/>
      <p:bldP spid="6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2547A63-A602-4AE8-A17F-20607691A4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767A5A18-0EE9-408F-91B4-B002FFFBA108}"/>
              </a:ext>
            </a:extLst>
          </p:cNvPr>
          <p:cNvSpPr/>
          <p:nvPr/>
        </p:nvSpPr>
        <p:spPr>
          <a:xfrm>
            <a:off x="647145" y="1262373"/>
            <a:ext cx="5201680" cy="2400161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B15EF0C1-64CC-4F3C-83A5-7D03CBF06421}"/>
              </a:ext>
            </a:extLst>
          </p:cNvPr>
          <p:cNvSpPr/>
          <p:nvPr/>
        </p:nvSpPr>
        <p:spPr>
          <a:xfrm>
            <a:off x="833032" y="2524664"/>
            <a:ext cx="2115558" cy="87691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i-IN" sz="2800" b="1" dirty="0">
              <a:latin typeface="Sakkal Majalla" panose="02000000000000000000" pitchFamily="2" charset="-78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C786368A-367A-4EB5-82DB-90C355BBA155}"/>
              </a:ext>
            </a:extLst>
          </p:cNvPr>
          <p:cNvSpPr/>
          <p:nvPr/>
        </p:nvSpPr>
        <p:spPr>
          <a:xfrm>
            <a:off x="6955054" y="3632999"/>
            <a:ext cx="5081157" cy="267367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B699E2F5-7A91-4ED4-BBD8-4A13E133C862}"/>
              </a:ext>
            </a:extLst>
          </p:cNvPr>
          <p:cNvSpPr/>
          <p:nvPr/>
        </p:nvSpPr>
        <p:spPr>
          <a:xfrm>
            <a:off x="6955054" y="1190691"/>
            <a:ext cx="4993835" cy="230523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8295861E-6838-4BFE-9AF3-3D406FD20E61}"/>
              </a:ext>
            </a:extLst>
          </p:cNvPr>
          <p:cNvSpPr/>
          <p:nvPr/>
        </p:nvSpPr>
        <p:spPr>
          <a:xfrm>
            <a:off x="10354442" y="1512296"/>
            <a:ext cx="1606698" cy="492443"/>
          </a:xfrm>
          <a:prstGeom prst="rect">
            <a:avLst/>
          </a:prstGeom>
          <a:solidFill>
            <a:srgbClr val="002060"/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r" rtl="1"/>
            <a:endParaRPr lang="ar-BH" sz="2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  <a:sym typeface="Wingdings" panose="05000000000000000000" pitchFamily="2" charset="2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-20697" y="-78507"/>
            <a:ext cx="12187814" cy="1106066"/>
            <a:chOff x="10323" y="-79411"/>
            <a:chExt cx="12187814" cy="1106066"/>
          </a:xfrm>
        </p:grpSpPr>
        <p:sp>
          <p:nvSpPr>
            <p:cNvPr id="3" name="Rectangle 2"/>
            <p:cNvSpPr/>
            <p:nvPr/>
          </p:nvSpPr>
          <p:spPr>
            <a:xfrm>
              <a:off x="10323" y="-5300"/>
              <a:ext cx="12187814" cy="103195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11314481" y="-79411"/>
              <a:ext cx="877518" cy="1045911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-1" y="5677104"/>
            <a:ext cx="12192001" cy="1180896"/>
            <a:chOff x="-1" y="5677104"/>
            <a:chExt cx="12192001" cy="1180896"/>
          </a:xfrm>
        </p:grpSpPr>
        <p:grpSp>
          <p:nvGrpSpPr>
            <p:cNvPr id="46" name="Group 45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Rectangle 48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التصميم والتقانة - الصف الثالث الإبتدائي- الدرس الثاني أصنع مفتاح كهربائي- وحدة الإنارة</a:t>
                </a:r>
                <a:endParaRPr lang="ar-BH" sz="20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" y="5677104"/>
              <a:ext cx="990601" cy="1180896"/>
            </a:xfrm>
            <a:prstGeom prst="rect">
              <a:avLst/>
            </a:prstGeom>
          </p:spPr>
        </p:pic>
      </p:grpSp>
      <p:sp>
        <p:nvSpPr>
          <p:cNvPr id="50" name="Rectangle 49"/>
          <p:cNvSpPr/>
          <p:nvPr/>
        </p:nvSpPr>
        <p:spPr>
          <a:xfrm>
            <a:off x="3887226" y="70547"/>
            <a:ext cx="40049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BH" sz="3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أولاً:اصنع مفتاحاً كهربائيّاً</a:t>
            </a:r>
          </a:p>
        </p:txBody>
      </p:sp>
      <p:sp>
        <p:nvSpPr>
          <p:cNvPr id="41" name="Rectangle 40"/>
          <p:cNvSpPr/>
          <p:nvPr/>
        </p:nvSpPr>
        <p:spPr>
          <a:xfrm>
            <a:off x="7957519" y="95889"/>
            <a:ext cx="3409866" cy="10156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نشاط (2)</a:t>
            </a:r>
          </a:p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أولا : مفتاح كهربائي بأستخدام مشبك ورق : </a:t>
            </a:r>
          </a:p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(انظر الكتاب صفحة 24)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24319" y="2524664"/>
            <a:ext cx="2115559" cy="707886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احن مشبك الورق </a:t>
            </a:r>
          </a:p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بهذا الشكل</a:t>
            </a:r>
            <a:endParaRPr lang="hi-IN" sz="2000" b="1" dirty="0">
              <a:solidFill>
                <a:schemeClr val="bg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217418" y="1400599"/>
            <a:ext cx="1275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ورق مقوّى</a:t>
            </a:r>
            <a:endParaRPr lang="hi-IN" sz="2000" b="1" dirty="0">
              <a:solidFill>
                <a:srgbClr val="C0000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10160515" y="2869417"/>
            <a:ext cx="11572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مشبك ورق</a:t>
            </a:r>
            <a:endParaRPr lang="hi-IN" sz="2000" b="1" dirty="0">
              <a:solidFill>
                <a:srgbClr val="C00000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8854388" y="1611643"/>
            <a:ext cx="147302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مشبكي تثبيت 2</a:t>
            </a:r>
            <a:endParaRPr lang="hi-IN" sz="2000" b="1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327417" y="1348969"/>
            <a:ext cx="1546457" cy="642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BH" sz="2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سنحتاج إلى: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xmlns="" id="{61A0F452-F647-4707-B0F9-AF94C2B29316}"/>
              </a:ext>
            </a:extLst>
          </p:cNvPr>
          <p:cNvSpPr/>
          <p:nvPr/>
        </p:nvSpPr>
        <p:spPr>
          <a:xfrm>
            <a:off x="58917" y="116145"/>
            <a:ext cx="2631805" cy="10156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الهدف1: أن يصنع التلميذ مفتاحاً كهربائيّاً بسيطا وفق الخطوات المحددة.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A42E3D84-A073-424F-8DC5-7619DCC9BCB8}"/>
              </a:ext>
            </a:extLst>
          </p:cNvPr>
          <p:cNvSpPr/>
          <p:nvPr/>
        </p:nvSpPr>
        <p:spPr>
          <a:xfrm>
            <a:off x="680800" y="3873230"/>
            <a:ext cx="5325351" cy="242823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766A82E8-8C2D-4446-BEED-AF322A1470D5}"/>
              </a:ext>
            </a:extLst>
          </p:cNvPr>
          <p:cNvSpPr/>
          <p:nvPr/>
        </p:nvSpPr>
        <p:spPr>
          <a:xfrm>
            <a:off x="3338448" y="1595004"/>
            <a:ext cx="2027303" cy="544110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الأولى : 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33F9105B-AEF7-46F0-91B9-8F3F2B1224F9}"/>
              </a:ext>
            </a:extLst>
          </p:cNvPr>
          <p:cNvSpPr/>
          <p:nvPr/>
        </p:nvSpPr>
        <p:spPr>
          <a:xfrm>
            <a:off x="9887930" y="3921983"/>
            <a:ext cx="2027303" cy="544110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 الثانية: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837CF5CB-204D-438D-8B46-32C06E0AF109}"/>
              </a:ext>
            </a:extLst>
          </p:cNvPr>
          <p:cNvSpPr/>
          <p:nvPr/>
        </p:nvSpPr>
        <p:spPr>
          <a:xfrm>
            <a:off x="879720" y="1494285"/>
            <a:ext cx="2102135" cy="86037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i-IN" sz="2800" b="1" dirty="0">
              <a:latin typeface="Sakkal Majalla" panose="02000000000000000000" pitchFamily="2" charset="-78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36776" y="1336141"/>
            <a:ext cx="1840512" cy="2015738"/>
            <a:chOff x="7094334" y="3479521"/>
            <a:chExt cx="1840512" cy="2015738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520" t="66389" r="11493" b="28502"/>
            <a:stretch/>
          </p:blipFill>
          <p:spPr>
            <a:xfrm rot="18486821">
              <a:off x="7487645" y="3812080"/>
              <a:ext cx="1073828" cy="408710"/>
            </a:xfrm>
            <a:prstGeom prst="rect">
              <a:avLst/>
            </a:prstGeom>
            <a:effectLst>
              <a:outerShdw blurRad="50800" dist="50800" dir="5400000" algn="ctr" rotWithShape="0">
                <a:schemeClr val="tx1"/>
              </a:outerShdw>
            </a:effectLst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571" t="74711" r="28034" b="16389"/>
            <a:stretch/>
          </p:blipFill>
          <p:spPr>
            <a:xfrm rot="231768">
              <a:off x="7094334" y="4757202"/>
              <a:ext cx="1840512" cy="738057"/>
            </a:xfrm>
            <a:prstGeom prst="rect">
              <a:avLst/>
            </a:prstGeom>
            <a:effectLst>
              <a:outerShdw blurRad="50800" dist="50800" dir="5400000" algn="ctr" rotWithShape="0">
                <a:schemeClr val="tx1">
                  <a:lumMod val="95000"/>
                  <a:lumOff val="5000"/>
                </a:schemeClr>
              </a:outerShdw>
            </a:effectLst>
          </p:spPr>
        </p:pic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08E53DC4-BC03-4F92-B83D-7141055F1F05}"/>
              </a:ext>
            </a:extLst>
          </p:cNvPr>
          <p:cNvSpPr/>
          <p:nvPr/>
        </p:nvSpPr>
        <p:spPr>
          <a:xfrm>
            <a:off x="7089078" y="3873230"/>
            <a:ext cx="2610784" cy="219321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i-IN" sz="2800" b="1" dirty="0">
              <a:latin typeface="Sakkal Majalla" panose="02000000000000000000" pitchFamily="2" charset="-78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9914502" y="4913124"/>
            <a:ext cx="2034387" cy="707886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اثقب الورق المقوى ثقبين</a:t>
            </a:r>
          </a:p>
          <a:p>
            <a:pPr algn="ctr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 لتثبيت المشبكين</a:t>
            </a:r>
            <a:endParaRPr lang="hi-IN" sz="2000" b="1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E8AC70CF-870E-41BD-BBE0-71E444FC0B92}"/>
              </a:ext>
            </a:extLst>
          </p:cNvPr>
          <p:cNvSpPr/>
          <p:nvPr/>
        </p:nvSpPr>
        <p:spPr>
          <a:xfrm>
            <a:off x="833229" y="4048084"/>
            <a:ext cx="2246148" cy="185157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i-IN" sz="2800" b="1" dirty="0">
              <a:latin typeface="Sakkal Majalla" panose="02000000000000000000" pitchFamily="2" charset="-78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xmlns="" id="{9210652D-C6E1-4202-8758-BCD520C931E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9" t="47222" r="29765" b="39306"/>
          <a:stretch/>
        </p:blipFill>
        <p:spPr>
          <a:xfrm>
            <a:off x="877049" y="4315907"/>
            <a:ext cx="2409993" cy="12906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BB5BCAF-45B1-4C63-B5BC-68283C612C4B}"/>
              </a:ext>
            </a:extLst>
          </p:cNvPr>
          <p:cNvSpPr txBox="1"/>
          <p:nvPr/>
        </p:nvSpPr>
        <p:spPr>
          <a:xfrm>
            <a:off x="2766439" y="639536"/>
            <a:ext cx="518073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( نشاط تطبيقي اختياري عند إمكانية توفر الأدوات وإشراف ولي الأمر)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71CB43E8-DE52-4515-B9B3-39BE02BB9BF3}"/>
              </a:ext>
            </a:extLst>
          </p:cNvPr>
          <p:cNvGrpSpPr/>
          <p:nvPr/>
        </p:nvGrpSpPr>
        <p:grpSpPr>
          <a:xfrm>
            <a:off x="7158674" y="2055702"/>
            <a:ext cx="3480366" cy="1379802"/>
            <a:chOff x="7158674" y="2055702"/>
            <a:chExt cx="3480366" cy="1379802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xmlns="" id="{8643FE03-6EC1-4CBE-A668-8491237FF403}"/>
                </a:ext>
              </a:extLst>
            </p:cNvPr>
            <p:cNvGrpSpPr/>
            <p:nvPr/>
          </p:nvGrpSpPr>
          <p:grpSpPr>
            <a:xfrm>
              <a:off x="7158674" y="2055702"/>
              <a:ext cx="3480366" cy="1379802"/>
              <a:chOff x="702346" y="1831391"/>
              <a:chExt cx="2677460" cy="1379802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xmlns="" id="{357DF02E-09CE-44A0-A768-9CEB4844E14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9520" t="66389" r="11493" b="28502"/>
              <a:stretch/>
            </p:blipFill>
            <p:spPr>
              <a:xfrm>
                <a:off x="2073175" y="2749958"/>
                <a:ext cx="1211830" cy="461235"/>
              </a:xfrm>
              <a:prstGeom prst="rect">
                <a:avLst/>
              </a:prstGeom>
            </p:spPr>
          </p:pic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xmlns="" id="{456D50A3-06C8-4D57-A5C3-A56CC365868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50" t="31596" r="80968" b="57364"/>
              <a:stretch/>
            </p:blipFill>
            <p:spPr>
              <a:xfrm>
                <a:off x="2379719" y="1845200"/>
                <a:ext cx="1000087" cy="893315"/>
              </a:xfrm>
              <a:prstGeom prst="rect">
                <a:avLst/>
              </a:prstGeom>
            </p:spPr>
          </p:pic>
          <p:pic>
            <p:nvPicPr>
              <p:cNvPr id="66" name="Picture 65">
                <a:extLst>
                  <a:ext uri="{FF2B5EF4-FFF2-40B4-BE49-F238E27FC236}">
                    <a16:creationId xmlns:a16="http://schemas.microsoft.com/office/drawing/2014/main" xmlns="" id="{64F9FD95-418E-4A4A-AF5B-508308C1C05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5702" t="60376" r="28720" b="33930"/>
              <a:stretch/>
            </p:blipFill>
            <p:spPr>
              <a:xfrm flipH="1">
                <a:off x="702346" y="1831391"/>
                <a:ext cx="1233672" cy="849559"/>
              </a:xfrm>
              <a:prstGeom prst="rect">
                <a:avLst/>
              </a:prstGeom>
            </p:spPr>
          </p:pic>
        </p:grpSp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xmlns="" id="{FE5E5FE8-8867-49CD-A5A3-9A949010F53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0" t="31596" r="80968" b="57364"/>
            <a:stretch/>
          </p:blipFill>
          <p:spPr>
            <a:xfrm>
              <a:off x="8590357" y="2057887"/>
              <a:ext cx="1299989" cy="893315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7625ACEC-C7E3-41DD-93A7-C0CF600DE813}"/>
              </a:ext>
            </a:extLst>
          </p:cNvPr>
          <p:cNvGrpSpPr/>
          <p:nvPr/>
        </p:nvGrpSpPr>
        <p:grpSpPr>
          <a:xfrm>
            <a:off x="7296743" y="3846817"/>
            <a:ext cx="2831242" cy="1848667"/>
            <a:chOff x="7296743" y="3846817"/>
            <a:chExt cx="2831242" cy="1848667"/>
          </a:xfrm>
        </p:grpSpPr>
        <p:grpSp>
          <p:nvGrpSpPr>
            <p:cNvPr id="8" name="Group 7"/>
            <p:cNvGrpSpPr/>
            <p:nvPr/>
          </p:nvGrpSpPr>
          <p:grpSpPr>
            <a:xfrm>
              <a:off x="7296743" y="3846817"/>
              <a:ext cx="2831242" cy="1848667"/>
              <a:chOff x="3471972" y="3142675"/>
              <a:chExt cx="3960886" cy="2589642"/>
            </a:xfrm>
          </p:grpSpPr>
          <p:pic>
            <p:nvPicPr>
              <p:cNvPr id="38" name="Picture 37"/>
              <p:cNvPicPr>
                <a:picLocks noChangeAspect="1"/>
              </p:cNvPicPr>
              <p:nvPr/>
            </p:nvPicPr>
            <p:blipFill rotWithShape="1"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819" t="58056" r="13852" b="29583"/>
              <a:stretch/>
            </p:blipFill>
            <p:spPr>
              <a:xfrm rot="157977" flipH="1">
                <a:off x="3605504" y="3887974"/>
                <a:ext cx="3827354" cy="1844343"/>
              </a:xfrm>
              <a:prstGeom prst="rect">
                <a:avLst/>
              </a:prstGeom>
            </p:spPr>
          </p:pic>
          <p:pic>
            <p:nvPicPr>
              <p:cNvPr id="52" name="Picture 51"/>
              <p:cNvPicPr>
                <a:picLocks noChangeAspect="1"/>
              </p:cNvPicPr>
              <p:nvPr/>
            </p:nvPicPr>
            <p:blipFill rotWithShape="1"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550" t="31596" r="80968" b="57364"/>
              <a:stretch/>
            </p:blipFill>
            <p:spPr>
              <a:xfrm>
                <a:off x="3471972" y="3142675"/>
                <a:ext cx="939940" cy="839589"/>
              </a:xfrm>
              <a:prstGeom prst="rect">
                <a:avLst/>
              </a:prstGeom>
            </p:spPr>
          </p:pic>
          <p:cxnSp>
            <p:nvCxnSpPr>
              <p:cNvPr id="53" name="Straight Arrow Connector 52"/>
              <p:cNvCxnSpPr>
                <a:cxnSpLocks/>
              </p:cNvCxnSpPr>
              <p:nvPr/>
            </p:nvCxnSpPr>
            <p:spPr>
              <a:xfrm>
                <a:off x="4252946" y="4174278"/>
                <a:ext cx="309677" cy="61562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prstDash val="solid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Arrow Connector 53"/>
              <p:cNvCxnSpPr>
                <a:cxnSpLocks/>
              </p:cNvCxnSpPr>
              <p:nvPr/>
            </p:nvCxnSpPr>
            <p:spPr>
              <a:xfrm>
                <a:off x="6077629" y="4067522"/>
                <a:ext cx="12995" cy="586191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prstDash val="solid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xmlns="" id="{2F64FF9D-16F9-4F72-88BB-342E0824CA2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0" t="31596" r="80968" b="57364"/>
            <a:stretch/>
          </p:blipFill>
          <p:spPr>
            <a:xfrm>
              <a:off x="9031700" y="3943626"/>
              <a:ext cx="614701" cy="599357"/>
            </a:xfrm>
            <a:prstGeom prst="rect">
              <a:avLst/>
            </a:prstGeom>
          </p:spPr>
        </p:pic>
      </p:grpSp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xmlns="" id="{19A18F8F-6978-4A34-B9FD-B1F96C4AC0C9}"/>
              </a:ext>
            </a:extLst>
          </p:cNvPr>
          <p:cNvSpPr/>
          <p:nvPr/>
        </p:nvSpPr>
        <p:spPr>
          <a:xfrm>
            <a:off x="3200347" y="4048084"/>
            <a:ext cx="2326264" cy="437484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 الثالثة: 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xmlns="" id="{058DB9F5-11D3-48D4-A6E4-76B12A65B015}"/>
              </a:ext>
            </a:extLst>
          </p:cNvPr>
          <p:cNvSpPr/>
          <p:nvPr/>
        </p:nvSpPr>
        <p:spPr>
          <a:xfrm>
            <a:off x="3139531" y="4523728"/>
            <a:ext cx="2688417" cy="1323439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 rtl="1"/>
            <a:r>
              <a:rPr lang="ar-BH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ألٌف مشبك الورق  حول مشبكي التثبيت. الٌف  سلكي الدائرة الكهربائية بحيث يلتف سلك حول كل مشبك من مشبكي التثبيت</a:t>
            </a:r>
            <a:endParaRPr lang="hi-IN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090FD404-4B4F-4559-87F4-153B110754E3}"/>
              </a:ext>
            </a:extLst>
          </p:cNvPr>
          <p:cNvSpPr/>
          <p:nvPr/>
        </p:nvSpPr>
        <p:spPr>
          <a:xfrm>
            <a:off x="990600" y="5914964"/>
            <a:ext cx="4697106" cy="401812"/>
          </a:xfrm>
          <a:prstGeom prst="roundRect">
            <a:avLst/>
          </a:prstGeom>
          <a:solidFill>
            <a:srgbClr val="C0000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يجب ان يبدو المنتج النهائي  بهذا الشكل</a:t>
            </a:r>
            <a:endParaRPr lang="hi-IN" sz="2800" b="1" dirty="0">
              <a:solidFill>
                <a:schemeClr val="bg1"/>
              </a:solidFill>
              <a:latin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8245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 animBg="1"/>
      <p:bldP spid="7" grpId="0" animBg="1"/>
      <p:bldP spid="4" grpId="0" animBg="1"/>
      <p:bldP spid="44" grpId="0" animBg="1"/>
      <p:bldP spid="50" grpId="0"/>
      <p:bldP spid="41" grpId="0" animBg="1"/>
      <p:bldP spid="27" grpId="0" animBg="1"/>
      <p:bldP spid="58" grpId="0"/>
      <p:bldP spid="59" grpId="0"/>
      <p:bldP spid="60" grpId="0"/>
      <p:bldP spid="40" grpId="0" animBg="1"/>
      <p:bldP spid="9" grpId="0" animBg="1"/>
      <p:bldP spid="13" grpId="0" animBg="1"/>
      <p:bldP spid="15" grpId="0" animBg="1"/>
      <p:bldP spid="16" grpId="0" animBg="1"/>
      <p:bldP spid="18" grpId="0" animBg="1"/>
      <p:bldP spid="51" grpId="0" animBg="1"/>
      <p:bldP spid="19" grpId="0" animBg="1"/>
      <p:bldP spid="5" grpId="0" animBg="1"/>
      <p:bldP spid="57" grpId="0" animBg="1"/>
      <p:bldP spid="61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2547A63-A602-4AE8-A17F-20607691A4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767A5A18-0EE9-408F-91B4-B002FFFBA108}"/>
              </a:ext>
            </a:extLst>
          </p:cNvPr>
          <p:cNvSpPr/>
          <p:nvPr/>
        </p:nvSpPr>
        <p:spPr>
          <a:xfrm>
            <a:off x="647145" y="1262373"/>
            <a:ext cx="5081157" cy="2400161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B15EF0C1-64CC-4F3C-83A5-7D03CBF06421}"/>
              </a:ext>
            </a:extLst>
          </p:cNvPr>
          <p:cNvSpPr/>
          <p:nvPr/>
        </p:nvSpPr>
        <p:spPr>
          <a:xfrm>
            <a:off x="833032" y="2524664"/>
            <a:ext cx="2115558" cy="87691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i-IN" sz="2800" b="1" dirty="0">
              <a:latin typeface="Sakkal Majalla" panose="02000000000000000000" pitchFamily="2" charset="-78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C786368A-367A-4EB5-82DB-90C355BBA155}"/>
              </a:ext>
            </a:extLst>
          </p:cNvPr>
          <p:cNvSpPr/>
          <p:nvPr/>
        </p:nvSpPr>
        <p:spPr>
          <a:xfrm>
            <a:off x="6955054" y="3632999"/>
            <a:ext cx="5081157" cy="267367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B699E2F5-7A91-4ED4-BBD8-4A13E133C862}"/>
              </a:ext>
            </a:extLst>
          </p:cNvPr>
          <p:cNvSpPr/>
          <p:nvPr/>
        </p:nvSpPr>
        <p:spPr>
          <a:xfrm>
            <a:off x="6955054" y="1190691"/>
            <a:ext cx="4993835" cy="230523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xmlns="" id="{8295861E-6838-4BFE-9AF3-3D406FD20E61}"/>
              </a:ext>
            </a:extLst>
          </p:cNvPr>
          <p:cNvSpPr/>
          <p:nvPr/>
        </p:nvSpPr>
        <p:spPr>
          <a:xfrm>
            <a:off x="10361794" y="1512296"/>
            <a:ext cx="1599346" cy="1590967"/>
          </a:xfrm>
          <a:prstGeom prst="rect">
            <a:avLst/>
          </a:prstGeom>
          <a:solidFill>
            <a:srgbClr val="002060"/>
          </a:solidFill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r" rtl="1"/>
            <a:endParaRPr lang="ar-BH" sz="26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  <a:sym typeface="Wingdings" panose="05000000000000000000" pitchFamily="2" charset="2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-47466" y="-95521"/>
            <a:ext cx="12187814" cy="1106066"/>
            <a:chOff x="10323" y="-79411"/>
            <a:chExt cx="12187814" cy="1106066"/>
          </a:xfrm>
        </p:grpSpPr>
        <p:sp>
          <p:nvSpPr>
            <p:cNvPr id="3" name="Rectangle 2"/>
            <p:cNvSpPr/>
            <p:nvPr/>
          </p:nvSpPr>
          <p:spPr>
            <a:xfrm>
              <a:off x="10323" y="-5300"/>
              <a:ext cx="12187814" cy="103195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11314481" y="-79411"/>
              <a:ext cx="877518" cy="1045911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-119190" y="5677104"/>
            <a:ext cx="12311190" cy="1180896"/>
            <a:chOff x="-119190" y="5677104"/>
            <a:chExt cx="12311190" cy="1180896"/>
          </a:xfrm>
        </p:grpSpPr>
        <p:grpSp>
          <p:nvGrpSpPr>
            <p:cNvPr id="46" name="Group 45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48" name="Straight Connector 47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Rectangle 48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التصميم والتقانة - الصف الثالث الإبتدائي- الدرس الثاني أصنع  مفتاح كهربائي- وحدة الإنارة</a:t>
                </a:r>
              </a:p>
            </p:txBody>
          </p:sp>
        </p:grpSp>
        <p:pic>
          <p:nvPicPr>
            <p:cNvPr id="47" name="Picture 4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19190" y="5677104"/>
              <a:ext cx="990601" cy="1180896"/>
            </a:xfrm>
            <a:prstGeom prst="rect">
              <a:avLst/>
            </a:prstGeom>
          </p:spPr>
        </p:pic>
      </p:grpSp>
      <p:sp>
        <p:nvSpPr>
          <p:cNvPr id="50" name="Rectangle 49"/>
          <p:cNvSpPr/>
          <p:nvPr/>
        </p:nvSpPr>
        <p:spPr>
          <a:xfrm>
            <a:off x="3947145" y="106996"/>
            <a:ext cx="35623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BH" sz="3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اصنع مفتاحاً كهربائيّاً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324319" y="2524664"/>
            <a:ext cx="2115559" cy="707886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--------------------------------------------------------------</a:t>
            </a:r>
            <a:endParaRPr lang="hi-IN" sz="2000" b="1" dirty="0">
              <a:solidFill>
                <a:schemeClr val="bg1"/>
              </a:solidFill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110073" y="1595004"/>
            <a:ext cx="1275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------------------</a:t>
            </a:r>
            <a:endParaRPr lang="hi-IN" sz="2000" b="1" dirty="0">
              <a:solidFill>
                <a:srgbClr val="C00000"/>
              </a:solidFill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10050549" y="3095817"/>
            <a:ext cx="11572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----------------</a:t>
            </a:r>
            <a:endParaRPr lang="hi-IN" sz="2000" b="1" dirty="0">
              <a:solidFill>
                <a:srgbClr val="C00000"/>
              </a:solidFill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8917000" y="1162516"/>
            <a:ext cx="11572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BH" sz="20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----------------</a:t>
            </a:r>
            <a:endParaRPr lang="hi-IN" sz="2000" b="1" dirty="0">
              <a:solidFill>
                <a:srgbClr val="C0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0307268" y="1262373"/>
            <a:ext cx="1546457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ماذا سنحتاج لصنع المفتاح الكهربائي ؟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A42E3D84-A073-424F-8DC5-7619DCC9BCB8}"/>
              </a:ext>
            </a:extLst>
          </p:cNvPr>
          <p:cNvSpPr/>
          <p:nvPr/>
        </p:nvSpPr>
        <p:spPr>
          <a:xfrm>
            <a:off x="680800" y="3873230"/>
            <a:ext cx="5081157" cy="242823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xmlns="" id="{766A82E8-8C2D-4446-BEED-AF322A1470D5}"/>
              </a:ext>
            </a:extLst>
          </p:cNvPr>
          <p:cNvSpPr/>
          <p:nvPr/>
        </p:nvSpPr>
        <p:spPr>
          <a:xfrm>
            <a:off x="3324320" y="1494285"/>
            <a:ext cx="2041432" cy="889311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الأولى :  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xmlns="" id="{33F9105B-AEF7-46F0-91B9-8F3F2B1224F9}"/>
              </a:ext>
            </a:extLst>
          </p:cNvPr>
          <p:cNvSpPr/>
          <p:nvPr/>
        </p:nvSpPr>
        <p:spPr>
          <a:xfrm>
            <a:off x="9887930" y="3921983"/>
            <a:ext cx="2027303" cy="544110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 الثانية: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837CF5CB-204D-438D-8B46-32C06E0AF109}"/>
              </a:ext>
            </a:extLst>
          </p:cNvPr>
          <p:cNvSpPr/>
          <p:nvPr/>
        </p:nvSpPr>
        <p:spPr>
          <a:xfrm>
            <a:off x="879720" y="1494285"/>
            <a:ext cx="2102135" cy="860373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i-IN" sz="2800" b="1" dirty="0">
              <a:latin typeface="Sakkal Majalla" panose="02000000000000000000" pitchFamily="2" charset="-78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936776" y="1336141"/>
            <a:ext cx="1840512" cy="2015738"/>
            <a:chOff x="7094334" y="3479521"/>
            <a:chExt cx="1840512" cy="2015738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520" t="66389" r="11493" b="28502"/>
            <a:stretch/>
          </p:blipFill>
          <p:spPr>
            <a:xfrm rot="18486821">
              <a:off x="7487645" y="3812080"/>
              <a:ext cx="1073828" cy="408710"/>
            </a:xfrm>
            <a:prstGeom prst="rect">
              <a:avLst/>
            </a:prstGeom>
            <a:effectLst>
              <a:outerShdw blurRad="50800" dist="50800" dir="5400000" algn="ctr" rotWithShape="0">
                <a:schemeClr val="tx1"/>
              </a:outerShdw>
            </a:effectLst>
          </p:spPr>
        </p:pic>
        <p:pic>
          <p:nvPicPr>
            <p:cNvPr id="37" name="Picture 36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571" t="74711" r="28034" b="16389"/>
            <a:stretch/>
          </p:blipFill>
          <p:spPr>
            <a:xfrm rot="231768">
              <a:off x="7094334" y="4757202"/>
              <a:ext cx="1840512" cy="738057"/>
            </a:xfrm>
            <a:prstGeom prst="rect">
              <a:avLst/>
            </a:prstGeom>
            <a:effectLst>
              <a:outerShdw blurRad="50800" dist="50800" dir="5400000" algn="ctr" rotWithShape="0">
                <a:schemeClr val="tx1">
                  <a:lumMod val="95000"/>
                  <a:lumOff val="5000"/>
                </a:schemeClr>
              </a:outerShdw>
            </a:effectLst>
          </p:spPr>
        </p:pic>
      </p:grp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08E53DC4-BC03-4F92-B83D-7141055F1F05}"/>
              </a:ext>
            </a:extLst>
          </p:cNvPr>
          <p:cNvSpPr/>
          <p:nvPr/>
        </p:nvSpPr>
        <p:spPr>
          <a:xfrm>
            <a:off x="7089078" y="3873230"/>
            <a:ext cx="2610784" cy="219321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i-IN" sz="2800" b="1" dirty="0">
              <a:latin typeface="Sakkal Majalla" panose="02000000000000000000" pitchFamily="2" charset="-78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9914502" y="4913124"/>
            <a:ext cx="1939223" cy="707886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----------------------------------------------------------</a:t>
            </a:r>
            <a:endParaRPr lang="hi-IN" sz="2000" b="1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xmlns="" id="{E8AC70CF-870E-41BD-BBE0-71E444FC0B92}"/>
              </a:ext>
            </a:extLst>
          </p:cNvPr>
          <p:cNvSpPr/>
          <p:nvPr/>
        </p:nvSpPr>
        <p:spPr>
          <a:xfrm>
            <a:off x="833229" y="4048084"/>
            <a:ext cx="2610784" cy="204096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i-IN" sz="2800" b="1" dirty="0">
              <a:latin typeface="Sakkal Majalla" panose="02000000000000000000" pitchFamily="2" charset="-78"/>
            </a:endParaRP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xmlns="" id="{9210652D-C6E1-4202-8758-BCD520C931E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9" t="47222" r="29765" b="39306"/>
          <a:stretch/>
        </p:blipFill>
        <p:spPr>
          <a:xfrm>
            <a:off x="937425" y="4288506"/>
            <a:ext cx="2573239" cy="1378089"/>
          </a:xfrm>
          <a:prstGeom prst="rect">
            <a:avLst/>
          </a:prstGeom>
        </p:spPr>
      </p:pic>
      <p:grpSp>
        <p:nvGrpSpPr>
          <p:cNvPr id="63" name="Group 62">
            <a:extLst>
              <a:ext uri="{FF2B5EF4-FFF2-40B4-BE49-F238E27FC236}">
                <a16:creationId xmlns:a16="http://schemas.microsoft.com/office/drawing/2014/main" xmlns="" id="{8643FE03-6EC1-4CBE-A668-8491237FF403}"/>
              </a:ext>
            </a:extLst>
          </p:cNvPr>
          <p:cNvGrpSpPr/>
          <p:nvPr/>
        </p:nvGrpSpPr>
        <p:grpSpPr>
          <a:xfrm>
            <a:off x="7016739" y="1572343"/>
            <a:ext cx="3057528" cy="1816062"/>
            <a:chOff x="932836" y="1395131"/>
            <a:chExt cx="2352169" cy="181606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xmlns="" id="{357DF02E-09CE-44A0-A768-9CEB4844E1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520" t="66389" r="11493" b="28502"/>
            <a:stretch/>
          </p:blipFill>
          <p:spPr>
            <a:xfrm>
              <a:off x="2073175" y="2749958"/>
              <a:ext cx="1211830" cy="461235"/>
            </a:xfrm>
            <a:prstGeom prst="rect">
              <a:avLst/>
            </a:prstGeom>
          </p:spPr>
        </p:pic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xmlns="" id="{456D50A3-06C8-4D57-A5C3-A56CC36586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0" t="31596" r="80968" b="57364"/>
            <a:stretch/>
          </p:blipFill>
          <p:spPr>
            <a:xfrm>
              <a:off x="2210735" y="1395131"/>
              <a:ext cx="1000087" cy="893315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xmlns="" id="{64F9FD95-418E-4A4A-AF5B-508308C1C0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702" t="60376" r="28720" b="33930"/>
            <a:stretch/>
          </p:blipFill>
          <p:spPr>
            <a:xfrm flipH="1">
              <a:off x="932836" y="1980509"/>
              <a:ext cx="1233672" cy="849559"/>
            </a:xfrm>
            <a:prstGeom prst="rect">
              <a:avLst/>
            </a:prstGeom>
          </p:spPr>
        </p:pic>
      </p:grp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xmlns="" id="{137CDF95-CED7-4AFA-BBFC-3502ABF0A500}"/>
              </a:ext>
            </a:extLst>
          </p:cNvPr>
          <p:cNvSpPr/>
          <p:nvPr/>
        </p:nvSpPr>
        <p:spPr>
          <a:xfrm>
            <a:off x="7239663" y="74304"/>
            <a:ext cx="1792037" cy="694556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تقيمي-1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xmlns="" id="{6F26E354-2203-4273-9E01-33A95B431EAF}"/>
              </a:ext>
            </a:extLst>
          </p:cNvPr>
          <p:cNvSpPr/>
          <p:nvPr/>
        </p:nvSpPr>
        <p:spPr>
          <a:xfrm>
            <a:off x="58917" y="10593"/>
            <a:ext cx="2631805" cy="101566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الهدف1: أن يصنع التلميذ مفتاحاً كهربائيّاً بسيطا وفق الخطوات المحددة.</a:t>
            </a: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xmlns="" id="{081035C1-0F5D-4DE9-B196-394ABF4D970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19" t="58056" r="13852" b="29583"/>
          <a:stretch/>
        </p:blipFill>
        <p:spPr>
          <a:xfrm rot="157977" flipH="1">
            <a:off x="7392192" y="4513773"/>
            <a:ext cx="2735793" cy="1316621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xmlns="" id="{766B0F34-FBE2-4712-8F44-8BFAA886CAEC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" t="31596" r="80968" b="57364"/>
          <a:stretch/>
        </p:blipFill>
        <p:spPr>
          <a:xfrm>
            <a:off x="7296743" y="3981727"/>
            <a:ext cx="671869" cy="599357"/>
          </a:xfrm>
          <a:prstGeom prst="rect">
            <a:avLst/>
          </a:prstGeom>
        </p:spPr>
      </p:pic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xmlns="" id="{39A52365-FAE1-4D0E-A678-2630481447DB}"/>
              </a:ext>
            </a:extLst>
          </p:cNvPr>
          <p:cNvCxnSpPr>
            <a:cxnSpLocks/>
          </p:cNvCxnSpPr>
          <p:nvPr/>
        </p:nvCxnSpPr>
        <p:spPr>
          <a:xfrm>
            <a:off x="7854983" y="4718157"/>
            <a:ext cx="221357" cy="439475"/>
          </a:xfrm>
          <a:prstGeom prst="straightConnector1">
            <a:avLst/>
          </a:prstGeom>
          <a:ln w="1905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xmlns="" id="{9B273821-33F0-4420-B43E-CF9664F14581}"/>
              </a:ext>
            </a:extLst>
          </p:cNvPr>
          <p:cNvCxnSpPr>
            <a:cxnSpLocks/>
          </p:cNvCxnSpPr>
          <p:nvPr/>
        </p:nvCxnSpPr>
        <p:spPr>
          <a:xfrm>
            <a:off x="9159267" y="4641947"/>
            <a:ext cx="9289" cy="418464"/>
          </a:xfrm>
          <a:prstGeom prst="straightConnector1">
            <a:avLst/>
          </a:prstGeom>
          <a:ln w="1905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Picture 69">
            <a:extLst>
              <a:ext uri="{FF2B5EF4-FFF2-40B4-BE49-F238E27FC236}">
                <a16:creationId xmlns:a16="http://schemas.microsoft.com/office/drawing/2014/main" xmlns="" id="{0BBBAAB3-107A-4DC9-AF33-98C0152CC1C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" t="31596" r="80968" b="57364"/>
          <a:stretch/>
        </p:blipFill>
        <p:spPr>
          <a:xfrm>
            <a:off x="9031700" y="4078536"/>
            <a:ext cx="614701" cy="599357"/>
          </a:xfrm>
          <a:prstGeom prst="rect">
            <a:avLst/>
          </a:prstGeom>
        </p:spPr>
      </p:pic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xmlns="" id="{795562B4-0625-401E-854D-5BF603D7D257}"/>
              </a:ext>
            </a:extLst>
          </p:cNvPr>
          <p:cNvSpPr/>
          <p:nvPr/>
        </p:nvSpPr>
        <p:spPr>
          <a:xfrm>
            <a:off x="3200347" y="4048084"/>
            <a:ext cx="2326264" cy="437484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الخطوة  الثالثة: 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xmlns="" id="{AF9A8199-40A9-47B6-A33B-23FAB3E91529}"/>
              </a:ext>
            </a:extLst>
          </p:cNvPr>
          <p:cNvSpPr/>
          <p:nvPr/>
        </p:nvSpPr>
        <p:spPr>
          <a:xfrm>
            <a:off x="937425" y="5945788"/>
            <a:ext cx="4697106" cy="401812"/>
          </a:xfrm>
          <a:prstGeom prst="round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يجب ان يبدو المنتج النهائي  بهذا الشكل</a:t>
            </a:r>
            <a:endParaRPr lang="hi-IN" sz="2800" b="1" dirty="0">
              <a:solidFill>
                <a:schemeClr val="bg1"/>
              </a:solidFill>
              <a:latin typeface="Sakkal Majalla" panose="02000000000000000000" pitchFamily="2" charset="-78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xmlns="" id="{BD0CA1F5-56D7-4480-A9F7-E352D56AC5A9}"/>
              </a:ext>
            </a:extLst>
          </p:cNvPr>
          <p:cNvSpPr/>
          <p:nvPr/>
        </p:nvSpPr>
        <p:spPr>
          <a:xfrm>
            <a:off x="3489385" y="4626987"/>
            <a:ext cx="2115559" cy="1323439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en-GB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--------------------------------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  <a:sym typeface="Wingdings" panose="05000000000000000000" pitchFamily="2" charset="2"/>
            </a:endParaRPr>
          </a:p>
          <a:p>
            <a:pPr algn="ctr"/>
            <a:r>
              <a:rPr lang="en-GB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------------------------------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  <a:sym typeface="Wingdings" panose="05000000000000000000" pitchFamily="2" charset="2"/>
            </a:endParaRPr>
          </a:p>
          <a:p>
            <a:pPr algn="ctr"/>
            <a:r>
              <a:rPr lang="en-GB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-----------------------------</a:t>
            </a:r>
            <a:endParaRPr lang="ar-BH" sz="20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  <a:sym typeface="Wingdings" panose="05000000000000000000" pitchFamily="2" charset="2"/>
            </a:endParaRPr>
          </a:p>
          <a:p>
            <a:pPr algn="ctr"/>
            <a:r>
              <a:rPr lang="en-GB" sz="20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------------------------------</a:t>
            </a:r>
            <a:endParaRPr lang="hi-IN" sz="2000" b="1" dirty="0">
              <a:solidFill>
                <a:schemeClr val="bg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A997DFF6-1290-41CF-BF4F-0A85BBA0268D}"/>
              </a:ext>
            </a:extLst>
          </p:cNvPr>
          <p:cNvSpPr txBox="1"/>
          <p:nvPr/>
        </p:nvSpPr>
        <p:spPr>
          <a:xfrm>
            <a:off x="-47466" y="881635"/>
            <a:ext cx="4925552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ارجع للشريحة السابقة للتأكد من إجاباتك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EEB836D5-B8E6-4CE7-AECF-25C659E87424}"/>
              </a:ext>
            </a:extLst>
          </p:cNvPr>
          <p:cNvSpPr txBox="1"/>
          <p:nvPr/>
        </p:nvSpPr>
        <p:spPr>
          <a:xfrm>
            <a:off x="4878086" y="884765"/>
            <a:ext cx="5637701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أصف بشكل موجز خطوات صنع المفتاح الكهربائي</a:t>
            </a:r>
          </a:p>
        </p:txBody>
      </p:sp>
    </p:spTree>
    <p:extLst>
      <p:ext uri="{BB962C8B-B14F-4D97-AF65-F5344CB8AC3E}">
        <p14:creationId xmlns:p14="http://schemas.microsoft.com/office/powerpoint/2010/main" val="3825355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" grpId="0" animBg="1"/>
      <p:bldP spid="7" grpId="0" animBg="1"/>
      <p:bldP spid="4" grpId="0" animBg="1"/>
      <p:bldP spid="44" grpId="0" animBg="1"/>
      <p:bldP spid="50" grpId="0"/>
      <p:bldP spid="27" grpId="0" animBg="1"/>
      <p:bldP spid="58" grpId="0"/>
      <p:bldP spid="59" grpId="0"/>
      <p:bldP spid="60" grpId="0"/>
      <p:bldP spid="10" grpId="0"/>
      <p:bldP spid="9" grpId="0" animBg="1"/>
      <p:bldP spid="13" grpId="0" animBg="1"/>
      <p:bldP spid="15" grpId="0" animBg="1"/>
      <p:bldP spid="16" grpId="0" animBg="1"/>
      <p:bldP spid="18" grpId="0" animBg="1"/>
      <p:bldP spid="51" grpId="0" animBg="1"/>
      <p:bldP spid="19" grpId="0" animBg="1"/>
      <p:bldP spid="55" grpId="0" animBg="1"/>
      <p:bldP spid="71" grpId="0" animBg="1"/>
      <p:bldP spid="73" grpId="0" animBg="1"/>
      <p:bldP spid="74" grpId="0" animBg="1"/>
      <p:bldP spid="61" grpId="0" animBg="1"/>
      <p:bldP spid="7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510EB97-E8B3-4DEB-82FB-8024143B8F1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FB47D74-DCA3-480F-A84C-111D3625FF19}"/>
              </a:ext>
            </a:extLst>
          </p:cNvPr>
          <p:cNvSpPr/>
          <p:nvPr/>
        </p:nvSpPr>
        <p:spPr>
          <a:xfrm>
            <a:off x="193984" y="1217149"/>
            <a:ext cx="11836587" cy="4958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8" t="49771" r="56436" b="17702"/>
          <a:stretch/>
        </p:blipFill>
        <p:spPr>
          <a:xfrm>
            <a:off x="745186" y="1662425"/>
            <a:ext cx="3864424" cy="3800985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-1" y="5677104"/>
            <a:ext cx="12192001" cy="1180896"/>
            <a:chOff x="-1" y="5677104"/>
            <a:chExt cx="12192001" cy="1180896"/>
          </a:xfrm>
        </p:grpSpPr>
        <p:grpSp>
          <p:nvGrpSpPr>
            <p:cNvPr id="31" name="Group 30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Rectangle 35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التصميم والتقانة - الصف الثالث الإبتدائي- الدرس الثاني  أصنع مفتاح كهربائي- وحدة الإنارة</a:t>
                </a:r>
              </a:p>
            </p:txBody>
          </p:sp>
        </p:grpSp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" y="5677104"/>
              <a:ext cx="990601" cy="1180896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0323" y="-79411"/>
            <a:ext cx="12187814" cy="1106066"/>
            <a:chOff x="10323" y="-79411"/>
            <a:chExt cx="12187814" cy="1106066"/>
          </a:xfrm>
        </p:grpSpPr>
        <p:sp>
          <p:nvSpPr>
            <p:cNvPr id="38" name="Rectangle 37"/>
            <p:cNvSpPr/>
            <p:nvPr/>
          </p:nvSpPr>
          <p:spPr>
            <a:xfrm>
              <a:off x="10323" y="-5300"/>
              <a:ext cx="12187814" cy="103195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11314481" y="-79411"/>
              <a:ext cx="877518" cy="1045911"/>
            </a:xfrm>
            <a:prstGeom prst="rect">
              <a:avLst/>
            </a:prstGeom>
          </p:spPr>
        </p:pic>
      </p:grpSp>
      <p:sp>
        <p:nvSpPr>
          <p:cNvPr id="40" name="Rectangle 39"/>
          <p:cNvSpPr/>
          <p:nvPr/>
        </p:nvSpPr>
        <p:spPr>
          <a:xfrm>
            <a:off x="132804" y="105075"/>
            <a:ext cx="2670031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الهدف2: </a:t>
            </a:r>
            <a:r>
              <a:rPr lang="ar-BH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يصنع التلميذ مفتاحي ضغط بطريقتين مختلفتين.</a:t>
            </a:r>
          </a:p>
        </p:txBody>
      </p:sp>
      <p:sp>
        <p:nvSpPr>
          <p:cNvPr id="41" name="Rectangle 40"/>
          <p:cNvSpPr/>
          <p:nvPr/>
        </p:nvSpPr>
        <p:spPr>
          <a:xfrm>
            <a:off x="3102964" y="35917"/>
            <a:ext cx="60043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BH" sz="32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ثانياً:اصنع مفتاح ضغط (الطريقة الأولى)</a:t>
            </a:r>
          </a:p>
        </p:txBody>
      </p:sp>
      <p:sp>
        <p:nvSpPr>
          <p:cNvPr id="42" name="Rectangle 41"/>
          <p:cNvSpPr/>
          <p:nvPr/>
        </p:nvSpPr>
        <p:spPr>
          <a:xfrm>
            <a:off x="8805068" y="10302"/>
            <a:ext cx="2467284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نشاط (2)</a:t>
            </a:r>
          </a:p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ثانيا: مفتاح الضغط (1)</a:t>
            </a:r>
          </a:p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(انظر الكتاب صفحة 25)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190624" y="1925444"/>
            <a:ext cx="4209145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(3) ألصق قطعة من الألمنيوم في أحد الوجهين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604398" y="3797629"/>
            <a:ext cx="3122933" cy="492443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r" rtl="1"/>
            <a:r>
              <a:rPr lang="ar-BH" sz="2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خطوات العمل الطريقة الأولى: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240954" y="4444024"/>
            <a:ext cx="3593668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(1) اطو قطعة من الورق المقوى من النصف لتشكل وجهين متطابقين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745386" y="5634364"/>
            <a:ext cx="3511030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(2) اعمل ثقبين في طرف أحد الوجهين</a:t>
            </a:r>
          </a:p>
        </p:txBody>
      </p:sp>
      <p:sp>
        <p:nvSpPr>
          <p:cNvPr id="26" name="Rectangle 25"/>
          <p:cNvSpPr/>
          <p:nvPr/>
        </p:nvSpPr>
        <p:spPr>
          <a:xfrm>
            <a:off x="912168" y="5558678"/>
            <a:ext cx="3795390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(4) أثبت مشبكي تثبيت بالثقبين والف حوليهم أسلاك الدائرة الكهربائية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67" t="49772" r="31709" b="18841"/>
          <a:stretch/>
        </p:blipFill>
        <p:spPr>
          <a:xfrm>
            <a:off x="4599155" y="2275854"/>
            <a:ext cx="3395269" cy="3667805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198291" y="1475782"/>
            <a:ext cx="3649164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(5) الآن طابق الوجهين ليعمل المفتاح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5971275" y="3053693"/>
            <a:ext cx="1616014" cy="453934"/>
            <a:chOff x="7096502" y="3211286"/>
            <a:chExt cx="1616014" cy="453934"/>
          </a:xfrm>
        </p:grpSpPr>
        <p:cxnSp>
          <p:nvCxnSpPr>
            <p:cNvPr id="5" name="Straight Connector 4"/>
            <p:cNvCxnSpPr/>
            <p:nvPr/>
          </p:nvCxnSpPr>
          <p:spPr>
            <a:xfrm flipH="1">
              <a:off x="7108371" y="3211286"/>
              <a:ext cx="434891" cy="29391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8229600" y="3308963"/>
              <a:ext cx="482916" cy="35625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7096502" y="3505200"/>
              <a:ext cx="1133098" cy="16002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7491477" y="3219911"/>
              <a:ext cx="1196460" cy="10716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A561590A-D293-42A3-8BA0-F90E136705B6}"/>
              </a:ext>
            </a:extLst>
          </p:cNvPr>
          <p:cNvSpPr txBox="1"/>
          <p:nvPr/>
        </p:nvSpPr>
        <p:spPr>
          <a:xfrm>
            <a:off x="3341030" y="646307"/>
            <a:ext cx="5260490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r" rtl="1"/>
            <a:r>
              <a:rPr lang="ar-BH" sz="2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( نشاط تطبيقي اختياري عند إمكانية توفر الأدوات وإشراف ولي الأمر)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9AA6C6E2-F994-4CD5-9E44-BE464A0C250A}"/>
              </a:ext>
            </a:extLst>
          </p:cNvPr>
          <p:cNvSpPr/>
          <p:nvPr/>
        </p:nvSpPr>
        <p:spPr>
          <a:xfrm>
            <a:off x="8742938" y="2052959"/>
            <a:ext cx="2984393" cy="162147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457200" indent="-457200" algn="just" rtl="1">
              <a:buFont typeface="+mj-lt"/>
              <a:buAutoNum type="arabicPeriod"/>
            </a:pP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ورق مقوى </a:t>
            </a:r>
          </a:p>
          <a:p>
            <a:pPr marL="457200" indent="-457200" algn="just" rtl="1">
              <a:buFont typeface="+mj-lt"/>
              <a:buAutoNum type="arabicPeriod"/>
            </a:pP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قطعة من الألمنيوم</a:t>
            </a:r>
          </a:p>
          <a:p>
            <a:pPr marL="457200" indent="-457200" algn="just" rtl="1">
              <a:buFont typeface="+mj-lt"/>
              <a:buAutoNum type="arabicPeriod"/>
            </a:pP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مشبكي تثبيت 2</a:t>
            </a:r>
          </a:p>
          <a:p>
            <a:pPr marL="457200" indent="-457200" algn="just" rtl="1">
              <a:buFont typeface="+mj-lt"/>
              <a:buAutoNum type="arabicPeriod"/>
            </a:pP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أسلاك كهربائية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xmlns="" id="{472691E5-02EA-4263-AAA1-513A8145ADD8}"/>
              </a:ext>
            </a:extLst>
          </p:cNvPr>
          <p:cNvSpPr/>
          <p:nvPr/>
        </p:nvSpPr>
        <p:spPr>
          <a:xfrm>
            <a:off x="9019738" y="1490741"/>
            <a:ext cx="2294743" cy="492443"/>
          </a:xfrm>
          <a:prstGeom prst="rect">
            <a:avLst/>
          </a:prstGeom>
          <a:solidFill>
            <a:schemeClr val="accent1">
              <a:lumMod val="50000"/>
            </a:schemeClr>
          </a:solidFill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r" rtl="1"/>
            <a:r>
              <a:rPr lang="ar-BH" sz="2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المواد التي سنحتاجها:</a:t>
            </a:r>
          </a:p>
        </p:txBody>
      </p:sp>
    </p:spTree>
    <p:extLst>
      <p:ext uri="{BB962C8B-B14F-4D97-AF65-F5344CB8AC3E}">
        <p14:creationId xmlns:p14="http://schemas.microsoft.com/office/powerpoint/2010/main" val="408244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/>
      <p:bldP spid="42" grpId="0" animBg="1"/>
      <p:bldP spid="19" grpId="0" animBg="1"/>
      <p:bldP spid="21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7" grpId="0" animBg="1"/>
      <p:bldP spid="4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00E93795-84ED-49BB-BB34-53C7D480F6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FFB47D74-DCA3-480F-A84C-111D3625FF19}"/>
              </a:ext>
            </a:extLst>
          </p:cNvPr>
          <p:cNvSpPr/>
          <p:nvPr/>
        </p:nvSpPr>
        <p:spPr>
          <a:xfrm>
            <a:off x="177707" y="1377862"/>
            <a:ext cx="11836588" cy="495899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8" t="49771" r="56436" b="17702"/>
          <a:stretch/>
        </p:blipFill>
        <p:spPr>
          <a:xfrm>
            <a:off x="1623255" y="1821354"/>
            <a:ext cx="3864424" cy="3800985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-1" y="5677104"/>
            <a:ext cx="12192001" cy="1180896"/>
            <a:chOff x="-1" y="5677104"/>
            <a:chExt cx="12192001" cy="1180896"/>
          </a:xfrm>
        </p:grpSpPr>
        <p:grpSp>
          <p:nvGrpSpPr>
            <p:cNvPr id="31" name="Group 30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Rectangle 35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التصميم والتقانة - الصف الثالث الإبتدائي- الدرس الثاني أصنع مفتاح كهربائي- وحدة الإنارة</a:t>
                </a:r>
              </a:p>
            </p:txBody>
          </p:sp>
        </p:grpSp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-1" y="5677104"/>
              <a:ext cx="990601" cy="1180896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0323" y="-79411"/>
            <a:ext cx="12187814" cy="1106066"/>
            <a:chOff x="10323" y="-79411"/>
            <a:chExt cx="12187814" cy="1106066"/>
          </a:xfrm>
        </p:grpSpPr>
        <p:sp>
          <p:nvSpPr>
            <p:cNvPr id="38" name="Rectangle 37"/>
            <p:cNvSpPr/>
            <p:nvPr/>
          </p:nvSpPr>
          <p:spPr>
            <a:xfrm>
              <a:off x="10323" y="-5300"/>
              <a:ext cx="12187814" cy="103195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11314481" y="-79411"/>
              <a:ext cx="877518" cy="1045911"/>
            </a:xfrm>
            <a:prstGeom prst="rect">
              <a:avLst/>
            </a:prstGeom>
          </p:spPr>
        </p:pic>
      </p:grpSp>
      <p:sp>
        <p:nvSpPr>
          <p:cNvPr id="41" name="Rectangle 40"/>
          <p:cNvSpPr/>
          <p:nvPr/>
        </p:nvSpPr>
        <p:spPr>
          <a:xfrm>
            <a:off x="2689595" y="184643"/>
            <a:ext cx="52536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BH" sz="3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اصنع مفتاح ضغط (الطريقة الأولى)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221243" y="2069191"/>
            <a:ext cx="4209145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(3) ..........................................................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363032" y="1482824"/>
            <a:ext cx="8714699" cy="492443"/>
          </a:xfrm>
          <a:prstGeom prst="rect">
            <a:avLst/>
          </a:prstGeom>
          <a:solidFill>
            <a:srgbClr val="FFFF00"/>
          </a:solidFill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r" rtl="1"/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أذكر خطوات الصنع لمفتاح الضغط في الطريقة الأولى وقم بكتابة خطوات مفتاح الضغط </a:t>
            </a:r>
          </a:p>
        </p:txBody>
      </p:sp>
      <p:sp>
        <p:nvSpPr>
          <p:cNvPr id="24" name="Rectangle 23"/>
          <p:cNvSpPr/>
          <p:nvPr/>
        </p:nvSpPr>
        <p:spPr>
          <a:xfrm>
            <a:off x="9036687" y="3691888"/>
            <a:ext cx="2815866" cy="120032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(1)..........................................................................................................................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636844" y="5598153"/>
            <a:ext cx="3511030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(2) .................................................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2124691" y="5598153"/>
            <a:ext cx="3795390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(4)...................................................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67" t="49772" r="31709" b="18841"/>
          <a:stretch/>
        </p:blipFill>
        <p:spPr>
          <a:xfrm>
            <a:off x="5845628" y="2292535"/>
            <a:ext cx="3395269" cy="3667805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495299" y="1715680"/>
            <a:ext cx="1643511" cy="156966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(5) .......................................................................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7134973" y="3066424"/>
            <a:ext cx="1616014" cy="453934"/>
            <a:chOff x="7096502" y="3211286"/>
            <a:chExt cx="1616014" cy="453934"/>
          </a:xfrm>
        </p:grpSpPr>
        <p:cxnSp>
          <p:nvCxnSpPr>
            <p:cNvPr id="5" name="Straight Connector 4"/>
            <p:cNvCxnSpPr/>
            <p:nvPr/>
          </p:nvCxnSpPr>
          <p:spPr>
            <a:xfrm flipH="1">
              <a:off x="7108371" y="3211286"/>
              <a:ext cx="434891" cy="293914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8229600" y="3308963"/>
              <a:ext cx="482916" cy="356257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7096502" y="3505200"/>
              <a:ext cx="1133098" cy="16002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7491477" y="3219911"/>
              <a:ext cx="1196460" cy="107161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xmlns="" id="{D5376D54-2D23-4597-94E5-1ADAA622297D}"/>
              </a:ext>
            </a:extLst>
          </p:cNvPr>
          <p:cNvSpPr/>
          <p:nvPr/>
        </p:nvSpPr>
        <p:spPr>
          <a:xfrm>
            <a:off x="7710368" y="168894"/>
            <a:ext cx="1792037" cy="694556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تقيمي-2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xmlns="" id="{2C98755C-CB37-4B87-B0EF-C6EC26422313}"/>
              </a:ext>
            </a:extLst>
          </p:cNvPr>
          <p:cNvSpPr/>
          <p:nvPr/>
        </p:nvSpPr>
        <p:spPr>
          <a:xfrm>
            <a:off x="132804" y="105075"/>
            <a:ext cx="2670031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الهدف2: </a:t>
            </a:r>
            <a:r>
              <a:rPr lang="ar-BH" sz="20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أن يصنع التلميذ مفتاحي ضغط بطريقتين مختلفتين.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37803984-C181-4D2C-9EE0-6BCD8B873BD2}"/>
              </a:ext>
            </a:extLst>
          </p:cNvPr>
          <p:cNvSpPr txBox="1"/>
          <p:nvPr/>
        </p:nvSpPr>
        <p:spPr>
          <a:xfrm>
            <a:off x="4243004" y="6007453"/>
            <a:ext cx="4925552" cy="52322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ar-BH" sz="2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ارجع للشريحة السابقة للتأكد من إجاباتك</a:t>
            </a:r>
          </a:p>
        </p:txBody>
      </p:sp>
    </p:spTree>
    <p:extLst>
      <p:ext uri="{BB962C8B-B14F-4D97-AF65-F5344CB8AC3E}">
        <p14:creationId xmlns:p14="http://schemas.microsoft.com/office/powerpoint/2010/main" val="23757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19" grpId="0" animBg="1"/>
      <p:bldP spid="21" grpId="0" animBg="1"/>
      <p:bldP spid="24" grpId="0" animBg="1"/>
      <p:bldP spid="25" grpId="0" animBg="1"/>
      <p:bldP spid="26" grpId="0" animBg="1"/>
      <p:bldP spid="28" grpId="0" animBg="1"/>
      <p:bldP spid="29" grpId="0" animBg="1"/>
      <p:bldP spid="4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0BC425E-7E42-4526-A3D2-21522D633C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2C0E20-C1F7-43D9-90BC-8BB1CF37F66F}"/>
              </a:ext>
            </a:extLst>
          </p:cNvPr>
          <p:cNvSpPr/>
          <p:nvPr/>
        </p:nvSpPr>
        <p:spPr>
          <a:xfrm>
            <a:off x="10323" y="1255031"/>
            <a:ext cx="12145024" cy="4958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grpSp>
        <p:nvGrpSpPr>
          <p:cNvPr id="30" name="Group 29"/>
          <p:cNvGrpSpPr/>
          <p:nvPr/>
        </p:nvGrpSpPr>
        <p:grpSpPr>
          <a:xfrm>
            <a:off x="-1" y="5900054"/>
            <a:ext cx="12192001" cy="957946"/>
            <a:chOff x="-1" y="5900054"/>
            <a:chExt cx="12192001" cy="957946"/>
          </a:xfrm>
        </p:grpSpPr>
        <p:grpSp>
          <p:nvGrpSpPr>
            <p:cNvPr id="31" name="Group 30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Rectangle 35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التصميم والتقانة - الصف الثالث الإبتدائي- الدرس الثاني  أصنع مفتاح مكهربائي- وحدة الإنارة</a:t>
                </a:r>
              </a:p>
            </p:txBody>
          </p:sp>
        </p:grpSp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0" y="5900054"/>
              <a:ext cx="803578" cy="957946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0323" y="-65484"/>
            <a:ext cx="12187814" cy="1106066"/>
            <a:chOff x="10323" y="-79411"/>
            <a:chExt cx="12187814" cy="1106066"/>
          </a:xfrm>
        </p:grpSpPr>
        <p:sp>
          <p:nvSpPr>
            <p:cNvPr id="38" name="Rectangle 37"/>
            <p:cNvSpPr/>
            <p:nvPr/>
          </p:nvSpPr>
          <p:spPr>
            <a:xfrm>
              <a:off x="10323" y="-5300"/>
              <a:ext cx="12187814" cy="103195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11314481" y="-79411"/>
              <a:ext cx="877518" cy="1045911"/>
            </a:xfrm>
            <a:prstGeom prst="rect">
              <a:avLst/>
            </a:prstGeom>
          </p:spPr>
        </p:pic>
      </p:grpSp>
      <p:sp>
        <p:nvSpPr>
          <p:cNvPr id="40" name="Rectangle 39"/>
          <p:cNvSpPr/>
          <p:nvPr/>
        </p:nvSpPr>
        <p:spPr>
          <a:xfrm>
            <a:off x="132805" y="190955"/>
            <a:ext cx="2830058" cy="70788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الهدف2: أن يصنع التلميذ مفتاحي ضغط بطريقتين مختلفتين.</a:t>
            </a:r>
          </a:p>
        </p:txBody>
      </p:sp>
      <p:sp>
        <p:nvSpPr>
          <p:cNvPr id="41" name="Rectangle 40"/>
          <p:cNvSpPr/>
          <p:nvPr/>
        </p:nvSpPr>
        <p:spPr>
          <a:xfrm>
            <a:off x="2819031" y="-15401"/>
            <a:ext cx="61298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1"/>
            <a:r>
              <a:rPr lang="ar-BH" sz="3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ثالثا: اصنع مفتاح ضغط (الطريقة الثانية)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/>
          <a:srcRect l="43019" t="64337" r="37273" b="4667"/>
          <a:stretch/>
        </p:blipFill>
        <p:spPr>
          <a:xfrm>
            <a:off x="3831652" y="1442981"/>
            <a:ext cx="5540064" cy="4583096"/>
          </a:xfrm>
          <a:prstGeom prst="rect">
            <a:avLst/>
          </a:prstGeom>
          <a:ln w="95250">
            <a:solidFill>
              <a:schemeClr val="accent6">
                <a:lumMod val="50000"/>
                <a:alpha val="59000"/>
              </a:schemeClr>
            </a:solidFill>
          </a:ln>
          <a:effectLst>
            <a:outerShdw blurRad="50800" dist="50800" dir="5400000" algn="ctr" rotWithShape="0">
              <a:schemeClr val="accent6">
                <a:lumMod val="75000"/>
              </a:schemeClr>
            </a:outerShdw>
          </a:effectLst>
        </p:spPr>
      </p:pic>
      <p:sp>
        <p:nvSpPr>
          <p:cNvPr id="28" name="Rectangle 27"/>
          <p:cNvSpPr/>
          <p:nvPr/>
        </p:nvSpPr>
        <p:spPr>
          <a:xfrm>
            <a:off x="3587208" y="2361669"/>
            <a:ext cx="1683356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(1) ألصق قطعة من الألومنيوم</a:t>
            </a:r>
          </a:p>
        </p:txBody>
      </p:sp>
      <p:sp>
        <p:nvSpPr>
          <p:cNvPr id="26" name="Rectangle 25"/>
          <p:cNvSpPr/>
          <p:nvPr/>
        </p:nvSpPr>
        <p:spPr>
          <a:xfrm>
            <a:off x="3587208" y="5493540"/>
            <a:ext cx="2289420" cy="83099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(2) دبس السلك وقطعة الألومنيوم معاً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2283" y="1255030"/>
            <a:ext cx="3484405" cy="489364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r" rtl="1"/>
            <a:r>
              <a:rPr lang="ar-BH" sz="2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ما الفرق بين مفتاحي الضغط؟</a:t>
            </a:r>
          </a:p>
          <a:p>
            <a:pPr algn="r" rtl="1"/>
            <a:r>
              <a:rPr lang="ar-BH" sz="2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في مفتاح الضغط الأول تم تثبيت الاسلاك بمشابك تثبيت وهي معدنية بالتالي موصلة للكهرباء ، فسيسري التيار بين مشكبي الثبيت من خلال قطعة الالمنيوم الموجودة في الجزء العلوي عند الكبس </a:t>
            </a:r>
            <a:r>
              <a:rPr lang="ar-BH" sz="26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بينما</a:t>
            </a:r>
            <a:r>
              <a:rPr lang="ar-BH" sz="2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 </a:t>
            </a: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في</a:t>
            </a:r>
            <a:r>
              <a:rPr lang="ar-BH" sz="2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 </a:t>
            </a:r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المفتاح الثاني تم الاستعاذه عن مشبكي التثبيت بقطعتي الالمنيوم واللاتي يسري التيار بينهما من خلال  قطعه الألمنيوم العلوية عند كبس مفتاح الضغط.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5151AAEE-1970-47E2-AD6F-DAB5B2F7694D}"/>
              </a:ext>
            </a:extLst>
          </p:cNvPr>
          <p:cNvSpPr/>
          <p:nvPr/>
        </p:nvSpPr>
        <p:spPr>
          <a:xfrm>
            <a:off x="8805068" y="10302"/>
            <a:ext cx="2467284" cy="10156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نشاط (2)</a:t>
            </a:r>
          </a:p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ثانيا: مفتاح الضغط (2)</a:t>
            </a:r>
          </a:p>
          <a:p>
            <a:pPr algn="ctr" rtl="1"/>
            <a:r>
              <a:rPr lang="ar-BH" sz="2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(انظر الكتاب صفحة 25)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18C72BF-F231-4427-9A99-EAD775EFFF28}"/>
              </a:ext>
            </a:extLst>
          </p:cNvPr>
          <p:cNvSpPr txBox="1"/>
          <p:nvPr/>
        </p:nvSpPr>
        <p:spPr>
          <a:xfrm>
            <a:off x="3154381" y="579815"/>
            <a:ext cx="5670046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 rtl="1"/>
            <a:r>
              <a:rPr lang="ar-BH" sz="2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( نشاط تطبيقي اختياري عند إمكانية توفر الأدوات وإشراف ولي الأمر)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EB988079-A2E2-4A03-B8E2-B81287427682}"/>
              </a:ext>
            </a:extLst>
          </p:cNvPr>
          <p:cNvSpPr/>
          <p:nvPr/>
        </p:nvSpPr>
        <p:spPr>
          <a:xfrm>
            <a:off x="9616160" y="1442981"/>
            <a:ext cx="2294743" cy="492443"/>
          </a:xfrm>
          <a:prstGeom prst="rect">
            <a:avLst/>
          </a:prstGeom>
          <a:solidFill>
            <a:schemeClr val="accent6">
              <a:lumMod val="75000"/>
            </a:schemeClr>
          </a:solidFill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r" rtl="1"/>
            <a:r>
              <a:rPr lang="ar-BH" sz="26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المواد التي سنحتاجها: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4B1037DF-6C0A-4F66-AAE4-76FD28843F3F}"/>
              </a:ext>
            </a:extLst>
          </p:cNvPr>
          <p:cNvSpPr/>
          <p:nvPr/>
        </p:nvSpPr>
        <p:spPr>
          <a:xfrm>
            <a:off x="9616160" y="2052959"/>
            <a:ext cx="2294743" cy="162147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457200" indent="-457200" algn="just" rtl="1">
              <a:buFont typeface="+mj-lt"/>
              <a:buAutoNum type="arabicPeriod"/>
            </a:pP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ورق مقوى </a:t>
            </a:r>
          </a:p>
          <a:p>
            <a:pPr marL="457200" indent="-457200" algn="just" rtl="1">
              <a:buFont typeface="+mj-lt"/>
              <a:buAutoNum type="arabicPeriod"/>
            </a:pP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ألمنيوم</a:t>
            </a:r>
          </a:p>
          <a:p>
            <a:pPr marL="457200" indent="-457200" algn="just" rtl="1">
              <a:buFont typeface="+mj-lt"/>
              <a:buAutoNum type="arabicPeriod"/>
            </a:pPr>
            <a:r>
              <a:rPr lang="ar-BH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أسلاك كهربائية</a:t>
            </a:r>
          </a:p>
        </p:txBody>
      </p:sp>
    </p:spTree>
    <p:extLst>
      <p:ext uri="{BB962C8B-B14F-4D97-AF65-F5344CB8AC3E}">
        <p14:creationId xmlns:p14="http://schemas.microsoft.com/office/powerpoint/2010/main" val="300939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28" grpId="0" animBg="1"/>
      <p:bldP spid="26" grpId="0" animBg="1"/>
      <p:bldP spid="21" grpId="0" animBg="1"/>
      <p:bldP spid="5" grpId="0" animBg="1"/>
      <p:bldP spid="24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0BC425E-7E42-4526-A3D2-21522D633C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8"/>
          <a:stretch/>
        </p:blipFill>
        <p:spPr>
          <a:xfrm>
            <a:off x="-2" y="-2427"/>
            <a:ext cx="12192000" cy="6857999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-1" y="5900054"/>
            <a:ext cx="12192001" cy="957946"/>
            <a:chOff x="-1" y="5900054"/>
            <a:chExt cx="12192001" cy="957946"/>
          </a:xfrm>
        </p:grpSpPr>
        <p:grpSp>
          <p:nvGrpSpPr>
            <p:cNvPr id="31" name="Group 30"/>
            <p:cNvGrpSpPr/>
            <p:nvPr/>
          </p:nvGrpSpPr>
          <p:grpSpPr>
            <a:xfrm>
              <a:off x="-1" y="6442533"/>
              <a:ext cx="12192001" cy="415467"/>
              <a:chOff x="-1" y="6442533"/>
              <a:chExt cx="12192001" cy="415467"/>
            </a:xfrm>
          </p:grpSpPr>
          <p:cxnSp>
            <p:nvCxnSpPr>
              <p:cNvPr id="35" name="Straight Connector 34"/>
              <p:cNvCxnSpPr/>
              <p:nvPr/>
            </p:nvCxnSpPr>
            <p:spPr>
              <a:xfrm>
                <a:off x="-1" y="6442533"/>
                <a:ext cx="12192001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Rectangle 35"/>
              <p:cNvSpPr/>
              <p:nvPr/>
            </p:nvSpPr>
            <p:spPr>
              <a:xfrm>
                <a:off x="-1" y="6488668"/>
                <a:ext cx="1214642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:r>
                  <a:rPr lang="ar-BH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 وزارة التربية والتعليم – 2020م                                                                                                 التصميم والتقانة - الصف الثالث الإبتدائي- الدرس الثاني  أصنع مفتاح كهربائي- وحدة الإنارة</a:t>
                </a:r>
              </a:p>
            </p:txBody>
          </p:sp>
        </p:grpSp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0" y="5900054"/>
              <a:ext cx="803578" cy="957946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10323" y="-65484"/>
            <a:ext cx="12187814" cy="1106066"/>
            <a:chOff x="10323" y="-79411"/>
            <a:chExt cx="12187814" cy="1106066"/>
          </a:xfrm>
        </p:grpSpPr>
        <p:sp>
          <p:nvSpPr>
            <p:cNvPr id="38" name="Rectangle 37"/>
            <p:cNvSpPr/>
            <p:nvPr/>
          </p:nvSpPr>
          <p:spPr>
            <a:xfrm>
              <a:off x="10323" y="-5300"/>
              <a:ext cx="12187814" cy="103195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hi-IN"/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61" t="35780" r="23456" b="25972"/>
            <a:stretch/>
          </p:blipFill>
          <p:spPr>
            <a:xfrm>
              <a:off x="11314481" y="-79411"/>
              <a:ext cx="877518" cy="1045911"/>
            </a:xfrm>
            <a:prstGeom prst="rect">
              <a:avLst/>
            </a:prstGeom>
          </p:spPr>
        </p:pic>
      </p:grpSp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5"/>
          <a:srcRect l="43019" t="64337" r="37273" b="4667"/>
          <a:stretch/>
        </p:blipFill>
        <p:spPr>
          <a:xfrm>
            <a:off x="1348683" y="3059645"/>
            <a:ext cx="2110877" cy="1746253"/>
          </a:xfrm>
          <a:prstGeom prst="rect">
            <a:avLst/>
          </a:prstGeom>
          <a:ln w="95250">
            <a:solidFill>
              <a:schemeClr val="accent6">
                <a:lumMod val="50000"/>
                <a:alpha val="59000"/>
              </a:schemeClr>
            </a:solidFill>
          </a:ln>
          <a:effectLst>
            <a:outerShdw blurRad="50800" dist="50800" dir="5400000" algn="ctr" rotWithShape="0">
              <a:schemeClr val="accent6">
                <a:lumMod val="75000"/>
              </a:schemeClr>
            </a:outerShdw>
          </a:effectLst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4DEC4579-27C5-4AE8-AD5C-C15C862B285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08" t="49771" r="56436" b="17702"/>
          <a:stretch/>
        </p:blipFill>
        <p:spPr>
          <a:xfrm>
            <a:off x="1181351" y="889995"/>
            <a:ext cx="2110878" cy="207622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0E76A10A-4AE6-4B98-B7D8-2B827CAB4C5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79" t="47222" r="29765" b="39306"/>
          <a:stretch/>
        </p:blipFill>
        <p:spPr>
          <a:xfrm>
            <a:off x="889084" y="4808553"/>
            <a:ext cx="3030073" cy="1622745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xmlns="" id="{FE71B292-5E8A-4560-BFA7-813F4DFA7F57}"/>
              </a:ext>
            </a:extLst>
          </p:cNvPr>
          <p:cNvSpPr/>
          <p:nvPr/>
        </p:nvSpPr>
        <p:spPr>
          <a:xfrm>
            <a:off x="3560981" y="382998"/>
            <a:ext cx="4766646" cy="437192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نشاط تقيمي ختامي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005681E9-27C0-497D-AD01-BAEEC1B0C846}"/>
              </a:ext>
            </a:extLst>
          </p:cNvPr>
          <p:cNvSpPr txBox="1"/>
          <p:nvPr/>
        </p:nvSpPr>
        <p:spPr>
          <a:xfrm>
            <a:off x="8254392" y="1933959"/>
            <a:ext cx="2625071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مفتاح كهربائي</a:t>
            </a:r>
            <a:endParaRPr lang="en-US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594C2C1E-8DBA-42D8-9152-7BB27C11B2F4}"/>
              </a:ext>
            </a:extLst>
          </p:cNvPr>
          <p:cNvSpPr txBox="1"/>
          <p:nvPr/>
        </p:nvSpPr>
        <p:spPr>
          <a:xfrm>
            <a:off x="7912617" y="3493247"/>
            <a:ext cx="3401863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مفتاح ضغط (الطريقة الأولى)</a:t>
            </a:r>
            <a:endParaRPr lang="en-US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AD33B887-218C-4945-A9AD-E3F0F452A8A5}"/>
              </a:ext>
            </a:extLst>
          </p:cNvPr>
          <p:cNvSpPr txBox="1"/>
          <p:nvPr/>
        </p:nvSpPr>
        <p:spPr>
          <a:xfrm>
            <a:off x="7912617" y="4923607"/>
            <a:ext cx="3665093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 rtl="1"/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مفتاح ضغط (الطريقة الثانية)</a:t>
            </a:r>
            <a:endParaRPr lang="en-US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Arrow: Up 2">
            <a:extLst>
              <a:ext uri="{FF2B5EF4-FFF2-40B4-BE49-F238E27FC236}">
                <a16:creationId xmlns:a16="http://schemas.microsoft.com/office/drawing/2014/main" xmlns="" id="{B3D081B0-1653-4238-998A-512C74446D8E}"/>
              </a:ext>
            </a:extLst>
          </p:cNvPr>
          <p:cNvSpPr/>
          <p:nvPr/>
        </p:nvSpPr>
        <p:spPr>
          <a:xfrm rot="3509690">
            <a:off x="5655968" y="1137861"/>
            <a:ext cx="379275" cy="558982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row: Up 43">
            <a:extLst>
              <a:ext uri="{FF2B5EF4-FFF2-40B4-BE49-F238E27FC236}">
                <a16:creationId xmlns:a16="http://schemas.microsoft.com/office/drawing/2014/main" xmlns="" id="{21AA1AB7-5DE2-4044-90DB-18BA934C63EF}"/>
              </a:ext>
            </a:extLst>
          </p:cNvPr>
          <p:cNvSpPr/>
          <p:nvPr/>
        </p:nvSpPr>
        <p:spPr>
          <a:xfrm rot="6663501">
            <a:off x="5467702" y="1968617"/>
            <a:ext cx="435543" cy="4760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Arrow: Up 46">
            <a:extLst>
              <a:ext uri="{FF2B5EF4-FFF2-40B4-BE49-F238E27FC236}">
                <a16:creationId xmlns:a16="http://schemas.microsoft.com/office/drawing/2014/main" xmlns="" id="{342EE3A4-57AF-406C-8FE5-68353FD169F7}"/>
              </a:ext>
            </a:extLst>
          </p:cNvPr>
          <p:cNvSpPr/>
          <p:nvPr/>
        </p:nvSpPr>
        <p:spPr>
          <a:xfrm rot="6663501">
            <a:off x="5424733" y="639877"/>
            <a:ext cx="435543" cy="4760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703B6A29-BED0-4CA7-B078-F654589A1EE5}"/>
              </a:ext>
            </a:extLst>
          </p:cNvPr>
          <p:cNvSpPr/>
          <p:nvPr/>
        </p:nvSpPr>
        <p:spPr>
          <a:xfrm>
            <a:off x="3363584" y="1034582"/>
            <a:ext cx="5957107" cy="492443"/>
          </a:xfrm>
          <a:prstGeom prst="rect">
            <a:avLst/>
          </a:prstGeom>
          <a:solidFill>
            <a:srgbClr val="FFFF00"/>
          </a:solidFill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 rtl="1"/>
            <a:r>
              <a:rPr lang="ar-BH" sz="2600" b="1" dirty="0">
                <a:latin typeface="Sakkal Majalla" panose="02000000000000000000" pitchFamily="2" charset="-78"/>
                <a:cs typeface="Sakkal Majalla" panose="02000000000000000000" pitchFamily="2" charset="-78"/>
                <a:sym typeface="Wingdings" panose="05000000000000000000" pitchFamily="2" charset="2"/>
              </a:rPr>
              <a:t>أصل اسم كل نوع من أنواع المفاتيح الكهربائية بصورته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C78E3027-F865-405A-8FC1-DC3D533BCB42}"/>
              </a:ext>
            </a:extLst>
          </p:cNvPr>
          <p:cNvSpPr txBox="1"/>
          <p:nvPr/>
        </p:nvSpPr>
        <p:spPr>
          <a:xfrm>
            <a:off x="10215328" y="1133148"/>
            <a:ext cx="174560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ar-BH" sz="2400" dirty="0"/>
              <a:t>إظهار الإجابات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9272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2" grpId="0" animBg="1"/>
      <p:bldP spid="34" grpId="0" animBg="1"/>
      <p:bldP spid="42" grpId="0" animBg="1"/>
      <p:bldP spid="3" grpId="0" animBg="1"/>
      <p:bldP spid="44" grpId="0" animBg="1"/>
      <p:bldP spid="47" grpId="0" animBg="1"/>
      <p:bldP spid="48" grpId="0" animBg="1"/>
      <p:bldP spid="4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5083</TotalTime>
  <Words>781</Words>
  <Application>Microsoft Office PowerPoint</Application>
  <PresentationFormat>Widescreen</PresentationFormat>
  <Paragraphs>115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Mangal</vt:lpstr>
      <vt:lpstr>Sakkal Majalla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</dc:creator>
  <cp:lastModifiedBy>Anissa Ibrahim Alsadoon</cp:lastModifiedBy>
  <cp:revision>573</cp:revision>
  <cp:lastPrinted>2020-09-08T15:09:59Z</cp:lastPrinted>
  <dcterms:created xsi:type="dcterms:W3CDTF">2020-07-15T09:15:35Z</dcterms:created>
  <dcterms:modified xsi:type="dcterms:W3CDTF">2020-11-02T10:32:27Z</dcterms:modified>
</cp:coreProperties>
</file>