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91" r:id="rId4"/>
    <p:sldId id="315" r:id="rId5"/>
    <p:sldId id="314" r:id="rId6"/>
    <p:sldId id="292" r:id="rId7"/>
    <p:sldId id="313" r:id="rId8"/>
    <p:sldId id="293" r:id="rId9"/>
    <p:sldId id="316" r:id="rId10"/>
    <p:sldId id="306" r:id="rId11"/>
  </p:sldIdLst>
  <p:sldSz cx="12192000" cy="6858000"/>
  <p:notesSz cx="6858000" cy="8891588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FFFF99"/>
    <a:srgbClr val="E2CACC"/>
    <a:srgbClr val="FF9900"/>
    <a:srgbClr val="FF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172B-83AD-4E8B-8690-617BDF62DA42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393AB-AB1C-4022-8204-4768F64C9B88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2114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6526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4660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60838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8913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19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8558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7323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32460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513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935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9708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EF5E-B485-4F52-88AD-6DA123BD246A}" type="datetimeFigureOut">
              <a:rPr lang="hi-IN" smtClean="0"/>
              <a:t>सोमवार, 11 क़ार्तीक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09DA-DE8D-41AA-8E48-218183C1E1BC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44369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B3FFAC-0269-44BF-A8F0-A25095ED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" y="6135"/>
            <a:ext cx="1219200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r="88703"/>
          <a:stretch/>
        </p:blipFill>
        <p:spPr>
          <a:xfrm rot="16200000">
            <a:off x="5826818" y="-426146"/>
            <a:ext cx="538363" cy="12192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35780" r="23456" b="25972"/>
          <a:stretch/>
        </p:blipFill>
        <p:spPr>
          <a:xfrm>
            <a:off x="9745644" y="2211370"/>
            <a:ext cx="3058294" cy="36457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23160" y="5475338"/>
            <a:ext cx="1717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 / الثاني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26996" y="5466514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صفحة 24-25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5678" r="24678" b="53704"/>
          <a:stretch/>
        </p:blipFill>
        <p:spPr>
          <a:xfrm>
            <a:off x="1187916" y="1922053"/>
            <a:ext cx="2870201" cy="278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8211050" y="1419994"/>
            <a:ext cx="1784102" cy="2294666"/>
            <a:chOff x="6504564" y="4780824"/>
            <a:chExt cx="1784102" cy="22946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5" t="1806" r="11297" b="72399"/>
            <a:stretch/>
          </p:blipFill>
          <p:spPr>
            <a:xfrm>
              <a:off x="6504564" y="4780824"/>
              <a:ext cx="1784102" cy="229466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" t="42368" r="56052" b="36822"/>
            <a:stretch/>
          </p:blipFill>
          <p:spPr>
            <a:xfrm flipH="1">
              <a:off x="6666327" y="5282883"/>
              <a:ext cx="1486885" cy="104988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193B94-7528-44AC-BF13-ED01144500B0}"/>
              </a:ext>
            </a:extLst>
          </p:cNvPr>
          <p:cNvSpPr txBox="1"/>
          <p:nvPr/>
        </p:nvSpPr>
        <p:spPr>
          <a:xfrm>
            <a:off x="4443971" y="1769388"/>
            <a:ext cx="3080664" cy="96349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t">
            <a:spAutoFit/>
          </a:bodyPr>
          <a:lstStyle/>
          <a:p>
            <a:pPr algn="ctr" rtl="1">
              <a:lnSpc>
                <a:spcPct val="150000"/>
              </a:lnSpc>
            </a:pP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DBCC05-A418-439F-B8FD-9A72517E17D6}"/>
              </a:ext>
            </a:extLst>
          </p:cNvPr>
          <p:cNvSpPr txBox="1"/>
          <p:nvPr/>
        </p:nvSpPr>
        <p:spPr>
          <a:xfrm>
            <a:off x="4472212" y="1949529"/>
            <a:ext cx="291185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اصنع مفتاحاً كهربائياً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4CEA8D0-BFCB-43DB-A1B8-F80EFF947686}"/>
              </a:ext>
            </a:extLst>
          </p:cNvPr>
          <p:cNvSpPr/>
          <p:nvPr/>
        </p:nvSpPr>
        <p:spPr>
          <a:xfrm>
            <a:off x="4669911" y="3002832"/>
            <a:ext cx="2852175" cy="1472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</a:t>
            </a:r>
          </a:p>
          <a:p>
            <a:pPr algn="ctr" rtl="1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للصف الثالث الإبتدائي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2817F5-3FCD-48D2-9C25-DB385D017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5" t="1806" r="11297" b="72399"/>
          <a:stretch/>
        </p:blipFill>
        <p:spPr>
          <a:xfrm>
            <a:off x="7701278" y="3191882"/>
            <a:ext cx="2554138" cy="242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887531-E9C1-416F-94C9-90FAA67300BB}"/>
              </a:ext>
            </a:extLst>
          </p:cNvPr>
          <p:cNvSpPr txBox="1"/>
          <p:nvPr/>
        </p:nvSpPr>
        <p:spPr>
          <a:xfrm>
            <a:off x="7633142" y="3881508"/>
            <a:ext cx="28521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الاسبوع الخامس والسادس) </a:t>
            </a:r>
          </a:p>
        </p:txBody>
      </p:sp>
    </p:spTree>
    <p:extLst>
      <p:ext uri="{BB962C8B-B14F-4D97-AF65-F5344CB8AC3E}">
        <p14:creationId xmlns:p14="http://schemas.microsoft.com/office/powerpoint/2010/main" val="138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8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E236A2-6179-47B2-B848-8422D317D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35780" r="23456" b="25972"/>
          <a:stretch/>
        </p:blipFill>
        <p:spPr>
          <a:xfrm>
            <a:off x="4270900" y="591470"/>
            <a:ext cx="3058294" cy="364579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49408" y="4173814"/>
            <a:ext cx="3501278" cy="954107"/>
          </a:xfrm>
          <a:prstGeom prst="rect">
            <a:avLst/>
          </a:prstGeom>
          <a:solidFill>
            <a:srgbClr val="0033CC"/>
          </a:solidFill>
        </p:spPr>
        <p:txBody>
          <a:bodyPr wrap="none">
            <a:spAutoFit/>
          </a:bodyPr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نهاية الدرس </a:t>
            </a:r>
          </a:p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متمنين لكم التفوق و النجاح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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15968B-B9EE-461C-8C3A-5428D59F5C80}"/>
              </a:ext>
            </a:extLst>
          </p:cNvPr>
          <p:cNvSpPr txBox="1"/>
          <p:nvPr/>
        </p:nvSpPr>
        <p:spPr>
          <a:xfrm>
            <a:off x="0" y="6345991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وزارة التربية والتعليم – 2020م                                                                                                 التصميم والتقانة - الصف الثالث الإبتدائي- الدرس الثاني أصنع مفتاح كهربائي- وحدة الإنارة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5B94852-BB6D-4679-AAE6-4D305368AB1B}"/>
              </a:ext>
            </a:extLst>
          </p:cNvPr>
          <p:cNvGrpSpPr/>
          <p:nvPr/>
        </p:nvGrpSpPr>
        <p:grpSpPr>
          <a:xfrm>
            <a:off x="-2" y="5658523"/>
            <a:ext cx="12192002" cy="1180896"/>
            <a:chOff x="-2" y="5658523"/>
            <a:chExt cx="12192002" cy="118089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AAF589F-2428-41B8-B1AB-44F5D5BFD51A}"/>
                </a:ext>
              </a:extLst>
            </p:cNvPr>
            <p:cNvGrpSpPr/>
            <p:nvPr/>
          </p:nvGrpSpPr>
          <p:grpSpPr>
            <a:xfrm>
              <a:off x="-1" y="6107843"/>
              <a:ext cx="12192001" cy="369332"/>
              <a:chOff x="-1" y="6107843"/>
              <a:chExt cx="12192001" cy="36933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3EB236F8-FA11-4440-A881-7D867F1E8DFE}"/>
                  </a:ext>
                </a:extLst>
              </p:cNvPr>
              <p:cNvCxnSpPr/>
              <p:nvPr/>
            </p:nvCxnSpPr>
            <p:spPr>
              <a:xfrm>
                <a:off x="-1" y="6248971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2AEEF68A-28A7-4E38-B452-2F73F40DB161}"/>
                  </a:ext>
                </a:extLst>
              </p:cNvPr>
              <p:cNvSpPr/>
              <p:nvPr/>
            </p:nvSpPr>
            <p:spPr>
              <a:xfrm>
                <a:off x="0" y="6107843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endPara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E121798-CBEE-445A-9A6D-CD346FC64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2" y="5658523"/>
              <a:ext cx="990601" cy="1180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9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9AFDF6-F26A-4D0F-8E08-00813005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3" y="-9612"/>
            <a:ext cx="12192000" cy="685799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843379" y="2321908"/>
            <a:ext cx="4505242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 اصنع مفتاحاً كهربائياً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88170" y="3149123"/>
            <a:ext cx="6499329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endParaRPr lang="en-US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أن يصنع التلميذ مفتاحاً كهربائياً وفق الخطوات المحددة.</a:t>
            </a:r>
          </a:p>
          <a:p>
            <a:pPr algn="r" rtl="1"/>
            <a:r>
              <a:rPr lang="ar-BH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أن يصنع التلميذ مفتاحي ضغط بطريقتين مختلفتين.</a:t>
            </a:r>
            <a:endParaRPr lang="en-US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xmlns="" id="{1DF1F28B-D71F-4D8C-AF8F-7A79C8398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5054" y="1504476"/>
            <a:ext cx="2052039" cy="1924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1BE25B-C1FC-468F-A9D0-2AAFA4FCD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5" t="1806" r="11297" b="72399"/>
          <a:stretch/>
        </p:blipFill>
        <p:spPr>
          <a:xfrm>
            <a:off x="8912021" y="1232956"/>
            <a:ext cx="2554138" cy="2423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39BF4B-02A1-4458-B967-EDDD6CCF9AFE}"/>
              </a:ext>
            </a:extLst>
          </p:cNvPr>
          <p:cNvSpPr txBox="1"/>
          <p:nvPr/>
        </p:nvSpPr>
        <p:spPr>
          <a:xfrm>
            <a:off x="8763003" y="2039806"/>
            <a:ext cx="28521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الاسبوع الخامس والسادس)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7DB684-0839-4D90-AEE4-570580202262}"/>
              </a:ext>
            </a:extLst>
          </p:cNvPr>
          <p:cNvCxnSpPr/>
          <p:nvPr/>
        </p:nvCxnSpPr>
        <p:spPr>
          <a:xfrm>
            <a:off x="-21233" y="6260601"/>
            <a:ext cx="12192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t="35780" r="23456" b="25972"/>
          <a:stretch/>
        </p:blipFill>
        <p:spPr>
          <a:xfrm>
            <a:off x="-1" y="5677104"/>
            <a:ext cx="990601" cy="11808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FEAD7A-F952-4562-B09F-8E03747BB23D}"/>
              </a:ext>
            </a:extLst>
          </p:cNvPr>
          <p:cNvSpPr/>
          <p:nvPr/>
        </p:nvSpPr>
        <p:spPr>
          <a:xfrm>
            <a:off x="-35378" y="6354439"/>
            <a:ext cx="12146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وزارة التربية والتعليم – 2020م                                                                        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التصميم والتقانة - الصف الثالث الإبتدائي- الدرس الثاني أصنع مفتاح كهربائي- وحدة الإنارة</a:t>
            </a:r>
          </a:p>
        </p:txBody>
      </p:sp>
    </p:spTree>
    <p:extLst>
      <p:ext uri="{BB962C8B-B14F-4D97-AF65-F5344CB8AC3E}">
        <p14:creationId xmlns:p14="http://schemas.microsoft.com/office/powerpoint/2010/main" val="409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547A63-A602-4AE8-A17F-20607691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16270" y="-10948"/>
            <a:ext cx="12192000" cy="68579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363" y="-136074"/>
            <a:ext cx="12187814" cy="1106066"/>
            <a:chOff x="10323" y="-79411"/>
            <a:chExt cx="12187814" cy="1106066"/>
          </a:xfrm>
        </p:grpSpPr>
        <p:sp>
          <p:nvSpPr>
            <p:cNvPr id="3" name="Rectangle 2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46" name="Group 45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التصميم والتقانة - الصف الثالث الإبتدائي- الدرس الثاني أصنع مفتاح كهربائي- وحدة الإنارة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3396562" y="149611"/>
            <a:ext cx="6360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تهيئة الدرس: مكونات الدائرة الكهريائية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ED7E703-93E6-442C-A243-DA08A10695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14" t="39958" r="31414" b="24833"/>
          <a:stretch/>
        </p:blipFill>
        <p:spPr>
          <a:xfrm>
            <a:off x="3282846" y="1486411"/>
            <a:ext cx="7347395" cy="4523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2A417A-C146-45A7-B9A2-AE372D862523}"/>
              </a:ext>
            </a:extLst>
          </p:cNvPr>
          <p:cNvSpPr txBox="1"/>
          <p:nvPr/>
        </p:nvSpPr>
        <p:spPr>
          <a:xfrm>
            <a:off x="3360292" y="3418052"/>
            <a:ext cx="1399733" cy="738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F0020B3-C3A4-43C2-B7AE-48FB85878E05}"/>
              </a:ext>
            </a:extLst>
          </p:cNvPr>
          <p:cNvSpPr txBox="1"/>
          <p:nvPr/>
        </p:nvSpPr>
        <p:spPr>
          <a:xfrm>
            <a:off x="7898125" y="2357832"/>
            <a:ext cx="1745600" cy="738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11F75FD-1234-4318-9B24-70C71A9F9D50}"/>
              </a:ext>
            </a:extLst>
          </p:cNvPr>
          <p:cNvSpPr txBox="1"/>
          <p:nvPr/>
        </p:nvSpPr>
        <p:spPr>
          <a:xfrm>
            <a:off x="3409001" y="5176634"/>
            <a:ext cx="1745600" cy="738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3FAF10C-E012-4A13-8786-8415E21EBD2C}"/>
              </a:ext>
            </a:extLst>
          </p:cNvPr>
          <p:cNvSpPr txBox="1"/>
          <p:nvPr/>
        </p:nvSpPr>
        <p:spPr>
          <a:xfrm>
            <a:off x="8884641" y="3418052"/>
            <a:ext cx="1745600" cy="738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223F608-27C5-44EC-9336-98FF89627687}"/>
              </a:ext>
            </a:extLst>
          </p:cNvPr>
          <p:cNvSpPr txBox="1"/>
          <p:nvPr/>
        </p:nvSpPr>
        <p:spPr>
          <a:xfrm>
            <a:off x="3729482" y="1100004"/>
            <a:ext cx="557351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نشاط- أسترجع مسميات مكونات الدائرة الكهربائية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BA4E6D-5A3E-4264-AE4C-578869ED86D5}"/>
              </a:ext>
            </a:extLst>
          </p:cNvPr>
          <p:cNvSpPr txBox="1"/>
          <p:nvPr/>
        </p:nvSpPr>
        <p:spPr>
          <a:xfrm>
            <a:off x="10341091" y="1613168"/>
            <a:ext cx="1745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2400" dirty="0"/>
              <a:t>إظهار الإجابات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DD7F64D-3148-4657-8C48-07231E7D3594}"/>
              </a:ext>
            </a:extLst>
          </p:cNvPr>
          <p:cNvSpPr txBox="1"/>
          <p:nvPr/>
        </p:nvSpPr>
        <p:spPr>
          <a:xfrm>
            <a:off x="115633" y="1395745"/>
            <a:ext cx="301231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بهذه الحصة صنع هذا النموذج لمفتاح كهربائي ونماذج أخرى أيضا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3B71DEF-E2D9-4352-B55F-5B0BFA60F1C5}"/>
              </a:ext>
            </a:extLst>
          </p:cNvPr>
          <p:cNvSpPr txBox="1"/>
          <p:nvPr/>
        </p:nvSpPr>
        <p:spPr>
          <a:xfrm>
            <a:off x="328888" y="3248458"/>
            <a:ext cx="2625071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المفتاح الكهربائي يستخدم للتحكم في الدائرة الكهربائية –بهذه الدائرة مثلا- يسمح لنا بتشغيل أو إطفاء المصباح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FF474DD-592B-488A-AF4E-D0089854EF0A}"/>
              </a:ext>
            </a:extLst>
          </p:cNvPr>
          <p:cNvSpPr txBox="1"/>
          <p:nvPr/>
        </p:nvSpPr>
        <p:spPr>
          <a:xfrm>
            <a:off x="19471" y="2783992"/>
            <a:ext cx="36138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ما هي وظيفة المفتاح الكهربائي؟</a:t>
            </a:r>
          </a:p>
        </p:txBody>
      </p:sp>
    </p:spTree>
    <p:extLst>
      <p:ext uri="{BB962C8B-B14F-4D97-AF65-F5344CB8AC3E}">
        <p14:creationId xmlns:p14="http://schemas.microsoft.com/office/powerpoint/2010/main" val="23699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3" grpId="0" animBg="1"/>
      <p:bldP spid="55" grpId="0" animBg="1"/>
      <p:bldP spid="56" grpId="0" animBg="1"/>
      <p:bldP spid="57" grpId="0" animBg="1"/>
      <p:bldP spid="61" grpId="0" animBg="1"/>
      <p:bldP spid="24" grpId="0" animBg="1"/>
      <p:bldP spid="62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547A63-A602-4AE8-A17F-20607691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67A5A18-0EE9-408F-91B4-B002FFFBA108}"/>
              </a:ext>
            </a:extLst>
          </p:cNvPr>
          <p:cNvSpPr/>
          <p:nvPr/>
        </p:nvSpPr>
        <p:spPr>
          <a:xfrm>
            <a:off x="647145" y="1262373"/>
            <a:ext cx="5201680" cy="2400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15EF0C1-64CC-4F3C-83A5-7D03CBF06421}"/>
              </a:ext>
            </a:extLst>
          </p:cNvPr>
          <p:cNvSpPr/>
          <p:nvPr/>
        </p:nvSpPr>
        <p:spPr>
          <a:xfrm>
            <a:off x="833032" y="2524664"/>
            <a:ext cx="2115558" cy="8769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786368A-367A-4EB5-82DB-90C355BBA155}"/>
              </a:ext>
            </a:extLst>
          </p:cNvPr>
          <p:cNvSpPr/>
          <p:nvPr/>
        </p:nvSpPr>
        <p:spPr>
          <a:xfrm>
            <a:off x="6955054" y="3632999"/>
            <a:ext cx="5081157" cy="26736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699E2F5-7A91-4ED4-BBD8-4A13E133C862}"/>
              </a:ext>
            </a:extLst>
          </p:cNvPr>
          <p:cNvSpPr/>
          <p:nvPr/>
        </p:nvSpPr>
        <p:spPr>
          <a:xfrm>
            <a:off x="6955054" y="1190691"/>
            <a:ext cx="4993835" cy="23052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295861E-6838-4BFE-9AF3-3D406FD20E61}"/>
              </a:ext>
            </a:extLst>
          </p:cNvPr>
          <p:cNvSpPr/>
          <p:nvPr/>
        </p:nvSpPr>
        <p:spPr>
          <a:xfrm>
            <a:off x="10354442" y="1512296"/>
            <a:ext cx="1606698" cy="492443"/>
          </a:xfrm>
          <a:prstGeom prst="rect">
            <a:avLst/>
          </a:prstGeom>
          <a:solidFill>
            <a:srgbClr val="00206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rtl="1"/>
            <a:endParaRPr lang="ar-BH" sz="2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0697" y="-78507"/>
            <a:ext cx="12187814" cy="1106066"/>
            <a:chOff x="10323" y="-79411"/>
            <a:chExt cx="12187814" cy="1106066"/>
          </a:xfrm>
        </p:grpSpPr>
        <p:sp>
          <p:nvSpPr>
            <p:cNvPr id="3" name="Rectangle 2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46" name="Group 45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التصميم والتقانة - الصف الثالث الإبتدائي- الدرس الثاني أصنع مفتاح كهربائي- وحدة الإنارة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3887226" y="70547"/>
            <a:ext cx="4004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أولاً:اصنع مفتاحاً كهربائيّاً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57519" y="95889"/>
            <a:ext cx="3409866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(2)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أولا : مفتاح كهربائي بأستخدام مشبك ورق : 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24)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24319" y="2524664"/>
            <a:ext cx="2115559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احن مشبك الورق </a:t>
            </a:r>
          </a:p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بهذا الشكل</a:t>
            </a:r>
            <a:endParaRPr lang="hi-IN" sz="20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217418" y="1400599"/>
            <a:ext cx="1275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ورق مقوّى</a:t>
            </a:r>
            <a:endParaRPr lang="hi-IN" sz="2000" b="1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160515" y="2869417"/>
            <a:ext cx="115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مشبك ورق</a:t>
            </a:r>
            <a:endParaRPr lang="hi-IN" sz="2000" b="1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854388" y="1611643"/>
            <a:ext cx="14730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مشبكي تثبيت 2</a:t>
            </a:r>
            <a:endParaRPr lang="hi-IN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417" y="1348969"/>
            <a:ext cx="1546457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سنحتاج إلى: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1A0F452-F647-4707-B0F9-AF94C2B29316}"/>
              </a:ext>
            </a:extLst>
          </p:cNvPr>
          <p:cNvSpPr/>
          <p:nvPr/>
        </p:nvSpPr>
        <p:spPr>
          <a:xfrm>
            <a:off x="58917" y="116145"/>
            <a:ext cx="263180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الهدف1: أن يصنع التلميذ مفتاحاً كهربائيّاً بسيطا وفق الخطوات المحددة.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2E3D84-A073-424F-8DC5-7619DCC9BCB8}"/>
              </a:ext>
            </a:extLst>
          </p:cNvPr>
          <p:cNvSpPr/>
          <p:nvPr/>
        </p:nvSpPr>
        <p:spPr>
          <a:xfrm>
            <a:off x="680800" y="3873230"/>
            <a:ext cx="5325351" cy="242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66A82E8-8C2D-4446-BEED-AF322A1470D5}"/>
              </a:ext>
            </a:extLst>
          </p:cNvPr>
          <p:cNvSpPr/>
          <p:nvPr/>
        </p:nvSpPr>
        <p:spPr>
          <a:xfrm>
            <a:off x="3338448" y="1595004"/>
            <a:ext cx="2027303" cy="54411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الأولى :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3F9105B-AEF7-46F0-91B9-8F3F2B1224F9}"/>
              </a:ext>
            </a:extLst>
          </p:cNvPr>
          <p:cNvSpPr/>
          <p:nvPr/>
        </p:nvSpPr>
        <p:spPr>
          <a:xfrm>
            <a:off x="9887930" y="3921983"/>
            <a:ext cx="2027303" cy="54411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 الثانية: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7CF5CB-204D-438D-8B46-32C06E0AF109}"/>
              </a:ext>
            </a:extLst>
          </p:cNvPr>
          <p:cNvSpPr/>
          <p:nvPr/>
        </p:nvSpPr>
        <p:spPr>
          <a:xfrm>
            <a:off x="879720" y="1494285"/>
            <a:ext cx="2102135" cy="8603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6776" y="1336141"/>
            <a:ext cx="1840512" cy="2015738"/>
            <a:chOff x="7094334" y="3479521"/>
            <a:chExt cx="1840512" cy="201573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20" t="66389" r="11493" b="28502"/>
            <a:stretch/>
          </p:blipFill>
          <p:spPr>
            <a:xfrm rot="18486821">
              <a:off x="7487645" y="3812080"/>
              <a:ext cx="1073828" cy="4087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1" t="74711" r="28034" b="16389"/>
            <a:stretch/>
          </p:blipFill>
          <p:spPr>
            <a:xfrm rot="231768">
              <a:off x="7094334" y="4757202"/>
              <a:ext cx="1840512" cy="738057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lumMod val="95000"/>
                  <a:lumOff val="5000"/>
                </a:schemeClr>
              </a:outerShdw>
            </a:effectLst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8E53DC4-BC03-4F92-B83D-7141055F1F05}"/>
              </a:ext>
            </a:extLst>
          </p:cNvPr>
          <p:cNvSpPr/>
          <p:nvPr/>
        </p:nvSpPr>
        <p:spPr>
          <a:xfrm>
            <a:off x="7089078" y="3873230"/>
            <a:ext cx="2610784" cy="21932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14502" y="4913124"/>
            <a:ext cx="2034387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اثقب الورق المقوى ثقبين</a:t>
            </a:r>
          </a:p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 لتثبيت المشبكين</a:t>
            </a:r>
            <a:endParaRPr lang="hi-IN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8AC70CF-870E-41BD-BBE0-71E444FC0B92}"/>
              </a:ext>
            </a:extLst>
          </p:cNvPr>
          <p:cNvSpPr/>
          <p:nvPr/>
        </p:nvSpPr>
        <p:spPr>
          <a:xfrm>
            <a:off x="833229" y="4048084"/>
            <a:ext cx="2246148" cy="1851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9210652D-C6E1-4202-8758-BCD520C931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t="47222" r="29765" b="39306"/>
          <a:stretch/>
        </p:blipFill>
        <p:spPr>
          <a:xfrm>
            <a:off x="877049" y="4315907"/>
            <a:ext cx="2409993" cy="1290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B5BCAF-45B1-4C63-B5BC-68283C612C4B}"/>
              </a:ext>
            </a:extLst>
          </p:cNvPr>
          <p:cNvSpPr txBox="1"/>
          <p:nvPr/>
        </p:nvSpPr>
        <p:spPr>
          <a:xfrm>
            <a:off x="2766439" y="639536"/>
            <a:ext cx="51807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( نشاط تطبيقي اختياري عند إمكانية توفر الأدوات وإشراف ولي الأمر)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1CB43E8-DE52-4515-B9B3-39BE02BB9BF3}"/>
              </a:ext>
            </a:extLst>
          </p:cNvPr>
          <p:cNvGrpSpPr/>
          <p:nvPr/>
        </p:nvGrpSpPr>
        <p:grpSpPr>
          <a:xfrm>
            <a:off x="7158674" y="2055702"/>
            <a:ext cx="3480366" cy="1379802"/>
            <a:chOff x="7158674" y="2055702"/>
            <a:chExt cx="3480366" cy="137980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8643FE03-6EC1-4CBE-A668-8491237FF403}"/>
                </a:ext>
              </a:extLst>
            </p:cNvPr>
            <p:cNvGrpSpPr/>
            <p:nvPr/>
          </p:nvGrpSpPr>
          <p:grpSpPr>
            <a:xfrm>
              <a:off x="7158674" y="2055702"/>
              <a:ext cx="3480366" cy="1379802"/>
              <a:chOff x="702346" y="1831391"/>
              <a:chExt cx="2677460" cy="137980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xmlns="" id="{357DF02E-09CE-44A0-A768-9CEB4844E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20" t="66389" r="11493" b="28502"/>
              <a:stretch/>
            </p:blipFill>
            <p:spPr>
              <a:xfrm>
                <a:off x="2073175" y="2749958"/>
                <a:ext cx="1211830" cy="46123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xmlns="" id="{456D50A3-06C8-4D57-A5C3-A56CC36586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0" t="31596" r="80968" b="57364"/>
              <a:stretch/>
            </p:blipFill>
            <p:spPr>
              <a:xfrm>
                <a:off x="2379719" y="1845200"/>
                <a:ext cx="1000087" cy="89331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xmlns="" id="{64F9FD95-418E-4A4A-AF5B-508308C1C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02" t="60376" r="28720" b="33930"/>
              <a:stretch/>
            </p:blipFill>
            <p:spPr>
              <a:xfrm flipH="1">
                <a:off x="702346" y="1831391"/>
                <a:ext cx="1233672" cy="849559"/>
              </a:xfrm>
              <a:prstGeom prst="rect">
                <a:avLst/>
              </a:prstGeom>
            </p:spPr>
          </p:pic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FE5E5FE8-8867-49CD-A5A3-9A949010F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" t="31596" r="80968" b="57364"/>
            <a:stretch/>
          </p:blipFill>
          <p:spPr>
            <a:xfrm>
              <a:off x="8590357" y="2057887"/>
              <a:ext cx="1299989" cy="89331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625ACEC-C7E3-41DD-93A7-C0CF600DE813}"/>
              </a:ext>
            </a:extLst>
          </p:cNvPr>
          <p:cNvGrpSpPr/>
          <p:nvPr/>
        </p:nvGrpSpPr>
        <p:grpSpPr>
          <a:xfrm>
            <a:off x="7296743" y="3846817"/>
            <a:ext cx="2831242" cy="1848667"/>
            <a:chOff x="7296743" y="3846817"/>
            <a:chExt cx="2831242" cy="1848667"/>
          </a:xfrm>
        </p:grpSpPr>
        <p:grpSp>
          <p:nvGrpSpPr>
            <p:cNvPr id="8" name="Group 7"/>
            <p:cNvGrpSpPr/>
            <p:nvPr/>
          </p:nvGrpSpPr>
          <p:grpSpPr>
            <a:xfrm>
              <a:off x="7296743" y="3846817"/>
              <a:ext cx="2831242" cy="1848667"/>
              <a:chOff x="3471972" y="3142675"/>
              <a:chExt cx="3960886" cy="258964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19" t="58056" r="13852" b="29583"/>
              <a:stretch/>
            </p:blipFill>
            <p:spPr>
              <a:xfrm rot="157977" flipH="1">
                <a:off x="3605504" y="3887974"/>
                <a:ext cx="3827354" cy="1844343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0" t="31596" r="80968" b="57364"/>
              <a:stretch/>
            </p:blipFill>
            <p:spPr>
              <a:xfrm>
                <a:off x="3471972" y="3142675"/>
                <a:ext cx="939940" cy="839589"/>
              </a:xfrm>
              <a:prstGeom prst="rect">
                <a:avLst/>
              </a:prstGeom>
            </p:spPr>
          </p:pic>
          <p:cxnSp>
            <p:nvCxnSpPr>
              <p:cNvPr id="53" name="Straight Arrow Connector 52"/>
              <p:cNvCxnSpPr>
                <a:cxnSpLocks/>
              </p:cNvCxnSpPr>
              <p:nvPr/>
            </p:nvCxnSpPr>
            <p:spPr>
              <a:xfrm>
                <a:off x="4252946" y="4174278"/>
                <a:ext cx="309677" cy="61562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cxnSpLocks/>
              </p:cNvCxnSpPr>
              <p:nvPr/>
            </p:nvCxnSpPr>
            <p:spPr>
              <a:xfrm>
                <a:off x="6077629" y="4067522"/>
                <a:ext cx="12995" cy="58619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2F64FF9D-16F9-4F72-88BB-342E0824C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" t="31596" r="80968" b="57364"/>
            <a:stretch/>
          </p:blipFill>
          <p:spPr>
            <a:xfrm>
              <a:off x="9031700" y="3943626"/>
              <a:ext cx="614701" cy="599357"/>
            </a:xfrm>
            <a:prstGeom prst="rect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19A18F8F-6978-4A34-B9FD-B1F96C4AC0C9}"/>
              </a:ext>
            </a:extLst>
          </p:cNvPr>
          <p:cNvSpPr/>
          <p:nvPr/>
        </p:nvSpPr>
        <p:spPr>
          <a:xfrm>
            <a:off x="3200347" y="4048084"/>
            <a:ext cx="2326264" cy="43748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 الثالثة: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058DB9F5-11D3-48D4-A6E4-76B12A65B015}"/>
              </a:ext>
            </a:extLst>
          </p:cNvPr>
          <p:cNvSpPr/>
          <p:nvPr/>
        </p:nvSpPr>
        <p:spPr>
          <a:xfrm>
            <a:off x="3139531" y="4523728"/>
            <a:ext cx="2688417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ألٌف مشبك الورق  حول مشبكي التثبيت. الٌف  سلكي الدائرة الكهربائية بحيث يلتف سلك حول كل مشبك من مشبكي التثبيت</a:t>
            </a:r>
            <a:endParaRPr lang="hi-IN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90FD404-4B4F-4559-87F4-153B110754E3}"/>
              </a:ext>
            </a:extLst>
          </p:cNvPr>
          <p:cNvSpPr/>
          <p:nvPr/>
        </p:nvSpPr>
        <p:spPr>
          <a:xfrm>
            <a:off x="990600" y="5914964"/>
            <a:ext cx="4697106" cy="401812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ان يبدو المنتج النهائي  بهذا الشكل</a:t>
            </a:r>
            <a:endParaRPr lang="hi-IN" sz="28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4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7" grpId="0" animBg="1"/>
      <p:bldP spid="4" grpId="0" animBg="1"/>
      <p:bldP spid="44" grpId="0" animBg="1"/>
      <p:bldP spid="50" grpId="0"/>
      <p:bldP spid="41" grpId="0" animBg="1"/>
      <p:bldP spid="27" grpId="0" animBg="1"/>
      <p:bldP spid="58" grpId="0"/>
      <p:bldP spid="59" grpId="0"/>
      <p:bldP spid="60" grpId="0"/>
      <p:bldP spid="40" grpId="0" animBg="1"/>
      <p:bldP spid="9" grpId="0" animBg="1"/>
      <p:bldP spid="13" grpId="0" animBg="1"/>
      <p:bldP spid="15" grpId="0" animBg="1"/>
      <p:bldP spid="16" grpId="0" animBg="1"/>
      <p:bldP spid="18" grpId="0" animBg="1"/>
      <p:bldP spid="51" grpId="0" animBg="1"/>
      <p:bldP spid="19" grpId="0" animBg="1"/>
      <p:bldP spid="5" grpId="0" animBg="1"/>
      <p:bldP spid="57" grpId="0" animBg="1"/>
      <p:bldP spid="6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547A63-A602-4AE8-A17F-20607691A4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67A5A18-0EE9-408F-91B4-B002FFFBA108}"/>
              </a:ext>
            </a:extLst>
          </p:cNvPr>
          <p:cNvSpPr/>
          <p:nvPr/>
        </p:nvSpPr>
        <p:spPr>
          <a:xfrm>
            <a:off x="647145" y="1262373"/>
            <a:ext cx="5081157" cy="24001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15EF0C1-64CC-4F3C-83A5-7D03CBF06421}"/>
              </a:ext>
            </a:extLst>
          </p:cNvPr>
          <p:cNvSpPr/>
          <p:nvPr/>
        </p:nvSpPr>
        <p:spPr>
          <a:xfrm>
            <a:off x="833032" y="2524664"/>
            <a:ext cx="2115558" cy="8769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786368A-367A-4EB5-82DB-90C355BBA155}"/>
              </a:ext>
            </a:extLst>
          </p:cNvPr>
          <p:cNvSpPr/>
          <p:nvPr/>
        </p:nvSpPr>
        <p:spPr>
          <a:xfrm>
            <a:off x="6955054" y="3632999"/>
            <a:ext cx="5081157" cy="26736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699E2F5-7A91-4ED4-BBD8-4A13E133C862}"/>
              </a:ext>
            </a:extLst>
          </p:cNvPr>
          <p:cNvSpPr/>
          <p:nvPr/>
        </p:nvSpPr>
        <p:spPr>
          <a:xfrm>
            <a:off x="6955054" y="1190691"/>
            <a:ext cx="4993835" cy="23052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295861E-6838-4BFE-9AF3-3D406FD20E61}"/>
              </a:ext>
            </a:extLst>
          </p:cNvPr>
          <p:cNvSpPr/>
          <p:nvPr/>
        </p:nvSpPr>
        <p:spPr>
          <a:xfrm>
            <a:off x="10361794" y="1512296"/>
            <a:ext cx="1599346" cy="1590967"/>
          </a:xfrm>
          <a:prstGeom prst="rect">
            <a:avLst/>
          </a:prstGeom>
          <a:solidFill>
            <a:srgbClr val="00206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rtl="1"/>
            <a:endParaRPr lang="ar-BH" sz="2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7466" y="-95521"/>
            <a:ext cx="12187814" cy="1106066"/>
            <a:chOff x="10323" y="-79411"/>
            <a:chExt cx="12187814" cy="1106066"/>
          </a:xfrm>
        </p:grpSpPr>
        <p:sp>
          <p:nvSpPr>
            <p:cNvPr id="3" name="Rectangle 2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-119190" y="5677104"/>
            <a:ext cx="12311190" cy="1180896"/>
            <a:chOff x="-119190" y="5677104"/>
            <a:chExt cx="12311190" cy="1180896"/>
          </a:xfrm>
        </p:grpSpPr>
        <p:grpSp>
          <p:nvGrpSpPr>
            <p:cNvPr id="46" name="Group 45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التصميم والتقانة - الصف الثالث الإبتدائي- الدرس الثاني أصنع  مفتاح كهربائي- وحدة الإنارة</a:t>
                </a: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19190" y="5677104"/>
              <a:ext cx="990601" cy="1180896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3947145" y="106996"/>
            <a:ext cx="3562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اصنع مفتاحاً كهربائيّاً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24319" y="2524664"/>
            <a:ext cx="2115559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--------------------------------------------------------------</a:t>
            </a:r>
            <a:endParaRPr lang="hi-IN" sz="20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10073" y="1595004"/>
            <a:ext cx="1275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</a:t>
            </a:r>
            <a:endParaRPr lang="hi-IN" sz="2000" b="1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050549" y="3095817"/>
            <a:ext cx="115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</a:t>
            </a:r>
            <a:endParaRPr lang="hi-IN" sz="2000" b="1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917000" y="1162516"/>
            <a:ext cx="1157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</a:t>
            </a:r>
            <a:endParaRPr lang="hi-IN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07268" y="1262373"/>
            <a:ext cx="154645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ماذا سنحتاج لصنع المفتاح الكهربائي ؟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2E3D84-A073-424F-8DC5-7619DCC9BCB8}"/>
              </a:ext>
            </a:extLst>
          </p:cNvPr>
          <p:cNvSpPr/>
          <p:nvPr/>
        </p:nvSpPr>
        <p:spPr>
          <a:xfrm>
            <a:off x="680800" y="3873230"/>
            <a:ext cx="5081157" cy="2428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66A82E8-8C2D-4446-BEED-AF322A1470D5}"/>
              </a:ext>
            </a:extLst>
          </p:cNvPr>
          <p:cNvSpPr/>
          <p:nvPr/>
        </p:nvSpPr>
        <p:spPr>
          <a:xfrm>
            <a:off x="3324320" y="1494285"/>
            <a:ext cx="2041432" cy="88931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الأولى :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3F9105B-AEF7-46F0-91B9-8F3F2B1224F9}"/>
              </a:ext>
            </a:extLst>
          </p:cNvPr>
          <p:cNvSpPr/>
          <p:nvPr/>
        </p:nvSpPr>
        <p:spPr>
          <a:xfrm>
            <a:off x="9887930" y="3921983"/>
            <a:ext cx="2027303" cy="54411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 الثانية: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7CF5CB-204D-438D-8B46-32C06E0AF109}"/>
              </a:ext>
            </a:extLst>
          </p:cNvPr>
          <p:cNvSpPr/>
          <p:nvPr/>
        </p:nvSpPr>
        <p:spPr>
          <a:xfrm>
            <a:off x="879720" y="1494285"/>
            <a:ext cx="2102135" cy="8603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6776" y="1336141"/>
            <a:ext cx="1840512" cy="2015738"/>
            <a:chOff x="7094334" y="3479521"/>
            <a:chExt cx="1840512" cy="201573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20" t="66389" r="11493" b="28502"/>
            <a:stretch/>
          </p:blipFill>
          <p:spPr>
            <a:xfrm rot="18486821">
              <a:off x="7487645" y="3812080"/>
              <a:ext cx="1073828" cy="4087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1" t="74711" r="28034" b="16389"/>
            <a:stretch/>
          </p:blipFill>
          <p:spPr>
            <a:xfrm rot="231768">
              <a:off x="7094334" y="4757202"/>
              <a:ext cx="1840512" cy="738057"/>
            </a:xfrm>
            <a:prstGeom prst="rect">
              <a:avLst/>
            </a:prstGeom>
            <a:effectLst>
              <a:outerShdw blurRad="50800" dist="50800" dir="5400000" algn="ctr" rotWithShape="0">
                <a:schemeClr val="tx1">
                  <a:lumMod val="95000"/>
                  <a:lumOff val="5000"/>
                </a:schemeClr>
              </a:outerShdw>
            </a:effectLst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8E53DC4-BC03-4F92-B83D-7141055F1F05}"/>
              </a:ext>
            </a:extLst>
          </p:cNvPr>
          <p:cNvSpPr/>
          <p:nvPr/>
        </p:nvSpPr>
        <p:spPr>
          <a:xfrm>
            <a:off x="7089078" y="3873230"/>
            <a:ext cx="2610784" cy="21932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14502" y="4913124"/>
            <a:ext cx="1939223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----------------------------------------------------------</a:t>
            </a:r>
            <a:endParaRPr lang="hi-IN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8AC70CF-870E-41BD-BBE0-71E444FC0B92}"/>
              </a:ext>
            </a:extLst>
          </p:cNvPr>
          <p:cNvSpPr/>
          <p:nvPr/>
        </p:nvSpPr>
        <p:spPr>
          <a:xfrm>
            <a:off x="833229" y="4048084"/>
            <a:ext cx="2610784" cy="20409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i-IN" sz="2800" b="1" dirty="0">
              <a:latin typeface="Sakkal Majalla" panose="02000000000000000000" pitchFamily="2" charset="-78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9210652D-C6E1-4202-8758-BCD520C931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t="47222" r="29765" b="39306"/>
          <a:stretch/>
        </p:blipFill>
        <p:spPr>
          <a:xfrm>
            <a:off x="937425" y="4288506"/>
            <a:ext cx="2573239" cy="1378089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643FE03-6EC1-4CBE-A668-8491237FF403}"/>
              </a:ext>
            </a:extLst>
          </p:cNvPr>
          <p:cNvGrpSpPr/>
          <p:nvPr/>
        </p:nvGrpSpPr>
        <p:grpSpPr>
          <a:xfrm>
            <a:off x="7016739" y="1572343"/>
            <a:ext cx="3057528" cy="1816062"/>
            <a:chOff x="932836" y="1395131"/>
            <a:chExt cx="2352169" cy="18160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357DF02E-09CE-44A0-A768-9CEB4844E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20" t="66389" r="11493" b="28502"/>
            <a:stretch/>
          </p:blipFill>
          <p:spPr>
            <a:xfrm>
              <a:off x="2073175" y="2749958"/>
              <a:ext cx="1211830" cy="46123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456D50A3-06C8-4D57-A5C3-A56CC3658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" t="31596" r="80968" b="57364"/>
            <a:stretch/>
          </p:blipFill>
          <p:spPr>
            <a:xfrm>
              <a:off x="2210735" y="1395131"/>
              <a:ext cx="1000087" cy="89331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4F9FD95-418E-4A4A-AF5B-508308C1C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2" t="60376" r="28720" b="33930"/>
            <a:stretch/>
          </p:blipFill>
          <p:spPr>
            <a:xfrm flipH="1">
              <a:off x="932836" y="1980509"/>
              <a:ext cx="1233672" cy="849559"/>
            </a:xfrm>
            <a:prstGeom prst="rect">
              <a:avLst/>
            </a:prstGeom>
          </p:spPr>
        </p:pic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137CDF95-CED7-4AFA-BBFC-3502ABF0A500}"/>
              </a:ext>
            </a:extLst>
          </p:cNvPr>
          <p:cNvSpPr/>
          <p:nvPr/>
        </p:nvSpPr>
        <p:spPr>
          <a:xfrm>
            <a:off x="7239663" y="74304"/>
            <a:ext cx="1792037" cy="6945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تقيمي-1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F26E354-2203-4273-9E01-33A95B431EAF}"/>
              </a:ext>
            </a:extLst>
          </p:cNvPr>
          <p:cNvSpPr/>
          <p:nvPr/>
        </p:nvSpPr>
        <p:spPr>
          <a:xfrm>
            <a:off x="58917" y="10593"/>
            <a:ext cx="263180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الهدف1: أن يصنع التلميذ مفتاحاً كهربائيّاً بسيطا وفق الخطوات المحددة.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1035C1-0F5D-4DE9-B196-394ABF4D97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9" t="58056" r="13852" b="29583"/>
          <a:stretch/>
        </p:blipFill>
        <p:spPr>
          <a:xfrm rot="157977" flipH="1">
            <a:off x="7392192" y="4513773"/>
            <a:ext cx="2735793" cy="131662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766B0F34-FBE2-4712-8F44-8BFAA886CA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31596" r="80968" b="57364"/>
          <a:stretch/>
        </p:blipFill>
        <p:spPr>
          <a:xfrm>
            <a:off x="7296743" y="3981727"/>
            <a:ext cx="671869" cy="599357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39A52365-FAE1-4D0E-A678-2630481447DB}"/>
              </a:ext>
            </a:extLst>
          </p:cNvPr>
          <p:cNvCxnSpPr>
            <a:cxnSpLocks/>
          </p:cNvCxnSpPr>
          <p:nvPr/>
        </p:nvCxnSpPr>
        <p:spPr>
          <a:xfrm>
            <a:off x="7854983" y="4718157"/>
            <a:ext cx="221357" cy="439475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9B273821-33F0-4420-B43E-CF9664F14581}"/>
              </a:ext>
            </a:extLst>
          </p:cNvPr>
          <p:cNvCxnSpPr>
            <a:cxnSpLocks/>
          </p:cNvCxnSpPr>
          <p:nvPr/>
        </p:nvCxnSpPr>
        <p:spPr>
          <a:xfrm>
            <a:off x="9159267" y="4641947"/>
            <a:ext cx="9289" cy="418464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0BBBAAB3-107A-4DC9-AF33-98C0152CC1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31596" r="80968" b="57364"/>
          <a:stretch/>
        </p:blipFill>
        <p:spPr>
          <a:xfrm>
            <a:off x="9031700" y="4078536"/>
            <a:ext cx="614701" cy="599357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795562B4-0625-401E-854D-5BF603D7D257}"/>
              </a:ext>
            </a:extLst>
          </p:cNvPr>
          <p:cNvSpPr/>
          <p:nvPr/>
        </p:nvSpPr>
        <p:spPr>
          <a:xfrm>
            <a:off x="3200347" y="4048084"/>
            <a:ext cx="2326264" cy="43748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 الثالثة: 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AF9A8199-40A9-47B6-A33B-23FAB3E91529}"/>
              </a:ext>
            </a:extLst>
          </p:cNvPr>
          <p:cNvSpPr/>
          <p:nvPr/>
        </p:nvSpPr>
        <p:spPr>
          <a:xfrm>
            <a:off x="937425" y="5945788"/>
            <a:ext cx="4697106" cy="4018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ان يبدو المنتج النهائي  بهذا الشكل</a:t>
            </a:r>
            <a:endParaRPr lang="hi-IN" sz="2800" b="1" dirty="0">
              <a:solidFill>
                <a:schemeClr val="bg1"/>
              </a:solidFill>
              <a:latin typeface="Sakkal Majalla" panose="02000000000000000000" pitchFamily="2" charset="-78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D0CA1F5-56D7-4480-A9F7-E352D56AC5A9}"/>
              </a:ext>
            </a:extLst>
          </p:cNvPr>
          <p:cNvSpPr/>
          <p:nvPr/>
        </p:nvSpPr>
        <p:spPr>
          <a:xfrm>
            <a:off x="3489385" y="4626987"/>
            <a:ext cx="2115559" cy="13234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--------------------------------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------------------------------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-----------------------------</a:t>
            </a:r>
            <a:endParaRPr lang="ar-BH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------------------------------</a:t>
            </a:r>
            <a:endParaRPr lang="hi-IN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997DFF6-1290-41CF-BF4F-0A85BBA0268D}"/>
              </a:ext>
            </a:extLst>
          </p:cNvPr>
          <p:cNvSpPr txBox="1"/>
          <p:nvPr/>
        </p:nvSpPr>
        <p:spPr>
          <a:xfrm>
            <a:off x="-47466" y="881635"/>
            <a:ext cx="492555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ارجع للشريحة السابقة للتأكد من إجاباتك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EB836D5-B8E6-4CE7-AECF-25C659E87424}"/>
              </a:ext>
            </a:extLst>
          </p:cNvPr>
          <p:cNvSpPr txBox="1"/>
          <p:nvPr/>
        </p:nvSpPr>
        <p:spPr>
          <a:xfrm>
            <a:off x="4878086" y="884765"/>
            <a:ext cx="56377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أصف بشكل موجز خطوات صنع المفتاح الكهربائي</a:t>
            </a:r>
          </a:p>
        </p:txBody>
      </p:sp>
    </p:spTree>
    <p:extLst>
      <p:ext uri="{BB962C8B-B14F-4D97-AF65-F5344CB8AC3E}">
        <p14:creationId xmlns:p14="http://schemas.microsoft.com/office/powerpoint/2010/main" val="38253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7" grpId="0" animBg="1"/>
      <p:bldP spid="4" grpId="0" animBg="1"/>
      <p:bldP spid="44" grpId="0" animBg="1"/>
      <p:bldP spid="50" grpId="0"/>
      <p:bldP spid="27" grpId="0" animBg="1"/>
      <p:bldP spid="58" grpId="0"/>
      <p:bldP spid="59" grpId="0"/>
      <p:bldP spid="60" grpId="0"/>
      <p:bldP spid="10" grpId="0"/>
      <p:bldP spid="9" grpId="0" animBg="1"/>
      <p:bldP spid="13" grpId="0" animBg="1"/>
      <p:bldP spid="15" grpId="0" animBg="1"/>
      <p:bldP spid="16" grpId="0" animBg="1"/>
      <p:bldP spid="18" grpId="0" animBg="1"/>
      <p:bldP spid="51" grpId="0" animBg="1"/>
      <p:bldP spid="19" grpId="0" animBg="1"/>
      <p:bldP spid="55" grpId="0" animBg="1"/>
      <p:bldP spid="71" grpId="0" animBg="1"/>
      <p:bldP spid="73" grpId="0" animBg="1"/>
      <p:bldP spid="74" grpId="0" animBg="1"/>
      <p:bldP spid="61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10EB97-E8B3-4DEB-82FB-8024143B8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47D74-DCA3-480F-A84C-111D3625FF19}"/>
              </a:ext>
            </a:extLst>
          </p:cNvPr>
          <p:cNvSpPr/>
          <p:nvPr/>
        </p:nvSpPr>
        <p:spPr>
          <a:xfrm>
            <a:off x="193984" y="1217149"/>
            <a:ext cx="11836587" cy="4958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49771" r="56436" b="17702"/>
          <a:stretch/>
        </p:blipFill>
        <p:spPr>
          <a:xfrm>
            <a:off x="745186" y="1662425"/>
            <a:ext cx="3864424" cy="380098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التصميم والتقانة - الصف الثالث الإبتدائي- الدرس الثاني  أصنع مفتاح كهربائي-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79411"/>
            <a:ext cx="12187814" cy="1106066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132804" y="105075"/>
            <a:ext cx="267003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يصنع التلميذ مفتاحي ضغط بطريقتين مختلفتين.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102964" y="35917"/>
            <a:ext cx="600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ثانياً:اصنع مفتاح ضغط (الطريقة الأولى)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05068" y="10302"/>
            <a:ext cx="246728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(2)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ثانيا: مفتاح الضغط (1)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25)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0624" y="1925444"/>
            <a:ext cx="42091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(3) ألصق قطعة من الألمنيوم في أحد الوجهين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04398" y="3797629"/>
            <a:ext cx="3122933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خطوات العمل الطريقة الأولى: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0954" y="4444024"/>
            <a:ext cx="359366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اطو قطعة من الورق المقوى من النصف لتشكل وجهين متطابقين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45386" y="5634364"/>
            <a:ext cx="351103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 اعمل ثقبين في طرف أحد الوجهين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2168" y="5558678"/>
            <a:ext cx="379539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(4) أثبت مشبكي تثبيت بالثقبين والف حوليهم أسلاك الدائرة الكهربائية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7" t="49772" r="31709" b="18841"/>
          <a:stretch/>
        </p:blipFill>
        <p:spPr>
          <a:xfrm>
            <a:off x="4599155" y="2275854"/>
            <a:ext cx="3395269" cy="36678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8291" y="1475782"/>
            <a:ext cx="364916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(5) الآن طابق الوجهين ليعمل المفتاح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71275" y="3053693"/>
            <a:ext cx="1616014" cy="453934"/>
            <a:chOff x="7096502" y="3211286"/>
            <a:chExt cx="1616014" cy="45393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7108371" y="3211286"/>
              <a:ext cx="434891" cy="293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229600" y="3308963"/>
              <a:ext cx="482916" cy="35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96502" y="3505200"/>
              <a:ext cx="1133098" cy="1600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491477" y="3219911"/>
              <a:ext cx="1196460" cy="1071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561590A-D293-42A3-8BA0-F90E136705B6}"/>
              </a:ext>
            </a:extLst>
          </p:cNvPr>
          <p:cNvSpPr txBox="1"/>
          <p:nvPr/>
        </p:nvSpPr>
        <p:spPr>
          <a:xfrm>
            <a:off x="3341030" y="646307"/>
            <a:ext cx="526049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( نشاط تطبيقي اختياري عند إمكانية توفر الأدوات وإشراف ولي الأمر)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AA6C6E2-F994-4CD5-9E44-BE464A0C250A}"/>
              </a:ext>
            </a:extLst>
          </p:cNvPr>
          <p:cNvSpPr/>
          <p:nvPr/>
        </p:nvSpPr>
        <p:spPr>
          <a:xfrm>
            <a:off x="8742938" y="2052959"/>
            <a:ext cx="2984393" cy="16214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 مقوى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قطعة من الألمنيوم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مشبكي تثبيت 2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أسلاك كهربائية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72691E5-02EA-4263-AAA1-513A8145ADD8}"/>
              </a:ext>
            </a:extLst>
          </p:cNvPr>
          <p:cNvSpPr/>
          <p:nvPr/>
        </p:nvSpPr>
        <p:spPr>
          <a:xfrm>
            <a:off x="9019738" y="1490741"/>
            <a:ext cx="2294743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المواد التي سنحتاجها:</a:t>
            </a:r>
          </a:p>
        </p:txBody>
      </p:sp>
    </p:spTree>
    <p:extLst>
      <p:ext uri="{BB962C8B-B14F-4D97-AF65-F5344CB8AC3E}">
        <p14:creationId xmlns:p14="http://schemas.microsoft.com/office/powerpoint/2010/main" val="40824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7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E93795-84ED-49BB-BB34-53C7D480F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47D74-DCA3-480F-A84C-111D3625FF19}"/>
              </a:ext>
            </a:extLst>
          </p:cNvPr>
          <p:cNvSpPr/>
          <p:nvPr/>
        </p:nvSpPr>
        <p:spPr>
          <a:xfrm>
            <a:off x="177707" y="1377862"/>
            <a:ext cx="11836588" cy="4958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49771" r="56436" b="17702"/>
          <a:stretch/>
        </p:blipFill>
        <p:spPr>
          <a:xfrm>
            <a:off x="1623255" y="1821354"/>
            <a:ext cx="3864424" cy="380098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1" y="5677104"/>
            <a:ext cx="12192001" cy="1180896"/>
            <a:chOff x="-1" y="5677104"/>
            <a:chExt cx="12192001" cy="118089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التصميم والتقانة - الصف الثالث الإبتدائي- الدرس الثاني أصنع مفتاح كهربائي-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-1" y="5677104"/>
              <a:ext cx="990601" cy="118089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79411"/>
            <a:ext cx="12187814" cy="1106066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2689595" y="184643"/>
            <a:ext cx="5253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اصنع مفتاح ضغط (الطريقة الأولى)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21243" y="2069191"/>
            <a:ext cx="42091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(3) ..........................................................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3032" y="1482824"/>
            <a:ext cx="8714699" cy="492443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أذكر خطوات الصنع لمفتاح الضغط في الطريقة الأولى وقم بكتابة خطوات مفتاح الضغط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36687" y="3691888"/>
            <a:ext cx="281586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(1)..........................................................................................................................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36844" y="5598153"/>
            <a:ext cx="351103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 .................................................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24691" y="5598153"/>
            <a:ext cx="379539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(4)...................................................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7" t="49772" r="31709" b="18841"/>
          <a:stretch/>
        </p:blipFill>
        <p:spPr>
          <a:xfrm>
            <a:off x="5845628" y="2292535"/>
            <a:ext cx="3395269" cy="36678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5299" y="1715680"/>
            <a:ext cx="1643511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(5) .......................................................................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134973" y="3066424"/>
            <a:ext cx="1616014" cy="453934"/>
            <a:chOff x="7096502" y="3211286"/>
            <a:chExt cx="1616014" cy="453934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7108371" y="3211286"/>
              <a:ext cx="434891" cy="293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8229600" y="3308963"/>
              <a:ext cx="482916" cy="35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096502" y="3505200"/>
              <a:ext cx="1133098" cy="1600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491477" y="3219911"/>
              <a:ext cx="1196460" cy="1071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5376D54-2D23-4597-94E5-1ADAA622297D}"/>
              </a:ext>
            </a:extLst>
          </p:cNvPr>
          <p:cNvSpPr/>
          <p:nvPr/>
        </p:nvSpPr>
        <p:spPr>
          <a:xfrm>
            <a:off x="7710368" y="168894"/>
            <a:ext cx="1792037" cy="69455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تقيمي-2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C98755C-CB37-4B87-B0EF-C6EC26422313}"/>
              </a:ext>
            </a:extLst>
          </p:cNvPr>
          <p:cNvSpPr/>
          <p:nvPr/>
        </p:nvSpPr>
        <p:spPr>
          <a:xfrm>
            <a:off x="132804" y="105075"/>
            <a:ext cx="267003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</a:t>
            </a:r>
            <a:r>
              <a:rPr lang="ar-BH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يصنع التلميذ مفتاحي ضغط بطريقتين مختلفتين.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7803984-C181-4D2C-9EE0-6BCD8B873BD2}"/>
              </a:ext>
            </a:extLst>
          </p:cNvPr>
          <p:cNvSpPr txBox="1"/>
          <p:nvPr/>
        </p:nvSpPr>
        <p:spPr>
          <a:xfrm>
            <a:off x="4243004" y="6007453"/>
            <a:ext cx="492555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ارجع للشريحة السابقة للتأكد من إجاباتك</a:t>
            </a:r>
          </a:p>
        </p:txBody>
      </p:sp>
    </p:spTree>
    <p:extLst>
      <p:ext uri="{BB962C8B-B14F-4D97-AF65-F5344CB8AC3E}">
        <p14:creationId xmlns:p14="http://schemas.microsoft.com/office/powerpoint/2010/main" val="2375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BC425E-7E42-4526-A3D2-21522D633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2C0E20-C1F7-43D9-90BC-8BB1CF37F66F}"/>
              </a:ext>
            </a:extLst>
          </p:cNvPr>
          <p:cNvSpPr/>
          <p:nvPr/>
        </p:nvSpPr>
        <p:spPr>
          <a:xfrm>
            <a:off x="10323" y="1255031"/>
            <a:ext cx="12145024" cy="4958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30" name="Group 29"/>
          <p:cNvGrpSpPr/>
          <p:nvPr/>
        </p:nvGrpSpPr>
        <p:grpSpPr>
          <a:xfrm>
            <a:off x="-1" y="5900054"/>
            <a:ext cx="12192001" cy="957946"/>
            <a:chOff x="-1" y="5900054"/>
            <a:chExt cx="12192001" cy="95794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التصميم والتقانة - الصف الثالث الإبتدائي- الدرس الثاني  أصنع مفتاح مكهربائي-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0" y="5900054"/>
              <a:ext cx="803578" cy="9579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65484"/>
            <a:ext cx="12187814" cy="1106066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132805" y="190955"/>
            <a:ext cx="283005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الهدف2: أن يصنع التلميذ مفتاحي ضغط بطريقتين مختلفتين.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19031" y="-15401"/>
            <a:ext cx="6129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ثالثا: اصنع مفتاح ضغط (الطريقة الثانية)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43019" t="64337" r="37273" b="4667"/>
          <a:stretch/>
        </p:blipFill>
        <p:spPr>
          <a:xfrm>
            <a:off x="3831652" y="1442981"/>
            <a:ext cx="5540064" cy="4583096"/>
          </a:xfrm>
          <a:prstGeom prst="rect">
            <a:avLst/>
          </a:prstGeom>
          <a:ln w="95250">
            <a:solidFill>
              <a:schemeClr val="accent6">
                <a:lumMod val="50000"/>
                <a:alpha val="59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3587208" y="2361669"/>
            <a:ext cx="168335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ألصق قطعة من الألومنيوم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7208" y="5493540"/>
            <a:ext cx="228942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 دبس السلك وقطعة الألومنيوم معاً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283" y="1255030"/>
            <a:ext cx="3484405" cy="48936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ما الفرق بين مفتاحي الضغط؟</a:t>
            </a:r>
          </a:p>
          <a:p>
            <a:pPr algn="r" rtl="1"/>
            <a:r>
              <a:rPr lang="ar-BH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في مفتاح الضغط الأول تم تثبيت الاسلاك بمشابك تثبيت وهي معدنية بالتالي موصلة للكهرباء ، فسيسري التيار بين مشكبي الثبيت من خلال قطعة الالمنيوم الموجودة في الجزء العلوي عند الكبس </a:t>
            </a:r>
            <a:r>
              <a:rPr lang="ar-BH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بينما</a:t>
            </a:r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في</a:t>
            </a:r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المفتاح الثاني تم الاستعاذه عن مشبكي التثبيت بقطعتي الالمنيوم واللاتي يسري التيار بينهما من خلال  قطعه الألمنيوم العلوية عند كبس مفتاح الضغط.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151AAEE-1970-47E2-AD6F-DAB5B2F7694D}"/>
              </a:ext>
            </a:extLst>
          </p:cNvPr>
          <p:cNvSpPr/>
          <p:nvPr/>
        </p:nvSpPr>
        <p:spPr>
          <a:xfrm>
            <a:off x="8805068" y="10302"/>
            <a:ext cx="246728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نشاط (2)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ثانيا: مفتاح الضغط (2)</a:t>
            </a:r>
          </a:p>
          <a:p>
            <a:pPr algn="ct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(انظر الكتاب صفحة 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8C72BF-F231-4427-9A99-EAD775EFFF28}"/>
              </a:ext>
            </a:extLst>
          </p:cNvPr>
          <p:cNvSpPr txBox="1"/>
          <p:nvPr/>
        </p:nvSpPr>
        <p:spPr>
          <a:xfrm>
            <a:off x="3154381" y="579815"/>
            <a:ext cx="567004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( نشاط تطبيقي اختياري عند إمكانية توفر الأدوات وإشراف ولي الأمر)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B988079-A2E2-4A03-B8E2-B81287427682}"/>
              </a:ext>
            </a:extLst>
          </p:cNvPr>
          <p:cNvSpPr/>
          <p:nvPr/>
        </p:nvSpPr>
        <p:spPr>
          <a:xfrm>
            <a:off x="9616160" y="1442981"/>
            <a:ext cx="2294743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rtl="1"/>
            <a:r>
              <a:rPr lang="ar-BH" sz="2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المواد التي سنحتاجها: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1037DF-6C0A-4F66-AAE4-76FD28843F3F}"/>
              </a:ext>
            </a:extLst>
          </p:cNvPr>
          <p:cNvSpPr/>
          <p:nvPr/>
        </p:nvSpPr>
        <p:spPr>
          <a:xfrm>
            <a:off x="9616160" y="2052959"/>
            <a:ext cx="2294743" cy="16214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ورق مقوى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ألمنيوم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أسلاك كهربائية</a:t>
            </a:r>
          </a:p>
        </p:txBody>
      </p:sp>
    </p:spTree>
    <p:extLst>
      <p:ext uri="{BB962C8B-B14F-4D97-AF65-F5344CB8AC3E}">
        <p14:creationId xmlns:p14="http://schemas.microsoft.com/office/powerpoint/2010/main" val="30093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8" grpId="0" animBg="1"/>
      <p:bldP spid="26" grpId="0" animBg="1"/>
      <p:bldP spid="21" grpId="0" animBg="1"/>
      <p:bldP spid="5" grpId="0" animBg="1"/>
      <p:bldP spid="2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BC425E-7E42-4526-A3D2-21522D633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8"/>
          <a:stretch/>
        </p:blipFill>
        <p:spPr>
          <a:xfrm>
            <a:off x="-2" y="-2427"/>
            <a:ext cx="12192000" cy="685799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-1" y="5900054"/>
            <a:ext cx="12192001" cy="957946"/>
            <a:chOff x="-1" y="5900054"/>
            <a:chExt cx="12192001" cy="95794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442533"/>
              <a:ext cx="12192001" cy="415467"/>
              <a:chOff x="-1" y="6442533"/>
              <a:chExt cx="12192001" cy="4154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-1" y="6442533"/>
                <a:ext cx="1219200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-1" y="6488668"/>
                <a:ext cx="12146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وزارة التربية والتعليم – 2020م                                                                                                 التصميم والتقانة - الصف الثالث الإبتدائي- الدرس الثاني  أصنع مفتاح كهربائي- وحدة الإنارة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0" y="5900054"/>
              <a:ext cx="803578" cy="95794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323" y="-65484"/>
            <a:ext cx="12187814" cy="1106066"/>
            <a:chOff x="10323" y="-79411"/>
            <a:chExt cx="12187814" cy="1106066"/>
          </a:xfrm>
        </p:grpSpPr>
        <p:sp>
          <p:nvSpPr>
            <p:cNvPr id="38" name="Rectangle 37"/>
            <p:cNvSpPr/>
            <p:nvPr/>
          </p:nvSpPr>
          <p:spPr>
            <a:xfrm>
              <a:off x="10323" y="-5300"/>
              <a:ext cx="12187814" cy="10319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i-IN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61" t="35780" r="23456" b="25972"/>
            <a:stretch/>
          </p:blipFill>
          <p:spPr>
            <a:xfrm>
              <a:off x="11314481" y="-79411"/>
              <a:ext cx="877518" cy="104591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43019" t="64337" r="37273" b="4667"/>
          <a:stretch/>
        </p:blipFill>
        <p:spPr>
          <a:xfrm>
            <a:off x="1348683" y="3059645"/>
            <a:ext cx="2110877" cy="1746253"/>
          </a:xfrm>
          <a:prstGeom prst="rect">
            <a:avLst/>
          </a:prstGeom>
          <a:ln w="95250">
            <a:solidFill>
              <a:schemeClr val="accent6">
                <a:lumMod val="50000"/>
                <a:alpha val="59000"/>
              </a:schemeClr>
            </a:soli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DEC4579-27C5-4AE8-AD5C-C15C862B28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8" t="49771" r="56436" b="17702"/>
          <a:stretch/>
        </p:blipFill>
        <p:spPr>
          <a:xfrm>
            <a:off x="1181351" y="889995"/>
            <a:ext cx="2110878" cy="20762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E76A10A-4AE6-4B98-B7D8-2B827CAB4C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t="47222" r="29765" b="39306"/>
          <a:stretch/>
        </p:blipFill>
        <p:spPr>
          <a:xfrm>
            <a:off x="889084" y="4808553"/>
            <a:ext cx="3030073" cy="162274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E71B292-5E8A-4560-BFA7-813F4DFA7F57}"/>
              </a:ext>
            </a:extLst>
          </p:cNvPr>
          <p:cNvSpPr/>
          <p:nvPr/>
        </p:nvSpPr>
        <p:spPr>
          <a:xfrm>
            <a:off x="3560981" y="382998"/>
            <a:ext cx="4766646" cy="43719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تقيمي ختامي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05681E9-27C0-497D-AD01-BAEEC1B0C846}"/>
              </a:ext>
            </a:extLst>
          </p:cNvPr>
          <p:cNvSpPr txBox="1"/>
          <p:nvPr/>
        </p:nvSpPr>
        <p:spPr>
          <a:xfrm>
            <a:off x="8254392" y="1933959"/>
            <a:ext cx="262507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مفتاح كهربائي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94C2C1E-8DBA-42D8-9152-7BB27C11B2F4}"/>
              </a:ext>
            </a:extLst>
          </p:cNvPr>
          <p:cNvSpPr txBox="1"/>
          <p:nvPr/>
        </p:nvSpPr>
        <p:spPr>
          <a:xfrm>
            <a:off x="7912617" y="3493247"/>
            <a:ext cx="340186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مفتاح ضغط (الطريقة الأولى)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33B887-218C-4945-A9AD-E3F0F452A8A5}"/>
              </a:ext>
            </a:extLst>
          </p:cNvPr>
          <p:cNvSpPr txBox="1"/>
          <p:nvPr/>
        </p:nvSpPr>
        <p:spPr>
          <a:xfrm>
            <a:off x="7912617" y="4923607"/>
            <a:ext cx="366509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مفتاح ضغط (الطريقة الثانية)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xmlns="" id="{B3D081B0-1653-4238-998A-512C74446D8E}"/>
              </a:ext>
            </a:extLst>
          </p:cNvPr>
          <p:cNvSpPr/>
          <p:nvPr/>
        </p:nvSpPr>
        <p:spPr>
          <a:xfrm rot="3509690">
            <a:off x="5655968" y="1137861"/>
            <a:ext cx="379275" cy="55898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xmlns="" id="{21AA1AB7-5DE2-4044-90DB-18BA934C63EF}"/>
              </a:ext>
            </a:extLst>
          </p:cNvPr>
          <p:cNvSpPr/>
          <p:nvPr/>
        </p:nvSpPr>
        <p:spPr>
          <a:xfrm rot="6663501">
            <a:off x="5467702" y="1968617"/>
            <a:ext cx="435543" cy="476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xmlns="" id="{342EE3A4-57AF-406C-8FE5-68353FD169F7}"/>
              </a:ext>
            </a:extLst>
          </p:cNvPr>
          <p:cNvSpPr/>
          <p:nvPr/>
        </p:nvSpPr>
        <p:spPr>
          <a:xfrm rot="6663501">
            <a:off x="5424733" y="639877"/>
            <a:ext cx="435543" cy="476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03B6A29-BED0-4CA7-B078-F654589A1EE5}"/>
              </a:ext>
            </a:extLst>
          </p:cNvPr>
          <p:cNvSpPr/>
          <p:nvPr/>
        </p:nvSpPr>
        <p:spPr>
          <a:xfrm>
            <a:off x="3363584" y="1034582"/>
            <a:ext cx="5957107" cy="492443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rtl="1"/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أصل اسم كل نوع من أنواع المفاتيح الكهربائية بصورته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78E3027-F865-405A-8FC1-DC3D533BCB42}"/>
              </a:ext>
            </a:extLst>
          </p:cNvPr>
          <p:cNvSpPr txBox="1"/>
          <p:nvPr/>
        </p:nvSpPr>
        <p:spPr>
          <a:xfrm>
            <a:off x="10215328" y="1133148"/>
            <a:ext cx="1745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BH" sz="2400" dirty="0"/>
              <a:t>إظهار الإجابات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7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42" grpId="0" animBg="1"/>
      <p:bldP spid="3" grpId="0" animBg="1"/>
      <p:bldP spid="44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781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Anissa Ibrahim Alsadoon</cp:lastModifiedBy>
  <cp:revision>573</cp:revision>
  <cp:lastPrinted>2020-09-08T15:09:59Z</cp:lastPrinted>
  <dcterms:created xsi:type="dcterms:W3CDTF">2020-07-15T09:15:35Z</dcterms:created>
  <dcterms:modified xsi:type="dcterms:W3CDTF">2020-11-02T10:32:27Z</dcterms:modified>
</cp:coreProperties>
</file>