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schemas.openxmlformats.org/officeDocument/2006/relationships/slide" Target="slides/slide19.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video.google.com/videoplay?docid=7106559846794044495"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38:  Corporations:  Formation and Financing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7" name="Shape 147"/>
        <p:cNvGrpSpPr/>
        <p:nvPr/>
      </p:nvGrpSpPr>
      <p:grpSpPr>
        <a:xfrm>
          <a:off x="0" y="0"/>
          <a:ext cx="0" cy="0"/>
          <a:chOff x="0" y="0"/>
          <a:chExt cx="0" cy="0"/>
        </a:xfrm>
      </p:grpSpPr>
      <p:sp>
        <p:nvSpPr>
          <p:cNvPr id="148" name="Shape 14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9" name="Shape 1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0" name="Shape 15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Stock in a publicly-held corporation is available to the public.  Stock in a closely-held corporation, also known as a “close”, “family”, or “privately held” corporation, is generally not offered to the public.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7" name="Shape 1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8" name="Shape 15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“Subchapter S” corporation is named after the provision of the Internal Revenue Service code that provides for it.  It is a particular type of closely-held corporation, with no more than one hundred shareholders, that combines the advantages of limited liability and single taxation.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5" name="Shape 1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6" name="Shape 16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Corporate existence begins through the efforts of promoters, who initially organize corporate formation.  During formation of the corporation, subscribers offer to purchase stock, representing ownership in the corporation, and promoters select a state for incorporation.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3" name="Shape 1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4" name="Shape 17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Several questions must be addressed in selecting a state for incorporation, including:  How much flexibility does the state grant to corporate management? What rights do state statutes give to shareholders? What restrictions does the state place on the distribution of dividends, and does the state offer any kind of protection against takeovers?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1" name="Shape 1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2" name="Shape 18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legal process of incorporation involves selection of a corporate name, the drafting and filing of articles of incorporation, and the convening of the first organizational meeting.</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9" name="Shape 1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0" name="Shape 19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“de jure” corporation is a lawful corporation that has met the substantial elements of the incorporation process.  A “de facto” corporation is a corporation that has not met the requirements for state-sanctioned incorporation, but that courts nevertheless recognize as a corporation for most purposes, in order to avoid unfairness to third parties who reasonably believed it was properly incorporated. Through “corporation by estoppel,” a corporation is prevented by the court from denying its corporate status.  In “piercing the corporate veil,” a court holds shareholders personally liable when they have used the corporation to engage in illegal or wrongful acts.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5" name="Shape 195"/>
        <p:cNvGrpSpPr/>
        <p:nvPr/>
      </p:nvGrpSpPr>
      <p:grpSpPr>
        <a:xfrm>
          <a:off x="0" y="0"/>
          <a:ext cx="0" cy="0"/>
          <a:chOff x="0" y="0"/>
          <a:chExt cx="0" cy="0"/>
        </a:xfrm>
      </p:grpSpPr>
      <p:sp>
        <p:nvSpPr>
          <p:cNvPr id="196" name="Shape 19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7" name="Shape 1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8" name="Shape 19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Courts are likely to “pierce the corporate veil” when a corporation lacked adequate capital when it was initially formed, the corporation did not follow statutory mandates regarding corporate business, shareholders’ personal interests and corporate interests are commingled (in other words, the corporation has no separate identity,) and shareholders attempt to commit fraud through the corporation.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3" name="Shape 203"/>
        <p:cNvGrpSpPr/>
        <p:nvPr/>
      </p:nvGrpSpPr>
      <p:grpSpPr>
        <a:xfrm>
          <a:off x="0" y="0"/>
          <a:ext cx="0" cy="0"/>
          <a:chOff x="0" y="0"/>
          <a:chExt cx="0" cy="0"/>
        </a:xfrm>
      </p:grpSpPr>
      <p:sp>
        <p:nvSpPr>
          <p:cNvPr id="204" name="Shape 20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05" name="Shape 2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6" name="Shape 20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Debt securities are bonds, representing loans to a corporation from another party, while equity securities constitute stock.</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1" name="Shape 211"/>
        <p:cNvGrpSpPr/>
        <p:nvPr/>
      </p:nvGrpSpPr>
      <p:grpSpPr>
        <a:xfrm>
          <a:off x="0" y="0"/>
          <a:ext cx="0" cy="0"/>
          <a:chOff x="0" y="0"/>
          <a:chExt cx="0" cy="0"/>
        </a:xfrm>
      </p:grpSpPr>
      <p:sp>
        <p:nvSpPr>
          <p:cNvPr id="212" name="Shape 21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13" name="Shape 21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4" name="Shape 21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Unsecured bonds, secured bonds, income bonds, convertible bonds, and “callable” bonds are types of debt securities.  With an unsecured bond, no assets support a corporation’s obligation to repay the face value of bond; through a secured bond, specific property supports the corporation’s obligation to repay, and a creditor can seize the secured interest if the bond is not repaid.  With an income bond, a corporation pays interest on the bond in proportion to its earnings, while a convertible bond allows shareholders to exchange the bond for shares of company stock.  Finally, a “callable” bond allows a corporation to call in and repay the bond at specified times.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9" name="Shape 219"/>
        <p:cNvGrpSpPr/>
        <p:nvPr/>
      </p:nvGrpSpPr>
      <p:grpSpPr>
        <a:xfrm>
          <a:off x="0" y="0"/>
          <a:ext cx="0" cy="0"/>
          <a:chOff x="0" y="0"/>
          <a:chExt cx="0" cy="0"/>
        </a:xfrm>
      </p:grpSpPr>
      <p:sp>
        <p:nvSpPr>
          <p:cNvPr id="220" name="Shape 22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21" name="Shape 2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22" name="Shape 22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With preferred stock, stockholders enjoy preferences regarding the distribution of assets and dividends, while with common stock, stockholders own a portion of the corporation, but are not entitled to preferential treatment regarding the distribution of assets and dividends.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800" u="none" cap="none" strike="noStrike"/>
              <a:t>Chapter 38 Case Hypothetical:  Phoebe Main and Franklin Kilbride, best friends, love to cook.  The two are so inseparable that some time ago, those who knew them began to jokingly refer to Phoebe and Franklin as “Ma and Pa.”  One of their kitchen concoctions, kettle corn, became so popular (Phoebe and Franklin loved to share their caloric creations) that others have encouraged them go into business and sell their kettle corn as a product.  Phoebe and Franklin agree.  They have decided to form a traditional corporation as co-owners, and they have agreed on a name for their company:  Ma and Pa Kettle Corn Company, Inc.  In the articles of incorporation (the document Phoebe and Franklin will send to the Kansas Secretary of State’s office for approval of corporate status), the two are required to indicate the total number of stock shares the company is authorized to issue.  “Ma and Pa” are perplexed.  Both have always considered themselves “good with numbers,” but they cannot decide what number of shares of stock to indicate in the articles of incorporation.  What is your recommendation to Phoebe Main and Franklin Kilbride?</a:t>
            </a:r>
          </a:p>
          <a:p>
            <a:pPr indent="0" lvl="0" marL="0" marR="0" rtl="0" algn="l">
              <a:lnSpc>
                <a:spcPct val="90000"/>
              </a:lnSpc>
              <a:spcBef>
                <a:spcPts val="0"/>
              </a:spcBef>
              <a:buSzPct val="25000"/>
              <a:buFont typeface="Arial"/>
              <a:buNone/>
            </a:pPr>
            <a:r>
              <a:rPr b="0" i="0" lang="en-US" sz="1800" u="none" cap="none" strike="noStrike"/>
              <a:t>(Access the video clip at </a:t>
            </a:r>
            <a:r>
              <a:rPr b="0" i="0" lang="en-US" sz="1800" u="sng" cap="none" strike="noStrike">
                <a:solidFill>
                  <a:srgbClr val="000000"/>
                </a:solidFill>
                <a:hlinkClick r:id="rId2"/>
              </a:rPr>
              <a:t>http://video.google.com/videoplay?docid=7106559846794044495#</a:t>
            </a:r>
            <a:r>
              <a:rPr b="0" i="0" lang="en-US" sz="1800" u="none" cap="none" strike="noStrike"/>
              <a:t> to see part of the inspiration for this case study!)</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38 Case Hypothetical and Ethical Dilemma:  Clyde Monett has been operating an art restoration business since 1998, specializing in the refurbishment of portraits and paintings.  He operated the enterprise as a sole proprietorship (called Monett’s Art Restoration Services) until 2006, when he attended a “Business Structures, Licenses and Permits” workshop at the local community college, at which time the presenting attorney suggested he convert his business to a corporation, in order to “shield” Monett’s personal property and real estate from liability for his business’ financial obligations (Monett’s personal net worth is approximately $150,000.)  Through the incorporation process, the only change to the business name was the addition of the word “Incorporated.”  Monett was the only incorporator of the business.  He serves as the president, vice-president and treasurer of the corporation; his sister, Georgette O’Keeffe, is the secretary.  Since the corporation was formed in 2006, Clyde and Georgette have only convened one “official” corporate meeting; the meeting lasted approximately one hour, and the two shared family gossip for forty-five minutes of that hour.  Monett’s Art Restoration Services, Incorporated has maintained an average daily balance of $45.22 in the corporate checking account at Homeland National Bank.  Yesterday, Monett inadvertently purchased the wrong art refurbishment materials (the cleaning solution was too acidic,) and the oversight resulted in irreparable damage to a painting conservatively valued at $75,000.  The owner of the painting, Paul Picasso, demands $75,000 in damages from Monett; Monett apologizes, offers two free coupons for future restoration services, and refuses to pay the $75,000.  The current corporate checking account balance is $52.84.  Is Clyde Monett personally liable for the $75,000 damage claim? Is he ethically obligated to pay Paul $75,000?</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corporation is a legal entity with rights as a person and as a citizen.  It is a “creature of the state,” with limited liability of shareholders, and unrestricted transferability of corporate shares.  A corporation has perpetual existence, centralized management, and is subject to corporate taxation.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0" name="Shape 11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Corporations have both “express” and “implied” powers.  Express corporate powers include perpetual existence, the right to litigate, the right to make contracts, the right to borrow or loan money, the right to make charitable donations, and the ability to establish rules for managing the corporation.  Implied powers include whatever actions are necessary, within the law, to execute express powers.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7" name="Shape 1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8" name="Shape 11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Corporations can be classified as public or private, for-profit or not-for-profit, domestic, foreign, or alien, or publicly-held or closely-held.  Special types of corporations include the S-Corporation and the professional corporation.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6" name="Shape 12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public corporation is a corporation created by the government to administer the law, with specific government duties to fulfill.  An example of a public corporation is the Federal Deposit Insurance Corporation.  A private corporation is a corporation created for private purposes.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1" name="Shape 131"/>
        <p:cNvGrpSpPr/>
        <p:nvPr/>
      </p:nvGrpSpPr>
      <p:grpSpPr>
        <a:xfrm>
          <a:off x="0" y="0"/>
          <a:ext cx="0" cy="0"/>
          <a:chOff x="0" y="0"/>
          <a:chExt cx="0" cy="0"/>
        </a:xfrm>
      </p:grpSpPr>
      <p:sp>
        <p:nvSpPr>
          <p:cNvPr id="132" name="Shape 13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4" name="Shape 13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objective of a for-profit corporation is to operate for profit; shareholders seeking to make a profit purchase stock these corporations issue.  A non-profit corporation may earn profits, but it does not distribute these profits to shareholders; instead, it reinvests the profits in its business.  A non-profit corporation does not issue stock, nor does it have shareholders.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1" name="Shape 1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2" name="Shape 14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domestic corporation does business within its state of incorporation.  A foreign corporation does business in states other than its state of incorporation.  An alien corporation does business in a country other than its country of incorporation.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hyperlink" Target="http://video.google.com/videoplay?docid=710655984679404449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00200"/>
            <a:ext cx="4648199" cy="139382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38</a:t>
            </a:r>
          </a:p>
        </p:txBody>
      </p:sp>
      <p:sp>
        <p:nvSpPr>
          <p:cNvPr id="33" name="Shape 33"/>
          <p:cNvSpPr txBox="1"/>
          <p:nvPr>
            <p:ph idx="1" type="subTitle"/>
          </p:nvPr>
        </p:nvSpPr>
        <p:spPr>
          <a:xfrm>
            <a:off x="4495800" y="3200400"/>
            <a:ext cx="4648199" cy="18288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Corporations:  Formation and Financing</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1" name="Shape 151"/>
        <p:cNvGrpSpPr/>
        <p:nvPr/>
      </p:nvGrpSpPr>
      <p:grpSpPr>
        <a:xfrm>
          <a:off x="0" y="0"/>
          <a:ext cx="0" cy="0"/>
          <a:chOff x="0" y="0"/>
          <a:chExt cx="0" cy="0"/>
        </a:xfrm>
      </p:grpSpPr>
      <p:sp>
        <p:nvSpPr>
          <p:cNvPr id="152" name="Shape 152"/>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Publicly Held Versus Closely Held Corporation</a:t>
            </a:r>
          </a:p>
        </p:txBody>
      </p:sp>
      <p:sp>
        <p:nvSpPr>
          <p:cNvPr id="153" name="Shape 153"/>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Publicly Held Corporation:  </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Stock available to public</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Closely Held Corporation (a.k.a. “Close”, “Family”, “Privately Held” Corporation):</a:t>
            </a:r>
          </a:p>
          <a:p>
            <a:pPr indent="-285750" lvl="1" marL="742950" marR="0" rtl="0" algn="l">
              <a:lnSpc>
                <a:spcPct val="10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Generally does not offer stock to public</a:t>
            </a:r>
          </a:p>
        </p:txBody>
      </p:sp>
      <p:sp>
        <p:nvSpPr>
          <p:cNvPr id="154" name="Shape 15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9" name="Shape 159"/>
        <p:cNvGrpSpPr/>
        <p:nvPr/>
      </p:nvGrpSpPr>
      <p:grpSpPr>
        <a:xfrm>
          <a:off x="0" y="0"/>
          <a:ext cx="0" cy="0"/>
          <a:chOff x="0" y="0"/>
          <a:chExt cx="0" cy="0"/>
        </a:xfrm>
      </p:grpSpPr>
      <p:sp>
        <p:nvSpPr>
          <p:cNvPr id="160" name="Shape 160"/>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“Subchapter S” Corporation</a:t>
            </a:r>
          </a:p>
        </p:txBody>
      </p:sp>
      <p:sp>
        <p:nvSpPr>
          <p:cNvPr id="161" name="Shape 161"/>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Named after provision of Internal Revenue Service (IRS) code that provides for it</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Particular type of closely held corporation (no more than one hundred shareholders)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Combines advantages of limited liability and single taxation</a:t>
            </a:r>
          </a:p>
        </p:txBody>
      </p:sp>
      <p:sp>
        <p:nvSpPr>
          <p:cNvPr id="162" name="Shape 16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7" name="Shape 167"/>
        <p:cNvGrpSpPr/>
        <p:nvPr/>
      </p:nvGrpSpPr>
      <p:grpSpPr>
        <a:xfrm>
          <a:off x="0" y="0"/>
          <a:ext cx="0" cy="0"/>
          <a:chOff x="0" y="0"/>
          <a:chExt cx="0" cy="0"/>
        </a:xfrm>
      </p:grpSpPr>
      <p:sp>
        <p:nvSpPr>
          <p:cNvPr id="168" name="Shape 168"/>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Formation of Corporation</a:t>
            </a:r>
          </a:p>
        </p:txBody>
      </p:sp>
      <p:sp>
        <p:nvSpPr>
          <p:cNvPr id="169" name="Shape 169"/>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Promoters organize corporate formation</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Subscribers offer to purchase stock in corporation in formation process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State selected for incorporation</a:t>
            </a:r>
          </a:p>
        </p:txBody>
      </p:sp>
      <p:sp>
        <p:nvSpPr>
          <p:cNvPr id="170" name="Shape 17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5" name="Shape 175"/>
        <p:cNvGrpSpPr/>
        <p:nvPr/>
      </p:nvGrpSpPr>
      <p:grpSpPr>
        <a:xfrm>
          <a:off x="0" y="0"/>
          <a:ext cx="0" cy="0"/>
          <a:chOff x="0" y="0"/>
          <a:chExt cx="0" cy="0"/>
        </a:xfrm>
      </p:grpSpPr>
      <p:sp>
        <p:nvSpPr>
          <p:cNvPr id="176" name="Shape 176"/>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Questions to Consider in Selecting a State For Incorporation</a:t>
            </a:r>
          </a:p>
        </p:txBody>
      </p:sp>
      <p:sp>
        <p:nvSpPr>
          <p:cNvPr id="177" name="Shape 177"/>
          <p:cNvSpPr txBox="1"/>
          <p:nvPr>
            <p:ph idx="1" type="body"/>
          </p:nvPr>
        </p:nvSpPr>
        <p:spPr>
          <a:xfrm>
            <a:off x="457200" y="2133600"/>
            <a:ext cx="8229600" cy="35813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How much flexibility does the state grant to corporate management?</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What rights do state statutes give to shareholders?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What restrictions does the state place on the distribution of dividends?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Does the state offer any kind of protection against takeovers?</a:t>
            </a:r>
          </a:p>
        </p:txBody>
      </p:sp>
      <p:sp>
        <p:nvSpPr>
          <p:cNvPr id="178" name="Shape 17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3" name="Shape 183"/>
        <p:cNvGrpSpPr/>
        <p:nvPr/>
      </p:nvGrpSpPr>
      <p:grpSpPr>
        <a:xfrm>
          <a:off x="0" y="0"/>
          <a:ext cx="0" cy="0"/>
          <a:chOff x="0" y="0"/>
          <a:chExt cx="0" cy="0"/>
        </a:xfrm>
      </p:grpSpPr>
      <p:sp>
        <p:nvSpPr>
          <p:cNvPr id="184" name="Shape 184"/>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Legal Process of Incorporation</a:t>
            </a:r>
          </a:p>
        </p:txBody>
      </p:sp>
      <p:sp>
        <p:nvSpPr>
          <p:cNvPr id="185" name="Shape 185"/>
          <p:cNvSpPr txBox="1"/>
          <p:nvPr>
            <p:ph idx="1" type="body"/>
          </p:nvPr>
        </p:nvSpPr>
        <p:spPr>
          <a:xfrm>
            <a:off x="381000" y="22098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Selection of corporate name</a:t>
            </a:r>
          </a:p>
          <a:p>
            <a:pPr indent="-342900" lvl="0" marL="342900" marR="0" rtl="0" algn="l">
              <a:lnSpc>
                <a:spcPct val="10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Drafting and filing articles of incorporation</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First organizational meeting held</a:t>
            </a:r>
          </a:p>
        </p:txBody>
      </p:sp>
      <p:sp>
        <p:nvSpPr>
          <p:cNvPr id="186" name="Shape 18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1" name="Shape 191"/>
        <p:cNvGrpSpPr/>
        <p:nvPr/>
      </p:nvGrpSpPr>
      <p:grpSpPr>
        <a:xfrm>
          <a:off x="0" y="0"/>
          <a:ext cx="0" cy="0"/>
          <a:chOff x="0" y="0"/>
          <a:chExt cx="0" cy="0"/>
        </a:xfrm>
      </p:grpSpPr>
      <p:sp>
        <p:nvSpPr>
          <p:cNvPr id="192" name="Shape 192"/>
          <p:cNvSpPr txBox="1"/>
          <p:nvPr>
            <p:ph type="title"/>
          </p:nvPr>
        </p:nvSpPr>
        <p:spPr>
          <a:xfrm>
            <a:off x="457200" y="228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Remedies For Defective Incorporation:</a:t>
            </a:r>
          </a:p>
        </p:txBody>
      </p:sp>
      <p:sp>
        <p:nvSpPr>
          <p:cNvPr id="193" name="Shape 193"/>
          <p:cNvSpPr txBox="1"/>
          <p:nvPr>
            <p:ph idx="1" type="body"/>
          </p:nvPr>
        </p:nvSpPr>
        <p:spPr>
          <a:xfrm>
            <a:off x="457200" y="1676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“De jure” corporation:  Lawful corporation that has met the substantial elements of incorporation process</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“De facto” corporation:  Corporation that has not met the requirements of state incorporation statute, but courts recognize it as a corporation for most purposes to avoid unfairness to third parties who reasonably believed it was properly incorporated</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Corporation by estoppel:  Corporation prevented by court from denying its corporate status</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Piercing corporate veil:  Shareholders personally liable when they have used corporation to engage in illegal/wrongful acts</a:t>
            </a:r>
          </a:p>
        </p:txBody>
      </p:sp>
      <p:sp>
        <p:nvSpPr>
          <p:cNvPr id="194" name="Shape 19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9" name="Shape 199"/>
        <p:cNvGrpSpPr/>
        <p:nvPr/>
      </p:nvGrpSpPr>
      <p:grpSpPr>
        <a:xfrm>
          <a:off x="0" y="0"/>
          <a:ext cx="0" cy="0"/>
          <a:chOff x="0" y="0"/>
          <a:chExt cx="0" cy="0"/>
        </a:xfrm>
      </p:grpSpPr>
      <p:sp>
        <p:nvSpPr>
          <p:cNvPr id="200" name="Shape 200"/>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Situations When Courts Likely To Pierce Corporate Veil</a:t>
            </a:r>
          </a:p>
        </p:txBody>
      </p:sp>
      <p:sp>
        <p:nvSpPr>
          <p:cNvPr id="201" name="Shape 201"/>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Corporation lacked adequate capital when initially formed</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Corporation did not follow statutory mandates regarding corporate business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personal interests and corporate interests are commingled (corporation has no separate identity)</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attempt to commit fraud through corporation</a:t>
            </a:r>
          </a:p>
        </p:txBody>
      </p:sp>
      <p:sp>
        <p:nvSpPr>
          <p:cNvPr id="202" name="Shape 20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07" name="Shape 207"/>
        <p:cNvGrpSpPr/>
        <p:nvPr/>
      </p:nvGrpSpPr>
      <p:grpSpPr>
        <a:xfrm>
          <a:off x="0" y="0"/>
          <a:ext cx="0" cy="0"/>
          <a:chOff x="0" y="0"/>
          <a:chExt cx="0" cy="0"/>
        </a:xfrm>
      </p:grpSpPr>
      <p:sp>
        <p:nvSpPr>
          <p:cNvPr id="208" name="Shape 208"/>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Debt Securities Versus Equity Securities</a:t>
            </a:r>
          </a:p>
        </p:txBody>
      </p:sp>
      <p:sp>
        <p:nvSpPr>
          <p:cNvPr id="209" name="Shape 209"/>
          <p:cNvSpPr txBox="1"/>
          <p:nvPr>
            <p:ph idx="1" type="body"/>
          </p:nvPr>
        </p:nvSpPr>
        <p:spPr>
          <a:xfrm>
            <a:off x="457200" y="2209800"/>
            <a:ext cx="8229600" cy="2590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Debt Securities:  Bonds (representing loans to corporation from another party)</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Equity Securities:  Stock</a:t>
            </a:r>
          </a:p>
        </p:txBody>
      </p:sp>
      <p:sp>
        <p:nvSpPr>
          <p:cNvPr id="210" name="Shape 21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15" name="Shape 215"/>
        <p:cNvGrpSpPr/>
        <p:nvPr/>
      </p:nvGrpSpPr>
      <p:grpSpPr>
        <a:xfrm>
          <a:off x="0" y="0"/>
          <a:ext cx="0" cy="0"/>
          <a:chOff x="0" y="0"/>
          <a:chExt cx="0" cy="0"/>
        </a:xfrm>
      </p:grpSpPr>
      <p:sp>
        <p:nvSpPr>
          <p:cNvPr id="216" name="Shape 216"/>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Types of Debt Securities (Bonds):</a:t>
            </a:r>
          </a:p>
        </p:txBody>
      </p:sp>
      <p:sp>
        <p:nvSpPr>
          <p:cNvPr id="217" name="Shape 217"/>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Unsecured Bond:  No assets support corporation’s obligation to repay face value of bond</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Secured Bond:  Specific property supports corporation’s obligation to repay; creditor can seize secured interest if bond not repaid</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Income Bond:  Corporation pays interest on bond in proportion to earnings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Convertible Bond:  Allows shareholders to exchange bond for shares of company stock</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“Callable” Bond:  Allows corporation to call in and repay bond at specific times</a:t>
            </a:r>
          </a:p>
        </p:txBody>
      </p:sp>
      <p:sp>
        <p:nvSpPr>
          <p:cNvPr id="218" name="Shape 21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23" name="Shape 223"/>
        <p:cNvGrpSpPr/>
        <p:nvPr/>
      </p:nvGrpSpPr>
      <p:grpSpPr>
        <a:xfrm>
          <a:off x="0" y="0"/>
          <a:ext cx="0" cy="0"/>
          <a:chOff x="0" y="0"/>
          <a:chExt cx="0" cy="0"/>
        </a:xfrm>
      </p:grpSpPr>
      <p:sp>
        <p:nvSpPr>
          <p:cNvPr id="224" name="Shape 224"/>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Equity Securities:  Preferred Stock Versus Common Stock</a:t>
            </a:r>
          </a:p>
        </p:txBody>
      </p:sp>
      <p:sp>
        <p:nvSpPr>
          <p:cNvPr id="225" name="Shape 225"/>
          <p:cNvSpPr txBox="1"/>
          <p:nvPr>
            <p:ph idx="1" type="body"/>
          </p:nvPr>
        </p:nvSpPr>
        <p:spPr>
          <a:xfrm>
            <a:off x="457200" y="2332036"/>
            <a:ext cx="8229600" cy="30781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Preferred Stock:  Stockholder enjoys preferences regarding assets and dividends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Common Stock:  Stockholder owns portion of corporation, but no preferences regarding assets and dividends</a:t>
            </a:r>
          </a:p>
        </p:txBody>
      </p:sp>
      <p:sp>
        <p:nvSpPr>
          <p:cNvPr id="226" name="Shape 22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785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38 Case Hypothetical</a:t>
            </a:r>
            <a:br>
              <a:rPr b="1" i="0" lang="en-US" sz="1600" u="sng" cap="none" strike="noStrike">
                <a:solidFill>
                  <a:schemeClr val="lt2"/>
                </a:solidFill>
                <a:latin typeface="Garamond"/>
                <a:ea typeface="Garamond"/>
                <a:cs typeface="Garamond"/>
                <a:sym typeface="Garamond"/>
              </a:rPr>
            </a:br>
            <a:r>
              <a:rPr b="1" i="0" lang="en-US" sz="1600" u="sng" cap="none" strike="noStrike">
                <a:solidFill>
                  <a:schemeClr val="lt2"/>
                </a:solidFill>
                <a:latin typeface="Garamond"/>
                <a:ea typeface="Garamond"/>
                <a:cs typeface="Garamond"/>
                <a:sym typeface="Garamond"/>
              </a:rPr>
              <a:t> </a:t>
            </a:r>
            <a:br>
              <a:rPr b="1" i="0" lang="en-US" sz="16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Phoebe Main and Franklin Kilbride, best friends, love to cook.  The two are so inseparable that some time ago, those who knew them began to jokingly refer to Phoebe and Franklin as “Ma and Pa.”  One of their kitchen concoctions, kettle corn, became so popular (Phoebe and Franklin loved to share their caloric creations) that others have encouraged them go into business and sell their kettle corn as a product.  Phoebe and Franklin agree.  They have decided to form a traditional corporation as co-owners, and they have agreed on a name for their company:  Ma and Pa Kettle Corn Company, Inc.</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In the articles of incorporation (the document Phoebe and Franklin will send to the Kansas Secretary of State’s office for approval of corporate status), the two are required to indicate the total number of stock shares the company is authorized to issue.  “Ma and Pa” are perplexed.  Both have always considered themselves “good with numbers,” but they cannot decide what number of shares of stock to indicate in the articles of incorporation.</a:t>
            </a: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What is your recommendation to Phoebe Main and Franklin Kilbride?</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(Access the video clip at </a:t>
            </a:r>
            <a:r>
              <a:rPr b="1" i="0" lang="en-US" sz="1800" u="sng" cap="none" strike="noStrike">
                <a:solidFill>
                  <a:schemeClr val="hlink"/>
                </a:solidFill>
                <a:latin typeface="Garamond"/>
                <a:ea typeface="Garamond"/>
                <a:cs typeface="Garamond"/>
                <a:sym typeface="Garamond"/>
                <a:hlinkClick r:id="rId3"/>
              </a:rPr>
              <a:t>http://video.google.com/videoplay?docid=7106559846794044495#</a:t>
            </a:r>
            <a:r>
              <a:rPr b="1" i="0" lang="en-US" sz="1800" u="none" cap="none" strike="noStrike">
                <a:solidFill>
                  <a:schemeClr val="lt2"/>
                </a:solidFill>
                <a:latin typeface="Garamond"/>
                <a:ea typeface="Garamond"/>
                <a:cs typeface="Garamond"/>
                <a:sym typeface="Garamond"/>
              </a:rPr>
              <a:t> to see part of the inspiration for this case study!)</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38 Case Hypothetical and Ethical Dilemma</a:t>
            </a:r>
            <a:br>
              <a:rPr b="1" i="0" lang="en-US" sz="1600" u="sng"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Clyde Monett has been operating an art restoration business since 1998, specializing in the refurbishment of portraits and paintings.  He operated the enterprise as a sole proprietorship (called Monett’s Art Restoration Services) until 2006, when he attended a “Business Structures, Licenses and Permits” workshop at the local community college, at which time the presenting attorney suggested he convert his business to a corporation, in order to “shield” Monett’s personal property and real estate from liability for his business’ financial obligations (Monett’s personal net worth is approximately $150,000.)  Through the incorporation process, the only change to the business name was the addition of the word “Incorporated.”  Monett was the only incorporator of the business.  He serves as the president, vice-president and treasurer of the corporation; his sister, Georgette O’Keeffe, is the secretary.  Since the corporation was formed in 2006, Clyde and Georgette have only convened one “official” corporate meeting; the meeting lasted approximately one hour, and the two shared family gossip for forty-five minutes of that hour.  Monett’s Art Restoration Services, Incorporated has maintained an average daily balance of $45.22 in the corporate checking account at Homeland National Bank.</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Yesterday, Monett inadvertently purchased the wrong art refurbishment materials (the cleaning solution was too acidic,) and the oversight resulted in irreparable damage to a painting conservatively valued at $75,000.  The owner of the painting, Paul Picasso, demands $75,000 in damages from Monett; Monett apologizes, offers two free coupons for future restoration services, and refuses to pay the $75,000.  The current corporate checking account balance is $52.84.</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Is Clyde Monett personally liable for the $75,000 damage claim? Is he ethically obligated to pay Paul $75,000?</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Characteristics of Corporations</a:t>
            </a:r>
          </a:p>
        </p:txBody>
      </p:sp>
      <p:sp>
        <p:nvSpPr>
          <p:cNvPr id="104" name="Shape 104"/>
          <p:cNvSpPr txBox="1"/>
          <p:nvPr>
            <p:ph idx="1" type="body"/>
          </p:nvPr>
        </p:nvSpPr>
        <p:spPr>
          <a:xfrm>
            <a:off x="457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Legal entity</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Rights as person and citizen</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Creature of state</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Limited liability of shareholders</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05" name="Shape 105"/>
          <p:cNvSpPr txBox="1"/>
          <p:nvPr>
            <p:ph idx="2" type="body"/>
          </p:nvPr>
        </p:nvSpPr>
        <p:spPr>
          <a:xfrm>
            <a:off x="4648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Unrestricted transferability of corporate shares</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Perpetual existence</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Centralized management</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Corporate taxation</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06" name="Shape 10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1" name="Shape 111"/>
        <p:cNvGrpSpPr/>
        <p:nvPr/>
      </p:nvGrpSpPr>
      <p:grpSpPr>
        <a:xfrm>
          <a:off x="0" y="0"/>
          <a:ext cx="0" cy="0"/>
          <a:chOff x="0" y="0"/>
          <a:chExt cx="0" cy="0"/>
        </a:xfrm>
      </p:grpSpPr>
      <p:sp>
        <p:nvSpPr>
          <p:cNvPr id="112" name="Shape 112"/>
          <p:cNvSpPr txBox="1"/>
          <p:nvPr>
            <p:ph type="title"/>
          </p:nvPr>
        </p:nvSpPr>
        <p:spPr>
          <a:xfrm>
            <a:off x="457200" y="304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Corporate Powers</a:t>
            </a:r>
          </a:p>
        </p:txBody>
      </p:sp>
      <p:sp>
        <p:nvSpPr>
          <p:cNvPr id="113" name="Shape 113"/>
          <p:cNvSpPr txBox="1"/>
          <p:nvPr>
            <p:ph idx="1" type="body"/>
          </p:nvPr>
        </p:nvSpPr>
        <p:spPr>
          <a:xfrm>
            <a:off x="457200" y="1676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Corporations have both “express” and “implied” powers</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Express Powers:  Perpetual existence; right to litigate; right to make contracts; right to borrow/loan money; right to make charitable donations; ability to establish rules for managing corporation</a:t>
            </a:r>
          </a:p>
          <a:p>
            <a:pPr indent="-285750" lvl="1" marL="742950" marR="0" rtl="0" algn="l">
              <a:lnSpc>
                <a:spcPct val="10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Implied Powers: Whatever actions necessary (within the law) to execute express powers</a:t>
            </a:r>
          </a:p>
        </p:txBody>
      </p:sp>
      <p:sp>
        <p:nvSpPr>
          <p:cNvPr id="114" name="Shape 11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9" name="Shape 119"/>
        <p:cNvGrpSpPr/>
        <p:nvPr/>
      </p:nvGrpSpPr>
      <p:grpSpPr>
        <a:xfrm>
          <a:off x="0" y="0"/>
          <a:ext cx="0" cy="0"/>
          <a:chOff x="0" y="0"/>
          <a:chExt cx="0" cy="0"/>
        </a:xfrm>
      </p:grpSpPr>
      <p:sp>
        <p:nvSpPr>
          <p:cNvPr id="120" name="Shape 120"/>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Classifications of Corporations</a:t>
            </a:r>
          </a:p>
        </p:txBody>
      </p:sp>
      <p:sp>
        <p:nvSpPr>
          <p:cNvPr id="121" name="Shape 121"/>
          <p:cNvSpPr txBox="1"/>
          <p:nvPr>
            <p:ph idx="1" type="body"/>
          </p:nvPr>
        </p:nvSpPr>
        <p:spPr>
          <a:xfrm>
            <a:off x="457200" y="1295400"/>
            <a:ext cx="8229600" cy="4953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Public/Private</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For-Profit/Non-Profit</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Domestic/Foreign/Alien</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Publicly Held/Closely Held</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S-Corporation</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Professional Corporation</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22" name="Shape 12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7" name="Shape 127"/>
        <p:cNvGrpSpPr/>
        <p:nvPr/>
      </p:nvGrpSpPr>
      <p:grpSpPr>
        <a:xfrm>
          <a:off x="0" y="0"/>
          <a:ext cx="0" cy="0"/>
          <a:chOff x="0" y="0"/>
          <a:chExt cx="0" cy="0"/>
        </a:xfrm>
      </p:grpSpPr>
      <p:sp>
        <p:nvSpPr>
          <p:cNvPr id="128" name="Shape 128"/>
          <p:cNvSpPr txBox="1"/>
          <p:nvPr>
            <p:ph type="title"/>
          </p:nvPr>
        </p:nvSpPr>
        <p:spPr>
          <a:xfrm>
            <a:off x="457200" y="609600"/>
            <a:ext cx="8229600" cy="12954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Public Versus Private Corporation</a:t>
            </a:r>
          </a:p>
        </p:txBody>
      </p:sp>
      <p:sp>
        <p:nvSpPr>
          <p:cNvPr id="129" name="Shape 129"/>
          <p:cNvSpPr txBox="1"/>
          <p:nvPr>
            <p:ph idx="1" type="body"/>
          </p:nvPr>
        </p:nvSpPr>
        <p:spPr>
          <a:xfrm>
            <a:off x="457200" y="2209800"/>
            <a:ext cx="8229600" cy="2666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Public Corporation:  Corporation created by government to administer law, with specific government duties to fulfill</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Example:  Federal Deposit Insurance Corporation (FDIC)</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Private Corporation:  Corporation create for private purposes</a:t>
            </a:r>
          </a:p>
        </p:txBody>
      </p:sp>
      <p:sp>
        <p:nvSpPr>
          <p:cNvPr id="130" name="Shape 13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5" name="Shape 135"/>
        <p:cNvGrpSpPr/>
        <p:nvPr/>
      </p:nvGrpSpPr>
      <p:grpSpPr>
        <a:xfrm>
          <a:off x="0" y="0"/>
          <a:ext cx="0" cy="0"/>
          <a:chOff x="0" y="0"/>
          <a:chExt cx="0" cy="0"/>
        </a:xfrm>
      </p:grpSpPr>
      <p:sp>
        <p:nvSpPr>
          <p:cNvPr id="136" name="Shape 136"/>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For-Profit Versus Non-Profit Corporations</a:t>
            </a:r>
            <a:r>
              <a:rPr b="1" i="0" lang="en-US" sz="4400" u="none" cap="none" strike="noStrike">
                <a:solidFill>
                  <a:schemeClr val="lt2"/>
                </a:solidFill>
                <a:latin typeface="Garamond"/>
                <a:ea typeface="Garamond"/>
                <a:cs typeface="Garamond"/>
                <a:sym typeface="Garamond"/>
              </a:rPr>
              <a:t> </a:t>
            </a:r>
          </a:p>
        </p:txBody>
      </p:sp>
      <p:sp>
        <p:nvSpPr>
          <p:cNvPr id="137" name="Shape 137"/>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For-Profit Corporation:  Objective is to operate for profit; shareholders seeking to make profit purchase stock these corporations issue</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Non-Profit Corporation:  May earn profits, but they do not distribute these profits to shareholders (non-profit corporation does not issue stock, nor does it have shareholders); instead, corporation reinvests profits in business</a:t>
            </a:r>
          </a:p>
        </p:txBody>
      </p:sp>
      <p:sp>
        <p:nvSpPr>
          <p:cNvPr id="138" name="Shape 13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3" name="Shape 143"/>
        <p:cNvGrpSpPr/>
        <p:nvPr/>
      </p:nvGrpSpPr>
      <p:grpSpPr>
        <a:xfrm>
          <a:off x="0" y="0"/>
          <a:ext cx="0" cy="0"/>
          <a:chOff x="0" y="0"/>
          <a:chExt cx="0" cy="0"/>
        </a:xfrm>
      </p:grpSpPr>
      <p:sp>
        <p:nvSpPr>
          <p:cNvPr id="144" name="Shape 144"/>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Domestic, Foreign, and Alien Corporations</a:t>
            </a:r>
          </a:p>
        </p:txBody>
      </p:sp>
      <p:sp>
        <p:nvSpPr>
          <p:cNvPr id="145" name="Shape 145"/>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Domestic Corporation:  Doing business within state of incorporation</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Foreign Corporation:  Doing business in states other than state of incorporation</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Alien Corporation:  Doing business country other than country of incorporation</a:t>
            </a:r>
          </a:p>
        </p:txBody>
      </p:sp>
      <p:sp>
        <p:nvSpPr>
          <p:cNvPr id="146" name="Shape 14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38-*</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