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78" r:id="rId3"/>
    <p:sldId id="277" r:id="rId4"/>
    <p:sldId id="279" r:id="rId5"/>
    <p:sldId id="258" r:id="rId6"/>
    <p:sldId id="267" r:id="rId7"/>
    <p:sldId id="259" r:id="rId8"/>
    <p:sldId id="268" r:id="rId9"/>
    <p:sldId id="262" r:id="rId10"/>
    <p:sldId id="269" r:id="rId11"/>
    <p:sldId id="260" r:id="rId12"/>
    <p:sldId id="270" r:id="rId13"/>
    <p:sldId id="261" r:id="rId14"/>
    <p:sldId id="272" r:id="rId15"/>
    <p:sldId id="273" r:id="rId16"/>
    <p:sldId id="274" r:id="rId17"/>
    <p:sldId id="264" r:id="rId18"/>
    <p:sldId id="275" r:id="rId19"/>
    <p:sldId id="266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01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0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6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64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06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574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0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13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07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03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68245-6FE6-4F19-88CF-907C88100AE8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94A93-1D2F-4B01-AF10-4EA2BB0484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0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</a:t>
            </a:r>
            <a:r>
              <a:rPr lang="en-US" alt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1</a:t>
            </a:r>
            <a:endParaRPr lang="en-US" altLang="en-US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072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464562"/>
            <a:ext cx="11020966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latin typeface="+mn-lt"/>
              </a:rPr>
              <a:t>7- Tendency of iron to rust is a --------------------- . </a:t>
            </a:r>
            <a:endParaRPr lang="en-US" sz="2200" b="1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Physical change            b- Chemical change     c- Physical property  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d- Chemical Property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8- The evaporation of rubbing alcohol is a ----------------- 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Physical change           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b- Chemical change     c- Physical property   d- Chemical Property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9- The burning of lamp oil is a -------------------------- .</a:t>
            </a:r>
            <a:endParaRPr lang="en-US" altLang="en-US" sz="22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   a- Physical change           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b- Chemical change    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c- Physical property   d- Chemical Property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2242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295286"/>
            <a:ext cx="11444159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b="1" dirty="0">
                <a:latin typeface="+mn-lt"/>
              </a:rPr>
              <a:t>10- The bleaching of hair with hydrogen peroxide is a -----------------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a- Physical change            b- Chemical change     c- Physical property   d- Chemical Property </a:t>
            </a:r>
            <a:endParaRPr lang="en-US" sz="2200" dirty="0" smtClean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endParaRPr lang="en-US" sz="2200" dirty="0" smtClean="0">
              <a:latin typeface="+mn-lt"/>
            </a:endParaRPr>
          </a:p>
          <a:p>
            <a:r>
              <a:rPr lang="en-US" sz="2200" dirty="0" smtClean="0">
                <a:latin typeface="+mn-lt"/>
              </a:rPr>
              <a:t> 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 </a:t>
            </a:r>
          </a:p>
          <a:p>
            <a:r>
              <a:rPr lang="en-US" sz="2200" b="1" dirty="0">
                <a:latin typeface="+mn-lt"/>
              </a:rPr>
              <a:t>11- </a:t>
            </a:r>
            <a:r>
              <a:rPr lang="en-US" sz="2200" b="1" dirty="0" smtClean="0">
                <a:latin typeface="+mn-lt"/>
              </a:rPr>
              <a:t>The ability of lamp oil to burn is a </a:t>
            </a:r>
            <a:r>
              <a:rPr lang="en-US" sz="2200" b="1" dirty="0">
                <a:latin typeface="+mn-lt"/>
              </a:rPr>
              <a:t>------------------------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a- Physical change           b- Chemical change     c- Physical property   d- Chemical </a:t>
            </a:r>
            <a:r>
              <a:rPr lang="en-US" sz="2200" dirty="0" smtClean="0">
                <a:latin typeface="+mn-lt"/>
              </a:rPr>
              <a:t>Property</a:t>
            </a:r>
          </a:p>
          <a:p>
            <a:endParaRPr lang="en-US" sz="2200" dirty="0">
              <a:latin typeface="+mn-lt"/>
            </a:endParaRPr>
          </a:p>
          <a:p>
            <a:endParaRPr lang="en-US" sz="2200" dirty="0" smtClean="0">
              <a:latin typeface="+mn-lt"/>
            </a:endParaRPr>
          </a:p>
          <a:p>
            <a:r>
              <a:rPr lang="en-US" sz="2200" dirty="0" smtClean="0">
                <a:latin typeface="+mn-lt"/>
              </a:rPr>
              <a:t>  </a:t>
            </a:r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 </a:t>
            </a:r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12- The temperature at which water freezes is a ----------------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  a- Physical change           b- Chemical change     c- Physical property   d- Chemical Property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738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295286"/>
            <a:ext cx="11444159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b="1" dirty="0">
                <a:latin typeface="+mn-lt"/>
              </a:rPr>
              <a:t>10- The bleaching of hair with hydrogen peroxide is a -----------------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a- Physical change         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b- Chemical change     </a:t>
            </a:r>
            <a:r>
              <a:rPr lang="en-US" sz="2200" dirty="0">
                <a:latin typeface="+mn-lt"/>
              </a:rPr>
              <a:t>c- Physical property   d- Chemical Property </a:t>
            </a:r>
            <a:endParaRPr lang="en-US" sz="2200" dirty="0" smtClean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endParaRPr lang="en-US" sz="2200" dirty="0" smtClean="0">
              <a:latin typeface="+mn-lt"/>
            </a:endParaRPr>
          </a:p>
          <a:p>
            <a:r>
              <a:rPr lang="en-US" sz="2200" dirty="0" smtClean="0">
                <a:latin typeface="+mn-lt"/>
              </a:rPr>
              <a:t> 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 </a:t>
            </a:r>
          </a:p>
          <a:p>
            <a:r>
              <a:rPr lang="en-US" sz="2200" b="1" dirty="0">
                <a:latin typeface="+mn-lt"/>
              </a:rPr>
              <a:t>11- </a:t>
            </a:r>
            <a:r>
              <a:rPr lang="en-US" sz="2200" b="1" dirty="0" smtClean="0">
                <a:latin typeface="+mn-lt"/>
              </a:rPr>
              <a:t>The ability of lamp oil to burn is a </a:t>
            </a:r>
            <a:r>
              <a:rPr lang="en-US" sz="2200" b="1" dirty="0">
                <a:latin typeface="+mn-lt"/>
              </a:rPr>
              <a:t>------------------------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a- Physical change           b- Chemical change     c- Physical property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d- Chemical </a:t>
            </a:r>
            <a:r>
              <a:rPr lang="en-US" sz="2200" dirty="0" smtClean="0">
                <a:solidFill>
                  <a:srgbClr val="FF0000"/>
                </a:solidFill>
                <a:latin typeface="+mn-lt"/>
              </a:rPr>
              <a:t>Property</a:t>
            </a:r>
          </a:p>
          <a:p>
            <a:endParaRPr lang="en-US" sz="2200" dirty="0">
              <a:latin typeface="+mn-lt"/>
            </a:endParaRPr>
          </a:p>
          <a:p>
            <a:endParaRPr lang="en-US" sz="2200" dirty="0" smtClean="0">
              <a:latin typeface="+mn-lt"/>
            </a:endParaRPr>
          </a:p>
          <a:p>
            <a:r>
              <a:rPr lang="en-US" sz="2200" dirty="0" smtClean="0">
                <a:latin typeface="+mn-lt"/>
              </a:rPr>
              <a:t>  </a:t>
            </a:r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 </a:t>
            </a:r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12- The temperature at which water freezes is a ---------------- 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  a- Physical change           b- Chemical change  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c- Physical property   </a:t>
            </a:r>
            <a:r>
              <a:rPr lang="en-US" sz="2200" dirty="0">
                <a:latin typeface="+mn-lt"/>
              </a:rPr>
              <a:t>d- Chemical Property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308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1847" y="1347826"/>
            <a:ext cx="10668305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+mn-lt"/>
              </a:rPr>
              <a:t> 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+mn-lt"/>
              </a:rPr>
              <a:t>13- The forming of frost is a ------------------------- </a:t>
            </a:r>
            <a:r>
              <a:rPr lang="en-US" sz="2200" dirty="0">
                <a:latin typeface="+mn-lt"/>
              </a:rPr>
              <a:t>.  </a:t>
            </a:r>
            <a:endParaRPr 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 algn="justLow"/>
            <a:r>
              <a:rPr lang="en-US" altLang="en-US" sz="2200" dirty="0"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a- Physical change           b- Chemical change     c- Physical property   d- Chemical </a:t>
            </a:r>
            <a:r>
              <a:rPr lang="en-US" altLang="en-US" sz="2200" dirty="0" smtClean="0"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Property</a:t>
            </a:r>
          </a:p>
          <a:p>
            <a:pPr lvl="0" algn="justLow"/>
            <a:endParaRPr lang="en-US" alt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14- Which of the following is a SI-base Unit?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Gram	                  b- Second	                  c-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Fahrenheit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d-</a:t>
            </a: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Micrometer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15- Which of the following is a SI-base Unit?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Mole	                  b- Nanosecond	      c-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Fahrenheit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d-</a:t>
            </a: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Micrometer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27806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1847" y="1347826"/>
            <a:ext cx="10668305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+mn-lt"/>
              </a:rPr>
              <a:t> 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+mn-lt"/>
              </a:rPr>
              <a:t>13- The forming of frost is a ------------------------- </a:t>
            </a:r>
            <a:r>
              <a:rPr lang="en-US" sz="2200" dirty="0">
                <a:latin typeface="+mn-lt"/>
              </a:rPr>
              <a:t>.  </a:t>
            </a:r>
            <a:endParaRPr 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lvl="0" algn="justLow"/>
            <a:r>
              <a:rPr lang="en-US" altLang="en-US" sz="2200" dirty="0">
                <a:solidFill>
                  <a:srgbClr val="FF0000"/>
                </a:solidFill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a- Physical change           </a:t>
            </a:r>
            <a:r>
              <a:rPr lang="en-US" altLang="en-US" sz="2200" dirty="0"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b- Chemical change     c- Physical property   d- Chemical </a:t>
            </a:r>
            <a:r>
              <a:rPr lang="en-US" altLang="en-US" sz="2200" dirty="0" smtClean="0"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Property</a:t>
            </a:r>
          </a:p>
          <a:p>
            <a:pPr lvl="0" algn="justLow"/>
            <a:endParaRPr lang="en-US" alt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14- Which of the following is a SI-base Unit?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Gram	                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b- Second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              c-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Fahrenheit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d-</a:t>
            </a: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Micrometer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15- Which of the following is a SI-base Unit?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Mole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              b- Nanosecond	      c-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Fahrenheit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d-</a:t>
            </a: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Micrometer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8098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97241" y="1450666"/>
            <a:ext cx="10415031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16- Which of the following is a SI-base Unit?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Kilogram	                b- Kiloampere                  c-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Kilosecond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d-</a:t>
            </a: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Kilometer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 smtClean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17-  Water freezes at ----------------------- 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          a-  273.15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	    b-  73.15 K	                      c- 32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            d-  0 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 smtClean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18- The temperature of 40 </a:t>
            </a:r>
            <a:r>
              <a:rPr kumimoji="0" lang="en-US" altLang="en-US" sz="2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equals ----------------------- 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 104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	   b- 22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                  c-  50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              d- 30 </a:t>
            </a:r>
            <a:r>
              <a:rPr lang="en-US" altLang="en-US" sz="2200" baseline="30000" dirty="0" smtClean="0"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aseline="30000" dirty="0" err="1"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200" dirty="0" err="1"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altLang="en-US" sz="2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70751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497241" y="1450666"/>
            <a:ext cx="10415031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16- Which of the following is a SI-base Unit?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Kilogram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            b- Kiloampere                  c-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Kilosecond</a:t>
            </a:r>
            <a:r>
              <a:rPr kumimoji="0" lang="pt-BR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d-</a:t>
            </a:r>
            <a:r>
              <a:rPr kumimoji="0" lang="pt-BR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Kilometer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 smtClean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17-  Water freezes at ----------------------- 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          a-  273.15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	    b-  73.15 K	                      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c- 32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            d-  0 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 smtClean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18- The temperature of 40 </a:t>
            </a:r>
            <a:r>
              <a:rPr kumimoji="0" lang="en-US" altLang="en-US" sz="2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equals ----------------------- 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lvl="0"/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 104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	   b- 22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	                      c-  50 </a:t>
            </a:r>
            <a:r>
              <a:rPr kumimoji="0" lang="en-US" altLang="en-US" sz="22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kumimoji="0" lang="en-US" altLang="en-US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              d- 30 </a:t>
            </a:r>
            <a:r>
              <a:rPr lang="en-US" altLang="en-US" sz="2200" baseline="30000" dirty="0" smtClean="0"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200" baseline="30000" dirty="0" err="1">
                <a:ea typeface="Times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2200" dirty="0" err="1">
                <a:ea typeface="Times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altLang="en-US" sz="2200" dirty="0">
              <a:latin typeface="+mn-lt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83622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8359" y="1295285"/>
            <a:ext cx="10807767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+mn-lt"/>
              </a:rPr>
              <a:t>19- The temperature of -273.15 </a:t>
            </a:r>
            <a:r>
              <a:rPr lang="en-US" sz="2200" b="1" baseline="30000" dirty="0" err="1">
                <a:latin typeface="+mn-lt"/>
              </a:rPr>
              <a:t>o</a:t>
            </a:r>
            <a:r>
              <a:rPr lang="en-US" sz="2200" b="1" dirty="0" err="1">
                <a:latin typeface="+mn-lt"/>
              </a:rPr>
              <a:t>C</a:t>
            </a:r>
            <a:r>
              <a:rPr lang="en-US" sz="2200" b="1" dirty="0">
                <a:latin typeface="+mn-lt"/>
              </a:rPr>
              <a:t> equals ----------------------- .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+mn-lt"/>
              </a:rPr>
              <a:t>a-   0 K		               b- 273.15 K	                      c-  50 K                 d- 90 </a:t>
            </a:r>
            <a:r>
              <a:rPr lang="en-US" sz="2200" dirty="0" smtClean="0">
                <a:latin typeface="+mn-lt"/>
              </a:rPr>
              <a:t>K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latin typeface="+mn-lt"/>
            </a:endParaRP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latin typeface="+mn-lt"/>
            </a:endParaRPr>
          </a:p>
          <a:p>
            <a:pPr marL="457200" marR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+mn-lt"/>
              </a:rPr>
              <a:t>20- The density of an object has 22.5 g and 2.38 cm</a:t>
            </a:r>
            <a:r>
              <a:rPr lang="en-US" sz="2200" b="1" baseline="30000" dirty="0">
                <a:latin typeface="+mn-lt"/>
              </a:rPr>
              <a:t>3</a:t>
            </a:r>
            <a:r>
              <a:rPr lang="en-US" sz="2200" b="1" dirty="0">
                <a:latin typeface="+mn-lt"/>
              </a:rPr>
              <a:t> is -------------- . 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+mn-lt"/>
              </a:rPr>
              <a:t>a-  0.45 g/cm</a:t>
            </a:r>
            <a:r>
              <a:rPr lang="en-US" sz="2200" baseline="30000" dirty="0">
                <a:latin typeface="+mn-lt"/>
              </a:rPr>
              <a:t>3</a:t>
            </a:r>
            <a:r>
              <a:rPr lang="en-US" sz="2200" dirty="0">
                <a:latin typeface="+mn-lt"/>
              </a:rPr>
              <a:t>               b- 9.45 g/cm</a:t>
            </a:r>
            <a:r>
              <a:rPr lang="en-US" sz="2200" baseline="30000" dirty="0">
                <a:latin typeface="+mn-lt"/>
              </a:rPr>
              <a:t>3</a:t>
            </a:r>
            <a:r>
              <a:rPr lang="en-US" sz="2200" dirty="0">
                <a:latin typeface="+mn-lt"/>
              </a:rPr>
              <a:t>                     c- 9.45 g/m</a:t>
            </a:r>
            <a:r>
              <a:rPr lang="en-US" sz="2200" baseline="30000" dirty="0">
                <a:latin typeface="+mn-lt"/>
              </a:rPr>
              <a:t>3</a:t>
            </a:r>
            <a:r>
              <a:rPr lang="en-US" sz="2200" dirty="0">
                <a:latin typeface="+mn-lt"/>
              </a:rPr>
              <a:t> 	     d-  9.00 </a:t>
            </a:r>
            <a:r>
              <a:rPr lang="en-US" sz="2200" dirty="0" smtClean="0">
                <a:latin typeface="+mn-lt"/>
              </a:rPr>
              <a:t>g/cm</a:t>
            </a:r>
            <a:r>
              <a:rPr lang="en-US" sz="2200" baseline="30000" dirty="0" smtClean="0">
                <a:latin typeface="+mn-lt"/>
              </a:rPr>
              <a:t>3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baseline="30000" dirty="0" smtClean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baseline="300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baseline="300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latin typeface="+mn-lt"/>
              </a:rPr>
              <a:t>21- Convert 1245 kg into mg.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a- 1.245x10</a:t>
            </a:r>
            <a:r>
              <a:rPr lang="en-US" sz="2200" baseline="30000" dirty="0">
                <a:latin typeface="+mn-lt"/>
              </a:rPr>
              <a:t>5</a:t>
            </a:r>
            <a:r>
              <a:rPr lang="en-US" sz="2200" dirty="0">
                <a:latin typeface="+mn-lt"/>
              </a:rPr>
              <a:t> mg	 b-  11.2 x10</a:t>
            </a:r>
            <a:r>
              <a:rPr lang="en-US" sz="2200" baseline="30000" dirty="0">
                <a:latin typeface="+mn-lt"/>
              </a:rPr>
              <a:t>9</a:t>
            </a:r>
            <a:r>
              <a:rPr lang="en-US" sz="2200" dirty="0">
                <a:latin typeface="+mn-lt"/>
              </a:rPr>
              <a:t> mg 	        c- 9.245 mg	     d-  1.245x10</a:t>
            </a:r>
            <a:r>
              <a:rPr lang="en-US" sz="2200" baseline="30000" dirty="0">
                <a:latin typeface="+mn-lt"/>
              </a:rPr>
              <a:t>9</a:t>
            </a:r>
            <a:r>
              <a:rPr lang="en-US" sz="2200" dirty="0">
                <a:latin typeface="+mn-lt"/>
              </a:rPr>
              <a:t> mg</a:t>
            </a:r>
            <a:endParaRPr 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3378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8359" y="1295285"/>
            <a:ext cx="10807767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marR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+mn-lt"/>
              </a:rPr>
              <a:t>19- The temperature of -273.15 </a:t>
            </a:r>
            <a:r>
              <a:rPr lang="en-US" sz="2200" b="1" baseline="30000" dirty="0" err="1">
                <a:latin typeface="+mn-lt"/>
              </a:rPr>
              <a:t>o</a:t>
            </a:r>
            <a:r>
              <a:rPr lang="en-US" sz="2200" b="1" dirty="0" err="1">
                <a:latin typeface="+mn-lt"/>
              </a:rPr>
              <a:t>C</a:t>
            </a:r>
            <a:r>
              <a:rPr lang="en-US" sz="2200" b="1" dirty="0">
                <a:latin typeface="+mn-lt"/>
              </a:rPr>
              <a:t> equals ----------------------- .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solidFill>
                  <a:srgbClr val="FF0000"/>
                </a:solidFill>
                <a:latin typeface="+mn-lt"/>
              </a:rPr>
              <a:t>a-   0 K</a:t>
            </a:r>
            <a:r>
              <a:rPr lang="en-US" sz="2200" dirty="0">
                <a:latin typeface="+mn-lt"/>
              </a:rPr>
              <a:t>		               b- 273.15 K	                      c-  50 K                 d- 90 </a:t>
            </a:r>
            <a:r>
              <a:rPr lang="en-US" sz="2200" dirty="0" smtClean="0">
                <a:latin typeface="+mn-lt"/>
              </a:rPr>
              <a:t>K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latin typeface="+mn-lt"/>
            </a:endParaRP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dirty="0">
              <a:latin typeface="+mn-lt"/>
            </a:endParaRPr>
          </a:p>
          <a:p>
            <a:pPr marL="457200" marR="0" indent="-4572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b="1" dirty="0">
                <a:latin typeface="+mn-lt"/>
              </a:rPr>
              <a:t>20- The density of an object has 22.5 g and 2.38 cm</a:t>
            </a:r>
            <a:r>
              <a:rPr lang="en-US" sz="2200" b="1" baseline="30000" dirty="0">
                <a:latin typeface="+mn-lt"/>
              </a:rPr>
              <a:t>3</a:t>
            </a:r>
            <a:r>
              <a:rPr lang="en-US" sz="2200" b="1" dirty="0">
                <a:latin typeface="+mn-lt"/>
              </a:rPr>
              <a:t> is -------------- . 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latin typeface="+mn-lt"/>
              </a:rPr>
              <a:t>a-  0.45 g/cm</a:t>
            </a:r>
            <a:r>
              <a:rPr lang="en-US" sz="2200" baseline="30000" dirty="0">
                <a:latin typeface="+mn-lt"/>
              </a:rPr>
              <a:t>3</a:t>
            </a:r>
            <a:r>
              <a:rPr lang="en-US" sz="2200" dirty="0">
                <a:latin typeface="+mn-lt"/>
              </a:rPr>
              <a:t>            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b- 9.45 g/cm</a:t>
            </a:r>
            <a:r>
              <a:rPr lang="en-US" sz="2200" baseline="30000" dirty="0">
                <a:solidFill>
                  <a:srgbClr val="FF0000"/>
                </a:solidFill>
                <a:latin typeface="+mn-lt"/>
              </a:rPr>
              <a:t>3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                     </a:t>
            </a:r>
            <a:r>
              <a:rPr lang="en-US" sz="2200" dirty="0">
                <a:latin typeface="+mn-lt"/>
              </a:rPr>
              <a:t>c- 9.45 g/m</a:t>
            </a:r>
            <a:r>
              <a:rPr lang="en-US" sz="2200" baseline="30000" dirty="0">
                <a:latin typeface="+mn-lt"/>
              </a:rPr>
              <a:t>3</a:t>
            </a:r>
            <a:r>
              <a:rPr lang="en-US" sz="2200" dirty="0">
                <a:latin typeface="+mn-lt"/>
              </a:rPr>
              <a:t> 	     d-  9.00 </a:t>
            </a:r>
            <a:r>
              <a:rPr lang="en-US" sz="2200" dirty="0" smtClean="0">
                <a:latin typeface="+mn-lt"/>
              </a:rPr>
              <a:t>g/cm</a:t>
            </a:r>
            <a:r>
              <a:rPr lang="en-US" sz="2200" baseline="30000" dirty="0" smtClean="0">
                <a:latin typeface="+mn-lt"/>
              </a:rPr>
              <a:t>3</a:t>
            </a: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baseline="30000" dirty="0" smtClean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baseline="300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200" baseline="300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dirty="0">
                <a:latin typeface="+mn-lt"/>
              </a:rPr>
              <a:t>21- Convert 1245 kg into mg.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a- 1.245x10</a:t>
            </a:r>
            <a:r>
              <a:rPr lang="en-US" sz="2200" baseline="30000" dirty="0">
                <a:latin typeface="+mn-lt"/>
              </a:rPr>
              <a:t>5</a:t>
            </a:r>
            <a:r>
              <a:rPr lang="en-US" sz="2200" dirty="0">
                <a:latin typeface="+mn-lt"/>
              </a:rPr>
              <a:t> mg	 b-  11.2 x10</a:t>
            </a:r>
            <a:r>
              <a:rPr lang="en-US" sz="2200" baseline="30000" dirty="0">
                <a:latin typeface="+mn-lt"/>
              </a:rPr>
              <a:t>9</a:t>
            </a:r>
            <a:r>
              <a:rPr lang="en-US" sz="2200" dirty="0">
                <a:latin typeface="+mn-lt"/>
              </a:rPr>
              <a:t> mg 	        c- 9.245 mg	  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d-  1.245x10</a:t>
            </a:r>
            <a:r>
              <a:rPr lang="en-US" sz="2200" baseline="30000" dirty="0">
                <a:solidFill>
                  <a:srgbClr val="FF0000"/>
                </a:solidFill>
                <a:latin typeface="+mn-lt"/>
              </a:rPr>
              <a:t>9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 mg</a:t>
            </a:r>
            <a:endParaRPr lang="en-US" sz="2200" dirty="0">
              <a:solidFill>
                <a:srgbClr val="FF0000"/>
              </a:solidFill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603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8359" y="1803121"/>
            <a:ext cx="11519500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b="1" dirty="0">
                <a:latin typeface="+mn-lt"/>
              </a:rPr>
              <a:t>22- Convert 515 km into dm.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    a- 5.15 </a:t>
            </a:r>
            <a:r>
              <a:rPr lang="en-US" sz="2200" dirty="0" err="1">
                <a:latin typeface="+mn-lt"/>
              </a:rPr>
              <a:t>dm</a:t>
            </a:r>
            <a:r>
              <a:rPr lang="en-US" sz="2200" dirty="0">
                <a:latin typeface="+mn-lt"/>
              </a:rPr>
              <a:t>		   b- 5.15 x10</a:t>
            </a:r>
            <a:r>
              <a:rPr lang="en-US" sz="2200" baseline="30000" dirty="0">
                <a:latin typeface="+mn-lt"/>
              </a:rPr>
              <a:t>4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dm</a:t>
            </a:r>
            <a:r>
              <a:rPr lang="en-US" sz="2200" dirty="0">
                <a:latin typeface="+mn-lt"/>
              </a:rPr>
              <a:t>	        c- 5.15 x10</a:t>
            </a:r>
            <a:r>
              <a:rPr lang="en-US" sz="2200" baseline="30000" dirty="0">
                <a:latin typeface="+mn-lt"/>
              </a:rPr>
              <a:t>6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dm</a:t>
            </a:r>
            <a:r>
              <a:rPr lang="en-US" sz="2200" dirty="0">
                <a:latin typeface="+mn-lt"/>
              </a:rPr>
              <a:t>	     d- 515 x10</a:t>
            </a:r>
            <a:r>
              <a:rPr lang="en-US" sz="2200" baseline="30000" dirty="0">
                <a:latin typeface="+mn-lt"/>
              </a:rPr>
              <a:t>6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dm</a:t>
            </a:r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 </a:t>
            </a:r>
            <a:endParaRPr lang="en-US" sz="2200" b="1" dirty="0" smtClean="0">
              <a:latin typeface="+mn-lt"/>
            </a:endParaRPr>
          </a:p>
          <a:p>
            <a:endParaRPr lang="en-US" sz="2200" b="1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23- What is the mass of a liquid has 417 mL volume and 1.11 g/cm</a:t>
            </a:r>
            <a:r>
              <a:rPr lang="en-US" sz="2200" b="1" baseline="30000" dirty="0">
                <a:latin typeface="+mn-lt"/>
              </a:rPr>
              <a:t>3</a:t>
            </a:r>
            <a:r>
              <a:rPr lang="en-US" sz="2200" b="1" dirty="0">
                <a:latin typeface="+mn-lt"/>
              </a:rPr>
              <a:t> density?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   a- 462.87 g                    b- 62.87 g		        c- 50 g 	                 d- 100 </a:t>
            </a:r>
            <a:r>
              <a:rPr lang="en-US" sz="2200" dirty="0" smtClean="0">
                <a:latin typeface="+mn-lt"/>
              </a:rPr>
              <a:t>g</a:t>
            </a:r>
          </a:p>
          <a:p>
            <a:endParaRPr lang="en-US" sz="2200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 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4987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1392620" y="2238703"/>
            <a:ext cx="8229600" cy="38862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mtClean="0"/>
              <a:t> </a:t>
            </a:r>
            <a:r>
              <a:rPr lang="en-GB" altLang="en-US" smtClean="0">
                <a:solidFill>
                  <a:schemeClr val="accent2"/>
                </a:solidFill>
              </a:rPr>
              <a:t>Prefix → Base Unit  (e.g. km → m)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GB" altLang="en-US" smtClean="0">
              <a:solidFill>
                <a:schemeClr val="accent2"/>
              </a:solidFill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mtClean="0">
                <a:solidFill>
                  <a:srgbClr val="FF0000"/>
                </a:solidFill>
              </a:rPr>
              <a:t>Base Unit → Prefix (e.g. m → km)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en-GB" altLang="en-US" smtClean="0">
              <a:solidFill>
                <a:srgbClr val="FF0000"/>
              </a:solidFill>
            </a:endParaRP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GB" altLang="en-US" smtClean="0">
                <a:solidFill>
                  <a:srgbClr val="008000"/>
                </a:solidFill>
              </a:rPr>
              <a:t>Prefix → Prefix (e.g. km → nm)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n-GB" altLang="en-US" smtClean="0">
              <a:solidFill>
                <a:srgbClr val="008000"/>
              </a:solidFill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0" y="609485"/>
            <a:ext cx="8229600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u="sng" dirty="0" smtClean="0">
                <a:solidFill>
                  <a:srgbClr val="C00000"/>
                </a:solidFill>
                <a:latin typeface="+mn-lt"/>
              </a:rPr>
              <a:t>Units Conversion</a:t>
            </a:r>
            <a:endParaRPr lang="en-GB" altLang="en-US" sz="2800" b="1" u="sng" dirty="0" smtClean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3419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8359" y="1803121"/>
            <a:ext cx="11519500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200" b="1" dirty="0">
                <a:latin typeface="+mn-lt"/>
              </a:rPr>
              <a:t>22- Convert 515 km into dm.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    a- 5.15 </a:t>
            </a:r>
            <a:r>
              <a:rPr lang="en-US" sz="2200" dirty="0" err="1">
                <a:latin typeface="+mn-lt"/>
              </a:rPr>
              <a:t>dm</a:t>
            </a:r>
            <a:r>
              <a:rPr lang="en-US" sz="2200" dirty="0">
                <a:latin typeface="+mn-lt"/>
              </a:rPr>
              <a:t>		   b- 5.15 x10</a:t>
            </a:r>
            <a:r>
              <a:rPr lang="en-US" sz="2200" baseline="30000" dirty="0">
                <a:latin typeface="+mn-lt"/>
              </a:rPr>
              <a:t>4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dm</a:t>
            </a:r>
            <a:r>
              <a:rPr lang="en-US" sz="2200" dirty="0">
                <a:latin typeface="+mn-lt"/>
              </a:rPr>
              <a:t>	     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c- 5.15 x10</a:t>
            </a:r>
            <a:r>
              <a:rPr lang="en-US" sz="2200" baseline="30000" dirty="0">
                <a:solidFill>
                  <a:srgbClr val="FF0000"/>
                </a:solidFill>
                <a:latin typeface="+mn-lt"/>
              </a:rPr>
              <a:t>6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+mn-lt"/>
              </a:rPr>
              <a:t>dm</a:t>
            </a:r>
            <a:r>
              <a:rPr lang="en-US" sz="2200" dirty="0">
                <a:latin typeface="+mn-lt"/>
              </a:rPr>
              <a:t>	     d- 515 x10</a:t>
            </a:r>
            <a:r>
              <a:rPr lang="en-US" sz="2200" baseline="30000" dirty="0">
                <a:latin typeface="+mn-lt"/>
              </a:rPr>
              <a:t>6</a:t>
            </a:r>
            <a:r>
              <a:rPr lang="en-US" sz="2200" dirty="0">
                <a:latin typeface="+mn-lt"/>
              </a:rPr>
              <a:t> </a:t>
            </a:r>
            <a:r>
              <a:rPr lang="en-US" sz="2200" dirty="0" err="1">
                <a:latin typeface="+mn-lt"/>
              </a:rPr>
              <a:t>dm</a:t>
            </a:r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 </a:t>
            </a:r>
            <a:endParaRPr lang="en-US" sz="2200" b="1" dirty="0" smtClean="0">
              <a:latin typeface="+mn-lt"/>
            </a:endParaRPr>
          </a:p>
          <a:p>
            <a:endParaRPr lang="en-US" sz="2200" b="1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23- What is the mass of a liquid has 417 mL volume and 1.11 g/cm</a:t>
            </a:r>
            <a:r>
              <a:rPr lang="en-US" sz="2200" b="1" baseline="30000" dirty="0">
                <a:latin typeface="+mn-lt"/>
              </a:rPr>
              <a:t>3</a:t>
            </a:r>
            <a:r>
              <a:rPr lang="en-US" sz="2200" b="1" dirty="0">
                <a:latin typeface="+mn-lt"/>
              </a:rPr>
              <a:t> density?</a:t>
            </a:r>
            <a:endParaRPr lang="en-US" sz="2200" dirty="0">
              <a:latin typeface="+mn-lt"/>
            </a:endParaRPr>
          </a:p>
          <a:p>
            <a:r>
              <a:rPr lang="en-US" sz="2200" dirty="0">
                <a:latin typeface="+mn-lt"/>
              </a:rPr>
              <a:t>             </a:t>
            </a:r>
            <a:r>
              <a:rPr lang="en-US" sz="2200" dirty="0">
                <a:solidFill>
                  <a:srgbClr val="FF0000"/>
                </a:solidFill>
                <a:latin typeface="+mn-lt"/>
              </a:rPr>
              <a:t>a- 462.87 g                    </a:t>
            </a:r>
            <a:r>
              <a:rPr lang="en-US" sz="2200" dirty="0">
                <a:latin typeface="+mn-lt"/>
              </a:rPr>
              <a:t>b- 62.87 g		        c- 50 g 	                 d- 100 </a:t>
            </a:r>
            <a:r>
              <a:rPr lang="en-US" sz="2200" dirty="0" smtClean="0">
                <a:latin typeface="+mn-lt"/>
              </a:rPr>
              <a:t>g</a:t>
            </a:r>
          </a:p>
          <a:p>
            <a:endParaRPr lang="en-US" sz="2200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endParaRPr lang="en-US" sz="2200" dirty="0">
              <a:latin typeface="+mn-lt"/>
            </a:endParaRPr>
          </a:p>
          <a:p>
            <a:r>
              <a:rPr lang="en-US" sz="2200" b="1" dirty="0">
                <a:latin typeface="+mn-lt"/>
              </a:rPr>
              <a:t> </a:t>
            </a: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96214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Document1 - Word (Product Activation Failed)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54" t="35776" r="28276" b="15553"/>
          <a:stretch/>
        </p:blipFill>
        <p:spPr>
          <a:xfrm>
            <a:off x="1460938" y="1003298"/>
            <a:ext cx="8161108" cy="5397504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>
          <a:xfrm>
            <a:off x="1789386" y="3883573"/>
            <a:ext cx="5943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631552" y="3474232"/>
            <a:ext cx="685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rtl="1" eaLnBrk="1" hangingPunct="1"/>
            <a:r>
              <a:rPr lang="en-US" altLang="en-US" sz="28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</a:rPr>
              <a:t>1m</a:t>
            </a:r>
          </a:p>
        </p:txBody>
      </p:sp>
      <p:sp>
        <p:nvSpPr>
          <p:cNvPr id="8" name="Up Arrow 7"/>
          <p:cNvSpPr/>
          <p:nvPr/>
        </p:nvSpPr>
        <p:spPr>
          <a:xfrm flipH="1">
            <a:off x="3974452" y="2364829"/>
            <a:ext cx="411163" cy="12954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3974452" y="3965029"/>
            <a:ext cx="381000" cy="152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509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0" y="609485"/>
            <a:ext cx="8229600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u="sng" dirty="0" smtClean="0">
                <a:solidFill>
                  <a:srgbClr val="C00000"/>
                </a:solidFill>
                <a:latin typeface="+mn-lt"/>
              </a:rPr>
              <a:t>Units Conversion</a:t>
            </a:r>
            <a:endParaRPr lang="en-GB" altLang="en-US" sz="2800" b="1" u="sng" dirty="0" smtClean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73419" y="1219200"/>
            <a:ext cx="11535103" cy="56388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SzPct val="90000"/>
              <a:buFont typeface="Wingdings" panose="05000000000000000000" pitchFamily="2" charset="2"/>
              <a:buAutoNum type="arabicPeriod"/>
            </a:pPr>
            <a:r>
              <a:rPr lang="en-GB" altLang="en-US" sz="2600" b="1" u="sng" dirty="0" smtClean="0"/>
              <a:t> </a:t>
            </a:r>
            <a:r>
              <a:rPr lang="en-GB" altLang="en-US" sz="2600" b="1" u="sng" dirty="0" smtClean="0">
                <a:solidFill>
                  <a:schemeClr val="accent2"/>
                </a:solidFill>
              </a:rPr>
              <a:t>Prefix → Base Unit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GB" altLang="en-US" sz="2600" b="1" dirty="0" smtClean="0"/>
              <a:t>e.g.</a:t>
            </a:r>
            <a:r>
              <a:rPr lang="en-GB" altLang="en-US" sz="2600" b="1" dirty="0" smtClean="0">
                <a:solidFill>
                  <a:schemeClr val="accent2"/>
                </a:solidFill>
              </a:rPr>
              <a:t> </a:t>
            </a:r>
            <a:r>
              <a:rPr lang="en-GB" altLang="en-US" sz="2600" dirty="0" smtClean="0">
                <a:solidFill>
                  <a:schemeClr val="accent2"/>
                </a:solidFill>
              </a:rPr>
              <a:t>6km → ? m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GB" altLang="en-US" sz="2600" dirty="0" smtClean="0">
                <a:solidFill>
                  <a:schemeClr val="accent2"/>
                </a:solidFill>
              </a:rPr>
              <a:t>6 x 10</a:t>
            </a:r>
            <a:r>
              <a:rPr lang="en-GB" altLang="en-US" sz="2600" baseline="30000" dirty="0" smtClean="0">
                <a:solidFill>
                  <a:schemeClr val="accent2"/>
                </a:solidFill>
              </a:rPr>
              <a:t>3</a:t>
            </a:r>
            <a:r>
              <a:rPr lang="en-GB" altLang="en-US" sz="2600" dirty="0" smtClean="0">
                <a:solidFill>
                  <a:schemeClr val="accent2"/>
                </a:solidFill>
              </a:rPr>
              <a:t> m (km is 10</a:t>
            </a:r>
            <a:r>
              <a:rPr lang="en-GB" altLang="en-US" sz="2600" baseline="30000" dirty="0" smtClean="0">
                <a:solidFill>
                  <a:schemeClr val="accent2"/>
                </a:solidFill>
              </a:rPr>
              <a:t>3</a:t>
            </a:r>
            <a:r>
              <a:rPr lang="en-GB" altLang="en-US" sz="2600" dirty="0" smtClean="0">
                <a:solidFill>
                  <a:schemeClr val="accent2"/>
                </a:solidFill>
              </a:rPr>
              <a:t> m from the table of prefixes)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n-GB" altLang="en-US" sz="2600" dirty="0" smtClean="0">
              <a:solidFill>
                <a:schemeClr val="accent2"/>
              </a:solidFill>
            </a:endParaRPr>
          </a:p>
          <a:p>
            <a:pPr marL="609600" indent="-609600">
              <a:buSzPct val="90000"/>
              <a:buFont typeface="Wingdings" panose="05000000000000000000" pitchFamily="2" charset="2"/>
              <a:buAutoNum type="arabicPeriod" startAt="2"/>
            </a:pPr>
            <a:r>
              <a:rPr lang="en-GB" altLang="en-US" sz="2600" b="1" u="sng" dirty="0" smtClean="0">
                <a:solidFill>
                  <a:srgbClr val="FF0000"/>
                </a:solidFill>
              </a:rPr>
              <a:t>Base Unit → Prefix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GB" altLang="en-US" sz="2600" b="1" dirty="0" smtClean="0"/>
              <a:t>e.g.</a:t>
            </a:r>
            <a:r>
              <a:rPr lang="en-GB" altLang="en-US" sz="2600" dirty="0" smtClean="0">
                <a:solidFill>
                  <a:srgbClr val="FF0000"/>
                </a:solidFill>
              </a:rPr>
              <a:t> 6m → ? km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GB" altLang="en-US" sz="2600" dirty="0" smtClean="0">
                <a:solidFill>
                  <a:srgbClr val="FF0000"/>
                </a:solidFill>
              </a:rPr>
              <a:t>6 x 10</a:t>
            </a:r>
            <a:r>
              <a:rPr lang="en-GB" altLang="en-US" sz="2600" baseline="30000" dirty="0" smtClean="0">
                <a:solidFill>
                  <a:srgbClr val="FF0000"/>
                </a:solidFill>
              </a:rPr>
              <a:t>-3</a:t>
            </a:r>
            <a:r>
              <a:rPr lang="en-GB" altLang="en-US" sz="2600" dirty="0" smtClean="0">
                <a:solidFill>
                  <a:srgbClr val="FF0000"/>
                </a:solidFill>
              </a:rPr>
              <a:t> m (m is 10</a:t>
            </a:r>
            <a:r>
              <a:rPr lang="ar-SA" altLang="en-US" sz="2600" baseline="30000" dirty="0" smtClean="0">
                <a:solidFill>
                  <a:srgbClr val="FF0000"/>
                </a:solidFill>
              </a:rPr>
              <a:t>-</a:t>
            </a:r>
            <a:r>
              <a:rPr lang="en-GB" altLang="en-US" sz="2600" baseline="30000" dirty="0" smtClean="0">
                <a:solidFill>
                  <a:srgbClr val="FF0000"/>
                </a:solidFill>
              </a:rPr>
              <a:t>3</a:t>
            </a:r>
            <a:r>
              <a:rPr lang="en-GB" altLang="en-US" sz="2600" dirty="0" smtClean="0">
                <a:solidFill>
                  <a:srgbClr val="FF0000"/>
                </a:solidFill>
              </a:rPr>
              <a:t> km (reverse the power sign from the table of prefixes)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n-GB" altLang="en-US" sz="2600" dirty="0" smtClean="0">
              <a:solidFill>
                <a:srgbClr val="FF0000"/>
              </a:solidFill>
            </a:endParaRPr>
          </a:p>
          <a:p>
            <a:pPr marL="609600" indent="-609600">
              <a:buSzPct val="90000"/>
              <a:buFont typeface="Wingdings" panose="05000000000000000000" pitchFamily="2" charset="2"/>
              <a:buAutoNum type="arabicPeriod" startAt="3"/>
            </a:pPr>
            <a:r>
              <a:rPr lang="en-GB" altLang="en-US" sz="2600" b="1" u="sng" dirty="0" smtClean="0">
                <a:solidFill>
                  <a:srgbClr val="008000"/>
                </a:solidFill>
              </a:rPr>
              <a:t>Prefix → Prefix 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GB" altLang="en-US" sz="2600" b="1" dirty="0" smtClean="0"/>
              <a:t>e.g.</a:t>
            </a:r>
            <a:r>
              <a:rPr lang="en-GB" altLang="en-US" sz="2600" dirty="0" smtClean="0">
                <a:solidFill>
                  <a:srgbClr val="008000"/>
                </a:solidFill>
              </a:rPr>
              <a:t> 6 km → ? nm</a:t>
            </a:r>
          </a:p>
          <a:p>
            <a:pPr marL="609600" indent="-609600">
              <a:buFont typeface="Wingdings" panose="05000000000000000000" pitchFamily="2" charset="2"/>
              <a:buNone/>
            </a:pPr>
            <a:r>
              <a:rPr lang="en-GB" altLang="en-US" sz="2600" dirty="0" smtClean="0">
                <a:solidFill>
                  <a:srgbClr val="008000"/>
                </a:solidFill>
              </a:rPr>
              <a:t>6 x 10</a:t>
            </a:r>
            <a:r>
              <a:rPr lang="ar-SA" altLang="en-US" sz="2600" dirty="0" smtClean="0">
                <a:solidFill>
                  <a:srgbClr val="008000"/>
                </a:solidFill>
              </a:rPr>
              <a:t> </a:t>
            </a:r>
            <a:r>
              <a:rPr lang="en-GB" altLang="en-US" sz="2600" baseline="30000" dirty="0" smtClean="0">
                <a:solidFill>
                  <a:srgbClr val="008000"/>
                </a:solidFill>
              </a:rPr>
              <a:t>3 </a:t>
            </a:r>
            <a:r>
              <a:rPr lang="en-GB" altLang="en-US" sz="2600" b="1" baseline="30000" dirty="0" smtClean="0">
                <a:solidFill>
                  <a:srgbClr val="008000"/>
                </a:solidFill>
              </a:rPr>
              <a:t>-</a:t>
            </a:r>
            <a:r>
              <a:rPr lang="en-GB" altLang="en-US" sz="2600" baseline="30000" dirty="0" smtClean="0">
                <a:solidFill>
                  <a:srgbClr val="008000"/>
                </a:solidFill>
              </a:rPr>
              <a:t> (-9)</a:t>
            </a:r>
            <a:r>
              <a:rPr lang="en-GB" altLang="en-US" sz="2600" dirty="0" smtClean="0">
                <a:solidFill>
                  <a:srgbClr val="008000"/>
                </a:solidFill>
              </a:rPr>
              <a:t> nm = 6 x 10</a:t>
            </a:r>
            <a:r>
              <a:rPr lang="en-GB" altLang="en-US" sz="2600" baseline="30000" dirty="0" smtClean="0">
                <a:solidFill>
                  <a:srgbClr val="008000"/>
                </a:solidFill>
              </a:rPr>
              <a:t>12</a:t>
            </a:r>
            <a:r>
              <a:rPr lang="en-GB" altLang="en-US" sz="2600" dirty="0" smtClean="0">
                <a:solidFill>
                  <a:srgbClr val="008000"/>
                </a:solidFill>
              </a:rPr>
              <a:t> nm (km is 1</a:t>
            </a:r>
            <a:r>
              <a:rPr lang="ar-SA" altLang="en-US" sz="2600" dirty="0" smtClean="0">
                <a:solidFill>
                  <a:srgbClr val="008000"/>
                </a:solidFill>
              </a:rPr>
              <a:t>0</a:t>
            </a:r>
            <a:r>
              <a:rPr lang="en-GB" altLang="en-US" sz="2600" baseline="30000" dirty="0" smtClean="0">
                <a:solidFill>
                  <a:srgbClr val="008000"/>
                </a:solidFill>
              </a:rPr>
              <a:t>3</a:t>
            </a:r>
            <a:r>
              <a:rPr lang="en-GB" altLang="en-US" sz="2600" dirty="0" smtClean="0">
                <a:solidFill>
                  <a:srgbClr val="008000"/>
                </a:solidFill>
              </a:rPr>
              <a:t> m, put negative sign, the nm is 10</a:t>
            </a:r>
            <a:r>
              <a:rPr lang="en-GB" altLang="en-US" sz="2600" baseline="30000" dirty="0" smtClean="0">
                <a:solidFill>
                  <a:srgbClr val="008000"/>
                </a:solidFill>
              </a:rPr>
              <a:t>-9</a:t>
            </a:r>
            <a:r>
              <a:rPr lang="en-GB" altLang="en-US" sz="2600" dirty="0" smtClean="0">
                <a:solidFill>
                  <a:srgbClr val="008000"/>
                </a:solidFill>
              </a:rPr>
              <a:t> m)</a:t>
            </a:r>
          </a:p>
        </p:txBody>
      </p:sp>
    </p:spTree>
    <p:extLst>
      <p:ext uri="{BB962C8B-B14F-4D97-AF65-F5344CB8AC3E}">
        <p14:creationId xmlns:p14="http://schemas.microsoft.com/office/powerpoint/2010/main" val="745365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0850373"/>
              </p:ext>
            </p:extLst>
          </p:nvPr>
        </p:nvGraphicFramePr>
        <p:xfrm>
          <a:off x="252249" y="1035035"/>
          <a:ext cx="11666481" cy="6481417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2417379">
                  <a:extLst>
                    <a:ext uri="{9D8B030D-6E8A-4147-A177-3AD203B41FA5}">
                      <a16:colId xmlns:a16="http://schemas.microsoft.com/office/drawing/2014/main" val="3842433298"/>
                    </a:ext>
                  </a:extLst>
                </a:gridCol>
                <a:gridCol w="2459420">
                  <a:extLst>
                    <a:ext uri="{9D8B030D-6E8A-4147-A177-3AD203B41FA5}">
                      <a16:colId xmlns:a16="http://schemas.microsoft.com/office/drawing/2014/main" val="2530138283"/>
                    </a:ext>
                  </a:extLst>
                </a:gridCol>
                <a:gridCol w="2365899">
                  <a:extLst>
                    <a:ext uri="{9D8B030D-6E8A-4147-A177-3AD203B41FA5}">
                      <a16:colId xmlns:a16="http://schemas.microsoft.com/office/drawing/2014/main" val="3641143574"/>
                    </a:ext>
                  </a:extLst>
                </a:gridCol>
                <a:gridCol w="4423783">
                  <a:extLst>
                    <a:ext uri="{9D8B030D-6E8A-4147-A177-3AD203B41FA5}">
                      <a16:colId xmlns:a16="http://schemas.microsoft.com/office/drawing/2014/main" val="838028397"/>
                    </a:ext>
                  </a:extLst>
                </a:gridCol>
              </a:tblGrid>
              <a:tr h="333223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 1- Which of the following is a compound?    </a:t>
                      </a:r>
                      <a:endParaRPr lang="en-US" sz="2400" b="1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239194"/>
                  </a:ext>
                </a:extLst>
              </a:tr>
              <a:tr h="1591781"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lphaLcPeriod"/>
                        <a:tabLst>
                          <a:tab pos="638175" algn="r"/>
                        </a:tabLst>
                      </a:pPr>
                      <a:r>
                        <a:rPr lang="en-US" sz="2400" dirty="0">
                          <a:effectLst/>
                        </a:rPr>
                        <a:t> Helium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effectLst/>
                        </a:rPr>
                        <a:t>b. Pure </a:t>
                      </a:r>
                      <a:r>
                        <a:rPr lang="en-US" sz="2400" dirty="0">
                          <a:effectLst/>
                        </a:rPr>
                        <a:t>water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effectLst/>
                        </a:rPr>
                        <a:t>c. Sand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effectLst/>
                        </a:rPr>
                        <a:t>d. Soup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extLst>
                  <a:ext uri="{0D108BD9-81ED-4DB2-BD59-A6C34878D82A}">
                    <a16:rowId xmlns:a16="http://schemas.microsoft.com/office/drawing/2014/main" val="3510757870"/>
                  </a:ext>
                </a:extLst>
              </a:tr>
              <a:tr h="730527">
                <a:tc gridSpan="4">
                  <a:txBody>
                    <a:bodyPr/>
                    <a:lstStyle/>
                    <a:p>
                      <a:pPr marL="457200" marR="0" indent="-4572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pt-BR" sz="2400" b="1" dirty="0">
                          <a:effectLst/>
                        </a:rPr>
                        <a:t>2-  </a:t>
                      </a:r>
                      <a:r>
                        <a:rPr lang="en-US" sz="2400" b="1" dirty="0">
                          <a:effectLst/>
                        </a:rPr>
                        <a:t>Which of the following is a homogeneous </a:t>
                      </a:r>
                      <a:r>
                        <a:rPr lang="en-US" sz="2400" b="1" dirty="0" smtClean="0">
                          <a:effectLst/>
                        </a:rPr>
                        <a:t>mixture? </a:t>
                      </a:r>
                    </a:p>
                    <a:p>
                      <a:pPr marL="45720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a.</a:t>
                      </a:r>
                      <a:r>
                        <a:rPr lang="en-US" sz="2400" baseline="0" dirty="0" smtClean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Hydrogen      b. Salt                          c. Tea with sugar</a:t>
                      </a:r>
                      <a:r>
                        <a:rPr lang="en-US" sz="2400" baseline="0" dirty="0" smtClean="0">
                          <a:effectLst/>
                        </a:rPr>
                        <a:t>       </a:t>
                      </a:r>
                      <a:r>
                        <a:rPr lang="en-US" sz="2400" dirty="0" smtClean="0">
                          <a:effectLst/>
                        </a:rPr>
                        <a:t> d.  Wet sand</a:t>
                      </a:r>
                      <a:endParaRPr lang="en-US" sz="24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436548"/>
                  </a:ext>
                </a:extLst>
              </a:tr>
              <a:tr h="280890">
                <a:tc gridSpan="4">
                  <a:txBody>
                    <a:bodyPr/>
                    <a:lstStyle/>
                    <a:p>
                      <a:pPr marL="457200" marR="0" indent="-4572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 smtClean="0">
                        <a:effectLst/>
                      </a:endParaRPr>
                    </a:p>
                    <a:p>
                      <a:pPr marL="457200" marR="0" indent="-4572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L="457200" marR="0" indent="-4572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</a:rPr>
                        <a:t>3- </a:t>
                      </a:r>
                      <a:r>
                        <a:rPr lang="en-US" sz="2400" b="1" dirty="0">
                          <a:effectLst/>
                        </a:rPr>
                        <a:t>Which of the following is a Crystalline solid?</a:t>
                      </a:r>
                      <a:endParaRPr lang="en-US" sz="2400" b="1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446498"/>
                  </a:ext>
                </a:extLst>
              </a:tr>
              <a:tr h="1414916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lphaLcPeriod"/>
                        <a:tabLst>
                          <a:tab pos="666750" algn="r"/>
                        </a:tabLst>
                      </a:pPr>
                      <a:r>
                        <a:rPr lang="en-US" sz="2400">
                          <a:effectLst/>
                        </a:rPr>
                        <a:t>Table salt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  <a:tabLst>
                          <a:tab pos="476885" algn="r"/>
                        </a:tabLst>
                      </a:pPr>
                      <a:r>
                        <a:rPr lang="en-US" sz="2400" dirty="0" smtClean="0">
                          <a:effectLst/>
                        </a:rPr>
                        <a:t>b. Nitrogen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  <a:tabLst>
                          <a:tab pos="111760" algn="r"/>
                          <a:tab pos="201295" algn="r"/>
                          <a:tab pos="291465" algn="r"/>
                        </a:tabLst>
                      </a:pPr>
                      <a:r>
                        <a:rPr lang="en-US" sz="2400" dirty="0" smtClean="0">
                          <a:effectLst/>
                        </a:rPr>
                        <a:t>c. Gasoline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effectLst/>
                        </a:rPr>
                        <a:t>d. Glass 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extLst>
                  <a:ext uri="{0D108BD9-81ED-4DB2-BD59-A6C34878D82A}">
                    <a16:rowId xmlns:a16="http://schemas.microsoft.com/office/drawing/2014/main" val="3615220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311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0559358"/>
              </p:ext>
            </p:extLst>
          </p:nvPr>
        </p:nvGraphicFramePr>
        <p:xfrm>
          <a:off x="252249" y="1035035"/>
          <a:ext cx="11666481" cy="6481417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2417379">
                  <a:extLst>
                    <a:ext uri="{9D8B030D-6E8A-4147-A177-3AD203B41FA5}">
                      <a16:colId xmlns:a16="http://schemas.microsoft.com/office/drawing/2014/main" val="3842433298"/>
                    </a:ext>
                  </a:extLst>
                </a:gridCol>
                <a:gridCol w="2459420">
                  <a:extLst>
                    <a:ext uri="{9D8B030D-6E8A-4147-A177-3AD203B41FA5}">
                      <a16:colId xmlns:a16="http://schemas.microsoft.com/office/drawing/2014/main" val="2530138283"/>
                    </a:ext>
                  </a:extLst>
                </a:gridCol>
                <a:gridCol w="2365899">
                  <a:extLst>
                    <a:ext uri="{9D8B030D-6E8A-4147-A177-3AD203B41FA5}">
                      <a16:colId xmlns:a16="http://schemas.microsoft.com/office/drawing/2014/main" val="3641143574"/>
                    </a:ext>
                  </a:extLst>
                </a:gridCol>
                <a:gridCol w="4423783">
                  <a:extLst>
                    <a:ext uri="{9D8B030D-6E8A-4147-A177-3AD203B41FA5}">
                      <a16:colId xmlns:a16="http://schemas.microsoft.com/office/drawing/2014/main" val="838028397"/>
                    </a:ext>
                  </a:extLst>
                </a:gridCol>
              </a:tblGrid>
              <a:tr h="333223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 1- Which of the following is a compound?    </a:t>
                      </a:r>
                      <a:endParaRPr lang="en-US" sz="2400" b="1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239194"/>
                  </a:ext>
                </a:extLst>
              </a:tr>
              <a:tr h="1591781"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lphaLcPeriod"/>
                        <a:tabLst>
                          <a:tab pos="638175" algn="r"/>
                        </a:tabLst>
                      </a:pPr>
                      <a:r>
                        <a:rPr lang="en-US" sz="2400" dirty="0">
                          <a:effectLst/>
                        </a:rPr>
                        <a:t> Helium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b. Pure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water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effectLst/>
                        </a:rPr>
                        <a:t>c. Sand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effectLst/>
                        </a:rPr>
                        <a:t>d. Soup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extLst>
                  <a:ext uri="{0D108BD9-81ED-4DB2-BD59-A6C34878D82A}">
                    <a16:rowId xmlns:a16="http://schemas.microsoft.com/office/drawing/2014/main" val="3510757870"/>
                  </a:ext>
                </a:extLst>
              </a:tr>
              <a:tr h="730527">
                <a:tc gridSpan="4">
                  <a:txBody>
                    <a:bodyPr/>
                    <a:lstStyle/>
                    <a:p>
                      <a:pPr marL="457200" marR="0" indent="-4572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</a:t>
                      </a:r>
                      <a:r>
                        <a:rPr lang="pt-BR" sz="2400" b="1" dirty="0">
                          <a:effectLst/>
                        </a:rPr>
                        <a:t>2-  </a:t>
                      </a:r>
                      <a:r>
                        <a:rPr lang="en-US" sz="2400" b="1" dirty="0">
                          <a:effectLst/>
                        </a:rPr>
                        <a:t>Which of the following is a homogeneous </a:t>
                      </a:r>
                      <a:r>
                        <a:rPr lang="en-US" sz="2400" b="1" dirty="0" smtClean="0">
                          <a:effectLst/>
                        </a:rPr>
                        <a:t>mixture? </a:t>
                      </a:r>
                    </a:p>
                    <a:p>
                      <a:pPr marL="45720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a.</a:t>
                      </a:r>
                      <a:r>
                        <a:rPr lang="en-US" sz="2400" baseline="0" dirty="0" smtClean="0">
                          <a:effectLst/>
                        </a:rPr>
                        <a:t> </a:t>
                      </a:r>
                      <a:r>
                        <a:rPr lang="en-US" sz="2400" dirty="0" smtClean="0">
                          <a:effectLst/>
                        </a:rPr>
                        <a:t>Hydrogen      b. Salt                         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</a:rPr>
                        <a:t>c. Tea with sugar</a:t>
                      </a:r>
                      <a:r>
                        <a:rPr lang="en-US" sz="2400" baseline="0" dirty="0" smtClean="0">
                          <a:effectLst/>
                        </a:rPr>
                        <a:t>       </a:t>
                      </a:r>
                      <a:r>
                        <a:rPr lang="en-US" sz="2400" dirty="0" smtClean="0">
                          <a:effectLst/>
                        </a:rPr>
                        <a:t> d.  Wet sand</a:t>
                      </a:r>
                      <a:endParaRPr lang="en-US" sz="2400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0436548"/>
                  </a:ext>
                </a:extLst>
              </a:tr>
              <a:tr h="280890">
                <a:tc gridSpan="4">
                  <a:txBody>
                    <a:bodyPr/>
                    <a:lstStyle/>
                    <a:p>
                      <a:pPr marL="457200" marR="0" indent="-4572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</a:t>
                      </a:r>
                      <a:endParaRPr lang="en-US" sz="2400" dirty="0" smtClean="0">
                        <a:effectLst/>
                      </a:endParaRPr>
                    </a:p>
                    <a:p>
                      <a:pPr marL="457200" marR="0" indent="-4572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L="457200" marR="0" indent="-45720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</a:rPr>
                        <a:t>3- </a:t>
                      </a:r>
                      <a:r>
                        <a:rPr lang="en-US" sz="2400" b="1" dirty="0">
                          <a:effectLst/>
                        </a:rPr>
                        <a:t>Which of the following is a Crystalline solid?</a:t>
                      </a:r>
                      <a:endParaRPr lang="en-US" sz="2400" b="1" dirty="0">
                        <a:effectLst/>
                        <a:latin typeface="Times" panose="02020603050405020304" pitchFamily="18" charset="0"/>
                        <a:ea typeface="Times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446498"/>
                  </a:ext>
                </a:extLst>
              </a:tr>
              <a:tr h="1414916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AutoNum type="alphaLcPeriod"/>
                        <a:tabLst>
                          <a:tab pos="666750" algn="r"/>
                        </a:tabLs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Table salt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  <a:tabLst>
                          <a:tab pos="476885" algn="r"/>
                        </a:tabLst>
                      </a:pPr>
                      <a:r>
                        <a:rPr lang="en-US" sz="2400" dirty="0" smtClean="0">
                          <a:effectLst/>
                        </a:rPr>
                        <a:t>b. Nitrogen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  <a:tabLst>
                          <a:tab pos="111760" algn="r"/>
                          <a:tab pos="201295" algn="r"/>
                          <a:tab pos="291465" algn="r"/>
                        </a:tabLst>
                      </a:pPr>
                      <a:r>
                        <a:rPr lang="en-US" sz="2400" dirty="0" smtClean="0">
                          <a:effectLst/>
                        </a:rPr>
                        <a:t>c. Gasoline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</a:rPr>
                        <a:t>d. Glass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7673" marR="57673" marT="0" marB="0"/>
                </a:tc>
                <a:extLst>
                  <a:ext uri="{0D108BD9-81ED-4DB2-BD59-A6C34878D82A}">
                    <a16:rowId xmlns:a16="http://schemas.microsoft.com/office/drawing/2014/main" val="3615220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6804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643" y="1824359"/>
            <a:ext cx="1201235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 bmk="OLE_LINK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4-	Which of the following is an amorphous solid?</a:t>
            </a:r>
            <a:endParaRPr kumimoji="0" lang="en-US" altLang="en-US" sz="2400" b="0" i="0" u="none" strike="noStrike" cap="none" normalizeH="0" baseline="0" dirty="0" smtClean="0" bmk="OLE_LINK1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400" b="0" i="0" u="none" strike="noStrike" cap="none" normalizeH="0" baseline="0" dirty="0" smtClean="0" bmk="OLE_LINK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  Water	                  b-  Helium                    c- Diamond	      d-  Plastic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en-US" sz="2400" b="0" i="0" u="none" strike="noStrike" cap="none" normalizeH="0" baseline="0" dirty="0" smtClean="0" bmk="OLE_LINK1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5-	Which of the following is a liquid at room temperature?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  Gasoline</a:t>
            </a:r>
            <a:r>
              <a:rPr kumimoji="0" lang="en-US" alt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b- Hydrogen	       c- Diamond	      d- Sodium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6- Rusting of iron is considered as ----------------- 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a- Physical change            b- Chemical change     c- Physical property   d- Chemical Property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9433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643" y="1824359"/>
            <a:ext cx="1201235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 bmk="OLE_LINK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4-	Which of the following is an amorphous solid?</a:t>
            </a:r>
            <a:endParaRPr kumimoji="0" lang="en-US" altLang="en-US" sz="2400" b="0" i="0" u="none" strike="noStrike" cap="none" normalizeH="0" baseline="0" dirty="0" smtClean="0" bmk="OLE_LINK1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en-US" sz="2400" b="0" i="0" u="none" strike="noStrike" cap="none" normalizeH="0" baseline="0" dirty="0" smtClean="0" bmk="OLE_LINK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  Water	                  b-  Helium                    c- Diamond	      </a:t>
            </a:r>
            <a:r>
              <a:rPr kumimoji="0" lang="pt-BR" altLang="en-US" sz="2400" b="0" i="0" u="none" strike="noStrike" cap="none" normalizeH="0" baseline="0" dirty="0" smtClean="0" bmk="OLE_LINK1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d-  Plastic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en-US" sz="2400" b="0" i="0" u="none" strike="noStrike" cap="none" normalizeH="0" baseline="0" dirty="0" smtClean="0" bmk="OLE_LINK1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5-	Which of the following is a liquid at room temperature?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a-  Gasoline</a:t>
            </a:r>
            <a:r>
              <a:rPr kumimoji="0" lang="en-US" altLang="en-US" sz="2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    b- Hydrogen	       c- Diamond	      d- Sodium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6- Rusting of iron is considered as ----------------- 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 a- Physical change     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b- Chemical change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" panose="02020603050405020304" pitchFamily="18" charset="0"/>
                <a:cs typeface="Times New Roman" panose="02020603050405020304" pitchFamily="18" charset="0"/>
              </a:rPr>
              <a:t>c- Physical property   d- Chemical Property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93823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صورة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5661" y="-42861"/>
            <a:ext cx="937409" cy="1338146"/>
          </a:xfrm>
          <a:prstGeom prst="rect">
            <a:avLst/>
          </a:prstGeom>
        </p:spPr>
      </p:pic>
      <p:sp>
        <p:nvSpPr>
          <p:cNvPr id="11" name="Rectangle 15">
            <a:extLst>
              <a:ext uri="{FF2B5EF4-FFF2-40B4-BE49-F238E27FC236}">
                <a16:creationId xmlns:a16="http://schemas.microsoft.com/office/drawing/2014/main" id="{A3D312C0-DD24-4E4B-9E3E-45C623D7B744}"/>
              </a:ext>
            </a:extLst>
          </p:cNvPr>
          <p:cNvSpPr/>
          <p:nvPr/>
        </p:nvSpPr>
        <p:spPr>
          <a:xfrm>
            <a:off x="1090613" y="127295"/>
            <a:ext cx="9048750" cy="4558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625" b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ch1</a:t>
            </a:r>
            <a:endParaRPr lang="en-US" altLang="en-US" sz="2625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464562"/>
            <a:ext cx="10726976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latin typeface="+mn-lt"/>
              </a:rPr>
              <a:t>7- Tendency of iron to rust is a --------------------- . </a:t>
            </a:r>
            <a:endParaRPr lang="en-US" sz="2200" b="1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a- Physical change            b- Chemical change     c- Physical property   d- Chemical Property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8- The evaporation of rubbing alcohol is a ----------------- .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a- Physical change            b- Chemical change     c- Physical property   d- Chemical Property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2200" dirty="0"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Times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9- The burning of lamp oil is a -------------------------- .</a:t>
            </a:r>
            <a:endParaRPr lang="en-US" altLang="en-US" sz="2200" dirty="0"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   a- Physical change            b- Chemical change     c- Physical property   d- Chemical Property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Times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en-US" altLang="en-US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561010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-Times New Roman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447</Words>
  <Application>Microsoft Office PowerPoint</Application>
  <PresentationFormat>Widescreen</PresentationFormat>
  <Paragraphs>239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Times</vt:lpstr>
      <vt:lpstr>Times New Roman</vt:lpstr>
      <vt:lpstr>Wingdings</vt:lpstr>
      <vt:lpstr>Office Theme</vt:lpstr>
      <vt:lpstr>Review chapter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Ohoud Al-Qurashi</dc:creator>
  <cp:lastModifiedBy>Ohoud Al-Qurashi</cp:lastModifiedBy>
  <cp:revision>16</cp:revision>
  <dcterms:created xsi:type="dcterms:W3CDTF">2017-10-22T09:13:54Z</dcterms:created>
  <dcterms:modified xsi:type="dcterms:W3CDTF">2017-10-23T04:36:38Z</dcterms:modified>
</cp:coreProperties>
</file>