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92" r:id="rId1"/>
  </p:sldMasterIdLst>
  <p:sldIdLst>
    <p:sldId id="256" r:id="rId2"/>
    <p:sldId id="280" r:id="rId3"/>
    <p:sldId id="270" r:id="rId4"/>
    <p:sldId id="271" r:id="rId5"/>
    <p:sldId id="272" r:id="rId6"/>
    <p:sldId id="257" r:id="rId7"/>
    <p:sldId id="294" r:id="rId8"/>
    <p:sldId id="258" r:id="rId9"/>
    <p:sldId id="281" r:id="rId10"/>
    <p:sldId id="282" r:id="rId11"/>
    <p:sldId id="283" r:id="rId12"/>
    <p:sldId id="268" r:id="rId13"/>
    <p:sldId id="269" r:id="rId14"/>
    <p:sldId id="267" r:id="rId15"/>
    <p:sldId id="298" r:id="rId16"/>
    <p:sldId id="293" r:id="rId17"/>
    <p:sldId id="277" r:id="rId18"/>
    <p:sldId id="287" r:id="rId19"/>
    <p:sldId id="289" r:id="rId20"/>
    <p:sldId id="291" r:id="rId21"/>
    <p:sldId id="263" r:id="rId22"/>
    <p:sldId id="264" r:id="rId23"/>
    <p:sldId id="292" r:id="rId24"/>
    <p:sldId id="295" r:id="rId25"/>
    <p:sldId id="266" r:id="rId26"/>
    <p:sldId id="278" r:id="rId27"/>
    <p:sldId id="296"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12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706" autoAdjust="0"/>
    <p:restoredTop sz="94660"/>
  </p:normalViewPr>
  <p:slideViewPr>
    <p:cSldViewPr>
      <p:cViewPr>
        <p:scale>
          <a:sx n="50" d="100"/>
          <a:sy n="50" d="100"/>
        </p:scale>
        <p:origin x="-2112" y="-5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18/04/36</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18/04/36</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شكل بيضاوي 4"/>
          <p:cNvSpPr/>
          <p:nvPr/>
        </p:nvSpPr>
        <p:spPr>
          <a:xfrm>
            <a:off x="6215074" y="285728"/>
            <a:ext cx="2643206" cy="6000792"/>
          </a:xfrm>
          <a:prstGeom prst="ellipse">
            <a:avLst/>
          </a:prstGeom>
          <a:blipFill>
            <a:blip r:embed="rId2">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i="1" dirty="0" smtClean="0">
                <a:solidFill>
                  <a:schemeClr val="accent2">
                    <a:lumMod val="60000"/>
                    <a:lumOff val="40000"/>
                  </a:schemeClr>
                </a:solidFill>
                <a:latin typeface="Aparajita" pitchFamily="34" charset="0"/>
                <a:cs typeface="Akhbar MT" pitchFamily="2" charset="-78"/>
              </a:rPr>
              <a:t>طالبتي العزيزة</a:t>
            </a:r>
          </a:p>
          <a:p>
            <a:pPr algn="ctr"/>
            <a:r>
              <a:rPr lang="ar-SA" sz="3200" b="1" i="1" dirty="0" smtClean="0">
                <a:solidFill>
                  <a:schemeClr val="accent2">
                    <a:lumMod val="60000"/>
                    <a:lumOff val="40000"/>
                  </a:schemeClr>
                </a:solidFill>
                <a:latin typeface="Aparajita" pitchFamily="34" charset="0"/>
                <a:cs typeface="Akhbar MT" pitchFamily="2" charset="-78"/>
              </a:rPr>
              <a:t>ثقي بالله </a:t>
            </a:r>
          </a:p>
          <a:p>
            <a:pPr algn="ctr"/>
            <a:r>
              <a:rPr lang="ar-SA" sz="3200" b="1" i="1" dirty="0" smtClean="0">
                <a:solidFill>
                  <a:schemeClr val="accent2">
                    <a:lumMod val="60000"/>
                    <a:lumOff val="40000"/>
                  </a:schemeClr>
                </a:solidFill>
                <a:latin typeface="Aparajita" pitchFamily="34" charset="0"/>
                <a:cs typeface="Akhbar MT" pitchFamily="2" charset="-78"/>
              </a:rPr>
              <a:t>اجعلي سلاحك </a:t>
            </a:r>
          </a:p>
          <a:p>
            <a:pPr algn="ctr"/>
            <a:r>
              <a:rPr lang="ar-SA" sz="3200" b="1" i="1" dirty="0" smtClean="0">
                <a:solidFill>
                  <a:schemeClr val="accent2">
                    <a:lumMod val="60000"/>
                    <a:lumOff val="40000"/>
                  </a:schemeClr>
                </a:solidFill>
                <a:latin typeface="Aparajita" pitchFamily="34" charset="0"/>
                <a:cs typeface="Akhbar MT" pitchFamily="2" charset="-78"/>
              </a:rPr>
              <a:t>يا رب </a:t>
            </a:r>
            <a:endParaRPr lang="ar-SA" sz="2800" b="1" i="1" dirty="0" smtClean="0">
              <a:solidFill>
                <a:schemeClr val="bg2">
                  <a:lumMod val="10000"/>
                </a:schemeClr>
              </a:solidFill>
              <a:latin typeface="Aparajita" pitchFamily="34" charset="0"/>
              <a:cs typeface="Akhbar MT" pitchFamily="2" charset="-78"/>
            </a:endParaRPr>
          </a:p>
        </p:txBody>
      </p:sp>
      <p:pic>
        <p:nvPicPr>
          <p:cNvPr id="6" name="صورة 5" descr="tumblr_mfraug0r5P1rel91xo1_500.jpg"/>
          <p:cNvPicPr>
            <a:picLocks noChangeAspect="1"/>
          </p:cNvPicPr>
          <p:nvPr/>
        </p:nvPicPr>
        <p:blipFill>
          <a:blip r:embed="rId3"/>
          <a:stretch>
            <a:fillRect/>
          </a:stretch>
        </p:blipFill>
        <p:spPr>
          <a:xfrm>
            <a:off x="214282" y="142852"/>
            <a:ext cx="5929354" cy="6500858"/>
          </a:xfrm>
          <a:prstGeom prst="rect">
            <a:avLst/>
          </a:prstGeom>
        </p:spPr>
      </p:pic>
    </p:spTree>
  </p:cSld>
  <p:clrMapOvr>
    <a:masterClrMapping/>
  </p:clrMapOvr>
  <p:transition>
    <p:spli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4" name="مستطيل 3"/>
          <p:cNvSpPr/>
          <p:nvPr/>
        </p:nvSpPr>
        <p:spPr>
          <a:xfrm>
            <a:off x="2357422" y="357166"/>
            <a:ext cx="4929222" cy="107157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b="1" dirty="0" smtClean="0">
                <a:solidFill>
                  <a:srgbClr val="92D050"/>
                </a:solidFill>
              </a:rPr>
              <a:t>الانضباط الذاتي </a:t>
            </a:r>
            <a:endParaRPr lang="ar-SA" sz="4400" b="1" dirty="0">
              <a:solidFill>
                <a:srgbClr val="92D050"/>
              </a:solidFill>
            </a:endParaRPr>
          </a:p>
        </p:txBody>
      </p:sp>
      <p:sp>
        <p:nvSpPr>
          <p:cNvPr id="5" name="عنصر نائب للمحتوى 2"/>
          <p:cNvSpPr txBox="1">
            <a:spLocks/>
          </p:cNvSpPr>
          <p:nvPr/>
        </p:nvSpPr>
        <p:spPr>
          <a:xfrm>
            <a:off x="609600" y="1643050"/>
            <a:ext cx="8229600" cy="2500331"/>
          </a:xfrm>
          <a:prstGeom prst="rect">
            <a:avLst/>
          </a:prstGeom>
          <a:blipFill>
            <a:blip r:embed="rId2"/>
            <a:tile tx="0" ty="0" sx="100000" sy="100000" flip="none" algn="tl"/>
          </a:blipFill>
        </p:spPr>
        <p:style>
          <a:lnRef idx="1">
            <a:schemeClr val="dk1"/>
          </a:lnRef>
          <a:fillRef idx="2">
            <a:schemeClr val="dk1"/>
          </a:fillRef>
          <a:effectRef idx="1">
            <a:schemeClr val="dk1"/>
          </a:effectRef>
          <a:fontRef idx="minor">
            <a:schemeClr val="dk1"/>
          </a:fontRef>
        </p:style>
        <p:txBody>
          <a:bodyPr vert="horz" lIns="91440" tIns="45720" rIns="91440" bIns="45720" rtlCol="1">
            <a:normAutofit/>
          </a:bodyPr>
          <a:lstStyle/>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3600" b="0" i="0" u="none" strike="noStrike" kern="1200" cap="none" spc="0" normalizeH="0" baseline="0" noProof="0" dirty="0" smtClean="0">
                <a:ln>
                  <a:noFill/>
                </a:ln>
                <a:solidFill>
                  <a:schemeClr val="accent6">
                    <a:lumMod val="75000"/>
                  </a:schemeClr>
                </a:solidFill>
                <a:effectLst/>
                <a:uLnTx/>
                <a:uFillTx/>
                <a:latin typeface="+mn-lt"/>
                <a:ea typeface="+mn-ea"/>
                <a:cs typeface="+mn-cs"/>
              </a:rPr>
              <a:t>هو </a:t>
            </a:r>
            <a:r>
              <a:rPr kumimoji="0" lang="ar-SA" sz="3600" b="0" i="0" u="none" strike="noStrike" kern="1200" cap="none" spc="0" normalizeH="0" baseline="0" noProof="0" dirty="0" smtClean="0">
                <a:ln>
                  <a:noFill/>
                </a:ln>
                <a:solidFill>
                  <a:schemeClr val="dk1"/>
                </a:solidFill>
                <a:effectLst/>
                <a:uLnTx/>
                <a:uFillTx/>
                <a:latin typeface="+mn-lt"/>
                <a:ea typeface="+mn-ea"/>
                <a:cs typeface="+mn-cs"/>
              </a:rPr>
              <a:t>”“</a:t>
            </a:r>
            <a:r>
              <a:rPr kumimoji="0" lang="ar-SA" sz="3600" b="0" i="0" u="none" strike="noStrike" kern="1200" cap="none" spc="0" normalizeH="0" baseline="0" noProof="0" dirty="0" smtClean="0">
                <a:ln>
                  <a:noFill/>
                </a:ln>
                <a:solidFill>
                  <a:schemeClr val="accent4">
                    <a:lumMod val="75000"/>
                  </a:schemeClr>
                </a:solidFill>
                <a:effectLst/>
                <a:uLnTx/>
                <a:uFillTx/>
                <a:latin typeface="+mn-lt"/>
                <a:ea typeface="+mn-ea"/>
                <a:cs typeface="+mn-cs"/>
              </a:rPr>
              <a:t>حب النظام والوعي والقدرة على التحكم في الذات وبالتالي القدرة على تحمل المسؤولية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3600" b="0" i="0" u="none" strike="noStrike" kern="1200" cap="none" spc="0" normalizeH="0" baseline="0" noProof="0" dirty="0" smtClean="0">
                <a:ln>
                  <a:noFill/>
                </a:ln>
                <a:solidFill>
                  <a:schemeClr val="accent4">
                    <a:lumMod val="75000"/>
                  </a:schemeClr>
                </a:solidFill>
                <a:effectLst/>
                <a:uLnTx/>
                <a:uFillTx/>
                <a:latin typeface="+mn-lt"/>
                <a:ea typeface="+mn-ea"/>
                <a:cs typeface="+mn-cs"/>
              </a:rPr>
              <a:t>فحب النظام شيء ينبع من الداخل ،من الفرد نفسه من إيمانه بأن كل شي له نظام </a:t>
            </a:r>
          </a:p>
        </p:txBody>
      </p:sp>
      <p:pic>
        <p:nvPicPr>
          <p:cNvPr id="6" name="صورة 5" descr="images (11).jpg"/>
          <p:cNvPicPr>
            <a:picLocks noChangeAspect="1"/>
          </p:cNvPicPr>
          <p:nvPr/>
        </p:nvPicPr>
        <p:blipFill>
          <a:blip r:embed="rId3"/>
          <a:stretch>
            <a:fillRect/>
          </a:stretch>
        </p:blipFill>
        <p:spPr>
          <a:xfrm>
            <a:off x="571472" y="4286256"/>
            <a:ext cx="2286000" cy="16430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42910" y="3643314"/>
            <a:ext cx="6800872" cy="2643206"/>
          </a:xfrm>
        </p:spPr>
        <p:style>
          <a:lnRef idx="3">
            <a:schemeClr val="lt1"/>
          </a:lnRef>
          <a:fillRef idx="1">
            <a:schemeClr val="accent6"/>
          </a:fillRef>
          <a:effectRef idx="1">
            <a:schemeClr val="accent6"/>
          </a:effectRef>
          <a:fontRef idx="minor">
            <a:schemeClr val="lt1"/>
          </a:fontRef>
        </p:style>
        <p:txBody>
          <a:bodyPr>
            <a:normAutofit/>
          </a:bodyPr>
          <a:lstStyle/>
          <a:p>
            <a:r>
              <a:rPr lang="ar-SA" b="1" i="1" dirty="0" smtClean="0">
                <a:solidFill>
                  <a:schemeClr val="bg1"/>
                </a:solidFill>
              </a:rPr>
              <a:t>المنضبط ذاتيا غالبا يمتلك صفة وسمه شخصية لا يمتلكها الجميع ويبحث عنها عن أصحاب الأعمال ؟؟  </a:t>
            </a:r>
            <a:endParaRPr lang="ar-SA" b="1" i="1" dirty="0">
              <a:solidFill>
                <a:schemeClr val="bg1"/>
              </a:solidFill>
            </a:endParaRPr>
          </a:p>
        </p:txBody>
      </p:sp>
      <p:pic>
        <p:nvPicPr>
          <p:cNvPr id="4" name="صورة 3" descr="تنزيل (2).jpg"/>
          <p:cNvPicPr>
            <a:picLocks noChangeAspect="1"/>
          </p:cNvPicPr>
          <p:nvPr/>
        </p:nvPicPr>
        <p:blipFill>
          <a:blip r:embed="rId2"/>
          <a:stretch>
            <a:fillRect/>
          </a:stretch>
        </p:blipFill>
        <p:spPr>
          <a:xfrm>
            <a:off x="3071802" y="285728"/>
            <a:ext cx="3214710" cy="26955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0"/>
            <a:ext cx="9036496" cy="6741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0423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476672"/>
            <a:ext cx="8352929" cy="6097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4201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4" name="عنصر نائب للمحتوى 3"/>
          <p:cNvSpPr>
            <a:spLocks noGrp="1"/>
          </p:cNvSpPr>
          <p:nvPr>
            <p:ph idx="1"/>
          </p:nvPr>
        </p:nvSpPr>
        <p:spPr/>
        <p:txBody>
          <a:bodyPr/>
          <a:lstStyle/>
          <a:p>
            <a:endParaRPr lang="ar-SA" dirty="0"/>
          </a:p>
        </p:txBody>
      </p:sp>
      <p:pic>
        <p:nvPicPr>
          <p:cNvPr id="5" name="عنصر نائب للمحتوى 3" descr="imagesCAL755F0.jpg"/>
          <p:cNvPicPr>
            <a:picLocks noChangeAspect="1"/>
          </p:cNvPicPr>
          <p:nvPr/>
        </p:nvPicPr>
        <p:blipFill>
          <a:blip r:embed="rId2" cstate="print"/>
          <a:stretch>
            <a:fillRect/>
          </a:stretch>
        </p:blipFill>
        <p:spPr>
          <a:xfrm>
            <a:off x="714348" y="500042"/>
            <a:ext cx="7929618" cy="51435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cover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979712" y="1628800"/>
            <a:ext cx="5616624" cy="156966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SA" sz="96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6">
                      <a:satMod val="175000"/>
                      <a:alpha val="40000"/>
                    </a:schemeClr>
                  </a:glow>
                  <a:outerShdw blurRad="88000" dist="50800" dir="5040000" algn="tl">
                    <a:schemeClr val="accent4">
                      <a:tint val="80000"/>
                      <a:satMod val="250000"/>
                      <a:alpha val="45000"/>
                    </a:schemeClr>
                  </a:outerShdw>
                </a:effectLst>
                <a:sym typeface="Wingdings"/>
              </a:rPr>
              <a:t>نفتح  الكتاب </a:t>
            </a:r>
            <a:endParaRPr lang="ar-SA" sz="96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6">
                    <a:satMod val="175000"/>
                    <a:alpha val="40000"/>
                  </a:schemeClr>
                </a:glow>
                <a:outerShdw blurRad="88000" dist="50800" dir="5040000" algn="tl">
                  <a:schemeClr val="accent4">
                    <a:tint val="80000"/>
                    <a:satMod val="250000"/>
                    <a:alpha val="45000"/>
                  </a:schemeClr>
                </a:outerShdw>
              </a:effectLst>
            </a:endParaRPr>
          </a:p>
        </p:txBody>
      </p:sp>
      <p:sp>
        <p:nvSpPr>
          <p:cNvPr id="3" name="شكل بيضاوي 2"/>
          <p:cNvSpPr/>
          <p:nvPr/>
        </p:nvSpPr>
        <p:spPr>
          <a:xfrm>
            <a:off x="2285984" y="3714752"/>
            <a:ext cx="5643602" cy="1714512"/>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i="1" dirty="0" smtClean="0">
                <a:solidFill>
                  <a:srgbClr val="002060"/>
                </a:solidFill>
              </a:rPr>
              <a:t>صــــــــــــــــــــــــ 119نشاط</a:t>
            </a:r>
            <a:endParaRPr lang="ar-SA" sz="3600" b="1" i="1" dirty="0">
              <a:solidFill>
                <a:srgbClr val="00206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611560" y="2132856"/>
            <a:ext cx="8218917" cy="923330"/>
          </a:xfrm>
          <a:prstGeom prst="rect">
            <a:avLst/>
          </a:prstGeom>
          <a:noFill/>
        </p:spPr>
        <p:txBody>
          <a:bodyPr wrap="square" lIns="91440" tIns="45720" rIns="91440" bIns="45720">
            <a:spAutoFit/>
          </a:bodyPr>
          <a:lstStyle/>
          <a:p>
            <a:pPr algn="ctr"/>
            <a:r>
              <a:rPr lang="ar-SA" sz="5400" b="1" cap="none" spc="50" dirty="0" smtClean="0">
                <a:ln w="12700" cmpd="sng">
                  <a:solidFill>
                    <a:schemeClr val="accent6">
                      <a:satMod val="120000"/>
                      <a:shade val="80000"/>
                    </a:schemeClr>
                  </a:solidFill>
                  <a:prstDash val="solid"/>
                </a:ln>
                <a:solidFill>
                  <a:schemeClr val="accent6">
                    <a:tint val="1000"/>
                  </a:schemeClr>
                </a:solidFill>
                <a:effectLst>
                  <a:glow rad="139700">
                    <a:schemeClr val="accent2">
                      <a:satMod val="175000"/>
                      <a:alpha val="40000"/>
                    </a:schemeClr>
                  </a:glow>
                </a:effectLst>
              </a:rPr>
              <a:t>برأيك ماهي مفاتيح الثقة بالنفس؟؟</a:t>
            </a:r>
          </a:p>
        </p:txBody>
      </p:sp>
      <p:pic>
        <p:nvPicPr>
          <p:cNvPr id="6" name="صورة 5" descr="imagesCA8IDGID.jpg"/>
          <p:cNvPicPr>
            <a:picLocks noChangeAspect="1"/>
          </p:cNvPicPr>
          <p:nvPr/>
        </p:nvPicPr>
        <p:blipFill>
          <a:blip r:embed="rId2" cstate="print"/>
          <a:stretch>
            <a:fillRect/>
          </a:stretch>
        </p:blipFill>
        <p:spPr>
          <a:xfrm>
            <a:off x="323528" y="3789040"/>
            <a:ext cx="2778621" cy="23907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صورة 6" descr="imagesCAPL330C.jpg"/>
          <p:cNvPicPr>
            <a:picLocks noChangeAspect="1"/>
          </p:cNvPicPr>
          <p:nvPr/>
        </p:nvPicPr>
        <p:blipFill>
          <a:blip r:embed="rId3" cstate="print"/>
          <a:stretch>
            <a:fillRect/>
          </a:stretch>
        </p:blipFill>
        <p:spPr>
          <a:xfrm>
            <a:off x="5220072" y="260648"/>
            <a:ext cx="2828925" cy="161925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6"/>
          </a:lnRef>
          <a:fillRef idx="1">
            <a:schemeClr val="lt1"/>
          </a:fillRef>
          <a:effectRef idx="0">
            <a:schemeClr val="accent6"/>
          </a:effectRef>
          <a:fontRef idx="minor">
            <a:schemeClr val="dk1"/>
          </a:fontRef>
        </p:style>
        <p:txBody>
          <a:bodyPr/>
          <a:lstStyle/>
          <a:p>
            <a:endParaRPr lang="ar-SA" dirty="0"/>
          </a:p>
        </p:txBody>
      </p:sp>
      <p:sp>
        <p:nvSpPr>
          <p:cNvPr id="6" name="مستطيل 5"/>
          <p:cNvSpPr/>
          <p:nvPr/>
        </p:nvSpPr>
        <p:spPr>
          <a:xfrm>
            <a:off x="1357290" y="357166"/>
            <a:ext cx="6621141" cy="923330"/>
          </a:xfrm>
          <a:prstGeom prst="rect">
            <a:avLst/>
          </a:prstGeom>
        </p:spPr>
        <p:style>
          <a:lnRef idx="2">
            <a:schemeClr val="accent6"/>
          </a:lnRef>
          <a:fillRef idx="1">
            <a:schemeClr val="lt1"/>
          </a:fillRef>
          <a:effectRef idx="0">
            <a:schemeClr val="accent6"/>
          </a:effectRef>
          <a:fontRef idx="minor">
            <a:schemeClr val="dk1"/>
          </a:fontRef>
        </p:style>
        <p:txBody>
          <a:bodyPr wrap="square" lIns="91440" tIns="45720" rIns="91440" bIns="45720">
            <a:spAutoFit/>
          </a:bodyPr>
          <a:lstStyle/>
          <a:p>
            <a:pPr algn="ctr"/>
            <a:r>
              <a:rPr lang="ar-SA" sz="5400" b="1" cap="none" spc="0" dirty="0" smtClean="0">
                <a:ln w="19050">
                  <a:solidFill>
                    <a:schemeClr val="tx2">
                      <a:tint val="1000"/>
                    </a:schemeClr>
                  </a:solidFill>
                  <a:prstDash val="solid"/>
                </a:ln>
                <a:solidFill>
                  <a:schemeClr val="accent3"/>
                </a:solidFill>
                <a:effectLst>
                  <a:glow rad="63500">
                    <a:schemeClr val="accent6">
                      <a:satMod val="175000"/>
                      <a:alpha val="40000"/>
                    </a:schemeClr>
                  </a:glow>
                  <a:outerShdw blurRad="50000" dist="50800" dir="7500000" algn="tl">
                    <a:srgbClr val="000000">
                      <a:shade val="5000"/>
                      <a:alpha val="35000"/>
                    </a:srgbClr>
                  </a:outerShdw>
                </a:effectLst>
              </a:rPr>
              <a:t>تأملي طالبتي هذه المقولات </a:t>
            </a:r>
            <a:endParaRPr lang="ar-SA" sz="5400" b="1" cap="none" spc="0" dirty="0">
              <a:ln w="19050">
                <a:solidFill>
                  <a:schemeClr val="tx2">
                    <a:tint val="1000"/>
                  </a:schemeClr>
                </a:solidFill>
                <a:prstDash val="solid"/>
              </a:ln>
              <a:solidFill>
                <a:schemeClr val="accent3"/>
              </a:solidFill>
              <a:effectLst>
                <a:glow rad="63500">
                  <a:schemeClr val="accent6">
                    <a:satMod val="175000"/>
                    <a:alpha val="40000"/>
                  </a:schemeClr>
                </a:glow>
                <a:outerShdw blurRad="50000" dist="50800" dir="7500000" algn="tl">
                  <a:srgbClr val="000000">
                    <a:shade val="5000"/>
                    <a:alpha val="35000"/>
                  </a:srgbClr>
                </a:outerShdw>
              </a:effectLst>
            </a:endParaRPr>
          </a:p>
        </p:txBody>
      </p:sp>
      <p:sp>
        <p:nvSpPr>
          <p:cNvPr id="8" name="عنصر نائب للمحتوى 7"/>
          <p:cNvSpPr>
            <a:spLocks noGrp="1"/>
          </p:cNvSpPr>
          <p:nvPr>
            <p:ph idx="1"/>
          </p:nvPr>
        </p:nvSpPr>
        <p:spPr>
          <a:xfrm>
            <a:off x="3500430" y="1714488"/>
            <a:ext cx="5186370" cy="2214578"/>
          </a:xfrm>
          <a:prstGeom prst="ellipse">
            <a:avLst/>
          </a:prstGeom>
          <a:blipFill>
            <a:blip r:embed="rId2">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normAutofit/>
          </a:bodyPr>
          <a:lstStyle/>
          <a:p>
            <a:pPr algn="ctr"/>
            <a:r>
              <a:rPr lang="ar-SA" sz="2800" b="1" i="1" dirty="0" smtClean="0">
                <a:solidFill>
                  <a:schemeClr val="bg2">
                    <a:lumMod val="10000"/>
                  </a:schemeClr>
                </a:solidFill>
                <a:latin typeface="Aparajita" pitchFamily="34" charset="0"/>
                <a:cs typeface="Akhbar MT" pitchFamily="2" charset="-78"/>
              </a:rPr>
              <a:t>الناجحون يقدرون على النجاح لأنهم يعتقدون أنهم يقدرون</a:t>
            </a:r>
          </a:p>
        </p:txBody>
      </p:sp>
      <p:sp>
        <p:nvSpPr>
          <p:cNvPr id="9" name="عنصر نائب للمحتوى 7"/>
          <p:cNvSpPr txBox="1">
            <a:spLocks/>
          </p:cNvSpPr>
          <p:nvPr/>
        </p:nvSpPr>
        <p:spPr>
          <a:xfrm>
            <a:off x="428596" y="3857628"/>
            <a:ext cx="5186370" cy="2214578"/>
          </a:xfrm>
          <a:prstGeom prst="ellipse">
            <a:avLst/>
          </a:prstGeom>
          <a:blipFill>
            <a:blip r:embed="rId2">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1" anchor="ctr">
            <a:normAutofit/>
          </a:bodyPr>
          <a:lstStyle/>
          <a:p>
            <a:pPr marL="342900" marR="0" lvl="0" indent="-342900" algn="ctr" defTabSz="914400" rtl="1" eaLnBrk="1" fontAlgn="auto" latinLnBrk="0" hangingPunct="1">
              <a:lnSpc>
                <a:spcPct val="100000"/>
              </a:lnSpc>
              <a:spcBef>
                <a:spcPct val="20000"/>
              </a:spcBef>
              <a:spcAft>
                <a:spcPts val="0"/>
              </a:spcAft>
              <a:buClrTx/>
              <a:buSzTx/>
              <a:tabLst/>
              <a:defRPr/>
            </a:pPr>
            <a:r>
              <a:rPr kumimoji="0" lang="ar-SA" sz="2800" b="1" i="1" u="none" strike="noStrike" kern="1200" cap="none" spc="0" normalizeH="0" baseline="0" noProof="0" dirty="0" smtClean="0">
                <a:ln>
                  <a:noFill/>
                </a:ln>
                <a:solidFill>
                  <a:schemeClr val="bg2">
                    <a:lumMod val="10000"/>
                  </a:schemeClr>
                </a:solidFill>
                <a:effectLst/>
                <a:uLnTx/>
                <a:uFillTx/>
                <a:latin typeface="Aparajita" pitchFamily="34" charset="0"/>
                <a:ea typeface="+mn-ea"/>
                <a:cs typeface="Akhbar MT" pitchFamily="2" charset="-78"/>
              </a:rPr>
              <a:t>اقدر </a:t>
            </a:r>
            <a:r>
              <a:rPr kumimoji="0" lang="ar-SA" sz="2800" b="1" i="1" u="none" strike="noStrike" kern="1200" cap="none" spc="0" normalizeH="0" baseline="0" noProof="0" dirty="0" smtClean="0">
                <a:ln>
                  <a:noFill/>
                </a:ln>
                <a:solidFill>
                  <a:schemeClr val="bg2">
                    <a:lumMod val="10000"/>
                  </a:schemeClr>
                </a:solidFill>
                <a:effectLst/>
                <a:uLnTx/>
                <a:uFillTx/>
                <a:latin typeface="Aparajita" pitchFamily="34" charset="0"/>
                <a:ea typeface="+mn-ea"/>
                <a:cs typeface="Akhbar MT" pitchFamily="2" charset="-78"/>
              </a:rPr>
              <a:t>ما تركز </a:t>
            </a:r>
            <a:r>
              <a:rPr kumimoji="0" lang="ar-SA" sz="2800" b="1" i="1" u="none" strike="noStrike" kern="1200" cap="none" spc="0" normalizeH="0" baseline="0" noProof="0" dirty="0" smtClean="0">
                <a:ln>
                  <a:noFill/>
                </a:ln>
                <a:solidFill>
                  <a:schemeClr val="bg2">
                    <a:lumMod val="10000"/>
                  </a:schemeClr>
                </a:solidFill>
                <a:effectLst/>
                <a:uLnTx/>
                <a:uFillTx/>
                <a:latin typeface="Aparajita" pitchFamily="34" charset="0"/>
                <a:ea typeface="+mn-ea"/>
                <a:cs typeface="Akhbar MT" pitchFamily="2" charset="-78"/>
              </a:rPr>
              <a:t>مجهودك في موضوع ما تحقق النجاح فيه</a:t>
            </a:r>
          </a:p>
        </p:txBody>
      </p:sp>
      <p:pic>
        <p:nvPicPr>
          <p:cNvPr id="10" name="صورة 9" descr="imagesCAUKST5N.jpg"/>
          <p:cNvPicPr>
            <a:picLocks noChangeAspect="1"/>
          </p:cNvPicPr>
          <p:nvPr/>
        </p:nvPicPr>
        <p:blipFill>
          <a:blip r:embed="rId3" cstate="print"/>
          <a:stretch>
            <a:fillRect/>
          </a:stretch>
        </p:blipFill>
        <p:spPr>
          <a:xfrm>
            <a:off x="611560" y="1556792"/>
            <a:ext cx="2817432" cy="21579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صورة 10" descr="imagesCA3I1NIY.jpg"/>
          <p:cNvPicPr>
            <a:picLocks noChangeAspect="1"/>
          </p:cNvPicPr>
          <p:nvPr/>
        </p:nvPicPr>
        <p:blipFill>
          <a:blip r:embed="rId4" cstate="print"/>
          <a:stretch>
            <a:fillRect/>
          </a:stretch>
        </p:blipFill>
        <p:spPr>
          <a:xfrm>
            <a:off x="6286512" y="4143380"/>
            <a:ext cx="2200304" cy="2143116"/>
          </a:xfrm>
          <a:prstGeom prst="rect">
            <a:avLst/>
          </a:prstGeom>
        </p:spPr>
        <p:style>
          <a:lnRef idx="2">
            <a:schemeClr val="dk1"/>
          </a:lnRef>
          <a:fillRef idx="1">
            <a:schemeClr val="lt1"/>
          </a:fillRef>
          <a:effectRef idx="0">
            <a:schemeClr val="dk1"/>
          </a:effectRef>
          <a:fontRef idx="minor">
            <a:schemeClr val="dk1"/>
          </a:fontRef>
        </p:style>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5" name="عنصر نائب للمحتوى 7"/>
          <p:cNvSpPr>
            <a:spLocks noGrp="1"/>
          </p:cNvSpPr>
          <p:nvPr>
            <p:ph idx="1"/>
          </p:nvPr>
        </p:nvSpPr>
        <p:spPr>
          <a:xfrm>
            <a:off x="285720" y="2357430"/>
            <a:ext cx="8358246" cy="4071966"/>
          </a:xfrm>
          <a:prstGeom prst="ellipse">
            <a:avLst/>
          </a:prstGeom>
          <a:blipFill>
            <a:blip r:embed="rId2">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noAutofit/>
          </a:bodyPr>
          <a:lstStyle/>
          <a:p>
            <a:pPr algn="ctr">
              <a:buNone/>
            </a:pPr>
            <a:r>
              <a:rPr lang="ar-SA" sz="2800" i="1" dirty="0" smtClean="0">
                <a:solidFill>
                  <a:schemeClr val="bg2">
                    <a:lumMod val="10000"/>
                  </a:schemeClr>
                </a:solidFill>
                <a:latin typeface="Aparajita" pitchFamily="34" charset="0"/>
                <a:cs typeface="+mj-cs"/>
              </a:rPr>
              <a:t>لا تأتي الثقة بالنفس </a:t>
            </a:r>
          </a:p>
          <a:p>
            <a:pPr algn="ctr">
              <a:buNone/>
            </a:pPr>
            <a:r>
              <a:rPr lang="ar-SA" sz="2800" i="1" dirty="0" smtClean="0">
                <a:solidFill>
                  <a:schemeClr val="bg2">
                    <a:lumMod val="10000"/>
                  </a:schemeClr>
                </a:solidFill>
                <a:latin typeface="Aparajita" pitchFamily="34" charset="0"/>
                <a:cs typeface="+mj-cs"/>
              </a:rPr>
              <a:t>من كونك دوما على حق بل من خلال كونك </a:t>
            </a:r>
          </a:p>
          <a:p>
            <a:pPr algn="ctr">
              <a:buNone/>
            </a:pPr>
            <a:r>
              <a:rPr lang="ar-SA" sz="2800" i="1" dirty="0" smtClean="0">
                <a:solidFill>
                  <a:srgbClr val="FF0000"/>
                </a:solidFill>
                <a:latin typeface="Aparajita" pitchFamily="34" charset="0"/>
                <a:cs typeface="+mj-cs"/>
              </a:rPr>
              <a:t>غير خائف</a:t>
            </a:r>
          </a:p>
          <a:p>
            <a:pPr algn="ctr">
              <a:buNone/>
            </a:pPr>
            <a:r>
              <a:rPr lang="ar-SA" sz="2800" i="1" dirty="0" smtClean="0">
                <a:solidFill>
                  <a:schemeClr val="bg2">
                    <a:lumMod val="10000"/>
                  </a:schemeClr>
                </a:solidFill>
                <a:latin typeface="Aparajita" pitchFamily="34" charset="0"/>
                <a:cs typeface="+mj-cs"/>
              </a:rPr>
              <a:t> من أن تكون على خطأ</a:t>
            </a:r>
          </a:p>
        </p:txBody>
      </p:sp>
      <p:pic>
        <p:nvPicPr>
          <p:cNvPr id="6" name="عنصر نائب للمحتوى 3" descr="imagesCAL755F0.jpg"/>
          <p:cNvPicPr>
            <a:picLocks noChangeAspect="1"/>
          </p:cNvPicPr>
          <p:nvPr/>
        </p:nvPicPr>
        <p:blipFill>
          <a:blip r:embed="rId3" cstate="print"/>
          <a:stretch>
            <a:fillRect/>
          </a:stretch>
        </p:blipFill>
        <p:spPr>
          <a:xfrm>
            <a:off x="6215074" y="214290"/>
            <a:ext cx="2428892" cy="15716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imagesCA0AG6ZD.jpg"/>
          <p:cNvPicPr>
            <a:picLocks noGrp="1" noChangeAspect="1"/>
          </p:cNvPicPr>
          <p:nvPr>
            <p:ph idx="1"/>
          </p:nvPr>
        </p:nvPicPr>
        <p:blipFill>
          <a:blip r:embed="rId2" cstate="print"/>
          <a:stretch>
            <a:fillRect/>
          </a:stretch>
        </p:blipFill>
        <p:spPr>
          <a:xfrm>
            <a:off x="5572132" y="3571876"/>
            <a:ext cx="1990725" cy="22955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صورة 8" descr="imagesCAW9X3AV.jpg"/>
          <p:cNvPicPr>
            <a:picLocks noChangeAspect="1"/>
          </p:cNvPicPr>
          <p:nvPr/>
        </p:nvPicPr>
        <p:blipFill>
          <a:blip r:embed="rId3" cstate="print"/>
          <a:stretch>
            <a:fillRect/>
          </a:stretch>
        </p:blipFill>
        <p:spPr>
          <a:xfrm>
            <a:off x="2786050" y="3714752"/>
            <a:ext cx="2286000" cy="1781175"/>
          </a:xfrm>
          <a:prstGeom prst="rect">
            <a:avLst/>
          </a:prstGeom>
          <a:ln>
            <a:noFill/>
          </a:ln>
          <a:effectLst>
            <a:outerShdw blurRad="292100" dist="139700" dir="2700000" algn="tl" rotWithShape="0">
              <a:srgbClr val="333333">
                <a:alpha val="65000"/>
              </a:srgbClr>
            </a:outerShdw>
          </a:effectLst>
        </p:spPr>
      </p:pic>
      <p:sp>
        <p:nvSpPr>
          <p:cNvPr id="6" name="عنصر نائب للمحتوى 7"/>
          <p:cNvSpPr txBox="1">
            <a:spLocks/>
          </p:cNvSpPr>
          <p:nvPr/>
        </p:nvSpPr>
        <p:spPr>
          <a:xfrm>
            <a:off x="785754" y="357166"/>
            <a:ext cx="7358146" cy="2928958"/>
          </a:xfrm>
          <a:prstGeom prst="ellipse">
            <a:avLst/>
          </a:prstGeom>
          <a:blipFill>
            <a:blip r:embed="rId4">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1" anchor="ctr">
            <a:noAutofit/>
          </a:bodyPr>
          <a:lstStyle/>
          <a:p>
            <a:pPr marL="342900" marR="0" lvl="0" indent="-342900" algn="ct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2800" b="0" i="1" u="none" strike="noStrike" kern="1200" cap="none" spc="0" normalizeH="0" baseline="0" noProof="0" dirty="0" smtClean="0">
                <a:ln>
                  <a:noFill/>
                </a:ln>
                <a:solidFill>
                  <a:schemeClr val="bg2">
                    <a:lumMod val="10000"/>
                  </a:schemeClr>
                </a:solidFill>
                <a:effectLst/>
                <a:uLnTx/>
                <a:uFillTx/>
                <a:latin typeface="Aparajita" pitchFamily="34" charset="0"/>
                <a:ea typeface="+mn-ea"/>
                <a:cs typeface="+mj-cs"/>
              </a:rPr>
              <a:t>اجعل</a:t>
            </a:r>
            <a:r>
              <a:rPr kumimoji="0" lang="ar-SA" sz="2800" b="0" i="1" u="none" strike="noStrike" kern="1200" cap="none" spc="0" normalizeH="0" noProof="0" dirty="0" smtClean="0">
                <a:ln>
                  <a:noFill/>
                </a:ln>
                <a:solidFill>
                  <a:schemeClr val="bg2">
                    <a:lumMod val="10000"/>
                  </a:schemeClr>
                </a:solidFill>
                <a:effectLst/>
                <a:uLnTx/>
                <a:uFillTx/>
                <a:latin typeface="Aparajita" pitchFamily="34" charset="0"/>
                <a:ea typeface="+mn-ea"/>
                <a:cs typeface="+mj-cs"/>
              </a:rPr>
              <a:t> فشلك بداية جديدة لنجاحك فمحاولة النهوض من السقوط</a:t>
            </a:r>
          </a:p>
          <a:p>
            <a:pPr marL="342900" marR="0" lvl="0" indent="-342900" algn="ctr" defTabSz="914400" rtl="1" eaLnBrk="1" fontAlgn="auto" latinLnBrk="0" hangingPunct="1">
              <a:lnSpc>
                <a:spcPct val="100000"/>
              </a:lnSpc>
              <a:spcBef>
                <a:spcPct val="20000"/>
              </a:spcBef>
              <a:spcAft>
                <a:spcPts val="0"/>
              </a:spcAft>
              <a:buClrTx/>
              <a:buSzTx/>
              <a:buFont typeface="Arial" pitchFamily="34" charset="0"/>
              <a:buNone/>
              <a:tabLst/>
              <a:defRPr/>
            </a:pPr>
            <a:r>
              <a:rPr lang="ar-SA" sz="2800" i="1" baseline="0" dirty="0" smtClean="0">
                <a:solidFill>
                  <a:schemeClr val="bg2">
                    <a:lumMod val="10000"/>
                  </a:schemeClr>
                </a:solidFill>
                <a:latin typeface="Aparajita" pitchFamily="34" charset="0"/>
                <a:cs typeface="+mj-cs"/>
              </a:rPr>
              <a:t>أفضل</a:t>
            </a:r>
            <a:r>
              <a:rPr lang="ar-SA" sz="2800" i="1" dirty="0" smtClean="0">
                <a:solidFill>
                  <a:schemeClr val="bg2">
                    <a:lumMod val="10000"/>
                  </a:schemeClr>
                </a:solidFill>
                <a:latin typeface="Aparajita" pitchFamily="34" charset="0"/>
                <a:cs typeface="+mj-cs"/>
              </a:rPr>
              <a:t> من أن تداس </a:t>
            </a:r>
            <a:r>
              <a:rPr lang="ar-SA" sz="2800" i="1" dirty="0" smtClean="0">
                <a:solidFill>
                  <a:schemeClr val="bg2">
                    <a:lumMod val="10000"/>
                  </a:schemeClr>
                </a:solidFill>
                <a:latin typeface="Aparajita" pitchFamily="34" charset="0"/>
                <a:cs typeface="+mj-cs"/>
              </a:rPr>
              <a:t>بالأقدام </a:t>
            </a:r>
            <a:endParaRPr kumimoji="0" lang="ar-SA" sz="2800" b="0" i="1" u="none" strike="noStrike" kern="1200" cap="none" spc="0" normalizeH="0" baseline="0" noProof="0" dirty="0" smtClean="0">
              <a:ln>
                <a:noFill/>
              </a:ln>
              <a:solidFill>
                <a:schemeClr val="bg2">
                  <a:lumMod val="10000"/>
                </a:schemeClr>
              </a:solidFill>
              <a:effectLst/>
              <a:uLnTx/>
              <a:uFillTx/>
              <a:latin typeface="Aparajita" pitchFamily="34" charset="0"/>
              <a:ea typeface="+mn-ea"/>
              <a:cs typeface="+mj-cs"/>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7" name="شكل بيضاوي 6"/>
          <p:cNvSpPr/>
          <p:nvPr/>
        </p:nvSpPr>
        <p:spPr>
          <a:xfrm>
            <a:off x="642910" y="285728"/>
            <a:ext cx="8143932" cy="5643602"/>
          </a:xfrm>
          <a:prstGeom prst="ellipse">
            <a:avLst/>
          </a:prstGeom>
          <a:blipFill>
            <a:blip r:embed="rId2">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5400" i="1" dirty="0" smtClean="0">
              <a:solidFill>
                <a:schemeClr val="accent2">
                  <a:lumMod val="75000"/>
                </a:schemeClr>
              </a:solidFill>
              <a:latin typeface="Aparajita" pitchFamily="34" charset="0"/>
              <a:cs typeface="Akhbar MT" pitchFamily="2" charset="-78"/>
            </a:endParaRPr>
          </a:p>
        </p:txBody>
      </p:sp>
      <p:sp>
        <p:nvSpPr>
          <p:cNvPr id="8" name="مستطيل 7"/>
          <p:cNvSpPr/>
          <p:nvPr/>
        </p:nvSpPr>
        <p:spPr>
          <a:xfrm>
            <a:off x="2233859" y="1305341"/>
            <a:ext cx="4676281" cy="424731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SA" sz="5400" b="1" i="1" cap="none" spc="0" dirty="0" smtClean="0">
                <a:ln>
                  <a:prstDash val="solid"/>
                </a:ln>
                <a:solidFill>
                  <a:srgbClr val="7030A0"/>
                </a:solidFill>
                <a:effectLst>
                  <a:glow rad="228600">
                    <a:schemeClr val="accent2">
                      <a:satMod val="175000"/>
                      <a:alpha val="40000"/>
                    </a:schemeClr>
                  </a:glow>
                  <a:outerShdw blurRad="88000" dist="50800" dir="5040000" algn="tl">
                    <a:schemeClr val="accent4">
                      <a:tint val="80000"/>
                      <a:satMod val="250000"/>
                      <a:alpha val="45000"/>
                    </a:schemeClr>
                  </a:outerShdw>
                </a:effectLst>
                <a:latin typeface="Aparajita" pitchFamily="34" charset="0"/>
                <a:cs typeface="Akhbar MT" pitchFamily="2" charset="-78"/>
              </a:rPr>
              <a:t>من خلال تجربة صغيرة </a:t>
            </a:r>
          </a:p>
          <a:p>
            <a:pPr algn="ctr"/>
            <a:r>
              <a:rPr lang="ar-SA" sz="5400" b="1" i="1" cap="none" spc="0" dirty="0" smtClean="0">
                <a:ln>
                  <a:prstDash val="solid"/>
                </a:ln>
                <a:solidFill>
                  <a:srgbClr val="7030A0"/>
                </a:solidFill>
                <a:effectLst>
                  <a:glow rad="228600">
                    <a:schemeClr val="accent2">
                      <a:satMod val="175000"/>
                      <a:alpha val="40000"/>
                    </a:schemeClr>
                  </a:glow>
                  <a:outerShdw blurRad="88000" dist="50800" dir="5040000" algn="tl">
                    <a:schemeClr val="accent4">
                      <a:tint val="80000"/>
                      <a:satMod val="250000"/>
                      <a:alpha val="45000"/>
                    </a:schemeClr>
                  </a:outerShdw>
                </a:effectLst>
                <a:latin typeface="Aparajita" pitchFamily="34" charset="0"/>
                <a:cs typeface="Akhbar MT" pitchFamily="2" charset="-78"/>
              </a:rPr>
              <a:t>قمت بها </a:t>
            </a:r>
          </a:p>
          <a:p>
            <a:pPr algn="ctr"/>
            <a:r>
              <a:rPr lang="ar-SA" sz="5400" b="1" i="1" cap="none" spc="0" dirty="0" smtClean="0">
                <a:ln>
                  <a:prstDash val="solid"/>
                </a:ln>
                <a:solidFill>
                  <a:srgbClr val="7030A0"/>
                </a:solidFill>
                <a:effectLst>
                  <a:glow rad="228600">
                    <a:schemeClr val="accent2">
                      <a:satMod val="175000"/>
                      <a:alpha val="40000"/>
                    </a:schemeClr>
                  </a:glow>
                  <a:outerShdw blurRad="88000" dist="50800" dir="5040000" algn="tl">
                    <a:schemeClr val="accent4">
                      <a:tint val="80000"/>
                      <a:satMod val="250000"/>
                      <a:alpha val="45000"/>
                    </a:schemeClr>
                  </a:outerShdw>
                </a:effectLst>
                <a:latin typeface="Aparajita" pitchFamily="34" charset="0"/>
                <a:cs typeface="Akhbar MT" pitchFamily="2" charset="-78"/>
              </a:rPr>
              <a:t>سنثبت اما تواجدها </a:t>
            </a:r>
          </a:p>
          <a:p>
            <a:pPr algn="ctr"/>
            <a:r>
              <a:rPr lang="ar-SA" sz="5400" b="1" i="1" cap="none" spc="0" dirty="0" smtClean="0">
                <a:ln>
                  <a:prstDash val="solid"/>
                </a:ln>
                <a:solidFill>
                  <a:srgbClr val="7030A0"/>
                </a:solidFill>
                <a:effectLst>
                  <a:glow rad="228600">
                    <a:schemeClr val="accent2">
                      <a:satMod val="175000"/>
                      <a:alpha val="40000"/>
                    </a:schemeClr>
                  </a:glow>
                  <a:outerShdw blurRad="88000" dist="50800" dir="5040000" algn="tl">
                    <a:schemeClr val="accent4">
                      <a:tint val="80000"/>
                      <a:satMod val="250000"/>
                      <a:alpha val="45000"/>
                    </a:schemeClr>
                  </a:outerShdw>
                </a:effectLst>
                <a:latin typeface="Aparajita" pitchFamily="34" charset="0"/>
                <a:cs typeface="Akhbar MT" pitchFamily="2" charset="-78"/>
              </a:rPr>
              <a:t>في مجتمع المدرسة </a:t>
            </a:r>
          </a:p>
          <a:p>
            <a:pPr algn="ctr"/>
            <a:r>
              <a:rPr lang="ar-SA" sz="5400" b="1" i="1" cap="none" spc="0" dirty="0" smtClean="0">
                <a:ln>
                  <a:prstDash val="solid"/>
                </a:ln>
                <a:solidFill>
                  <a:srgbClr val="7030A0"/>
                </a:solidFill>
                <a:effectLst>
                  <a:glow rad="228600">
                    <a:schemeClr val="accent2">
                      <a:satMod val="175000"/>
                      <a:alpha val="40000"/>
                    </a:schemeClr>
                  </a:glow>
                  <a:outerShdw blurRad="88000" dist="50800" dir="5040000" algn="tl">
                    <a:schemeClr val="accent4">
                      <a:tint val="80000"/>
                      <a:satMod val="250000"/>
                      <a:alpha val="45000"/>
                    </a:schemeClr>
                  </a:outerShdw>
                </a:effectLst>
                <a:latin typeface="Aparajita" pitchFamily="34" charset="0"/>
                <a:cs typeface="Akhbar MT" pitchFamily="2" charset="-78"/>
              </a:rPr>
              <a:t>أو انعدامها ؟؟؟</a:t>
            </a:r>
            <a:endParaRPr lang="ar-SA" sz="5400" b="1" cap="none" spc="0" dirty="0">
              <a:ln>
                <a:prstDash val="solid"/>
              </a:ln>
              <a:solidFill>
                <a:srgbClr val="7030A0"/>
              </a:solidFill>
              <a:effectLst>
                <a:glow rad="228600">
                  <a:schemeClr val="accent2">
                    <a:satMod val="175000"/>
                    <a:alpha val="40000"/>
                  </a:schemeClr>
                </a:glow>
                <a:outerShdw blurRad="88000" dist="50800" dir="5040000" algn="tl">
                  <a:schemeClr val="accent4">
                    <a:tint val="80000"/>
                    <a:satMod val="250000"/>
                    <a:alpha val="45000"/>
                  </a:schemeClr>
                </a:outerShdw>
              </a:effectLst>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buNone/>
            </a:pPr>
            <a:endParaRPr lang="ar-SA" dirty="0"/>
          </a:p>
        </p:txBody>
      </p:sp>
      <p:sp>
        <p:nvSpPr>
          <p:cNvPr id="4" name="عنصر نائب للمحتوى 7"/>
          <p:cNvSpPr txBox="1">
            <a:spLocks noGrp="1"/>
          </p:cNvSpPr>
          <p:nvPr>
            <p:ph type="title"/>
          </p:nvPr>
        </p:nvSpPr>
        <p:spPr>
          <a:xfrm>
            <a:off x="457200" y="1785926"/>
            <a:ext cx="8401080" cy="4286280"/>
          </a:xfrm>
          <a:prstGeom prst="ellipse">
            <a:avLst/>
          </a:prstGeom>
          <a:blipFill>
            <a:blip r:embed="rId2">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1" anchor="ctr">
            <a:noAutofit/>
          </a:bodyPr>
          <a:lstStyle/>
          <a:p>
            <a:pPr marL="342900" marR="0" lvl="0" indent="-342900" algn="ctr"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ar-SA" sz="2800" b="0" i="1" u="none" strike="noStrike" kern="1200" cap="none" spc="0" normalizeH="0" baseline="0" noProof="0" dirty="0" smtClean="0">
              <a:ln>
                <a:noFill/>
              </a:ln>
              <a:solidFill>
                <a:schemeClr val="bg2">
                  <a:lumMod val="10000"/>
                </a:schemeClr>
              </a:solidFill>
              <a:effectLst/>
              <a:uLnTx/>
              <a:uFillTx/>
              <a:latin typeface="Aparajita" pitchFamily="34" charset="0"/>
              <a:ea typeface="+mn-ea"/>
              <a:cs typeface="+mj-cs"/>
            </a:endParaRPr>
          </a:p>
        </p:txBody>
      </p:sp>
      <p:sp>
        <p:nvSpPr>
          <p:cNvPr id="5" name="مستطيل 4"/>
          <p:cNvSpPr/>
          <p:nvPr/>
        </p:nvSpPr>
        <p:spPr>
          <a:xfrm>
            <a:off x="1714480" y="2143116"/>
            <a:ext cx="5694187" cy="3046988"/>
          </a:xfrm>
          <a:prstGeom prst="rect">
            <a:avLst/>
          </a:prstGeom>
          <a:noFill/>
        </p:spPr>
        <p:txBody>
          <a:bodyPr wrap="square" lIns="91440" tIns="45720" rIns="91440" bIns="45720">
            <a:spAutoFit/>
          </a:bodyPr>
          <a:lstStyle/>
          <a:p>
            <a:pPr algn="ctr"/>
            <a:r>
              <a:rPr kumimoji="0" lang="ar-SA" sz="4800" b="1" i="1" u="none" strike="noStrike" kern="1200" cap="none" spc="50" normalizeH="0" baseline="0" noProof="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uLnTx/>
                <a:uFillTx/>
                <a:latin typeface="Aparajita" pitchFamily="34" charset="0"/>
                <a:ea typeface="+mn-ea"/>
                <a:cs typeface="+mj-cs"/>
              </a:rPr>
              <a:t>لنشاهد معا </a:t>
            </a:r>
            <a:br>
              <a:rPr kumimoji="0" lang="ar-SA" sz="4800" b="1" i="1" u="none" strike="noStrike" kern="1200" cap="none" spc="50" normalizeH="0" baseline="0" noProof="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uLnTx/>
                <a:uFillTx/>
                <a:latin typeface="Aparajita" pitchFamily="34" charset="0"/>
                <a:ea typeface="+mn-ea"/>
                <a:cs typeface="+mj-cs"/>
              </a:rPr>
            </a:br>
            <a:r>
              <a:rPr lang="ar-SA" sz="4800" b="1" i="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parajita" pitchFamily="34" charset="0"/>
                <a:cs typeface="+mj-cs"/>
              </a:rPr>
              <a:t>هذا المقطع </a:t>
            </a:r>
            <a:br>
              <a:rPr lang="ar-SA" sz="4800" b="1" i="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parajita" pitchFamily="34" charset="0"/>
                <a:cs typeface="+mj-cs"/>
              </a:rPr>
            </a:br>
            <a:r>
              <a:rPr lang="ar-SA" sz="4800" b="1" i="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parajita" pitchFamily="34" charset="0"/>
                <a:cs typeface="+mj-cs"/>
              </a:rPr>
              <a:t>لنستنتج أحد مفاتيح الثقة بالنفس</a:t>
            </a:r>
            <a:endParaRPr lang="ar-SA" sz="48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6" name="عنصر نائب للمحتوى 3" descr="imagesCAL755F0.jpg"/>
          <p:cNvPicPr>
            <a:picLocks noChangeAspect="1"/>
          </p:cNvPicPr>
          <p:nvPr/>
        </p:nvPicPr>
        <p:blipFill>
          <a:blip r:embed="rId3" cstate="print"/>
          <a:stretch>
            <a:fillRect/>
          </a:stretch>
        </p:blipFill>
        <p:spPr>
          <a:xfrm>
            <a:off x="6286512" y="428604"/>
            <a:ext cx="2428892" cy="15716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28860" y="642918"/>
            <a:ext cx="5214974" cy="1000132"/>
          </a:xfrm>
        </p:spPr>
        <p:style>
          <a:lnRef idx="2">
            <a:schemeClr val="accent6"/>
          </a:lnRef>
          <a:fillRef idx="1">
            <a:schemeClr val="lt1"/>
          </a:fillRef>
          <a:effectRef idx="0">
            <a:schemeClr val="accent6"/>
          </a:effectRef>
          <a:fontRef idx="minor">
            <a:schemeClr val="dk1"/>
          </a:fontRef>
        </p:style>
        <p:txBody>
          <a:bodyPr>
            <a:prstTxWarp prst="textFadeRight">
              <a:avLst/>
            </a:prstTxWarp>
          </a:bodyPr>
          <a:lstStyle/>
          <a:p>
            <a:r>
              <a:rPr lang="ar-SA" dirty="0" smtClean="0"/>
              <a:t>مفاتيح الثقة بالنفس:</a:t>
            </a:r>
            <a:endParaRPr lang="ar-SA" dirty="0"/>
          </a:p>
        </p:txBody>
      </p:sp>
      <p:sp>
        <p:nvSpPr>
          <p:cNvPr id="3" name="عنصر نائب للنص 2"/>
          <p:cNvSpPr>
            <a:spLocks noGrp="1"/>
          </p:cNvSpPr>
          <p:nvPr>
            <p:ph type="body" idx="1"/>
          </p:nvPr>
        </p:nvSpPr>
        <p:spPr>
          <a:xfrm>
            <a:off x="381000" y="2244970"/>
            <a:ext cx="4041648" cy="751982"/>
          </a:xfrm>
        </p:spPr>
        <p:style>
          <a:lnRef idx="1">
            <a:schemeClr val="accent6"/>
          </a:lnRef>
          <a:fillRef idx="3">
            <a:schemeClr val="accent6"/>
          </a:fillRef>
          <a:effectRef idx="2">
            <a:schemeClr val="accent6"/>
          </a:effectRef>
          <a:fontRef idx="minor">
            <a:schemeClr val="lt1"/>
          </a:fontRef>
        </p:style>
        <p:txBody>
          <a:bodyPr/>
          <a:lstStyle/>
          <a:p>
            <a:r>
              <a:rPr lang="ar-SA" sz="3600" dirty="0" smtClean="0"/>
              <a:t>ثانيا: لعزيمه </a:t>
            </a:r>
            <a:r>
              <a:rPr lang="ar-SA" sz="3600" dirty="0" smtClean="0"/>
              <a:t>والإصرار </a:t>
            </a:r>
            <a:endParaRPr lang="ar-SA" sz="3600" dirty="0"/>
          </a:p>
        </p:txBody>
      </p:sp>
      <p:sp>
        <p:nvSpPr>
          <p:cNvPr id="4" name="عنصر نائب للنص 3"/>
          <p:cNvSpPr>
            <a:spLocks noGrp="1"/>
          </p:cNvSpPr>
          <p:nvPr>
            <p:ph type="body" sz="quarter" idx="3"/>
          </p:nvPr>
        </p:nvSpPr>
        <p:spPr>
          <a:xfrm>
            <a:off x="4721225" y="2244970"/>
            <a:ext cx="4041775" cy="751982"/>
          </a:xfrm>
        </p:spPr>
        <p:style>
          <a:lnRef idx="0">
            <a:schemeClr val="accent6"/>
          </a:lnRef>
          <a:fillRef idx="3">
            <a:schemeClr val="accent6"/>
          </a:fillRef>
          <a:effectRef idx="3">
            <a:schemeClr val="accent6"/>
          </a:effectRef>
          <a:fontRef idx="minor">
            <a:schemeClr val="lt1"/>
          </a:fontRef>
        </p:style>
        <p:txBody>
          <a:bodyPr/>
          <a:lstStyle/>
          <a:p>
            <a:r>
              <a:rPr lang="ar-SA" sz="3600" dirty="0" smtClean="0"/>
              <a:t>اولا:النجاح</a:t>
            </a:r>
            <a:r>
              <a:rPr lang="ar-SA" sz="3600" dirty="0" smtClean="0"/>
              <a:t> في العمل </a:t>
            </a:r>
            <a:endParaRPr lang="ar-SA" sz="3600" dirty="0"/>
          </a:p>
        </p:txBody>
      </p:sp>
      <p:sp>
        <p:nvSpPr>
          <p:cNvPr id="6" name="عنصر نائب للمحتوى 5"/>
          <p:cNvSpPr>
            <a:spLocks noGrp="1"/>
          </p:cNvSpPr>
          <p:nvPr>
            <p:ph sz="quarter" idx="4"/>
          </p:nvPr>
        </p:nvSpPr>
        <p:spPr>
          <a:xfrm>
            <a:off x="4718304" y="3068959"/>
            <a:ext cx="4041775" cy="3525759"/>
          </a:xfrm>
        </p:spPr>
        <p:txBody>
          <a:bodyPr>
            <a:normAutofit/>
          </a:bodyPr>
          <a:lstStyle/>
          <a:p>
            <a:r>
              <a:rPr lang="ar-SA" sz="3200" b="1" dirty="0" smtClean="0">
                <a:solidFill>
                  <a:schemeClr val="bg1">
                    <a:lumMod val="50000"/>
                  </a:schemeClr>
                </a:solidFill>
              </a:rPr>
              <a:t>النجاح والثقة بالنفس صفتان متلازمتان فكل منهما تساعد الأخرى  </a:t>
            </a:r>
            <a:endParaRPr lang="ar-SA" sz="3200" b="1" dirty="0">
              <a:solidFill>
                <a:schemeClr val="bg1">
                  <a:lumMod val="50000"/>
                </a:schemeClr>
              </a:solidFill>
            </a:endParaRPr>
          </a:p>
        </p:txBody>
      </p:sp>
      <p:sp>
        <p:nvSpPr>
          <p:cNvPr id="9" name="مربع نص 8"/>
          <p:cNvSpPr txBox="1"/>
          <p:nvPr/>
        </p:nvSpPr>
        <p:spPr>
          <a:xfrm>
            <a:off x="467544" y="3356992"/>
            <a:ext cx="3960440" cy="1569660"/>
          </a:xfrm>
          <a:prstGeom prst="rect">
            <a:avLst/>
          </a:prstGeom>
          <a:noFill/>
        </p:spPr>
        <p:txBody>
          <a:bodyPr wrap="square" rtlCol="1">
            <a:spAutoFit/>
          </a:bodyPr>
          <a:lstStyle/>
          <a:p>
            <a:r>
              <a:rPr lang="ar-SA" sz="3200" b="1" dirty="0" smtClean="0">
                <a:solidFill>
                  <a:schemeClr val="bg1">
                    <a:lumMod val="50000"/>
                  </a:schemeClr>
                </a:solidFill>
              </a:rPr>
              <a:t>التمسك بالهدف والإصرار على بلوغه مفتاح آخر للثقة بالنفس </a:t>
            </a:r>
            <a:endParaRPr lang="ar-SA" sz="3200" b="1" dirty="0">
              <a:solidFill>
                <a:schemeClr val="bg1">
                  <a:lumMod val="50000"/>
                </a:schemeClr>
              </a:solidFill>
            </a:endParaRPr>
          </a:p>
        </p:txBody>
      </p:sp>
      <p:pic>
        <p:nvPicPr>
          <p:cNvPr id="10" name="عنصر نائب للمحتوى 9" descr="imagesCALWO55L.jpg"/>
          <p:cNvPicPr>
            <a:picLocks noGrp="1" noChangeAspect="1"/>
          </p:cNvPicPr>
          <p:nvPr>
            <p:ph sz="half" idx="2"/>
          </p:nvPr>
        </p:nvPicPr>
        <p:blipFill>
          <a:blip r:embed="rId2" cstate="print"/>
          <a:stretch>
            <a:fillRect/>
          </a:stretch>
        </p:blipFill>
        <p:spPr>
          <a:xfrm>
            <a:off x="6500826" y="4714884"/>
            <a:ext cx="2382534" cy="1857364"/>
          </a:xfrm>
        </p:spPr>
      </p:pic>
    </p:spTree>
  </p:cSld>
  <p:clrMapOvr>
    <a:masterClrMapping/>
  </p:clrMapOvr>
  <p:transition>
    <p:pu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14414" y="428604"/>
            <a:ext cx="7500990" cy="1152128"/>
          </a:xfrm>
        </p:spPr>
        <p:style>
          <a:lnRef idx="2">
            <a:schemeClr val="accent6"/>
          </a:lnRef>
          <a:fillRef idx="1">
            <a:schemeClr val="lt1"/>
          </a:fillRef>
          <a:effectRef idx="0">
            <a:schemeClr val="accent6"/>
          </a:effectRef>
          <a:fontRef idx="minor">
            <a:schemeClr val="dk1"/>
          </a:fontRef>
        </p:style>
        <p:txBody>
          <a:bodyPr>
            <a:prstTxWarp prst="textFadeRight">
              <a:avLst/>
            </a:prstTxWarp>
          </a:bodyPr>
          <a:lstStyle/>
          <a:p>
            <a:r>
              <a:rPr lang="ar-SA" dirty="0" smtClean="0"/>
              <a:t>تابع مفاتيح الثقة بالنفس : </a:t>
            </a:r>
            <a:endParaRPr lang="ar-SA" dirty="0"/>
          </a:p>
        </p:txBody>
      </p:sp>
      <p:sp>
        <p:nvSpPr>
          <p:cNvPr id="3" name="عنصر نائب للنص 2"/>
          <p:cNvSpPr>
            <a:spLocks noGrp="1"/>
          </p:cNvSpPr>
          <p:nvPr>
            <p:ph type="body" idx="1"/>
          </p:nvPr>
        </p:nvSpPr>
        <p:spPr>
          <a:xfrm>
            <a:off x="381000" y="1916832"/>
            <a:ext cx="4041648" cy="1080120"/>
          </a:xfrm>
        </p:spPr>
        <p:style>
          <a:lnRef idx="3">
            <a:schemeClr val="lt1"/>
          </a:lnRef>
          <a:fillRef idx="1">
            <a:schemeClr val="accent6"/>
          </a:fillRef>
          <a:effectRef idx="1">
            <a:schemeClr val="accent6"/>
          </a:effectRef>
          <a:fontRef idx="minor">
            <a:schemeClr val="lt1"/>
          </a:fontRef>
        </p:style>
        <p:txBody>
          <a:bodyPr>
            <a:normAutofit lnSpcReduction="10000"/>
          </a:bodyPr>
          <a:lstStyle/>
          <a:p>
            <a:r>
              <a:rPr lang="ar-SA" sz="3600" dirty="0" smtClean="0"/>
              <a:t>رابعاً:كن فخورا بنفسك وبأسرتك</a:t>
            </a:r>
            <a:endParaRPr lang="ar-SA" sz="3600" dirty="0"/>
          </a:p>
        </p:txBody>
      </p:sp>
      <p:sp>
        <p:nvSpPr>
          <p:cNvPr id="5" name="عنصر نائب للمحتوى 4"/>
          <p:cNvSpPr>
            <a:spLocks noGrp="1"/>
          </p:cNvSpPr>
          <p:nvPr>
            <p:ph sz="half" idx="2"/>
          </p:nvPr>
        </p:nvSpPr>
        <p:spPr>
          <a:xfrm>
            <a:off x="381000" y="3068959"/>
            <a:ext cx="4041648" cy="3525759"/>
          </a:xfrm>
        </p:spPr>
        <p:txBody>
          <a:bodyPr>
            <a:normAutofit fontScale="92500" lnSpcReduction="10000"/>
          </a:bodyPr>
          <a:lstStyle/>
          <a:p>
            <a:r>
              <a:rPr lang="ar-SA" sz="3200" dirty="0" smtClean="0"/>
              <a:t>من بين العوامل </a:t>
            </a:r>
            <a:r>
              <a:rPr lang="ar-SA" sz="3200" dirty="0" smtClean="0"/>
              <a:t>الخطيرة </a:t>
            </a:r>
            <a:r>
              <a:rPr lang="ar-SA" sz="3200" dirty="0" smtClean="0"/>
              <a:t>التي تعيق اكتساب الفرد </a:t>
            </a:r>
            <a:r>
              <a:rPr lang="ar-SA" sz="3200" dirty="0" smtClean="0"/>
              <a:t>الثقة </a:t>
            </a:r>
            <a:r>
              <a:rPr lang="ar-SA" sz="3200" dirty="0" smtClean="0"/>
              <a:t>بنفسه وقدراته ان يشعر بأنه اقل من الاخرين والناس عاده يشعرون بانهم اقل </a:t>
            </a:r>
            <a:r>
              <a:rPr lang="ar-SA" sz="3200" dirty="0" smtClean="0"/>
              <a:t>لا سباب </a:t>
            </a:r>
            <a:r>
              <a:rPr lang="ar-SA" sz="3200" dirty="0" smtClean="0"/>
              <a:t>:</a:t>
            </a:r>
            <a:r>
              <a:rPr lang="ar-SA" sz="3200" dirty="0" smtClean="0"/>
              <a:t>الثروة-المكانية الاجتماعية-الجنسية-أولون البشرة  </a:t>
            </a:r>
            <a:r>
              <a:rPr lang="ar-SA" sz="3200" dirty="0" smtClean="0"/>
              <a:t>أو الوزن وكلها تٌعد افكار </a:t>
            </a:r>
            <a:r>
              <a:rPr lang="ar-SA" sz="3200" dirty="0" smtClean="0"/>
              <a:t>خاطئة </a:t>
            </a:r>
            <a:endParaRPr lang="ar-SA" sz="3200" dirty="0"/>
          </a:p>
        </p:txBody>
      </p:sp>
      <p:sp>
        <p:nvSpPr>
          <p:cNvPr id="4" name="عنصر نائب للنص 3"/>
          <p:cNvSpPr>
            <a:spLocks noGrp="1"/>
          </p:cNvSpPr>
          <p:nvPr>
            <p:ph type="body" sz="quarter" idx="3"/>
          </p:nvPr>
        </p:nvSpPr>
        <p:spPr>
          <a:xfrm>
            <a:off x="4721225" y="1844824"/>
            <a:ext cx="4041775" cy="1152128"/>
          </a:xfrm>
        </p:spPr>
        <p:style>
          <a:lnRef idx="3">
            <a:schemeClr val="lt1"/>
          </a:lnRef>
          <a:fillRef idx="1">
            <a:schemeClr val="accent6"/>
          </a:fillRef>
          <a:effectRef idx="1">
            <a:schemeClr val="accent6"/>
          </a:effectRef>
          <a:fontRef idx="minor">
            <a:schemeClr val="lt1"/>
          </a:fontRef>
        </p:style>
        <p:txBody>
          <a:bodyPr>
            <a:normAutofit lnSpcReduction="10000"/>
          </a:bodyPr>
          <a:lstStyle/>
          <a:p>
            <a:r>
              <a:rPr lang="ar-SA" sz="3600" dirty="0" smtClean="0"/>
              <a:t>ثالثًا:تغلب علي مشاعر الخوف والخجل</a:t>
            </a:r>
            <a:endParaRPr lang="ar-SA" sz="3600" dirty="0"/>
          </a:p>
        </p:txBody>
      </p:sp>
      <p:sp>
        <p:nvSpPr>
          <p:cNvPr id="6" name="عنصر نائب للمحتوى 5"/>
          <p:cNvSpPr>
            <a:spLocks noGrp="1"/>
          </p:cNvSpPr>
          <p:nvPr>
            <p:ph sz="quarter" idx="4"/>
          </p:nvPr>
        </p:nvSpPr>
        <p:spPr>
          <a:xfrm>
            <a:off x="4718304" y="3068961"/>
            <a:ext cx="4041775" cy="3525758"/>
          </a:xfrm>
        </p:spPr>
        <p:txBody>
          <a:bodyPr>
            <a:normAutofit fontScale="77500" lnSpcReduction="20000"/>
          </a:bodyPr>
          <a:lstStyle/>
          <a:p>
            <a:r>
              <a:rPr lang="ar-SA" sz="3600" dirty="0" smtClean="0"/>
              <a:t>أن هناك عدد من الطلاب قد يخجلون من التحدث أمام المعلم وبعضهم يخشي في </a:t>
            </a:r>
            <a:r>
              <a:rPr lang="ar-SA" sz="3600" dirty="0" smtClean="0"/>
              <a:t>الإجابة </a:t>
            </a:r>
            <a:r>
              <a:rPr lang="ar-SA" sz="3600" dirty="0" smtClean="0"/>
              <a:t>علي </a:t>
            </a:r>
            <a:r>
              <a:rPr lang="ar-SA" sz="3600" dirty="0" smtClean="0"/>
              <a:t>اسئلة </a:t>
            </a:r>
            <a:r>
              <a:rPr lang="ar-SA" sz="3600" dirty="0" smtClean="0"/>
              <a:t>المعلم ولكن بالتدريج يمكن </a:t>
            </a:r>
            <a:r>
              <a:rPr lang="ar-SA" sz="3600" dirty="0" smtClean="0"/>
              <a:t>لكثير أن </a:t>
            </a:r>
            <a:r>
              <a:rPr lang="ar-SA" sz="3600" dirty="0" smtClean="0"/>
              <a:t>منهم يتخلص من مشاعر الخوف وبالتالي </a:t>
            </a:r>
            <a:r>
              <a:rPr lang="ar-SA" sz="3600" dirty="0" smtClean="0"/>
              <a:t>تزداد ثقتهم بأنفسهم </a:t>
            </a:r>
            <a:r>
              <a:rPr lang="ar-SA" sz="3600" dirty="0" smtClean="0"/>
              <a:t>ومن ثم تحقيق </a:t>
            </a:r>
            <a:r>
              <a:rPr lang="ar-SA" sz="3600" dirty="0" smtClean="0"/>
              <a:t>المشاركة الإيجابية </a:t>
            </a:r>
            <a:r>
              <a:rPr lang="ar-SA" sz="3600" dirty="0" smtClean="0"/>
              <a:t>التي تدعم النجاح .</a:t>
            </a:r>
            <a:endParaRPr lang="ar-SA" sz="3600" dirty="0"/>
          </a:p>
        </p:txBody>
      </p:sp>
      <p:pic>
        <p:nvPicPr>
          <p:cNvPr id="7" name="صورة 6" descr="الخجل.jpg"/>
          <p:cNvPicPr>
            <a:picLocks noChangeAspect="1"/>
          </p:cNvPicPr>
          <p:nvPr/>
        </p:nvPicPr>
        <p:blipFill>
          <a:blip r:embed="rId2" cstate="print"/>
          <a:stretch>
            <a:fillRect/>
          </a:stretch>
        </p:blipFill>
        <p:spPr>
          <a:xfrm>
            <a:off x="4499992" y="5949280"/>
            <a:ext cx="1080120" cy="908720"/>
          </a:xfrm>
          <a:prstGeom prst="rect">
            <a:avLst/>
          </a:prstGeom>
          <a:ln>
            <a:noFill/>
          </a:ln>
          <a:effectLst>
            <a:softEdge rad="112500"/>
          </a:effectLst>
        </p:spPr>
      </p:pic>
    </p:spTree>
  </p:cSld>
  <p:clrMapOvr>
    <a:masterClrMapping/>
  </p:clrMapOvr>
  <p:transition>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images (13).jpg"/>
          <p:cNvPicPr>
            <a:picLocks noGrp="1" noChangeAspect="1"/>
          </p:cNvPicPr>
          <p:nvPr>
            <p:ph idx="1"/>
          </p:nvPr>
        </p:nvPicPr>
        <p:blipFill>
          <a:blip r:embed="rId2"/>
          <a:stretch>
            <a:fillRect/>
          </a:stretch>
        </p:blipFill>
        <p:spPr>
          <a:xfrm>
            <a:off x="714348" y="428604"/>
            <a:ext cx="3500462" cy="37147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مستطيل مستدير الزوايا 5"/>
          <p:cNvSpPr/>
          <p:nvPr/>
        </p:nvSpPr>
        <p:spPr>
          <a:xfrm>
            <a:off x="4929190" y="571480"/>
            <a:ext cx="3571900" cy="485778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b="1" i="1" dirty="0" smtClean="0">
                <a:solidFill>
                  <a:schemeClr val="tx1">
                    <a:lumMod val="95000"/>
                    <a:lumOff val="5000"/>
                  </a:schemeClr>
                </a:solidFill>
              </a:rPr>
              <a:t>اختبار الثقة بالنفس</a:t>
            </a:r>
            <a:endParaRPr lang="ar-SA" sz="4400" b="1" i="1" dirty="0">
              <a:solidFill>
                <a:schemeClr val="tx1">
                  <a:lumMod val="95000"/>
                  <a:lumOff val="5000"/>
                </a:schemeClr>
              </a:solidFill>
            </a:endParaRP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8" y="428604"/>
            <a:ext cx="8229600" cy="6169013"/>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r>
              <a:rPr lang="ar-SA" b="1" dirty="0" smtClean="0">
                <a:solidFill>
                  <a:schemeClr val="tx1">
                    <a:lumMod val="75000"/>
                    <a:lumOff val="25000"/>
                  </a:schemeClr>
                </a:solidFill>
              </a:rPr>
              <a:t>أكثر الإجابات ( أ )فيها مؤشرات واضحة لوجود تردد في شخصيتك ,أثر الهواجس النفسية ليس خفيا لدى فتيات هذه الفئة لذا يمكن القول أنك بحاجة إلى تعزيز ثقتك بنفسك لأن إجابتك تعكس عدم ثقتك .. في داخلك قدرات هائلة لا يمكن إطلاقها واستثمارها دون توفر الثقة المطلقة لديك وهي </a:t>
            </a:r>
            <a:r>
              <a:rPr lang="ar-SA" b="1" dirty="0" smtClean="0">
                <a:solidFill>
                  <a:schemeClr val="tx1">
                    <a:lumMod val="75000"/>
                    <a:lumOff val="25000"/>
                  </a:schemeClr>
                </a:solidFill>
              </a:rPr>
              <a:t>مايتطلب</a:t>
            </a:r>
            <a:r>
              <a:rPr lang="ar-SA" b="1" dirty="0" smtClean="0">
                <a:solidFill>
                  <a:schemeClr val="tx1">
                    <a:lumMod val="75000"/>
                    <a:lumOff val="25000"/>
                  </a:schemeClr>
                </a:solidFill>
              </a:rPr>
              <a:t> منك الواقع </a:t>
            </a:r>
            <a:r>
              <a:rPr lang="ar-SA" b="1" dirty="0" smtClean="0">
                <a:solidFill>
                  <a:schemeClr val="tx1">
                    <a:lumMod val="75000"/>
                    <a:lumOff val="25000"/>
                  </a:schemeClr>
                </a:solidFill>
              </a:rPr>
              <a:t>لإنقاذ </a:t>
            </a:r>
            <a:r>
              <a:rPr lang="ar-SA" b="1" dirty="0" smtClean="0">
                <a:solidFill>
                  <a:schemeClr val="tx1">
                    <a:lumMod val="75000"/>
                    <a:lumOff val="25000"/>
                  </a:schemeClr>
                </a:solidFill>
              </a:rPr>
              <a:t>نفسك حتى </a:t>
            </a:r>
            <a:r>
              <a:rPr lang="ar-SA" b="1" dirty="0" smtClean="0">
                <a:solidFill>
                  <a:schemeClr val="tx1">
                    <a:lumMod val="75000"/>
                    <a:lumOff val="25000"/>
                  </a:schemeClr>
                </a:solidFill>
              </a:rPr>
              <a:t>لا تكوني </a:t>
            </a:r>
            <a:r>
              <a:rPr lang="ar-SA" b="1" dirty="0" smtClean="0">
                <a:solidFill>
                  <a:schemeClr val="tx1">
                    <a:lumMod val="75000"/>
                    <a:lumOff val="25000"/>
                  </a:schemeClr>
                </a:solidFill>
              </a:rPr>
              <a:t>ضحية مخاوفك .</a:t>
            </a:r>
            <a:br>
              <a:rPr lang="ar-SA" b="1" dirty="0" smtClean="0">
                <a:solidFill>
                  <a:schemeClr val="tx1">
                    <a:lumMod val="75000"/>
                    <a:lumOff val="25000"/>
                  </a:schemeClr>
                </a:solidFill>
              </a:rPr>
            </a:br>
            <a:r>
              <a:rPr lang="ar-SA" b="1" dirty="0" smtClean="0">
                <a:solidFill>
                  <a:schemeClr val="tx1">
                    <a:lumMod val="75000"/>
                    <a:lumOff val="25000"/>
                  </a:schemeClr>
                </a:solidFill>
              </a:rPr>
              <a:t/>
            </a:r>
            <a:br>
              <a:rPr lang="ar-SA" b="1" dirty="0" smtClean="0">
                <a:solidFill>
                  <a:schemeClr val="tx1">
                    <a:lumMod val="75000"/>
                    <a:lumOff val="25000"/>
                  </a:schemeClr>
                </a:solidFill>
              </a:rPr>
            </a:br>
            <a:r>
              <a:rPr lang="ar-SA" b="1" dirty="0" smtClean="0">
                <a:solidFill>
                  <a:schemeClr val="tx1">
                    <a:lumMod val="75000"/>
                    <a:lumOff val="25000"/>
                  </a:schemeClr>
                </a:solidFill>
              </a:rPr>
              <a:t/>
            </a:r>
            <a:br>
              <a:rPr lang="ar-SA" b="1" dirty="0" smtClean="0">
                <a:solidFill>
                  <a:schemeClr val="tx1">
                    <a:lumMod val="75000"/>
                    <a:lumOff val="25000"/>
                  </a:schemeClr>
                </a:solidFill>
              </a:rPr>
            </a:br>
            <a:r>
              <a:rPr lang="ar-SA" b="1" dirty="0" smtClean="0">
                <a:solidFill>
                  <a:schemeClr val="tx1">
                    <a:lumMod val="75000"/>
                    <a:lumOff val="25000"/>
                  </a:schemeClr>
                </a:solidFill>
              </a:rPr>
              <a:t>أكثر الإجابات ( ب )</a:t>
            </a:r>
            <a:br>
              <a:rPr lang="ar-SA" b="1" dirty="0" smtClean="0">
                <a:solidFill>
                  <a:schemeClr val="tx1">
                    <a:lumMod val="75000"/>
                    <a:lumOff val="25000"/>
                  </a:schemeClr>
                </a:solidFill>
              </a:rPr>
            </a:br>
            <a:r>
              <a:rPr lang="ar-SA" b="1" dirty="0" smtClean="0">
                <a:solidFill>
                  <a:schemeClr val="tx1">
                    <a:lumMod val="75000"/>
                    <a:lumOff val="25000"/>
                  </a:schemeClr>
                </a:solidFill>
              </a:rPr>
              <a:t>لديك احساس بالثقة بعض الشيء ولكنها ليست الثقة المطلوبة وقوعك بين صاحبات الثقة المطلقة وفاقداتها يجعلك عرضة للانزلاق نحو الفئة السلبية .. وهذا يدفعك إلى مزيد من الحرص على شخصيتك من خلال تعزيز توازنها لصالح الثقة .</a:t>
            </a:r>
            <a:br>
              <a:rPr lang="ar-SA" b="1" dirty="0" smtClean="0">
                <a:solidFill>
                  <a:schemeClr val="tx1">
                    <a:lumMod val="75000"/>
                    <a:lumOff val="25000"/>
                  </a:schemeClr>
                </a:solidFill>
              </a:rPr>
            </a:br>
            <a:r>
              <a:rPr lang="ar-SA" b="1" dirty="0" smtClean="0">
                <a:solidFill>
                  <a:schemeClr val="tx1">
                    <a:lumMod val="75000"/>
                    <a:lumOff val="25000"/>
                  </a:schemeClr>
                </a:solidFill>
              </a:rPr>
              <a:t/>
            </a:r>
            <a:br>
              <a:rPr lang="ar-SA" b="1" dirty="0" smtClean="0">
                <a:solidFill>
                  <a:schemeClr val="tx1">
                    <a:lumMod val="75000"/>
                    <a:lumOff val="25000"/>
                  </a:schemeClr>
                </a:solidFill>
              </a:rPr>
            </a:br>
            <a:r>
              <a:rPr lang="ar-SA" b="1" dirty="0" smtClean="0">
                <a:solidFill>
                  <a:schemeClr val="tx1">
                    <a:lumMod val="75000"/>
                    <a:lumOff val="25000"/>
                  </a:schemeClr>
                </a:solidFill>
              </a:rPr>
              <a:t>أكثر الإجابات ( ج </a:t>
            </a:r>
            <a:r>
              <a:rPr lang="ar-SA" b="1" dirty="0" smtClean="0">
                <a:solidFill>
                  <a:schemeClr val="tx1">
                    <a:lumMod val="75000"/>
                    <a:lumOff val="25000"/>
                  </a:schemeClr>
                </a:solidFill>
              </a:rPr>
              <a:t>)لا تعكس </a:t>
            </a:r>
            <a:r>
              <a:rPr lang="ar-SA" b="1" dirty="0" smtClean="0">
                <a:solidFill>
                  <a:schemeClr val="tx1">
                    <a:lumMod val="75000"/>
                    <a:lumOff val="25000"/>
                  </a:schemeClr>
                </a:solidFill>
              </a:rPr>
              <a:t>إجابات هذه الفئة نوعا من التصرف السلبي الذي يفسر قرب أو بعد الفتاة عن الشخصية الواثقة بل على العكس تماما إن الثقة والطمأنينة وراء كل التصرفات المنطقية التي عكستها الإجابات وتخفي وراءها شخصية سوية مستقرة واثقة في نفسها وفي من حولها , وتعرف ماذا تريد وماذا تفعل ؟ وهو شعور طبيعي للفتاة الاعتيادية .</a:t>
            </a:r>
            <a:endParaRPr lang="ar-SA" b="1" dirty="0">
              <a:solidFill>
                <a:schemeClr val="tx1">
                  <a:lumMod val="75000"/>
                  <a:lumOff val="25000"/>
                </a:schemeClr>
              </a:solidFill>
            </a:endParaRPr>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a:xfrm>
            <a:off x="3571868" y="1600201"/>
            <a:ext cx="5114932" cy="3614750"/>
          </a:xfrm>
        </p:spPr>
        <p:style>
          <a:lnRef idx="1">
            <a:schemeClr val="accent3"/>
          </a:lnRef>
          <a:fillRef idx="2">
            <a:schemeClr val="accent3"/>
          </a:fillRef>
          <a:effectRef idx="1">
            <a:schemeClr val="accent3"/>
          </a:effectRef>
          <a:fontRef idx="minor">
            <a:schemeClr val="dk1"/>
          </a:fontRef>
        </p:style>
        <p:txBody>
          <a:bodyPr>
            <a:normAutofit fontScale="92500"/>
          </a:bodyPr>
          <a:lstStyle/>
          <a:p>
            <a:pPr>
              <a:buFont typeface="Wingdings" pitchFamily="2" charset="2"/>
              <a:buChar char="v"/>
            </a:pPr>
            <a:r>
              <a:rPr lang="ar-SA" b="1" dirty="0" smtClean="0"/>
              <a:t>إن اكتساب الثقة بالنفس يتطلب منك أن تعرف نفسك بصوره حقيقية :</a:t>
            </a:r>
          </a:p>
          <a:p>
            <a:r>
              <a:rPr lang="ar-SA" b="1" dirty="0" smtClean="0"/>
              <a:t>ماهي جوانب التفوق والتميز عنك؟</a:t>
            </a:r>
          </a:p>
          <a:p>
            <a:r>
              <a:rPr lang="ar-SA" b="1" dirty="0" smtClean="0"/>
              <a:t>وكيف تستثمرها ؟                                        وماهي جوانب الأخرى التي ينبغي أن تطلب المساعدة من أسرتك ومعلمك وغيرهم لكي تنميها. </a:t>
            </a:r>
          </a:p>
          <a:p>
            <a:endParaRPr lang="ar-SA" b="1" dirty="0" smtClean="0"/>
          </a:p>
          <a:p>
            <a:pPr>
              <a:buNone/>
            </a:pPr>
            <a:endParaRPr lang="ar-SA" sz="3600" dirty="0" smtClean="0"/>
          </a:p>
          <a:p>
            <a:pPr>
              <a:buNone/>
            </a:pPr>
            <a:endParaRPr lang="ar-SA" sz="3600" dirty="0" smtClean="0"/>
          </a:p>
        </p:txBody>
      </p:sp>
      <p:sp>
        <p:nvSpPr>
          <p:cNvPr id="4" name="مجسم مشطوف الحواف 3"/>
          <p:cNvSpPr/>
          <p:nvPr/>
        </p:nvSpPr>
        <p:spPr>
          <a:xfrm>
            <a:off x="1000100" y="357166"/>
            <a:ext cx="7500990" cy="1080120"/>
          </a:xfrm>
          <a:prstGeom prst="beve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t>لاحظ</a:t>
            </a:r>
            <a:endParaRPr lang="ar-SA" sz="3600" dirty="0"/>
          </a:p>
        </p:txBody>
      </p:sp>
      <p:pic>
        <p:nvPicPr>
          <p:cNvPr id="5" name="صورة 4" descr="images (10).jpg"/>
          <p:cNvPicPr>
            <a:picLocks noChangeAspect="1"/>
          </p:cNvPicPr>
          <p:nvPr/>
        </p:nvPicPr>
        <p:blipFill>
          <a:blip r:embed="rId2"/>
          <a:stretch>
            <a:fillRect/>
          </a:stretch>
        </p:blipFill>
        <p:spPr>
          <a:xfrm>
            <a:off x="285720" y="1571612"/>
            <a:ext cx="3071834" cy="4786346"/>
          </a:xfrm>
          <a:prstGeom prst="rect">
            <a:avLst/>
          </a:prstGeom>
        </p:spPr>
      </p:pic>
    </p:spTree>
  </p:cSld>
  <p:clrMapOvr>
    <a:masterClrMapping/>
  </p:clrMapOvr>
  <p:transition>
    <p:cover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imagesCAZ7D5B6.jpg"/>
          <p:cNvPicPr>
            <a:picLocks noGrp="1" noChangeAspect="1"/>
          </p:cNvPicPr>
          <p:nvPr>
            <p:ph idx="1"/>
          </p:nvPr>
        </p:nvPicPr>
        <p:blipFill>
          <a:blip r:embed="rId2" cstate="print"/>
          <a:stretch>
            <a:fillRect/>
          </a:stretch>
        </p:blipFill>
        <p:spPr>
          <a:xfrm>
            <a:off x="755576" y="476672"/>
            <a:ext cx="7560840" cy="5976664"/>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prstGeom prst="beve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dirty="0" smtClean="0"/>
              <a:t>الواجب </a:t>
            </a:r>
            <a:endParaRPr lang="ar-SA" sz="3600" dirty="0"/>
          </a:p>
        </p:txBody>
      </p:sp>
      <p:sp>
        <p:nvSpPr>
          <p:cNvPr id="5" name="عنصر نائب للمحتوى 4"/>
          <p:cNvSpPr>
            <a:spLocks noGrp="1"/>
          </p:cNvSpPr>
          <p:nvPr>
            <p:ph idx="1"/>
          </p:nvPr>
        </p:nvSpPr>
        <p:spPr>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i="1" dirty="0" smtClean="0">
                <a:solidFill>
                  <a:srgbClr val="002060"/>
                </a:solidFill>
              </a:rPr>
              <a:t>ابحثي عن مفهوم الثقة بالنفس ؟؟</a:t>
            </a:r>
          </a:p>
          <a:p>
            <a:pPr algn="ctr"/>
            <a:r>
              <a:rPr lang="ar-SA" sz="3600" b="1" i="1" dirty="0" smtClean="0">
                <a:solidFill>
                  <a:srgbClr val="002060"/>
                </a:solidFill>
              </a:rPr>
              <a:t>وصفات الواثق من نفسه ؟؟</a:t>
            </a:r>
            <a:endParaRPr lang="ar-SA" sz="3600" b="1" i="1"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283870483942.jpg"/>
          <p:cNvPicPr>
            <a:picLocks noGrp="1" noChangeAspect="1"/>
          </p:cNvPicPr>
          <p:nvPr>
            <p:ph idx="1"/>
          </p:nvPr>
        </p:nvPicPr>
        <p:blipFill>
          <a:blip r:embed="rId2" cstate="print"/>
          <a:stretch>
            <a:fillRect/>
          </a:stretch>
        </p:blipFill>
        <p:spPr>
          <a:xfrm>
            <a:off x="539552" y="260648"/>
            <a:ext cx="8208912" cy="63367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6" name="شكل بيضاوي 5"/>
          <p:cNvSpPr/>
          <p:nvPr/>
        </p:nvSpPr>
        <p:spPr>
          <a:xfrm>
            <a:off x="357158" y="214290"/>
            <a:ext cx="8143932" cy="5643602"/>
          </a:xfrm>
          <a:prstGeom prst="ellipse">
            <a:avLst/>
          </a:prstGeom>
          <a:blipFill>
            <a:blip r:embed="rId2">
              <a:duotone>
                <a:schemeClr val="accent3">
                  <a:shade val="45000"/>
                  <a:satMod val="135000"/>
                </a:schemeClr>
                <a:prstClr val="white"/>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sz="5400" i="1" dirty="0" smtClean="0">
              <a:solidFill>
                <a:schemeClr val="accent2">
                  <a:lumMod val="75000"/>
                </a:schemeClr>
              </a:solidFill>
              <a:latin typeface="Aparajita" pitchFamily="34" charset="0"/>
              <a:cs typeface="Akhbar MT" pitchFamily="2" charset="-78"/>
            </a:endParaRPr>
          </a:p>
        </p:txBody>
      </p:sp>
      <p:sp>
        <p:nvSpPr>
          <p:cNvPr id="7" name="مستطيل 6"/>
          <p:cNvSpPr/>
          <p:nvPr/>
        </p:nvSpPr>
        <p:spPr>
          <a:xfrm>
            <a:off x="1285852" y="2357430"/>
            <a:ext cx="6929486" cy="1569660"/>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SA" sz="96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2">
                      <a:satMod val="175000"/>
                      <a:alpha val="40000"/>
                    </a:schemeClr>
                  </a:glow>
                  <a:outerShdw blurRad="88000" dist="50800" dir="5040000" algn="tl">
                    <a:schemeClr val="accent4">
                      <a:tint val="80000"/>
                      <a:satMod val="250000"/>
                      <a:alpha val="45000"/>
                    </a:schemeClr>
                  </a:outerShdw>
                </a:effectLst>
              </a:rPr>
              <a:t>الانضباط الذاتي</a:t>
            </a:r>
            <a:endParaRPr lang="ar-SA" sz="96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2">
                    <a:satMod val="175000"/>
                    <a:alpha val="40000"/>
                  </a:schemeClr>
                </a:glow>
                <a:outerShdw blurRad="88000" dist="50800" dir="5040000" algn="tl">
                  <a:schemeClr val="accent4">
                    <a:tint val="80000"/>
                    <a:satMod val="250000"/>
                    <a:alpha val="45000"/>
                  </a:schemeClr>
                </a:outerShdw>
              </a:effectLst>
            </a:endParaRPr>
          </a:p>
        </p:txBody>
      </p:sp>
      <p:sp>
        <p:nvSpPr>
          <p:cNvPr id="9" name="مستطيل 8"/>
          <p:cNvSpPr/>
          <p:nvPr/>
        </p:nvSpPr>
        <p:spPr>
          <a:xfrm>
            <a:off x="5357818" y="4286256"/>
            <a:ext cx="3357586" cy="2357454"/>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dirty="0"/>
          </a:p>
        </p:txBody>
      </p:sp>
      <p:sp>
        <p:nvSpPr>
          <p:cNvPr id="10" name="عنصر نائب للمحتوى 2"/>
          <p:cNvSpPr>
            <a:spLocks noGrp="1"/>
          </p:cNvSpPr>
          <p:nvPr>
            <p:ph idx="1"/>
          </p:nvPr>
        </p:nvSpPr>
        <p:spPr>
          <a:xfrm>
            <a:off x="5357818" y="4429132"/>
            <a:ext cx="3328982" cy="2000264"/>
          </a:xfrm>
        </p:spPr>
        <p:txBody>
          <a:bodyPr>
            <a:normAutofit fontScale="77500" lnSpcReduction="20000"/>
          </a:bodyPr>
          <a:lstStyle/>
          <a:p>
            <a:pPr>
              <a:buFont typeface="Wingdings" pitchFamily="2" charset="2"/>
              <a:buChar char="Ø"/>
            </a:pPr>
            <a:r>
              <a:rPr lang="ar-SA" sz="2600" b="1" dirty="0" smtClean="0">
                <a:solidFill>
                  <a:srgbClr val="7030A0"/>
                </a:solidFill>
              </a:rPr>
              <a:t>التعرف على ماهية الانضباط الذاتي.</a:t>
            </a:r>
          </a:p>
          <a:p>
            <a:pPr>
              <a:buFont typeface="Wingdings" pitchFamily="2" charset="2"/>
              <a:buChar char="Ø"/>
            </a:pPr>
            <a:r>
              <a:rPr lang="ar-SA" sz="2600" b="1" dirty="0" smtClean="0">
                <a:solidFill>
                  <a:srgbClr val="7030A0"/>
                </a:solidFill>
              </a:rPr>
              <a:t>إبراز أهميه الانضباط الذاتي كسلوك وظيفي مطلوب في عالم العمل .</a:t>
            </a:r>
          </a:p>
          <a:p>
            <a:pPr>
              <a:buFont typeface="Wingdings" pitchFamily="2" charset="2"/>
              <a:buChar char="Ø"/>
            </a:pPr>
            <a:r>
              <a:rPr lang="ar-SA" sz="2600" b="1" dirty="0" smtClean="0">
                <a:solidFill>
                  <a:srgbClr val="7030A0"/>
                </a:solidFill>
              </a:rPr>
              <a:t>إدراك بعض العوامل </a:t>
            </a:r>
            <a:r>
              <a:rPr lang="ar-SA" sz="2600" b="1" dirty="0" smtClean="0">
                <a:solidFill>
                  <a:srgbClr val="7030A0"/>
                </a:solidFill>
              </a:rPr>
              <a:t>المؤثرة </a:t>
            </a:r>
            <a:r>
              <a:rPr lang="ar-SA" sz="2600" b="1" dirty="0" smtClean="0">
                <a:solidFill>
                  <a:srgbClr val="7030A0"/>
                </a:solidFill>
              </a:rPr>
              <a:t>في حدوث الانضباط الذاتي لدى الفر</a:t>
            </a:r>
            <a:r>
              <a:rPr lang="ar-SA" sz="2800" b="1" dirty="0" smtClean="0">
                <a:solidFill>
                  <a:srgbClr val="7030A0"/>
                </a:solidFill>
              </a:rPr>
              <a:t>د </a:t>
            </a:r>
            <a:endParaRPr lang="ar-SA" sz="2800" b="1" dirty="0">
              <a:solidFill>
                <a:srgbClr val="7030A0"/>
              </a:solidFill>
            </a:endParaRPr>
          </a:p>
        </p:txBody>
      </p:sp>
      <p:pic>
        <p:nvPicPr>
          <p:cNvPr id="11" name="صورة 10" descr="الاهداف"/>
          <p:cNvPicPr>
            <a:picLocks noChangeAspect="1"/>
          </p:cNvPicPr>
          <p:nvPr/>
        </p:nvPicPr>
        <p:blipFill>
          <a:blip r:embed="rId4" cstate="print"/>
          <a:stretch>
            <a:fillRect/>
          </a:stretch>
        </p:blipFill>
        <p:spPr>
          <a:xfrm>
            <a:off x="142844" y="5500702"/>
            <a:ext cx="2071702" cy="114298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imagesCAFAMVKG.jpg"/>
          <p:cNvPicPr>
            <a:picLocks noGrp="1" noChangeAspect="1"/>
          </p:cNvPicPr>
          <p:nvPr>
            <p:ph idx="1"/>
          </p:nvPr>
        </p:nvPicPr>
        <p:blipFill>
          <a:blip r:embed="rId2" cstate="print"/>
          <a:stretch>
            <a:fillRect/>
          </a:stretch>
        </p:blipFill>
        <p:spPr>
          <a:xfrm>
            <a:off x="251520" y="0"/>
            <a:ext cx="8640960" cy="6525344"/>
          </a:xfrm>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descr="images (12).jpg"/>
          <p:cNvPicPr>
            <a:picLocks noGrp="1" noChangeAspect="1"/>
          </p:cNvPicPr>
          <p:nvPr>
            <p:ph idx="1"/>
          </p:nvPr>
        </p:nvPicPr>
        <p:blipFill>
          <a:blip r:embed="rId2"/>
          <a:stretch>
            <a:fillRect/>
          </a:stretch>
        </p:blipFill>
        <p:spPr>
          <a:xfrm>
            <a:off x="500034" y="500042"/>
            <a:ext cx="2533650" cy="369651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شكل بيضاوي 6"/>
          <p:cNvSpPr/>
          <p:nvPr/>
        </p:nvSpPr>
        <p:spPr>
          <a:xfrm>
            <a:off x="3428992" y="857232"/>
            <a:ext cx="2143140" cy="4214842"/>
          </a:xfrm>
          <a:prstGeom prst="ellipse">
            <a:avLst/>
          </a:prstGeom>
          <a:solidFill>
            <a:schemeClr val="bg1">
              <a:lumMod val="85000"/>
            </a:schemeClr>
          </a:solidFill>
          <a:ln>
            <a:solidFill>
              <a:schemeClr val="tx1">
                <a:lumMod val="95000"/>
                <a:lumOff val="5000"/>
              </a:schemeClr>
            </a:solidFill>
          </a:ln>
          <a:scene3d>
            <a:camera prst="orthographicFront"/>
            <a:lightRig rig="threePt" dir="t"/>
          </a:scene3d>
          <a:sp3d extrusionH="76200" contourW="12700">
            <a:extrusionClr>
              <a:schemeClr val="bg1">
                <a:lumMod val="95000"/>
              </a:schemeClr>
            </a:extrusionClr>
            <a:contourClr>
              <a:schemeClr val="tx1">
                <a:lumMod val="95000"/>
                <a:lumOff val="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i="1" dirty="0" smtClean="0">
                <a:solidFill>
                  <a:srgbClr val="BE12A5"/>
                </a:solidFill>
              </a:rPr>
              <a:t>ورقه عمل -1-</a:t>
            </a:r>
          </a:p>
          <a:p>
            <a:pPr algn="ctr"/>
            <a:r>
              <a:rPr lang="ar-SA" sz="2400" b="1" i="1" dirty="0" smtClean="0">
                <a:solidFill>
                  <a:srgbClr val="7030A0"/>
                </a:solidFill>
              </a:rPr>
              <a:t>جماعي </a:t>
            </a:r>
          </a:p>
          <a:p>
            <a:pPr algn="ctr"/>
            <a:r>
              <a:rPr lang="ar-SA" sz="2400" b="1" i="1" dirty="0" smtClean="0">
                <a:solidFill>
                  <a:srgbClr val="7030A0"/>
                </a:solidFill>
              </a:rPr>
              <a:t>( تعاوني)</a:t>
            </a:r>
          </a:p>
          <a:p>
            <a:pPr algn="ctr"/>
            <a:r>
              <a:rPr lang="ar-SA" sz="2400" b="1" i="1" dirty="0" smtClean="0">
                <a:solidFill>
                  <a:srgbClr val="92D050"/>
                </a:solidFill>
              </a:rPr>
              <a:t>مدة : </a:t>
            </a:r>
            <a:r>
              <a:rPr lang="ar-SA" sz="2400" b="1" i="1" dirty="0" smtClean="0">
                <a:solidFill>
                  <a:srgbClr val="92D050"/>
                </a:solidFill>
              </a:rPr>
              <a:t>7 </a:t>
            </a:r>
            <a:r>
              <a:rPr lang="ar-SA" sz="2400" b="1" i="1" dirty="0" smtClean="0">
                <a:solidFill>
                  <a:srgbClr val="92D050"/>
                </a:solidFill>
              </a:rPr>
              <a:t>د</a:t>
            </a:r>
            <a:endParaRPr lang="ar-SA" sz="2400" b="1" i="1" dirty="0">
              <a:solidFill>
                <a:srgbClr val="92D050"/>
              </a:solidFill>
            </a:endParaRPr>
          </a:p>
        </p:txBody>
      </p:sp>
      <p:pic>
        <p:nvPicPr>
          <p:cNvPr id="8" name="عنصر نائب للمحتوى 5" descr="images (12).jpg"/>
          <p:cNvPicPr>
            <a:picLocks noChangeAspect="1"/>
          </p:cNvPicPr>
          <p:nvPr/>
        </p:nvPicPr>
        <p:blipFill>
          <a:blip r:embed="rId2"/>
          <a:stretch>
            <a:fillRect/>
          </a:stretch>
        </p:blipFill>
        <p:spPr>
          <a:xfrm>
            <a:off x="5929322" y="2214554"/>
            <a:ext cx="2533650" cy="369651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plu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descr="تنزيل.jpg"/>
          <p:cNvPicPr>
            <a:picLocks noGrp="1" noChangeAspect="1"/>
          </p:cNvPicPr>
          <p:nvPr>
            <p:ph idx="1"/>
          </p:nvPr>
        </p:nvPicPr>
        <p:blipFill>
          <a:blip r:embed="rId2"/>
          <a:stretch>
            <a:fillRect/>
          </a:stretch>
        </p:blipFill>
        <p:spPr>
          <a:xfrm>
            <a:off x="214282" y="214290"/>
            <a:ext cx="8715436" cy="635798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imagesCAXD1JSU.jpg"/>
          <p:cNvPicPr>
            <a:picLocks noChangeAspect="1"/>
          </p:cNvPicPr>
          <p:nvPr/>
        </p:nvPicPr>
        <p:blipFill>
          <a:blip r:embed="rId2" cstate="print"/>
          <a:stretch>
            <a:fillRect/>
          </a:stretch>
        </p:blipFill>
        <p:spPr>
          <a:xfrm>
            <a:off x="500034" y="4286256"/>
            <a:ext cx="2357454" cy="1738452"/>
          </a:xfrm>
          <a:prstGeom prst="roundRect">
            <a:avLst>
              <a:gd name="adj" fmla="val 8594"/>
            </a:avLst>
          </a:prstGeom>
          <a:ln/>
        </p:spPr>
        <p:style>
          <a:lnRef idx="2">
            <a:schemeClr val="accent6"/>
          </a:lnRef>
          <a:fillRef idx="1">
            <a:schemeClr val="lt1"/>
          </a:fillRef>
          <a:effectRef idx="0">
            <a:schemeClr val="accent6"/>
          </a:effectRef>
          <a:fontRef idx="minor">
            <a:schemeClr val="dk1"/>
          </a:fontRef>
        </p:style>
      </p:pic>
      <p:sp>
        <p:nvSpPr>
          <p:cNvPr id="6" name="عنوان 5"/>
          <p:cNvSpPr>
            <a:spLocks noGrp="1"/>
          </p:cNvSpPr>
          <p:nvPr>
            <p:ph type="title"/>
          </p:nvPr>
        </p:nvSpPr>
        <p:spPr/>
        <p:txBody>
          <a:bodyPr/>
          <a:lstStyle/>
          <a:p>
            <a:endParaRPr lang="ar-SA" dirty="0"/>
          </a:p>
        </p:txBody>
      </p:sp>
      <p:sp>
        <p:nvSpPr>
          <p:cNvPr id="8" name="مستطيل 7"/>
          <p:cNvSpPr/>
          <p:nvPr/>
        </p:nvSpPr>
        <p:spPr>
          <a:xfrm>
            <a:off x="2071670" y="285728"/>
            <a:ext cx="6858048" cy="4247317"/>
          </a:xfrm>
          <a:prstGeom prst="rect">
            <a:avLst/>
          </a:prstGeom>
        </p:spPr>
        <p:style>
          <a:lnRef idx="2">
            <a:schemeClr val="accent6"/>
          </a:lnRef>
          <a:fillRef idx="1">
            <a:schemeClr val="lt1"/>
          </a:fillRef>
          <a:effectRef idx="0">
            <a:schemeClr val="accent6"/>
          </a:effectRef>
          <a:fontRef idx="minor">
            <a:schemeClr val="dk1"/>
          </a:fontRef>
        </p:style>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ar-SA" sz="5400" b="1" cap="none" spc="0" dirty="0" smtClean="0">
                <a:ln/>
                <a:solidFill>
                  <a:schemeClr val="accent3"/>
                </a:solidFill>
                <a:effectLst/>
              </a:rPr>
              <a:t>من وجهة نظرك أيهما اكثر انضباطا </a:t>
            </a:r>
          </a:p>
          <a:p>
            <a:pPr algn="ctr"/>
            <a:r>
              <a:rPr lang="ar-SA" sz="5400" b="1" dirty="0" smtClean="0">
                <a:ln/>
                <a:solidFill>
                  <a:schemeClr val="accent3"/>
                </a:solidFill>
              </a:rPr>
              <a:t>المجتمع العربي أم المجتمع الغربي </a:t>
            </a:r>
          </a:p>
          <a:p>
            <a:pPr algn="ctr"/>
            <a:r>
              <a:rPr lang="ar-SA"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ولماذا ؟؟؟</a:t>
            </a:r>
            <a:endParaRPr lang="ar-SA"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 </a:t>
            </a:r>
            <a:br>
              <a:rPr lang="ar-SA" dirty="0" smtClean="0"/>
            </a:br>
            <a:endParaRPr lang="ar-SA" dirty="0"/>
          </a:p>
        </p:txBody>
      </p:sp>
      <p:pic>
        <p:nvPicPr>
          <p:cNvPr id="4" name="عنصر نائب للمحتوى 3" descr="images (14).jpg"/>
          <p:cNvPicPr>
            <a:picLocks noGrp="1" noChangeAspect="1"/>
          </p:cNvPicPr>
          <p:nvPr>
            <p:ph idx="1"/>
          </p:nvPr>
        </p:nvPicPr>
        <p:blipFill>
          <a:blip r:embed="rId2"/>
          <a:stretch>
            <a:fillRect/>
          </a:stretch>
        </p:blipFill>
        <p:spPr>
          <a:xfrm>
            <a:off x="2071670" y="1357298"/>
            <a:ext cx="5143536" cy="42148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مستطيل 4"/>
          <p:cNvSpPr/>
          <p:nvPr/>
        </p:nvSpPr>
        <p:spPr>
          <a:xfrm>
            <a:off x="714348" y="357166"/>
            <a:ext cx="8143900" cy="769441"/>
          </a:xfrm>
          <a:prstGeom prst="rect">
            <a:avLst/>
          </a:prstGeom>
        </p:spPr>
        <p:style>
          <a:lnRef idx="2">
            <a:schemeClr val="accent6"/>
          </a:lnRef>
          <a:fillRef idx="1">
            <a:schemeClr val="lt1"/>
          </a:fillRef>
          <a:effectRef idx="0">
            <a:schemeClr val="accent6"/>
          </a:effectRef>
          <a:fontRef idx="minor">
            <a:schemeClr val="dk1"/>
          </a:fontRef>
        </p:style>
        <p:txBody>
          <a:bodyPr wrap="square" lIns="91440" tIns="45720" rIns="91440" bIns="45720">
            <a:spAutoFit/>
          </a:bodyPr>
          <a:lstStyle/>
          <a:p>
            <a:pPr algn="ctr"/>
            <a:r>
              <a:rPr lang="ar-SA"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استنتجي مفهوم الانضباط الذاتي من خلال </a:t>
            </a:r>
            <a:endParaRPr lang="ar-SA" sz="4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416</TotalTime>
  <Words>436</Words>
  <Application>Microsoft Office PowerPoint</Application>
  <PresentationFormat>عرض على الشاشة (3:4)‏</PresentationFormat>
  <Paragraphs>59</Paragraphs>
  <Slides>27</Slides>
  <Notes>0</Notes>
  <HiddenSlides>0</HiddenSlides>
  <MMClips>0</MMClips>
  <ScaleCrop>false</ScaleCrop>
  <HeadingPairs>
    <vt:vector size="4" baseType="variant">
      <vt:variant>
        <vt:lpstr>نسق</vt:lpstr>
      </vt:variant>
      <vt:variant>
        <vt:i4>1</vt:i4>
      </vt:variant>
      <vt:variant>
        <vt:lpstr>عناوين الشرائح</vt:lpstr>
      </vt:variant>
      <vt:variant>
        <vt:i4>27</vt:i4>
      </vt:variant>
    </vt:vector>
  </HeadingPairs>
  <TitlesOfParts>
    <vt:vector size="28"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  </vt:lpstr>
      <vt:lpstr>عرض تقديمي في PowerPoint</vt:lpstr>
      <vt:lpstr>المنضبط ذاتيا غالبا يمتلك صفة وسمه شخصية لا يمتلكها الجميع ويبحث عنها عن أصحاب الأعمال ؟؟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مفاتيح الثقة بالنفس:</vt:lpstr>
      <vt:lpstr>تابع مفاتيح الثقة بالنفس : </vt:lpstr>
      <vt:lpstr>عرض تقديمي في PowerPoint</vt:lpstr>
      <vt:lpstr>عرض تقديمي في PowerPoint</vt:lpstr>
      <vt:lpstr>عرض تقديمي في PowerPoint</vt:lpstr>
      <vt:lpstr>عرض تقديمي في PowerPoint</vt:lpstr>
      <vt:lpstr>الواجب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الانضباط الذاتي </dc:title>
  <dc:creator>User</dc:creator>
  <cp:lastModifiedBy>SanamIT</cp:lastModifiedBy>
  <cp:revision>52</cp:revision>
  <dcterms:created xsi:type="dcterms:W3CDTF">2009-12-03T17:13:44Z</dcterms:created>
  <dcterms:modified xsi:type="dcterms:W3CDTF">2015-02-07T11:02:31Z</dcterms:modified>
</cp:coreProperties>
</file>