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49350" y="692150"/>
            <a:ext cx="4559300" cy="341629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95" name="Shape 9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04" name="Shape 10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26" name="Shape 12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34" name="Shape 13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47" name="Shape 14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56" name="Shape 1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65" name="Shape 16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t/>
            </a:r>
            <a:endParaRPr b="0" i="0" sz="1800" u="none" cap="none" strike="noStrike"/>
          </a:p>
          <a:p>
            <a:pPr lvl="0">
              <a:spcBef>
                <a:spcPts val="0"/>
              </a:spcBef>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82" name="Shape 18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1" name="Shape 3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91" name="Shape 1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0" name="Shape 20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9" name="Shape 2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18" name="Shape 2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30" name="Shape 23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41" name="Shape 24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50" name="Shape 2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270" name="Shape 2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80" name="Shape 28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8" name="Shape 3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290" name="Shape 29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298" name="Shape 29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3" name="Shape 303"/>
        <p:cNvGrpSpPr/>
        <p:nvPr/>
      </p:nvGrpSpPr>
      <p:grpSpPr>
        <a:xfrm>
          <a:off x="0" y="0"/>
          <a:ext cx="0" cy="0"/>
          <a:chOff x="0" y="0"/>
          <a:chExt cx="0" cy="0"/>
        </a:xfrm>
      </p:grpSpPr>
      <p:sp>
        <p:nvSpPr>
          <p:cNvPr id="304" name="Shape 30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05" name="Shape 3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14" name="Shape 31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22" name="Shape 32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30" name="Shape 3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38" name="Shape 33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46" name="Shape 34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66" name="Shape 36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74" name="Shape 3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7" name="Shape 4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82" name="Shape 38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390" name="Shape 3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26" name="Shape 42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4" name="Shape 434"/>
        <p:cNvGrpSpPr/>
        <p:nvPr/>
      </p:nvGrpSpPr>
      <p:grpSpPr>
        <a:xfrm>
          <a:off x="0" y="0"/>
          <a:ext cx="0" cy="0"/>
          <a:chOff x="0" y="0"/>
          <a:chExt cx="0" cy="0"/>
        </a:xfrm>
      </p:grpSpPr>
      <p:sp>
        <p:nvSpPr>
          <p:cNvPr id="435" name="Shape 4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36" name="Shape 4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57" name="Shape 4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3" name="Shape 463"/>
        <p:cNvGrpSpPr/>
        <p:nvPr/>
      </p:nvGrpSpPr>
      <p:grpSpPr>
        <a:xfrm>
          <a:off x="0" y="0"/>
          <a:ext cx="0" cy="0"/>
          <a:chOff x="0" y="0"/>
          <a:chExt cx="0" cy="0"/>
        </a:xfrm>
      </p:grpSpPr>
      <p:sp>
        <p:nvSpPr>
          <p:cNvPr id="464" name="Shape 46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65" name="Shape 46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75" name="Shape 47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85" name="Shape 48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1" name="Shape 491"/>
        <p:cNvGrpSpPr/>
        <p:nvPr/>
      </p:nvGrpSpPr>
      <p:grpSpPr>
        <a:xfrm>
          <a:off x="0" y="0"/>
          <a:ext cx="0" cy="0"/>
          <a:chOff x="0" y="0"/>
          <a:chExt cx="0" cy="0"/>
        </a:xfrm>
      </p:grpSpPr>
      <p:sp>
        <p:nvSpPr>
          <p:cNvPr id="492" name="Shape 49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493" name="Shape 49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0" name="Shape 500"/>
        <p:cNvGrpSpPr/>
        <p:nvPr/>
      </p:nvGrpSpPr>
      <p:grpSpPr>
        <a:xfrm>
          <a:off x="0" y="0"/>
          <a:ext cx="0" cy="0"/>
          <a:chOff x="0" y="0"/>
          <a:chExt cx="0" cy="0"/>
        </a:xfrm>
      </p:grpSpPr>
      <p:sp>
        <p:nvSpPr>
          <p:cNvPr id="501" name="Shape 50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02" name="Shape 50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4" name="Shape 5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9" name="Shape 509"/>
        <p:cNvGrpSpPr/>
        <p:nvPr/>
      </p:nvGrpSpPr>
      <p:grpSpPr>
        <a:xfrm>
          <a:off x="0" y="0"/>
          <a:ext cx="0" cy="0"/>
          <a:chOff x="0" y="0"/>
          <a:chExt cx="0" cy="0"/>
        </a:xfrm>
      </p:grpSpPr>
      <p:sp>
        <p:nvSpPr>
          <p:cNvPr id="510" name="Shape 510"/>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511" name="Shape 51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18" name="Shape 51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4" name="Shape 524"/>
        <p:cNvGrpSpPr/>
        <p:nvPr/>
      </p:nvGrpSpPr>
      <p:grpSpPr>
        <a:xfrm>
          <a:off x="0" y="0"/>
          <a:ext cx="0" cy="0"/>
          <a:chOff x="0" y="0"/>
          <a:chExt cx="0" cy="0"/>
        </a:xfrm>
      </p:grpSpPr>
      <p:sp>
        <p:nvSpPr>
          <p:cNvPr id="525" name="Shape 52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key to identifying it is a test of homogeneity is the </a:t>
            </a:r>
            <a:r>
              <a:rPr b="1" i="0" lang="en-US" sz="1800" u="none" cap="none" strike="noStrike"/>
              <a:t>predetermined</a:t>
            </a:r>
            <a:r>
              <a:rPr b="0" i="0" lang="en-US" sz="1800" u="none" cap="none" strike="noStrike"/>
              <a:t> sample sizes.</a:t>
            </a:r>
          </a:p>
        </p:txBody>
      </p:sp>
      <p:sp>
        <p:nvSpPr>
          <p:cNvPr id="526" name="Shape 52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34" name="Shape 5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45" name="Shape 54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56" name="Shape 55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67" name="Shape 56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81" name="Shape 5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2" name="Shape 592"/>
        <p:cNvGrpSpPr/>
        <p:nvPr/>
      </p:nvGrpSpPr>
      <p:grpSpPr>
        <a:xfrm>
          <a:off x="0" y="0"/>
          <a:ext cx="0" cy="0"/>
          <a:chOff x="0" y="0"/>
          <a:chExt cx="0" cy="0"/>
        </a:xfrm>
      </p:grpSpPr>
      <p:sp>
        <p:nvSpPr>
          <p:cNvPr id="593" name="Shape 59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594" name="Shape 59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06" name="Shape 60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1" name="Shape 6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6" name="Shape 616"/>
        <p:cNvGrpSpPr/>
        <p:nvPr/>
      </p:nvGrpSpPr>
      <p:grpSpPr>
        <a:xfrm>
          <a:off x="0" y="0"/>
          <a:ext cx="0" cy="0"/>
          <a:chOff x="0" y="0"/>
          <a:chExt cx="0" cy="0"/>
        </a:xfrm>
      </p:grpSpPr>
      <p:sp>
        <p:nvSpPr>
          <p:cNvPr id="617" name="Shape 61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18" name="Shape 61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8" name="Shape 628"/>
        <p:cNvGrpSpPr/>
        <p:nvPr/>
      </p:nvGrpSpPr>
      <p:grpSpPr>
        <a:xfrm>
          <a:off x="0" y="0"/>
          <a:ext cx="0" cy="0"/>
          <a:chOff x="0" y="0"/>
          <a:chExt cx="0" cy="0"/>
        </a:xfrm>
      </p:grpSpPr>
      <p:sp>
        <p:nvSpPr>
          <p:cNvPr id="629" name="Shape 62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30" name="Shape 6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0" name="Shape 640"/>
        <p:cNvGrpSpPr/>
        <p:nvPr/>
      </p:nvGrpSpPr>
      <p:grpSpPr>
        <a:xfrm>
          <a:off x="0" y="0"/>
          <a:ext cx="0" cy="0"/>
          <a:chOff x="0" y="0"/>
          <a:chExt cx="0" cy="0"/>
        </a:xfrm>
      </p:grpSpPr>
      <p:sp>
        <p:nvSpPr>
          <p:cNvPr id="641" name="Shape 641"/>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642" name="Shape 64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9" name="Shape 649"/>
        <p:cNvGrpSpPr/>
        <p:nvPr/>
      </p:nvGrpSpPr>
      <p:grpSpPr>
        <a:xfrm>
          <a:off x="0" y="0"/>
          <a:ext cx="0" cy="0"/>
          <a:chOff x="0" y="0"/>
          <a:chExt cx="0" cy="0"/>
        </a:xfrm>
      </p:grpSpPr>
      <p:sp>
        <p:nvSpPr>
          <p:cNvPr id="650" name="Shape 65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51" name="Shape 65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This section is optional; it can easily be omitted.</a:t>
            </a:r>
          </a:p>
          <a:p>
            <a:pPr lvl="0">
              <a:spcBef>
                <a:spcPts val="0"/>
              </a:spcBef>
              <a:buNone/>
            </a:pPr>
            <a:r>
              <a:t/>
            </a:r>
            <a:endParaRPr b="0" i="0" sz="1800" u="none" cap="none" strike="noStrike"/>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9" name="Shape 659"/>
        <p:cNvGrpSpPr/>
        <p:nvPr/>
      </p:nvGrpSpPr>
      <p:grpSpPr>
        <a:xfrm>
          <a:off x="0" y="0"/>
          <a:ext cx="0" cy="0"/>
          <a:chOff x="0" y="0"/>
          <a:chExt cx="0" cy="0"/>
        </a:xfrm>
      </p:grpSpPr>
      <p:sp>
        <p:nvSpPr>
          <p:cNvPr id="660" name="Shape 660"/>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661" name="Shape 66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7" name="Shape 667"/>
        <p:cNvGrpSpPr/>
        <p:nvPr/>
      </p:nvGrpSpPr>
      <p:grpSpPr>
        <a:xfrm>
          <a:off x="0" y="0"/>
          <a:ext cx="0" cy="0"/>
          <a:chOff x="0" y="0"/>
          <a:chExt cx="0" cy="0"/>
        </a:xfrm>
      </p:grpSpPr>
      <p:sp>
        <p:nvSpPr>
          <p:cNvPr id="668" name="Shape 668"/>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669" name="Shape 66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77" name="Shape 67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7" name="Shape 687"/>
        <p:cNvGrpSpPr/>
        <p:nvPr/>
      </p:nvGrpSpPr>
      <p:grpSpPr>
        <a:xfrm>
          <a:off x="0" y="0"/>
          <a:ext cx="0" cy="0"/>
          <a:chOff x="0" y="0"/>
          <a:chExt cx="0" cy="0"/>
        </a:xfrm>
      </p:grpSpPr>
      <p:sp>
        <p:nvSpPr>
          <p:cNvPr id="688" name="Shape 68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89" name="Shape 68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5" name="Shape 695"/>
        <p:cNvGrpSpPr/>
        <p:nvPr/>
      </p:nvGrpSpPr>
      <p:grpSpPr>
        <a:xfrm>
          <a:off x="0" y="0"/>
          <a:ext cx="0" cy="0"/>
          <a:chOff x="0" y="0"/>
          <a:chExt cx="0" cy="0"/>
        </a:xfrm>
      </p:grpSpPr>
      <p:sp>
        <p:nvSpPr>
          <p:cNvPr id="696" name="Shape 69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697" name="Shape 6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7" name="Shape 707"/>
        <p:cNvGrpSpPr/>
        <p:nvPr/>
      </p:nvGrpSpPr>
      <p:grpSpPr>
        <a:xfrm>
          <a:off x="0" y="0"/>
          <a:ext cx="0" cy="0"/>
          <a:chOff x="0" y="0"/>
          <a:chExt cx="0" cy="0"/>
        </a:xfrm>
      </p:grpSpPr>
      <p:sp>
        <p:nvSpPr>
          <p:cNvPr id="708" name="Shape 70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709" name="Shape 70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71" name="Shape 7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9" name="Shape 719"/>
        <p:cNvGrpSpPr/>
        <p:nvPr/>
      </p:nvGrpSpPr>
      <p:grpSpPr>
        <a:xfrm>
          <a:off x="0" y="0"/>
          <a:ext cx="0" cy="0"/>
          <a:chOff x="0" y="0"/>
          <a:chExt cx="0" cy="0"/>
        </a:xfrm>
      </p:grpSpPr>
      <p:sp>
        <p:nvSpPr>
          <p:cNvPr id="720" name="Shape 72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721" name="Shape 72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1" name="Shape 731"/>
        <p:cNvGrpSpPr/>
        <p:nvPr/>
      </p:nvGrpSpPr>
      <p:grpSpPr>
        <a:xfrm>
          <a:off x="0" y="0"/>
          <a:ext cx="0" cy="0"/>
          <a:chOff x="0" y="0"/>
          <a:chExt cx="0" cy="0"/>
        </a:xfrm>
      </p:grpSpPr>
      <p:sp>
        <p:nvSpPr>
          <p:cNvPr id="732" name="Shape 73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33" name="Shape 73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4" name="Shape 744"/>
        <p:cNvGrpSpPr/>
        <p:nvPr/>
      </p:nvGrpSpPr>
      <p:grpSpPr>
        <a:xfrm>
          <a:off x="0" y="0"/>
          <a:ext cx="0" cy="0"/>
          <a:chOff x="0" y="0"/>
          <a:chExt cx="0" cy="0"/>
        </a:xfrm>
      </p:grpSpPr>
      <p:sp>
        <p:nvSpPr>
          <p:cNvPr id="745" name="Shape 74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46" name="Shape 74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7" name="Shape 757"/>
        <p:cNvGrpSpPr/>
        <p:nvPr/>
      </p:nvGrpSpPr>
      <p:grpSpPr>
        <a:xfrm>
          <a:off x="0" y="0"/>
          <a:ext cx="0" cy="0"/>
          <a:chOff x="0" y="0"/>
          <a:chExt cx="0" cy="0"/>
        </a:xfrm>
      </p:grpSpPr>
      <p:sp>
        <p:nvSpPr>
          <p:cNvPr id="758" name="Shape 75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59" name="Shape 75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9" name="Shape 769"/>
        <p:cNvGrpSpPr/>
        <p:nvPr/>
      </p:nvGrpSpPr>
      <p:grpSpPr>
        <a:xfrm>
          <a:off x="0" y="0"/>
          <a:ext cx="0" cy="0"/>
          <a:chOff x="0" y="0"/>
          <a:chExt cx="0" cy="0"/>
        </a:xfrm>
      </p:grpSpPr>
      <p:sp>
        <p:nvSpPr>
          <p:cNvPr id="770" name="Shape 77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71" name="Shape 7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2" name="Shape 782"/>
        <p:cNvGrpSpPr/>
        <p:nvPr/>
      </p:nvGrpSpPr>
      <p:grpSpPr>
        <a:xfrm>
          <a:off x="0" y="0"/>
          <a:ext cx="0" cy="0"/>
          <a:chOff x="0" y="0"/>
          <a:chExt cx="0" cy="0"/>
        </a:xfrm>
      </p:grpSpPr>
      <p:sp>
        <p:nvSpPr>
          <p:cNvPr id="783" name="Shape 78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84" name="Shape 78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6" name="Shape 796"/>
        <p:cNvGrpSpPr/>
        <p:nvPr/>
      </p:nvGrpSpPr>
      <p:grpSpPr>
        <a:xfrm>
          <a:off x="0" y="0"/>
          <a:ext cx="0" cy="0"/>
          <a:chOff x="0" y="0"/>
          <a:chExt cx="0" cy="0"/>
        </a:xfrm>
      </p:grpSpPr>
      <p:sp>
        <p:nvSpPr>
          <p:cNvPr id="797" name="Shape 79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798" name="Shape 79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0" name="Shape 810"/>
        <p:cNvGrpSpPr/>
        <p:nvPr/>
      </p:nvGrpSpPr>
      <p:grpSpPr>
        <a:xfrm>
          <a:off x="0" y="0"/>
          <a:ext cx="0" cy="0"/>
          <a:chOff x="0" y="0"/>
          <a:chExt cx="0" cy="0"/>
        </a:xfrm>
      </p:grpSpPr>
      <p:sp>
        <p:nvSpPr>
          <p:cNvPr id="811" name="Shape 81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812" name="Shape 81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2" name="Shape 822"/>
        <p:cNvGrpSpPr/>
        <p:nvPr/>
      </p:nvGrpSpPr>
      <p:grpSpPr>
        <a:xfrm>
          <a:off x="0" y="0"/>
          <a:ext cx="0" cy="0"/>
          <a:chOff x="0" y="0"/>
          <a:chExt cx="0" cy="0"/>
        </a:xfrm>
      </p:grpSpPr>
      <p:sp>
        <p:nvSpPr>
          <p:cNvPr id="823" name="Shape 82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824" name="Shape 82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4" name="Shape 834"/>
        <p:cNvGrpSpPr/>
        <p:nvPr/>
      </p:nvGrpSpPr>
      <p:grpSpPr>
        <a:xfrm>
          <a:off x="0" y="0"/>
          <a:ext cx="0" cy="0"/>
          <a:chOff x="0" y="0"/>
          <a:chExt cx="0" cy="0"/>
        </a:xfrm>
      </p:grpSpPr>
      <p:sp>
        <p:nvSpPr>
          <p:cNvPr id="835" name="Shape 8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836" name="Shape 83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
        <p:nvSpPr>
          <p:cNvPr id="79" name="Shape 7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7" name="Shape 847"/>
        <p:cNvGrpSpPr/>
        <p:nvPr/>
      </p:nvGrpSpPr>
      <p:grpSpPr>
        <a:xfrm>
          <a:off x="0" y="0"/>
          <a:ext cx="0" cy="0"/>
          <a:chOff x="0" y="0"/>
          <a:chExt cx="0" cy="0"/>
        </a:xfrm>
      </p:grpSpPr>
      <p:sp>
        <p:nvSpPr>
          <p:cNvPr id="848" name="Shape 84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indent="0" lvl="0" marL="0" marR="0" rtl="0" algn="l">
              <a:spcBef>
                <a:spcPts val="0"/>
              </a:spcBef>
              <a:buSzPct val="25000"/>
              <a:buFont typeface="Arial"/>
              <a:buNone/>
            </a:pPr>
            <a:r>
              <a:rPr b="0" i="0" lang="en-US" sz="1800" u="none" cap="none" strike="noStrike"/>
              <a:t>The test statistic chi-square values need to be compared with the chi-square critical value found in Table A-4.</a:t>
            </a:r>
          </a:p>
        </p:txBody>
      </p:sp>
      <p:sp>
        <p:nvSpPr>
          <p:cNvPr id="849" name="Shape 8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9" name="Shape 859"/>
        <p:cNvGrpSpPr/>
        <p:nvPr/>
      </p:nvGrpSpPr>
      <p:grpSpPr>
        <a:xfrm>
          <a:off x="0" y="0"/>
          <a:ext cx="0" cy="0"/>
          <a:chOff x="0" y="0"/>
          <a:chExt cx="0" cy="0"/>
        </a:xfrm>
      </p:grpSpPr>
      <p:sp>
        <p:nvSpPr>
          <p:cNvPr id="860" name="Shape 860"/>
          <p:cNvSpPr/>
          <p:nvPr>
            <p:ph idx="2" type="sldImg"/>
          </p:nvPr>
        </p:nvSpPr>
        <p:spPr>
          <a:xfrm>
            <a:off x="1152525" y="692150"/>
            <a:ext cx="4554537" cy="3416299"/>
          </a:xfrm>
          <a:custGeom>
            <a:pathLst>
              <a:path extrusionOk="0" h="120000" w="120000">
                <a:moveTo>
                  <a:pt x="0" y="0"/>
                </a:moveTo>
                <a:lnTo>
                  <a:pt x="120000" y="0"/>
                </a:lnTo>
                <a:lnTo>
                  <a:pt x="120000" y="120000"/>
                </a:lnTo>
                <a:lnTo>
                  <a:pt x="0" y="120000"/>
                </a:lnTo>
                <a:close/>
              </a:path>
            </a:pathLst>
          </a:custGeom>
          <a:noFill/>
          <a:ln>
            <a:noFill/>
          </a:ln>
        </p:spPr>
      </p:sp>
      <p:sp>
        <p:nvSpPr>
          <p:cNvPr id="861" name="Shape 86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87" name="Shape 8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2" name="Shape 12"/>
        <p:cNvGrpSpPr/>
        <p:nvPr/>
      </p:nvGrpSpPr>
      <p:grpSpPr>
        <a:xfrm>
          <a:off x="0" y="0"/>
          <a:ext cx="0" cy="0"/>
          <a:chOff x="0" y="0"/>
          <a:chExt cx="0" cy="0"/>
        </a:xfrm>
      </p:grpSpPr>
      <p:sp>
        <p:nvSpPr>
          <p:cNvPr id="13" name="Shape 13"/>
          <p:cNvSpPr txBox="1"/>
          <p:nvPr>
            <p:ph idx="11" type="ftr"/>
          </p:nvPr>
        </p:nvSpPr>
        <p:spPr>
          <a:xfrm>
            <a:off x="609600" y="6400800"/>
            <a:ext cx="56388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4" name="Shape 14"/>
          <p:cNvSpPr txBox="1"/>
          <p:nvPr>
            <p:ph type="title"/>
          </p:nvPr>
        </p:nvSpPr>
        <p:spPr>
          <a:xfrm>
            <a:off x="419100" y="66675"/>
            <a:ext cx="82296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5" name="Shape 15"/>
        <p:cNvGrpSpPr/>
        <p:nvPr/>
      </p:nvGrpSpPr>
      <p:grpSpPr>
        <a:xfrm>
          <a:off x="0" y="0"/>
          <a:ext cx="0" cy="0"/>
          <a:chOff x="0" y="0"/>
          <a:chExt cx="0" cy="0"/>
        </a:xfrm>
      </p:grpSpPr>
      <p:sp>
        <p:nvSpPr>
          <p:cNvPr id="16" name="Shape 16"/>
          <p:cNvSpPr txBox="1"/>
          <p:nvPr>
            <p:ph idx="11" type="ftr"/>
          </p:nvPr>
        </p:nvSpPr>
        <p:spPr>
          <a:xfrm>
            <a:off x="609600" y="6400800"/>
            <a:ext cx="56388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7" name="Shape 17"/>
          <p:cNvSpPr txBox="1"/>
          <p:nvPr>
            <p:ph idx="1" type="body"/>
          </p:nvPr>
        </p:nvSpPr>
        <p:spPr>
          <a:xfrm>
            <a:off x="685800" y="2514600"/>
            <a:ext cx="8001000" cy="3352799"/>
          </a:xfrm>
          <a:prstGeom prst="rect">
            <a:avLst/>
          </a:prstGeom>
          <a:noFill/>
          <a:ln>
            <a:noFill/>
          </a:ln>
        </p:spPr>
        <p:txBody>
          <a:bodyPr anchorCtr="0" anchor="t" bIns="91425" lIns="91425" rIns="91425" tIns="91425"/>
          <a:lstStyle>
            <a:lvl1pPr indent="-139700" lvl="0" marL="342900" rtl="0" algn="l">
              <a:lnSpc>
                <a:spcPct val="100000"/>
              </a:lnSpc>
              <a:spcBef>
                <a:spcPts val="640"/>
              </a:spcBef>
              <a:spcAft>
                <a:spcPts val="0"/>
              </a:spcAft>
              <a:buClr>
                <a:schemeClr val="dk1"/>
              </a:buClr>
              <a:buFont typeface="Times New Roman"/>
              <a:buChar char="•"/>
              <a:defRPr/>
            </a:lvl1pPr>
            <a:lvl2pPr indent="-107950" lvl="1" marL="742950" rtl="0" algn="l">
              <a:lnSpc>
                <a:spcPct val="100000"/>
              </a:lnSpc>
              <a:spcBef>
                <a:spcPts val="560"/>
              </a:spcBef>
              <a:spcAft>
                <a:spcPts val="0"/>
              </a:spcAft>
              <a:buClr>
                <a:schemeClr val="dk1"/>
              </a:buClr>
              <a:buFont typeface="Times New Roman"/>
              <a:buChar char="–"/>
              <a:defRPr/>
            </a:lvl2pPr>
            <a:lvl3pPr indent="-76200" lvl="2" marL="1143000" rtl="0" algn="l">
              <a:lnSpc>
                <a:spcPct val="100000"/>
              </a:lnSpc>
              <a:spcBef>
                <a:spcPts val="480"/>
              </a:spcBef>
              <a:spcAft>
                <a:spcPts val="0"/>
              </a:spcAft>
              <a:buClr>
                <a:schemeClr val="dk1"/>
              </a:buClr>
              <a:buFont typeface="Times New Roman"/>
              <a:buChar char="•"/>
              <a:defRPr/>
            </a:lvl3pPr>
            <a:lvl4pPr indent="-101600" lvl="3" marL="1600200" rtl="0" algn="l">
              <a:lnSpc>
                <a:spcPct val="100000"/>
              </a:lnSpc>
              <a:spcBef>
                <a:spcPts val="400"/>
              </a:spcBef>
              <a:spcAft>
                <a:spcPts val="0"/>
              </a:spcAft>
              <a:buClr>
                <a:schemeClr val="dk1"/>
              </a:buClr>
              <a:buFont typeface="Times New Roman"/>
              <a:buChar char="–"/>
              <a:defRPr/>
            </a:lvl4pPr>
            <a:lvl5pPr indent="-101600" lvl="4" marL="2057400" rtl="0" algn="l">
              <a:lnSpc>
                <a:spcPct val="100000"/>
              </a:lnSpc>
              <a:spcBef>
                <a:spcPts val="400"/>
              </a:spcBef>
              <a:spcAft>
                <a:spcPts val="0"/>
              </a:spcAft>
              <a:buClr>
                <a:schemeClr val="dk1"/>
              </a:buClr>
              <a:buFont typeface="Times New Roman"/>
              <a:buChar char="•"/>
              <a:defRPr/>
            </a:lvl5pPr>
            <a:lvl6pPr indent="-101600" lvl="5" marL="2514600" rtl="0" algn="l">
              <a:lnSpc>
                <a:spcPct val="100000"/>
              </a:lnSpc>
              <a:spcBef>
                <a:spcPts val="400"/>
              </a:spcBef>
              <a:spcAft>
                <a:spcPts val="0"/>
              </a:spcAft>
              <a:buClr>
                <a:schemeClr val="dk1"/>
              </a:buClr>
              <a:buFont typeface="Times New Roman"/>
              <a:buChar char="•"/>
              <a:defRPr/>
            </a:lvl6pPr>
            <a:lvl7pPr indent="-101600" lvl="6" marL="3429000" rtl="0" algn="l">
              <a:lnSpc>
                <a:spcPct val="100000"/>
              </a:lnSpc>
              <a:spcBef>
                <a:spcPts val="400"/>
              </a:spcBef>
              <a:spcAft>
                <a:spcPts val="0"/>
              </a:spcAft>
              <a:buClr>
                <a:schemeClr val="dk1"/>
              </a:buClr>
              <a:buFont typeface="Times New Roman"/>
              <a:buChar char="•"/>
              <a:defRPr/>
            </a:lvl7pPr>
            <a:lvl8pPr indent="-101600" lvl="7" marL="4800600" rtl="0" algn="l">
              <a:lnSpc>
                <a:spcPct val="100000"/>
              </a:lnSpc>
              <a:spcBef>
                <a:spcPts val="400"/>
              </a:spcBef>
              <a:spcAft>
                <a:spcPts val="0"/>
              </a:spcAft>
              <a:buClr>
                <a:schemeClr val="dk1"/>
              </a:buClr>
              <a:buFont typeface="Times New Roman"/>
              <a:buChar char="•"/>
              <a:defRPr/>
            </a:lvl8pPr>
            <a:lvl9pPr indent="-101600" lvl="8" marL="6629400" rtl="0" algn="l">
              <a:lnSpc>
                <a:spcPct val="100000"/>
              </a:lnSpc>
              <a:spcBef>
                <a:spcPts val="400"/>
              </a:spcBef>
              <a:spcAft>
                <a:spcPts val="0"/>
              </a:spcAft>
              <a:buClr>
                <a:schemeClr val="dk1"/>
              </a:buClr>
              <a:buFont typeface="Times New Roman"/>
              <a:buChar char="•"/>
              <a:defRPr/>
            </a:lvl9pPr>
          </a:lstStyle>
          <a:p/>
        </p:txBody>
      </p:sp>
      <p:sp>
        <p:nvSpPr>
          <p:cNvPr id="18" name="Shape 18"/>
          <p:cNvSpPr txBox="1"/>
          <p:nvPr>
            <p:ph type="title"/>
          </p:nvPr>
        </p:nvSpPr>
        <p:spPr>
          <a:xfrm>
            <a:off x="685800" y="685800"/>
            <a:ext cx="7772400" cy="1143000"/>
          </a:xfrm>
          <a:prstGeom prst="rect">
            <a:avLst/>
          </a:prstGeom>
          <a:noFill/>
          <a:ln>
            <a:noFill/>
          </a:ln>
        </p:spPr>
        <p:txBody>
          <a:bodyPr anchorCtr="0" anchor="ctr" bIns="91425" lIns="91425" rIns="91425" tIns="91425"/>
          <a:lstStyle>
            <a:lvl1pPr indent="0" lvl="0" marL="0" rtl="0" algn="ctr">
              <a:lnSpc>
                <a:spcPct val="100000"/>
              </a:lnSpc>
              <a:spcBef>
                <a:spcPts val="0"/>
              </a:spcBef>
              <a:spcAft>
                <a:spcPts val="0"/>
              </a:spcAft>
              <a:defRPr/>
            </a:lvl1pPr>
            <a:lvl2pPr indent="0" lvl="1" marL="0" rtl="0" algn="ctr">
              <a:lnSpc>
                <a:spcPct val="100000"/>
              </a:lnSpc>
              <a:spcBef>
                <a:spcPts val="0"/>
              </a:spcBef>
              <a:spcAft>
                <a:spcPts val="0"/>
              </a:spcAft>
              <a:defRPr/>
            </a:lvl2pPr>
            <a:lvl3pPr indent="0" lvl="2" marL="0" rtl="0" algn="ctr">
              <a:lnSpc>
                <a:spcPct val="100000"/>
              </a:lnSpc>
              <a:spcBef>
                <a:spcPts val="0"/>
              </a:spcBef>
              <a:spcAft>
                <a:spcPts val="0"/>
              </a:spcAft>
              <a:defRPr/>
            </a:lvl3pPr>
            <a:lvl4pPr indent="0" lvl="3" marL="0" rtl="0" algn="ctr">
              <a:lnSpc>
                <a:spcPct val="100000"/>
              </a:lnSpc>
              <a:spcBef>
                <a:spcPts val="0"/>
              </a:spcBef>
              <a:spcAft>
                <a:spcPts val="0"/>
              </a:spcAft>
              <a:defRPr/>
            </a:lvl4pPr>
            <a:lvl5pPr indent="0" lvl="4" marL="0" rtl="0" algn="ctr">
              <a:lnSpc>
                <a:spcPct val="100000"/>
              </a:lnSpc>
              <a:spcBef>
                <a:spcPts val="0"/>
              </a:spcBef>
              <a:spcAft>
                <a:spcPts val="0"/>
              </a:spcAft>
              <a:defRPr/>
            </a:lvl5pPr>
            <a:lvl6pPr indent="0" lvl="5" marL="0" rtl="0" algn="ctr">
              <a:lnSpc>
                <a:spcPct val="100000"/>
              </a:lnSpc>
              <a:spcBef>
                <a:spcPts val="0"/>
              </a:spcBef>
              <a:spcAft>
                <a:spcPts val="0"/>
              </a:spcAft>
              <a:defRPr/>
            </a:lvl6pPr>
            <a:lvl7pPr indent="0" lvl="6" marL="0" rtl="0" algn="ctr">
              <a:lnSpc>
                <a:spcPct val="100000"/>
              </a:lnSpc>
              <a:spcBef>
                <a:spcPts val="0"/>
              </a:spcBef>
              <a:spcAft>
                <a:spcPts val="0"/>
              </a:spcAft>
              <a:defRPr/>
            </a:lvl7pPr>
            <a:lvl8pPr indent="0" lvl="7" marL="0" rtl="0" algn="ctr">
              <a:lnSpc>
                <a:spcPct val="100000"/>
              </a:lnSpc>
              <a:spcBef>
                <a:spcPts val="0"/>
              </a:spcBef>
              <a:spcAft>
                <a:spcPts val="0"/>
              </a:spcAft>
              <a:defRPr/>
            </a:lvl8pPr>
            <a:lvl9pPr indent="0" lvl="8" marL="0" rtl="0" algn="ctr">
              <a:lnSpc>
                <a:spcPct val="100000"/>
              </a:lnSpc>
              <a:spcBef>
                <a:spcPts val="0"/>
              </a:spcBef>
              <a:spcAft>
                <a:spcPts val="0"/>
              </a:spcAf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419100" y="66675"/>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defRPr/>
            </a:lvl1pPr>
            <a:lvl2pPr indent="0" lvl="1" marL="0" marR="0" rtl="0" algn="ctr">
              <a:lnSpc>
                <a:spcPct val="100000"/>
              </a:lnSpc>
              <a:spcBef>
                <a:spcPts val="0"/>
              </a:spcBef>
              <a:spcAft>
                <a:spcPts val="0"/>
              </a:spcAft>
              <a:defRPr/>
            </a:lvl2pPr>
            <a:lvl3pPr indent="0" lvl="2" marL="0" marR="0" rtl="0" algn="ctr">
              <a:lnSpc>
                <a:spcPct val="100000"/>
              </a:lnSpc>
              <a:spcBef>
                <a:spcPts val="0"/>
              </a:spcBef>
              <a:spcAft>
                <a:spcPts val="0"/>
              </a:spcAft>
              <a:defRPr/>
            </a:lvl3pPr>
            <a:lvl4pPr indent="0" lvl="3" marL="0" marR="0" rtl="0" algn="ctr">
              <a:lnSpc>
                <a:spcPct val="100000"/>
              </a:lnSpc>
              <a:spcBef>
                <a:spcPts val="0"/>
              </a:spcBef>
              <a:spcAft>
                <a:spcPts val="0"/>
              </a:spcAft>
              <a:defRPr/>
            </a:lvl4pPr>
            <a:lvl5pPr indent="0" lvl="4" marL="0" marR="0" rtl="0" algn="ctr">
              <a:lnSpc>
                <a:spcPct val="100000"/>
              </a:lnSpc>
              <a:spcBef>
                <a:spcPts val="0"/>
              </a:spcBef>
              <a:spcAft>
                <a:spcPts val="0"/>
              </a:spcAft>
              <a:defRPr/>
            </a:lvl5pPr>
            <a:lvl6pPr indent="0" lvl="5" marL="0" marR="0" rtl="0" algn="ctr">
              <a:lnSpc>
                <a:spcPct val="100000"/>
              </a:lnSpc>
              <a:spcBef>
                <a:spcPts val="0"/>
              </a:spcBef>
              <a:spcAft>
                <a:spcPts val="0"/>
              </a:spcAft>
              <a:defRPr/>
            </a:lvl6pPr>
            <a:lvl7pPr indent="0" lvl="6" marL="0" marR="0" rtl="0" algn="ctr">
              <a:lnSpc>
                <a:spcPct val="100000"/>
              </a:lnSpc>
              <a:spcBef>
                <a:spcPts val="0"/>
              </a:spcBef>
              <a:spcAft>
                <a:spcPts val="0"/>
              </a:spcAft>
              <a:defRPr/>
            </a:lvl7pPr>
            <a:lvl8pPr indent="0" lvl="7" marL="0" marR="0" rtl="0" algn="ctr">
              <a:lnSpc>
                <a:spcPct val="100000"/>
              </a:lnSpc>
              <a:spcBef>
                <a:spcPts val="0"/>
              </a:spcBef>
              <a:spcAft>
                <a:spcPts val="0"/>
              </a:spcAft>
              <a:defRPr/>
            </a:lvl8pPr>
            <a:lvl9pPr indent="0" lvl="8" marL="0" marR="0" rtl="0" algn="ctr">
              <a:lnSpc>
                <a:spcPct val="100000"/>
              </a:lnSpc>
              <a:spcBef>
                <a:spcPts val="0"/>
              </a:spcBef>
              <a:spcAft>
                <a:spcPts val="0"/>
              </a:spcAft>
              <a:defRPr/>
            </a:lvl9pPr>
          </a:lstStyle>
          <a:p/>
        </p:txBody>
      </p:sp>
      <p:sp>
        <p:nvSpPr>
          <p:cNvPr id="8" name="Shape 8"/>
          <p:cNvSpPr txBox="1"/>
          <p:nvPr>
            <p:ph idx="11" type="ftr"/>
          </p:nvPr>
        </p:nvSpPr>
        <p:spPr>
          <a:xfrm>
            <a:off x="609600" y="6400800"/>
            <a:ext cx="5638800" cy="4572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9" name="Shape 9"/>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 name="Shape 10"/>
          <p:cNvSpPr txBox="1"/>
          <p:nvPr/>
        </p:nvSpPr>
        <p:spPr>
          <a:xfrm>
            <a:off x="339725" y="6472237"/>
            <a:ext cx="5707062" cy="319087"/>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900" u="none" cap="none" strike="noStrike">
                <a:solidFill>
                  <a:schemeClr val="dk1"/>
                </a:solidFill>
                <a:latin typeface="Arial"/>
                <a:ea typeface="Arial"/>
                <a:cs typeface="Arial"/>
                <a:sym typeface="Arial"/>
              </a:rPr>
              <a:t>Copyright © 2010, 2007, 2004 Pearson Education, Inc. All Rights Reserved.</a:t>
            </a:r>
          </a:p>
        </p:txBody>
      </p:sp>
      <p:sp>
        <p:nvSpPr>
          <p:cNvPr id="11" name="Shape 11"/>
          <p:cNvSpPr txBox="1"/>
          <p:nvPr/>
        </p:nvSpPr>
        <p:spPr>
          <a:xfrm>
            <a:off x="7696200" y="6491287"/>
            <a:ext cx="1395411"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11.1 -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0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0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1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 name="Shape 22"/>
        <p:cNvGrpSpPr/>
        <p:nvPr/>
      </p:nvGrpSpPr>
      <p:grpSpPr>
        <a:xfrm>
          <a:off x="0" y="0"/>
          <a:ext cx="0" cy="0"/>
          <a:chOff x="0" y="0"/>
          <a:chExt cx="0" cy="0"/>
        </a:xfrm>
      </p:grpSpPr>
      <p:sp>
        <p:nvSpPr>
          <p:cNvPr id="23" name="Shape 2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4" name="Shape 24"/>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 name="Shape 25"/>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6" name="Shape 26"/>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7" name="Shape 27"/>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8" name="Shape 28"/>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98" name="Shape 9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99" name="Shape 99"/>
          <p:cNvSpPr txBox="1"/>
          <p:nvPr>
            <p:ph type="title"/>
          </p:nvPr>
        </p:nvSpPr>
        <p:spPr>
          <a:xfrm>
            <a:off x="533400" y="228600"/>
            <a:ext cx="8077199" cy="685799"/>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 Test</a:t>
            </a:r>
            <a:br>
              <a:rPr b="1" i="0" lang="en-US" sz="3600" u="none" cap="none" strike="noStrike">
                <a:solidFill>
                  <a:srgbClr val="008000"/>
                </a:solidFill>
                <a:latin typeface="Arial"/>
                <a:ea typeface="Arial"/>
                <a:cs typeface="Arial"/>
                <a:sym typeface="Arial"/>
              </a:rPr>
            </a:br>
            <a:br>
              <a:rPr b="0" i="0" lang="en-US" sz="1400" u="none" cap="none" strike="noStrike">
                <a:solidFill>
                  <a:srgbClr val="00279F"/>
                </a:solidFill>
                <a:latin typeface="Arial"/>
                <a:ea typeface="Arial"/>
                <a:cs typeface="Arial"/>
                <a:sym typeface="Arial"/>
              </a:rPr>
            </a:br>
            <a:r>
              <a:rPr b="0" i="0" lang="en-US" sz="3800" u="none" cap="none" strike="noStrike">
                <a:solidFill>
                  <a:schemeClr val="hlink"/>
                </a:solidFill>
                <a:latin typeface="Arial"/>
                <a:ea typeface="Arial"/>
                <a:cs typeface="Arial"/>
                <a:sym typeface="Arial"/>
              </a:rPr>
              <a:t>  </a:t>
            </a:r>
          </a:p>
        </p:txBody>
      </p:sp>
      <p:sp>
        <p:nvSpPr>
          <p:cNvPr id="100" name="Shape 100"/>
          <p:cNvSpPr txBox="1"/>
          <p:nvPr>
            <p:ph idx="1" type="body"/>
          </p:nvPr>
        </p:nvSpPr>
        <p:spPr>
          <a:xfrm>
            <a:off x="533400" y="1905000"/>
            <a:ext cx="8229600" cy="4572000"/>
          </a:xfrm>
          <a:prstGeom prst="rect">
            <a:avLst/>
          </a:prstGeom>
          <a:noFill/>
          <a:ln>
            <a:noFill/>
          </a:ln>
        </p:spPr>
        <p:txBody>
          <a:bodyPr anchorCtr="0" anchor="t" bIns="45700" lIns="91425" rIns="91425" tIns="45700">
            <a:noAutofit/>
          </a:bodyPr>
          <a:lstStyle/>
          <a:p>
            <a:pPr indent="-533400" lvl="0" marL="533400" marR="0" rtl="0" algn="l">
              <a:lnSpc>
                <a:spcPct val="100000"/>
              </a:lnSpc>
              <a:spcBef>
                <a:spcPts val="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data have been randomly selected.</a:t>
            </a:r>
          </a:p>
          <a:p>
            <a:pPr indent="-533400" lvl="0" marL="533400" marR="0" rtl="0" algn="l">
              <a:lnSpc>
                <a:spcPct val="100000"/>
              </a:lnSpc>
              <a:spcBef>
                <a:spcPts val="56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sample data consist of frequency counts for each of the different categories.</a:t>
            </a:r>
          </a:p>
          <a:p>
            <a:pPr indent="-533400" lvl="0" marL="533400" marR="0" rtl="0" algn="l">
              <a:lnSpc>
                <a:spcPct val="100000"/>
              </a:lnSpc>
              <a:spcBef>
                <a:spcPts val="56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For each category, the expected frequency is at least 5.  (The expected frequency for a category is the frequency that would occur if the data actually have the distribution that is being claimed.  There is no requirement that the </a:t>
            </a:r>
            <a:r>
              <a:rPr b="1" i="1" lang="en-US" sz="2800" u="none" cap="none" strike="noStrike">
                <a:solidFill>
                  <a:schemeClr val="dk1"/>
                </a:solidFill>
                <a:latin typeface="Arial"/>
                <a:ea typeface="Arial"/>
                <a:cs typeface="Arial"/>
                <a:sym typeface="Arial"/>
              </a:rPr>
              <a:t>observed</a:t>
            </a:r>
            <a:r>
              <a:rPr b="1" i="0" lang="en-US" sz="2800" u="none" cap="none" strike="noStrike">
                <a:solidFill>
                  <a:schemeClr val="dk1"/>
                </a:solidFill>
                <a:latin typeface="Arial"/>
                <a:ea typeface="Arial"/>
                <a:cs typeface="Arial"/>
                <a:sym typeface="Arial"/>
              </a:rPr>
              <a:t> frequency for each category must be at least 5.)</a:t>
            </a:r>
          </a:p>
        </p:txBody>
      </p:sp>
      <p:sp>
        <p:nvSpPr>
          <p:cNvPr id="101" name="Shape 101"/>
          <p:cNvSpPr txBox="1"/>
          <p:nvPr/>
        </p:nvSpPr>
        <p:spPr>
          <a:xfrm>
            <a:off x="2895600" y="1020762"/>
            <a:ext cx="3886200" cy="7016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0" i="0" lang="en-US" sz="4000" u="none" cap="none" strike="noStrike">
                <a:solidFill>
                  <a:schemeClr val="hlink"/>
                </a:solidFill>
                <a:latin typeface="Arial"/>
                <a:ea typeface="Arial"/>
                <a:cs typeface="Arial"/>
                <a:sym typeface="Arial"/>
              </a:rPr>
              <a:t>Requirements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sp>
        <p:nvSpPr>
          <p:cNvPr id="106" name="Shape 10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07" name="Shape 10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08" name="Shape 108"/>
          <p:cNvSpPr txBox="1"/>
          <p:nvPr>
            <p:ph type="title"/>
          </p:nvPr>
        </p:nvSpPr>
        <p:spPr>
          <a:xfrm>
            <a:off x="533400" y="228600"/>
            <a:ext cx="8077199" cy="7620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a:t>
            </a:r>
          </a:p>
        </p:txBody>
      </p:sp>
      <p:grpSp>
        <p:nvGrpSpPr>
          <p:cNvPr id="109" name="Shape 109"/>
          <p:cNvGrpSpPr/>
          <p:nvPr/>
        </p:nvGrpSpPr>
        <p:grpSpPr>
          <a:xfrm>
            <a:off x="2965449" y="3276600"/>
            <a:ext cx="2965450" cy="1141411"/>
            <a:chOff x="3122611" y="1581150"/>
            <a:chExt cx="2965450" cy="1141411"/>
          </a:xfrm>
        </p:grpSpPr>
        <p:cxnSp>
          <p:nvCxnSpPr>
            <p:cNvPr id="110" name="Shape 110"/>
            <p:cNvCxnSpPr/>
            <p:nvPr/>
          </p:nvCxnSpPr>
          <p:spPr>
            <a:xfrm>
              <a:off x="4718050" y="2208211"/>
              <a:ext cx="1212850" cy="1587"/>
            </a:xfrm>
            <a:prstGeom prst="straightConnector1">
              <a:avLst/>
            </a:prstGeom>
            <a:noFill/>
            <a:ln cap="rnd" cmpd="sng" w="25400">
              <a:solidFill>
                <a:schemeClr val="dk1"/>
              </a:solidFill>
              <a:prstDash val="solid"/>
              <a:miter/>
              <a:headEnd len="med" w="med" type="none"/>
              <a:tailEnd len="med" w="med" type="none"/>
            </a:ln>
          </p:spPr>
        </p:cxnSp>
        <p:grpSp>
          <p:nvGrpSpPr>
            <p:cNvPr id="111" name="Shape 111"/>
            <p:cNvGrpSpPr/>
            <p:nvPr/>
          </p:nvGrpSpPr>
          <p:grpSpPr>
            <a:xfrm>
              <a:off x="3122611" y="1581150"/>
              <a:ext cx="2965450" cy="1112836"/>
              <a:chOff x="3122611" y="1581150"/>
              <a:chExt cx="2965450" cy="1112836"/>
            </a:xfrm>
          </p:grpSpPr>
          <p:sp>
            <p:nvSpPr>
              <p:cNvPr id="112" name="Shape 112"/>
              <p:cNvSpPr txBox="1"/>
              <p:nvPr/>
            </p:nvSpPr>
            <p:spPr>
              <a:xfrm>
                <a:off x="3122611" y="1581150"/>
                <a:ext cx="2092324" cy="1112836"/>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χ</a:t>
                </a:r>
                <a:r>
                  <a:rPr b="1" baseline="30000" i="0" lang="en-US" sz="3200" u="none" cap="none" strike="noStrike">
                    <a:solidFill>
                      <a:schemeClr val="dk1"/>
                    </a:solidFill>
                    <a:latin typeface="Arial"/>
                    <a:ea typeface="Arial"/>
                    <a:cs typeface="Arial"/>
                    <a:sym typeface="Arial"/>
                  </a:rPr>
                  <a:t>2</a:t>
                </a:r>
                <a:r>
                  <a:rPr b="1" baseline="30000"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 </a:t>
                </a:r>
                <a:r>
                  <a:rPr b="1" i="0" lang="en-US" sz="4800" u="none" cap="none" strike="noStrike">
                    <a:solidFill>
                      <a:schemeClr val="dk1"/>
                    </a:solidFill>
                    <a:latin typeface="Noto Symbol"/>
                    <a:ea typeface="Noto Symbol"/>
                    <a:cs typeface="Noto Symbol"/>
                    <a:sym typeface="Noto Symbol"/>
                  </a:rPr>
                  <a:t>Σ</a:t>
                </a:r>
              </a:p>
            </p:txBody>
          </p:sp>
          <p:sp>
            <p:nvSpPr>
              <p:cNvPr id="113" name="Shape 113"/>
              <p:cNvSpPr txBox="1"/>
              <p:nvPr/>
            </p:nvSpPr>
            <p:spPr>
              <a:xfrm>
                <a:off x="4646612" y="1773236"/>
                <a:ext cx="1441449"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Times New Roman"/>
                    <a:ea typeface="Times New Roman"/>
                    <a:cs typeface="Times New Roman"/>
                    <a:sym typeface="Times New Roman"/>
                  </a:rPr>
                  <a:t>O</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E</a:t>
                </a:r>
                <a:r>
                  <a:rPr b="1" i="0" lang="en-US" sz="2800" u="none" cap="none" strike="noStrike">
                    <a:solidFill>
                      <a:schemeClr val="dk1"/>
                    </a:solidFill>
                    <a:latin typeface="Arial"/>
                    <a:ea typeface="Arial"/>
                    <a:cs typeface="Arial"/>
                    <a:sym typeface="Arial"/>
                  </a:rPr>
                  <a:t>)</a:t>
                </a:r>
                <a:r>
                  <a:rPr b="1" baseline="30000" i="0" lang="en-US" sz="2800" u="none" cap="none" strike="noStrike">
                    <a:solidFill>
                      <a:schemeClr val="dk1"/>
                    </a:solidFill>
                    <a:latin typeface="Arial"/>
                    <a:ea typeface="Arial"/>
                    <a:cs typeface="Arial"/>
                    <a:sym typeface="Arial"/>
                  </a:rPr>
                  <a:t>2</a:t>
                </a:r>
              </a:p>
            </p:txBody>
          </p:sp>
        </p:grpSp>
        <p:sp>
          <p:nvSpPr>
            <p:cNvPr id="114" name="Shape 114"/>
            <p:cNvSpPr txBox="1"/>
            <p:nvPr/>
          </p:nvSpPr>
          <p:spPr>
            <a:xfrm>
              <a:off x="5046662" y="2249486"/>
              <a:ext cx="41751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E</a:t>
              </a:r>
            </a:p>
          </p:txBody>
        </p:sp>
      </p:grpSp>
      <p:sp>
        <p:nvSpPr>
          <p:cNvPr id="115" name="Shape 115"/>
          <p:cNvSpPr txBox="1"/>
          <p:nvPr>
            <p:ph idx="1" type="body"/>
          </p:nvPr>
        </p:nvSpPr>
        <p:spPr>
          <a:xfrm>
            <a:off x="2965450" y="1508125"/>
            <a:ext cx="3230561" cy="944561"/>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hlink"/>
              </a:buClr>
              <a:buSzPct val="25000"/>
              <a:buFont typeface="Arial"/>
              <a:buNone/>
            </a:pPr>
            <a:r>
              <a:rPr b="0" i="0" lang="en-US" sz="4000" u="none" cap="none" strike="noStrike">
                <a:solidFill>
                  <a:schemeClr val="hlink"/>
                </a:solidFill>
                <a:latin typeface="Arial"/>
                <a:ea typeface="Arial"/>
                <a:cs typeface="Arial"/>
                <a:sym typeface="Arial"/>
              </a:rPr>
              <a:t>Test Statistic</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9" name="Shape 119"/>
        <p:cNvGrpSpPr/>
        <p:nvPr/>
      </p:nvGrpSpPr>
      <p:grpSpPr>
        <a:xfrm>
          <a:off x="0" y="0"/>
          <a:ext cx="0" cy="0"/>
          <a:chOff x="0" y="0"/>
          <a:chExt cx="0" cy="0"/>
        </a:xfrm>
      </p:grpSpPr>
      <p:sp>
        <p:nvSpPr>
          <p:cNvPr id="120" name="Shape 12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21" name="Shape 12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22" name="Shape 122"/>
          <p:cNvSpPr txBox="1"/>
          <p:nvPr>
            <p:ph type="title"/>
          </p:nvPr>
        </p:nvSpPr>
        <p:spPr>
          <a:xfrm>
            <a:off x="533400" y="228600"/>
            <a:ext cx="8077199" cy="7620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a:t>
            </a:r>
          </a:p>
        </p:txBody>
      </p:sp>
      <p:sp>
        <p:nvSpPr>
          <p:cNvPr id="123" name="Shape 123"/>
          <p:cNvSpPr txBox="1"/>
          <p:nvPr>
            <p:ph idx="1" type="body"/>
          </p:nvPr>
        </p:nvSpPr>
        <p:spPr>
          <a:xfrm>
            <a:off x="533400" y="1447800"/>
            <a:ext cx="8381999" cy="4876799"/>
          </a:xfrm>
          <a:prstGeom prst="rect">
            <a:avLst/>
          </a:prstGeom>
          <a:noFill/>
          <a:ln>
            <a:noFill/>
          </a:ln>
        </p:spPr>
        <p:txBody>
          <a:bodyPr anchorCtr="0" anchor="t" bIns="44450" lIns="90475" rIns="90475" tIns="44450">
            <a:noAutofit/>
          </a:bodyPr>
          <a:lstStyle/>
          <a:p>
            <a:pPr indent="-450850" lvl="0" marL="45085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Critical Values</a:t>
            </a:r>
          </a:p>
          <a:p>
            <a:pPr indent="-450850" lvl="0" marL="450850" marR="0" rtl="0" algn="l">
              <a:lnSpc>
                <a:spcPct val="100000"/>
              </a:lnSpc>
              <a:spcBef>
                <a:spcPts val="108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Found in Table A- 4 using </a:t>
            </a:r>
            <a:r>
              <a:rPr b="1" i="1" lang="en-US" sz="3200" u="none" cap="none" strike="noStrike">
                <a:solidFill>
                  <a:schemeClr val="dk1"/>
                </a:solidFill>
                <a:latin typeface="Times New Roman"/>
                <a:ea typeface="Times New Roman"/>
                <a:cs typeface="Times New Roman"/>
                <a:sym typeface="Times New Roman"/>
              </a:rPr>
              <a:t>k</a:t>
            </a:r>
            <a:r>
              <a:rPr b="1" i="1" lang="en-US" sz="3200" u="none" cap="none" strike="noStrike">
                <a:solidFill>
                  <a:schemeClr val="dk1"/>
                </a:solidFill>
                <a:latin typeface="Arial"/>
                <a:ea typeface="Arial"/>
                <a:cs typeface="Arial"/>
                <a:sym typeface="Arial"/>
              </a:rPr>
              <a:t> – </a:t>
            </a:r>
            <a:r>
              <a:rPr b="1" i="0" lang="en-US" sz="3200" u="none" cap="none" strike="noStrike">
                <a:solidFill>
                  <a:schemeClr val="dk1"/>
                </a:solidFill>
                <a:latin typeface="Arial"/>
                <a:ea typeface="Arial"/>
                <a:cs typeface="Arial"/>
                <a:sym typeface="Arial"/>
              </a:rPr>
              <a:t>1 degrees of freedom, where  </a:t>
            </a:r>
            <a:r>
              <a:rPr b="1" i="1" lang="en-US" sz="3200" u="none" cap="none" strike="noStrike">
                <a:solidFill>
                  <a:schemeClr val="dk1"/>
                </a:solidFill>
                <a:latin typeface="Times New Roman"/>
                <a:ea typeface="Times New Roman"/>
                <a:cs typeface="Times New Roman"/>
                <a:sym typeface="Times New Roman"/>
              </a:rPr>
              <a:t>k</a:t>
            </a:r>
            <a:r>
              <a:rPr b="1" i="0" lang="en-US" sz="3200" u="none" cap="none" strike="noStrike">
                <a:solidFill>
                  <a:schemeClr val="dk1"/>
                </a:solidFill>
                <a:latin typeface="Arial"/>
                <a:ea typeface="Arial"/>
                <a:cs typeface="Arial"/>
                <a:sym typeface="Arial"/>
              </a:rPr>
              <a:t> = number of categories.</a:t>
            </a:r>
          </a:p>
          <a:p>
            <a:pPr indent="-450850" lvl="0" marL="450850" marR="0" rtl="0" algn="l">
              <a:lnSpc>
                <a:spcPct val="100000"/>
              </a:lnSpc>
              <a:spcBef>
                <a:spcPts val="96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2. Goodness-of-fit hypothesis tests are always </a:t>
            </a:r>
            <a:r>
              <a:rPr b="1" i="1" lang="en-US" sz="3200" u="none" cap="none" strike="noStrike">
                <a:solidFill>
                  <a:schemeClr val="hlink"/>
                </a:solidFill>
                <a:latin typeface="Arial"/>
                <a:ea typeface="Arial"/>
                <a:cs typeface="Arial"/>
                <a:sym typeface="Arial"/>
              </a:rPr>
              <a:t>right-tailed</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29" name="Shape 12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30" name="Shape 130"/>
          <p:cNvSpPr txBox="1"/>
          <p:nvPr>
            <p:ph type="title"/>
          </p:nvPr>
        </p:nvSpPr>
        <p:spPr>
          <a:xfrm>
            <a:off x="533400" y="228600"/>
            <a:ext cx="8077199" cy="7620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a:t>
            </a:r>
          </a:p>
        </p:txBody>
      </p:sp>
      <p:sp>
        <p:nvSpPr>
          <p:cNvPr id="131" name="Shape 131"/>
          <p:cNvSpPr txBox="1"/>
          <p:nvPr>
            <p:ph idx="1" type="body"/>
          </p:nvPr>
        </p:nvSpPr>
        <p:spPr>
          <a:xfrm>
            <a:off x="762000" y="1447800"/>
            <a:ext cx="8153399" cy="4876799"/>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1" lang="en-US" sz="3600" u="none" cap="none" strike="noStrike">
                <a:solidFill>
                  <a:schemeClr val="hlink"/>
                </a:solidFill>
                <a:latin typeface="Arial"/>
                <a:ea typeface="Arial"/>
                <a:cs typeface="Arial"/>
                <a:sym typeface="Arial"/>
              </a:rPr>
              <a:t>P</a:t>
            </a:r>
            <a:r>
              <a:rPr b="1" i="0" lang="en-US" sz="3600" u="none" cap="none" strike="noStrike">
                <a:solidFill>
                  <a:schemeClr val="hlink"/>
                </a:solidFill>
                <a:latin typeface="Arial"/>
                <a:ea typeface="Arial"/>
                <a:cs typeface="Arial"/>
                <a:sym typeface="Arial"/>
              </a:rPr>
              <a:t>-Values</a:t>
            </a:r>
          </a:p>
          <a:p>
            <a:pPr indent="0" lvl="0" marL="0" marR="0" rtl="0" algn="ctr">
              <a:lnSpc>
                <a:spcPct val="100000"/>
              </a:lnSpc>
              <a:spcBef>
                <a:spcPts val="1080"/>
              </a:spcBef>
              <a:spcAft>
                <a:spcPts val="0"/>
              </a:spcAft>
              <a:buClr>
                <a:schemeClr val="dk1"/>
              </a:buClr>
              <a:buFont typeface="Times New Roman"/>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1080"/>
              </a:spcBef>
              <a:spcAft>
                <a:spcPts val="96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-values are typically provided by computer software, or a range of </a:t>
            </a: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-values can be found from Table A-4.</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37" name="Shape 13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38" name="Shape 138"/>
          <p:cNvSpPr txBox="1"/>
          <p:nvPr>
            <p:ph type="title"/>
          </p:nvPr>
        </p:nvSpPr>
        <p:spPr>
          <a:xfrm>
            <a:off x="876300" y="2286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Expected Frequencies</a:t>
            </a:r>
          </a:p>
        </p:txBody>
      </p:sp>
      <p:sp>
        <p:nvSpPr>
          <p:cNvPr id="139" name="Shape 139"/>
          <p:cNvSpPr txBox="1"/>
          <p:nvPr>
            <p:ph idx="1" type="body"/>
          </p:nvPr>
        </p:nvSpPr>
        <p:spPr>
          <a:xfrm>
            <a:off x="342900" y="1447800"/>
            <a:ext cx="8572500" cy="48006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all expected frequencies are </a:t>
            </a:r>
            <a:r>
              <a:rPr b="1" i="0" lang="en-US" sz="3200" u="sng" cap="none" strike="noStrike">
                <a:solidFill>
                  <a:schemeClr val="dk1"/>
                </a:solidFill>
                <a:latin typeface="Arial"/>
                <a:ea typeface="Arial"/>
                <a:cs typeface="Arial"/>
                <a:sym typeface="Arial"/>
              </a:rPr>
              <a:t>equal</a:t>
            </a:r>
            <a:r>
              <a:rPr b="1" i="0" lang="en-US" sz="3200" u="none" cap="none" strike="noStrike">
                <a:solidFill>
                  <a:schemeClr val="dk1"/>
                </a:solidFill>
                <a:latin typeface="Arial"/>
                <a:ea typeface="Arial"/>
                <a:cs typeface="Arial"/>
                <a:sym typeface="Arial"/>
              </a:rPr>
              <a:t>:</a:t>
            </a:r>
          </a:p>
          <a:p>
            <a:pPr indent="-342900" lvl="0" marL="342900" marR="0" rtl="0" algn="ctr">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the sum of all observed frequencies divided by the number of categories</a:t>
            </a:r>
          </a:p>
        </p:txBody>
      </p:sp>
      <p:grpSp>
        <p:nvGrpSpPr>
          <p:cNvPr id="140" name="Shape 140"/>
          <p:cNvGrpSpPr/>
          <p:nvPr/>
        </p:nvGrpSpPr>
        <p:grpSpPr>
          <a:xfrm>
            <a:off x="3497261" y="2286000"/>
            <a:ext cx="2065338" cy="1247774"/>
            <a:chOff x="2951161" y="2965450"/>
            <a:chExt cx="2065338" cy="1247774"/>
          </a:xfrm>
        </p:grpSpPr>
        <p:cxnSp>
          <p:nvCxnSpPr>
            <p:cNvPr id="141" name="Shape 141"/>
            <p:cNvCxnSpPr/>
            <p:nvPr/>
          </p:nvCxnSpPr>
          <p:spPr>
            <a:xfrm>
              <a:off x="4127500" y="3581400"/>
              <a:ext cx="889000" cy="0"/>
            </a:xfrm>
            <a:prstGeom prst="straightConnector1">
              <a:avLst/>
            </a:prstGeom>
            <a:noFill/>
            <a:ln cap="rnd" cmpd="sng" w="25400">
              <a:solidFill>
                <a:schemeClr val="dk1"/>
              </a:solidFill>
              <a:prstDash val="solid"/>
              <a:miter/>
              <a:headEnd len="med" w="med" type="none"/>
              <a:tailEnd len="med" w="med" type="none"/>
            </a:ln>
          </p:spPr>
        </p:cxnSp>
        <p:sp>
          <p:nvSpPr>
            <p:cNvPr id="142" name="Shape 142"/>
            <p:cNvSpPr txBox="1"/>
            <p:nvPr/>
          </p:nvSpPr>
          <p:spPr>
            <a:xfrm>
              <a:off x="4322762" y="2965450"/>
              <a:ext cx="434974"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n</a:t>
              </a:r>
            </a:p>
          </p:txBody>
        </p:sp>
        <p:sp>
          <p:nvSpPr>
            <p:cNvPr id="143" name="Shape 143"/>
            <p:cNvSpPr txBox="1"/>
            <p:nvPr/>
          </p:nvSpPr>
          <p:spPr>
            <a:xfrm>
              <a:off x="2951161" y="3225800"/>
              <a:ext cx="957261"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a:t>
              </a:r>
            </a:p>
          </p:txBody>
        </p:sp>
        <p:sp>
          <p:nvSpPr>
            <p:cNvPr id="144" name="Shape 144"/>
            <p:cNvSpPr txBox="1"/>
            <p:nvPr/>
          </p:nvSpPr>
          <p:spPr>
            <a:xfrm>
              <a:off x="4322762" y="3575050"/>
              <a:ext cx="409575" cy="638174"/>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k</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8" name="Shape 148"/>
        <p:cNvGrpSpPr/>
        <p:nvPr/>
      </p:nvGrpSpPr>
      <p:grpSpPr>
        <a:xfrm>
          <a:off x="0" y="0"/>
          <a:ext cx="0" cy="0"/>
          <a:chOff x="0" y="0"/>
          <a:chExt cx="0" cy="0"/>
        </a:xfrm>
      </p:grpSpPr>
      <p:sp>
        <p:nvSpPr>
          <p:cNvPr id="149" name="Shape 14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50" name="Shape 15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51" name="Shape 151"/>
          <p:cNvSpPr txBox="1"/>
          <p:nvPr>
            <p:ph idx="1" type="body"/>
          </p:nvPr>
        </p:nvSpPr>
        <p:spPr>
          <a:xfrm>
            <a:off x="228600" y="1524000"/>
            <a:ext cx="8915400" cy="48006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If expected frequencies are</a:t>
            </a:r>
            <a:br>
              <a:rPr b="1" i="0" lang="en-US" sz="3600" u="none" cap="none" strike="noStrike">
                <a:solidFill>
                  <a:schemeClr val="dk1"/>
                </a:solidFill>
                <a:latin typeface="Arial"/>
                <a:ea typeface="Arial"/>
                <a:cs typeface="Arial"/>
                <a:sym typeface="Arial"/>
              </a:rPr>
            </a:br>
            <a:r>
              <a:rPr b="1" i="0" lang="en-US" sz="3600" u="sng" cap="none" strike="noStrike">
                <a:solidFill>
                  <a:schemeClr val="dk1"/>
                </a:solidFill>
                <a:latin typeface="Arial"/>
                <a:ea typeface="Arial"/>
                <a:cs typeface="Arial"/>
                <a:sym typeface="Arial"/>
              </a:rPr>
              <a:t>not all equal</a:t>
            </a:r>
            <a:r>
              <a:rPr b="1" i="0" lang="en-US" sz="3600" u="none" cap="none" strike="noStrike">
                <a:solidFill>
                  <a:schemeClr val="dk1"/>
                </a:solidFill>
                <a:latin typeface="Arial"/>
                <a:ea typeface="Arial"/>
                <a:cs typeface="Arial"/>
                <a:sym typeface="Arial"/>
              </a:rPr>
              <a:t>:</a:t>
            </a:r>
          </a:p>
          <a:p>
            <a:pPr indent="-342900" lvl="0" marL="342900" marR="0" rtl="0" algn="ctr">
              <a:lnSpc>
                <a:spcPct val="100000"/>
              </a:lnSpc>
              <a:spcBef>
                <a:spcPts val="720"/>
              </a:spcBef>
              <a:spcAft>
                <a:spcPts val="0"/>
              </a:spcAft>
              <a:buClr>
                <a:schemeClr val="dk1"/>
              </a:buClr>
              <a:buFont typeface="Times New Roman"/>
              <a:buNone/>
            </a:pPr>
            <a:r>
              <a:t/>
            </a:r>
            <a:endParaRPr b="1" i="0" sz="3600" u="none" cap="none" strike="noStrike">
              <a:solidFill>
                <a:schemeClr val="dk1"/>
              </a:solidFill>
              <a:latin typeface="Arial"/>
              <a:ea typeface="Arial"/>
              <a:cs typeface="Arial"/>
              <a:sym typeface="Arial"/>
            </a:endParaRPr>
          </a:p>
          <a:p>
            <a:pPr indent="-342900" lvl="0" marL="342900" marR="0" rtl="0" algn="ctr">
              <a:lnSpc>
                <a:spcPct val="100000"/>
              </a:lnSpc>
              <a:spcBef>
                <a:spcPts val="720"/>
              </a:spcBef>
              <a:spcAft>
                <a:spcPts val="0"/>
              </a:spcAft>
              <a:buClr>
                <a:schemeClr val="dk1"/>
              </a:buClr>
              <a:buFont typeface="Times New Roman"/>
              <a:buNone/>
            </a:pPr>
            <a:r>
              <a:t/>
            </a:r>
            <a:endParaRPr b="1" i="0" sz="3600" u="none" cap="none" strike="noStrike">
              <a:solidFill>
                <a:schemeClr val="dk1"/>
              </a:solidFill>
              <a:latin typeface="Arial"/>
              <a:ea typeface="Arial"/>
              <a:cs typeface="Arial"/>
              <a:sym typeface="Arial"/>
            </a:endParaRPr>
          </a:p>
          <a:p>
            <a:pPr indent="-342900" lvl="0" marL="342900" marR="0" rtl="0" algn="ctr">
              <a:lnSpc>
                <a:spcPct val="100000"/>
              </a:lnSpc>
              <a:spcBef>
                <a:spcPts val="64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Each expected frequency is found by multiplying the sum of all observed frequencies by the probability for the category.</a:t>
            </a:r>
          </a:p>
        </p:txBody>
      </p:sp>
      <p:sp>
        <p:nvSpPr>
          <p:cNvPr id="152" name="Shape 152"/>
          <p:cNvSpPr txBox="1"/>
          <p:nvPr/>
        </p:nvSpPr>
        <p:spPr>
          <a:xfrm>
            <a:off x="3633787" y="3035300"/>
            <a:ext cx="1635125" cy="6985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 </a:t>
            </a:r>
            <a:r>
              <a:rPr b="1" i="1" lang="en-US" sz="4000" u="none" cap="none" strike="noStrike">
                <a:solidFill>
                  <a:schemeClr val="dk1"/>
                </a:solidFill>
                <a:latin typeface="Times New Roman"/>
                <a:ea typeface="Times New Roman"/>
                <a:cs typeface="Times New Roman"/>
                <a:sym typeface="Times New Roman"/>
              </a:rPr>
              <a:t>np</a:t>
            </a:r>
          </a:p>
        </p:txBody>
      </p:sp>
      <p:sp>
        <p:nvSpPr>
          <p:cNvPr id="153" name="Shape 153"/>
          <p:cNvSpPr txBox="1"/>
          <p:nvPr>
            <p:ph type="title"/>
          </p:nvPr>
        </p:nvSpPr>
        <p:spPr>
          <a:xfrm>
            <a:off x="876300" y="2286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Expected Frequencies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7" name="Shape 157"/>
        <p:cNvGrpSpPr/>
        <p:nvPr/>
      </p:nvGrpSpPr>
      <p:grpSpPr>
        <a:xfrm>
          <a:off x="0" y="0"/>
          <a:ext cx="0" cy="0"/>
          <a:chOff x="0" y="0"/>
          <a:chExt cx="0" cy="0"/>
        </a:xfrm>
      </p:grpSpPr>
      <p:sp>
        <p:nvSpPr>
          <p:cNvPr id="158" name="Shape 15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59" name="Shape 15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60" name="Shape 160"/>
          <p:cNvSpPr txBox="1"/>
          <p:nvPr>
            <p:ph idx="1" type="body"/>
          </p:nvPr>
        </p:nvSpPr>
        <p:spPr>
          <a:xfrm>
            <a:off x="228600" y="3048000"/>
            <a:ext cx="8915400" cy="31241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A </a:t>
            </a:r>
            <a:r>
              <a:rPr b="1" i="0" lang="en-US" sz="2800" u="none" cap="none" strike="noStrike">
                <a:solidFill>
                  <a:schemeClr val="hlink"/>
                </a:solidFill>
                <a:latin typeface="Arial"/>
                <a:ea typeface="Arial"/>
                <a:cs typeface="Arial"/>
                <a:sym typeface="Arial"/>
              </a:rPr>
              <a:t>large</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disagreement</a:t>
            </a:r>
            <a:r>
              <a:rPr b="1" i="0" lang="en-US" sz="2800" u="none" cap="none" strike="noStrike">
                <a:solidFill>
                  <a:schemeClr val="dk1"/>
                </a:solidFill>
                <a:latin typeface="Arial"/>
                <a:ea typeface="Arial"/>
                <a:cs typeface="Arial"/>
                <a:sym typeface="Arial"/>
              </a:rPr>
              <a:t> between observed and expected values will lead to a large value of 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and a small </a:t>
            </a:r>
            <a:r>
              <a:rPr b="1" i="1" lang="en-US" sz="2800" u="none" cap="none" strike="noStrike">
                <a:solidFill>
                  <a:schemeClr val="dk1"/>
                </a:solidFill>
                <a:latin typeface="Times New Roman"/>
                <a:ea typeface="Times New Roman"/>
                <a:cs typeface="Times New Roman"/>
                <a:sym typeface="Times New Roman"/>
              </a:rPr>
              <a:t>P</a:t>
            </a:r>
            <a:r>
              <a:rPr b="1" i="0" lang="en-US" sz="2800" u="none" cap="none" strike="noStrike">
                <a:solidFill>
                  <a:schemeClr val="dk1"/>
                </a:solidFill>
                <a:latin typeface="Arial"/>
                <a:ea typeface="Arial"/>
                <a:cs typeface="Arial"/>
                <a:sym typeface="Arial"/>
              </a:rPr>
              <a:t>-value.</a:t>
            </a:r>
          </a:p>
          <a:p>
            <a:pPr indent="-342900" lvl="0" marL="342900" marR="0" rtl="0" algn="l">
              <a:lnSpc>
                <a:spcPct val="100000"/>
              </a:lnSpc>
              <a:spcBef>
                <a:spcPts val="168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A </a:t>
            </a:r>
            <a:r>
              <a:rPr b="1" i="0" lang="en-US" sz="2800" u="none" cap="none" strike="noStrike">
                <a:solidFill>
                  <a:schemeClr val="hlink"/>
                </a:solidFill>
                <a:latin typeface="Arial"/>
                <a:ea typeface="Arial"/>
                <a:cs typeface="Arial"/>
                <a:sym typeface="Arial"/>
              </a:rPr>
              <a:t>significantly</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large</a:t>
            </a:r>
            <a:r>
              <a:rPr b="1" i="0" lang="en-US" sz="2800" u="none" cap="none" strike="noStrike">
                <a:solidFill>
                  <a:schemeClr val="dk1"/>
                </a:solidFill>
                <a:latin typeface="Arial"/>
                <a:ea typeface="Arial"/>
                <a:cs typeface="Arial"/>
                <a:sym typeface="Arial"/>
              </a:rPr>
              <a:t> value of 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will cause a </a:t>
            </a:r>
            <a:r>
              <a:rPr b="1" i="0" lang="en-US" sz="2800" u="none" cap="none" strike="noStrike">
                <a:solidFill>
                  <a:schemeClr val="hlink"/>
                </a:solidFill>
                <a:latin typeface="Arial"/>
                <a:ea typeface="Arial"/>
                <a:cs typeface="Arial"/>
                <a:sym typeface="Arial"/>
              </a:rPr>
              <a:t>rejection</a:t>
            </a:r>
            <a:r>
              <a:rPr b="1" i="0" lang="en-US" sz="2800" u="none" cap="none" strike="noStrike">
                <a:solidFill>
                  <a:schemeClr val="dk1"/>
                </a:solidFill>
                <a:latin typeface="Arial"/>
                <a:ea typeface="Arial"/>
                <a:cs typeface="Arial"/>
                <a:sym typeface="Arial"/>
              </a:rPr>
              <a:t> of the null hypothesis of no difference between the observed and the expected.</a:t>
            </a:r>
          </a:p>
        </p:txBody>
      </p:sp>
      <p:sp>
        <p:nvSpPr>
          <p:cNvPr id="161" name="Shape 161"/>
          <p:cNvSpPr txBox="1"/>
          <p:nvPr/>
        </p:nvSpPr>
        <p:spPr>
          <a:xfrm>
            <a:off x="304800" y="1447800"/>
            <a:ext cx="8458200" cy="1600199"/>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A </a:t>
            </a:r>
            <a:r>
              <a:rPr b="1" i="0" lang="en-US" sz="2800" u="none" cap="none" strike="noStrike">
                <a:solidFill>
                  <a:schemeClr val="hlink"/>
                </a:solidFill>
                <a:latin typeface="Arial"/>
                <a:ea typeface="Arial"/>
                <a:cs typeface="Arial"/>
                <a:sym typeface="Arial"/>
              </a:rPr>
              <a:t>close agreement </a:t>
            </a:r>
            <a:r>
              <a:rPr b="1" i="0" lang="en-US" sz="2800" u="none" cap="none" strike="noStrike">
                <a:solidFill>
                  <a:schemeClr val="dk1"/>
                </a:solidFill>
                <a:latin typeface="Arial"/>
                <a:ea typeface="Arial"/>
                <a:cs typeface="Arial"/>
                <a:sym typeface="Arial"/>
              </a:rPr>
              <a:t>between observed and expected values will lead to a small value of χ</a:t>
            </a:r>
            <a:r>
              <a:rPr b="1" baseline="30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 and a large </a:t>
            </a:r>
            <a:r>
              <a:rPr b="1" i="1" lang="en-US" sz="2800" u="none" cap="none" strike="noStrike">
                <a:solidFill>
                  <a:schemeClr val="dk1"/>
                </a:solidFill>
                <a:latin typeface="Times New Roman"/>
                <a:ea typeface="Times New Roman"/>
                <a:cs typeface="Times New Roman"/>
                <a:sym typeface="Times New Roman"/>
              </a:rPr>
              <a:t>P</a:t>
            </a:r>
            <a:r>
              <a:rPr b="1" i="0" lang="en-US" sz="2800" u="none" cap="none" strike="noStrike">
                <a:solidFill>
                  <a:schemeClr val="dk1"/>
                </a:solidFill>
                <a:latin typeface="Arial"/>
                <a:ea typeface="Arial"/>
                <a:cs typeface="Arial"/>
                <a:sym typeface="Arial"/>
              </a:rPr>
              <a:t>-value.</a:t>
            </a:r>
          </a:p>
        </p:txBody>
      </p:sp>
      <p:sp>
        <p:nvSpPr>
          <p:cNvPr id="162" name="Shape 162"/>
          <p:cNvSpPr txBox="1"/>
          <p:nvPr>
            <p:ph type="title"/>
          </p:nvPr>
        </p:nvSpPr>
        <p:spPr>
          <a:xfrm>
            <a:off x="533400" y="228600"/>
            <a:ext cx="8077199" cy="838199"/>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 Test</a:t>
            </a:r>
            <a:br>
              <a:rPr b="0" i="0" lang="en-US" sz="3600" u="none" cap="none" strike="noStrike">
                <a:solidFill>
                  <a:srgbClr val="008000"/>
                </a:solidFill>
                <a:latin typeface="Arial"/>
                <a:ea typeface="Arial"/>
                <a:cs typeface="Arial"/>
                <a:sym typeface="Arial"/>
              </a:rPr>
            </a:br>
            <a:br>
              <a:rPr b="0" i="0" lang="en-US" sz="1400" u="none" cap="none" strike="noStrike">
                <a:solidFill>
                  <a:srgbClr val="00279F"/>
                </a:solidFill>
                <a:latin typeface="Arial"/>
                <a:ea typeface="Arial"/>
                <a:cs typeface="Arial"/>
                <a:sym typeface="Arial"/>
              </a:rPr>
            </a:br>
            <a:r>
              <a:rPr b="0" i="0" lang="en-US" sz="3800" u="none" cap="none" strike="noStrike">
                <a:solidFill>
                  <a:schemeClr val="hlink"/>
                </a:solidFill>
                <a:latin typeface="Arial"/>
                <a:ea typeface="Arial"/>
                <a:cs typeface="Arial"/>
                <a:sym typeface="Arial"/>
              </a:rPr>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6" name="Shape 166"/>
        <p:cNvGrpSpPr/>
        <p:nvPr/>
      </p:nvGrpSpPr>
      <p:grpSpPr>
        <a:xfrm>
          <a:off x="0" y="0"/>
          <a:ext cx="0" cy="0"/>
          <a:chOff x="0" y="0"/>
          <a:chExt cx="0" cy="0"/>
        </a:xfrm>
      </p:grpSpPr>
      <p:sp>
        <p:nvSpPr>
          <p:cNvPr id="167" name="Shape 16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68" name="Shape 16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69" name="Shape 169"/>
          <p:cNvSpPr txBox="1"/>
          <p:nvPr>
            <p:ph type="title"/>
          </p:nvPr>
        </p:nvSpPr>
        <p:spPr>
          <a:xfrm>
            <a:off x="533400" y="228600"/>
            <a:ext cx="8077199" cy="838199"/>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3600" u="none" cap="none" strike="noStrike">
                <a:solidFill>
                  <a:srgbClr val="008000"/>
                </a:solidFill>
                <a:latin typeface="Arial"/>
                <a:ea typeface="Arial"/>
                <a:cs typeface="Arial"/>
                <a:sym typeface="Arial"/>
              </a:rPr>
              <a:t>Goodness-of-Fit Test</a:t>
            </a:r>
            <a:br>
              <a:rPr b="0" i="0" lang="en-US" sz="3600" u="none" cap="none" strike="noStrike">
                <a:solidFill>
                  <a:srgbClr val="008000"/>
                </a:solidFill>
                <a:latin typeface="Arial"/>
                <a:ea typeface="Arial"/>
                <a:cs typeface="Arial"/>
                <a:sym typeface="Arial"/>
              </a:rPr>
            </a:br>
            <a:br>
              <a:rPr b="0" i="0" lang="en-US" sz="1400" u="none" cap="none" strike="noStrike">
                <a:solidFill>
                  <a:srgbClr val="00279F"/>
                </a:solidFill>
                <a:latin typeface="Arial"/>
                <a:ea typeface="Arial"/>
                <a:cs typeface="Arial"/>
                <a:sym typeface="Arial"/>
              </a:rPr>
            </a:br>
            <a:r>
              <a:rPr b="0" i="0" lang="en-US" sz="3800" u="none" cap="none" strike="noStrike">
                <a:solidFill>
                  <a:schemeClr val="hlink"/>
                </a:solidFill>
                <a:latin typeface="Arial"/>
                <a:ea typeface="Arial"/>
                <a:cs typeface="Arial"/>
                <a:sym typeface="Arial"/>
              </a:rPr>
              <a:t>  </a:t>
            </a:r>
          </a:p>
        </p:txBody>
      </p:sp>
      <p:sp>
        <p:nvSpPr>
          <p:cNvPr id="170" name="Shape 170"/>
          <p:cNvSpPr txBox="1"/>
          <p:nvPr>
            <p:ph idx="1" type="body"/>
          </p:nvPr>
        </p:nvSpPr>
        <p:spPr>
          <a:xfrm>
            <a:off x="685800" y="1981200"/>
            <a:ext cx="7772400"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P is low, the null must go.”</a:t>
            </a:r>
          </a:p>
          <a:p>
            <a:pPr indent="0" lvl="0" marL="0" marR="0" rtl="0" algn="l">
              <a:lnSpc>
                <a:spcPct val="100000"/>
              </a:lnSpc>
              <a:spcBef>
                <a:spcPts val="64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the P-value is small, reject the null hypothesis that the distribution is as claimed.)</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4" name="Shape 174"/>
        <p:cNvGrpSpPr/>
        <p:nvPr/>
      </p:nvGrpSpPr>
      <p:grpSpPr>
        <a:xfrm>
          <a:off x="0" y="0"/>
          <a:ext cx="0" cy="0"/>
          <a:chOff x="0" y="0"/>
          <a:chExt cx="0" cy="0"/>
        </a:xfrm>
      </p:grpSpPr>
      <p:sp>
        <p:nvSpPr>
          <p:cNvPr id="175" name="Shape 175"/>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76" name="Shape 176"/>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77" name="Shape 177"/>
          <p:cNvSpPr txBox="1"/>
          <p:nvPr/>
        </p:nvSpPr>
        <p:spPr>
          <a:xfrm>
            <a:off x="2057400" y="0"/>
            <a:ext cx="6248399" cy="941386"/>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2400" u="none" cap="none" strike="noStrike">
                <a:solidFill>
                  <a:srgbClr val="008000"/>
                </a:solidFill>
                <a:latin typeface="Arial"/>
                <a:ea typeface="Arial"/>
                <a:cs typeface="Arial"/>
                <a:sym typeface="Arial"/>
              </a:rPr>
              <a:t>Relationships Among the </a:t>
            </a:r>
            <a:r>
              <a:rPr b="1" i="0" lang="en-US" sz="3200" u="none" cap="none" strike="noStrike">
                <a:solidFill>
                  <a:srgbClr val="008000"/>
                </a:solidFill>
                <a:latin typeface="Arial"/>
                <a:ea typeface="Arial"/>
                <a:cs typeface="Arial"/>
                <a:sym typeface="Arial"/>
              </a:rPr>
              <a:t>χ</a:t>
            </a:r>
            <a:r>
              <a:rPr b="1" baseline="30000" i="0" lang="en-US" sz="2800" u="none" cap="none" strike="noStrike">
                <a:solidFill>
                  <a:srgbClr val="008000"/>
                </a:solidFill>
                <a:latin typeface="Arial"/>
                <a:ea typeface="Arial"/>
                <a:cs typeface="Arial"/>
                <a:sym typeface="Arial"/>
              </a:rPr>
              <a:t>2</a:t>
            </a:r>
            <a:r>
              <a:rPr b="1" i="0" lang="en-US" sz="2400" u="none" cap="none" strike="noStrike">
                <a:solidFill>
                  <a:srgbClr val="008000"/>
                </a:solidFill>
                <a:latin typeface="Arial"/>
                <a:ea typeface="Arial"/>
                <a:cs typeface="Arial"/>
                <a:sym typeface="Arial"/>
              </a:rPr>
              <a:t> Test Statistic, P-Value, and Goodness-of-Fit</a:t>
            </a:r>
          </a:p>
        </p:txBody>
      </p:sp>
      <p:pic>
        <p:nvPicPr>
          <p:cNvPr id="178" name="Shape 178"/>
          <p:cNvPicPr preferRelativeResize="0"/>
          <p:nvPr/>
        </p:nvPicPr>
        <p:blipFill rotWithShape="1">
          <a:blip r:embed="rId3">
            <a:alphaModFix/>
          </a:blip>
          <a:srcRect b="0" l="0" r="0" t="0"/>
          <a:stretch/>
        </p:blipFill>
        <p:spPr>
          <a:xfrm>
            <a:off x="2057400" y="914400"/>
            <a:ext cx="6388099" cy="5816599"/>
          </a:xfrm>
          <a:prstGeom prst="rect">
            <a:avLst/>
          </a:prstGeom>
          <a:noFill/>
          <a:ln>
            <a:noFill/>
          </a:ln>
        </p:spPr>
      </p:pic>
      <p:sp>
        <p:nvSpPr>
          <p:cNvPr id="179" name="Shape 179"/>
          <p:cNvSpPr txBox="1"/>
          <p:nvPr/>
        </p:nvSpPr>
        <p:spPr>
          <a:xfrm>
            <a:off x="7537450" y="6400800"/>
            <a:ext cx="1536699" cy="393700"/>
          </a:xfrm>
          <a:prstGeom prst="rect">
            <a:avLst/>
          </a:prstGeom>
          <a:solidFill>
            <a:schemeClr val="lt1"/>
          </a:solid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6699"/>
              </a:buClr>
              <a:buSzPct val="25000"/>
              <a:buFont typeface="Arial"/>
              <a:buNone/>
            </a:pPr>
            <a:r>
              <a:rPr b="1" i="0" lang="en-US" sz="2000" u="none" cap="none" strike="noStrike">
                <a:solidFill>
                  <a:srgbClr val="006699"/>
                </a:solidFill>
                <a:latin typeface="Arial"/>
                <a:ea typeface="Arial"/>
                <a:cs typeface="Arial"/>
                <a:sym typeface="Arial"/>
              </a:rPr>
              <a:t>Figure 11-2</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3" name="Shape 183"/>
        <p:cNvGrpSpPr/>
        <p:nvPr/>
      </p:nvGrpSpPr>
      <p:grpSpPr>
        <a:xfrm>
          <a:off x="0" y="0"/>
          <a:ext cx="0" cy="0"/>
          <a:chOff x="0" y="0"/>
          <a:chExt cx="0" cy="0"/>
        </a:xfrm>
      </p:grpSpPr>
      <p:sp>
        <p:nvSpPr>
          <p:cNvPr id="184" name="Shape 18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85" name="Shape 18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86" name="Shape 186"/>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87" name="Shape 187"/>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8" name="Shape 188"/>
          <p:cNvSpPr txBox="1"/>
          <p:nvPr/>
        </p:nvSpPr>
        <p:spPr>
          <a:xfrm>
            <a:off x="685800" y="838200"/>
            <a:ext cx="7696199"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Set 1 in Appendix B includes weights from 40 randomly selected adult males and 40 randomly selected adult females. Those weights were obtained as part of the National Health Examination Survey. When obtaining weights of subjects, it is extremely important to actually weigh individuals instead of asking them to report their weights. By analyzing the last digits of weights, researchers can verify that weights were obtained through actual measurements instead of being reported.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x="0" y="0"/>
          <a:ext cx="0" cy="0"/>
          <a:chOff x="0" y="0"/>
          <a:chExt cx="0" cy="0"/>
        </a:xfrm>
      </p:grpSpPr>
      <p:sp>
        <p:nvSpPr>
          <p:cNvPr id="33" name="Shape 3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4" name="Shape 34"/>
          <p:cNvSpPr txBox="1"/>
          <p:nvPr>
            <p:ph idx="1" type="body"/>
          </p:nvPr>
        </p:nvSpPr>
        <p:spPr>
          <a:xfrm>
            <a:off x="685800" y="2514600"/>
            <a:ext cx="8001000" cy="3352799"/>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11-1  Review and Preview</a:t>
            </a:r>
          </a:p>
          <a:p>
            <a:pPr indent="-342900" lvl="0" marL="342900" marR="0" rtl="0" algn="l">
              <a:lnSpc>
                <a:spcPct val="95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11-2  Goodness-of-fit</a:t>
            </a:r>
          </a:p>
          <a:p>
            <a:pPr indent="-342900" lvl="0" marL="342900" marR="0" rtl="0" algn="l">
              <a:lnSpc>
                <a:spcPct val="95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11-3  Contingency Tables</a:t>
            </a:r>
          </a:p>
          <a:p>
            <a:pPr indent="-342900" lvl="0" marL="342900" marR="0" rtl="0" algn="l">
              <a:lnSpc>
                <a:spcPct val="95000"/>
              </a:lnSpc>
              <a:spcBef>
                <a:spcPts val="1600"/>
              </a:spcBef>
              <a:spcAft>
                <a:spcPts val="800"/>
              </a:spcAft>
              <a:buClr>
                <a:schemeClr val="dk1"/>
              </a:buClr>
              <a:buSzPct val="25000"/>
              <a:buFont typeface="Arial"/>
              <a:buNone/>
            </a:pPr>
            <a:r>
              <a:rPr b="1" i="0" lang="en-US" sz="3200" u="none" cap="none" strike="noStrike">
                <a:solidFill>
                  <a:schemeClr val="dk1"/>
                </a:solidFill>
                <a:latin typeface="Arial"/>
                <a:ea typeface="Arial"/>
                <a:cs typeface="Arial"/>
                <a:sym typeface="Arial"/>
              </a:rPr>
              <a:t>11-4  McNemar’s Test for Matched Pairs</a:t>
            </a:r>
          </a:p>
        </p:txBody>
      </p:sp>
      <p:sp>
        <p:nvSpPr>
          <p:cNvPr id="35" name="Shape 35"/>
          <p:cNvSpPr txBox="1"/>
          <p:nvPr>
            <p:ph type="title"/>
          </p:nvPr>
        </p:nvSpPr>
        <p:spPr>
          <a:xfrm>
            <a:off x="685800" y="68580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Chapter 11</a:t>
            </a:r>
            <a:br>
              <a:rPr b="1" i="0" lang="en-US" sz="4000" u="none" cap="none" strike="noStrike">
                <a:solidFill>
                  <a:schemeClr val="dk2"/>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Goodness-of-Fit </a:t>
            </a:r>
            <a:br>
              <a:rPr b="1" i="0" lang="en-US" sz="40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and Contingency Tables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2" name="Shape 192"/>
        <p:cNvGrpSpPr/>
        <p:nvPr/>
      </p:nvGrpSpPr>
      <p:grpSpPr>
        <a:xfrm>
          <a:off x="0" y="0"/>
          <a:ext cx="0" cy="0"/>
          <a:chOff x="0" y="0"/>
          <a:chExt cx="0" cy="0"/>
        </a:xfrm>
      </p:grpSpPr>
      <p:sp>
        <p:nvSpPr>
          <p:cNvPr id="193" name="Shape 19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194" name="Shape 19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195" name="Shape 195"/>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196" name="Shape 196"/>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7" name="Shape 197"/>
          <p:cNvSpPr txBox="1"/>
          <p:nvPr/>
        </p:nvSpPr>
        <p:spPr>
          <a:xfrm>
            <a:off x="685800" y="838200"/>
            <a:ext cx="7696199" cy="5643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people report weights, they typically round to a whole number, so reported weights tend to have many last digits consisting of 0. In contrast, if people are actually weighed with a scale having precision to the nearest 0.1 pound, the weights tend to have last digits that are uniformly distributed, with 0, 1, 2, … , 9 all occurring with roughly the same frequencies. Table 11-2 shows the frequency distribution of the last digits from 80 weights listed in Data Set 1 in Appendix B.</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03" name="Shape 20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04" name="Shape 204"/>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05" name="Shape 205"/>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6" name="Shape 206"/>
          <p:cNvSpPr txBox="1"/>
          <p:nvPr/>
        </p:nvSpPr>
        <p:spPr>
          <a:xfrm>
            <a:off x="685800" y="838200"/>
            <a:ext cx="7696199"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(For example, the weight of 201.5 lb has a last digit of 5, and this is one of the data values included in Table 11-2.)</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Test the claim that the sample is from a population of weights in which the last digits do not occur with the same frequency. Based on the results, what can we conclude about the procedure used to obtain the weights?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12" name="Shape 21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13" name="Shape 213"/>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14" name="Shape 214"/>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215" name="Shape 215"/>
          <p:cNvPicPr preferRelativeResize="0"/>
          <p:nvPr/>
        </p:nvPicPr>
        <p:blipFill rotWithShape="1">
          <a:blip r:embed="rId3">
            <a:alphaModFix/>
          </a:blip>
          <a:srcRect b="0" l="0" r="0" t="0"/>
          <a:stretch/>
        </p:blipFill>
        <p:spPr>
          <a:xfrm>
            <a:off x="2559050" y="658812"/>
            <a:ext cx="3765550" cy="57848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9" name="Shape 219"/>
        <p:cNvGrpSpPr/>
        <p:nvPr/>
      </p:nvGrpSpPr>
      <p:grpSpPr>
        <a:xfrm>
          <a:off x="0" y="0"/>
          <a:ext cx="0" cy="0"/>
          <a:chOff x="0" y="0"/>
          <a:chExt cx="0" cy="0"/>
        </a:xfrm>
      </p:grpSpPr>
      <p:sp>
        <p:nvSpPr>
          <p:cNvPr id="220" name="Shape 22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21" name="Shape 22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22" name="Shape 222"/>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23" name="Shape 223"/>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4" name="Shape 224"/>
          <p:cNvSpPr txBox="1"/>
          <p:nvPr/>
        </p:nvSpPr>
        <p:spPr>
          <a:xfrm>
            <a:off x="571500" y="838200"/>
            <a:ext cx="8001000"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randomly selected subjects, frequency counts, expected frequency is 8 (&gt; 5)</a:t>
            </a:r>
          </a:p>
        </p:txBody>
      </p:sp>
      <p:sp>
        <p:nvSpPr>
          <p:cNvPr id="225" name="Shape 225"/>
          <p:cNvSpPr txBox="1"/>
          <p:nvPr/>
        </p:nvSpPr>
        <p:spPr>
          <a:xfrm>
            <a:off x="571500" y="2211386"/>
            <a:ext cx="8115300" cy="946150"/>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1:	at least one of the probabilities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9</a:t>
            </a:r>
            <a:r>
              <a:rPr b="1" i="0" lang="en-US" sz="2800" u="none" cap="none" strike="noStrike">
                <a:solidFill>
                  <a:schemeClr val="dk1"/>
                </a:solidFill>
                <a:latin typeface="Arial"/>
                <a:ea typeface="Arial"/>
                <a:cs typeface="Arial"/>
                <a:sym typeface="Arial"/>
              </a:rPr>
              <a:t>, is different from the others</a:t>
            </a:r>
          </a:p>
        </p:txBody>
      </p:sp>
      <p:sp>
        <p:nvSpPr>
          <p:cNvPr id="226" name="Shape 226"/>
          <p:cNvSpPr txBox="1"/>
          <p:nvPr/>
        </p:nvSpPr>
        <p:spPr>
          <a:xfrm>
            <a:off x="571500" y="3309937"/>
            <a:ext cx="8115300" cy="1373187"/>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2:	at least one of the probabilities are the same:</a:t>
            </a:r>
          </a:p>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0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3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4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5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6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7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8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9</a:t>
            </a:r>
          </a:p>
        </p:txBody>
      </p:sp>
      <p:sp>
        <p:nvSpPr>
          <p:cNvPr id="227" name="Shape 227"/>
          <p:cNvSpPr txBox="1"/>
          <p:nvPr/>
        </p:nvSpPr>
        <p:spPr>
          <a:xfrm>
            <a:off x="571500" y="4953000"/>
            <a:ext cx="8115300" cy="15859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3:	null hypothesis contains equality</a:t>
            </a:r>
          </a:p>
          <a:p>
            <a:pPr indent="-1365250" lvl="0" marL="1365250" marR="0" rtl="0" algn="l">
              <a:lnSpc>
                <a:spcPct val="100000"/>
              </a:lnSpc>
              <a:spcBef>
                <a:spcPts val="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0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1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3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4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5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6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7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8 </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baseline="-25000" i="0" lang="en-US" sz="2800" u="none" cap="none" strike="noStrike">
                <a:solidFill>
                  <a:schemeClr val="dk1"/>
                </a:solidFill>
                <a:latin typeface="Arial"/>
                <a:ea typeface="Arial"/>
                <a:cs typeface="Arial"/>
                <a:sym typeface="Arial"/>
              </a:rPr>
              <a:t>9</a:t>
            </a:r>
          </a:p>
          <a:p>
            <a:pPr indent="-1365250" lvl="0" marL="136525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At least one probability is different</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1" name="Shape 231"/>
        <p:cNvGrpSpPr/>
        <p:nvPr/>
      </p:nvGrpSpPr>
      <p:grpSpPr>
        <a:xfrm>
          <a:off x="0" y="0"/>
          <a:ext cx="0" cy="0"/>
          <a:chOff x="0" y="0"/>
          <a:chExt cx="0" cy="0"/>
        </a:xfrm>
      </p:grpSpPr>
      <p:sp>
        <p:nvSpPr>
          <p:cNvPr id="232" name="Shape 23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33" name="Shape 23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34" name="Shape 234"/>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35" name="Shape 235"/>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6" name="Shape 236"/>
          <p:cNvSpPr txBox="1"/>
          <p:nvPr/>
        </p:nvSpPr>
        <p:spPr>
          <a:xfrm>
            <a:off x="571500" y="838200"/>
            <a:ext cx="8267699" cy="51911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4:	no significance specified, use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p:txBody>
      </p:sp>
      <p:sp>
        <p:nvSpPr>
          <p:cNvPr id="237" name="Shape 237"/>
          <p:cNvSpPr txBox="1"/>
          <p:nvPr/>
        </p:nvSpPr>
        <p:spPr>
          <a:xfrm>
            <a:off x="571500" y="2052636"/>
            <a:ext cx="8115300" cy="946150"/>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5:	testing whether a uniform distribution so use goodness-of-fit test: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p>
        </p:txBody>
      </p:sp>
      <p:sp>
        <p:nvSpPr>
          <p:cNvPr id="238" name="Shape 238"/>
          <p:cNvSpPr txBox="1"/>
          <p:nvPr/>
        </p:nvSpPr>
        <p:spPr>
          <a:xfrm>
            <a:off x="533400" y="3640137"/>
            <a:ext cx="8115300" cy="2227262"/>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6:	see the next slide for the computation of the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test statistic. The test statistic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11.250, using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and </a:t>
            </a:r>
            <a:r>
              <a:rPr b="1" i="1" lang="en-US" sz="2800" u="none" cap="none" strike="noStrike">
                <a:solidFill>
                  <a:schemeClr val="dk1"/>
                </a:solidFill>
                <a:latin typeface="Arial"/>
                <a:ea typeface="Arial"/>
                <a:cs typeface="Arial"/>
                <a:sym typeface="Arial"/>
              </a:rPr>
              <a:t>k </a:t>
            </a:r>
            <a:r>
              <a:rPr b="1" i="0" lang="en-US" sz="2800" u="none" cap="none" strike="noStrike">
                <a:solidFill>
                  <a:schemeClr val="dk1"/>
                </a:solidFill>
                <a:latin typeface="Arial"/>
                <a:ea typeface="Arial"/>
                <a:cs typeface="Arial"/>
                <a:sym typeface="Arial"/>
              </a:rPr>
              <a:t>– 1 = 9 degrees of freedom, the critical value is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16.919</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2" name="Shape 242"/>
        <p:cNvGrpSpPr/>
        <p:nvPr/>
      </p:nvGrpSpPr>
      <p:grpSpPr>
        <a:xfrm>
          <a:off x="0" y="0"/>
          <a:ext cx="0" cy="0"/>
          <a:chOff x="0" y="0"/>
          <a:chExt cx="0" cy="0"/>
        </a:xfrm>
      </p:grpSpPr>
      <p:sp>
        <p:nvSpPr>
          <p:cNvPr id="243" name="Shape 24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44" name="Shape 24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45" name="Shape 245"/>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46" name="Shape 246"/>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247" name="Shape 247"/>
          <p:cNvPicPr preferRelativeResize="0"/>
          <p:nvPr/>
        </p:nvPicPr>
        <p:blipFill rotWithShape="1">
          <a:blip r:embed="rId3">
            <a:alphaModFix/>
          </a:blip>
          <a:srcRect b="0" l="0" r="0" t="0"/>
          <a:stretch/>
        </p:blipFill>
        <p:spPr>
          <a:xfrm>
            <a:off x="317500" y="1047750"/>
            <a:ext cx="8763000" cy="52832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1" name="Shape 251"/>
        <p:cNvGrpSpPr/>
        <p:nvPr/>
      </p:nvGrpSpPr>
      <p:grpSpPr>
        <a:xfrm>
          <a:off x="0" y="0"/>
          <a:ext cx="0" cy="0"/>
          <a:chOff x="0" y="0"/>
          <a:chExt cx="0" cy="0"/>
        </a:xfrm>
      </p:grpSpPr>
      <p:sp>
        <p:nvSpPr>
          <p:cNvPr id="252" name="Shape 25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53" name="Shape 25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54" name="Shape 254"/>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55" name="Shape 255"/>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6" name="Shape 256"/>
          <p:cNvSpPr txBox="1"/>
          <p:nvPr/>
        </p:nvSpPr>
        <p:spPr>
          <a:xfrm>
            <a:off x="571500" y="838200"/>
            <a:ext cx="2324099" cy="5643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7:</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Because the test statistic does not fall in the critical region, there is not sufficient evidence to reject the null hypothesis.</a:t>
            </a:r>
          </a:p>
        </p:txBody>
      </p:sp>
      <p:pic>
        <p:nvPicPr>
          <p:cNvPr id="257" name="Shape 257"/>
          <p:cNvPicPr preferRelativeResize="0"/>
          <p:nvPr/>
        </p:nvPicPr>
        <p:blipFill rotWithShape="1">
          <a:blip r:embed="rId3">
            <a:alphaModFix/>
          </a:blip>
          <a:srcRect b="0" l="0" r="0" t="0"/>
          <a:stretch/>
        </p:blipFill>
        <p:spPr>
          <a:xfrm>
            <a:off x="3124200" y="1143000"/>
            <a:ext cx="5930899" cy="5065711"/>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63" name="Shape 26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64" name="Shape 264"/>
          <p:cNvSpPr txBox="1"/>
          <p:nvPr/>
        </p:nvSpPr>
        <p:spPr>
          <a:xfrm>
            <a:off x="571500" y="131761"/>
            <a:ext cx="1987549" cy="527050"/>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265" name="Shape 265"/>
          <p:cNvSpPr txBox="1"/>
          <p:nvPr/>
        </p:nvSpPr>
        <p:spPr>
          <a:xfrm>
            <a:off x="212725" y="4113212"/>
            <a:ext cx="4911725"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6" name="Shape 266"/>
          <p:cNvSpPr txBox="1"/>
          <p:nvPr/>
        </p:nvSpPr>
        <p:spPr>
          <a:xfrm>
            <a:off x="571500" y="838200"/>
            <a:ext cx="8001000" cy="1800225"/>
          </a:xfrm>
          <a:prstGeom prst="rect">
            <a:avLst/>
          </a:prstGeom>
          <a:noFill/>
          <a:ln>
            <a:noFill/>
          </a:ln>
        </p:spPr>
        <p:txBody>
          <a:bodyPr anchorCtr="0" anchor="t" bIns="45700" lIns="91425" rIns="91425" tIns="45700">
            <a:noAutofit/>
          </a:bodyPr>
          <a:lstStyle/>
          <a:p>
            <a:pPr indent="-1365250" lvl="0" marL="13652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Step 8:	There is not sufficient evidence to support the claim that the last digits do not occur with the same relative frequency.</a:t>
            </a:r>
          </a:p>
        </p:txBody>
      </p:sp>
      <p:sp>
        <p:nvSpPr>
          <p:cNvPr id="267" name="Shape 267"/>
          <p:cNvSpPr txBox="1"/>
          <p:nvPr/>
        </p:nvSpPr>
        <p:spPr>
          <a:xfrm>
            <a:off x="571500" y="3213100"/>
            <a:ext cx="8115300"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goodness-of-fit test suggests that the last digits provide a reasonably good fit with the claimed distribution of equally likely frequencies. Instead of asking the subjects how much they weigh, it appears that their weights were actually measured as they should have been.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1" name="Shape 271"/>
        <p:cNvGrpSpPr/>
        <p:nvPr/>
      </p:nvGrpSpPr>
      <p:grpSpPr>
        <a:xfrm>
          <a:off x="0" y="0"/>
          <a:ext cx="0" cy="0"/>
          <a:chOff x="0" y="0"/>
          <a:chExt cx="0" cy="0"/>
        </a:xfrm>
      </p:grpSpPr>
      <p:sp>
        <p:nvSpPr>
          <p:cNvPr id="272" name="Shape 27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73" name="Shape 27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74" name="Shape 274"/>
          <p:cNvSpPr txBox="1"/>
          <p:nvPr/>
        </p:nvSpPr>
        <p:spPr>
          <a:xfrm>
            <a:off x="3705225" y="260350"/>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275" name="Shape 275"/>
          <p:cNvSpPr txBox="1"/>
          <p:nvPr/>
        </p:nvSpPr>
        <p:spPr>
          <a:xfrm>
            <a:off x="1143000" y="1143000"/>
            <a:ext cx="7467600"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276" name="Shape 276"/>
          <p:cNvSpPr txBox="1"/>
          <p:nvPr/>
        </p:nvSpPr>
        <p:spPr>
          <a:xfrm>
            <a:off x="1143000" y="1981200"/>
            <a:ext cx="7467600" cy="2247900"/>
          </a:xfrm>
          <a:prstGeom prst="rect">
            <a:avLst/>
          </a:prstGeom>
          <a:noFill/>
          <a:ln>
            <a:noFill/>
          </a:ln>
        </p:spPr>
        <p:txBody>
          <a:bodyPr anchorCtr="0" anchor="t" bIns="45700" lIns="91425" rIns="91425" tIns="45700">
            <a:noAutofit/>
          </a:bodyPr>
          <a:lstStyle/>
          <a:p>
            <a:pPr indent="0" lvl="0" marL="0" marR="0" rtl="0" algn="l">
              <a:lnSpc>
                <a:spcPct val="101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Goodness-of-Fit</a:t>
            </a:r>
          </a:p>
          <a:p>
            <a:pPr indent="0" lvl="0" marL="0" marR="0" rtl="0" algn="l">
              <a:lnSpc>
                <a:spcPct val="101000"/>
              </a:lnSpc>
              <a:spcBef>
                <a:spcPts val="112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Equal Expected Frequencies</a:t>
            </a:r>
          </a:p>
          <a:p>
            <a:pPr indent="0" lvl="0" marL="0" marR="0" rtl="0" algn="l">
              <a:lnSpc>
                <a:spcPct val="101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Unequal Expected Frequencies</a:t>
            </a:r>
          </a:p>
          <a:p>
            <a:pPr indent="0" lvl="0" marL="0" marR="0" rtl="0" algn="l">
              <a:lnSpc>
                <a:spcPct val="100000"/>
              </a:lnSpc>
              <a:spcBef>
                <a:spcPts val="280"/>
              </a:spcBef>
              <a:spcAft>
                <a:spcPts val="0"/>
              </a:spcAft>
              <a:buNone/>
            </a:pPr>
            <a:r>
              <a:t/>
            </a:r>
            <a:endParaRPr b="1" i="0" sz="2800" u="none" cap="none" strike="noStrike">
              <a:solidFill>
                <a:schemeClr val="dk1"/>
              </a:solidFill>
              <a:latin typeface="Arial"/>
              <a:ea typeface="Arial"/>
              <a:cs typeface="Arial"/>
              <a:sym typeface="Arial"/>
            </a:endParaRPr>
          </a:p>
        </p:txBody>
      </p:sp>
      <p:sp>
        <p:nvSpPr>
          <p:cNvPr id="277" name="Shape 277"/>
          <p:cNvSpPr txBox="1"/>
          <p:nvPr/>
        </p:nvSpPr>
        <p:spPr>
          <a:xfrm>
            <a:off x="1143000" y="3886200"/>
            <a:ext cx="7467600" cy="1398587"/>
          </a:xfrm>
          <a:prstGeom prst="rect">
            <a:avLst/>
          </a:prstGeom>
          <a:noFill/>
          <a:ln>
            <a:noFill/>
          </a:ln>
        </p:spPr>
        <p:txBody>
          <a:bodyPr anchorCtr="0" anchor="t" bIns="45700" lIns="91425" rIns="91425" tIns="45700">
            <a:noAutofit/>
          </a:bodyPr>
          <a:lstStyle/>
          <a:p>
            <a:pPr indent="0" lvl="0" marL="0" marR="0" rtl="0" algn="l">
              <a:lnSpc>
                <a:spcPct val="101000"/>
              </a:lnSpc>
              <a:spcBef>
                <a:spcPts val="0"/>
              </a:spcBef>
              <a:spcAft>
                <a:spcPts val="28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Test the hypothesis that an observed   frequency distribution fits (or conforms to) some claimed distribution.</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1" name="Shape 281"/>
        <p:cNvGrpSpPr/>
        <p:nvPr/>
      </p:nvGrpSpPr>
      <p:grpSpPr>
        <a:xfrm>
          <a:off x="0" y="0"/>
          <a:ext cx="0" cy="0"/>
          <a:chOff x="0" y="0"/>
          <a:chExt cx="0" cy="0"/>
        </a:xfrm>
      </p:grpSpPr>
      <p:sp>
        <p:nvSpPr>
          <p:cNvPr id="282" name="Shape 28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83" name="Shape 28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grpSp>
        <p:nvGrpSpPr>
          <p:cNvPr id="284" name="Shape 284"/>
          <p:cNvGrpSpPr/>
          <p:nvPr/>
        </p:nvGrpSpPr>
        <p:grpSpPr>
          <a:xfrm>
            <a:off x="0" y="0"/>
            <a:ext cx="9144000" cy="6858000"/>
            <a:chOff x="0" y="0"/>
            <a:chExt cx="9144000" cy="6858000"/>
          </a:xfrm>
        </p:grpSpPr>
        <p:sp>
          <p:nvSpPr>
            <p:cNvPr id="285" name="Shape 285"/>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286" name="Shape 286"/>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287" name="Shape 287"/>
          <p:cNvSpPr txBox="1"/>
          <p:nvPr/>
        </p:nvSpPr>
        <p:spPr>
          <a:xfrm>
            <a:off x="1295400" y="5334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11-3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Contingency Tables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grpSp>
        <p:nvGrpSpPr>
          <p:cNvPr id="41" name="Shape 41"/>
          <p:cNvGrpSpPr/>
          <p:nvPr/>
        </p:nvGrpSpPr>
        <p:grpSpPr>
          <a:xfrm>
            <a:off x="0" y="0"/>
            <a:ext cx="9144000" cy="6858000"/>
            <a:chOff x="0" y="0"/>
            <a:chExt cx="9144000" cy="6858000"/>
          </a:xfrm>
        </p:grpSpPr>
        <p:sp>
          <p:nvSpPr>
            <p:cNvPr id="42" name="Shape 42"/>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3" name="Shape 4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4" name="Shape 44"/>
          <p:cNvSpPr txBox="1"/>
          <p:nvPr/>
        </p:nvSpPr>
        <p:spPr>
          <a:xfrm>
            <a:off x="1295400" y="5334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11-1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293" name="Shape 29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294" name="Shape 294"/>
          <p:cNvSpPr txBox="1"/>
          <p:nvPr/>
        </p:nvSpPr>
        <p:spPr>
          <a:xfrm>
            <a:off x="2928936" y="152400"/>
            <a:ext cx="328612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295" name="Shape 295"/>
          <p:cNvSpPr txBox="1"/>
          <p:nvPr/>
        </p:nvSpPr>
        <p:spPr>
          <a:xfrm>
            <a:off x="457200" y="990600"/>
            <a:ext cx="8458200" cy="51308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consider </a:t>
            </a:r>
            <a:r>
              <a:rPr b="1" i="1" lang="en-US" sz="2800" u="none" cap="none" strike="noStrike">
                <a:solidFill>
                  <a:schemeClr val="dk1"/>
                </a:solidFill>
                <a:latin typeface="Arial"/>
                <a:ea typeface="Arial"/>
                <a:cs typeface="Arial"/>
                <a:sym typeface="Arial"/>
              </a:rPr>
              <a:t>contingency tables</a:t>
            </a:r>
            <a:r>
              <a:rPr b="1" i="0" lang="en-US" sz="2800" u="none" cap="none" strike="noStrike">
                <a:solidFill>
                  <a:schemeClr val="dk1"/>
                </a:solidFill>
                <a:latin typeface="Arial"/>
                <a:ea typeface="Arial"/>
                <a:cs typeface="Arial"/>
                <a:sym typeface="Arial"/>
              </a:rPr>
              <a:t> (or </a:t>
            </a:r>
            <a:r>
              <a:rPr b="1" i="1" lang="en-US" sz="2800" u="none" cap="none" strike="noStrike">
                <a:solidFill>
                  <a:schemeClr val="dk1"/>
                </a:solidFill>
                <a:latin typeface="Arial"/>
                <a:ea typeface="Arial"/>
                <a:cs typeface="Arial"/>
                <a:sym typeface="Arial"/>
              </a:rPr>
              <a:t>two-way frequency tables</a:t>
            </a:r>
            <a:r>
              <a:rPr b="1" i="0" lang="en-US" sz="2800" u="none" cap="none" strike="noStrike">
                <a:solidFill>
                  <a:schemeClr val="dk1"/>
                </a:solidFill>
                <a:latin typeface="Arial"/>
                <a:ea typeface="Arial"/>
                <a:cs typeface="Arial"/>
                <a:sym typeface="Arial"/>
              </a:rPr>
              <a:t>), which include frequency counts for categorical data arranged in a table with a least two rows and at least two columns.</a:t>
            </a:r>
          </a:p>
          <a:p>
            <a:pPr indent="0" lvl="0" marL="0" marR="0" rtl="0" algn="l">
              <a:lnSpc>
                <a:spcPct val="9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present a method for testing the claim that the row and column variables are independent of each other.</a:t>
            </a:r>
          </a:p>
          <a:p>
            <a:pPr indent="0" lvl="0" marL="0" marR="0" rtl="0" algn="l">
              <a:lnSpc>
                <a:spcPct val="9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will use the same method for a test of homogeneity, whereby we test the claim that different populations have the same proportion of some characteristics.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9" name="Shape 299"/>
        <p:cNvGrpSpPr/>
        <p:nvPr/>
      </p:nvGrpSpPr>
      <p:grpSpPr>
        <a:xfrm>
          <a:off x="0" y="0"/>
          <a:ext cx="0" cy="0"/>
          <a:chOff x="0" y="0"/>
          <a:chExt cx="0" cy="0"/>
        </a:xfrm>
      </p:grpSpPr>
      <p:sp>
        <p:nvSpPr>
          <p:cNvPr id="300" name="Shape 30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01" name="Shape 30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02" name="Shape 302"/>
          <p:cNvSpPr txBox="1"/>
          <p:nvPr/>
        </p:nvSpPr>
        <p:spPr>
          <a:xfrm>
            <a:off x="457200" y="2667000"/>
            <a:ext cx="8458200" cy="1190624"/>
          </a:xfrm>
          <a:prstGeom prst="rect">
            <a:avLst/>
          </a:prstGeom>
          <a:noFill/>
          <a:ln>
            <a:noFill/>
          </a:ln>
        </p:spPr>
        <p:txBody>
          <a:bodyPr anchorCtr="0" anchor="t" bIns="45700" lIns="91425" rIns="91425" tIns="45700">
            <a:noAutofit/>
          </a:bodyPr>
          <a:lstStyle/>
          <a:p>
            <a:pPr indent="-1833561" lvl="0" marL="1833561" marR="0" rtl="0" algn="l">
              <a:lnSpc>
                <a:spcPct val="9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1:	Basic Concepts of Testing for Independence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6" name="Shape 306"/>
        <p:cNvGrpSpPr/>
        <p:nvPr/>
      </p:nvGrpSpPr>
      <p:grpSpPr>
        <a:xfrm>
          <a:off x="0" y="0"/>
          <a:ext cx="0" cy="0"/>
          <a:chOff x="0" y="0"/>
          <a:chExt cx="0" cy="0"/>
        </a:xfrm>
      </p:grpSpPr>
      <p:sp>
        <p:nvSpPr>
          <p:cNvPr id="307" name="Shape 30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08" name="Shape 30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09" name="Shape 309"/>
          <p:cNvSpPr txBox="1"/>
          <p:nvPr>
            <p:ph idx="1" type="body"/>
          </p:nvPr>
        </p:nvSpPr>
        <p:spPr>
          <a:xfrm>
            <a:off x="338137" y="1006475"/>
            <a:ext cx="8445500" cy="4927599"/>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dk1"/>
              </a:buClr>
              <a:buFont typeface="Times New Roman"/>
              <a:buNone/>
            </a:pPr>
            <a:r>
              <a:t/>
            </a:r>
            <a:endParaRPr b="1" i="0" sz="2200" u="none" cap="none" strike="noStrike">
              <a:solidFill>
                <a:schemeClr val="dk1"/>
              </a:solidFill>
              <a:latin typeface="Arial"/>
              <a:ea typeface="Arial"/>
              <a:cs typeface="Arial"/>
              <a:sym typeface="Arial"/>
            </a:endParaRPr>
          </a:p>
          <a:p>
            <a:pPr indent="-342900" lvl="0" marL="342900" marR="0" rtl="0" algn="l">
              <a:lnSpc>
                <a:spcPct val="95000"/>
              </a:lnSpc>
              <a:spcBef>
                <a:spcPts val="1120"/>
              </a:spcBef>
              <a:spcAft>
                <a:spcPts val="0"/>
              </a:spcAft>
              <a:buClr>
                <a:schemeClr val="dk1"/>
              </a:buClr>
              <a:buSzPct val="25000"/>
              <a:buFont typeface="Arial"/>
              <a:buNone/>
            </a:pPr>
            <a:r>
              <a:rPr b="1" i="0" lang="en-US" sz="22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A </a:t>
            </a:r>
            <a:r>
              <a:rPr b="1" i="0" lang="en-US" sz="3200" u="none" cap="none" strike="noStrike">
                <a:solidFill>
                  <a:schemeClr val="hlink"/>
                </a:solidFill>
                <a:latin typeface="Arial"/>
                <a:ea typeface="Arial"/>
                <a:cs typeface="Arial"/>
                <a:sym typeface="Arial"/>
              </a:rPr>
              <a:t>contingency table</a:t>
            </a:r>
            <a:r>
              <a:rPr b="1" i="0" lang="en-US" sz="3200" u="none" cap="none" strike="noStrike">
                <a:solidFill>
                  <a:schemeClr val="dk1"/>
                </a:solidFill>
                <a:latin typeface="Arial"/>
                <a:ea typeface="Arial"/>
                <a:cs typeface="Arial"/>
                <a:sym typeface="Arial"/>
              </a:rPr>
              <a:t> (or </a:t>
            </a:r>
            <a:r>
              <a:rPr b="1" i="0" lang="en-US" sz="3200" u="none" cap="none" strike="noStrike">
                <a:solidFill>
                  <a:schemeClr val="hlink"/>
                </a:solidFill>
                <a:latin typeface="Arial"/>
                <a:ea typeface="Arial"/>
                <a:cs typeface="Arial"/>
                <a:sym typeface="Arial"/>
              </a:rPr>
              <a:t>two-way frequency table</a:t>
            </a:r>
            <a:r>
              <a:rPr b="1" i="0" lang="en-US" sz="3200" u="none" cap="none" strike="noStrike">
                <a:solidFill>
                  <a:schemeClr val="dk1"/>
                </a:solidFill>
                <a:latin typeface="Arial"/>
                <a:ea typeface="Arial"/>
                <a:cs typeface="Arial"/>
                <a:sym typeface="Arial"/>
              </a:rPr>
              <a:t>) is a table in which frequencies correspond to two variables.  </a:t>
            </a:r>
          </a:p>
          <a:p>
            <a:pPr indent="-342900" lvl="0" marL="342900" marR="0" rtl="0" algn="l">
              <a:lnSpc>
                <a:spcPct val="95000"/>
              </a:lnSpc>
              <a:spcBef>
                <a:spcPts val="144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	(One variable is used to categorize rows, and a second variable is used to categorize columns.)</a:t>
            </a:r>
          </a:p>
        </p:txBody>
      </p:sp>
      <p:sp>
        <p:nvSpPr>
          <p:cNvPr id="310" name="Shape 310"/>
          <p:cNvSpPr txBox="1"/>
          <p:nvPr/>
        </p:nvSpPr>
        <p:spPr>
          <a:xfrm>
            <a:off x="673100" y="5105400"/>
            <a:ext cx="8318500" cy="1066799"/>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Contingency tables have </a:t>
            </a:r>
            <a:r>
              <a:rPr b="1" i="0" lang="en-US" sz="3200" u="none" cap="none" strike="noStrike">
                <a:solidFill>
                  <a:schemeClr val="hlink"/>
                </a:solidFill>
                <a:latin typeface="Arial"/>
                <a:ea typeface="Arial"/>
                <a:cs typeface="Arial"/>
                <a:sym typeface="Arial"/>
              </a:rPr>
              <a:t>at least two rows </a:t>
            </a:r>
            <a:r>
              <a:rPr b="1" i="0" lang="en-US" sz="3200" u="none" cap="none" strike="noStrike">
                <a:solidFill>
                  <a:schemeClr val="dk1"/>
                </a:solidFill>
                <a:latin typeface="Arial"/>
                <a:ea typeface="Arial"/>
                <a:cs typeface="Arial"/>
                <a:sym typeface="Arial"/>
              </a:rPr>
              <a:t>and</a:t>
            </a:r>
            <a:r>
              <a:rPr b="1" i="0" lang="en-US" sz="3200" u="none" cap="none" strike="noStrike">
                <a:solidFill>
                  <a:schemeClr val="hlink"/>
                </a:solidFill>
                <a:latin typeface="Arial"/>
                <a:ea typeface="Arial"/>
                <a:cs typeface="Arial"/>
                <a:sym typeface="Arial"/>
              </a:rPr>
              <a:t> at least two columns.</a:t>
            </a:r>
          </a:p>
        </p:txBody>
      </p:sp>
      <p:sp>
        <p:nvSpPr>
          <p:cNvPr id="311" name="Shape 311"/>
          <p:cNvSpPr txBox="1"/>
          <p:nvPr>
            <p:ph type="title"/>
          </p:nvPr>
        </p:nvSpPr>
        <p:spPr>
          <a:xfrm>
            <a:off x="717550" y="92075"/>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60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5" name="Shape 315"/>
        <p:cNvGrpSpPr/>
        <p:nvPr/>
      </p:nvGrpSpPr>
      <p:grpSpPr>
        <a:xfrm>
          <a:off x="0" y="0"/>
          <a:ext cx="0" cy="0"/>
          <a:chOff x="0" y="0"/>
          <a:chExt cx="0" cy="0"/>
        </a:xfrm>
      </p:grpSpPr>
      <p:sp>
        <p:nvSpPr>
          <p:cNvPr id="316" name="Shape 31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17" name="Shape 31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18" name="Shape 318"/>
          <p:cNvSpPr txBox="1"/>
          <p:nvPr>
            <p:ph idx="1" type="body"/>
          </p:nvPr>
        </p:nvSpPr>
        <p:spPr>
          <a:xfrm>
            <a:off x="822325" y="1371600"/>
            <a:ext cx="7864475" cy="41148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Test of Independence</a:t>
            </a:r>
          </a:p>
          <a:p>
            <a:pPr indent="-342900" lvl="0" marL="342900" marR="0" rtl="0" algn="ctr">
              <a:lnSpc>
                <a:spcPct val="100000"/>
              </a:lnSpc>
              <a:spcBef>
                <a:spcPts val="400"/>
              </a:spcBef>
              <a:spcAft>
                <a:spcPts val="0"/>
              </a:spcAft>
              <a:buClr>
                <a:schemeClr val="dk1"/>
              </a:buClr>
              <a:buFont typeface="Times New Roman"/>
              <a:buNone/>
            </a:pPr>
            <a:r>
              <a:t/>
            </a:r>
            <a:endParaRPr b="1" i="0" sz="2000" u="none" cap="none" strike="noStrike">
              <a:solidFill>
                <a:schemeClr val="dk1"/>
              </a:solidFill>
              <a:latin typeface="Arial"/>
              <a:ea typeface="Arial"/>
              <a:cs typeface="Arial"/>
              <a:sym typeface="Arial"/>
            </a:endParaRPr>
          </a:p>
          <a:p>
            <a:pPr indent="-342900" lvl="0" marL="342900" marR="0" rtl="0" algn="l">
              <a:lnSpc>
                <a:spcPct val="95000"/>
              </a:lnSpc>
              <a:spcBef>
                <a:spcPts val="1120"/>
              </a:spcBef>
              <a:spcAft>
                <a:spcPts val="1440"/>
              </a:spcAft>
              <a:buClr>
                <a:schemeClr val="dk1"/>
              </a:buClr>
              <a:buSzPct val="25000"/>
              <a:buFont typeface="Arial"/>
              <a:buNone/>
            </a:pPr>
            <a:r>
              <a:rPr b="1" i="0" lang="en-US" sz="3200" u="none" cap="none" strike="noStrike">
                <a:solidFill>
                  <a:schemeClr val="dk1"/>
                </a:solidFill>
                <a:latin typeface="Arial"/>
                <a:ea typeface="Arial"/>
                <a:cs typeface="Arial"/>
                <a:sym typeface="Arial"/>
              </a:rPr>
              <a:t>  	A </a:t>
            </a:r>
            <a:r>
              <a:rPr b="1" i="0" lang="en-US" sz="3200" u="none" cap="none" strike="noStrike">
                <a:solidFill>
                  <a:schemeClr val="hlink"/>
                </a:solidFill>
                <a:latin typeface="Arial"/>
                <a:ea typeface="Arial"/>
                <a:cs typeface="Arial"/>
                <a:sym typeface="Arial"/>
              </a:rPr>
              <a:t>test of independence</a:t>
            </a:r>
            <a:r>
              <a:rPr b="1" i="0" lang="en-US" sz="3200" u="none" cap="none" strike="noStrike">
                <a:solidFill>
                  <a:schemeClr val="dk1"/>
                </a:solidFill>
                <a:latin typeface="Arial"/>
                <a:ea typeface="Arial"/>
                <a:cs typeface="Arial"/>
                <a:sym typeface="Arial"/>
              </a:rPr>
              <a:t> tests the null hypothesis that in a contingency table, the row and column variables are independent.</a:t>
            </a:r>
          </a:p>
        </p:txBody>
      </p:sp>
      <p:sp>
        <p:nvSpPr>
          <p:cNvPr id="319" name="Shape 319"/>
          <p:cNvSpPr txBox="1"/>
          <p:nvPr>
            <p:ph type="title"/>
          </p:nvPr>
        </p:nvSpPr>
        <p:spPr>
          <a:xfrm>
            <a:off x="876300" y="76200"/>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4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3" name="Shape 323"/>
        <p:cNvGrpSpPr/>
        <p:nvPr/>
      </p:nvGrpSpPr>
      <p:grpSpPr>
        <a:xfrm>
          <a:off x="0" y="0"/>
          <a:ext cx="0" cy="0"/>
          <a:chOff x="0" y="0"/>
          <a:chExt cx="0" cy="0"/>
        </a:xfrm>
      </p:grpSpPr>
      <p:sp>
        <p:nvSpPr>
          <p:cNvPr id="324" name="Shape 32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25" name="Shape 32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26" name="Shape 326"/>
          <p:cNvSpPr txBox="1"/>
          <p:nvPr>
            <p:ph type="title"/>
          </p:nvPr>
        </p:nvSpPr>
        <p:spPr>
          <a:xfrm>
            <a:off x="609600" y="0"/>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400" u="none" cap="none" strike="noStrike">
                <a:solidFill>
                  <a:srgbClr val="008000"/>
                </a:solidFill>
                <a:latin typeface="Arial"/>
                <a:ea typeface="Arial"/>
                <a:cs typeface="Arial"/>
                <a:sym typeface="Arial"/>
              </a:rPr>
              <a:t>Notation</a:t>
            </a:r>
          </a:p>
        </p:txBody>
      </p:sp>
      <p:sp>
        <p:nvSpPr>
          <p:cNvPr id="327" name="Shape 327"/>
          <p:cNvSpPr txBox="1"/>
          <p:nvPr>
            <p:ph idx="1" type="body"/>
          </p:nvPr>
        </p:nvSpPr>
        <p:spPr>
          <a:xfrm>
            <a:off x="393700" y="1133475"/>
            <a:ext cx="8674100" cy="5343525"/>
          </a:xfrm>
          <a:prstGeom prst="rect">
            <a:avLst/>
          </a:prstGeom>
          <a:noFill/>
          <a:ln>
            <a:noFill/>
          </a:ln>
        </p:spPr>
        <p:txBody>
          <a:bodyPr anchorCtr="0" anchor="t" bIns="44450" lIns="90475" rIns="90475" tIns="44450">
            <a:noAutofit/>
          </a:bodyPr>
          <a:lstStyle/>
          <a:p>
            <a:pPr indent="-609600" lvl="0" marL="609600"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O</a:t>
            </a:r>
            <a:r>
              <a:rPr b="1" i="0" lang="en-US" sz="2800" u="none" cap="none" strike="noStrike">
                <a:solidFill>
                  <a:schemeClr val="dk1"/>
                </a:solidFill>
                <a:latin typeface="Arial"/>
                <a:ea typeface="Arial"/>
                <a:cs typeface="Arial"/>
                <a:sym typeface="Arial"/>
              </a:rPr>
              <a:t>	represents the </a:t>
            </a:r>
            <a:r>
              <a:rPr b="1" i="1" lang="en-US" sz="2800" u="none" cap="none" strike="noStrike">
                <a:solidFill>
                  <a:schemeClr val="dk1"/>
                </a:solidFill>
                <a:latin typeface="Arial"/>
                <a:ea typeface="Arial"/>
                <a:cs typeface="Arial"/>
                <a:sym typeface="Arial"/>
              </a:rPr>
              <a:t>observed frequency</a:t>
            </a:r>
            <a:r>
              <a:rPr b="1" i="0" lang="en-US" sz="2800" u="none" cap="none" strike="noStrike">
                <a:solidFill>
                  <a:schemeClr val="dk1"/>
                </a:solidFill>
                <a:latin typeface="Arial"/>
                <a:ea typeface="Arial"/>
                <a:cs typeface="Arial"/>
                <a:sym typeface="Arial"/>
              </a:rPr>
              <a:t> in a cell of a contingency table.</a:t>
            </a:r>
          </a:p>
          <a:p>
            <a:pPr indent="-609600" lvl="0" marL="609600" marR="0" rtl="0" algn="l">
              <a:lnSpc>
                <a:spcPct val="100000"/>
              </a:lnSpc>
              <a:spcBef>
                <a:spcPts val="224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represents the </a:t>
            </a:r>
            <a:r>
              <a:rPr b="1" i="1" lang="en-US" sz="2800" u="none" cap="none" strike="noStrike">
                <a:solidFill>
                  <a:schemeClr val="dk1"/>
                </a:solidFill>
                <a:latin typeface="Arial"/>
                <a:ea typeface="Arial"/>
                <a:cs typeface="Arial"/>
                <a:sym typeface="Arial"/>
              </a:rPr>
              <a:t>expected frequency</a:t>
            </a:r>
            <a:r>
              <a:rPr b="1" i="0" lang="en-US" sz="2800" u="none" cap="none" strike="noStrike">
                <a:solidFill>
                  <a:schemeClr val="dk1"/>
                </a:solidFill>
                <a:latin typeface="Arial"/>
                <a:ea typeface="Arial"/>
                <a:cs typeface="Arial"/>
                <a:sym typeface="Arial"/>
              </a:rPr>
              <a:t> in a cell, found by assuming that the row and column variables are independent</a:t>
            </a:r>
          </a:p>
          <a:p>
            <a:pPr indent="-609600" lvl="0" marL="609600" marR="0" rtl="0" algn="l">
              <a:lnSpc>
                <a:spcPct val="100000"/>
              </a:lnSpc>
              <a:spcBef>
                <a:spcPts val="224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represents the number of rows in a contingency table (not including labels).</a:t>
            </a:r>
          </a:p>
          <a:p>
            <a:pPr indent="-609600" lvl="0" marL="609600" marR="0" rtl="0" algn="l">
              <a:lnSpc>
                <a:spcPct val="100000"/>
              </a:lnSpc>
              <a:spcBef>
                <a:spcPts val="2240"/>
              </a:spcBef>
              <a:spcAft>
                <a:spcPts val="1120"/>
              </a:spcAft>
              <a:buClr>
                <a:schemeClr val="dk1"/>
              </a:buClr>
              <a:buSzPct val="25000"/>
              <a:buFont typeface="Arial"/>
              <a:buNone/>
            </a:pP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represents the number of columns in a contingency table (not including labels).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1" name="Shape 331"/>
        <p:cNvGrpSpPr/>
        <p:nvPr/>
      </p:nvGrpSpPr>
      <p:grpSpPr>
        <a:xfrm>
          <a:off x="0" y="0"/>
          <a:ext cx="0" cy="0"/>
          <a:chOff x="0" y="0"/>
          <a:chExt cx="0" cy="0"/>
        </a:xfrm>
      </p:grpSpPr>
      <p:sp>
        <p:nvSpPr>
          <p:cNvPr id="332" name="Shape 33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33" name="Shape 33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34" name="Shape 334"/>
          <p:cNvSpPr txBox="1"/>
          <p:nvPr>
            <p:ph type="title"/>
          </p:nvPr>
        </p:nvSpPr>
        <p:spPr>
          <a:xfrm>
            <a:off x="609600" y="0"/>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400" u="none" cap="none" strike="noStrike">
                <a:solidFill>
                  <a:srgbClr val="008000"/>
                </a:solidFill>
                <a:latin typeface="Arial"/>
                <a:ea typeface="Arial"/>
                <a:cs typeface="Arial"/>
                <a:sym typeface="Arial"/>
              </a:rPr>
              <a:t>Requirements</a:t>
            </a:r>
          </a:p>
        </p:txBody>
      </p:sp>
      <p:sp>
        <p:nvSpPr>
          <p:cNvPr id="335" name="Shape 335"/>
          <p:cNvSpPr txBox="1"/>
          <p:nvPr>
            <p:ph idx="1" type="body"/>
          </p:nvPr>
        </p:nvSpPr>
        <p:spPr>
          <a:xfrm>
            <a:off x="393700" y="1133475"/>
            <a:ext cx="8674100" cy="5343525"/>
          </a:xfrm>
          <a:prstGeom prst="rect">
            <a:avLst/>
          </a:prstGeom>
          <a:noFill/>
          <a:ln>
            <a:noFill/>
          </a:ln>
        </p:spPr>
        <p:txBody>
          <a:bodyPr anchorCtr="0" anchor="t" bIns="44450" lIns="90475" rIns="90475" tIns="44450">
            <a:noAutofit/>
          </a:bodyPr>
          <a:lstStyle/>
          <a:p>
            <a:pPr indent="-609600" lvl="0" marL="609600" marR="0" rtl="0" algn="l">
              <a:lnSpc>
                <a:spcPct val="100000"/>
              </a:lnSpc>
              <a:spcBef>
                <a:spcPts val="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sample data are randomly selected.</a:t>
            </a:r>
          </a:p>
          <a:p>
            <a:pPr indent="-609600" lvl="0" marL="609600" marR="0" rtl="0" algn="l">
              <a:lnSpc>
                <a:spcPct val="100000"/>
              </a:lnSpc>
              <a:spcBef>
                <a:spcPts val="224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sample data are represented as frequency counts in a two-way table. </a:t>
            </a:r>
          </a:p>
          <a:p>
            <a:pPr indent="-609600" lvl="0" marL="609600" marR="0" rtl="0" algn="l">
              <a:lnSpc>
                <a:spcPct val="100000"/>
              </a:lnSpc>
              <a:spcBef>
                <a:spcPts val="2240"/>
              </a:spcBef>
              <a:spcAft>
                <a:spcPts val="112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For every cell in the contingency table, the 	</a:t>
            </a:r>
            <a:r>
              <a:rPr b="1" i="0" lang="en-US" sz="2800" u="none" cap="none" strike="noStrike">
                <a:solidFill>
                  <a:schemeClr val="hlink"/>
                </a:solidFill>
                <a:latin typeface="Arial"/>
                <a:ea typeface="Arial"/>
                <a:cs typeface="Arial"/>
                <a:sym typeface="Arial"/>
              </a:rPr>
              <a:t>expected</a:t>
            </a:r>
            <a:r>
              <a:rPr b="1" i="0" lang="en-US" sz="2800" u="none" cap="none" strike="noStrike">
                <a:solidFill>
                  <a:schemeClr val="dk1"/>
                </a:solidFill>
                <a:latin typeface="Arial"/>
                <a:ea typeface="Arial"/>
                <a:cs typeface="Arial"/>
                <a:sym typeface="Arial"/>
              </a:rPr>
              <a:t> frequency </a:t>
            </a:r>
            <a:r>
              <a:rPr b="1" i="1" lang="en-US" sz="2800" u="none" cap="none" strike="noStrike">
                <a:solidFill>
                  <a:schemeClr val="dk1"/>
                </a:solidFill>
                <a:latin typeface="Times New Roman"/>
                <a:ea typeface="Times New Roman"/>
                <a:cs typeface="Times New Roman"/>
                <a:sym typeface="Times New Roman"/>
              </a:rPr>
              <a:t>E</a:t>
            </a:r>
            <a:r>
              <a:rPr b="1" i="0" lang="en-US" sz="2800" u="none" cap="none" strike="noStrike">
                <a:solidFill>
                  <a:schemeClr val="dk1"/>
                </a:solidFill>
                <a:latin typeface="Arial"/>
                <a:ea typeface="Arial"/>
                <a:cs typeface="Arial"/>
                <a:sym typeface="Arial"/>
              </a:rPr>
              <a:t> is at least 5.  (There is no requirement that every</a:t>
            </a:r>
            <a:r>
              <a:rPr b="1" i="0" lang="en-US" sz="2800" u="none" cap="none" strike="noStrike">
                <a:solidFill>
                  <a:schemeClr val="hlink"/>
                </a:solidFill>
                <a:latin typeface="Arial"/>
                <a:ea typeface="Arial"/>
                <a:cs typeface="Arial"/>
                <a:sym typeface="Arial"/>
              </a:rPr>
              <a:t> observed </a:t>
            </a:r>
            <a:r>
              <a:rPr b="1" i="0" lang="en-US" sz="2800" u="none" cap="none" strike="noStrike">
                <a:solidFill>
                  <a:schemeClr val="dk1"/>
                </a:solidFill>
                <a:latin typeface="Arial"/>
                <a:ea typeface="Arial"/>
                <a:cs typeface="Arial"/>
                <a:sym typeface="Arial"/>
              </a:rPr>
              <a:t>frequency must be at least 5.  Also, there is no requirement that the population must have a normal distribution or any other specific distribution.)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9" name="Shape 339"/>
        <p:cNvGrpSpPr/>
        <p:nvPr/>
      </p:nvGrpSpPr>
      <p:grpSpPr>
        <a:xfrm>
          <a:off x="0" y="0"/>
          <a:ext cx="0" cy="0"/>
          <a:chOff x="0" y="0"/>
          <a:chExt cx="0" cy="0"/>
        </a:xfrm>
      </p:grpSpPr>
      <p:sp>
        <p:nvSpPr>
          <p:cNvPr id="340" name="Shape 34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41" name="Shape 34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42" name="Shape 342"/>
          <p:cNvSpPr txBox="1"/>
          <p:nvPr>
            <p:ph type="title"/>
          </p:nvPr>
        </p:nvSpPr>
        <p:spPr>
          <a:xfrm>
            <a:off x="609600" y="76200"/>
            <a:ext cx="7772400" cy="1524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400" u="none" cap="none" strike="noStrike">
                <a:solidFill>
                  <a:srgbClr val="008000"/>
                </a:solidFill>
                <a:latin typeface="Arial"/>
                <a:ea typeface="Arial"/>
                <a:cs typeface="Arial"/>
                <a:sym typeface="Arial"/>
              </a:rPr>
              <a:t>Null and Alternative Hypotheses</a:t>
            </a:r>
          </a:p>
        </p:txBody>
      </p:sp>
      <p:sp>
        <p:nvSpPr>
          <p:cNvPr id="343" name="Shape 343"/>
          <p:cNvSpPr txBox="1"/>
          <p:nvPr>
            <p:ph idx="1" type="body"/>
          </p:nvPr>
        </p:nvSpPr>
        <p:spPr>
          <a:xfrm>
            <a:off x="914400" y="2133600"/>
            <a:ext cx="8153399" cy="4343400"/>
          </a:xfrm>
          <a:prstGeom prst="rect">
            <a:avLst/>
          </a:prstGeom>
          <a:noFill/>
          <a:ln>
            <a:noFill/>
          </a:ln>
        </p:spPr>
        <p:txBody>
          <a:bodyPr anchorCtr="0" anchor="t" bIns="44450" lIns="90475" rIns="90475" tIns="44450">
            <a:noAutofit/>
          </a:bodyPr>
          <a:lstStyle/>
          <a:p>
            <a:pPr indent="-682625" lvl="0" marL="682625"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The row and column variables are </a:t>
            </a:r>
            <a:r>
              <a:rPr b="1" i="1" lang="en-US" sz="3200" u="none" cap="none" strike="noStrike">
                <a:solidFill>
                  <a:schemeClr val="dk1"/>
                </a:solidFill>
                <a:latin typeface="Arial"/>
                <a:ea typeface="Arial"/>
                <a:cs typeface="Arial"/>
                <a:sym typeface="Arial"/>
              </a:rPr>
              <a:t>independent</a:t>
            </a:r>
            <a:r>
              <a:rPr b="1" i="0" lang="en-US" sz="3200" u="none" cap="none" strike="noStrike">
                <a:solidFill>
                  <a:schemeClr val="dk1"/>
                </a:solidFill>
                <a:latin typeface="Arial"/>
                <a:ea typeface="Arial"/>
                <a:cs typeface="Arial"/>
                <a:sym typeface="Arial"/>
              </a:rPr>
              <a:t>.</a:t>
            </a:r>
          </a:p>
          <a:p>
            <a:pPr indent="-682625" lvl="0" marL="682625" marR="0" rtl="0" algn="l">
              <a:lnSpc>
                <a:spcPct val="100000"/>
              </a:lnSpc>
              <a:spcBef>
                <a:spcPts val="2560"/>
              </a:spcBef>
              <a:spcAft>
                <a:spcPts val="128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The row and column variables are dependent.</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7" name="Shape 347"/>
        <p:cNvGrpSpPr/>
        <p:nvPr/>
      </p:nvGrpSpPr>
      <p:grpSpPr>
        <a:xfrm>
          <a:off x="0" y="0"/>
          <a:ext cx="0" cy="0"/>
          <a:chOff x="0" y="0"/>
          <a:chExt cx="0" cy="0"/>
        </a:xfrm>
      </p:grpSpPr>
      <p:sp>
        <p:nvSpPr>
          <p:cNvPr id="348" name="Shape 34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49" name="Shape 34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50" name="Shape 350"/>
          <p:cNvSpPr txBox="1"/>
          <p:nvPr>
            <p:ph type="title"/>
          </p:nvPr>
        </p:nvSpPr>
        <p:spPr>
          <a:xfrm>
            <a:off x="838200" y="304800"/>
            <a:ext cx="7467600" cy="8381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880"/>
              </a:spcAft>
              <a:buClr>
                <a:srgbClr val="008000"/>
              </a:buClr>
              <a:buSzPct val="25000"/>
              <a:buFont typeface="Arial"/>
              <a:buNone/>
            </a:pPr>
            <a:r>
              <a:rPr b="0" i="0" lang="en-US" sz="4400" u="none" cap="none" strike="noStrike">
                <a:solidFill>
                  <a:srgbClr val="008000"/>
                </a:solidFill>
                <a:latin typeface="Arial"/>
                <a:ea typeface="Arial"/>
                <a:cs typeface="Arial"/>
                <a:sym typeface="Arial"/>
              </a:rPr>
              <a:t>Test of Independence</a:t>
            </a:r>
          </a:p>
        </p:txBody>
      </p:sp>
      <p:sp>
        <p:nvSpPr>
          <p:cNvPr id="351" name="Shape 351"/>
          <p:cNvSpPr txBox="1"/>
          <p:nvPr>
            <p:ph idx="1" type="body"/>
          </p:nvPr>
        </p:nvSpPr>
        <p:spPr>
          <a:xfrm>
            <a:off x="152400" y="1143000"/>
            <a:ext cx="8839199" cy="762000"/>
          </a:xfrm>
          <a:prstGeom prst="rect">
            <a:avLst/>
          </a:prstGeom>
          <a:noFill/>
          <a:ln>
            <a:noFill/>
          </a:ln>
        </p:spPr>
        <p:txBody>
          <a:bodyPr anchorCtr="0" anchor="t" bIns="44450" lIns="90475" rIns="90475" tIns="44450">
            <a:noAutofit/>
          </a:bodyPr>
          <a:lstStyle/>
          <a:p>
            <a:pPr indent="-342900" lvl="0" marL="342900" marR="0" rtl="0" algn="ctr">
              <a:lnSpc>
                <a:spcPct val="9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Test Statistic</a:t>
            </a:r>
          </a:p>
          <a:p>
            <a:pPr indent="-342900" lvl="0" marL="342900" marR="0" rtl="0" algn="l">
              <a:lnSpc>
                <a:spcPct val="100000"/>
              </a:lnSpc>
              <a:spcBef>
                <a:spcPts val="1800"/>
              </a:spcBef>
              <a:spcAft>
                <a:spcPts val="0"/>
              </a:spcAft>
              <a:buClr>
                <a:schemeClr val="dk1"/>
              </a:buClr>
              <a:buFont typeface="Times New Roman"/>
              <a:buNone/>
            </a:pPr>
            <a:r>
              <a:t/>
            </a:r>
            <a:endParaRPr b="1" i="0" sz="3600" u="none" cap="none" strike="noStrike">
              <a:solidFill>
                <a:schemeClr val="dk1"/>
              </a:solidFill>
              <a:latin typeface="Arial"/>
              <a:ea typeface="Arial"/>
              <a:cs typeface="Arial"/>
              <a:sym typeface="Arial"/>
            </a:endParaRPr>
          </a:p>
        </p:txBody>
      </p:sp>
      <p:grpSp>
        <p:nvGrpSpPr>
          <p:cNvPr id="352" name="Shape 352"/>
          <p:cNvGrpSpPr/>
          <p:nvPr/>
        </p:nvGrpSpPr>
        <p:grpSpPr>
          <a:xfrm>
            <a:off x="3079749" y="2230437"/>
            <a:ext cx="2965450" cy="1141411"/>
            <a:chOff x="3122611" y="1581150"/>
            <a:chExt cx="2965450" cy="1141411"/>
          </a:xfrm>
        </p:grpSpPr>
        <p:cxnSp>
          <p:nvCxnSpPr>
            <p:cNvPr id="353" name="Shape 353"/>
            <p:cNvCxnSpPr/>
            <p:nvPr/>
          </p:nvCxnSpPr>
          <p:spPr>
            <a:xfrm>
              <a:off x="4718050" y="2208211"/>
              <a:ext cx="1212850" cy="1587"/>
            </a:xfrm>
            <a:prstGeom prst="straightConnector1">
              <a:avLst/>
            </a:prstGeom>
            <a:noFill/>
            <a:ln cap="rnd" cmpd="sng" w="25400">
              <a:solidFill>
                <a:schemeClr val="dk1"/>
              </a:solidFill>
              <a:prstDash val="solid"/>
              <a:miter/>
              <a:headEnd len="med" w="med" type="none"/>
              <a:tailEnd len="med" w="med" type="none"/>
            </a:ln>
          </p:spPr>
        </p:cxnSp>
        <p:grpSp>
          <p:nvGrpSpPr>
            <p:cNvPr id="354" name="Shape 354"/>
            <p:cNvGrpSpPr/>
            <p:nvPr/>
          </p:nvGrpSpPr>
          <p:grpSpPr>
            <a:xfrm>
              <a:off x="3122611" y="1581150"/>
              <a:ext cx="2965450" cy="1112836"/>
              <a:chOff x="3122611" y="1581150"/>
              <a:chExt cx="2965450" cy="1112836"/>
            </a:xfrm>
          </p:grpSpPr>
          <p:sp>
            <p:nvSpPr>
              <p:cNvPr id="355" name="Shape 355"/>
              <p:cNvSpPr txBox="1"/>
              <p:nvPr/>
            </p:nvSpPr>
            <p:spPr>
              <a:xfrm>
                <a:off x="3122611" y="1581150"/>
                <a:ext cx="2092324" cy="1112836"/>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Times New Roman"/>
                  <a:buNone/>
                </a:pPr>
                <a:r>
                  <a:rPr b="1" i="1" lang="en-US" sz="3600" u="none" cap="none" strike="noStrike">
                    <a:solidFill>
                      <a:schemeClr val="dk1"/>
                    </a:solidFill>
                    <a:latin typeface="Times New Roman"/>
                    <a:ea typeface="Times New Roman"/>
                    <a:cs typeface="Times New Roman"/>
                    <a:sym typeface="Times New Roman"/>
                  </a:rPr>
                  <a:t>χ</a:t>
                </a:r>
                <a:r>
                  <a:rPr b="1" baseline="30000" i="0" lang="en-US" sz="3200" u="none" cap="none" strike="noStrike">
                    <a:solidFill>
                      <a:schemeClr val="dk1"/>
                    </a:solidFill>
                    <a:latin typeface="Arial"/>
                    <a:ea typeface="Arial"/>
                    <a:cs typeface="Arial"/>
                    <a:sym typeface="Arial"/>
                  </a:rPr>
                  <a:t>2</a:t>
                </a:r>
                <a:r>
                  <a:rPr b="1" baseline="30000" i="0" lang="en-US" sz="3600" u="none" cap="none" strike="noStrike">
                    <a:solidFill>
                      <a:schemeClr val="dk1"/>
                    </a:solidFill>
                    <a:latin typeface="Arial"/>
                    <a:ea typeface="Arial"/>
                    <a:cs typeface="Arial"/>
                    <a:sym typeface="Arial"/>
                  </a:rPr>
                  <a:t> </a:t>
                </a:r>
                <a:r>
                  <a:rPr b="1" i="0" lang="en-US" sz="3600" u="none" cap="none" strike="noStrike">
                    <a:solidFill>
                      <a:schemeClr val="dk1"/>
                    </a:solidFill>
                    <a:latin typeface="Arial"/>
                    <a:ea typeface="Arial"/>
                    <a:cs typeface="Arial"/>
                    <a:sym typeface="Arial"/>
                  </a:rPr>
                  <a:t>= </a:t>
                </a:r>
                <a:r>
                  <a:rPr b="1" i="0" lang="en-US" sz="4800" u="none" cap="none" strike="noStrike">
                    <a:solidFill>
                      <a:schemeClr val="dk1"/>
                    </a:solidFill>
                    <a:latin typeface="Noto Symbol"/>
                    <a:ea typeface="Noto Symbol"/>
                    <a:cs typeface="Noto Symbol"/>
                    <a:sym typeface="Noto Symbol"/>
                  </a:rPr>
                  <a:t>Σ</a:t>
                </a:r>
              </a:p>
            </p:txBody>
          </p:sp>
          <p:sp>
            <p:nvSpPr>
              <p:cNvPr id="356" name="Shape 356"/>
              <p:cNvSpPr txBox="1"/>
              <p:nvPr/>
            </p:nvSpPr>
            <p:spPr>
              <a:xfrm>
                <a:off x="4646612" y="1773236"/>
                <a:ext cx="1441449"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Times New Roman"/>
                    <a:ea typeface="Times New Roman"/>
                    <a:cs typeface="Times New Roman"/>
                    <a:sym typeface="Times New Roman"/>
                  </a:rPr>
                  <a:t>O</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Times New Roman"/>
                    <a:ea typeface="Times New Roman"/>
                    <a:cs typeface="Times New Roman"/>
                    <a:sym typeface="Times New Roman"/>
                  </a:rPr>
                  <a:t>E</a:t>
                </a:r>
                <a:r>
                  <a:rPr b="1" i="0" lang="en-US" sz="2800" u="none" cap="none" strike="noStrike">
                    <a:solidFill>
                      <a:schemeClr val="dk1"/>
                    </a:solidFill>
                    <a:latin typeface="Arial"/>
                    <a:ea typeface="Arial"/>
                    <a:cs typeface="Arial"/>
                    <a:sym typeface="Arial"/>
                  </a:rPr>
                  <a:t>)</a:t>
                </a:r>
                <a:r>
                  <a:rPr b="1" baseline="30000" i="0" lang="en-US" sz="2800" u="none" cap="none" strike="noStrike">
                    <a:solidFill>
                      <a:schemeClr val="dk1"/>
                    </a:solidFill>
                    <a:latin typeface="Arial"/>
                    <a:ea typeface="Arial"/>
                    <a:cs typeface="Arial"/>
                    <a:sym typeface="Arial"/>
                  </a:rPr>
                  <a:t>2</a:t>
                </a:r>
              </a:p>
            </p:txBody>
          </p:sp>
        </p:grpSp>
        <p:sp>
          <p:nvSpPr>
            <p:cNvPr id="357" name="Shape 357"/>
            <p:cNvSpPr txBox="1"/>
            <p:nvPr/>
          </p:nvSpPr>
          <p:spPr>
            <a:xfrm>
              <a:off x="5046662" y="2249486"/>
              <a:ext cx="417511" cy="473075"/>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E</a:t>
              </a:r>
            </a:p>
          </p:txBody>
        </p:sp>
      </p:grpSp>
      <p:sp>
        <p:nvSpPr>
          <p:cNvPr id="358" name="Shape 358"/>
          <p:cNvSpPr txBox="1"/>
          <p:nvPr/>
        </p:nvSpPr>
        <p:spPr>
          <a:xfrm>
            <a:off x="304800" y="3962400"/>
            <a:ext cx="8839199" cy="7620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a:t>
            </a:r>
            <a:r>
              <a:rPr b="1" i="1" lang="en-US" sz="2800" u="none" cap="none" strike="noStrike">
                <a:solidFill>
                  <a:schemeClr val="dk1"/>
                </a:solidFill>
                <a:latin typeface="Arial"/>
                <a:ea typeface="Arial"/>
                <a:cs typeface="Arial"/>
                <a:sym typeface="Arial"/>
              </a:rPr>
              <a:t>O</a:t>
            </a:r>
            <a:r>
              <a:rPr b="1" i="0" lang="en-US" sz="2800" u="none" cap="none" strike="noStrike">
                <a:solidFill>
                  <a:schemeClr val="dk1"/>
                </a:solidFill>
                <a:latin typeface="Arial"/>
                <a:ea typeface="Arial"/>
                <a:cs typeface="Arial"/>
                <a:sym typeface="Arial"/>
              </a:rPr>
              <a:t> is the observed frequency in a cell and </a:t>
            </a: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is the expected frequency found by evaluating </a:t>
            </a:r>
          </a:p>
        </p:txBody>
      </p:sp>
      <p:grpSp>
        <p:nvGrpSpPr>
          <p:cNvPr id="359" name="Shape 359"/>
          <p:cNvGrpSpPr/>
          <p:nvPr/>
        </p:nvGrpSpPr>
        <p:grpSpPr>
          <a:xfrm>
            <a:off x="1614486" y="4953000"/>
            <a:ext cx="5929312" cy="1268412"/>
            <a:chOff x="958850" y="1517650"/>
            <a:chExt cx="6243637" cy="1392237"/>
          </a:xfrm>
        </p:grpSpPr>
        <p:sp>
          <p:nvSpPr>
            <p:cNvPr id="360" name="Shape 360"/>
            <p:cNvSpPr txBox="1"/>
            <p:nvPr/>
          </p:nvSpPr>
          <p:spPr>
            <a:xfrm>
              <a:off x="2143125" y="1635125"/>
              <a:ext cx="5059362" cy="754062"/>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0" lang="en-US" sz="2800" u="none" cap="none" strike="noStrike">
                  <a:solidFill>
                    <a:schemeClr val="hlink"/>
                  </a:solidFill>
                  <a:latin typeface="Arial"/>
                  <a:ea typeface="Arial"/>
                  <a:cs typeface="Arial"/>
                  <a:sym typeface="Arial"/>
                </a:rPr>
                <a:t>row total</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column total</a:t>
              </a:r>
              <a:r>
                <a:rPr b="1" i="0" lang="en-US" sz="2800" u="none" cap="none" strike="noStrike">
                  <a:solidFill>
                    <a:schemeClr val="dk1"/>
                  </a:solidFill>
                  <a:latin typeface="Arial"/>
                  <a:ea typeface="Arial"/>
                  <a:cs typeface="Arial"/>
                  <a:sym typeface="Arial"/>
                </a:rPr>
                <a:t>)</a:t>
              </a:r>
            </a:p>
          </p:txBody>
        </p:sp>
        <p:cxnSp>
          <p:nvCxnSpPr>
            <p:cNvPr id="361" name="Shape 361"/>
            <p:cNvCxnSpPr/>
            <p:nvPr/>
          </p:nvCxnSpPr>
          <p:spPr>
            <a:xfrm>
              <a:off x="2667000" y="2293936"/>
              <a:ext cx="4343400" cy="0"/>
            </a:xfrm>
            <a:prstGeom prst="straightConnector1">
              <a:avLst/>
            </a:prstGeom>
            <a:noFill/>
            <a:ln cap="rnd" cmpd="sng" w="25400">
              <a:solidFill>
                <a:schemeClr val="dk1"/>
              </a:solidFill>
              <a:prstDash val="solid"/>
              <a:miter/>
              <a:headEnd len="med" w="med" type="none"/>
              <a:tailEnd len="med" w="med" type="none"/>
            </a:ln>
          </p:spPr>
        </p:cxnSp>
        <p:sp>
          <p:nvSpPr>
            <p:cNvPr id="362" name="Shape 362"/>
            <p:cNvSpPr txBox="1"/>
            <p:nvPr/>
          </p:nvSpPr>
          <p:spPr>
            <a:xfrm>
              <a:off x="2892425" y="2155825"/>
              <a:ext cx="2855912" cy="754062"/>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t>
              </a:r>
              <a:r>
                <a:rPr b="1" i="0" lang="en-US" sz="2800" u="none" cap="none" strike="noStrike">
                  <a:solidFill>
                    <a:schemeClr val="hlink"/>
                  </a:solidFill>
                  <a:latin typeface="Arial"/>
                  <a:ea typeface="Arial"/>
                  <a:cs typeface="Arial"/>
                  <a:sym typeface="Arial"/>
                </a:rPr>
                <a:t>grand total</a:t>
              </a:r>
              <a:r>
                <a:rPr b="1" i="0" lang="en-US" sz="2800" u="none" cap="none" strike="noStrike">
                  <a:solidFill>
                    <a:schemeClr val="dk1"/>
                  </a:solidFill>
                  <a:latin typeface="Arial"/>
                  <a:ea typeface="Arial"/>
                  <a:cs typeface="Arial"/>
                  <a:sym typeface="Arial"/>
                </a:rPr>
                <a:t>)</a:t>
              </a:r>
            </a:p>
          </p:txBody>
        </p:sp>
        <p:sp>
          <p:nvSpPr>
            <p:cNvPr id="363" name="Shape 363"/>
            <p:cNvSpPr txBox="1"/>
            <p:nvPr/>
          </p:nvSpPr>
          <p:spPr>
            <a:xfrm>
              <a:off x="958850" y="1517650"/>
              <a:ext cx="1614487" cy="1360487"/>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Times New Roman"/>
                <a:buNone/>
              </a:pPr>
              <a:r>
                <a:rPr b="1" i="1" lang="en-US" sz="5400" u="none" cap="none" strike="noStrike">
                  <a:solidFill>
                    <a:schemeClr val="dk1"/>
                  </a:solidFill>
                  <a:latin typeface="Times New Roman"/>
                  <a:ea typeface="Times New Roman"/>
                  <a:cs typeface="Times New Roman"/>
                  <a:sym typeface="Times New Roman"/>
                </a:rPr>
                <a:t>E</a:t>
              </a:r>
              <a:r>
                <a:rPr b="1" i="0" lang="en-US" sz="4000" u="none" cap="none" strike="noStrike">
                  <a:solidFill>
                    <a:schemeClr val="dk1"/>
                  </a:solidFill>
                  <a:latin typeface="Arial"/>
                  <a:ea typeface="Arial"/>
                  <a:cs typeface="Arial"/>
                  <a:sym typeface="Arial"/>
                </a:rPr>
                <a:t> =</a:t>
              </a:r>
            </a:p>
          </p:txBody>
        </p:sp>
      </p:gr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69" name="Shape 36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70" name="Shape 370"/>
          <p:cNvSpPr txBox="1"/>
          <p:nvPr>
            <p:ph type="title"/>
          </p:nvPr>
        </p:nvSpPr>
        <p:spPr>
          <a:xfrm>
            <a:off x="838200" y="304800"/>
            <a:ext cx="74676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880"/>
              </a:spcAft>
              <a:buClr>
                <a:srgbClr val="008000"/>
              </a:buClr>
              <a:buSzPct val="25000"/>
              <a:buFont typeface="Arial"/>
              <a:buNone/>
            </a:pPr>
            <a:r>
              <a:rPr b="0" i="0" lang="en-US" sz="4400" u="none" cap="none" strike="noStrike">
                <a:solidFill>
                  <a:srgbClr val="008000"/>
                </a:solidFill>
                <a:latin typeface="Arial"/>
                <a:ea typeface="Arial"/>
                <a:cs typeface="Arial"/>
                <a:sym typeface="Arial"/>
              </a:rPr>
              <a:t>Test of Independence</a:t>
            </a:r>
          </a:p>
        </p:txBody>
      </p:sp>
      <p:sp>
        <p:nvSpPr>
          <p:cNvPr id="371" name="Shape 371"/>
          <p:cNvSpPr txBox="1"/>
          <p:nvPr>
            <p:ph idx="1" type="body"/>
          </p:nvPr>
        </p:nvSpPr>
        <p:spPr>
          <a:xfrm>
            <a:off x="152400" y="1447800"/>
            <a:ext cx="8839199" cy="47371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Critical Values</a:t>
            </a:r>
          </a:p>
          <a:p>
            <a:pPr indent="-342900" lvl="0" marL="342900" marR="0" rtl="0" algn="l">
              <a:lnSpc>
                <a:spcPct val="100000"/>
              </a:lnSpc>
              <a:spcBef>
                <a:spcPts val="10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1.  Found in Table A-4 using</a:t>
            </a:r>
          </a:p>
          <a:p>
            <a:pPr indent="-342900" lvl="0" marL="342900" marR="0" rtl="0" algn="l">
              <a:lnSpc>
                <a:spcPct val="100000"/>
              </a:lnSpc>
              <a:spcBef>
                <a:spcPts val="840"/>
              </a:spcBef>
              <a:spcAft>
                <a:spcPts val="0"/>
              </a:spcAft>
              <a:buClr>
                <a:schemeClr val="dk1"/>
              </a:buClr>
              <a:buSzPct val="25000"/>
              <a:buFont typeface="Times New Roman"/>
              <a:buNone/>
            </a:pPr>
            <a:r>
              <a:rPr b="0" i="0" lang="en-US" sz="3200" u="none" cap="none" strike="noStrike">
                <a:solidFill>
                  <a:schemeClr val="dk1"/>
                </a:solidFill>
                <a:latin typeface="Times New Roman"/>
                <a:ea typeface="Times New Roman"/>
                <a:cs typeface="Times New Roman"/>
                <a:sym typeface="Times New Roman"/>
              </a:rPr>
              <a:t>		</a:t>
            </a:r>
            <a:r>
              <a:rPr b="1" i="0" lang="en-US" sz="3200" u="none" cap="none" strike="noStrike">
                <a:solidFill>
                  <a:schemeClr val="hlink"/>
                </a:solidFill>
                <a:latin typeface="Arial"/>
                <a:ea typeface="Arial"/>
                <a:cs typeface="Arial"/>
                <a:sym typeface="Arial"/>
              </a:rPr>
              <a:t>degrees of freedom = (</a:t>
            </a:r>
            <a:r>
              <a:rPr b="1" i="1" lang="en-US" sz="3200" u="none" cap="none" strike="noStrike">
                <a:solidFill>
                  <a:schemeClr val="hlink"/>
                </a:solidFill>
                <a:latin typeface="Arial"/>
                <a:ea typeface="Arial"/>
                <a:cs typeface="Arial"/>
                <a:sym typeface="Arial"/>
              </a:rPr>
              <a:t>r</a:t>
            </a:r>
            <a:r>
              <a:rPr b="1" i="0" lang="en-US" sz="3200" u="none" cap="none" strike="noStrike">
                <a:solidFill>
                  <a:schemeClr val="hlink"/>
                </a:solidFill>
                <a:latin typeface="Arial"/>
                <a:ea typeface="Arial"/>
                <a:cs typeface="Arial"/>
                <a:sym typeface="Arial"/>
              </a:rPr>
              <a:t> – 1)(</a:t>
            </a:r>
            <a:r>
              <a:rPr b="1" i="1" lang="en-US" sz="3200" u="none" cap="none" strike="noStrike">
                <a:solidFill>
                  <a:schemeClr val="hlink"/>
                </a:solidFill>
                <a:latin typeface="Arial"/>
                <a:ea typeface="Arial"/>
                <a:cs typeface="Arial"/>
                <a:sym typeface="Arial"/>
              </a:rPr>
              <a:t>c</a:t>
            </a:r>
            <a:r>
              <a:rPr b="1" i="0" lang="en-US" sz="3200" u="none" cap="none" strike="noStrike">
                <a:solidFill>
                  <a:schemeClr val="hlink"/>
                </a:solidFill>
                <a:latin typeface="Arial"/>
                <a:ea typeface="Arial"/>
                <a:cs typeface="Arial"/>
                <a:sym typeface="Arial"/>
              </a:rPr>
              <a:t> – 1)</a:t>
            </a:r>
          </a:p>
          <a:p>
            <a:pPr indent="-342900" lvl="0" marL="342900" marR="0" rtl="0" algn="l">
              <a:lnSpc>
                <a:spcPct val="100000"/>
              </a:lnSpc>
              <a:spcBef>
                <a:spcPts val="96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	</a:t>
            </a:r>
            <a:r>
              <a:rPr b="1" i="0" lang="en-US" sz="2400" u="none" cap="none" strike="noStrike">
                <a:solidFill>
                  <a:schemeClr val="dk2"/>
                </a:solidFill>
                <a:latin typeface="Arial"/>
                <a:ea typeface="Arial"/>
                <a:cs typeface="Arial"/>
                <a:sym typeface="Arial"/>
              </a:rPr>
              <a:t>r is the number of rows and c is the number of columns</a:t>
            </a:r>
          </a:p>
          <a:p>
            <a:pPr indent="-342900" lvl="0" marL="342900" marR="0" rtl="0" algn="l">
              <a:lnSpc>
                <a:spcPct val="100000"/>
              </a:lnSpc>
              <a:spcBef>
                <a:spcPts val="1352"/>
              </a:spcBef>
              <a:spcAft>
                <a:spcPts val="840"/>
              </a:spcAft>
              <a:buClr>
                <a:schemeClr val="dk1"/>
              </a:buClr>
              <a:buSzPct val="25000"/>
              <a:buFont typeface="Arial"/>
              <a:buNone/>
            </a:pPr>
            <a:r>
              <a:rPr b="1" i="0" lang="en-US" sz="2800" u="none" cap="none" strike="noStrike">
                <a:solidFill>
                  <a:schemeClr val="dk1"/>
                </a:solidFill>
                <a:latin typeface="Arial"/>
                <a:ea typeface="Arial"/>
                <a:cs typeface="Arial"/>
                <a:sym typeface="Arial"/>
              </a:rPr>
              <a:t>	2.  Tests of Independence are always </a:t>
            </a:r>
            <a:r>
              <a:rPr b="1" i="1" lang="en-US" sz="2800" u="none" cap="none" strike="noStrike">
                <a:solidFill>
                  <a:schemeClr val="dk1"/>
                </a:solidFill>
                <a:latin typeface="Arial"/>
                <a:ea typeface="Arial"/>
                <a:cs typeface="Arial"/>
                <a:sym typeface="Arial"/>
              </a:rPr>
              <a:t>right-tailed</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5" name="Shape 375"/>
        <p:cNvGrpSpPr/>
        <p:nvPr/>
      </p:nvGrpSpPr>
      <p:grpSpPr>
        <a:xfrm>
          <a:off x="0" y="0"/>
          <a:ext cx="0" cy="0"/>
          <a:chOff x="0" y="0"/>
          <a:chExt cx="0" cy="0"/>
        </a:xfrm>
      </p:grpSpPr>
      <p:sp>
        <p:nvSpPr>
          <p:cNvPr id="376" name="Shape 37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77" name="Shape 37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78" name="Shape 378"/>
          <p:cNvSpPr txBox="1"/>
          <p:nvPr>
            <p:ph type="title"/>
          </p:nvPr>
        </p:nvSpPr>
        <p:spPr>
          <a:xfrm>
            <a:off x="838200" y="304800"/>
            <a:ext cx="74676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880"/>
              </a:spcAft>
              <a:buClr>
                <a:srgbClr val="008000"/>
              </a:buClr>
              <a:buSzPct val="25000"/>
              <a:buFont typeface="Arial"/>
              <a:buNone/>
            </a:pPr>
            <a:r>
              <a:rPr b="0" i="0" lang="en-US" sz="4400" u="none" cap="none" strike="noStrike">
                <a:solidFill>
                  <a:srgbClr val="008000"/>
                </a:solidFill>
                <a:latin typeface="Arial"/>
                <a:ea typeface="Arial"/>
                <a:cs typeface="Arial"/>
                <a:sym typeface="Arial"/>
              </a:rPr>
              <a:t>Test of Independence</a:t>
            </a:r>
          </a:p>
        </p:txBody>
      </p:sp>
      <p:sp>
        <p:nvSpPr>
          <p:cNvPr id="379" name="Shape 379"/>
          <p:cNvSpPr txBox="1"/>
          <p:nvPr>
            <p:ph idx="1" type="body"/>
          </p:nvPr>
        </p:nvSpPr>
        <p:spPr>
          <a:xfrm>
            <a:off x="609600" y="1447800"/>
            <a:ext cx="8153399" cy="4737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hlink"/>
              </a:buClr>
              <a:buSzPct val="25000"/>
              <a:buFont typeface="Arial"/>
              <a:buNone/>
            </a:pPr>
            <a:r>
              <a:rPr b="1" i="0" lang="en-US" sz="3600" u="none" cap="none" strike="noStrike">
                <a:solidFill>
                  <a:schemeClr val="hlink"/>
                </a:solidFill>
                <a:latin typeface="Arial"/>
                <a:ea typeface="Arial"/>
                <a:cs typeface="Arial"/>
                <a:sym typeface="Arial"/>
              </a:rPr>
              <a:t>P-Values</a:t>
            </a:r>
          </a:p>
          <a:p>
            <a:pPr indent="0" lvl="0" marL="0" marR="0" rtl="0" algn="l">
              <a:lnSpc>
                <a:spcPct val="100000"/>
              </a:lnSpc>
              <a:spcBef>
                <a:spcPts val="164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 are typically provided by computer software, or a range of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-values can be found from Table A-4.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sp>
        <p:nvSpPr>
          <p:cNvPr id="49" name="Shape 4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0" name="Shape 50"/>
          <p:cNvSpPr txBox="1"/>
          <p:nvPr>
            <p:ph type="title"/>
          </p:nvPr>
        </p:nvSpPr>
        <p:spPr>
          <a:xfrm>
            <a:off x="1495425" y="139700"/>
            <a:ext cx="5911850" cy="787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800" u="none" cap="none" strike="noStrike">
                <a:solidFill>
                  <a:srgbClr val="008000"/>
                </a:solidFill>
                <a:latin typeface="Arial"/>
                <a:ea typeface="Arial"/>
                <a:cs typeface="Arial"/>
                <a:sym typeface="Arial"/>
              </a:rPr>
              <a:t>Review</a:t>
            </a:r>
          </a:p>
        </p:txBody>
      </p:sp>
      <p:sp>
        <p:nvSpPr>
          <p:cNvPr id="51" name="Shape 51"/>
          <p:cNvSpPr txBox="1"/>
          <p:nvPr>
            <p:ph idx="1" type="body"/>
          </p:nvPr>
        </p:nvSpPr>
        <p:spPr>
          <a:xfrm>
            <a:off x="533400" y="1219200"/>
            <a:ext cx="8381999" cy="49530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We began a study of inferential statistics in Chapter 7 when we presented methods for estimating a parameter for a single population and in Chapter 8 when we presented methods of testing claims about a single population. In Chapter 9 we extended those methods to situations involving two populations. In Chapter 10 we considered methods of correlation and regression using paired sample data.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3" name="Shape 383"/>
        <p:cNvGrpSpPr/>
        <p:nvPr/>
      </p:nvGrpSpPr>
      <p:grpSpPr>
        <a:xfrm>
          <a:off x="0" y="0"/>
          <a:ext cx="0" cy="0"/>
          <a:chOff x="0" y="0"/>
          <a:chExt cx="0" cy="0"/>
        </a:xfrm>
      </p:grpSpPr>
      <p:sp>
        <p:nvSpPr>
          <p:cNvPr id="384" name="Shape 38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85" name="Shape 38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86" name="Shape 386"/>
          <p:cNvSpPr txBox="1"/>
          <p:nvPr>
            <p:ph type="title"/>
          </p:nvPr>
        </p:nvSpPr>
        <p:spPr>
          <a:xfrm>
            <a:off x="876300" y="368300"/>
            <a:ext cx="7772400" cy="7747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400" u="none" cap="none" strike="noStrike">
                <a:solidFill>
                  <a:srgbClr val="008000"/>
                </a:solidFill>
                <a:latin typeface="Arial"/>
                <a:ea typeface="Arial"/>
                <a:cs typeface="Arial"/>
                <a:sym typeface="Arial"/>
              </a:rPr>
              <a:t>Test of Independence</a:t>
            </a:r>
          </a:p>
        </p:txBody>
      </p:sp>
      <p:sp>
        <p:nvSpPr>
          <p:cNvPr id="387" name="Shape 387"/>
          <p:cNvSpPr txBox="1"/>
          <p:nvPr>
            <p:ph idx="1" type="body"/>
          </p:nvPr>
        </p:nvSpPr>
        <p:spPr>
          <a:xfrm>
            <a:off x="1143000" y="1905000"/>
            <a:ext cx="7505699"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This procedure cannot be used to establish a direct cause-and-effect link between variables in question.</a:t>
            </a:r>
          </a:p>
          <a:p>
            <a:pPr indent="-342900" lvl="0" marL="342900" marR="0" rtl="0" algn="l">
              <a:lnSpc>
                <a:spcPct val="95000"/>
              </a:lnSpc>
              <a:spcBef>
                <a:spcPts val="1680"/>
              </a:spcBef>
              <a:spcAft>
                <a:spcPts val="0"/>
              </a:spcAft>
              <a:buClr>
                <a:schemeClr val="dk1"/>
              </a:buClr>
              <a:buFont typeface="Times New Roman"/>
              <a:buNone/>
            </a:pPr>
            <a:r>
              <a:t/>
            </a:r>
            <a:endParaRPr b="1" i="0" sz="1400" u="none" cap="none" strike="noStrike">
              <a:solidFill>
                <a:schemeClr val="dk1"/>
              </a:solidFill>
              <a:latin typeface="Arial"/>
              <a:ea typeface="Arial"/>
              <a:cs typeface="Arial"/>
              <a:sym typeface="Arial"/>
            </a:endParaRPr>
          </a:p>
          <a:p>
            <a:pPr indent="-342900" lvl="0" marL="342900" marR="0" rtl="0" algn="l">
              <a:lnSpc>
                <a:spcPct val="95000"/>
              </a:lnSpc>
              <a:spcBef>
                <a:spcPts val="1760"/>
              </a:spcBef>
              <a:spcAft>
                <a:spcPts val="1200"/>
              </a:spcAft>
              <a:buClr>
                <a:schemeClr val="dk1"/>
              </a:buClr>
              <a:buSzPct val="25000"/>
              <a:buFont typeface="Arial"/>
              <a:buNone/>
            </a:pPr>
            <a:r>
              <a:rPr b="1" i="0" lang="en-US" sz="2800" u="none" cap="none" strike="noStrike">
                <a:solidFill>
                  <a:schemeClr val="dk1"/>
                </a:solidFill>
                <a:latin typeface="Arial"/>
                <a:ea typeface="Arial"/>
                <a:cs typeface="Arial"/>
                <a:sym typeface="Arial"/>
              </a:rPr>
              <a:t>   Dependence means only there is a  </a:t>
            </a:r>
            <a:r>
              <a:rPr b="1" i="0" lang="en-US" sz="3000" u="none" cap="none" strike="noStrike">
                <a:solidFill>
                  <a:schemeClr val="hlink"/>
                </a:solidFill>
                <a:latin typeface="Arial"/>
                <a:ea typeface="Arial"/>
                <a:cs typeface="Arial"/>
                <a:sym typeface="Arial"/>
              </a:rPr>
              <a:t>relationship</a:t>
            </a:r>
            <a:r>
              <a:rPr b="1" i="0" lang="en-US" sz="2800" u="none" cap="none" strike="noStrike">
                <a:solidFill>
                  <a:schemeClr val="dk1"/>
                </a:solidFill>
                <a:latin typeface="Arial"/>
                <a:ea typeface="Arial"/>
                <a:cs typeface="Arial"/>
                <a:sym typeface="Arial"/>
              </a:rPr>
              <a:t> between the two variables.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1" name="Shape 391"/>
        <p:cNvGrpSpPr/>
        <p:nvPr/>
      </p:nvGrpSpPr>
      <p:grpSpPr>
        <a:xfrm>
          <a:off x="0" y="0"/>
          <a:ext cx="0" cy="0"/>
          <a:chOff x="0" y="0"/>
          <a:chExt cx="0" cy="0"/>
        </a:xfrm>
      </p:grpSpPr>
      <p:sp>
        <p:nvSpPr>
          <p:cNvPr id="392" name="Shape 39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393" name="Shape 39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394" name="Shape 394"/>
          <p:cNvSpPr txBox="1"/>
          <p:nvPr>
            <p:ph type="title"/>
          </p:nvPr>
        </p:nvSpPr>
        <p:spPr>
          <a:xfrm>
            <a:off x="1323975" y="60325"/>
            <a:ext cx="6819899"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3600" u="none" cap="none" strike="noStrike">
                <a:solidFill>
                  <a:srgbClr val="008000"/>
                </a:solidFill>
                <a:latin typeface="Arial"/>
                <a:ea typeface="Arial"/>
                <a:cs typeface="Arial"/>
                <a:sym typeface="Arial"/>
              </a:rPr>
              <a:t>Expected Frequency for Contingency Tables</a:t>
            </a:r>
          </a:p>
        </p:txBody>
      </p:sp>
      <p:grpSp>
        <p:nvGrpSpPr>
          <p:cNvPr id="395" name="Shape 395"/>
          <p:cNvGrpSpPr/>
          <p:nvPr/>
        </p:nvGrpSpPr>
        <p:grpSpPr>
          <a:xfrm>
            <a:off x="668337" y="1447800"/>
            <a:ext cx="7673974" cy="1028700"/>
            <a:chOff x="668337" y="1463675"/>
            <a:chExt cx="7673974" cy="1028700"/>
          </a:xfrm>
        </p:grpSpPr>
        <p:sp>
          <p:nvSpPr>
            <p:cNvPr id="396" name="Shape 396"/>
            <p:cNvSpPr txBox="1"/>
            <p:nvPr/>
          </p:nvSpPr>
          <p:spPr>
            <a:xfrm>
              <a:off x="668337" y="1503362"/>
              <a:ext cx="5707062" cy="857250"/>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1" i="0" lang="en-US" sz="28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                    •</a:t>
              </a:r>
            </a:p>
          </p:txBody>
        </p:sp>
        <p:grpSp>
          <p:nvGrpSpPr>
            <p:cNvPr id="397" name="Shape 397"/>
            <p:cNvGrpSpPr/>
            <p:nvPr/>
          </p:nvGrpSpPr>
          <p:grpSpPr>
            <a:xfrm>
              <a:off x="1323975" y="1463675"/>
              <a:ext cx="7018336" cy="1028700"/>
              <a:chOff x="1323975" y="1463675"/>
              <a:chExt cx="7018336" cy="1028700"/>
            </a:xfrm>
          </p:grpSpPr>
          <p:grpSp>
            <p:nvGrpSpPr>
              <p:cNvPr id="398" name="Shape 398"/>
              <p:cNvGrpSpPr/>
              <p:nvPr/>
            </p:nvGrpSpPr>
            <p:grpSpPr>
              <a:xfrm>
                <a:off x="3586162" y="1463675"/>
                <a:ext cx="4756149" cy="1028700"/>
                <a:chOff x="3586162" y="1463675"/>
                <a:chExt cx="4756149" cy="1028700"/>
              </a:xfrm>
            </p:grpSpPr>
            <p:sp>
              <p:nvSpPr>
                <p:cNvPr id="399" name="Shape 399"/>
                <p:cNvSpPr txBox="1"/>
                <p:nvPr/>
              </p:nvSpPr>
              <p:spPr>
                <a:xfrm>
                  <a:off x="3586162" y="1892300"/>
                  <a:ext cx="2212974"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grand total</a:t>
                  </a:r>
                </a:p>
              </p:txBody>
            </p:sp>
            <p:grpSp>
              <p:nvGrpSpPr>
                <p:cNvPr id="400" name="Shape 400"/>
                <p:cNvGrpSpPr/>
                <p:nvPr/>
              </p:nvGrpSpPr>
              <p:grpSpPr>
                <a:xfrm>
                  <a:off x="3775075" y="1463675"/>
                  <a:ext cx="4567236" cy="996950"/>
                  <a:chOff x="3775075" y="1463675"/>
                  <a:chExt cx="4567236" cy="996950"/>
                </a:xfrm>
              </p:grpSpPr>
              <p:sp>
                <p:nvSpPr>
                  <p:cNvPr id="401" name="Shape 401"/>
                  <p:cNvSpPr txBox="1"/>
                  <p:nvPr/>
                </p:nvSpPr>
                <p:spPr>
                  <a:xfrm>
                    <a:off x="3775075" y="1463675"/>
                    <a:ext cx="4567236"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row total          column total</a:t>
                    </a:r>
                  </a:p>
                </p:txBody>
              </p:sp>
              <p:sp>
                <p:nvSpPr>
                  <p:cNvPr id="402" name="Shape 402"/>
                  <p:cNvSpPr txBox="1"/>
                  <p:nvPr/>
                </p:nvSpPr>
                <p:spPr>
                  <a:xfrm>
                    <a:off x="5980112" y="1860550"/>
                    <a:ext cx="2212974"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grand total</a:t>
                    </a:r>
                  </a:p>
                </p:txBody>
              </p:sp>
            </p:grpSp>
          </p:grpSp>
          <p:cxnSp>
            <p:nvCxnSpPr>
              <p:cNvPr id="403" name="Shape 403"/>
              <p:cNvCxnSpPr/>
              <p:nvPr/>
            </p:nvCxnSpPr>
            <p:spPr>
              <a:xfrm>
                <a:off x="6442075" y="2012950"/>
                <a:ext cx="1746250" cy="0"/>
              </a:xfrm>
              <a:prstGeom prst="straightConnector1">
                <a:avLst/>
              </a:prstGeom>
              <a:noFill/>
              <a:ln cap="rnd" cmpd="sng" w="25400">
                <a:solidFill>
                  <a:schemeClr val="dk1"/>
                </a:solidFill>
                <a:prstDash val="solid"/>
                <a:miter/>
                <a:headEnd len="med" w="med" type="none"/>
                <a:tailEnd len="med" w="med" type="none"/>
              </a:ln>
            </p:spPr>
          </p:cxnSp>
          <p:cxnSp>
            <p:nvCxnSpPr>
              <p:cNvPr id="404" name="Shape 404"/>
              <p:cNvCxnSpPr/>
              <p:nvPr/>
            </p:nvCxnSpPr>
            <p:spPr>
              <a:xfrm>
                <a:off x="4040187" y="2012950"/>
                <a:ext cx="1746250" cy="0"/>
              </a:xfrm>
              <a:prstGeom prst="straightConnector1">
                <a:avLst/>
              </a:prstGeom>
              <a:noFill/>
              <a:ln cap="rnd" cmpd="sng" w="25400">
                <a:solidFill>
                  <a:schemeClr val="dk1"/>
                </a:solidFill>
                <a:prstDash val="solid"/>
                <a:miter/>
                <a:headEnd len="med" w="med" type="none"/>
                <a:tailEnd len="med" w="med" type="none"/>
              </a:ln>
            </p:spPr>
          </p:cxnSp>
          <p:sp>
            <p:nvSpPr>
              <p:cNvPr id="405" name="Shape 405"/>
              <p:cNvSpPr txBox="1"/>
              <p:nvPr/>
            </p:nvSpPr>
            <p:spPr>
              <a:xfrm>
                <a:off x="1323975" y="1612900"/>
                <a:ext cx="2212974"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grand total</a:t>
                </a:r>
              </a:p>
            </p:txBody>
          </p:sp>
        </p:grpSp>
      </p:grpSp>
      <p:grpSp>
        <p:nvGrpSpPr>
          <p:cNvPr id="406" name="Shape 406"/>
          <p:cNvGrpSpPr/>
          <p:nvPr/>
        </p:nvGrpSpPr>
        <p:grpSpPr>
          <a:xfrm>
            <a:off x="1908175" y="1825624"/>
            <a:ext cx="3786187" cy="546100"/>
            <a:chOff x="1908175" y="1825624"/>
            <a:chExt cx="3786187" cy="546100"/>
          </a:xfrm>
        </p:grpSpPr>
        <p:cxnSp>
          <p:nvCxnSpPr>
            <p:cNvPr id="407" name="Shape 407"/>
            <p:cNvCxnSpPr/>
            <p:nvPr/>
          </p:nvCxnSpPr>
          <p:spPr>
            <a:xfrm flipH="1" rot="10800000">
              <a:off x="4125912" y="2054224"/>
              <a:ext cx="1568449" cy="317500"/>
            </a:xfrm>
            <a:prstGeom prst="straightConnector1">
              <a:avLst/>
            </a:prstGeom>
            <a:noFill/>
            <a:ln cap="rnd" cmpd="sng" w="50800">
              <a:solidFill>
                <a:schemeClr val="hlink"/>
              </a:solidFill>
              <a:prstDash val="solid"/>
              <a:miter/>
              <a:headEnd len="med" w="med" type="none"/>
              <a:tailEnd len="med" w="med" type="none"/>
            </a:ln>
          </p:spPr>
        </p:cxnSp>
        <p:cxnSp>
          <p:nvCxnSpPr>
            <p:cNvPr id="408" name="Shape 408"/>
            <p:cNvCxnSpPr/>
            <p:nvPr/>
          </p:nvCxnSpPr>
          <p:spPr>
            <a:xfrm flipH="1" rot="10800000">
              <a:off x="1908175" y="1825624"/>
              <a:ext cx="1568449" cy="317500"/>
            </a:xfrm>
            <a:prstGeom prst="straightConnector1">
              <a:avLst/>
            </a:prstGeom>
            <a:noFill/>
            <a:ln cap="rnd" cmpd="sng" w="50800">
              <a:solidFill>
                <a:schemeClr val="hlink"/>
              </a:solidFill>
              <a:prstDash val="solid"/>
              <a:miter/>
              <a:headEnd len="med" w="med" type="none"/>
              <a:tailEnd len="med" w="med" type="none"/>
            </a:ln>
          </p:spPr>
        </p:cxnSp>
      </p:grpSp>
      <p:grpSp>
        <p:nvGrpSpPr>
          <p:cNvPr id="409" name="Shape 409"/>
          <p:cNvGrpSpPr/>
          <p:nvPr/>
        </p:nvGrpSpPr>
        <p:grpSpPr>
          <a:xfrm>
            <a:off x="1852611" y="4610100"/>
            <a:ext cx="4873624" cy="1055687"/>
            <a:chOff x="1852611" y="4610100"/>
            <a:chExt cx="4873624" cy="1055687"/>
          </a:xfrm>
        </p:grpSpPr>
        <p:sp>
          <p:nvSpPr>
            <p:cNvPr id="410" name="Shape 410"/>
            <p:cNvSpPr txBox="1"/>
            <p:nvPr/>
          </p:nvSpPr>
          <p:spPr>
            <a:xfrm>
              <a:off x="1852611" y="4610100"/>
              <a:ext cx="1131887" cy="857250"/>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t>
              </a:r>
              <a:r>
                <a:rPr b="1" i="1" lang="en-US" sz="3600" u="none" cap="none" strike="noStrike">
                  <a:solidFill>
                    <a:schemeClr val="dk1"/>
                  </a:solidFill>
                  <a:latin typeface="Times New Roman"/>
                  <a:ea typeface="Times New Roman"/>
                  <a:cs typeface="Times New Roman"/>
                  <a:sym typeface="Times New Roman"/>
                </a:rPr>
                <a:t>E</a:t>
              </a:r>
              <a:r>
                <a:rPr b="1" i="0" lang="en-US" sz="28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 </a:t>
              </a:r>
            </a:p>
          </p:txBody>
        </p:sp>
        <p:sp>
          <p:nvSpPr>
            <p:cNvPr id="411" name="Shape 411"/>
            <p:cNvSpPr txBox="1"/>
            <p:nvPr/>
          </p:nvSpPr>
          <p:spPr>
            <a:xfrm>
              <a:off x="2516186" y="4645025"/>
              <a:ext cx="4210049"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(row total) (column total)</a:t>
              </a:r>
            </a:p>
          </p:txBody>
        </p:sp>
        <p:cxnSp>
          <p:nvCxnSpPr>
            <p:cNvPr id="412" name="Shape 412"/>
            <p:cNvCxnSpPr/>
            <p:nvPr/>
          </p:nvCxnSpPr>
          <p:spPr>
            <a:xfrm>
              <a:off x="2992436" y="5237162"/>
              <a:ext cx="3594099" cy="0"/>
            </a:xfrm>
            <a:prstGeom prst="straightConnector1">
              <a:avLst/>
            </a:prstGeom>
            <a:noFill/>
            <a:ln cap="rnd" cmpd="sng" w="25400">
              <a:solidFill>
                <a:schemeClr val="dk1"/>
              </a:solidFill>
              <a:prstDash val="solid"/>
              <a:miter/>
              <a:headEnd len="med" w="med" type="none"/>
              <a:tailEnd len="med" w="med" type="none"/>
            </a:ln>
          </p:spPr>
        </p:cxnSp>
        <p:sp>
          <p:nvSpPr>
            <p:cNvPr id="413" name="Shape 413"/>
            <p:cNvSpPr txBox="1"/>
            <p:nvPr/>
          </p:nvSpPr>
          <p:spPr>
            <a:xfrm>
              <a:off x="3286125" y="5065712"/>
              <a:ext cx="2416175" cy="600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(grand total)</a:t>
              </a:r>
            </a:p>
          </p:txBody>
        </p:sp>
      </p:grpSp>
      <p:grpSp>
        <p:nvGrpSpPr>
          <p:cNvPr id="414" name="Shape 414"/>
          <p:cNvGrpSpPr/>
          <p:nvPr/>
        </p:nvGrpSpPr>
        <p:grpSpPr>
          <a:xfrm>
            <a:off x="1781175" y="2498725"/>
            <a:ext cx="6362699" cy="1697037"/>
            <a:chOff x="1781175" y="2489200"/>
            <a:chExt cx="6362699" cy="1697037"/>
          </a:xfrm>
        </p:grpSpPr>
        <p:sp>
          <p:nvSpPr>
            <p:cNvPr id="415" name="Shape 415"/>
            <p:cNvSpPr txBox="1"/>
            <p:nvPr/>
          </p:nvSpPr>
          <p:spPr>
            <a:xfrm>
              <a:off x="4635500" y="3713162"/>
              <a:ext cx="2873375" cy="473075"/>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(probability of a cell)</a:t>
              </a:r>
            </a:p>
          </p:txBody>
        </p:sp>
        <p:grpSp>
          <p:nvGrpSpPr>
            <p:cNvPr id="416" name="Shape 416"/>
            <p:cNvGrpSpPr/>
            <p:nvPr/>
          </p:nvGrpSpPr>
          <p:grpSpPr>
            <a:xfrm>
              <a:off x="1781175" y="2489200"/>
              <a:ext cx="6362699" cy="1352550"/>
              <a:chOff x="1781175" y="2489200"/>
              <a:chExt cx="6362699" cy="1352550"/>
            </a:xfrm>
          </p:grpSpPr>
          <p:grpSp>
            <p:nvGrpSpPr>
              <p:cNvPr id="417" name="Shape 417"/>
              <p:cNvGrpSpPr/>
              <p:nvPr/>
            </p:nvGrpSpPr>
            <p:grpSpPr>
              <a:xfrm>
                <a:off x="1781175" y="2489200"/>
                <a:ext cx="6362699" cy="1352550"/>
                <a:chOff x="1781175" y="2489200"/>
                <a:chExt cx="6362699" cy="1352550"/>
              </a:xfrm>
            </p:grpSpPr>
            <p:sp>
              <p:nvSpPr>
                <p:cNvPr id="418" name="Shape 418"/>
                <p:cNvSpPr/>
                <p:nvPr/>
              </p:nvSpPr>
              <p:spPr>
                <a:xfrm>
                  <a:off x="1781175" y="2540000"/>
                  <a:ext cx="1854199" cy="431799"/>
                </a:xfrm>
                <a:custGeom>
                  <a:pathLst>
                    <a:path extrusionOk="0" h="257" w="1167">
                      <a:moveTo>
                        <a:pt x="0" y="10"/>
                      </a:moveTo>
                      <a:lnTo>
                        <a:pt x="73" y="257"/>
                      </a:lnTo>
                      <a:lnTo>
                        <a:pt x="1067" y="257"/>
                      </a:lnTo>
                      <a:lnTo>
                        <a:pt x="1167" y="0"/>
                      </a:lnTo>
                    </a:path>
                  </a:pathLst>
                </a:custGeom>
                <a:noFill/>
                <a:ln cap="rnd" cmpd="sng" w="25400">
                  <a:solidFill>
                    <a:schemeClr val="hlink"/>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nvGrpSpPr>
                <p:cNvPr id="419" name="Shape 419"/>
                <p:cNvGrpSpPr/>
                <p:nvPr/>
              </p:nvGrpSpPr>
              <p:grpSpPr>
                <a:xfrm>
                  <a:off x="2435225" y="2489200"/>
                  <a:ext cx="5708649" cy="1352550"/>
                  <a:chOff x="2435225" y="2489200"/>
                  <a:chExt cx="5708649" cy="1352550"/>
                </a:xfrm>
              </p:grpSpPr>
              <p:sp>
                <p:nvSpPr>
                  <p:cNvPr id="420" name="Shape 420"/>
                  <p:cNvSpPr txBox="1"/>
                  <p:nvPr/>
                </p:nvSpPr>
                <p:spPr>
                  <a:xfrm>
                    <a:off x="2435225" y="2984500"/>
                    <a:ext cx="3910012" cy="857250"/>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n</a:t>
                    </a:r>
                    <a:r>
                      <a:rPr b="1" i="0" lang="en-US" sz="3600" u="none" cap="none" strike="noStrike">
                        <a:solidFill>
                          <a:schemeClr val="dk1"/>
                        </a:solidFill>
                        <a:latin typeface="Times New Roman"/>
                        <a:ea typeface="Times New Roman"/>
                        <a:cs typeface="Times New Roman"/>
                        <a:sym typeface="Times New Roman"/>
                      </a:rPr>
                      <a:t>        •                  </a:t>
                    </a:r>
                    <a:r>
                      <a:rPr b="1" i="1" lang="en-US" sz="3600" u="none" cap="none" strike="noStrike">
                        <a:solidFill>
                          <a:schemeClr val="dk1"/>
                        </a:solidFill>
                        <a:latin typeface="Times New Roman"/>
                        <a:ea typeface="Times New Roman"/>
                        <a:cs typeface="Times New Roman"/>
                        <a:sym typeface="Times New Roman"/>
                      </a:rPr>
                      <a:t>p</a:t>
                    </a:r>
                  </a:p>
                </p:txBody>
              </p:sp>
              <p:sp>
                <p:nvSpPr>
                  <p:cNvPr id="421" name="Shape 421"/>
                  <p:cNvSpPr/>
                  <p:nvPr/>
                </p:nvSpPr>
                <p:spPr>
                  <a:xfrm>
                    <a:off x="4065587" y="2489200"/>
                    <a:ext cx="4078286" cy="493711"/>
                  </a:xfrm>
                  <a:custGeom>
                    <a:pathLst>
                      <a:path extrusionOk="0" h="310" w="2568">
                        <a:moveTo>
                          <a:pt x="0" y="12"/>
                        </a:moveTo>
                        <a:lnTo>
                          <a:pt x="162" y="310"/>
                        </a:lnTo>
                        <a:lnTo>
                          <a:pt x="2348" y="310"/>
                        </a:lnTo>
                        <a:lnTo>
                          <a:pt x="2568" y="0"/>
                        </a:lnTo>
                      </a:path>
                    </a:pathLst>
                  </a:custGeom>
                  <a:noFill/>
                  <a:ln cap="rnd" cmpd="sng" w="25400">
                    <a:solidFill>
                      <a:schemeClr val="hlink"/>
                    </a:solidFill>
                    <a:prstDash val="solid"/>
                    <a:round/>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
            <p:nvSpPr>
              <p:cNvPr id="422" name="Shape 422"/>
              <p:cNvSpPr/>
              <p:nvPr/>
            </p:nvSpPr>
            <p:spPr>
              <a:xfrm>
                <a:off x="5867400" y="2971800"/>
                <a:ext cx="609599" cy="381000"/>
              </a:xfrm>
              <a:prstGeom prst="downArrow">
                <a:avLst>
                  <a:gd fmla="val 50000" name="adj1"/>
                  <a:gd fmla="val 50000" name="adj2"/>
                </a:avLst>
              </a:prstGeom>
              <a:solidFill>
                <a:schemeClr va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23" name="Shape 423"/>
              <p:cNvSpPr/>
              <p:nvPr/>
            </p:nvSpPr>
            <p:spPr>
              <a:xfrm>
                <a:off x="2438400" y="2971800"/>
                <a:ext cx="609599" cy="381000"/>
              </a:xfrm>
              <a:prstGeom prst="downArrow">
                <a:avLst>
                  <a:gd fmla="val 50000" name="adj1"/>
                  <a:gd fmla="val 50000" name="adj2"/>
                </a:avLst>
              </a:prstGeom>
              <a:solidFill>
                <a:schemeClr va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7" name="Shape 427"/>
        <p:cNvGrpSpPr/>
        <p:nvPr/>
      </p:nvGrpSpPr>
      <p:grpSpPr>
        <a:xfrm>
          <a:off x="0" y="0"/>
          <a:ext cx="0" cy="0"/>
          <a:chOff x="0" y="0"/>
          <a:chExt cx="0" cy="0"/>
        </a:xfrm>
      </p:grpSpPr>
      <p:sp>
        <p:nvSpPr>
          <p:cNvPr id="428" name="Shape 42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29" name="Shape 42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30" name="Shape 430"/>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31" name="Shape 431"/>
          <p:cNvSpPr txBox="1"/>
          <p:nvPr>
            <p:ph idx="1" type="body"/>
          </p:nvPr>
        </p:nvSpPr>
        <p:spPr>
          <a:xfrm>
            <a:off x="609600" y="762000"/>
            <a:ext cx="8305799" cy="1447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Refer to Table 11-6 and find</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the expected frequency for the first cell, where the observed frequency is 88.</a:t>
            </a:r>
          </a:p>
        </p:txBody>
      </p:sp>
      <p:pic>
        <p:nvPicPr>
          <p:cNvPr id="432" name="Shape 432"/>
          <p:cNvPicPr preferRelativeResize="0"/>
          <p:nvPr/>
        </p:nvPicPr>
        <p:blipFill rotWithShape="1">
          <a:blip r:embed="rId3">
            <a:alphaModFix/>
          </a:blip>
          <a:srcRect b="0" l="0" r="0" t="0"/>
          <a:stretch/>
        </p:blipFill>
        <p:spPr>
          <a:xfrm>
            <a:off x="381000" y="2305050"/>
            <a:ext cx="8686800" cy="1790699"/>
          </a:xfrm>
          <a:prstGeom prst="rect">
            <a:avLst/>
          </a:prstGeom>
          <a:noFill/>
          <a:ln>
            <a:noFill/>
          </a:ln>
        </p:spPr>
      </p:pic>
      <p:sp>
        <p:nvSpPr>
          <p:cNvPr id="433" name="Shape 433"/>
          <p:cNvSpPr txBox="1"/>
          <p:nvPr/>
        </p:nvSpPr>
        <p:spPr>
          <a:xfrm>
            <a:off x="609600" y="4095750"/>
            <a:ext cx="8305799" cy="23050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first cell lies in the first row (with a total frequency of 178) and the first column (with total frequency of 103). The “grand total” is the sum of all frequencies in the table, which is 207. The expected frequency of the first cell is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7" name="Shape 437"/>
        <p:cNvGrpSpPr/>
        <p:nvPr/>
      </p:nvGrpSpPr>
      <p:grpSpPr>
        <a:xfrm>
          <a:off x="0" y="0"/>
          <a:ext cx="0" cy="0"/>
          <a:chOff x="0" y="0"/>
          <a:chExt cx="0" cy="0"/>
        </a:xfrm>
      </p:grpSpPr>
      <p:sp>
        <p:nvSpPr>
          <p:cNvPr id="438" name="Shape 43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39" name="Shape 43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40" name="Shape 440"/>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41" name="Shape 441"/>
          <p:cNvSpPr txBox="1"/>
          <p:nvPr>
            <p:ph idx="1" type="body"/>
          </p:nvPr>
        </p:nvSpPr>
        <p:spPr>
          <a:xfrm>
            <a:off x="457200" y="2163761"/>
            <a:ext cx="8305799" cy="4160837"/>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know that the first cell has an observed frequency of </a:t>
            </a:r>
            <a:r>
              <a:rPr b="1" i="1" lang="en-US" sz="2800" u="none" cap="none" strike="noStrike">
                <a:solidFill>
                  <a:schemeClr val="dk1"/>
                </a:solidFill>
                <a:latin typeface="Arial"/>
                <a:ea typeface="Arial"/>
                <a:cs typeface="Arial"/>
                <a:sym typeface="Arial"/>
              </a:rPr>
              <a:t>O</a:t>
            </a:r>
            <a:r>
              <a:rPr b="1" i="0" lang="en-US" sz="2800" u="none" cap="none" strike="noStrike">
                <a:solidFill>
                  <a:schemeClr val="dk1"/>
                </a:solidFill>
                <a:latin typeface="Arial"/>
                <a:ea typeface="Arial"/>
                <a:cs typeface="Arial"/>
                <a:sym typeface="Arial"/>
              </a:rPr>
              <a:t> = 88 and an expected frequency of </a:t>
            </a: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88.570. We can interpret the expected value by stating that if we assume that getting an infection is independent of the treatment, then we expect to find that 88.570 of the subjects would be given a placebo and would get an infection. There is a discrepancy between </a:t>
            </a:r>
            <a:r>
              <a:rPr b="1" i="1" lang="en-US" sz="2800" u="none" cap="none" strike="noStrike">
                <a:solidFill>
                  <a:schemeClr val="dk1"/>
                </a:solidFill>
                <a:latin typeface="Arial"/>
                <a:ea typeface="Arial"/>
                <a:cs typeface="Arial"/>
                <a:sym typeface="Arial"/>
              </a:rPr>
              <a:t>O</a:t>
            </a:r>
            <a:r>
              <a:rPr b="1" i="0" lang="en-US" sz="2800" u="none" cap="none" strike="noStrike">
                <a:solidFill>
                  <a:schemeClr val="dk1"/>
                </a:solidFill>
                <a:latin typeface="Arial"/>
                <a:ea typeface="Arial"/>
                <a:cs typeface="Arial"/>
                <a:sym typeface="Arial"/>
              </a:rPr>
              <a:t> = 88 and </a:t>
            </a:r>
            <a:r>
              <a:rPr b="1" i="1" lang="en-US" sz="2800" u="none" cap="none" strike="noStrike">
                <a:solidFill>
                  <a:schemeClr val="dk1"/>
                </a:solidFill>
                <a:latin typeface="Arial"/>
                <a:ea typeface="Arial"/>
                <a:cs typeface="Arial"/>
                <a:sym typeface="Arial"/>
              </a:rPr>
              <a:t>E</a:t>
            </a:r>
            <a:r>
              <a:rPr b="1" i="0" lang="en-US" sz="2800" u="none" cap="none" strike="noStrike">
                <a:solidFill>
                  <a:schemeClr val="dk1"/>
                </a:solidFill>
                <a:latin typeface="Arial"/>
                <a:ea typeface="Arial"/>
                <a:cs typeface="Arial"/>
                <a:sym typeface="Arial"/>
              </a:rPr>
              <a:t> = 88.570, and such discrepancies are key components of the test statistic. </a:t>
            </a:r>
          </a:p>
        </p:txBody>
      </p:sp>
      <p:grpSp>
        <p:nvGrpSpPr>
          <p:cNvPr id="442" name="Shape 442"/>
          <p:cNvGrpSpPr/>
          <p:nvPr/>
        </p:nvGrpSpPr>
        <p:grpSpPr>
          <a:xfrm>
            <a:off x="381000" y="952500"/>
            <a:ext cx="4946650" cy="1065212"/>
            <a:chOff x="2078036" y="3932237"/>
            <a:chExt cx="4946650" cy="1065212"/>
          </a:xfrm>
        </p:grpSpPr>
        <p:sp>
          <p:nvSpPr>
            <p:cNvPr id="443" name="Shape 443"/>
            <p:cNvSpPr txBox="1"/>
            <p:nvPr/>
          </p:nvSpPr>
          <p:spPr>
            <a:xfrm>
              <a:off x="2516186" y="3932237"/>
              <a:ext cx="4508500" cy="644524"/>
            </a:xfrm>
            <a:prstGeom prst="rect">
              <a:avLst/>
            </a:prstGeom>
            <a:noFill/>
            <a:ln>
              <a:noFill/>
            </a:ln>
          </p:spPr>
          <p:txBody>
            <a:bodyPr anchorCtr="0" anchor="t" bIns="44450" lIns="90475" rIns="90475" tIns="44450">
              <a:noAutofit/>
            </a:bodyPr>
            <a:lstStyle/>
            <a:p>
              <a:pPr indent="0" lvl="1" marL="457200" marR="0" rtl="0" algn="l">
                <a:lnSpc>
                  <a:spcPct val="14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(row total) (column total)</a:t>
              </a:r>
            </a:p>
          </p:txBody>
        </p:sp>
        <p:sp>
          <p:nvSpPr>
            <p:cNvPr id="444" name="Shape 444"/>
            <p:cNvSpPr txBox="1"/>
            <p:nvPr/>
          </p:nvSpPr>
          <p:spPr>
            <a:xfrm>
              <a:off x="2078036" y="4000500"/>
              <a:ext cx="947737" cy="644524"/>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  </a:t>
              </a:r>
              <a:r>
                <a:rPr b="1" i="1" lang="en-US" sz="2600" u="none" cap="none" strike="noStrike">
                  <a:solidFill>
                    <a:schemeClr val="dk1"/>
                  </a:solidFill>
                  <a:latin typeface="Times New Roman"/>
                  <a:ea typeface="Times New Roman"/>
                  <a:cs typeface="Times New Roman"/>
                  <a:sym typeface="Times New Roman"/>
                </a:rPr>
                <a:t>E</a:t>
              </a:r>
              <a:r>
                <a:rPr b="1" i="0" lang="en-US" sz="2600" u="none" cap="none" strike="noStrike">
                  <a:solidFill>
                    <a:schemeClr val="dk1"/>
                  </a:solidFill>
                  <a:latin typeface="Times New Roman"/>
                  <a:ea typeface="Times New Roman"/>
                  <a:cs typeface="Times New Roman"/>
                  <a:sym typeface="Times New Roman"/>
                </a:rPr>
                <a:t> =</a:t>
              </a:r>
              <a:r>
                <a:rPr b="1" i="0" lang="en-US" sz="2600" u="none" cap="none" strike="noStrike">
                  <a:solidFill>
                    <a:schemeClr val="dk1"/>
                  </a:solidFill>
                  <a:latin typeface="Arial"/>
                  <a:ea typeface="Arial"/>
                  <a:cs typeface="Arial"/>
                  <a:sym typeface="Arial"/>
                </a:rPr>
                <a:t> </a:t>
              </a:r>
            </a:p>
          </p:txBody>
        </p:sp>
        <p:cxnSp>
          <p:nvCxnSpPr>
            <p:cNvPr id="445" name="Shape 445"/>
            <p:cNvCxnSpPr/>
            <p:nvPr/>
          </p:nvCxnSpPr>
          <p:spPr>
            <a:xfrm>
              <a:off x="2992436" y="4524375"/>
              <a:ext cx="3594099" cy="0"/>
            </a:xfrm>
            <a:prstGeom prst="straightConnector1">
              <a:avLst/>
            </a:prstGeom>
            <a:noFill/>
            <a:ln cap="rnd" cmpd="sng" w="25400">
              <a:solidFill>
                <a:schemeClr val="dk1"/>
              </a:solidFill>
              <a:prstDash val="solid"/>
              <a:miter/>
              <a:headEnd len="med" w="med" type="none"/>
              <a:tailEnd len="med" w="med" type="none"/>
            </a:ln>
          </p:spPr>
        </p:cxnSp>
        <p:sp>
          <p:nvSpPr>
            <p:cNvPr id="446" name="Shape 446"/>
            <p:cNvSpPr txBox="1"/>
            <p:nvPr/>
          </p:nvSpPr>
          <p:spPr>
            <a:xfrm>
              <a:off x="3286125" y="4352925"/>
              <a:ext cx="2220911" cy="644524"/>
            </a:xfrm>
            <a:prstGeom prst="rect">
              <a:avLst/>
            </a:prstGeom>
            <a:noFill/>
            <a:ln>
              <a:noFill/>
            </a:ln>
          </p:spPr>
          <p:txBody>
            <a:bodyPr anchorCtr="0" anchor="t" bIns="44450" lIns="90475" rIns="90475" tIns="44450">
              <a:noAutofit/>
            </a:bodyPr>
            <a:lstStyle/>
            <a:p>
              <a:pPr indent="0" lvl="1" marL="114300" marR="0" rtl="0" algn="l">
                <a:lnSpc>
                  <a:spcPct val="14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(grand total)</a:t>
              </a:r>
            </a:p>
          </p:txBody>
        </p:sp>
      </p:grpSp>
      <p:grpSp>
        <p:nvGrpSpPr>
          <p:cNvPr id="447" name="Shape 447"/>
          <p:cNvGrpSpPr/>
          <p:nvPr/>
        </p:nvGrpSpPr>
        <p:grpSpPr>
          <a:xfrm>
            <a:off x="5334000" y="1011237"/>
            <a:ext cx="3476624" cy="1006474"/>
            <a:chOff x="5430837" y="1011237"/>
            <a:chExt cx="3476624" cy="1006474"/>
          </a:xfrm>
        </p:grpSpPr>
        <p:sp>
          <p:nvSpPr>
            <p:cNvPr id="448" name="Shape 448"/>
            <p:cNvSpPr txBox="1"/>
            <p:nvPr/>
          </p:nvSpPr>
          <p:spPr>
            <a:xfrm>
              <a:off x="6084887" y="1020762"/>
              <a:ext cx="1550987" cy="7747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449" name="Shape 449"/>
            <p:cNvSpPr txBox="1"/>
            <p:nvPr/>
          </p:nvSpPr>
          <p:spPr>
            <a:xfrm>
              <a:off x="7870825" y="1041400"/>
              <a:ext cx="377824"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  </a:t>
              </a:r>
            </a:p>
          </p:txBody>
        </p:sp>
        <p:sp>
          <p:nvSpPr>
            <p:cNvPr id="450" name="Shape 450"/>
            <p:cNvSpPr txBox="1"/>
            <p:nvPr/>
          </p:nvSpPr>
          <p:spPr>
            <a:xfrm>
              <a:off x="7453311" y="1282700"/>
              <a:ext cx="1454149"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 88.570</a:t>
              </a:r>
            </a:p>
          </p:txBody>
        </p:sp>
        <p:cxnSp>
          <p:nvCxnSpPr>
            <p:cNvPr id="451" name="Shape 451"/>
            <p:cNvCxnSpPr/>
            <p:nvPr/>
          </p:nvCxnSpPr>
          <p:spPr>
            <a:xfrm>
              <a:off x="5865812" y="1528762"/>
              <a:ext cx="1549400" cy="0"/>
            </a:xfrm>
            <a:prstGeom prst="straightConnector1">
              <a:avLst/>
            </a:prstGeom>
            <a:noFill/>
            <a:ln cap="rnd" cmpd="sng" w="25400">
              <a:solidFill>
                <a:schemeClr val="dk1"/>
              </a:solidFill>
              <a:prstDash val="solid"/>
              <a:miter/>
              <a:headEnd len="med" w="med" type="none"/>
              <a:tailEnd len="med" w="med" type="none"/>
            </a:ln>
          </p:spPr>
        </p:cxnSp>
        <p:sp>
          <p:nvSpPr>
            <p:cNvPr id="452" name="Shape 452"/>
            <p:cNvSpPr txBox="1"/>
            <p:nvPr/>
          </p:nvSpPr>
          <p:spPr>
            <a:xfrm>
              <a:off x="5910262" y="1011237"/>
              <a:ext cx="1724025" cy="5191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(178)(103)</a:t>
              </a:r>
            </a:p>
          </p:txBody>
        </p:sp>
        <p:sp>
          <p:nvSpPr>
            <p:cNvPr id="453" name="Shape 453"/>
            <p:cNvSpPr txBox="1"/>
            <p:nvPr/>
          </p:nvSpPr>
          <p:spPr>
            <a:xfrm>
              <a:off x="6269037" y="1498600"/>
              <a:ext cx="717550" cy="51911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207</a:t>
              </a:r>
            </a:p>
          </p:txBody>
        </p:sp>
        <p:sp>
          <p:nvSpPr>
            <p:cNvPr id="454" name="Shape 454"/>
            <p:cNvSpPr txBox="1"/>
            <p:nvPr/>
          </p:nvSpPr>
          <p:spPr>
            <a:xfrm>
              <a:off x="5430837" y="1246187"/>
              <a:ext cx="387350"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1" i="0" lang="en-US" sz="2800" u="none" cap="none" strike="noStrike">
                  <a:solidFill>
                    <a:schemeClr val="dk1"/>
                  </a:solidFill>
                  <a:latin typeface="Times New Roman"/>
                  <a:ea typeface="Times New Roman"/>
                  <a:cs typeface="Times New Roman"/>
                  <a:sym typeface="Times New Roman"/>
                </a:rPr>
                <a:t>=</a:t>
              </a:r>
            </a:p>
          </p:txBody>
        </p:sp>
      </p:gr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8" name="Shape 458"/>
        <p:cNvGrpSpPr/>
        <p:nvPr/>
      </p:nvGrpSpPr>
      <p:grpSpPr>
        <a:xfrm>
          <a:off x="0" y="0"/>
          <a:ext cx="0" cy="0"/>
          <a:chOff x="0" y="0"/>
          <a:chExt cx="0" cy="0"/>
        </a:xfrm>
      </p:grpSpPr>
      <p:sp>
        <p:nvSpPr>
          <p:cNvPr id="459" name="Shape 45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60" name="Shape 46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61" name="Shape 461"/>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62" name="Shape 462"/>
          <p:cNvSpPr txBox="1"/>
          <p:nvPr>
            <p:ph idx="1" type="body"/>
          </p:nvPr>
        </p:nvSpPr>
        <p:spPr>
          <a:xfrm>
            <a:off x="609600" y="762000"/>
            <a:ext cx="8305799" cy="52577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Common colds are typically caused by a rhinovirus. In a test of the effectiveness of echinacea, some test subjects were treated with echinacea extracted with 20% ethanol, some were treated with echinacea extracted with 60% ethanol, and others were given a placebo. All of the test subjects were then exposed to rhinovirus. Results are summarized in Table 11-6 (next slide). Use a 0.05 significance level to test the claim that getting an infection (cold) is independent of the treatment group. What does the result indicated about the effectiveness of echinacea as a treatment for colds?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6" name="Shape 466"/>
        <p:cNvGrpSpPr/>
        <p:nvPr/>
      </p:nvGrpSpPr>
      <p:grpSpPr>
        <a:xfrm>
          <a:off x="0" y="0"/>
          <a:ext cx="0" cy="0"/>
          <a:chOff x="0" y="0"/>
          <a:chExt cx="0" cy="0"/>
        </a:xfrm>
      </p:grpSpPr>
      <p:sp>
        <p:nvSpPr>
          <p:cNvPr id="467" name="Shape 46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68" name="Shape 46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69" name="Shape 469"/>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70" name="Shape 470"/>
          <p:cNvSpPr txBox="1"/>
          <p:nvPr>
            <p:ph idx="1" type="body"/>
          </p:nvPr>
        </p:nvSpPr>
        <p:spPr>
          <a:xfrm>
            <a:off x="609600" y="2819400"/>
            <a:ext cx="8305799" cy="1447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randomly assigned to treatment groups, frequency counts, expected frequencies are all at least 5</a:t>
            </a:r>
          </a:p>
        </p:txBody>
      </p:sp>
      <p:pic>
        <p:nvPicPr>
          <p:cNvPr id="471" name="Shape 471"/>
          <p:cNvPicPr preferRelativeResize="0"/>
          <p:nvPr/>
        </p:nvPicPr>
        <p:blipFill rotWithShape="1">
          <a:blip r:embed="rId3">
            <a:alphaModFix/>
          </a:blip>
          <a:srcRect b="0" l="0" r="0" t="0"/>
          <a:stretch/>
        </p:blipFill>
        <p:spPr>
          <a:xfrm>
            <a:off x="381000" y="838200"/>
            <a:ext cx="8686800" cy="1790699"/>
          </a:xfrm>
          <a:prstGeom prst="rect">
            <a:avLst/>
          </a:prstGeom>
          <a:noFill/>
          <a:ln>
            <a:noFill/>
          </a:ln>
        </p:spPr>
      </p:pic>
      <p:sp>
        <p:nvSpPr>
          <p:cNvPr id="472" name="Shape 472"/>
          <p:cNvSpPr txBox="1"/>
          <p:nvPr/>
        </p:nvSpPr>
        <p:spPr>
          <a:xfrm>
            <a:off x="609600" y="4476750"/>
            <a:ext cx="8305799" cy="2000250"/>
          </a:xfrm>
          <a:prstGeom prst="rect">
            <a:avLst/>
          </a:prstGeom>
          <a:noFill/>
          <a:ln>
            <a:noFill/>
          </a:ln>
        </p:spPr>
        <p:txBody>
          <a:bodyPr anchorCtr="0" anchor="t" bIns="44450" lIns="90475" rIns="90475" tIns="44450">
            <a:noAutofit/>
          </a:bodyPr>
          <a:lstStyle/>
          <a:p>
            <a:pPr indent="-682625" lvl="0" marL="682625" marR="0" rtl="0" algn="l">
              <a:lnSpc>
                <a:spcPct val="100000"/>
              </a:lnSpc>
              <a:spcBef>
                <a:spcPts val="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Getting an infection is independent of the treatment</a:t>
            </a:r>
          </a:p>
          <a:p>
            <a:pPr indent="-682625" lvl="0" marL="682625" marR="0" rtl="0" algn="l">
              <a:lnSpc>
                <a:spcPct val="100000"/>
              </a:lnSpc>
              <a:spcBef>
                <a:spcPts val="560"/>
              </a:spcBef>
              <a:spcAft>
                <a:spcPts val="0"/>
              </a:spcAft>
              <a:buClr>
                <a:schemeClr val="dk1"/>
              </a:buClr>
              <a:buSzPct val="25000"/>
              <a:buFont typeface="Arial"/>
              <a:buNone/>
            </a:pPr>
            <a:r>
              <a:rPr b="1" i="1" lang="en-US" sz="2800" u="none" cap="none" strike="noStrike">
                <a:solidFill>
                  <a:schemeClr val="dk1"/>
                </a:solidFill>
                <a:latin typeface="Arial"/>
                <a:ea typeface="Arial"/>
                <a:cs typeface="Arial"/>
                <a:sym typeface="Arial"/>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Getting an infection and the treatment are dependent</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78" name="Shape 47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79" name="Shape 479"/>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80" name="Shape 480"/>
          <p:cNvSpPr txBox="1"/>
          <p:nvPr>
            <p:ph idx="1" type="body"/>
          </p:nvPr>
        </p:nvSpPr>
        <p:spPr>
          <a:xfrm>
            <a:off x="609600" y="762000"/>
            <a:ext cx="8305799" cy="12191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Significance level is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a:t>
            </a:r>
          </a:p>
          <a:p>
            <a:pPr indent="0" lvl="0" marL="0" marR="0" rtl="0" algn="l">
              <a:lnSpc>
                <a:spcPct val="100000"/>
              </a:lnSpc>
              <a:spcBef>
                <a:spcPts val="5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Contingency table: use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 </a:t>
            </a:r>
            <a:r>
              <a:rPr b="1" i="0" lang="en-US" sz="2800" u="none" cap="none" strike="noStrike">
                <a:solidFill>
                  <a:schemeClr val="dk1"/>
                </a:solidFill>
                <a:latin typeface="Arial"/>
                <a:ea typeface="Arial"/>
                <a:cs typeface="Arial"/>
                <a:sym typeface="Arial"/>
              </a:rPr>
              <a:t>distribution</a:t>
            </a:r>
          </a:p>
        </p:txBody>
      </p:sp>
      <p:pic>
        <p:nvPicPr>
          <p:cNvPr id="481" name="Shape 481"/>
          <p:cNvPicPr preferRelativeResize="0"/>
          <p:nvPr/>
        </p:nvPicPr>
        <p:blipFill rotWithShape="1">
          <a:blip r:embed="rId3">
            <a:alphaModFix/>
          </a:blip>
          <a:srcRect b="0" l="0" r="0" t="0"/>
          <a:stretch/>
        </p:blipFill>
        <p:spPr>
          <a:xfrm>
            <a:off x="1281112" y="1892300"/>
            <a:ext cx="6567486" cy="2755900"/>
          </a:xfrm>
          <a:prstGeom prst="rect">
            <a:avLst/>
          </a:prstGeom>
          <a:noFill/>
          <a:ln>
            <a:noFill/>
          </a:ln>
        </p:spPr>
      </p:pic>
      <p:sp>
        <p:nvSpPr>
          <p:cNvPr id="482" name="Shape 482"/>
          <p:cNvSpPr txBox="1"/>
          <p:nvPr/>
        </p:nvSpPr>
        <p:spPr>
          <a:xfrm>
            <a:off x="457200" y="4800600"/>
            <a:ext cx="8305799" cy="19049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critical value of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5.991 is found from Table A-4 with </a:t>
            </a:r>
            <a:r>
              <a:rPr b="1" i="1" lang="en-US" sz="2800" u="none" cap="none" strike="noStrike">
                <a:solidFill>
                  <a:schemeClr val="dk1"/>
                </a:solidFill>
                <a:latin typeface="Noto Symbol"/>
                <a:ea typeface="Noto Symbol"/>
                <a:cs typeface="Noto Symbol"/>
                <a:sym typeface="Noto Symbol"/>
              </a:rPr>
              <a:t>α</a:t>
            </a:r>
            <a:r>
              <a:rPr b="1" i="0" lang="en-US" sz="2800" u="none" cap="none" strike="noStrike">
                <a:solidFill>
                  <a:schemeClr val="dk1"/>
                </a:solidFill>
                <a:latin typeface="Arial"/>
                <a:ea typeface="Arial"/>
                <a:cs typeface="Arial"/>
                <a:sym typeface="Arial"/>
              </a:rPr>
              <a:t> = 0.05 in the right tail and the number of degrees of freedom given by</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a:t>
            </a:r>
            <a:r>
              <a:rPr b="1" i="1" lang="en-US" sz="2800" u="none" cap="none" strike="noStrike">
                <a:solidFill>
                  <a:schemeClr val="dk1"/>
                </a:solidFill>
                <a:latin typeface="Arial"/>
                <a:ea typeface="Arial"/>
                <a:cs typeface="Arial"/>
                <a:sym typeface="Arial"/>
              </a:rPr>
              <a:t>r</a:t>
            </a:r>
            <a:r>
              <a:rPr b="1" i="0" lang="en-US" sz="2800" u="none" cap="none" strike="noStrike">
                <a:solidFill>
                  <a:schemeClr val="dk1"/>
                </a:solidFill>
                <a:latin typeface="Arial"/>
                <a:ea typeface="Arial"/>
                <a:cs typeface="Arial"/>
                <a:sym typeface="Arial"/>
              </a:rPr>
              <a:t> – 1)(</a:t>
            </a: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 1) = (2 – 1)(3 – 1) = 2.</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6" name="Shape 486"/>
        <p:cNvGrpSpPr/>
        <p:nvPr/>
      </p:nvGrpSpPr>
      <p:grpSpPr>
        <a:xfrm>
          <a:off x="0" y="0"/>
          <a:ext cx="0" cy="0"/>
          <a:chOff x="0" y="0"/>
          <a:chExt cx="0" cy="0"/>
        </a:xfrm>
      </p:grpSpPr>
      <p:sp>
        <p:nvSpPr>
          <p:cNvPr id="487" name="Shape 48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88" name="Shape 48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89" name="Shape 489"/>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490" name="Shape 490"/>
          <p:cNvPicPr preferRelativeResize="0"/>
          <p:nvPr/>
        </p:nvPicPr>
        <p:blipFill rotWithShape="1">
          <a:blip r:embed="rId3">
            <a:alphaModFix/>
          </a:blip>
          <a:srcRect b="0" l="0" r="0" t="0"/>
          <a:stretch/>
        </p:blipFill>
        <p:spPr>
          <a:xfrm>
            <a:off x="1663700" y="698500"/>
            <a:ext cx="6337300" cy="5461000"/>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4" name="Shape 494"/>
        <p:cNvGrpSpPr/>
        <p:nvPr/>
      </p:nvGrpSpPr>
      <p:grpSpPr>
        <a:xfrm>
          <a:off x="0" y="0"/>
          <a:ext cx="0" cy="0"/>
          <a:chOff x="0" y="0"/>
          <a:chExt cx="0" cy="0"/>
        </a:xfrm>
      </p:grpSpPr>
      <p:sp>
        <p:nvSpPr>
          <p:cNvPr id="495" name="Shape 495"/>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496" name="Shape 496"/>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497" name="Shape 497"/>
          <p:cNvSpPr txBox="1"/>
          <p:nvPr>
            <p:ph type="title"/>
          </p:nvPr>
        </p:nvSpPr>
        <p:spPr>
          <a:xfrm>
            <a:off x="457200" y="95250"/>
            <a:ext cx="7772400" cy="54609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498" name="Shape 498"/>
          <p:cNvSpPr txBox="1"/>
          <p:nvPr>
            <p:ph idx="1" type="body"/>
          </p:nvPr>
        </p:nvSpPr>
        <p:spPr>
          <a:xfrm>
            <a:off x="609600" y="1066800"/>
            <a:ext cx="8305799" cy="17526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Because the test statistic does not fall within the critical region, we fail to reject the null hypothesis of independence between getting an infection and treatment.</a:t>
            </a:r>
          </a:p>
        </p:txBody>
      </p:sp>
      <p:sp>
        <p:nvSpPr>
          <p:cNvPr id="499" name="Shape 499"/>
          <p:cNvSpPr txBox="1"/>
          <p:nvPr/>
        </p:nvSpPr>
        <p:spPr>
          <a:xfrm>
            <a:off x="609600" y="3657600"/>
            <a:ext cx="8305799" cy="200025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It appears that getting an infection is independent of the treatment group. This suggests that echinacea is not an effective treatment for colds.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3" name="Shape 503"/>
        <p:cNvGrpSpPr/>
        <p:nvPr/>
      </p:nvGrpSpPr>
      <p:grpSpPr>
        <a:xfrm>
          <a:off x="0" y="0"/>
          <a:ext cx="0" cy="0"/>
          <a:chOff x="0" y="0"/>
          <a:chExt cx="0" cy="0"/>
        </a:xfrm>
      </p:grpSpPr>
      <p:sp>
        <p:nvSpPr>
          <p:cNvPr id="504" name="Shape 50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05" name="Shape 50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06" name="Shape 506"/>
          <p:cNvSpPr txBox="1"/>
          <p:nvPr/>
        </p:nvSpPr>
        <p:spPr>
          <a:xfrm>
            <a:off x="1143000" y="123825"/>
            <a:ext cx="6934199" cy="942975"/>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Relationships Among Key Components </a:t>
            </a:r>
          </a:p>
          <a:p>
            <a:pPr indent="0" lvl="0" marL="0" marR="0" rtl="0" algn="ctr">
              <a:lnSpc>
                <a:spcPct val="100000"/>
              </a:lnSpc>
              <a:spcBef>
                <a:spcPts val="0"/>
              </a:spcBef>
              <a:spcAft>
                <a:spcPts val="0"/>
              </a:spcAft>
              <a:buClr>
                <a:srgbClr val="008000"/>
              </a:buClr>
              <a:buSzPct val="25000"/>
              <a:buFont typeface="Arial"/>
              <a:buNone/>
            </a:pPr>
            <a:r>
              <a:rPr b="1" i="0" lang="en-US" sz="2800" u="none" cap="none" strike="noStrike">
                <a:solidFill>
                  <a:srgbClr val="008000"/>
                </a:solidFill>
                <a:latin typeface="Arial"/>
                <a:ea typeface="Arial"/>
                <a:cs typeface="Arial"/>
                <a:sym typeface="Arial"/>
              </a:rPr>
              <a:t>in Test of Independence</a:t>
            </a:r>
          </a:p>
        </p:txBody>
      </p:sp>
      <p:pic>
        <p:nvPicPr>
          <p:cNvPr id="507" name="Shape 507"/>
          <p:cNvPicPr preferRelativeResize="0"/>
          <p:nvPr/>
        </p:nvPicPr>
        <p:blipFill rotWithShape="1">
          <a:blip r:embed="rId3">
            <a:alphaModFix/>
          </a:blip>
          <a:srcRect b="0" l="0" r="0" t="0"/>
          <a:stretch/>
        </p:blipFill>
        <p:spPr>
          <a:xfrm>
            <a:off x="1447800" y="990600"/>
            <a:ext cx="7315200" cy="5819774"/>
          </a:xfrm>
          <a:prstGeom prst="rect">
            <a:avLst/>
          </a:prstGeom>
          <a:noFill/>
          <a:ln>
            <a:noFill/>
          </a:ln>
        </p:spPr>
      </p:pic>
      <p:sp>
        <p:nvSpPr>
          <p:cNvPr id="508" name="Shape 508"/>
          <p:cNvSpPr txBox="1"/>
          <p:nvPr/>
        </p:nvSpPr>
        <p:spPr>
          <a:xfrm>
            <a:off x="7308850" y="1219200"/>
            <a:ext cx="1536699" cy="3937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rgbClr val="006699"/>
              </a:buClr>
              <a:buSzPct val="25000"/>
              <a:buFont typeface="Arial"/>
              <a:buNone/>
            </a:pPr>
            <a:r>
              <a:rPr b="1" i="0" lang="en-US" sz="2000" u="none" cap="none" strike="noStrike">
                <a:solidFill>
                  <a:srgbClr val="006699"/>
                </a:solidFill>
                <a:latin typeface="Arial"/>
                <a:ea typeface="Arial"/>
                <a:cs typeface="Arial"/>
                <a:sym typeface="Arial"/>
              </a:rPr>
              <a:t>Figure 11-6</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 name="Shape 55"/>
        <p:cNvGrpSpPr/>
        <p:nvPr/>
      </p:nvGrpSpPr>
      <p:grpSpPr>
        <a:xfrm>
          <a:off x="0" y="0"/>
          <a:ext cx="0" cy="0"/>
          <a:chOff x="0" y="0"/>
          <a:chExt cx="0" cy="0"/>
        </a:xfrm>
      </p:grpSpPr>
      <p:sp>
        <p:nvSpPr>
          <p:cNvPr id="56" name="Shape 5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7" name="Shape 57"/>
          <p:cNvSpPr txBox="1"/>
          <p:nvPr>
            <p:ph type="title"/>
          </p:nvPr>
        </p:nvSpPr>
        <p:spPr>
          <a:xfrm>
            <a:off x="1495425" y="139700"/>
            <a:ext cx="5911850" cy="787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800" u="none" cap="none" strike="noStrike">
                <a:solidFill>
                  <a:srgbClr val="008000"/>
                </a:solidFill>
                <a:latin typeface="Arial"/>
                <a:ea typeface="Arial"/>
                <a:cs typeface="Arial"/>
                <a:sym typeface="Arial"/>
              </a:rPr>
              <a:t>Preview</a:t>
            </a:r>
          </a:p>
        </p:txBody>
      </p:sp>
      <p:sp>
        <p:nvSpPr>
          <p:cNvPr id="58" name="Shape 58"/>
          <p:cNvSpPr txBox="1"/>
          <p:nvPr>
            <p:ph idx="1" type="body"/>
          </p:nvPr>
        </p:nvSpPr>
        <p:spPr>
          <a:xfrm>
            <a:off x="304800" y="1219200"/>
            <a:ext cx="8686800" cy="4953000"/>
          </a:xfrm>
          <a:prstGeom prst="rect">
            <a:avLst/>
          </a:prstGeom>
          <a:noFill/>
          <a:ln>
            <a:noFill/>
          </a:ln>
        </p:spPr>
        <p:txBody>
          <a:bodyPr anchorCtr="0" anchor="t" bIns="44450" lIns="90475" rIns="90475" tIns="44450">
            <a:noAutofit/>
          </a:bodyPr>
          <a:lstStyle/>
          <a:p>
            <a:pPr indent="-342900" lvl="0" marL="342900" marR="0" rtl="0" algn="l">
              <a:lnSpc>
                <a:spcPct val="9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We focus on analysis of </a:t>
            </a:r>
            <a:r>
              <a:rPr b="1" i="0" lang="en-US" sz="2800" u="none" cap="none" strike="noStrike">
                <a:solidFill>
                  <a:schemeClr val="hlink"/>
                </a:solidFill>
                <a:latin typeface="Arial"/>
                <a:ea typeface="Arial"/>
                <a:cs typeface="Arial"/>
                <a:sym typeface="Arial"/>
              </a:rPr>
              <a:t>categorical </a:t>
            </a:r>
            <a:r>
              <a:rPr b="1" i="0" lang="en-US" sz="2800" u="none" cap="none" strike="noStrike">
                <a:solidFill>
                  <a:schemeClr val="dk1"/>
                </a:solidFill>
                <a:latin typeface="Arial"/>
                <a:ea typeface="Arial"/>
                <a:cs typeface="Arial"/>
                <a:sym typeface="Arial"/>
              </a:rPr>
              <a:t>(qualitative or attribute) data that can be separated into different categories (often called </a:t>
            </a:r>
            <a:r>
              <a:rPr b="1" i="0" lang="en-US" sz="2800" u="none" cap="none" strike="noStrike">
                <a:solidFill>
                  <a:schemeClr val="hlink"/>
                </a:solidFill>
                <a:latin typeface="Arial"/>
                <a:ea typeface="Arial"/>
                <a:cs typeface="Arial"/>
                <a:sym typeface="Arial"/>
              </a:rPr>
              <a:t>cells</a:t>
            </a:r>
            <a:r>
              <a:rPr b="1" i="0" lang="en-US" sz="2800" u="none" cap="none" strike="noStrike">
                <a:solidFill>
                  <a:schemeClr val="dk1"/>
                </a:solidFill>
                <a:latin typeface="Arial"/>
                <a:ea typeface="Arial"/>
                <a:cs typeface="Arial"/>
                <a:sym typeface="Arial"/>
              </a:rPr>
              <a:t>). </a:t>
            </a:r>
          </a:p>
          <a:p>
            <a:pPr indent="-342900" lvl="0" marL="342900" marR="0" rtl="0" algn="l">
              <a:lnSpc>
                <a:spcPct val="90000"/>
              </a:lnSpc>
              <a:spcBef>
                <a:spcPts val="168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Hypothesis test: Observed counts agree with some claimed distribution.</a:t>
            </a:r>
          </a:p>
          <a:p>
            <a:pPr indent="-342900" lvl="0" marL="342900" marR="0" rtl="0" algn="l">
              <a:lnSpc>
                <a:spcPct val="90000"/>
              </a:lnSpc>
              <a:spcBef>
                <a:spcPts val="168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The contingency table or two-way frequency table (two or more rows </a:t>
            </a:r>
            <a:r>
              <a:rPr b="1" i="0" lang="en-US" sz="2800" u="sng" cap="none" strike="noStrike">
                <a:solidFill>
                  <a:schemeClr val="dk1"/>
                </a:solidFill>
                <a:latin typeface="Arial"/>
                <a:ea typeface="Arial"/>
                <a:cs typeface="Arial"/>
                <a:sym typeface="Arial"/>
              </a:rPr>
              <a:t>and</a:t>
            </a:r>
            <a:r>
              <a:rPr b="1" i="0" lang="en-US" sz="2800" u="none" cap="none" strike="noStrike">
                <a:solidFill>
                  <a:schemeClr val="dk1"/>
                </a:solidFill>
                <a:latin typeface="Arial"/>
                <a:ea typeface="Arial"/>
                <a:cs typeface="Arial"/>
                <a:sym typeface="Arial"/>
              </a:rPr>
              <a:t> columns).</a:t>
            </a:r>
          </a:p>
          <a:p>
            <a:pPr indent="-342900" lvl="0" marL="342900" marR="0" rtl="0" algn="l">
              <a:lnSpc>
                <a:spcPct val="90000"/>
              </a:lnSpc>
              <a:spcBef>
                <a:spcPts val="168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Two-way tables involving matched pairs.</a:t>
            </a:r>
          </a:p>
          <a:p>
            <a:pPr indent="-342900" lvl="0" marL="342900" marR="0" rtl="0" algn="l">
              <a:lnSpc>
                <a:spcPct val="90000"/>
              </a:lnSpc>
              <a:spcBef>
                <a:spcPts val="1680"/>
              </a:spcBef>
              <a:spcAft>
                <a:spcPts val="84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Use the 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(chi-square) distribution.</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2" name="Shape 512"/>
        <p:cNvGrpSpPr/>
        <p:nvPr/>
      </p:nvGrpSpPr>
      <p:grpSpPr>
        <a:xfrm>
          <a:off x="0" y="0"/>
          <a:ext cx="0" cy="0"/>
          <a:chOff x="0" y="0"/>
          <a:chExt cx="0" cy="0"/>
        </a:xfrm>
      </p:grpSpPr>
      <p:sp>
        <p:nvSpPr>
          <p:cNvPr id="513" name="Shape 51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14" name="Shape 51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15" name="Shape 515"/>
          <p:cNvSpPr txBox="1"/>
          <p:nvPr/>
        </p:nvSpPr>
        <p:spPr>
          <a:xfrm>
            <a:off x="457200" y="2667000"/>
            <a:ext cx="8458200" cy="1190624"/>
          </a:xfrm>
          <a:prstGeom prst="rect">
            <a:avLst/>
          </a:prstGeom>
          <a:noFill/>
          <a:ln>
            <a:noFill/>
          </a:ln>
        </p:spPr>
        <p:txBody>
          <a:bodyPr anchorCtr="0" anchor="t" bIns="45700" lIns="91425" rIns="91425" tIns="45700">
            <a:noAutofit/>
          </a:bodyPr>
          <a:lstStyle/>
          <a:p>
            <a:pPr indent="-1833561" lvl="0" marL="1833561" marR="0" rtl="0" algn="l">
              <a:lnSpc>
                <a:spcPct val="90000"/>
              </a:lnSpc>
              <a:spcBef>
                <a:spcPts val="0"/>
              </a:spcBef>
              <a:spcAft>
                <a:spcPts val="0"/>
              </a:spcAft>
              <a:buClr>
                <a:schemeClr val="dk2"/>
              </a:buClr>
              <a:buSzPct val="25000"/>
              <a:buFont typeface="Arial"/>
              <a:buNone/>
            </a:pPr>
            <a:r>
              <a:rPr b="1" i="0" lang="en-US" sz="4000" u="none" cap="none" strike="noStrike">
                <a:solidFill>
                  <a:schemeClr val="dk2"/>
                </a:solidFill>
                <a:latin typeface="Arial"/>
                <a:ea typeface="Arial"/>
                <a:cs typeface="Arial"/>
                <a:sym typeface="Arial"/>
              </a:rPr>
              <a:t>Part 2:	Test of Homogeneity and the Fisher Exact Test</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21" name="Shape 52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22" name="Shape 522"/>
          <p:cNvSpPr txBox="1"/>
          <p:nvPr>
            <p:ph type="title"/>
          </p:nvPr>
        </p:nvSpPr>
        <p:spPr>
          <a:xfrm>
            <a:off x="876300" y="76200"/>
            <a:ext cx="7772400" cy="863599"/>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6000" u="none" cap="none" strike="noStrike">
                <a:solidFill>
                  <a:srgbClr val="008000"/>
                </a:solidFill>
                <a:latin typeface="Arial"/>
                <a:ea typeface="Arial"/>
                <a:cs typeface="Arial"/>
                <a:sym typeface="Arial"/>
              </a:rPr>
              <a:t>Definition</a:t>
            </a:r>
          </a:p>
        </p:txBody>
      </p:sp>
      <p:sp>
        <p:nvSpPr>
          <p:cNvPr id="523" name="Shape 523"/>
          <p:cNvSpPr txBox="1"/>
          <p:nvPr>
            <p:ph idx="1" type="body"/>
          </p:nvPr>
        </p:nvSpPr>
        <p:spPr>
          <a:xfrm>
            <a:off x="609600" y="1706561"/>
            <a:ext cx="8153399" cy="4114800"/>
          </a:xfrm>
          <a:prstGeom prst="rect">
            <a:avLst/>
          </a:prstGeom>
          <a:noFill/>
          <a:ln>
            <a:noFill/>
          </a:ln>
        </p:spPr>
        <p:txBody>
          <a:bodyPr anchorCtr="0" anchor="t" bIns="44450" lIns="90475" rIns="90475" tIns="44450">
            <a:noAutofit/>
          </a:bodyPr>
          <a:lstStyle/>
          <a:p>
            <a:pPr indent="-342900" lvl="0" marL="342900" marR="0" rtl="0" algn="ctr">
              <a:lnSpc>
                <a:spcPct val="100000"/>
              </a:lnSpc>
              <a:spcBef>
                <a:spcPts val="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Test of Homogeneity</a:t>
            </a:r>
          </a:p>
          <a:p>
            <a:pPr indent="-342900" lvl="0" marL="342900" marR="0" rtl="0" algn="ctr">
              <a:lnSpc>
                <a:spcPct val="100000"/>
              </a:lnSpc>
              <a:spcBef>
                <a:spcPts val="320"/>
              </a:spcBef>
              <a:spcAft>
                <a:spcPts val="0"/>
              </a:spcAft>
              <a:buClr>
                <a:schemeClr val="dk1"/>
              </a:buClr>
              <a:buFont typeface="Times New Roman"/>
              <a:buNone/>
            </a:pPr>
            <a:r>
              <a:t/>
            </a:r>
            <a:endParaRPr b="1" i="0" sz="1600" u="none" cap="none" strike="noStrike">
              <a:solidFill>
                <a:schemeClr val="hlink"/>
              </a:solidFill>
              <a:latin typeface="Arial"/>
              <a:ea typeface="Arial"/>
              <a:cs typeface="Arial"/>
              <a:sym typeface="Arial"/>
            </a:endParaRPr>
          </a:p>
          <a:p>
            <a:pPr indent="-342900" lvl="0" marL="342900" marR="0" rtl="0" algn="l">
              <a:lnSpc>
                <a:spcPct val="95000"/>
              </a:lnSpc>
              <a:spcBef>
                <a:spcPts val="1260"/>
              </a:spcBef>
              <a:spcAft>
                <a:spcPts val="1620"/>
              </a:spcAft>
              <a:buClr>
                <a:schemeClr val="dk1"/>
              </a:buClr>
              <a:buSzPct val="25000"/>
              <a:buFont typeface="Arial"/>
              <a:buNone/>
            </a:pPr>
            <a:r>
              <a:rPr b="1" i="0" lang="en-US" sz="3600" u="none" cap="none" strike="noStrike">
                <a:solidFill>
                  <a:schemeClr val="dk1"/>
                </a:solidFill>
                <a:latin typeface="Arial"/>
                <a:ea typeface="Arial"/>
                <a:cs typeface="Arial"/>
                <a:sym typeface="Arial"/>
              </a:rPr>
              <a:t> 	In a </a:t>
            </a:r>
            <a:r>
              <a:rPr b="1" i="0" lang="en-US" sz="3600" u="none" cap="none" strike="noStrike">
                <a:solidFill>
                  <a:schemeClr val="hlink"/>
                </a:solidFill>
                <a:latin typeface="Arial"/>
                <a:ea typeface="Arial"/>
                <a:cs typeface="Arial"/>
                <a:sym typeface="Arial"/>
              </a:rPr>
              <a:t>test of homogeneity</a:t>
            </a:r>
            <a:r>
              <a:rPr b="1" i="0" lang="en-US" sz="3600" u="none" cap="none" strike="noStrike">
                <a:solidFill>
                  <a:schemeClr val="dk1"/>
                </a:solidFill>
                <a:latin typeface="Arial"/>
                <a:ea typeface="Arial"/>
                <a:cs typeface="Arial"/>
                <a:sym typeface="Arial"/>
              </a:rPr>
              <a:t>, we test the claim that </a:t>
            </a:r>
            <a:r>
              <a:rPr b="1" i="1" lang="en-US" sz="3600" u="none" cap="none" strike="noStrike">
                <a:solidFill>
                  <a:schemeClr val="dk1"/>
                </a:solidFill>
                <a:latin typeface="Arial"/>
                <a:ea typeface="Arial"/>
                <a:cs typeface="Arial"/>
                <a:sym typeface="Arial"/>
              </a:rPr>
              <a:t>different populations </a:t>
            </a:r>
            <a:r>
              <a:rPr b="1" i="0" lang="en-US" sz="3600" u="none" cap="none" strike="noStrike">
                <a:solidFill>
                  <a:schemeClr val="dk1"/>
                </a:solidFill>
                <a:latin typeface="Arial"/>
                <a:ea typeface="Arial"/>
                <a:cs typeface="Arial"/>
                <a:sym typeface="Arial"/>
              </a:rPr>
              <a:t>have the same proportions of some characteristics.</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7" name="Shape 527"/>
        <p:cNvGrpSpPr/>
        <p:nvPr/>
      </p:nvGrpSpPr>
      <p:grpSpPr>
        <a:xfrm>
          <a:off x="0" y="0"/>
          <a:ext cx="0" cy="0"/>
          <a:chOff x="0" y="0"/>
          <a:chExt cx="0" cy="0"/>
        </a:xfrm>
      </p:grpSpPr>
      <p:sp>
        <p:nvSpPr>
          <p:cNvPr id="528" name="Shape 52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29" name="Shape 52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30" name="Shape 530"/>
          <p:cNvSpPr txBox="1"/>
          <p:nvPr>
            <p:ph type="title"/>
          </p:nvPr>
        </p:nvSpPr>
        <p:spPr>
          <a:xfrm>
            <a:off x="381000" y="533400"/>
            <a:ext cx="8148636"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4000" u="none" cap="none" strike="noStrike">
                <a:solidFill>
                  <a:srgbClr val="008000"/>
                </a:solidFill>
                <a:latin typeface="Arial"/>
                <a:ea typeface="Arial"/>
                <a:cs typeface="Arial"/>
                <a:sym typeface="Arial"/>
              </a:rPr>
              <a:t>How to Distinguish Between </a:t>
            </a:r>
            <a:br>
              <a:rPr b="0" i="0" lang="en-US" sz="4000" u="none" cap="none" strike="noStrike">
                <a:solidFill>
                  <a:srgbClr val="008000"/>
                </a:solidFill>
                <a:latin typeface="Arial"/>
                <a:ea typeface="Arial"/>
                <a:cs typeface="Arial"/>
                <a:sym typeface="Arial"/>
              </a:rPr>
            </a:br>
            <a:r>
              <a:rPr b="0" i="0" lang="en-US" sz="4000" u="none" cap="none" strike="noStrike">
                <a:solidFill>
                  <a:srgbClr val="008000"/>
                </a:solidFill>
                <a:latin typeface="Arial"/>
                <a:ea typeface="Arial"/>
                <a:cs typeface="Arial"/>
                <a:sym typeface="Arial"/>
              </a:rPr>
              <a:t>a Test of Homogeneity </a:t>
            </a:r>
            <a:br>
              <a:rPr b="0" i="0" lang="en-US" sz="4000" u="none" cap="none" strike="noStrike">
                <a:solidFill>
                  <a:srgbClr val="008000"/>
                </a:solidFill>
                <a:latin typeface="Arial"/>
                <a:ea typeface="Arial"/>
                <a:cs typeface="Arial"/>
                <a:sym typeface="Arial"/>
              </a:rPr>
            </a:br>
            <a:r>
              <a:rPr b="0" i="0" lang="en-US" sz="4000" u="none" cap="none" strike="noStrike">
                <a:solidFill>
                  <a:srgbClr val="008000"/>
                </a:solidFill>
                <a:latin typeface="Arial"/>
                <a:ea typeface="Arial"/>
                <a:cs typeface="Arial"/>
                <a:sym typeface="Arial"/>
              </a:rPr>
              <a:t>and a Test for Independence:</a:t>
            </a:r>
          </a:p>
        </p:txBody>
      </p:sp>
      <p:sp>
        <p:nvSpPr>
          <p:cNvPr id="531" name="Shape 531"/>
          <p:cNvSpPr txBox="1"/>
          <p:nvPr>
            <p:ph idx="1" type="body"/>
          </p:nvPr>
        </p:nvSpPr>
        <p:spPr>
          <a:xfrm>
            <a:off x="249237" y="2362200"/>
            <a:ext cx="8742362" cy="4114800"/>
          </a:xfrm>
          <a:prstGeom prst="rect">
            <a:avLst/>
          </a:prstGeom>
          <a:noFill/>
          <a:ln>
            <a:noFill/>
          </a:ln>
        </p:spPr>
        <p:txBody>
          <a:bodyPr anchorCtr="0" anchor="t" bIns="44450" lIns="90475" rIns="90475" tIns="44450">
            <a:noAutofit/>
          </a:bodyPr>
          <a:lstStyle/>
          <a:p>
            <a:pPr indent="-342900" lvl="0" marL="342900" marR="0" rtl="0" algn="l">
              <a:lnSpc>
                <a:spcPct val="10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	</a:t>
            </a:r>
            <a:r>
              <a:rPr b="0" i="0" lang="en-US" sz="3600" u="none" cap="none" strike="noStrike">
                <a:solidFill>
                  <a:schemeClr val="dk1"/>
                </a:solidFill>
                <a:latin typeface="Arial"/>
                <a:ea typeface="Arial"/>
                <a:cs typeface="Arial"/>
                <a:sym typeface="Arial"/>
              </a:rPr>
              <a:t>Were </a:t>
            </a:r>
            <a:r>
              <a:rPr b="0" i="1" lang="en-US" sz="3600" u="none" cap="none" strike="noStrike">
                <a:solidFill>
                  <a:schemeClr val="hlink"/>
                </a:solidFill>
                <a:latin typeface="Arial"/>
                <a:ea typeface="Arial"/>
                <a:cs typeface="Arial"/>
                <a:sym typeface="Arial"/>
              </a:rPr>
              <a:t>predetermined</a:t>
            </a:r>
            <a:r>
              <a:rPr b="0" i="0" lang="en-US" sz="3600" u="none" cap="none" strike="noStrike">
                <a:solidFill>
                  <a:schemeClr val="dk1"/>
                </a:solidFill>
                <a:latin typeface="Arial"/>
                <a:ea typeface="Arial"/>
                <a:cs typeface="Arial"/>
                <a:sym typeface="Arial"/>
              </a:rPr>
              <a:t> sample sizes used for different populations (test of homogeneity), or was </a:t>
            </a:r>
            <a:r>
              <a:rPr b="0" i="0" lang="en-US" sz="3600" u="none" cap="none" strike="noStrike">
                <a:solidFill>
                  <a:schemeClr val="hlink"/>
                </a:solidFill>
                <a:latin typeface="Arial"/>
                <a:ea typeface="Arial"/>
                <a:cs typeface="Arial"/>
                <a:sym typeface="Arial"/>
              </a:rPr>
              <a:t>one big</a:t>
            </a:r>
            <a:r>
              <a:rPr b="0" i="0" lang="en-US" sz="3600" u="none" cap="none" strike="noStrike">
                <a:solidFill>
                  <a:schemeClr val="dk1"/>
                </a:solidFill>
                <a:latin typeface="Arial"/>
                <a:ea typeface="Arial"/>
                <a:cs typeface="Arial"/>
                <a:sym typeface="Arial"/>
              </a:rPr>
              <a:t> sample drawn so both row and column totals were determined randomly (test of independence)?</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5" name="Shape 535"/>
        <p:cNvGrpSpPr/>
        <p:nvPr/>
      </p:nvGrpSpPr>
      <p:grpSpPr>
        <a:xfrm>
          <a:off x="0" y="0"/>
          <a:ext cx="0" cy="0"/>
          <a:chOff x="0" y="0"/>
          <a:chExt cx="0" cy="0"/>
        </a:xfrm>
      </p:grpSpPr>
      <p:sp>
        <p:nvSpPr>
          <p:cNvPr id="536" name="Shape 53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37" name="Shape 53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38" name="Shape 538"/>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9" name="Shape 539"/>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540" name="Shape 540"/>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1" name="Shape 541"/>
          <p:cNvSpPr txBox="1"/>
          <p:nvPr/>
        </p:nvSpPr>
        <p:spPr>
          <a:xfrm>
            <a:off x="609600" y="793750"/>
            <a:ext cx="7843837" cy="56435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Does a pollster’s gender have an effect</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on poll responses by men? A U.S. News &amp; World Report article about polls stated:</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“On sensitive issues, people tend to give ‘acceptable</a:t>
            </a:r>
            <a:r>
              <a:rPr b="1" i="0" lang="en-US" sz="2800" u="none" cap="none" strike="noStrike">
                <a:solidFill>
                  <a:schemeClr val="dk1"/>
                </a:solidFill>
                <a:latin typeface="Merriweather Sans"/>
                <a:ea typeface="Merriweather Sans"/>
                <a:cs typeface="Merriweather Sans"/>
                <a:sym typeface="Merriweather Sans"/>
              </a:rPr>
              <a:t>’</a:t>
            </a:r>
            <a:r>
              <a:rPr b="1" i="0" lang="en-US" sz="2800" u="none" cap="none" strike="noStrike">
                <a:solidFill>
                  <a:schemeClr val="dk1"/>
                </a:solidFill>
                <a:latin typeface="Arial"/>
                <a:ea typeface="Arial"/>
                <a:cs typeface="Arial"/>
                <a:sym typeface="Arial"/>
              </a:rPr>
              <a:t> rather than honest responses;</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their answers may depend on the gender or race of the interviewer.</a:t>
            </a:r>
            <a:r>
              <a:rPr b="1" i="0" lang="en-US" sz="2800" u="none" cap="none" strike="noStrike">
                <a:solidFill>
                  <a:schemeClr val="dk1"/>
                </a:solidFill>
                <a:latin typeface="Merriweather Sans"/>
                <a:ea typeface="Merriweather Sans"/>
                <a:cs typeface="Merriweather Sans"/>
                <a:sym typeface="Merriweather Sans"/>
              </a:rPr>
              <a:t>”</a:t>
            </a:r>
            <a:r>
              <a:rPr b="1" i="0" lang="en-US" sz="2800" u="none" cap="none" strike="noStrike">
                <a:solidFill>
                  <a:schemeClr val="dk1"/>
                </a:solidFill>
                <a:latin typeface="Arial"/>
                <a:ea typeface="Arial"/>
                <a:cs typeface="Arial"/>
                <a:sym typeface="Arial"/>
              </a:rPr>
              <a:t> To support that claim, data were provided for an Eagleton Institute poll in which</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surveyed men were asked if they agreed with this statement: “Abortion is a</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private matter that should be left to the woman to decide without government intervention.</a:t>
            </a:r>
            <a:r>
              <a:rPr b="1" i="0" lang="en-US" sz="2800" u="none" cap="none" strike="noStrike">
                <a:solidFill>
                  <a:schemeClr val="dk1"/>
                </a:solidFill>
                <a:latin typeface="Merriweather Sans"/>
                <a:ea typeface="Merriweather Sans"/>
                <a:cs typeface="Merriweather Sans"/>
                <a:sym typeface="Merriweather Sans"/>
              </a:rPr>
              <a:t>”</a:t>
            </a:r>
          </a:p>
        </p:txBody>
      </p:sp>
      <p:sp>
        <p:nvSpPr>
          <p:cNvPr id="542" name="Shape 542"/>
          <p:cNvSpPr txBox="1"/>
          <p:nvPr>
            <p:ph type="title"/>
          </p:nvPr>
        </p:nvSpPr>
        <p:spPr>
          <a:xfrm>
            <a:off x="419100" y="66675"/>
            <a:ext cx="8229600" cy="727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6" name="Shape 546"/>
        <p:cNvGrpSpPr/>
        <p:nvPr/>
      </p:nvGrpSpPr>
      <p:grpSpPr>
        <a:xfrm>
          <a:off x="0" y="0"/>
          <a:ext cx="0" cy="0"/>
          <a:chOff x="0" y="0"/>
          <a:chExt cx="0" cy="0"/>
        </a:xfrm>
      </p:grpSpPr>
      <p:sp>
        <p:nvSpPr>
          <p:cNvPr id="547" name="Shape 547"/>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48" name="Shape 548"/>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49" name="Shape 549"/>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0" name="Shape 550"/>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551" name="Shape 551"/>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52" name="Shape 552"/>
          <p:cNvSpPr txBox="1"/>
          <p:nvPr/>
        </p:nvSpPr>
        <p:spPr>
          <a:xfrm>
            <a:off x="609600" y="793750"/>
            <a:ext cx="7843837"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will analyze the effect of gender on male survey subjects only. Table 11-8 is based on the responses of surveyed men. Assume that</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the survey was designed so that male interviewers were instructed to obtain</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800 responses from male subjects, and female interviewers were instructed to</a:t>
            </a:r>
            <a:r>
              <a:rPr b="1" i="0" lang="en-US" sz="2800" u="none" cap="none" strike="noStrike">
                <a:solidFill>
                  <a:schemeClr val="dk1"/>
                </a:solidFill>
                <a:latin typeface="Helvetica Neue"/>
                <a:ea typeface="Helvetica Neue"/>
                <a:cs typeface="Helvetica Neue"/>
                <a:sym typeface="Helvetica Neue"/>
              </a:rPr>
              <a:t> </a:t>
            </a:r>
            <a:r>
              <a:rPr b="1" i="0" lang="en-US" sz="2800" u="none" cap="none" strike="noStrike">
                <a:solidFill>
                  <a:schemeClr val="dk1"/>
                </a:solidFill>
                <a:latin typeface="Arial"/>
                <a:ea typeface="Arial"/>
                <a:cs typeface="Arial"/>
                <a:sym typeface="Arial"/>
              </a:rPr>
              <a:t>obtain 400 responses from male subjects. Using a 0.05 significance level, test the claim that the proportions of agree/disagree responses are the same for the subjects interviewed by men and the subjects interviewed by women.</a:t>
            </a:r>
            <a:r>
              <a:rPr b="1" i="0" lang="en-US" sz="2400" u="none" cap="none" strike="noStrike">
                <a:solidFill>
                  <a:schemeClr val="dk2"/>
                </a:solidFill>
                <a:latin typeface="Arial"/>
                <a:ea typeface="Arial"/>
                <a:cs typeface="Arial"/>
                <a:sym typeface="Arial"/>
              </a:rPr>
              <a:t> </a:t>
            </a:r>
          </a:p>
        </p:txBody>
      </p:sp>
      <p:sp>
        <p:nvSpPr>
          <p:cNvPr id="553" name="Shape 553"/>
          <p:cNvSpPr txBox="1"/>
          <p:nvPr>
            <p:ph type="title"/>
          </p:nvPr>
        </p:nvSpPr>
        <p:spPr>
          <a:xfrm>
            <a:off x="419100" y="66675"/>
            <a:ext cx="8229600" cy="727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7" name="Shape 557"/>
        <p:cNvGrpSpPr/>
        <p:nvPr/>
      </p:nvGrpSpPr>
      <p:grpSpPr>
        <a:xfrm>
          <a:off x="0" y="0"/>
          <a:ext cx="0" cy="0"/>
          <a:chOff x="0" y="0"/>
          <a:chExt cx="0" cy="0"/>
        </a:xfrm>
      </p:grpSpPr>
      <p:sp>
        <p:nvSpPr>
          <p:cNvPr id="558" name="Shape 55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59" name="Shape 55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60" name="Shape 560"/>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1" name="Shape 561"/>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562" name="Shape 562"/>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3" name="Shape 563"/>
          <p:cNvSpPr txBox="1"/>
          <p:nvPr>
            <p:ph type="title"/>
          </p:nvPr>
        </p:nvSpPr>
        <p:spPr>
          <a:xfrm>
            <a:off x="419100" y="66675"/>
            <a:ext cx="8229600" cy="727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564" name="Shape 564"/>
          <p:cNvPicPr preferRelativeResize="0"/>
          <p:nvPr/>
        </p:nvPicPr>
        <p:blipFill rotWithShape="1">
          <a:blip r:embed="rId3">
            <a:alphaModFix/>
          </a:blip>
          <a:srcRect b="0" l="0" r="0" t="0"/>
          <a:stretch/>
        </p:blipFill>
        <p:spPr>
          <a:xfrm>
            <a:off x="990600" y="1298575"/>
            <a:ext cx="7162799" cy="3221036"/>
          </a:xfrm>
          <a:prstGeom prst="rect">
            <a:avLst/>
          </a:prstGeom>
          <a:noFill/>
          <a:ln>
            <a:noFill/>
          </a:ln>
        </p:spPr>
      </p:pic>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8" name="Shape 568"/>
        <p:cNvGrpSpPr/>
        <p:nvPr/>
      </p:nvGrpSpPr>
      <p:grpSpPr>
        <a:xfrm>
          <a:off x="0" y="0"/>
          <a:ext cx="0" cy="0"/>
          <a:chOff x="0" y="0"/>
          <a:chExt cx="0" cy="0"/>
        </a:xfrm>
      </p:grpSpPr>
      <p:sp>
        <p:nvSpPr>
          <p:cNvPr id="569" name="Shape 56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70" name="Shape 57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71" name="Shape 571"/>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2" name="Shape 572"/>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573" name="Shape 573"/>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4" name="Shape 574"/>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5" name="Shape 575"/>
          <p:cNvSpPr txBox="1"/>
          <p:nvPr/>
        </p:nvSpPr>
        <p:spPr>
          <a:xfrm>
            <a:off x="1371600" y="3429000"/>
            <a:ext cx="7619999" cy="2654299"/>
          </a:xfrm>
          <a:prstGeom prst="rect">
            <a:avLst/>
          </a:prstGeom>
          <a:noFill/>
          <a:ln>
            <a:noFill/>
          </a:ln>
        </p:spPr>
        <p:txBody>
          <a:bodyPr anchorCtr="0" anchor="ctr" bIns="45700" lIns="91425" rIns="91425" tIns="45700">
            <a:noAutofit/>
          </a:bodyPr>
          <a:lstStyle/>
          <a:p>
            <a:pPr indent="-682625" lvl="0" marL="682625"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H</a:t>
            </a:r>
            <a:r>
              <a:rPr b="1" baseline="-25000" i="0" lang="en-US" sz="2800" u="none" cap="none" strike="noStrike">
                <a:solidFill>
                  <a:schemeClr val="dk1"/>
                </a:solidFill>
                <a:latin typeface="Arial"/>
                <a:ea typeface="Arial"/>
                <a:cs typeface="Arial"/>
                <a:sym typeface="Arial"/>
              </a:rPr>
              <a:t>0</a:t>
            </a:r>
            <a:r>
              <a:rPr b="1" i="0" lang="en-US" sz="2800" u="none" cap="none" strike="noStrike">
                <a:solidFill>
                  <a:schemeClr val="dk1"/>
                </a:solidFill>
                <a:latin typeface="Arial"/>
                <a:ea typeface="Arial"/>
                <a:cs typeface="Arial"/>
                <a:sym typeface="Arial"/>
              </a:rPr>
              <a:t>: The proportions of agree/disagree responses are the same for the subjects interviewed by men and the subjects interviewed by women.</a:t>
            </a:r>
          </a:p>
          <a:p>
            <a:pPr indent="-682625" lvl="0" marL="682625"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682625" lvl="0" marL="682625" marR="0" rtl="0" algn="l">
              <a:lnSpc>
                <a:spcPct val="100000"/>
              </a:lnSpc>
              <a:spcBef>
                <a:spcPts val="0"/>
              </a:spcBef>
              <a:spcAft>
                <a:spcPts val="0"/>
              </a:spcAft>
              <a:buClr>
                <a:schemeClr val="dk1"/>
              </a:buClr>
              <a:buSzPct val="25000"/>
              <a:buFont typeface="Times New Roman"/>
              <a:buNone/>
            </a:pPr>
            <a:r>
              <a:rPr b="1" i="1" lang="en-US" sz="2800" u="none" cap="none" strike="noStrike">
                <a:solidFill>
                  <a:schemeClr val="dk1"/>
                </a:solidFill>
                <a:latin typeface="Times New Roman"/>
                <a:ea typeface="Times New Roman"/>
                <a:cs typeface="Times New Roman"/>
                <a:sym typeface="Times New Roman"/>
              </a:rPr>
              <a:t>H</a:t>
            </a:r>
            <a:r>
              <a:rPr b="1" baseline="-25000" i="0" lang="en-US" sz="2800" u="none" cap="none" strike="noStrike">
                <a:solidFill>
                  <a:schemeClr val="dk1"/>
                </a:solidFill>
                <a:latin typeface="Arial"/>
                <a:ea typeface="Arial"/>
                <a:cs typeface="Arial"/>
                <a:sym typeface="Arial"/>
              </a:rPr>
              <a:t>1</a:t>
            </a:r>
            <a:r>
              <a:rPr b="1" i="0" lang="en-US" sz="2800" u="none" cap="none" strike="noStrike">
                <a:solidFill>
                  <a:schemeClr val="dk1"/>
                </a:solidFill>
                <a:latin typeface="Arial"/>
                <a:ea typeface="Arial"/>
                <a:cs typeface="Arial"/>
                <a:sym typeface="Arial"/>
              </a:rPr>
              <a:t>: The proportions are different.</a:t>
            </a:r>
          </a:p>
        </p:txBody>
      </p:sp>
      <p:sp>
        <p:nvSpPr>
          <p:cNvPr id="576" name="Shape 576"/>
          <p:cNvSpPr txBox="1"/>
          <p:nvPr/>
        </p:nvSpPr>
        <p:spPr>
          <a:xfrm>
            <a:off x="609600" y="793750"/>
            <a:ext cx="7843837"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data are random, frequency counts in a two-way table, expected frequencies are all at least 5 </a:t>
            </a:r>
          </a:p>
        </p:txBody>
      </p:sp>
      <p:sp>
        <p:nvSpPr>
          <p:cNvPr id="577" name="Shape 577"/>
          <p:cNvSpPr txBox="1"/>
          <p:nvPr>
            <p:ph type="title"/>
          </p:nvPr>
        </p:nvSpPr>
        <p:spPr>
          <a:xfrm>
            <a:off x="419100" y="66675"/>
            <a:ext cx="8229600" cy="5445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578" name="Shape 578"/>
          <p:cNvSpPr txBox="1"/>
          <p:nvPr/>
        </p:nvSpPr>
        <p:spPr>
          <a:xfrm>
            <a:off x="609600" y="2514600"/>
            <a:ext cx="7843837" cy="5191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Test for homogeneity. </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2" name="Shape 582"/>
        <p:cNvGrpSpPr/>
        <p:nvPr/>
      </p:nvGrpSpPr>
      <p:grpSpPr>
        <a:xfrm>
          <a:off x="0" y="0"/>
          <a:ext cx="0" cy="0"/>
          <a:chOff x="0" y="0"/>
          <a:chExt cx="0" cy="0"/>
        </a:xfrm>
      </p:grpSpPr>
      <p:sp>
        <p:nvSpPr>
          <p:cNvPr id="583" name="Shape 58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84" name="Shape 58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85" name="Shape 585"/>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6" name="Shape 586"/>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587" name="Shape 587"/>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8" name="Shape 588"/>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9" name="Shape 589"/>
          <p:cNvSpPr txBox="1"/>
          <p:nvPr/>
        </p:nvSpPr>
        <p:spPr>
          <a:xfrm>
            <a:off x="609600" y="793750"/>
            <a:ext cx="7843837"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Significance level is </a:t>
            </a:r>
            <a:r>
              <a:rPr b="1" i="1" lang="en-US" sz="2800" u="none" cap="none" strike="noStrike">
                <a:solidFill>
                  <a:schemeClr val="dk1"/>
                </a:solidFill>
                <a:latin typeface="Arial"/>
                <a:ea typeface="Arial"/>
                <a:cs typeface="Arial"/>
                <a:sym typeface="Arial"/>
              </a:rPr>
              <a:t>a</a:t>
            </a:r>
            <a:r>
              <a:rPr b="1" i="0" lang="en-US" sz="2800" u="none" cap="none" strike="noStrike">
                <a:solidFill>
                  <a:schemeClr val="dk1"/>
                </a:solidFill>
                <a:latin typeface="Arial"/>
                <a:ea typeface="Arial"/>
                <a:cs typeface="Arial"/>
                <a:sym typeface="Arial"/>
              </a:rPr>
              <a:t> = 0.05.</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This time we’ll use MINITAB.</a:t>
            </a:r>
          </a:p>
        </p:txBody>
      </p:sp>
      <p:sp>
        <p:nvSpPr>
          <p:cNvPr id="590" name="Shape 590"/>
          <p:cNvSpPr txBox="1"/>
          <p:nvPr>
            <p:ph type="title"/>
          </p:nvPr>
        </p:nvSpPr>
        <p:spPr>
          <a:xfrm>
            <a:off x="419100" y="66675"/>
            <a:ext cx="8229600" cy="5445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pic>
        <p:nvPicPr>
          <p:cNvPr id="591" name="Shape 591"/>
          <p:cNvPicPr preferRelativeResize="0"/>
          <p:nvPr/>
        </p:nvPicPr>
        <p:blipFill rotWithShape="1">
          <a:blip r:embed="rId3">
            <a:alphaModFix/>
          </a:blip>
          <a:srcRect b="0" l="0" r="0" t="0"/>
          <a:stretch/>
        </p:blipFill>
        <p:spPr>
          <a:xfrm>
            <a:off x="381000" y="2171700"/>
            <a:ext cx="8724899" cy="4229100"/>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5" name="Shape 595"/>
        <p:cNvGrpSpPr/>
        <p:nvPr/>
      </p:nvGrpSpPr>
      <p:grpSpPr>
        <a:xfrm>
          <a:off x="0" y="0"/>
          <a:ext cx="0" cy="0"/>
          <a:chOff x="0" y="0"/>
          <a:chExt cx="0" cy="0"/>
        </a:xfrm>
      </p:grpSpPr>
      <p:sp>
        <p:nvSpPr>
          <p:cNvPr id="596" name="Shape 59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597" name="Shape 59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598" name="Shape 598"/>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9" name="Shape 599"/>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600" name="Shape 600"/>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1" name="Shape 601"/>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2" name="Shape 602"/>
          <p:cNvSpPr txBox="1"/>
          <p:nvPr/>
        </p:nvSpPr>
        <p:spPr>
          <a:xfrm>
            <a:off x="609600" y="793750"/>
            <a:ext cx="7843837" cy="47894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Minitab display shows the expected frequencies of 578.67, 289.33, 221.33, and 110.67. It also includes the test statistic of</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6.529 and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0.011.</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approach to hypothesis testing, we reject the null hypothesis of equal (homogeneous) proportions (because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of 0.011 is less than 0.05).</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There is sufficient evidence to warrant rejection of the claim that the proportions are the same.</a:t>
            </a:r>
          </a:p>
        </p:txBody>
      </p:sp>
      <p:sp>
        <p:nvSpPr>
          <p:cNvPr id="603" name="Shape 603"/>
          <p:cNvSpPr txBox="1"/>
          <p:nvPr>
            <p:ph type="title"/>
          </p:nvPr>
        </p:nvSpPr>
        <p:spPr>
          <a:xfrm>
            <a:off x="419100" y="66675"/>
            <a:ext cx="8229600" cy="5445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7" name="Shape 607"/>
        <p:cNvGrpSpPr/>
        <p:nvPr/>
      </p:nvGrpSpPr>
      <p:grpSpPr>
        <a:xfrm>
          <a:off x="0" y="0"/>
          <a:ext cx="0" cy="0"/>
          <a:chOff x="0" y="0"/>
          <a:chExt cx="0" cy="0"/>
        </a:xfrm>
      </p:grpSpPr>
      <p:sp>
        <p:nvSpPr>
          <p:cNvPr id="608" name="Shape 60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09" name="Shape 60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10" name="Shape 610"/>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1" name="Shape 611"/>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612" name="Shape 612"/>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3" name="Shape 613"/>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14" name="Shape 614"/>
          <p:cNvSpPr txBox="1"/>
          <p:nvPr/>
        </p:nvSpPr>
        <p:spPr>
          <a:xfrm>
            <a:off x="609600" y="1214437"/>
            <a:ext cx="7843837"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It appears that response and the gender of the interviewer are dependent.  Although this statistical analysis cannot be used to justify any statement about causality, it does appear that men are influenced by the gender of the interviewer.</a:t>
            </a:r>
          </a:p>
        </p:txBody>
      </p:sp>
      <p:sp>
        <p:nvSpPr>
          <p:cNvPr id="615" name="Shape 615"/>
          <p:cNvSpPr txBox="1"/>
          <p:nvPr>
            <p:ph type="title"/>
          </p:nvPr>
        </p:nvSpPr>
        <p:spPr>
          <a:xfrm>
            <a:off x="419100" y="66675"/>
            <a:ext cx="8229600" cy="5445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4" name="Shape 6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grpSp>
        <p:nvGrpSpPr>
          <p:cNvPr id="65" name="Shape 65"/>
          <p:cNvGrpSpPr/>
          <p:nvPr/>
        </p:nvGrpSpPr>
        <p:grpSpPr>
          <a:xfrm>
            <a:off x="0" y="0"/>
            <a:ext cx="9144000" cy="6858000"/>
            <a:chOff x="0" y="0"/>
            <a:chExt cx="9144000" cy="6858000"/>
          </a:xfrm>
        </p:grpSpPr>
        <p:sp>
          <p:nvSpPr>
            <p:cNvPr id="66" name="Shape 66"/>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7" name="Shape 67"/>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8" name="Shape 68"/>
          <p:cNvSpPr txBox="1"/>
          <p:nvPr/>
        </p:nvSpPr>
        <p:spPr>
          <a:xfrm>
            <a:off x="1295400" y="5334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11-2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Goodness of Fit</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9" name="Shape 619"/>
        <p:cNvGrpSpPr/>
        <p:nvPr/>
      </p:nvGrpSpPr>
      <p:grpSpPr>
        <a:xfrm>
          <a:off x="0" y="0"/>
          <a:ext cx="0" cy="0"/>
          <a:chOff x="0" y="0"/>
          <a:chExt cx="0" cy="0"/>
        </a:xfrm>
      </p:grpSpPr>
      <p:sp>
        <p:nvSpPr>
          <p:cNvPr id="620" name="Shape 62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21" name="Shape 62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22" name="Shape 622"/>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3" name="Shape 623"/>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624" name="Shape 624"/>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5" name="Shape 625"/>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6" name="Shape 626"/>
          <p:cNvSpPr txBox="1"/>
          <p:nvPr/>
        </p:nvSpPr>
        <p:spPr>
          <a:xfrm>
            <a:off x="533400" y="1752600"/>
            <a:ext cx="8115300" cy="35083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procedures for testing hypotheses with contingency tables with two rows and two columns (2 × 2) have the requirement that every cell must have an expected frequency of at least 5. This requirement is necessary for the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distribution to be a suitable approximation to the exact distribution of the test statistic. </a:t>
            </a:r>
          </a:p>
        </p:txBody>
      </p:sp>
      <p:sp>
        <p:nvSpPr>
          <p:cNvPr id="627" name="Shape 627"/>
          <p:cNvSpPr txBox="1"/>
          <p:nvPr>
            <p:ph type="title"/>
          </p:nvPr>
        </p:nvSpPr>
        <p:spPr>
          <a:xfrm>
            <a:off x="419100" y="66675"/>
            <a:ext cx="8229600" cy="7270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Fisher Exact  Test</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1" name="Shape 631"/>
        <p:cNvGrpSpPr/>
        <p:nvPr/>
      </p:nvGrpSpPr>
      <p:grpSpPr>
        <a:xfrm>
          <a:off x="0" y="0"/>
          <a:ext cx="0" cy="0"/>
          <a:chOff x="0" y="0"/>
          <a:chExt cx="0" cy="0"/>
        </a:xfrm>
      </p:grpSpPr>
      <p:sp>
        <p:nvSpPr>
          <p:cNvPr id="632" name="Shape 632"/>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33" name="Shape 633"/>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34" name="Shape 634"/>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5" name="Shape 635"/>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636" name="Shape 636"/>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7" name="Shape 637"/>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8" name="Shape 638"/>
          <p:cNvSpPr txBox="1"/>
          <p:nvPr/>
        </p:nvSpPr>
        <p:spPr>
          <a:xfrm>
            <a:off x="609600" y="1214437"/>
            <a:ext cx="8039099"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Fisher exact test is often used for a 2 × 2 contingency table with one or more expected frequencies that are below 5. The Fisher exact test provides an </a:t>
            </a:r>
            <a:r>
              <a:rPr b="1" i="1" lang="en-US" sz="2800" u="none" cap="none" strike="noStrike">
                <a:solidFill>
                  <a:schemeClr val="dk1"/>
                </a:solidFill>
                <a:latin typeface="Arial"/>
                <a:ea typeface="Arial"/>
                <a:cs typeface="Arial"/>
                <a:sym typeface="Arial"/>
              </a:rPr>
              <a:t>exact</a:t>
            </a: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and does not require an approximation technique. Because the calculations are quite complex, it’s a good idea to use computer software when using the Fisher exact test. STATDISK and Minitab both have the ability to perform the Fisher exact test.</a:t>
            </a:r>
          </a:p>
        </p:txBody>
      </p:sp>
      <p:sp>
        <p:nvSpPr>
          <p:cNvPr id="639" name="Shape 639"/>
          <p:cNvSpPr txBox="1"/>
          <p:nvPr>
            <p:ph type="title"/>
          </p:nvPr>
        </p:nvSpPr>
        <p:spPr>
          <a:xfrm>
            <a:off x="419100" y="66675"/>
            <a:ext cx="8229600" cy="72707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Fisher Exact  Test</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3" name="Shape 643"/>
        <p:cNvGrpSpPr/>
        <p:nvPr/>
      </p:nvGrpSpPr>
      <p:grpSpPr>
        <a:xfrm>
          <a:off x="0" y="0"/>
          <a:ext cx="0" cy="0"/>
          <a:chOff x="0" y="0"/>
          <a:chExt cx="0" cy="0"/>
        </a:xfrm>
      </p:grpSpPr>
      <p:sp>
        <p:nvSpPr>
          <p:cNvPr id="644" name="Shape 64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45" name="Shape 64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46" name="Shape 646"/>
          <p:cNvSpPr txBox="1"/>
          <p:nvPr/>
        </p:nvSpPr>
        <p:spPr>
          <a:xfrm>
            <a:off x="3705225" y="260350"/>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647" name="Shape 647"/>
          <p:cNvSpPr txBox="1"/>
          <p:nvPr/>
        </p:nvSpPr>
        <p:spPr>
          <a:xfrm>
            <a:off x="1143000" y="1143000"/>
            <a:ext cx="7315200"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648" name="Shape 648"/>
          <p:cNvSpPr txBox="1"/>
          <p:nvPr/>
        </p:nvSpPr>
        <p:spPr>
          <a:xfrm>
            <a:off x="609600" y="1676400"/>
            <a:ext cx="8153399" cy="4362449"/>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rgbClr val="006600"/>
              </a:buClr>
              <a:buSzPct val="100000"/>
              <a:buFont typeface="Arial"/>
              <a:buChar char="❖"/>
            </a:pPr>
            <a:r>
              <a:rPr b="1" i="0" lang="en-US" sz="2800" u="none" cap="none" strike="noStrike">
                <a:solidFill>
                  <a:schemeClr val="dk1"/>
                </a:solidFill>
                <a:latin typeface="Arial"/>
                <a:ea typeface="Arial"/>
                <a:cs typeface="Arial"/>
                <a:sym typeface="Arial"/>
              </a:rPr>
              <a:t>Contingency tables where categorical data is arranged in a table with a least two rows and at least two columns. </a:t>
            </a:r>
          </a:p>
          <a:p>
            <a:pPr indent="-455612" lvl="0" marL="455612" marR="0" rtl="0" algn="l">
              <a:lnSpc>
                <a:spcPct val="100000"/>
              </a:lnSpc>
              <a:spcBef>
                <a:spcPts val="0"/>
              </a:spcBef>
              <a:spcAft>
                <a:spcPts val="0"/>
              </a:spcAft>
              <a:buClr>
                <a:srgbClr val="006600"/>
              </a:buClr>
              <a:buSzPct val="100000"/>
              <a:buFont typeface="Arial"/>
              <a:buChar char="❖"/>
            </a:pPr>
            <a:r>
              <a:rPr b="1" i="0" lang="en-US" sz="2800" u="none" cap="none" strike="noStrike">
                <a:solidFill>
                  <a:schemeClr val="dk1"/>
                </a:solidFill>
                <a:latin typeface="Arial"/>
                <a:ea typeface="Arial"/>
                <a:cs typeface="Arial"/>
                <a:sym typeface="Arial"/>
              </a:rPr>
              <a:t>Test of Independence tests the claim that the row and column variables are independent of each other.</a:t>
            </a:r>
          </a:p>
          <a:p>
            <a:pPr indent="-455612" lvl="0" marL="455612" marR="0" rtl="0" algn="l">
              <a:lnSpc>
                <a:spcPct val="100000"/>
              </a:lnSpc>
              <a:spcBef>
                <a:spcPts val="0"/>
              </a:spcBef>
              <a:spcAft>
                <a:spcPts val="0"/>
              </a:spcAft>
              <a:buClr>
                <a:srgbClr val="006600"/>
              </a:buClr>
              <a:buSzPct val="100000"/>
              <a:buFont typeface="Arial"/>
              <a:buChar char="❖"/>
            </a:pPr>
            <a:r>
              <a:rPr b="1" i="0" lang="en-US" sz="2800" u="none" cap="none" strike="noStrike">
                <a:solidFill>
                  <a:schemeClr val="dk1"/>
                </a:solidFill>
                <a:latin typeface="Arial"/>
                <a:ea typeface="Arial"/>
                <a:cs typeface="Arial"/>
                <a:sym typeface="Arial"/>
              </a:rPr>
              <a:t>Test of Homogeneity tests the claim that different populations have the same proportion of some characteristics.</a:t>
            </a:r>
          </a:p>
          <a:p>
            <a:pPr indent="-455612" lvl="0" marL="455612" marR="0" rtl="0" algn="l">
              <a:lnSpc>
                <a:spcPct val="100000"/>
              </a:lnSpc>
              <a:spcBef>
                <a:spcPts val="0"/>
              </a:spcBef>
              <a:spcAft>
                <a:spcPts val="0"/>
              </a:spcAft>
              <a:buClr>
                <a:srgbClr val="006600"/>
              </a:buClr>
              <a:buSzPct val="100000"/>
              <a:buFont typeface="Arial"/>
              <a:buChar char="❖"/>
            </a:pPr>
            <a:r>
              <a:rPr b="1" i="0" lang="en-US" sz="2800" u="none" cap="none" strike="noStrike">
                <a:solidFill>
                  <a:schemeClr val="dk1"/>
                </a:solidFill>
                <a:latin typeface="Arial"/>
                <a:ea typeface="Arial"/>
                <a:cs typeface="Arial"/>
                <a:sym typeface="Arial"/>
              </a:rPr>
              <a:t>Fisher Exact Test</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2" name="Shape 652"/>
        <p:cNvGrpSpPr/>
        <p:nvPr/>
      </p:nvGrpSpPr>
      <p:grpSpPr>
        <a:xfrm>
          <a:off x="0" y="0"/>
          <a:ext cx="0" cy="0"/>
          <a:chOff x="0" y="0"/>
          <a:chExt cx="0" cy="0"/>
        </a:xfrm>
      </p:grpSpPr>
      <p:sp>
        <p:nvSpPr>
          <p:cNvPr id="653" name="Shape 65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54" name="Shape 65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grpSp>
        <p:nvGrpSpPr>
          <p:cNvPr id="655" name="Shape 655"/>
          <p:cNvGrpSpPr/>
          <p:nvPr/>
        </p:nvGrpSpPr>
        <p:grpSpPr>
          <a:xfrm>
            <a:off x="0" y="0"/>
            <a:ext cx="9144000" cy="6858000"/>
            <a:chOff x="0" y="0"/>
            <a:chExt cx="9144000" cy="6858000"/>
          </a:xfrm>
        </p:grpSpPr>
        <p:sp>
          <p:nvSpPr>
            <p:cNvPr id="656" name="Shape 656"/>
            <p:cNvSpPr txBox="1"/>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657" name="Shape 657"/>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658" name="Shape 658"/>
          <p:cNvSpPr txBox="1"/>
          <p:nvPr/>
        </p:nvSpPr>
        <p:spPr>
          <a:xfrm>
            <a:off x="1295400" y="533400"/>
            <a:ext cx="6553200" cy="19177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11-4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McNemar’s Test for Matched Pairs</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2" name="Shape 662"/>
        <p:cNvGrpSpPr/>
        <p:nvPr/>
      </p:nvGrpSpPr>
      <p:grpSpPr>
        <a:xfrm>
          <a:off x="0" y="0"/>
          <a:ext cx="0" cy="0"/>
          <a:chOff x="0" y="0"/>
          <a:chExt cx="0" cy="0"/>
        </a:xfrm>
      </p:grpSpPr>
      <p:sp>
        <p:nvSpPr>
          <p:cNvPr id="663" name="Shape 66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64" name="Shape 66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65" name="Shape 665"/>
          <p:cNvSpPr txBox="1"/>
          <p:nvPr/>
        </p:nvSpPr>
        <p:spPr>
          <a:xfrm>
            <a:off x="2928936" y="428625"/>
            <a:ext cx="328612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666" name="Shape 666"/>
          <p:cNvSpPr txBox="1"/>
          <p:nvPr/>
        </p:nvSpPr>
        <p:spPr>
          <a:xfrm>
            <a:off x="1066800" y="1524000"/>
            <a:ext cx="7086600" cy="3990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Contingency table procedures in Section 11-3 are based on </a:t>
            </a:r>
            <a:r>
              <a:rPr b="1" i="0" lang="en-US" sz="3200" u="none" cap="none" strike="noStrike">
                <a:solidFill>
                  <a:schemeClr val="hlink"/>
                </a:solidFill>
                <a:latin typeface="Arial"/>
                <a:ea typeface="Arial"/>
                <a:cs typeface="Arial"/>
                <a:sym typeface="Arial"/>
              </a:rPr>
              <a:t>independent</a:t>
            </a:r>
            <a:r>
              <a:rPr b="1" i="0" lang="en-US" sz="3200" u="none" cap="none" strike="noStrike">
                <a:solidFill>
                  <a:schemeClr val="dk1"/>
                </a:solidFill>
                <a:latin typeface="Arial"/>
                <a:ea typeface="Arial"/>
                <a:cs typeface="Arial"/>
                <a:sym typeface="Arial"/>
              </a:rPr>
              <a:t> data.  For 2 x 2 tables consisting of frequency counts that result from </a:t>
            </a:r>
            <a:r>
              <a:rPr b="1" i="0" lang="en-US" sz="3200" u="none" cap="none" strike="noStrike">
                <a:solidFill>
                  <a:schemeClr val="hlink"/>
                </a:solidFill>
                <a:latin typeface="Arial"/>
                <a:ea typeface="Arial"/>
                <a:cs typeface="Arial"/>
                <a:sym typeface="Arial"/>
              </a:rPr>
              <a:t>matched pairs</a:t>
            </a:r>
            <a:r>
              <a:rPr b="1" i="0" lang="en-US" sz="3200" u="none" cap="none" strike="noStrike">
                <a:solidFill>
                  <a:schemeClr val="dk1"/>
                </a:solidFill>
                <a:latin typeface="Arial"/>
                <a:ea typeface="Arial"/>
                <a:cs typeface="Arial"/>
                <a:sym typeface="Arial"/>
              </a:rPr>
              <a:t>, we do not have independence, and for such cases, we can use McNemar’s test for matched pairs.</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0" name="Shape 670"/>
        <p:cNvGrpSpPr/>
        <p:nvPr/>
      </p:nvGrpSpPr>
      <p:grpSpPr>
        <a:xfrm>
          <a:off x="0" y="0"/>
          <a:ext cx="0" cy="0"/>
          <a:chOff x="0" y="0"/>
          <a:chExt cx="0" cy="0"/>
        </a:xfrm>
      </p:grpSpPr>
      <p:sp>
        <p:nvSpPr>
          <p:cNvPr id="671" name="Shape 67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72" name="Shape 67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73" name="Shape 673"/>
          <p:cNvSpPr txBox="1"/>
          <p:nvPr/>
        </p:nvSpPr>
        <p:spPr>
          <a:xfrm>
            <a:off x="2928936" y="428625"/>
            <a:ext cx="328612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674" name="Shape 674"/>
          <p:cNvSpPr txBox="1"/>
          <p:nvPr/>
        </p:nvSpPr>
        <p:spPr>
          <a:xfrm>
            <a:off x="1066800" y="1524000"/>
            <a:ext cx="7086600" cy="30162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present the method of using McNemar’s test for testing the null hypothesis that the frequencies from the discordant (different) categories occur in the same proportion.</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8" name="Shape 678"/>
        <p:cNvGrpSpPr/>
        <p:nvPr/>
      </p:nvGrpSpPr>
      <p:grpSpPr>
        <a:xfrm>
          <a:off x="0" y="0"/>
          <a:ext cx="0" cy="0"/>
          <a:chOff x="0" y="0"/>
          <a:chExt cx="0" cy="0"/>
        </a:xfrm>
      </p:grpSpPr>
      <p:sp>
        <p:nvSpPr>
          <p:cNvPr id="679" name="Shape 67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80" name="Shape 68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81" name="Shape 681"/>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2" name="Shape 682"/>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683" name="Shape 683"/>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4" name="Shape 684"/>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5" name="Shape 685"/>
          <p:cNvSpPr txBox="1"/>
          <p:nvPr/>
        </p:nvSpPr>
        <p:spPr>
          <a:xfrm>
            <a:off x="1000125" y="533400"/>
            <a:ext cx="7381874" cy="1554162"/>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3200" u="none" cap="none" strike="noStrike">
                <a:solidFill>
                  <a:schemeClr val="dk1"/>
                </a:solidFill>
                <a:latin typeface="Arial"/>
                <a:ea typeface="Arial"/>
                <a:cs typeface="Arial"/>
                <a:sym typeface="Arial"/>
              </a:rPr>
              <a:t>Table 11-9 is a general table summarizing the frequency counts that result from matched pairs.</a:t>
            </a:r>
          </a:p>
        </p:txBody>
      </p:sp>
      <p:pic>
        <p:nvPicPr>
          <p:cNvPr id="686" name="Shape 686"/>
          <p:cNvPicPr preferRelativeResize="0"/>
          <p:nvPr/>
        </p:nvPicPr>
        <p:blipFill rotWithShape="1">
          <a:blip r:embed="rId3">
            <a:alphaModFix/>
          </a:blip>
          <a:srcRect b="0" l="0" r="0" t="0"/>
          <a:stretch/>
        </p:blipFill>
        <p:spPr>
          <a:xfrm>
            <a:off x="304800" y="2281236"/>
            <a:ext cx="8775700" cy="2360611"/>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0" name="Shape 690"/>
        <p:cNvGrpSpPr/>
        <p:nvPr/>
      </p:nvGrpSpPr>
      <p:grpSpPr>
        <a:xfrm>
          <a:off x="0" y="0"/>
          <a:ext cx="0" cy="0"/>
          <a:chOff x="0" y="0"/>
          <a:chExt cx="0" cy="0"/>
        </a:xfrm>
      </p:grpSpPr>
      <p:sp>
        <p:nvSpPr>
          <p:cNvPr id="691" name="Shape 69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692" name="Shape 69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693" name="Shape 693"/>
          <p:cNvSpPr txBox="1"/>
          <p:nvPr>
            <p:ph idx="1" type="body"/>
          </p:nvPr>
        </p:nvSpPr>
        <p:spPr>
          <a:xfrm>
            <a:off x="609600" y="1905000"/>
            <a:ext cx="8305799" cy="29717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16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McNemar’s Test </a:t>
            </a:r>
            <a:r>
              <a:rPr b="1" i="0" lang="en-US" sz="3200" u="none" cap="none" strike="noStrike">
                <a:solidFill>
                  <a:schemeClr val="dk1"/>
                </a:solidFill>
                <a:latin typeface="Arial"/>
                <a:ea typeface="Arial"/>
                <a:cs typeface="Arial"/>
                <a:sym typeface="Arial"/>
              </a:rPr>
              <a:t>uses frequency counts from </a:t>
            </a:r>
            <a:r>
              <a:rPr b="1" i="0" lang="en-US" sz="3200" u="none" cap="none" strike="noStrike">
                <a:solidFill>
                  <a:schemeClr val="hlink"/>
                </a:solidFill>
                <a:latin typeface="Arial"/>
                <a:ea typeface="Arial"/>
                <a:cs typeface="Arial"/>
                <a:sym typeface="Arial"/>
              </a:rPr>
              <a:t>matched pairs</a:t>
            </a:r>
            <a:r>
              <a:rPr b="1" i="0" lang="en-US" sz="3200" u="none" cap="none" strike="noStrike">
                <a:solidFill>
                  <a:schemeClr val="dk1"/>
                </a:solidFill>
                <a:latin typeface="Arial"/>
                <a:ea typeface="Arial"/>
                <a:cs typeface="Arial"/>
                <a:sym typeface="Arial"/>
              </a:rPr>
              <a:t> of nominal data from two categories to test the null hypothesis that for a 2 × 2 table such as Table 11-9, the frequencies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occur in the same proportion.</a:t>
            </a:r>
          </a:p>
        </p:txBody>
      </p:sp>
      <p:sp>
        <p:nvSpPr>
          <p:cNvPr id="694" name="Shape 694"/>
          <p:cNvSpPr txBox="1"/>
          <p:nvPr>
            <p:ph type="title"/>
          </p:nvPr>
        </p:nvSpPr>
        <p:spPr>
          <a:xfrm>
            <a:off x="876300" y="76200"/>
            <a:ext cx="7772400" cy="762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98" name="Shape 698"/>
        <p:cNvGrpSpPr/>
        <p:nvPr/>
      </p:nvGrpSpPr>
      <p:grpSpPr>
        <a:xfrm>
          <a:off x="0" y="0"/>
          <a:ext cx="0" cy="0"/>
          <a:chOff x="0" y="0"/>
          <a:chExt cx="0" cy="0"/>
        </a:xfrm>
      </p:grpSpPr>
      <p:sp>
        <p:nvSpPr>
          <p:cNvPr id="699" name="Shape 69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00" name="Shape 70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01" name="Shape 701"/>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2" name="Shape 702"/>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03" name="Shape 703"/>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4" name="Shape 704"/>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05" name="Shape 705"/>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Notation</a:t>
            </a:r>
          </a:p>
        </p:txBody>
      </p:sp>
      <p:sp>
        <p:nvSpPr>
          <p:cNvPr id="706" name="Shape 706"/>
          <p:cNvSpPr txBox="1"/>
          <p:nvPr/>
        </p:nvSpPr>
        <p:spPr>
          <a:xfrm>
            <a:off x="609600" y="2255836"/>
            <a:ext cx="8229600" cy="2820987"/>
          </a:xfrm>
          <a:prstGeom prst="rect">
            <a:avLst/>
          </a:prstGeom>
          <a:noFill/>
          <a:ln>
            <a:noFill/>
          </a:ln>
        </p:spPr>
        <p:txBody>
          <a:bodyPr anchorCtr="0" anchor="ctr" bIns="45700" lIns="91425" rIns="91425" tIns="45700">
            <a:noAutofit/>
          </a:bodyPr>
          <a:lstStyle/>
          <a:p>
            <a:pPr indent="-1587" lvl="0" marL="1587"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d</a:t>
            </a:r>
            <a:r>
              <a:rPr b="1" i="0" lang="en-US" sz="3200" u="none" cap="none" strike="noStrike">
                <a:solidFill>
                  <a:schemeClr val="dk1"/>
                </a:solidFill>
                <a:latin typeface="Arial"/>
                <a:ea typeface="Arial"/>
                <a:cs typeface="Arial"/>
                <a:sym typeface="Arial"/>
              </a:rPr>
              <a:t> represent the frequency counts from a 2 × 2 table consisting of frequency counts from matched pairs.</a:t>
            </a:r>
          </a:p>
          <a:p>
            <a:pPr indent="-1587" lvl="0" marL="1587" marR="0" rtl="0" algn="l">
              <a:lnSpc>
                <a:spcPct val="100000"/>
              </a:lnSpc>
              <a:spcBef>
                <a:spcPts val="960"/>
              </a:spcBef>
              <a:spcAft>
                <a:spcPts val="96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total number of subjects is</a:t>
            </a:r>
            <a:br>
              <a:rPr b="1" i="0" lang="en-US" sz="3200" u="none" cap="none" strike="noStrike">
                <a:solidFill>
                  <a:schemeClr val="dk1"/>
                </a:solidFill>
                <a:latin typeface="Arial"/>
                <a:ea typeface="Arial"/>
                <a:cs typeface="Arial"/>
                <a:sym typeface="Arial"/>
              </a:rPr>
            </a:br>
            <a:r>
              <a:rPr b="1" i="1" lang="en-US" sz="3200" u="none" cap="none" strike="noStrike">
                <a:solidFill>
                  <a:schemeClr val="dk1"/>
                </a:solidFill>
                <a:latin typeface="Arial"/>
                <a:ea typeface="Arial"/>
                <a:cs typeface="Arial"/>
                <a:sym typeface="Arial"/>
              </a:rPr>
              <a:t>a</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 </a:t>
            </a:r>
            <a:r>
              <a:rPr b="1" i="1" lang="en-US" sz="3200" u="none" cap="none" strike="noStrike">
                <a:solidFill>
                  <a:schemeClr val="dk1"/>
                </a:solidFill>
                <a:latin typeface="Arial"/>
                <a:ea typeface="Arial"/>
                <a:cs typeface="Arial"/>
                <a:sym typeface="Arial"/>
              </a:rPr>
              <a:t>d</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10" name="Shape 710"/>
        <p:cNvGrpSpPr/>
        <p:nvPr/>
      </p:nvGrpSpPr>
      <p:grpSpPr>
        <a:xfrm>
          <a:off x="0" y="0"/>
          <a:ext cx="0" cy="0"/>
          <a:chOff x="0" y="0"/>
          <a:chExt cx="0" cy="0"/>
        </a:xfrm>
      </p:grpSpPr>
      <p:sp>
        <p:nvSpPr>
          <p:cNvPr id="711" name="Shape 71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12" name="Shape 71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13" name="Shape 713"/>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4" name="Shape 714"/>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15" name="Shape 715"/>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6" name="Shape 716"/>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17" name="Shape 717"/>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Requirements</a:t>
            </a:r>
          </a:p>
        </p:txBody>
      </p:sp>
      <p:sp>
        <p:nvSpPr>
          <p:cNvPr id="718" name="Shape 718"/>
          <p:cNvSpPr txBox="1"/>
          <p:nvPr/>
        </p:nvSpPr>
        <p:spPr>
          <a:xfrm>
            <a:off x="609600" y="796925"/>
            <a:ext cx="8229600" cy="5730875"/>
          </a:xfrm>
          <a:prstGeom prst="rect">
            <a:avLst/>
          </a:prstGeom>
          <a:noFill/>
          <a:ln>
            <a:noFill/>
          </a:ln>
        </p:spPr>
        <p:txBody>
          <a:bodyPr anchorCtr="0" anchor="ctr"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sample data have been randomly selected.</a:t>
            </a:r>
          </a:p>
          <a:p>
            <a:pPr indent="-457200" lvl="0" marL="457200" marR="0" rtl="0" algn="l">
              <a:lnSpc>
                <a:spcPct val="100000"/>
              </a:lnSpc>
              <a:spcBef>
                <a:spcPts val="84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sample data consist of </a:t>
            </a:r>
            <a:r>
              <a:rPr b="1" i="0" lang="en-US" sz="2800" u="none" cap="none" strike="noStrike">
                <a:solidFill>
                  <a:schemeClr val="hlink"/>
                </a:solidFill>
                <a:latin typeface="Arial"/>
                <a:ea typeface="Arial"/>
                <a:cs typeface="Arial"/>
                <a:sym typeface="Arial"/>
              </a:rPr>
              <a:t>matched pairs</a:t>
            </a:r>
            <a:r>
              <a:rPr b="1" i="0" lang="en-US" sz="2800" u="none" cap="none" strike="noStrike">
                <a:solidFill>
                  <a:schemeClr val="dk1"/>
                </a:solidFill>
                <a:latin typeface="Arial"/>
                <a:ea typeface="Arial"/>
                <a:cs typeface="Arial"/>
                <a:sym typeface="Arial"/>
              </a:rPr>
              <a:t> of frequency counts.</a:t>
            </a:r>
          </a:p>
          <a:p>
            <a:pPr indent="-457200" lvl="0" marL="457200" marR="0" rtl="0" algn="l">
              <a:lnSpc>
                <a:spcPct val="100000"/>
              </a:lnSpc>
              <a:spcBef>
                <a:spcPts val="840"/>
              </a:spcBef>
              <a:spcAft>
                <a:spcPts val="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The data are at the nominal level of measurement, and each observation can be classified two ways:  (1) According to the category distinguishing values with each matched pair, and (2) according to another category with two possible values.</a:t>
            </a:r>
          </a:p>
          <a:p>
            <a:pPr indent="-457200" lvl="0" marL="457200" marR="0" rtl="0" algn="l">
              <a:lnSpc>
                <a:spcPct val="100000"/>
              </a:lnSpc>
              <a:spcBef>
                <a:spcPts val="840"/>
              </a:spcBef>
              <a:spcAft>
                <a:spcPts val="840"/>
              </a:spcAft>
              <a:buClr>
                <a:schemeClr val="dk1"/>
              </a:buClr>
              <a:buSzPct val="100000"/>
              <a:buFont typeface="Arial"/>
              <a:buAutoNum type="arabicPeriod"/>
            </a:pPr>
            <a:r>
              <a:rPr b="1" i="0" lang="en-US" sz="2800" u="none" cap="none" strike="noStrike">
                <a:solidFill>
                  <a:schemeClr val="dk1"/>
                </a:solidFill>
                <a:latin typeface="Arial"/>
                <a:ea typeface="Arial"/>
                <a:cs typeface="Arial"/>
                <a:sym typeface="Arial"/>
              </a:rPr>
              <a:t>For tables such as Table 11-9, the frequencies are such that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c ≥ </a:t>
            </a:r>
            <a:r>
              <a:rPr b="1" i="0" lang="en-US" sz="2800" u="none" cap="none" strike="noStrike">
                <a:solidFill>
                  <a:schemeClr val="dk1"/>
                </a:solidFill>
                <a:latin typeface="Arial"/>
                <a:ea typeface="Arial"/>
                <a:cs typeface="Arial"/>
                <a:sym typeface="Arial"/>
              </a:rPr>
              <a:t>10</a:t>
            </a:r>
            <a:r>
              <a:rPr b="1" i="1"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
        <p:nvSpPr>
          <p:cNvPr id="73" name="Shape 7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4" name="Shape 7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5" name="Shape 75"/>
          <p:cNvSpPr txBox="1"/>
          <p:nvPr/>
        </p:nvSpPr>
        <p:spPr>
          <a:xfrm>
            <a:off x="2928936" y="428625"/>
            <a:ext cx="328612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76" name="Shape 76"/>
          <p:cNvSpPr txBox="1"/>
          <p:nvPr/>
        </p:nvSpPr>
        <p:spPr>
          <a:xfrm>
            <a:off x="838200" y="1725611"/>
            <a:ext cx="7543800" cy="39354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consider sample data consisting of observed frequency counts arranged in a single row or column (called a one-way frequency table). We will use a hypothesis test for the claim that the observed frequency counts agree with some claimed distribution, so that there is a good fit of the observed data with the claimed distribution. </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2" name="Shape 722"/>
        <p:cNvGrpSpPr/>
        <p:nvPr/>
      </p:nvGrpSpPr>
      <p:grpSpPr>
        <a:xfrm>
          <a:off x="0" y="0"/>
          <a:ext cx="0" cy="0"/>
          <a:chOff x="0" y="0"/>
          <a:chExt cx="0" cy="0"/>
        </a:xfrm>
      </p:grpSpPr>
      <p:sp>
        <p:nvSpPr>
          <p:cNvPr id="723" name="Shape 72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24" name="Shape 72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25" name="Shape 725"/>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26" name="Shape 726"/>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27" name="Shape 727"/>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28" name="Shape 728"/>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29" name="Shape 729"/>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Null and Alternative Hypotheses</a:t>
            </a:r>
          </a:p>
        </p:txBody>
      </p:sp>
      <p:sp>
        <p:nvSpPr>
          <p:cNvPr id="730" name="Shape 730"/>
          <p:cNvSpPr txBox="1"/>
          <p:nvPr/>
        </p:nvSpPr>
        <p:spPr>
          <a:xfrm>
            <a:off x="609600" y="2497136"/>
            <a:ext cx="8229600" cy="2333625"/>
          </a:xfrm>
          <a:prstGeom prst="rect">
            <a:avLst/>
          </a:prstGeom>
          <a:noFill/>
          <a:ln>
            <a:noFill/>
          </a:ln>
        </p:spPr>
        <p:txBody>
          <a:bodyPr anchorCtr="0" anchor="ctr" bIns="45700" lIns="91425" rIns="91425" tIns="45700">
            <a:noAutofit/>
          </a:bodyPr>
          <a:lstStyle/>
          <a:p>
            <a:pPr indent="-684212" lvl="0" marL="684212"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0</a:t>
            </a:r>
            <a:r>
              <a:rPr b="1" i="0" lang="en-US" sz="3200" u="none" cap="none" strike="noStrike">
                <a:solidFill>
                  <a:schemeClr val="dk1"/>
                </a:solidFill>
                <a:latin typeface="Arial"/>
                <a:ea typeface="Arial"/>
                <a:cs typeface="Arial"/>
                <a:sym typeface="Arial"/>
              </a:rPr>
              <a:t>: The proportions of the frequencies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(as in Table 11-9) are the same.</a:t>
            </a:r>
          </a:p>
          <a:p>
            <a:pPr indent="-684212" lvl="0" marL="684212" marR="0" rtl="0" algn="l">
              <a:lnSpc>
                <a:spcPct val="100000"/>
              </a:lnSpc>
              <a:spcBef>
                <a:spcPts val="960"/>
              </a:spcBef>
              <a:spcAft>
                <a:spcPts val="960"/>
              </a:spcAft>
              <a:buClr>
                <a:schemeClr val="dk1"/>
              </a:buClr>
              <a:buSzPct val="25000"/>
              <a:buFont typeface="Arial"/>
              <a:buNone/>
            </a:pPr>
            <a:r>
              <a:rPr b="1" i="1" lang="en-US" sz="3200" u="none" cap="none" strike="noStrike">
                <a:solidFill>
                  <a:schemeClr val="dk1"/>
                </a:solidFill>
                <a:latin typeface="Arial"/>
                <a:ea typeface="Arial"/>
                <a:cs typeface="Arial"/>
                <a:sym typeface="Arial"/>
              </a:rPr>
              <a:t>H</a:t>
            </a:r>
            <a:r>
              <a:rPr b="1" baseline="-25000" i="0" lang="en-US" sz="3200" u="none" cap="none" strike="noStrike">
                <a:solidFill>
                  <a:schemeClr val="dk1"/>
                </a:solidFill>
                <a:latin typeface="Arial"/>
                <a:ea typeface="Arial"/>
                <a:cs typeface="Arial"/>
                <a:sym typeface="Arial"/>
              </a:rPr>
              <a:t>1</a:t>
            </a:r>
            <a:r>
              <a:rPr b="1" i="0" lang="en-US" sz="3200" u="none" cap="none" strike="noStrike">
                <a:solidFill>
                  <a:schemeClr val="dk1"/>
                </a:solidFill>
                <a:latin typeface="Arial"/>
                <a:ea typeface="Arial"/>
                <a:cs typeface="Arial"/>
                <a:sym typeface="Arial"/>
              </a:rPr>
              <a:t>: The proportions of the frequencies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(as in Table 11-9) are different.</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4" name="Shape 734"/>
        <p:cNvGrpSpPr/>
        <p:nvPr/>
      </p:nvGrpSpPr>
      <p:grpSpPr>
        <a:xfrm>
          <a:off x="0" y="0"/>
          <a:ext cx="0" cy="0"/>
          <a:chOff x="0" y="0"/>
          <a:chExt cx="0" cy="0"/>
        </a:xfrm>
      </p:grpSpPr>
      <p:sp>
        <p:nvSpPr>
          <p:cNvPr id="735" name="Shape 735"/>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36" name="Shape 736"/>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37" name="Shape 737"/>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38" name="Shape 738"/>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39" name="Shape 739"/>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40" name="Shape 740"/>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Test Statistic</a:t>
            </a:r>
          </a:p>
        </p:txBody>
      </p:sp>
      <p:sp>
        <p:nvSpPr>
          <p:cNvPr id="741" name="Shape 741"/>
          <p:cNvSpPr txBox="1"/>
          <p:nvPr/>
        </p:nvSpPr>
        <p:spPr>
          <a:xfrm>
            <a:off x="1000125" y="1214437"/>
            <a:ext cx="7839074" cy="1800225"/>
          </a:xfrm>
          <a:prstGeom prst="rect">
            <a:avLst/>
          </a:prstGeom>
          <a:noFill/>
          <a:ln>
            <a:noFill/>
          </a:ln>
        </p:spPr>
        <p:txBody>
          <a:bodyPr anchorCtr="0" anchor="ctr" bIns="45700" lIns="91425" rIns="91425" tIns="45700">
            <a:noAutofit/>
          </a:bodyPr>
          <a:lstStyle/>
          <a:p>
            <a:pPr indent="-1587" lvl="0" marL="1587"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Test Statistic</a:t>
            </a:r>
            <a:r>
              <a:rPr b="1" i="0" lang="en-US" sz="2800" u="none" cap="none" strike="noStrike">
                <a:solidFill>
                  <a:schemeClr val="dk1"/>
                </a:solidFill>
                <a:latin typeface="Arial"/>
                <a:ea typeface="Arial"/>
                <a:cs typeface="Arial"/>
                <a:sym typeface="Arial"/>
              </a:rPr>
              <a:t> (for testing the null hypothesis that for tables such as Table 11-9, the frequencies </a:t>
            </a:r>
            <a:r>
              <a:rPr b="1" i="1" lang="en-US" sz="2800" u="none" cap="none" strike="noStrike">
                <a:solidFill>
                  <a:schemeClr val="dk1"/>
                </a:solidFill>
                <a:latin typeface="Arial"/>
                <a:ea typeface="Arial"/>
                <a:cs typeface="Arial"/>
                <a:sym typeface="Arial"/>
              </a:rPr>
              <a:t>b </a:t>
            </a:r>
            <a:r>
              <a:rPr b="1" i="0" lang="en-US" sz="2800" u="none" cap="none" strike="noStrike">
                <a:solidFill>
                  <a:schemeClr val="dk1"/>
                </a:solidFill>
                <a:latin typeface="Arial"/>
                <a:ea typeface="Arial"/>
                <a:cs typeface="Arial"/>
                <a:sym typeface="Arial"/>
              </a:rPr>
              <a:t>and </a:t>
            </a: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occur in the same proportion):</a:t>
            </a:r>
            <a:r>
              <a:rPr b="0" i="0" lang="en-US" sz="2800" u="none" cap="none" strike="noStrike">
                <a:solidFill>
                  <a:schemeClr val="dk1"/>
                </a:solidFill>
                <a:latin typeface="Arial"/>
                <a:ea typeface="Arial"/>
                <a:cs typeface="Arial"/>
                <a:sym typeface="Arial"/>
              </a:rPr>
              <a:t> </a:t>
            </a:r>
          </a:p>
        </p:txBody>
      </p:sp>
      <p:sp>
        <p:nvSpPr>
          <p:cNvPr id="742" name="Shape 742"/>
          <p:cNvSpPr txBox="1"/>
          <p:nvPr/>
        </p:nvSpPr>
        <p:spPr>
          <a:xfrm>
            <a:off x="1000125" y="4648200"/>
            <a:ext cx="7839074"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where the frequencies of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and </a:t>
            </a: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are obtained from the 2 × 2 table with a format similar to Table 11-9.</a:t>
            </a:r>
          </a:p>
        </p:txBody>
      </p:sp>
      <p:pic>
        <p:nvPicPr>
          <p:cNvPr id="743" name="Shape 743"/>
          <p:cNvPicPr preferRelativeResize="0"/>
          <p:nvPr/>
        </p:nvPicPr>
        <p:blipFill rotWithShape="1">
          <a:blip r:embed="rId3">
            <a:alphaModFix/>
          </a:blip>
          <a:srcRect b="0" l="0" r="0" t="0"/>
          <a:stretch/>
        </p:blipFill>
        <p:spPr>
          <a:xfrm>
            <a:off x="3009900" y="3014661"/>
            <a:ext cx="3124199" cy="1231899"/>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47" name="Shape 747"/>
        <p:cNvGrpSpPr/>
        <p:nvPr/>
      </p:nvGrpSpPr>
      <p:grpSpPr>
        <a:xfrm>
          <a:off x="0" y="0"/>
          <a:ext cx="0" cy="0"/>
          <a:chOff x="0" y="0"/>
          <a:chExt cx="0" cy="0"/>
        </a:xfrm>
      </p:grpSpPr>
      <p:sp>
        <p:nvSpPr>
          <p:cNvPr id="748" name="Shape 74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49" name="Shape 74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50" name="Shape 750"/>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51" name="Shape 751"/>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52" name="Shape 752"/>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53" name="Shape 753"/>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Critical Values</a:t>
            </a:r>
          </a:p>
        </p:txBody>
      </p:sp>
      <p:sp>
        <p:nvSpPr>
          <p:cNvPr id="754" name="Shape 754"/>
          <p:cNvSpPr txBox="1"/>
          <p:nvPr/>
        </p:nvSpPr>
        <p:spPr>
          <a:xfrm>
            <a:off x="762000" y="1214437"/>
            <a:ext cx="8077199" cy="25288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dk1"/>
              </a:buClr>
              <a:buSzPct val="100000"/>
              <a:buFont typeface="Arial"/>
              <a:buAutoNum type="arabicPeriod"/>
            </a:pPr>
            <a:r>
              <a:rPr b="1" i="0" lang="en-US" sz="3200" u="none" cap="none" strike="noStrike">
                <a:solidFill>
                  <a:schemeClr val="dk1"/>
                </a:solidFill>
                <a:latin typeface="Arial"/>
                <a:ea typeface="Arial"/>
                <a:cs typeface="Arial"/>
                <a:sym typeface="Arial"/>
              </a:rPr>
              <a:t>The critical region is located in the </a:t>
            </a:r>
            <a:r>
              <a:rPr b="1" i="0" lang="en-US" sz="3200" u="none" cap="none" strike="noStrike">
                <a:solidFill>
                  <a:schemeClr val="hlink"/>
                </a:solidFill>
                <a:latin typeface="Arial"/>
                <a:ea typeface="Arial"/>
                <a:cs typeface="Arial"/>
                <a:sym typeface="Arial"/>
              </a:rPr>
              <a:t>right tail only</a:t>
            </a:r>
            <a:r>
              <a:rPr b="1" i="0" lang="en-US" sz="3200" u="none" cap="none" strike="noStrike">
                <a:solidFill>
                  <a:schemeClr val="dk1"/>
                </a:solidFill>
                <a:latin typeface="Arial"/>
                <a:ea typeface="Arial"/>
                <a:cs typeface="Arial"/>
                <a:sym typeface="Arial"/>
              </a:rPr>
              <a:t>.</a:t>
            </a:r>
          </a:p>
          <a:p>
            <a:pPr indent="-457200" lvl="0" marL="457200" marR="0" rtl="0" algn="l">
              <a:lnSpc>
                <a:spcPct val="100000"/>
              </a:lnSpc>
              <a:spcBef>
                <a:spcPts val="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2. The critical values are found in Table A-4 by using degrees of freedom = 1.</a:t>
            </a:r>
          </a:p>
        </p:txBody>
      </p:sp>
      <p:sp>
        <p:nvSpPr>
          <p:cNvPr id="755" name="Shape 755"/>
          <p:cNvSpPr txBox="1"/>
          <p:nvPr/>
        </p:nvSpPr>
        <p:spPr>
          <a:xfrm>
            <a:off x="609600" y="3895725"/>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1" lang="en-US" sz="4000" u="none" cap="none" strike="noStrike">
                <a:solidFill>
                  <a:srgbClr val="008000"/>
                </a:solidFill>
                <a:latin typeface="Arial"/>
                <a:ea typeface="Arial"/>
                <a:cs typeface="Arial"/>
                <a:sym typeface="Arial"/>
              </a:rPr>
              <a:t>P</a:t>
            </a:r>
            <a:r>
              <a:rPr b="1" i="0" lang="en-US" sz="4000" u="none" cap="none" strike="noStrike">
                <a:solidFill>
                  <a:srgbClr val="008000"/>
                </a:solidFill>
                <a:latin typeface="Arial"/>
                <a:ea typeface="Arial"/>
                <a:cs typeface="Arial"/>
                <a:sym typeface="Arial"/>
              </a:rPr>
              <a:t>-Values</a:t>
            </a:r>
          </a:p>
        </p:txBody>
      </p:sp>
      <p:sp>
        <p:nvSpPr>
          <p:cNvPr id="756" name="Shape 756"/>
          <p:cNvSpPr txBox="1"/>
          <p:nvPr/>
        </p:nvSpPr>
        <p:spPr>
          <a:xfrm>
            <a:off x="762000" y="4724400"/>
            <a:ext cx="8077199" cy="1554162"/>
          </a:xfrm>
          <a:prstGeom prst="rect">
            <a:avLst/>
          </a:prstGeom>
          <a:noFill/>
          <a:ln>
            <a:noFill/>
          </a:ln>
        </p:spPr>
        <p:txBody>
          <a:bodyPr anchorCtr="0" anchor="t" bIns="45700" lIns="91425" rIns="91425" tIns="45700">
            <a:noAutofit/>
          </a:bodyPr>
          <a:lstStyle/>
          <a:p>
            <a:pPr indent="-1587" lvl="0" marL="1587" marR="0" rtl="0" algn="l">
              <a:lnSpc>
                <a:spcPct val="100000"/>
              </a:lnSpc>
              <a:spcBef>
                <a:spcPts val="0"/>
              </a:spcBef>
              <a:spcAft>
                <a:spcPts val="0"/>
              </a:spcAft>
              <a:buClr>
                <a:schemeClr val="dk1"/>
              </a:buClr>
              <a:buSzPct val="25000"/>
              <a:buFont typeface="Arial"/>
              <a:buNone/>
            </a:pP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-values are typically provided by computer software, or a range of</a:t>
            </a:r>
            <a:br>
              <a:rPr b="1" i="0" lang="en-US" sz="3200" u="none" cap="none" strike="noStrike">
                <a:solidFill>
                  <a:schemeClr val="dk1"/>
                </a:solidFill>
                <a:latin typeface="Arial"/>
                <a:ea typeface="Arial"/>
                <a:cs typeface="Arial"/>
                <a:sym typeface="Arial"/>
              </a:rPr>
            </a:br>
            <a:r>
              <a:rPr b="1" i="1" lang="en-US" sz="3200" u="none" cap="none" strike="noStrike">
                <a:solidFill>
                  <a:schemeClr val="dk1"/>
                </a:solidFill>
                <a:latin typeface="Arial"/>
                <a:ea typeface="Arial"/>
                <a:cs typeface="Arial"/>
                <a:sym typeface="Arial"/>
              </a:rPr>
              <a:t>P</a:t>
            </a:r>
            <a:r>
              <a:rPr b="1" i="0" lang="en-US" sz="3200" u="none" cap="none" strike="noStrike">
                <a:solidFill>
                  <a:schemeClr val="dk1"/>
                </a:solidFill>
                <a:latin typeface="Arial"/>
                <a:ea typeface="Arial"/>
                <a:cs typeface="Arial"/>
                <a:sym typeface="Arial"/>
              </a:rPr>
              <a:t>-values can be found from Table A-4.</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60" name="Shape 760"/>
        <p:cNvGrpSpPr/>
        <p:nvPr/>
      </p:nvGrpSpPr>
      <p:grpSpPr>
        <a:xfrm>
          <a:off x="0" y="0"/>
          <a:ext cx="0" cy="0"/>
          <a:chOff x="0" y="0"/>
          <a:chExt cx="0" cy="0"/>
        </a:xfrm>
      </p:grpSpPr>
      <p:sp>
        <p:nvSpPr>
          <p:cNvPr id="761" name="Shape 76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62" name="Shape 76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63" name="Shape 763"/>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4" name="Shape 764"/>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65" name="Shape 765"/>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6" name="Shape 766"/>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7" name="Shape 767"/>
          <p:cNvSpPr txBox="1"/>
          <p:nvPr>
            <p:ph type="title"/>
          </p:nvPr>
        </p:nvSpPr>
        <p:spPr>
          <a:xfrm>
            <a:off x="609600" y="76200"/>
            <a:ext cx="8229600" cy="5349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768" name="Shape 768"/>
          <p:cNvSpPr txBox="1"/>
          <p:nvPr/>
        </p:nvSpPr>
        <p:spPr>
          <a:xfrm>
            <a:off x="609600" y="1047750"/>
            <a:ext cx="7924799" cy="4362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A randomized controlled trial was designed to test the effectiveness of hip protectors in preventing hip fractures in the elderly. Nursing home residents each wore protection on one hip, but not the other. Results are summarized in Table 11-10.</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Using a 0.05 significance level, apply McNemar’s test to test the null hypothesis that the following two proportions are the same:</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72" name="Shape 772"/>
        <p:cNvGrpSpPr/>
        <p:nvPr/>
      </p:nvGrpSpPr>
      <p:grpSpPr>
        <a:xfrm>
          <a:off x="0" y="0"/>
          <a:ext cx="0" cy="0"/>
          <a:chOff x="0" y="0"/>
          <a:chExt cx="0" cy="0"/>
        </a:xfrm>
      </p:grpSpPr>
      <p:sp>
        <p:nvSpPr>
          <p:cNvPr id="773" name="Shape 77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74" name="Shape 77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75" name="Shape 775"/>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76" name="Shape 776"/>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77" name="Shape 777"/>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78" name="Shape 778"/>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79" name="Shape 779"/>
          <p:cNvSpPr txBox="1"/>
          <p:nvPr>
            <p:ph type="title"/>
          </p:nvPr>
        </p:nvSpPr>
        <p:spPr>
          <a:xfrm>
            <a:off x="609600" y="76200"/>
            <a:ext cx="8229600" cy="5349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780" name="Shape 780"/>
          <p:cNvSpPr txBox="1"/>
          <p:nvPr/>
        </p:nvSpPr>
        <p:spPr>
          <a:xfrm>
            <a:off x="609600" y="892175"/>
            <a:ext cx="8067674" cy="3081337"/>
          </a:xfrm>
          <a:prstGeom prst="rect">
            <a:avLst/>
          </a:prstGeom>
          <a:noFill/>
          <a:ln>
            <a:noFill/>
          </a:ln>
        </p:spPr>
        <p:txBody>
          <a:bodyPr anchorCtr="0" anchor="t" bIns="45700" lIns="91425" rIns="91425" tIns="45700">
            <a:noAutofit/>
          </a:bodyPr>
          <a:lstStyle/>
          <a:p>
            <a:pPr indent="-455612" lvl="0" marL="455612" marR="0" rtl="0" algn="l">
              <a:lnSpc>
                <a:spcPct val="100000"/>
              </a:lnSpc>
              <a:spcBef>
                <a:spcPts val="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The proportion of subjects with no hip fracture on the protected hip and a hip fracture on the unprotected hip.</a:t>
            </a:r>
          </a:p>
          <a:p>
            <a:pPr indent="-455612" lvl="0" marL="455612"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455612" lvl="0" marL="455612" marR="0" rtl="0" algn="l">
              <a:lnSpc>
                <a:spcPct val="100000"/>
              </a:lnSpc>
              <a:spcBef>
                <a:spcPts val="0"/>
              </a:spcBef>
              <a:spcAft>
                <a:spcPts val="0"/>
              </a:spcAft>
              <a:buClr>
                <a:srgbClr val="008000"/>
              </a:buClr>
              <a:buSzPct val="125000"/>
              <a:buFont typeface="Arial"/>
              <a:buChar char="•"/>
            </a:pPr>
            <a:r>
              <a:rPr b="1" i="0" lang="en-US" sz="2800" u="none" cap="none" strike="noStrike">
                <a:solidFill>
                  <a:schemeClr val="dk1"/>
                </a:solidFill>
                <a:latin typeface="Arial"/>
                <a:ea typeface="Arial"/>
                <a:cs typeface="Arial"/>
                <a:sym typeface="Arial"/>
              </a:rPr>
              <a:t>The proportion of subjects with a hip fracture on the protected hip and no hip fracture on the unprotected hip.</a:t>
            </a:r>
          </a:p>
        </p:txBody>
      </p:sp>
      <p:sp>
        <p:nvSpPr>
          <p:cNvPr id="781" name="Shape 781"/>
          <p:cNvSpPr txBox="1"/>
          <p:nvPr/>
        </p:nvSpPr>
        <p:spPr>
          <a:xfrm>
            <a:off x="609600" y="4583112"/>
            <a:ext cx="8067674"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Based on the results, do the hip protectors appear to be effective in preventing hip fractures? </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5" name="Shape 785"/>
        <p:cNvGrpSpPr/>
        <p:nvPr/>
      </p:nvGrpSpPr>
      <p:grpSpPr>
        <a:xfrm>
          <a:off x="0" y="0"/>
          <a:ext cx="0" cy="0"/>
          <a:chOff x="0" y="0"/>
          <a:chExt cx="0" cy="0"/>
        </a:xfrm>
      </p:grpSpPr>
      <p:sp>
        <p:nvSpPr>
          <p:cNvPr id="786" name="Shape 78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787" name="Shape 78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788" name="Shape 788"/>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89" name="Shape 789"/>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790" name="Shape 790"/>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91" name="Shape 791"/>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92" name="Shape 792"/>
          <p:cNvSpPr txBox="1"/>
          <p:nvPr>
            <p:ph type="title"/>
          </p:nvPr>
        </p:nvSpPr>
        <p:spPr>
          <a:xfrm>
            <a:off x="609600" y="76200"/>
            <a:ext cx="8229600" cy="5349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793" name="Shape 793"/>
          <p:cNvSpPr txBox="1"/>
          <p:nvPr/>
        </p:nvSpPr>
        <p:spPr>
          <a:xfrm>
            <a:off x="609600" y="892175"/>
            <a:ext cx="8067674"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are satisfied: randomly selected subject; matched pairs of frequency counts; nominal level of measurement, categorized according to two variables, one is “hip protector worn” or “not”, the other is “hip fractured” or “not”;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 </a:t>
            </a: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 10 + 15 = 25, which is at least 10</a:t>
            </a:r>
          </a:p>
        </p:txBody>
      </p:sp>
      <p:sp>
        <p:nvSpPr>
          <p:cNvPr id="794" name="Shape 794"/>
          <p:cNvSpPr txBox="1"/>
          <p:nvPr/>
        </p:nvSpPr>
        <p:spPr>
          <a:xfrm>
            <a:off x="609600" y="3973512"/>
            <a:ext cx="8067674" cy="9461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comes from matched pairs so use McNemar’s test: </a:t>
            </a:r>
            <a:r>
              <a:rPr b="1" i="1" lang="en-US" sz="2800" u="none" cap="none" strike="noStrike">
                <a:solidFill>
                  <a:schemeClr val="dk1"/>
                </a:solidFill>
                <a:latin typeface="Arial"/>
                <a:ea typeface="Arial"/>
                <a:cs typeface="Arial"/>
                <a:sym typeface="Arial"/>
              </a:rPr>
              <a:t>b</a:t>
            </a:r>
            <a:r>
              <a:rPr b="1" i="0" lang="en-US" sz="2800" u="none" cap="none" strike="noStrike">
                <a:solidFill>
                  <a:schemeClr val="dk1"/>
                </a:solidFill>
                <a:latin typeface="Arial"/>
                <a:ea typeface="Arial"/>
                <a:cs typeface="Arial"/>
                <a:sym typeface="Arial"/>
              </a:rPr>
              <a:t> = 10 and </a:t>
            </a:r>
            <a:r>
              <a:rPr b="1" i="1" lang="en-US" sz="2800" u="none" cap="none" strike="noStrike">
                <a:solidFill>
                  <a:schemeClr val="dk1"/>
                </a:solidFill>
                <a:latin typeface="Arial"/>
                <a:ea typeface="Arial"/>
                <a:cs typeface="Arial"/>
                <a:sym typeface="Arial"/>
              </a:rPr>
              <a:t>c</a:t>
            </a:r>
            <a:r>
              <a:rPr b="1" i="0" lang="en-US" sz="2800" u="none" cap="none" strike="noStrike">
                <a:solidFill>
                  <a:schemeClr val="dk1"/>
                </a:solidFill>
                <a:latin typeface="Arial"/>
                <a:ea typeface="Arial"/>
                <a:cs typeface="Arial"/>
                <a:sym typeface="Arial"/>
              </a:rPr>
              <a:t> = 15</a:t>
            </a:r>
          </a:p>
        </p:txBody>
      </p:sp>
      <p:pic>
        <p:nvPicPr>
          <p:cNvPr id="795" name="Shape 795"/>
          <p:cNvPicPr preferRelativeResize="0"/>
          <p:nvPr/>
        </p:nvPicPr>
        <p:blipFill rotWithShape="1">
          <a:blip r:embed="rId3">
            <a:alphaModFix/>
          </a:blip>
          <a:srcRect b="0" l="0" r="0" t="0"/>
          <a:stretch/>
        </p:blipFill>
        <p:spPr>
          <a:xfrm>
            <a:off x="1136650" y="5183187"/>
            <a:ext cx="6872287" cy="1016000"/>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9" name="Shape 799"/>
        <p:cNvGrpSpPr/>
        <p:nvPr/>
      </p:nvGrpSpPr>
      <p:grpSpPr>
        <a:xfrm>
          <a:off x="0" y="0"/>
          <a:ext cx="0" cy="0"/>
          <a:chOff x="0" y="0"/>
          <a:chExt cx="0" cy="0"/>
        </a:xfrm>
      </p:grpSpPr>
      <p:sp>
        <p:nvSpPr>
          <p:cNvPr id="800" name="Shape 800"/>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01" name="Shape 801"/>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02" name="Shape 802"/>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03" name="Shape 803"/>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804" name="Shape 804"/>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05" name="Shape 805"/>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06" name="Shape 806"/>
          <p:cNvSpPr txBox="1"/>
          <p:nvPr>
            <p:ph type="title"/>
          </p:nvPr>
        </p:nvSpPr>
        <p:spPr>
          <a:xfrm>
            <a:off x="609600" y="76200"/>
            <a:ext cx="8229600" cy="5349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8000"/>
              </a:buClr>
              <a:buSzPct val="25000"/>
              <a:buFont typeface="Arial"/>
              <a:buNone/>
            </a:pPr>
            <a:r>
              <a:rPr b="1" i="0" lang="en-US" sz="3200" u="none" cap="none" strike="noStrike">
                <a:solidFill>
                  <a:srgbClr val="008000"/>
                </a:solidFill>
                <a:latin typeface="Arial"/>
                <a:ea typeface="Arial"/>
                <a:cs typeface="Arial"/>
                <a:sym typeface="Arial"/>
              </a:rPr>
              <a:t>Example:</a:t>
            </a:r>
          </a:p>
        </p:txBody>
      </p:sp>
      <p:sp>
        <p:nvSpPr>
          <p:cNvPr id="807" name="Shape 807"/>
          <p:cNvSpPr txBox="1"/>
          <p:nvPr/>
        </p:nvSpPr>
        <p:spPr>
          <a:xfrm>
            <a:off x="609600" y="892175"/>
            <a:ext cx="8067674" cy="137318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Table A-4 with a 0.05 significance level and degrees of freedom = 1, right-tailed test:</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3.841</a:t>
            </a:r>
          </a:p>
        </p:txBody>
      </p:sp>
      <p:sp>
        <p:nvSpPr>
          <p:cNvPr id="808" name="Shape 808"/>
          <p:cNvSpPr txBox="1"/>
          <p:nvPr/>
        </p:nvSpPr>
        <p:spPr>
          <a:xfrm>
            <a:off x="609600" y="2209800"/>
            <a:ext cx="8067674" cy="18002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test statistic of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0.640 does not exceed the critical value of </a:t>
            </a:r>
            <a:r>
              <a:rPr b="1" i="1" lang="en-US" sz="2800" u="none" cap="none" strike="noStrike">
                <a:solidFill>
                  <a:schemeClr val="dk1"/>
                </a:solidFill>
                <a:latin typeface="Noto Symbol"/>
                <a:ea typeface="Noto Symbol"/>
                <a:cs typeface="Noto Symbol"/>
                <a:sym typeface="Noto Symbol"/>
              </a:rPr>
              <a:t>χ</a:t>
            </a:r>
            <a:r>
              <a:rPr b="1" baseline="30000" i="0" lang="en-US" sz="2800" u="none" cap="none" strike="noStrike">
                <a:solidFill>
                  <a:schemeClr val="dk1"/>
                </a:solidFill>
                <a:latin typeface="Arial"/>
                <a:ea typeface="Arial"/>
                <a:cs typeface="Arial"/>
                <a:sym typeface="Arial"/>
              </a:rPr>
              <a:t>2</a:t>
            </a:r>
            <a:r>
              <a:rPr b="1" i="0" lang="en-US" sz="2800" u="none" cap="none" strike="noStrike">
                <a:solidFill>
                  <a:schemeClr val="dk1"/>
                </a:solidFill>
                <a:latin typeface="Arial"/>
                <a:ea typeface="Arial"/>
                <a:cs typeface="Arial"/>
                <a:sym typeface="Arial"/>
              </a:rPr>
              <a:t> = 3.841, so fail to reject the null hypothesis. Note the </a:t>
            </a:r>
            <a:r>
              <a:rPr b="1" i="1" lang="en-US" sz="2800" u="none" cap="none" strike="noStrike">
                <a:solidFill>
                  <a:schemeClr val="dk1"/>
                </a:solidFill>
                <a:latin typeface="Arial"/>
                <a:ea typeface="Arial"/>
                <a:cs typeface="Arial"/>
                <a:sym typeface="Arial"/>
              </a:rPr>
              <a:t>P</a:t>
            </a:r>
            <a:r>
              <a:rPr b="1" i="0" lang="en-US" sz="2800" u="none" cap="none" strike="noStrike">
                <a:solidFill>
                  <a:schemeClr val="dk1"/>
                </a:solidFill>
                <a:latin typeface="Arial"/>
                <a:ea typeface="Arial"/>
                <a:cs typeface="Arial"/>
                <a:sym typeface="Arial"/>
              </a:rPr>
              <a:t>-value is 0.424, which is greater than 0.05, so reject the null.</a:t>
            </a:r>
          </a:p>
        </p:txBody>
      </p:sp>
      <p:sp>
        <p:nvSpPr>
          <p:cNvPr id="809" name="Shape 809"/>
          <p:cNvSpPr txBox="1"/>
          <p:nvPr/>
        </p:nvSpPr>
        <p:spPr>
          <a:xfrm>
            <a:off x="609600" y="3962400"/>
            <a:ext cx="8067674" cy="2654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It appears that the proportion of hip fractures with the protectors worn is not significantly different from the proportion of hip fractures with- out the protectors worn. The hip protectors do not appear to be effective in preventing hip fractures. </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3" name="Shape 813"/>
        <p:cNvGrpSpPr/>
        <p:nvPr/>
      </p:nvGrpSpPr>
      <p:grpSpPr>
        <a:xfrm>
          <a:off x="0" y="0"/>
          <a:ext cx="0" cy="0"/>
          <a:chOff x="0" y="0"/>
          <a:chExt cx="0" cy="0"/>
        </a:xfrm>
      </p:grpSpPr>
      <p:sp>
        <p:nvSpPr>
          <p:cNvPr id="814" name="Shape 814"/>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15" name="Shape 815"/>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16" name="Shape 816"/>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17" name="Shape 817"/>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818" name="Shape 818"/>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19" name="Shape 819"/>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0" name="Shape 820"/>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Definition</a:t>
            </a:r>
          </a:p>
        </p:txBody>
      </p:sp>
      <p:sp>
        <p:nvSpPr>
          <p:cNvPr id="821" name="Shape 821"/>
          <p:cNvSpPr txBox="1"/>
          <p:nvPr/>
        </p:nvSpPr>
        <p:spPr>
          <a:xfrm>
            <a:off x="990600" y="1752600"/>
            <a:ext cx="7772400" cy="2041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Discordant pairs</a:t>
            </a:r>
            <a:r>
              <a:rPr b="1" i="0" lang="en-US" sz="3200" u="none" cap="none" strike="noStrike">
                <a:solidFill>
                  <a:schemeClr val="dk1"/>
                </a:solidFill>
                <a:latin typeface="Arial"/>
                <a:ea typeface="Arial"/>
                <a:cs typeface="Arial"/>
                <a:sym typeface="Arial"/>
              </a:rPr>
              <a:t> of results come from matched pairs of results in which two categories are different (as in the frequencies </a:t>
            </a:r>
            <a:r>
              <a:rPr b="1" i="1" lang="en-US" sz="3200" u="none" cap="none" strike="noStrike">
                <a:solidFill>
                  <a:schemeClr val="dk1"/>
                </a:solidFill>
                <a:latin typeface="Arial"/>
                <a:ea typeface="Arial"/>
                <a:cs typeface="Arial"/>
                <a:sym typeface="Arial"/>
              </a:rPr>
              <a:t>b</a:t>
            </a:r>
            <a:r>
              <a:rPr b="1" i="0" lang="en-US" sz="3200" u="none" cap="none" strike="noStrike">
                <a:solidFill>
                  <a:schemeClr val="dk1"/>
                </a:solidFill>
                <a:latin typeface="Arial"/>
                <a:ea typeface="Arial"/>
                <a:cs typeface="Arial"/>
                <a:sym typeface="Arial"/>
              </a:rPr>
              <a:t> and </a:t>
            </a:r>
            <a:r>
              <a:rPr b="1" i="1" lang="en-US" sz="3200" u="none" cap="none" strike="noStrike">
                <a:solidFill>
                  <a:schemeClr val="dk1"/>
                </a:solidFill>
                <a:latin typeface="Arial"/>
                <a:ea typeface="Arial"/>
                <a:cs typeface="Arial"/>
                <a:sym typeface="Arial"/>
              </a:rPr>
              <a:t>c</a:t>
            </a:r>
            <a:r>
              <a:rPr b="1" i="0" lang="en-US" sz="3200" u="none" cap="none" strike="noStrike">
                <a:solidFill>
                  <a:schemeClr val="dk1"/>
                </a:solidFill>
                <a:latin typeface="Arial"/>
                <a:ea typeface="Arial"/>
                <a:cs typeface="Arial"/>
                <a:sym typeface="Arial"/>
              </a:rPr>
              <a:t> in Table 11-9).</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5" name="Shape 825"/>
        <p:cNvGrpSpPr/>
        <p:nvPr/>
      </p:nvGrpSpPr>
      <p:grpSpPr>
        <a:xfrm>
          <a:off x="0" y="0"/>
          <a:ext cx="0" cy="0"/>
          <a:chOff x="0" y="0"/>
          <a:chExt cx="0" cy="0"/>
        </a:xfrm>
      </p:grpSpPr>
      <p:sp>
        <p:nvSpPr>
          <p:cNvPr id="826" name="Shape 826"/>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27" name="Shape 827"/>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28" name="Shape 828"/>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29" name="Shape 829"/>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830" name="Shape 830"/>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31" name="Shape 831"/>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32" name="Shape 832"/>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833" name="Shape 833"/>
          <p:cNvSpPr txBox="1"/>
          <p:nvPr/>
        </p:nvSpPr>
        <p:spPr>
          <a:xfrm>
            <a:off x="609600" y="1214437"/>
            <a:ext cx="8153399" cy="52165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When applying McNemar’s test, be careful to use only the frequencies from the pairs of categories that are </a:t>
            </a:r>
            <a:r>
              <a:rPr b="1" i="1" lang="en-US" sz="2800" u="none" cap="none" strike="noStrike">
                <a:solidFill>
                  <a:schemeClr val="dk1"/>
                </a:solidFill>
                <a:latin typeface="Arial"/>
                <a:ea typeface="Arial"/>
                <a:cs typeface="Arial"/>
                <a:sym typeface="Arial"/>
              </a:rPr>
              <a:t>different</a:t>
            </a:r>
            <a:r>
              <a:rPr b="1" i="0" lang="en-US" sz="2800" u="none" cap="none" strike="noStrike">
                <a:solidFill>
                  <a:schemeClr val="dk1"/>
                </a:solidFill>
                <a:latin typeface="Arial"/>
                <a:ea typeface="Arial"/>
                <a:cs typeface="Arial"/>
                <a:sym typeface="Arial"/>
              </a:rPr>
              <a:t>. Do not blindly use the frequencies in the upper right and lower left corners, because they do not necessarily represent the discordant pairs. If Table 11-10 were reconfigured as shown on the next slide, it would be inconsistent in its format, but it would be technically correct in summarizing the same results as Table 11-10; however, blind use of the frequencies of 0 and 309 would result in the wrong test statistic. </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37" name="Shape 837"/>
        <p:cNvGrpSpPr/>
        <p:nvPr/>
      </p:nvGrpSpPr>
      <p:grpSpPr>
        <a:xfrm>
          <a:off x="0" y="0"/>
          <a:ext cx="0" cy="0"/>
          <a:chOff x="0" y="0"/>
          <a:chExt cx="0" cy="0"/>
        </a:xfrm>
      </p:grpSpPr>
      <p:sp>
        <p:nvSpPr>
          <p:cNvPr id="838" name="Shape 838"/>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39" name="Shape 839"/>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40" name="Shape 840"/>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41" name="Shape 841"/>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842" name="Shape 842"/>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43" name="Shape 843"/>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44" name="Shape 844"/>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845" name="Shape 845"/>
          <p:cNvSpPr txBox="1"/>
          <p:nvPr/>
        </p:nvSpPr>
        <p:spPr>
          <a:xfrm>
            <a:off x="609600" y="3889375"/>
            <a:ext cx="8153399" cy="24431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The discordant pairs of frequencies are:</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Hip fracture / No hip fracture: 15</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 hip fracture / Hip fracture: 10</a:t>
            </a:r>
          </a:p>
          <a:p>
            <a:pPr indent="0" lvl="0" marL="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Still use 15 and 10 (not 0 and 309).</a:t>
            </a:r>
          </a:p>
        </p:txBody>
      </p:sp>
      <p:pic>
        <p:nvPicPr>
          <p:cNvPr id="846" name="Shape 846"/>
          <p:cNvPicPr preferRelativeResize="0"/>
          <p:nvPr/>
        </p:nvPicPr>
        <p:blipFill rotWithShape="1">
          <a:blip r:embed="rId3">
            <a:alphaModFix/>
          </a:blip>
          <a:srcRect b="0" l="0" r="0" t="0"/>
          <a:stretch/>
        </p:blipFill>
        <p:spPr>
          <a:xfrm>
            <a:off x="330200" y="1128712"/>
            <a:ext cx="8712199" cy="2376487"/>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2" name="Shape 8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3" name="Shape 83"/>
          <p:cNvSpPr txBox="1"/>
          <p:nvPr>
            <p:ph type="title"/>
          </p:nvPr>
        </p:nvSpPr>
        <p:spPr>
          <a:xfrm>
            <a:off x="609600" y="0"/>
            <a:ext cx="7772400" cy="11430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0" i="0" lang="en-US" sz="5400" u="none" cap="none" strike="noStrike">
                <a:solidFill>
                  <a:srgbClr val="008000"/>
                </a:solidFill>
                <a:latin typeface="Arial"/>
                <a:ea typeface="Arial"/>
                <a:cs typeface="Arial"/>
                <a:sym typeface="Arial"/>
              </a:rPr>
              <a:t>Definition</a:t>
            </a:r>
          </a:p>
        </p:txBody>
      </p:sp>
      <p:sp>
        <p:nvSpPr>
          <p:cNvPr id="84" name="Shape 84"/>
          <p:cNvSpPr txBox="1"/>
          <p:nvPr>
            <p:ph idx="1" type="body"/>
          </p:nvPr>
        </p:nvSpPr>
        <p:spPr>
          <a:xfrm>
            <a:off x="609600" y="1295400"/>
            <a:ext cx="8153399" cy="4114800"/>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900"/>
              </a:spcAft>
              <a:buClr>
                <a:schemeClr val="dk1"/>
              </a:buClr>
              <a:buSzPct val="25000"/>
              <a:buFont typeface="Arial"/>
              <a:buNone/>
            </a:pPr>
            <a:r>
              <a:rPr b="1" i="0" lang="en-US" sz="3600" u="none" cap="none" strike="noStrike">
                <a:solidFill>
                  <a:schemeClr val="dk1"/>
                </a:solidFill>
                <a:latin typeface="Arial"/>
                <a:ea typeface="Arial"/>
                <a:cs typeface="Arial"/>
                <a:sym typeface="Arial"/>
              </a:rPr>
              <a:t>A </a:t>
            </a:r>
            <a:r>
              <a:rPr b="1" i="0" lang="en-US" sz="3600" u="none" cap="none" strike="noStrike">
                <a:solidFill>
                  <a:schemeClr val="hlink"/>
                </a:solidFill>
                <a:latin typeface="Arial"/>
                <a:ea typeface="Arial"/>
                <a:cs typeface="Arial"/>
                <a:sym typeface="Arial"/>
              </a:rPr>
              <a:t>goodness-of-fit</a:t>
            </a:r>
            <a:r>
              <a:rPr b="1" i="0" lang="en-US" sz="3600" u="none" cap="none" strike="noStrike">
                <a:solidFill>
                  <a:schemeClr val="dk1"/>
                </a:solidFill>
                <a:latin typeface="Arial"/>
                <a:ea typeface="Arial"/>
                <a:cs typeface="Arial"/>
                <a:sym typeface="Arial"/>
              </a:rPr>
              <a:t> test is used to test the hypothesis that an observed frequency distribution fits (or conforms to) some claimed distribution.</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50" name="Shape 850"/>
        <p:cNvGrpSpPr/>
        <p:nvPr/>
      </p:nvGrpSpPr>
      <p:grpSpPr>
        <a:xfrm>
          <a:off x="0" y="0"/>
          <a:ext cx="0" cy="0"/>
          <a:chOff x="0" y="0"/>
          <a:chExt cx="0" cy="0"/>
        </a:xfrm>
      </p:grpSpPr>
      <p:sp>
        <p:nvSpPr>
          <p:cNvPr id="851" name="Shape 851"/>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52" name="Shape 852"/>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53" name="Shape 853"/>
          <p:cNvSpPr txBox="1"/>
          <p:nvPr/>
        </p:nvSpPr>
        <p:spPr>
          <a:xfrm>
            <a:off x="95250" y="793750"/>
            <a:ext cx="2116137"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4" name="Shape 854"/>
          <p:cNvSpPr txBox="1"/>
          <p:nvPr/>
        </p:nvSpPr>
        <p:spPr>
          <a:xfrm>
            <a:off x="2090736" y="611187"/>
            <a:ext cx="2111375" cy="687387"/>
          </a:xfrm>
          <a:prstGeom prst="rect">
            <a:avLst/>
          </a:prstGeom>
          <a:noFill/>
          <a:ln>
            <a:noFill/>
          </a:ln>
        </p:spPr>
        <p:txBody>
          <a:bodyPr anchorCtr="0" anchor="t" bIns="44450" lIns="90475" rIns="90475" tIns="44450">
            <a:noAutofit/>
          </a:bodyPr>
          <a:lstStyle/>
          <a:p>
            <a:pPr indent="0" lvl="0" marL="0" marR="0" rtl="0" algn="l">
              <a:lnSpc>
                <a:spcPct val="140000"/>
              </a:lnSpc>
              <a:spcBef>
                <a:spcPts val="0"/>
              </a:spcBef>
              <a:spcAft>
                <a:spcPts val="0"/>
              </a:spcAft>
              <a:buClr>
                <a:schemeClr val="dk2"/>
              </a:buClr>
              <a:buSzPct val="25000"/>
              <a:buFont typeface="Arial"/>
              <a:buNone/>
            </a:pPr>
            <a:r>
              <a:rPr b="0" i="0" lang="en-US" sz="2800" u="none" cap="none" strike="noStrike">
                <a:solidFill>
                  <a:schemeClr val="dk2"/>
                </a:solidFill>
                <a:latin typeface="Arial"/>
                <a:ea typeface="Arial"/>
                <a:cs typeface="Arial"/>
                <a:sym typeface="Arial"/>
              </a:rPr>
              <a:t> </a:t>
            </a:r>
          </a:p>
        </p:txBody>
      </p:sp>
      <p:sp>
        <p:nvSpPr>
          <p:cNvPr id="855" name="Shape 855"/>
          <p:cNvSpPr txBox="1"/>
          <p:nvPr/>
        </p:nvSpPr>
        <p:spPr>
          <a:xfrm>
            <a:off x="152400" y="5270500"/>
            <a:ext cx="3317875" cy="4206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6" name="Shape 856"/>
          <p:cNvSpPr txBox="1"/>
          <p:nvPr/>
        </p:nvSpPr>
        <p:spPr>
          <a:xfrm>
            <a:off x="0" y="5767387"/>
            <a:ext cx="9093199" cy="9969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57" name="Shape 857"/>
          <p:cNvSpPr txBox="1"/>
          <p:nvPr>
            <p:ph type="title"/>
          </p:nvPr>
        </p:nvSpPr>
        <p:spPr>
          <a:xfrm>
            <a:off x="609600" y="76200"/>
            <a:ext cx="8229600" cy="914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Caution</a:t>
            </a:r>
          </a:p>
        </p:txBody>
      </p:sp>
      <p:sp>
        <p:nvSpPr>
          <p:cNvPr id="858" name="Shape 858"/>
          <p:cNvSpPr txBox="1"/>
          <p:nvPr/>
        </p:nvSpPr>
        <p:spPr>
          <a:xfrm>
            <a:off x="609600" y="1214437"/>
            <a:ext cx="8153399" cy="2528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addition to comparing treatments given to matched pairs McNemar’s test is often used to test a null hypothesis of no change in before/after types of experiments. </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62" name="Shape 862"/>
        <p:cNvGrpSpPr/>
        <p:nvPr/>
      </p:nvGrpSpPr>
      <p:grpSpPr>
        <a:xfrm>
          <a:off x="0" y="0"/>
          <a:ext cx="0" cy="0"/>
          <a:chOff x="0" y="0"/>
          <a:chExt cx="0" cy="0"/>
        </a:xfrm>
      </p:grpSpPr>
      <p:sp>
        <p:nvSpPr>
          <p:cNvPr id="863" name="Shape 863"/>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864" name="Shape 864"/>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865" name="Shape 865"/>
          <p:cNvSpPr txBox="1"/>
          <p:nvPr/>
        </p:nvSpPr>
        <p:spPr>
          <a:xfrm>
            <a:off x="3705225" y="260350"/>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866" name="Shape 866"/>
          <p:cNvSpPr txBox="1"/>
          <p:nvPr/>
        </p:nvSpPr>
        <p:spPr>
          <a:xfrm>
            <a:off x="1143000" y="1143000"/>
            <a:ext cx="7315200"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discussed:</a:t>
            </a:r>
          </a:p>
        </p:txBody>
      </p:sp>
      <p:sp>
        <p:nvSpPr>
          <p:cNvPr id="867" name="Shape 867"/>
          <p:cNvSpPr txBox="1"/>
          <p:nvPr/>
        </p:nvSpPr>
        <p:spPr>
          <a:xfrm>
            <a:off x="914400" y="1828800"/>
            <a:ext cx="7543800" cy="30813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McNemar’s test for matched pairs.</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  Data are place in a 2 x 2 table where each</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observation is classified in two ways.</a:t>
            </a:r>
          </a:p>
          <a:p>
            <a:pPr indent="0" lvl="0" marL="0" marR="0" rtl="0" algn="l">
              <a:lnSpc>
                <a:spcPct val="100000"/>
              </a:lnSpc>
              <a:spcBef>
                <a:spcPts val="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1" i="0" lang="en-US" sz="2800" u="none" cap="none" strike="noStrike">
                <a:solidFill>
                  <a:schemeClr val="dk1"/>
                </a:solidFill>
                <a:latin typeface="Arial"/>
                <a:ea typeface="Arial"/>
                <a:cs typeface="Arial"/>
                <a:sym typeface="Arial"/>
              </a:rPr>
              <a:t>  The test only compares categories that </a:t>
            </a:r>
          </a:p>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are different (discordant pairs).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8" name="Shape 88"/>
        <p:cNvGrpSpPr/>
        <p:nvPr/>
      </p:nvGrpSpPr>
      <p:grpSpPr>
        <a:xfrm>
          <a:off x="0" y="0"/>
          <a:ext cx="0" cy="0"/>
          <a:chOff x="0" y="0"/>
          <a:chExt cx="0" cy="0"/>
        </a:xfrm>
      </p:grpSpPr>
      <p:sp>
        <p:nvSpPr>
          <p:cNvPr id="89" name="Shape 89"/>
          <p:cNvSpPr txBox="1"/>
          <p:nvPr>
            <p:ph idx="11" type="ftr"/>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a:t>
            </a:r>
          </a:p>
        </p:txBody>
      </p:sp>
      <p:sp>
        <p:nvSpPr>
          <p:cNvPr id="90" name="Shape 90"/>
          <p:cNvSpPr txBox="1"/>
          <p:nvPr/>
        </p:nvSpPr>
        <p:spPr>
          <a:xfrm>
            <a:off x="609600" y="6400800"/>
            <a:ext cx="5638800" cy="4572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Times New Roman"/>
              <a:buNone/>
            </a:pPr>
            <a:r>
              <a:rPr b="0" i="0" lang="en-US" sz="1200" u="none" cap="none" strike="noStrike">
                <a:solidFill>
                  <a:schemeClr val="dk1"/>
                </a:solidFill>
                <a:latin typeface="Times New Roman"/>
                <a:ea typeface="Times New Roman"/>
                <a:cs typeface="Times New Roman"/>
                <a:sym typeface="Times New Roman"/>
              </a:rPr>
              <a:t>.</a:t>
            </a:r>
          </a:p>
        </p:txBody>
      </p:sp>
      <p:sp>
        <p:nvSpPr>
          <p:cNvPr id="91" name="Shape 91"/>
          <p:cNvSpPr txBox="1"/>
          <p:nvPr>
            <p:ph idx="1" type="body"/>
          </p:nvPr>
        </p:nvSpPr>
        <p:spPr>
          <a:xfrm>
            <a:off x="152400" y="2133600"/>
            <a:ext cx="8839199" cy="4114800"/>
          </a:xfrm>
          <a:prstGeom prst="rect">
            <a:avLst/>
          </a:prstGeom>
          <a:noFill/>
          <a:ln>
            <a:noFill/>
          </a:ln>
        </p:spPr>
        <p:txBody>
          <a:bodyPr anchorCtr="0" anchor="t" bIns="44450" lIns="90475" rIns="90475" tIns="44450">
            <a:noAutofit/>
          </a:bodyPr>
          <a:lstStyle/>
          <a:p>
            <a:pPr indent="-342900" lvl="0" marL="342900" marR="0" rtl="0" algn="l">
              <a:lnSpc>
                <a:spcPct val="95000"/>
              </a:lnSpc>
              <a:spcBef>
                <a:spcPts val="0"/>
              </a:spcBef>
              <a:spcAft>
                <a:spcPts val="0"/>
              </a:spcAft>
              <a:buClr>
                <a:schemeClr val="dk1"/>
              </a:buClr>
              <a:buSzPct val="25000"/>
              <a:buFont typeface="Times New Roman"/>
              <a:buNone/>
            </a:pPr>
            <a:r>
              <a:rPr b="1" i="1" lang="en-US" sz="4000" u="none" cap="none" strike="noStrike">
                <a:solidFill>
                  <a:schemeClr val="dk1"/>
                </a:solidFill>
                <a:latin typeface="Times New Roman"/>
                <a:ea typeface="Times New Roman"/>
                <a:cs typeface="Times New Roman"/>
                <a:sym typeface="Times New Roman"/>
              </a:rPr>
              <a:t>	O </a:t>
            </a:r>
            <a:r>
              <a:rPr b="1" i="0" lang="en-US" sz="2400" u="none" cap="none" strike="noStrike">
                <a:solidFill>
                  <a:schemeClr val="dk1"/>
                </a:solidFill>
                <a:latin typeface="Arial"/>
                <a:ea typeface="Arial"/>
                <a:cs typeface="Arial"/>
                <a:sym typeface="Arial"/>
              </a:rPr>
              <a:t> represents the </a:t>
            </a:r>
            <a:r>
              <a:rPr b="1" i="0" lang="en-US" sz="2400" u="none" cap="none" strike="noStrike">
                <a:solidFill>
                  <a:schemeClr val="hlink"/>
                </a:solidFill>
                <a:latin typeface="Arial"/>
                <a:ea typeface="Arial"/>
                <a:cs typeface="Arial"/>
                <a:sym typeface="Arial"/>
              </a:rPr>
              <a:t>observed frequency</a:t>
            </a:r>
            <a:r>
              <a:rPr b="1" i="0" lang="en-US" sz="2400" u="none" cap="none" strike="noStrike">
                <a:solidFill>
                  <a:schemeClr val="dk1"/>
                </a:solidFill>
                <a:latin typeface="Arial"/>
                <a:ea typeface="Arial"/>
                <a:cs typeface="Arial"/>
                <a:sym typeface="Arial"/>
              </a:rPr>
              <a:t> of an outcome.</a:t>
            </a:r>
          </a:p>
          <a:p>
            <a:pPr indent="-342900" lvl="0" marL="342900" marR="0" rtl="0" algn="l">
              <a:lnSpc>
                <a:spcPct val="95000"/>
              </a:lnSpc>
              <a:spcBef>
                <a:spcPts val="2280"/>
              </a:spcBef>
              <a:spcAft>
                <a:spcPts val="0"/>
              </a:spcAft>
              <a:buClr>
                <a:schemeClr val="dk1"/>
              </a:buClr>
              <a:buSzPct val="25000"/>
              <a:buFont typeface="Times New Roman"/>
              <a:buNone/>
            </a:pPr>
            <a:r>
              <a:rPr b="1" i="0" lang="en-US" sz="3600" u="none" cap="none" strike="noStrike">
                <a:solidFill>
                  <a:schemeClr val="dk1"/>
                </a:solidFill>
                <a:latin typeface="Times New Roman"/>
                <a:ea typeface="Times New Roman"/>
                <a:cs typeface="Times New Roman"/>
                <a:sym typeface="Times New Roman"/>
              </a:rPr>
              <a:t>	</a:t>
            </a:r>
            <a:r>
              <a:rPr b="1" i="1" lang="en-US" sz="3600" u="none" cap="none" strike="noStrike">
                <a:solidFill>
                  <a:schemeClr val="dk1"/>
                </a:solidFill>
                <a:latin typeface="Times New Roman"/>
                <a:ea typeface="Times New Roman"/>
                <a:cs typeface="Times New Roman"/>
                <a:sym typeface="Times New Roman"/>
              </a:rPr>
              <a:t>E</a:t>
            </a:r>
            <a:r>
              <a:rPr b="1" i="0" lang="en-US" sz="2400" u="none" cap="none" strike="noStrike">
                <a:solidFill>
                  <a:schemeClr val="dk1"/>
                </a:solidFill>
                <a:latin typeface="Arial"/>
                <a:ea typeface="Arial"/>
                <a:cs typeface="Arial"/>
                <a:sym typeface="Arial"/>
              </a:rPr>
              <a:t>   	represents the </a:t>
            </a:r>
            <a:r>
              <a:rPr b="1" i="0" lang="en-US" sz="2400" u="none" cap="none" strike="noStrike">
                <a:solidFill>
                  <a:schemeClr val="hlink"/>
                </a:solidFill>
                <a:latin typeface="Arial"/>
                <a:ea typeface="Arial"/>
                <a:cs typeface="Arial"/>
                <a:sym typeface="Arial"/>
              </a:rPr>
              <a:t>expected frequency</a:t>
            </a:r>
            <a:r>
              <a:rPr b="1" i="0" lang="en-US" sz="2400" u="none" cap="none" strike="noStrike">
                <a:solidFill>
                  <a:schemeClr val="dk1"/>
                </a:solidFill>
                <a:latin typeface="Arial"/>
                <a:ea typeface="Arial"/>
                <a:cs typeface="Arial"/>
                <a:sym typeface="Arial"/>
              </a:rPr>
              <a:t> of an outcome.</a:t>
            </a:r>
          </a:p>
          <a:p>
            <a:pPr indent="-342900" lvl="0" marL="342900" marR="0" rtl="0" algn="l">
              <a:lnSpc>
                <a:spcPct val="95000"/>
              </a:lnSpc>
              <a:spcBef>
                <a:spcPts val="204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	k</a:t>
            </a:r>
            <a:r>
              <a:rPr b="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represents the </a:t>
            </a:r>
            <a:r>
              <a:rPr b="1" i="0" lang="en-US" sz="2400" u="none" cap="none" strike="noStrike">
                <a:solidFill>
                  <a:schemeClr val="hlink"/>
                </a:solidFill>
                <a:latin typeface="Arial"/>
                <a:ea typeface="Arial"/>
                <a:cs typeface="Arial"/>
                <a:sym typeface="Arial"/>
              </a:rPr>
              <a:t>number of different categories</a:t>
            </a:r>
            <a:r>
              <a:rPr b="1" i="0" lang="en-US" sz="2400" u="none" cap="none" strike="noStrike">
                <a:solidFill>
                  <a:schemeClr val="dk1"/>
                </a:solidFill>
                <a:latin typeface="Arial"/>
                <a:ea typeface="Arial"/>
                <a:cs typeface="Arial"/>
                <a:sym typeface="Arial"/>
              </a:rPr>
              <a:t> or 		outcomes.</a:t>
            </a:r>
          </a:p>
          <a:p>
            <a:pPr indent="-342900" lvl="0" marL="342900" marR="0" rtl="0" algn="l">
              <a:lnSpc>
                <a:spcPct val="95000"/>
              </a:lnSpc>
              <a:spcBef>
                <a:spcPts val="1920"/>
              </a:spcBef>
              <a:spcAft>
                <a:spcPts val="0"/>
              </a:spcAft>
              <a:buClr>
                <a:schemeClr val="dk1"/>
              </a:buClr>
              <a:buSzPct val="25000"/>
              <a:buFont typeface="Times New Roman"/>
              <a:buNone/>
            </a:pPr>
            <a:r>
              <a:rPr b="1" i="1" lang="en-US" sz="3200" u="none" cap="none" strike="noStrike">
                <a:solidFill>
                  <a:schemeClr val="dk1"/>
                </a:solidFill>
                <a:latin typeface="Times New Roman"/>
                <a:ea typeface="Times New Roman"/>
                <a:cs typeface="Times New Roman"/>
                <a:sym typeface="Times New Roman"/>
              </a:rPr>
              <a:t>	n</a:t>
            </a:r>
            <a:r>
              <a:rPr b="0" i="0" lang="en-US" sz="2400" u="none" cap="none" strike="noStrike">
                <a:solidFill>
                  <a:schemeClr val="dk1"/>
                </a:solidFill>
                <a:latin typeface="Arial"/>
                <a:ea typeface="Arial"/>
                <a:cs typeface="Arial"/>
                <a:sym typeface="Arial"/>
              </a:rPr>
              <a:t>    	</a:t>
            </a:r>
            <a:r>
              <a:rPr b="1" i="0" lang="en-US" sz="2400" u="none" cap="none" strike="noStrike">
                <a:solidFill>
                  <a:schemeClr val="dk1"/>
                </a:solidFill>
                <a:latin typeface="Arial"/>
                <a:ea typeface="Arial"/>
                <a:cs typeface="Arial"/>
                <a:sym typeface="Arial"/>
              </a:rPr>
              <a:t>represents the total</a:t>
            </a:r>
            <a:r>
              <a:rPr b="1" i="0" lang="en-US" sz="2400" u="none" cap="none" strike="noStrike">
                <a:solidFill>
                  <a:schemeClr val="hlink"/>
                </a:solidFill>
                <a:latin typeface="Arial"/>
                <a:ea typeface="Arial"/>
                <a:cs typeface="Arial"/>
                <a:sym typeface="Arial"/>
              </a:rPr>
              <a:t> number of trials</a:t>
            </a:r>
            <a:r>
              <a:rPr b="1" i="0" lang="en-US" sz="2400" u="none" cap="none" strike="noStrike">
                <a:solidFill>
                  <a:schemeClr val="dk1"/>
                </a:solidFill>
                <a:latin typeface="Arial"/>
                <a:ea typeface="Arial"/>
                <a:cs typeface="Arial"/>
                <a:sym typeface="Arial"/>
              </a:rPr>
              <a:t>.</a:t>
            </a:r>
          </a:p>
          <a:p>
            <a:pPr indent="-342900" lvl="0" marL="342900" marR="0" rtl="0" algn="l">
              <a:lnSpc>
                <a:spcPct val="100000"/>
              </a:lnSpc>
              <a:spcBef>
                <a:spcPts val="2720"/>
              </a:spcBef>
              <a:spcAft>
                <a:spcPts val="0"/>
              </a:spcAft>
              <a:buClr>
                <a:schemeClr val="dk1"/>
              </a:buClr>
              <a:buFont typeface="Times New Roman"/>
              <a:buNone/>
            </a:pPr>
            <a:r>
              <a:t/>
            </a:r>
            <a:endParaRPr b="0" i="0" sz="2400" u="none" cap="none" strike="noStrike">
              <a:solidFill>
                <a:schemeClr val="dk1"/>
              </a:solidFill>
              <a:latin typeface="Arial"/>
              <a:ea typeface="Arial"/>
              <a:cs typeface="Arial"/>
              <a:sym typeface="Arial"/>
            </a:endParaRPr>
          </a:p>
        </p:txBody>
      </p:sp>
      <p:sp>
        <p:nvSpPr>
          <p:cNvPr id="92" name="Shape 92"/>
          <p:cNvSpPr txBox="1"/>
          <p:nvPr/>
        </p:nvSpPr>
        <p:spPr>
          <a:xfrm>
            <a:off x="685800" y="838200"/>
            <a:ext cx="7772400" cy="914400"/>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800" u="none" cap="none" strike="noStrike">
                <a:solidFill>
                  <a:srgbClr val="008000"/>
                </a:solidFill>
                <a:latin typeface="Arial"/>
                <a:ea typeface="Arial"/>
                <a:cs typeface="Arial"/>
                <a:sym typeface="Arial"/>
              </a:rPr>
              <a:t>Goodness-of-Fit</a:t>
            </a:r>
            <a:r>
              <a:rPr b="1" i="0" lang="en-US" sz="4800" u="none" cap="none" strike="noStrike">
                <a:solidFill>
                  <a:schemeClr val="dk2"/>
                </a:solidFill>
                <a:latin typeface="Arial"/>
                <a:ea typeface="Arial"/>
                <a:cs typeface="Arial"/>
                <a:sym typeface="Arial"/>
              </a:rPr>
              <a:t> </a:t>
            </a:r>
            <a:r>
              <a:rPr b="1" i="0" lang="en-US" sz="4800" u="none" cap="none" strike="noStrike">
                <a:solidFill>
                  <a:srgbClr val="008000"/>
                </a:solidFill>
                <a:latin typeface="Arial"/>
                <a:ea typeface="Arial"/>
                <a:cs typeface="Arial"/>
                <a:sym typeface="Arial"/>
              </a:rPr>
              <a:t>Test</a:t>
            </a:r>
          </a:p>
          <a:p>
            <a:pPr indent="0" lvl="0" marL="0" marR="0" rtl="0" algn="ctr">
              <a:lnSpc>
                <a:spcPct val="95000"/>
              </a:lnSpc>
              <a:spcBef>
                <a:spcPts val="1320"/>
              </a:spcBef>
              <a:spcAft>
                <a:spcPts val="0"/>
              </a:spcAft>
              <a:buClr>
                <a:schemeClr val="dk1"/>
              </a:buClr>
              <a:buSzPct val="25000"/>
              <a:buFont typeface="Arial"/>
              <a:buNone/>
            </a:pPr>
            <a:r>
              <a:rPr b="1" i="0" lang="en-US" sz="4400" u="none" cap="none" strike="noStrike">
                <a:solidFill>
                  <a:schemeClr val="dk1"/>
                </a:solidFill>
                <a:latin typeface="Arial"/>
                <a:ea typeface="Arial"/>
                <a:cs typeface="Arial"/>
                <a:sym typeface="Arial"/>
              </a:rPr>
              <a:t>Notation</a:t>
            </a:r>
          </a:p>
          <a:p>
            <a:pPr indent="0" lvl="0" marL="0" marR="0" rtl="0" algn="l">
              <a:lnSpc>
                <a:spcPct val="100000"/>
              </a:lnSpc>
              <a:spcBef>
                <a:spcPts val="0"/>
              </a:spcBef>
              <a:spcAft>
                <a:spcPts val="0"/>
              </a:spcAft>
              <a:buNone/>
            </a:pPr>
            <a:r>
              <a:t/>
            </a:r>
            <a:endParaRPr b="1" i="1" sz="36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