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68" r:id="rId3"/>
    <p:sldId id="278" r:id="rId4"/>
    <p:sldId id="281" r:id="rId5"/>
    <p:sldId id="279" r:id="rId6"/>
    <p:sldId id="280" r:id="rId7"/>
    <p:sldId id="324" r:id="rId8"/>
    <p:sldId id="325" r:id="rId9"/>
    <p:sldId id="327" r:id="rId10"/>
    <p:sldId id="328" r:id="rId11"/>
    <p:sldId id="285" r:id="rId12"/>
    <p:sldId id="286" r:id="rId13"/>
    <p:sldId id="287" r:id="rId14"/>
    <p:sldId id="288" r:id="rId15"/>
    <p:sldId id="289" r:id="rId16"/>
    <p:sldId id="313" r:id="rId17"/>
    <p:sldId id="314" r:id="rId18"/>
    <p:sldId id="290" r:id="rId19"/>
    <p:sldId id="322" r:id="rId20"/>
    <p:sldId id="291" r:id="rId21"/>
    <p:sldId id="308" r:id="rId22"/>
    <p:sldId id="292" r:id="rId23"/>
    <p:sldId id="318" r:id="rId24"/>
    <p:sldId id="301" r:id="rId25"/>
    <p:sldId id="326" r:id="rId26"/>
    <p:sldId id="319" r:id="rId27"/>
    <p:sldId id="312" r:id="rId28"/>
    <p:sldId id="293" r:id="rId29"/>
    <p:sldId id="330" r:id="rId30"/>
    <p:sldId id="294" r:id="rId31"/>
    <p:sldId id="295" r:id="rId32"/>
    <p:sldId id="329" r:id="rId33"/>
    <p:sldId id="298" r:id="rId34"/>
    <p:sldId id="304" r:id="rId35"/>
    <p:sldId id="321" r:id="rId36"/>
    <p:sldId id="320" r:id="rId37"/>
    <p:sldId id="323" r:id="rId38"/>
  </p:sldIdLst>
  <p:sldSz cx="9144000" cy="6858000" type="screen4x3"/>
  <p:notesSz cx="6858000" cy="9144000"/>
  <p:custDataLst>
    <p:tags r:id="rId39"/>
  </p:custDataLst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0066"/>
    <a:srgbClr val="007370"/>
    <a:srgbClr val="008080"/>
    <a:srgbClr val="660066"/>
    <a:srgbClr val="990033"/>
    <a:srgbClr val="3366CC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12492-C142-487B-92A0-4ED1D6696E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2E7E-F14E-43EF-84DD-67EA98F5E5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12492-C142-487B-92A0-4ED1D6696E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12492-C142-487B-92A0-4ED1D6696E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D0AE4-3EDC-419A-904E-9DAD325FB7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774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FA1A5-6B40-46FF-9E76-48CB0293A1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881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344F3-ABD6-42C9-B17A-D6B9EAF1546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212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6123A-823D-412C-A43F-F8A2A5E6F6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579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CB2B1-A743-466E-8DC7-BB23340E2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49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F7F87-8E90-401A-8A0E-2569ABD240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308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C8050-B771-435E-9FAC-772B4087DC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84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0FE5-F535-45C6-9F17-15514A03C9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1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2E7E-F14E-43EF-84DD-67EA98F5E5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2E7E-F14E-43EF-84DD-67EA98F5E5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C99FF"/>
            </a:gs>
            <a:gs pos="50000">
              <a:schemeClr val="bg1"/>
            </a:gs>
            <a:gs pos="100000">
              <a:srgbClr val="CC99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60B5315-82F1-479D-9626-0E6645B508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3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94" r:id="rId9"/>
    <p:sldLayoutId id="2147483661" r:id="rId10"/>
    <p:sldLayoutId id="2147483655" r:id="rId11"/>
    <p:sldLayoutId id="2147483726" r:id="rId12"/>
    <p:sldLayoutId id="2147483725" r:id="rId13"/>
    <p:sldLayoutId id="2147483724" r:id="rId14"/>
    <p:sldLayoutId id="2147483723" r:id="rId15"/>
    <p:sldLayoutId id="2147483722" r:id="rId16"/>
    <p:sldLayoutId id="2147483721" r:id="rId17"/>
    <p:sldLayoutId id="2147483720" r:id="rId18"/>
    <p:sldLayoutId id="2147483719" r:id="rId19"/>
    <p:sldLayoutId id="2147483718" r:id="rId20"/>
    <p:sldLayoutId id="2147483717" r:id="rId21"/>
    <p:sldLayoutId id="2147483716" r:id="rId22"/>
    <p:sldLayoutId id="2147483715" r:id="rId23"/>
    <p:sldLayoutId id="2147483714" r:id="rId24"/>
    <p:sldLayoutId id="2147483713" r:id="rId25"/>
    <p:sldLayoutId id="2147483712" r:id="rId26"/>
    <p:sldLayoutId id="2147483711" r:id="rId27"/>
    <p:sldLayoutId id="2147483710" r:id="rId28"/>
    <p:sldLayoutId id="2147483709" r:id="rId29"/>
    <p:sldLayoutId id="2147483708" r:id="rId30"/>
    <p:sldLayoutId id="2147483707" r:id="rId31"/>
    <p:sldLayoutId id="2147483706" r:id="rId32"/>
    <p:sldLayoutId id="2147483705" r:id="rId33"/>
    <p:sldLayoutId id="2147483704" r:id="rId34"/>
    <p:sldLayoutId id="2147483703" r:id="rId35"/>
    <p:sldLayoutId id="2147483702" r:id="rId36"/>
    <p:sldLayoutId id="2147483701" r:id="rId37"/>
    <p:sldLayoutId id="2147483700" r:id="rId38"/>
    <p:sldLayoutId id="2147483699" r:id="rId39"/>
    <p:sldLayoutId id="2147483698" r:id="rId40"/>
    <p:sldLayoutId id="2147483697" r:id="rId41"/>
    <p:sldLayoutId id="2147483696" r:id="rId42"/>
    <p:sldLayoutId id="2147483695" r:id="rId43"/>
    <p:sldLayoutId id="2147483692" r:id="rId44"/>
    <p:sldLayoutId id="2147483691" r:id="rId45"/>
    <p:sldLayoutId id="2147483690" r:id="rId46"/>
    <p:sldLayoutId id="2147483689" r:id="rId47"/>
    <p:sldLayoutId id="2147483688" r:id="rId48"/>
    <p:sldLayoutId id="2147483687" r:id="rId49"/>
    <p:sldLayoutId id="2147483686" r:id="rId50"/>
    <p:sldLayoutId id="2147483685" r:id="rId51"/>
    <p:sldLayoutId id="2147483684" r:id="rId52"/>
    <p:sldLayoutId id="2147483683" r:id="rId53"/>
    <p:sldLayoutId id="2147483682" r:id="rId54"/>
    <p:sldLayoutId id="2147483681" r:id="rId55"/>
    <p:sldLayoutId id="2147483680" r:id="rId56"/>
    <p:sldLayoutId id="2147483679" r:id="rId57"/>
    <p:sldLayoutId id="2147483678" r:id="rId58"/>
    <p:sldLayoutId id="2147483677" r:id="rId59"/>
    <p:sldLayoutId id="2147483676" r:id="rId60"/>
    <p:sldLayoutId id="2147483675" r:id="rId61"/>
    <p:sldLayoutId id="2147483674" r:id="rId62"/>
    <p:sldLayoutId id="2147483673" r:id="rId63"/>
    <p:sldLayoutId id="2147483672" r:id="rId64"/>
    <p:sldLayoutId id="2147483671" r:id="rId65"/>
    <p:sldLayoutId id="2147483670" r:id="rId66"/>
    <p:sldLayoutId id="2147483669" r:id="rId67"/>
    <p:sldLayoutId id="2147483668" r:id="rId68"/>
    <p:sldLayoutId id="2147483667" r:id="rId69"/>
    <p:sldLayoutId id="2147483666" r:id="rId70"/>
    <p:sldLayoutId id="2147483665" r:id="rId71"/>
    <p:sldLayoutId id="2147483664" r:id="rId72"/>
    <p:sldLayoutId id="2147483663" r:id="rId73"/>
    <p:sldLayoutId id="2147483662" r:id="rId74"/>
    <p:sldLayoutId id="2147483656" r:id="rId75"/>
    <p:sldLayoutId id="2147483657" r:id="rId76"/>
    <p:sldLayoutId id="2147483658" r:id="rId77"/>
    <p:sldLayoutId id="2147483659" r:id="rId78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8"/>
          <a:stretch>
            <a:fillRect/>
          </a:stretch>
        </p:blipFill>
        <p:spPr bwMode="auto">
          <a:xfrm>
            <a:off x="0" y="765175"/>
            <a:ext cx="91440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4076700"/>
            <a:ext cx="9144000" cy="1944688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>مراجعة الوحدة الأولى</a:t>
            </a:r>
            <a:r>
              <a:rPr lang="ar-SA" sz="4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/>
            </a:r>
            <a:br>
              <a:rPr lang="ar-SA" sz="4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</a:br>
            <a:r>
              <a:rPr lang="ar-SA" sz="40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>معالجة الصور المتقدمة</a:t>
            </a:r>
            <a:r>
              <a:rPr lang="en-US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/>
            </a:r>
            <a:br>
              <a:rPr lang="en-US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</a:br>
            <a:endParaRPr lang="en-US" sz="4000" b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cs typeface="PT Bold Broken" pitchFamily="2" charset="-78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0" y="580526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اعداد</a:t>
            </a:r>
            <a:r>
              <a:rPr lang="ar-SA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المعلمة : عهود </a:t>
            </a:r>
            <a:r>
              <a:rPr lang="ar-SA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الشعيبي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36512" y="1617663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في طبقة...............يمكن تكبير الرسم بدون ظهور أي تشويه أو </a:t>
            </a:r>
            <a:r>
              <a:rPr lang="ar-SA" sz="40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تشييت</a:t>
            </a: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للصورة</a:t>
            </a: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</a:t>
            </a:r>
            <a:r>
              <a:rPr lang="ar-SA" b="1" dirty="0" err="1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الطبقةالمتجهة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الطبقة النقطية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</a:t>
            </a:r>
            <a:r>
              <a:rPr lang="ar-SA" b="1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طبقة الكاميرا 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و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2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-141288" y="2736850"/>
            <a:ext cx="9321801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ضعي علامة </a:t>
            </a:r>
            <a:r>
              <a:rPr lang="ar-SA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</a:t>
            </a:r>
            <a:r>
              <a:rPr lang="en-US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</a:t>
            </a:r>
            <a:r>
              <a:rPr lang="ar-SA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)</a:t>
            </a:r>
            <a:r>
              <a:rPr lang="ar-SA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   أو   </a:t>
            </a:r>
            <a:r>
              <a:rPr lang="ar-SA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( </a:t>
            </a:r>
            <a:r>
              <a:rPr lang="en-US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</a:t>
            </a:r>
            <a:r>
              <a:rPr lang="ar-SA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)</a:t>
            </a:r>
            <a:r>
              <a:rPr lang="ar-SA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 </a:t>
            </a:r>
          </a:p>
          <a:p>
            <a:pPr rtl="0">
              <a:defRPr/>
            </a:pPr>
            <a:r>
              <a:rPr lang="ar-SA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 أمام العبارات التالية مع  تصحيح الخطأ  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1403350" y="1125538"/>
            <a:ext cx="6337300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 rtl="0">
              <a:defRPr/>
            </a:pPr>
            <a:r>
              <a:rPr lang="ar-SA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الثاني</a:t>
            </a:r>
            <a:endParaRPr lang="en-US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-279843" y="2026375"/>
            <a:ext cx="87402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تتكون الصورة من عدة نقاط ملونة صغيرة 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يطلق عليها 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bit 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ح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264416" y="4810975"/>
            <a:ext cx="15824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)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71278" y="3225989"/>
            <a:ext cx="773961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كلما كانت </a:t>
            </a:r>
            <a:r>
              <a:rPr lang="ar-SA" sz="40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البكسلات</a:t>
            </a: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في الصورة المطبوعة </a:t>
            </a:r>
          </a:p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أكثر تكون الصورة أفضل (          </a:t>
            </a: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ط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520908" y="2643377"/>
            <a:ext cx="618951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يحتوي كل ميغا 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بكسل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على </a:t>
            </a: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مليون بكسل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</a:t>
            </a: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ي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9953" y="2653851"/>
            <a:ext cx="854112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برنامج 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pencil2d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يسمح </a:t>
            </a:r>
            <a:r>
              <a:rPr lang="ar-SA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بانشاء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رسوم متحركة ثلاثية الأبعاد (          </a:t>
            </a: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 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ك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77625" y="2667805"/>
            <a:ext cx="737413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دقة الكاميرا الرقمية تقاس</a:t>
            </a:r>
          </a:p>
          <a:p>
            <a:pPr>
              <a:defRPr/>
            </a:pP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بما يسمى الميغا </a:t>
            </a: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بيكسل (          </a:t>
            </a: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 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ل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2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299702" y="2469051"/>
            <a:ext cx="640431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يشغل كل بكسل مساحة تخزينية  </a:t>
            </a:r>
          </a:p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في جهاز الحاسب </a:t>
            </a:r>
          </a:p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</a:t>
            </a: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 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م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67568" y="2101930"/>
            <a:ext cx="736131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الصورة بالتدرج الرمادي </a:t>
            </a:r>
          </a:p>
          <a:p>
            <a:pPr>
              <a:defRPr/>
            </a:pP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حجمها أكبر في مساحة </a:t>
            </a:r>
          </a:p>
          <a:p>
            <a:pPr>
              <a:defRPr/>
            </a:pP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التخزين من الصور الملونة (         </a:t>
            </a: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ن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29147" y="2101931"/>
            <a:ext cx="823815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لكي نستخدم الصورة في مواقع الويب</a:t>
            </a:r>
          </a:p>
          <a:p>
            <a:pPr>
              <a:defRPr/>
            </a:pP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ووسائل التواصل الاجتماعي</a:t>
            </a:r>
          </a:p>
          <a:p>
            <a:pPr>
              <a:defRPr/>
            </a:pP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يجب حفظها بتنسيق </a:t>
            </a:r>
            <a:r>
              <a:rPr lang="en-US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XCF</a:t>
            </a: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</a:t>
            </a: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ن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9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41663"/>
            <a:ext cx="8785225" cy="3455987"/>
          </a:xfrm>
        </p:spPr>
        <p:txBody>
          <a:bodyPr/>
          <a:lstStyle/>
          <a:p>
            <a:pPr eaLnBrk="1" hangingPunct="1">
              <a:defRPr/>
            </a:pPr>
            <a:r>
              <a:rPr lang="ar-SA" sz="4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قومي بالإجابة عن الاسئلة التالية</a:t>
            </a:r>
            <a:r>
              <a:rPr lang="ar-SA" sz="4800" b="1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 </a:t>
            </a:r>
            <a:br>
              <a:rPr lang="ar-SA" sz="4800" b="1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</a:br>
            <a:endParaRPr lang="en-US" sz="4800" b="1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GA Aladdin Regular" pitchFamily="2" charset="-78"/>
            </a:endParaRPr>
          </a:p>
        </p:txBody>
      </p:sp>
      <p:pic>
        <p:nvPicPr>
          <p:cNvPr id="14339" name="Picture 3" descr="قبعه التفكير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20713"/>
            <a:ext cx="1957388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301875" y="3378200"/>
            <a:ext cx="44402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r>
              <a:rPr lang="ar-SA" sz="5400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أجيبي عما يأتي 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1476375" y="1268413"/>
            <a:ext cx="6335713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الثالث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11188" y="115798"/>
            <a:ext cx="79517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36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ما هي إمكانيات</a:t>
            </a:r>
            <a:r>
              <a:rPr lang="ar-SA" sz="3600" b="1" dirty="0">
                <a:solidFill>
                  <a:srgbClr val="7600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r>
              <a:rPr lang="ar-SA" sz="36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ومميزات تعديل الصور في </a:t>
            </a:r>
            <a:r>
              <a:rPr lang="en-US" sz="36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Gimp</a:t>
            </a:r>
            <a:r>
              <a:rPr lang="ar-SA" sz="36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endParaRPr lang="en-US" sz="3600" b="1" dirty="0">
              <a:solidFill>
                <a:srgbClr val="7600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1187351" y="1608269"/>
            <a:ext cx="2736850" cy="20875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5076056" y="3994993"/>
            <a:ext cx="2736850" cy="2159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2141438" y="1212187"/>
            <a:ext cx="828675" cy="7921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2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400" b="1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7164388" y="3598911"/>
            <a:ext cx="792162" cy="7921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2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63" name="مجموعة 15"/>
          <p:cNvGrpSpPr>
            <a:grpSpLocks/>
          </p:cNvGrpSpPr>
          <p:nvPr/>
        </p:nvGrpSpPr>
        <p:grpSpPr bwMode="auto">
          <a:xfrm>
            <a:off x="1043608" y="3573016"/>
            <a:ext cx="2878138" cy="2447925"/>
            <a:chOff x="6124575" y="981075"/>
            <a:chExt cx="2878138" cy="2447925"/>
          </a:xfrm>
        </p:grpSpPr>
        <p:sp>
          <p:nvSpPr>
            <p:cNvPr id="17" name="AutoShape 3"/>
            <p:cNvSpPr>
              <a:spLocks noChangeArrowheads="1"/>
            </p:cNvSpPr>
            <p:nvPr/>
          </p:nvSpPr>
          <p:spPr bwMode="auto">
            <a:xfrm>
              <a:off x="6124575" y="1412875"/>
              <a:ext cx="2878138" cy="201612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9"/>
            <p:cNvSpPr>
              <a:spLocks noChangeArrowheads="1"/>
            </p:cNvSpPr>
            <p:nvPr/>
          </p:nvSpPr>
          <p:spPr bwMode="auto">
            <a:xfrm>
              <a:off x="7164388" y="981075"/>
              <a:ext cx="849312" cy="752475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solidFill>
                    <a:srgbClr val="76007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4</a:t>
              </a:r>
              <a:endParaRPr lang="en-US" sz="2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65" name="مجموعة 21"/>
          <p:cNvGrpSpPr>
            <a:grpSpLocks/>
          </p:cNvGrpSpPr>
          <p:nvPr/>
        </p:nvGrpSpPr>
        <p:grpSpPr bwMode="auto">
          <a:xfrm>
            <a:off x="5078412" y="1150986"/>
            <a:ext cx="2878138" cy="2447925"/>
            <a:chOff x="6124575" y="981075"/>
            <a:chExt cx="2878138" cy="2447925"/>
          </a:xfrm>
        </p:grpSpPr>
        <p:sp>
          <p:nvSpPr>
            <p:cNvPr id="23" name="AutoShape 3"/>
            <p:cNvSpPr>
              <a:spLocks noChangeArrowheads="1"/>
            </p:cNvSpPr>
            <p:nvPr/>
          </p:nvSpPr>
          <p:spPr bwMode="auto">
            <a:xfrm>
              <a:off x="6124575" y="1412875"/>
              <a:ext cx="2878138" cy="201612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7164388" y="981075"/>
              <a:ext cx="849312" cy="752475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>
                  <a:solidFill>
                    <a:srgbClr val="76007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  <a:endParaRPr lang="en-US" sz="2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8" grpId="0" animBg="1"/>
      <p:bldP spid="52229" grpId="0" animBg="1"/>
      <p:bldP spid="52234" grpId="0" animBg="1"/>
      <p:bldP spid="522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59473" y="2491579"/>
            <a:ext cx="84946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عددي</a:t>
            </a:r>
            <a:r>
              <a:rPr lang="en-US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r>
              <a:rPr lang="ar-SA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أدوات التحديد في برنامج </a:t>
            </a:r>
          </a:p>
          <a:p>
            <a:pPr>
              <a:defRPr/>
            </a:pPr>
            <a:r>
              <a:rPr lang="en-US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Gimp</a:t>
            </a: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؟</a:t>
            </a:r>
            <a:endParaRPr lang="ar-SA" sz="54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انخفاض نسبة قرصنة البرمجيات 56 % - صحيفة الرأ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93751"/>
              </p:ext>
            </p:extLst>
          </p:nvPr>
        </p:nvGraphicFramePr>
        <p:xfrm>
          <a:off x="899083" y="2636912"/>
          <a:ext cx="7272808" cy="274320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459420"/>
                <a:gridCol w="2906694"/>
                <a:gridCol w="2906694"/>
              </a:tblGrid>
              <a:tr h="3559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السلبيات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الايجابيات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Jpeg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Png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Gif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Bmp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1628800"/>
            <a:ext cx="784060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4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قارني بين أشهر امتدادات الصور..</a:t>
            </a:r>
            <a:endParaRPr lang="en-US" altLang="en-US" sz="44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000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1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92153" y="2583912"/>
            <a:ext cx="862928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أشرحي مفهوم تشوية المنظور الناجم 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عن تصوير الكاميرا؟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254757" y="2583912"/>
            <a:ext cx="670407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أشرحي مفهوم قشرة البصل </a:t>
            </a:r>
          </a:p>
          <a:p>
            <a:pPr>
              <a:defRPr/>
            </a:pP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Onion skin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؟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13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012712" y="2583912"/>
            <a:ext cx="718818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عددي أنواع الطبقات في برنامج </a:t>
            </a:r>
          </a:p>
          <a:p>
            <a:pPr>
              <a:defRPr/>
            </a:pP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pencil2d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؟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7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1150" y="260350"/>
            <a:ext cx="8302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صلي العمود أ بما يناسبه من ب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283298"/>
              </p:ext>
            </p:extLst>
          </p:nvPr>
        </p:nvGraphicFramePr>
        <p:xfrm>
          <a:off x="407988" y="1700213"/>
          <a:ext cx="8235950" cy="41863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14694"/>
                <a:gridCol w="234896"/>
                <a:gridCol w="4486360"/>
              </a:tblGrid>
              <a:tr h="579160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أ</a:t>
                      </a:r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ب</a:t>
                      </a:r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8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أداة تحديد</a:t>
                      </a: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8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قلم </a:t>
                      </a: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711387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8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ملء اللون </a:t>
                      </a: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8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كتابة النص </a:t>
                      </a: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752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8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ممحاة</a:t>
                      </a: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8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تغيير المنظور</a:t>
                      </a: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373216"/>
            <a:ext cx="481296" cy="372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529" y="4869160"/>
            <a:ext cx="1234045" cy="316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3500682" y="4232256"/>
            <a:ext cx="576064" cy="49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674850" y="3573016"/>
            <a:ext cx="510768" cy="43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530" y="2276872"/>
            <a:ext cx="594178" cy="50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894" y="2943224"/>
            <a:ext cx="12715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0115" y="755413"/>
            <a:ext cx="900759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ضعي المصطلح ؟</a:t>
            </a:r>
          </a:p>
          <a:p>
            <a:pPr>
              <a:defRPr/>
            </a:pPr>
            <a:endParaRPr lang="ar-SA" sz="5400" b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  ) 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هو </a:t>
            </a:r>
            <a:r>
              <a:rPr lang="ar-SA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عدد الظلال المختلفة المتاحة لكل لون </a:t>
            </a:r>
          </a:p>
          <a:p>
            <a:pPr>
              <a:defRPr/>
            </a:pPr>
            <a:r>
              <a:rPr lang="ar-SA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للعمل عليه أثناء إجراء التعديلات </a:t>
            </a:r>
            <a:endParaRPr lang="ar-SA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على </a:t>
            </a:r>
            <a:r>
              <a:rPr lang="ar-SA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الصورة وهذا يحدد عدد الألوان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851275" y="0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4400" b="1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97280" y="1412776"/>
            <a:ext cx="742543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ضعي المصطلح ؟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 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هو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مجموعة من التأثيرات الفنية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على الصور 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لتصحيح المشاكل واضفاء مظهر 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مثالي للصور</a:t>
            </a:r>
            <a:endParaRPr lang="ar-SA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851275" y="0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8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27088" y="2781300"/>
            <a:ext cx="73818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>
                <a:solidFill>
                  <a:srgbClr val="00737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5400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اختاري الإجابة الصحيحة لكل</a:t>
            </a:r>
          </a:p>
          <a:p>
            <a:pPr>
              <a:defRPr/>
            </a:pPr>
            <a:r>
              <a:rPr lang="ar-SA" sz="5400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من العبارات التالية :</a:t>
            </a:r>
            <a:endParaRPr lang="en-US" sz="5400" b="1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endParaRPr lang="en-US" sz="5400" b="1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endParaRPr lang="en-US" sz="5400">
              <a:solidFill>
                <a:srgbClr val="0073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1692275" y="908050"/>
            <a:ext cx="5688013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الأول</a:t>
            </a:r>
            <a:endParaRPr lang="en-US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3779838" y="115888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685627"/>
              </p:ext>
            </p:extLst>
          </p:nvPr>
        </p:nvGraphicFramePr>
        <p:xfrm>
          <a:off x="100982" y="1700213"/>
          <a:ext cx="8542956" cy="443011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5946"/>
                <a:gridCol w="220706"/>
                <a:gridCol w="5666304"/>
              </a:tblGrid>
              <a:tr h="57916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أ</a:t>
                      </a:r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الخطوات</a:t>
                      </a:r>
                      <a:r>
                        <a:rPr lang="ar-SA" sz="3200" baseline="0" dirty="0" smtClean="0"/>
                        <a:t> </a:t>
                      </a:r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تشغيل برنامج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Gimp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فتح صورة</a:t>
                      </a:r>
                      <a:endParaRPr lang="ar-SA" sz="2400" b="1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711387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حفظ الصورة</a:t>
                      </a:r>
                      <a:endParaRPr lang="ar-SA" sz="2400" b="1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تصدير الصورة </a:t>
                      </a:r>
                      <a:endParaRPr lang="ar-SA" sz="2400" b="1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752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تغيير أبعاد الصورة</a:t>
                      </a:r>
                      <a:endParaRPr lang="ar-SA" sz="2400" b="1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نقل أو نسخ جزء</a:t>
                      </a:r>
                      <a:r>
                        <a:rPr lang="ar-SA" sz="2400" b="1" baseline="0" dirty="0" smtClean="0"/>
                        <a:t> من الصورة</a:t>
                      </a:r>
                      <a:endParaRPr lang="ar-SA" sz="2400" b="1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460310" y="1763524"/>
            <a:ext cx="672010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ما الفرق بين 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حفظ الصورة وتصدير الصورة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endParaRPr lang="ar-SA" b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في برنامج 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Gimp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؟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en-US" sz="4400" b="1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300787" y="4316068"/>
            <a:ext cx="504176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في 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برنامج 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pencil2d</a:t>
            </a:r>
            <a:endParaRPr lang="ar-SA" b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ما المقصود ب 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fps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؟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36425"/>
            <a:ext cx="4894368" cy="218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96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0367" y="908720"/>
            <a:ext cx="89867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ما هي مكونات تشغيل برنامج </a:t>
            </a:r>
            <a:r>
              <a:rPr lang="en-US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Gmip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؟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3851275" y="-99392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مجموعة 13"/>
          <p:cNvGrpSpPr>
            <a:grpSpLocks/>
          </p:cNvGrpSpPr>
          <p:nvPr/>
        </p:nvGrpSpPr>
        <p:grpSpPr bwMode="auto">
          <a:xfrm>
            <a:off x="360684" y="1772816"/>
            <a:ext cx="8459788" cy="4979858"/>
            <a:chOff x="0" y="1340767"/>
            <a:chExt cx="9143999" cy="5525943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40767"/>
              <a:ext cx="9143999" cy="5525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مستطيل مستدير الزوايا 5"/>
            <p:cNvSpPr/>
            <p:nvPr/>
          </p:nvSpPr>
          <p:spPr>
            <a:xfrm>
              <a:off x="5795962" y="1485267"/>
              <a:ext cx="2663825" cy="21595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مستطيل مستدير الزوايا 6"/>
            <p:cNvSpPr/>
            <p:nvPr/>
          </p:nvSpPr>
          <p:spPr>
            <a:xfrm>
              <a:off x="323850" y="5877439"/>
              <a:ext cx="2663825" cy="71932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مستطيل مستدير الزوايا 7"/>
            <p:cNvSpPr/>
            <p:nvPr/>
          </p:nvSpPr>
          <p:spPr>
            <a:xfrm>
              <a:off x="6192837" y="5947307"/>
              <a:ext cx="971550" cy="43350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مستطيل مستدير الزوايا 8"/>
            <p:cNvSpPr/>
            <p:nvPr/>
          </p:nvSpPr>
          <p:spPr>
            <a:xfrm>
              <a:off x="7553324" y="5947307"/>
              <a:ext cx="906463" cy="26994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مستطيل مستدير الزوايا 9"/>
            <p:cNvSpPr/>
            <p:nvPr/>
          </p:nvSpPr>
          <p:spPr>
            <a:xfrm>
              <a:off x="4356100" y="1475739"/>
              <a:ext cx="936625" cy="22548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مستطيل مستدير الزوايا 10"/>
            <p:cNvSpPr/>
            <p:nvPr/>
          </p:nvSpPr>
          <p:spPr>
            <a:xfrm>
              <a:off x="2555875" y="1431278"/>
              <a:ext cx="1223963" cy="26994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مستطيل مستدير الزوايا 11"/>
            <p:cNvSpPr/>
            <p:nvPr/>
          </p:nvSpPr>
          <p:spPr>
            <a:xfrm>
              <a:off x="3419475" y="5882203"/>
              <a:ext cx="1404938" cy="49860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7638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2075" y="3199061"/>
            <a:ext cx="91598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أكتبي موقع تنزيل برنامج </a:t>
            </a:r>
            <a:r>
              <a:rPr lang="en-US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GIMP</a:t>
            </a: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؟</a:t>
            </a:r>
            <a:endParaRPr lang="ar-SA" b="1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042988" y="909638"/>
            <a:ext cx="6697662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الخامس</a:t>
            </a:r>
            <a:endParaRPr lang="en-US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7638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2075" y="2860507"/>
            <a:ext cx="91598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ما الهدف من استخدام الطبقات برنامج </a:t>
            </a:r>
            <a:r>
              <a:rPr lang="en-US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GIMP</a:t>
            </a: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؟</a:t>
            </a:r>
            <a:endParaRPr lang="ar-SA" b="1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042988" y="909638"/>
            <a:ext cx="6697662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</a:t>
            </a:r>
            <a:r>
              <a:rPr lang="ar-SA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السادس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pic>
        <p:nvPicPr>
          <p:cNvPr id="5" name="Picture 2" descr="WebD2: Layer Basic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00197"/>
            <a:ext cx="4825032" cy="227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36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7638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2529478"/>
            <a:ext cx="91598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1- تتحكم أساليب المزج بكيفية تفاعل ..........</a:t>
            </a:r>
          </a:p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بين ..................</a:t>
            </a:r>
            <a:endParaRPr lang="ar-SA" b="1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042988" y="909638"/>
            <a:ext cx="6697662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3600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املىء</a:t>
            </a:r>
            <a:r>
              <a:rPr lang="ar-SA" sz="36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 الفراغات</a:t>
            </a:r>
            <a:endParaRPr lang="en-US" sz="3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003" y="5072896"/>
            <a:ext cx="91598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2- من أساليب المزج في برنامج </a:t>
            </a:r>
            <a:r>
              <a:rPr lang="en-US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GIMP</a:t>
            </a:r>
          </a:p>
          <a:p>
            <a:pPr>
              <a:defRPr/>
            </a:pPr>
            <a:r>
              <a:rPr lang="en-US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…………</a:t>
            </a:r>
            <a:r>
              <a:rPr lang="en-US" sz="4400" b="1" dirty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…</a:t>
            </a:r>
            <a:r>
              <a:rPr lang="ar-SA" sz="4400" b="1" dirty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و</a:t>
            </a:r>
            <a:r>
              <a:rPr lang="en-US" sz="4400" b="1" dirty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310970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1" grpId="0" animBg="1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kern="1200" dirty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تعرفي على مكونات واجهة </a:t>
            </a:r>
            <a:r>
              <a:rPr lang="ar-SA" b="1" kern="1200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البرنامج</a:t>
            </a:r>
            <a:r>
              <a:rPr lang="en-US" b="1" kern="1200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 </a:t>
            </a:r>
            <a:br>
              <a:rPr lang="en-US" b="1" kern="1200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</a:br>
            <a:r>
              <a:rPr lang="en-US" b="1" kern="1200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pencil2d</a:t>
            </a:r>
            <a:r>
              <a:rPr lang="ar-SA" b="1" kern="1200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 </a:t>
            </a:r>
            <a:endParaRPr lang="en-US" b="1" kern="1200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  <p:sp>
        <p:nvSpPr>
          <p:cNvPr id="819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9"/>
          <a:stretch>
            <a:fillRect/>
          </a:stretch>
        </p:blipFill>
        <p:spPr bwMode="auto">
          <a:xfrm>
            <a:off x="-63500" y="1762125"/>
            <a:ext cx="9180513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50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544638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لعرض الصور على شاشة الحاسب بشكل مشابه لطريقة عرضها على شاشة التلفاز نختار نظام </a:t>
            </a:r>
          </a:p>
          <a:p>
            <a:pPr>
              <a:defRPr/>
            </a:pPr>
            <a:endParaRPr lang="en-US" sz="40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(      )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Black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   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  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CMYK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RGB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788024" y="4850730"/>
            <a:ext cx="10080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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أ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439863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يمكن توضيح هذا النظام باستخدام ألوان الأبيض والأسود ولكن بتدرج لظلال </a:t>
            </a: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هذا اللون بما </a:t>
            </a: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يصل</a:t>
            </a:r>
            <a:r>
              <a:rPr lang="en-US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الى 256 تدرج</a:t>
            </a:r>
            <a:r>
              <a:rPr lang="ar-SA" sz="4000" dirty="0" smtClean="0"/>
              <a:t>  </a:t>
            </a:r>
            <a:endParaRPr lang="en-US" sz="4000" dirty="0"/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نظام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RGB</a:t>
            </a:r>
            <a:endParaRPr lang="ar-SA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RCB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نظام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التدرج الرمادي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ب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36512" y="1617663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تتيح لك هذه الأداة تغيير الاشباع اللوني بزيادة </a:t>
            </a:r>
          </a:p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تركيز اللون أو جعله باهتاً</a:t>
            </a: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Hue – Saturation 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Trim tool 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lens distortion 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ج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36512" y="1617663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فرشاة المعالجة تتيح لك إمكانية تصحيح العيوب </a:t>
            </a:r>
          </a:p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كاثار الغبار والخدوش أو تشوهات مع مفتاح </a:t>
            </a: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ALT 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CTRL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SHIFT 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د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7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36512" y="1617663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التقطت صورة بالهاتف المحمول فكانت الاضاءة ضعيفة لكامل الصورة ما هي الاداة الأفضل كي تكون الصورة أكثر اشراقاً</a:t>
            </a: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)السطوع والتباين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الايضاح 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درجة اللون والتشبع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هــ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7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36512" y="1617663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برنامج مجاني يسمح لك </a:t>
            </a:r>
            <a:r>
              <a:rPr lang="ar-SA" sz="40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بانشاء</a:t>
            </a: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رسوم متحركة مرسومة يدوياً</a:t>
            </a: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GIMP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Pencil2d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painter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و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3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431142696"/>
</p:tagLst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549</Words>
  <Application>Microsoft Office PowerPoint</Application>
  <PresentationFormat>عرض على الشاشة (3:4)‏</PresentationFormat>
  <Paragraphs>166</Paragraphs>
  <Slides>37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37</vt:i4>
      </vt:variant>
    </vt:vector>
  </HeadingPairs>
  <TitlesOfParts>
    <vt:vector size="38" baseType="lpstr">
      <vt:lpstr>تصميم افتراضي</vt:lpstr>
      <vt:lpstr>مراجعة الوحدة الأولى معالجة الصور المتقدمة </vt:lpstr>
      <vt:lpstr>قومي بالإجابة عن الاسئلة التالية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تعرفي على مكونات واجهة البرنامج  pencil2d </vt:lpstr>
    </vt:vector>
  </TitlesOfParts>
  <Company>2009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Al-Faris</dc:creator>
  <cp:lastModifiedBy>ohood alshuibi</cp:lastModifiedBy>
  <cp:revision>191</cp:revision>
  <dcterms:created xsi:type="dcterms:W3CDTF">2008-01-06T00:53:51Z</dcterms:created>
  <dcterms:modified xsi:type="dcterms:W3CDTF">2022-01-02T13:50:02Z</dcterms:modified>
</cp:coreProperties>
</file>