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7" r:id="rId2"/>
    <p:sldId id="268" r:id="rId3"/>
    <p:sldId id="278" r:id="rId4"/>
    <p:sldId id="281" r:id="rId5"/>
    <p:sldId id="279" r:id="rId6"/>
    <p:sldId id="280" r:id="rId7"/>
    <p:sldId id="324" r:id="rId8"/>
    <p:sldId id="325" r:id="rId9"/>
    <p:sldId id="327" r:id="rId10"/>
    <p:sldId id="328" r:id="rId11"/>
    <p:sldId id="285" r:id="rId12"/>
    <p:sldId id="286" r:id="rId13"/>
    <p:sldId id="287" r:id="rId14"/>
    <p:sldId id="288" r:id="rId15"/>
    <p:sldId id="289" r:id="rId16"/>
    <p:sldId id="313" r:id="rId17"/>
    <p:sldId id="314" r:id="rId18"/>
    <p:sldId id="290" r:id="rId19"/>
    <p:sldId id="322" r:id="rId20"/>
    <p:sldId id="291" r:id="rId21"/>
    <p:sldId id="308" r:id="rId22"/>
    <p:sldId id="292" r:id="rId23"/>
    <p:sldId id="318" r:id="rId24"/>
    <p:sldId id="301" r:id="rId25"/>
    <p:sldId id="326" r:id="rId26"/>
    <p:sldId id="319" r:id="rId27"/>
    <p:sldId id="312" r:id="rId28"/>
    <p:sldId id="293" r:id="rId29"/>
    <p:sldId id="330" r:id="rId30"/>
    <p:sldId id="294" r:id="rId31"/>
    <p:sldId id="295" r:id="rId32"/>
    <p:sldId id="329" r:id="rId33"/>
    <p:sldId id="298" r:id="rId34"/>
    <p:sldId id="304" r:id="rId35"/>
    <p:sldId id="321" r:id="rId36"/>
    <p:sldId id="320" r:id="rId37"/>
    <p:sldId id="323" r:id="rId38"/>
  </p:sldIdLst>
  <p:sldSz cx="9144000" cy="6858000" type="screen4x3"/>
  <p:notesSz cx="6858000" cy="9144000"/>
  <p:custDataLst>
    <p:tags r:id="rId39"/>
  </p:custDataLst>
  <p:defaultTextStyle>
    <a:defPPr>
      <a:defRPr lang="ar-SA"/>
    </a:defPPr>
    <a:lvl1pPr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ctr" rtl="1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CC0066"/>
    <a:srgbClr val="007370"/>
    <a:srgbClr val="008080"/>
    <a:srgbClr val="660066"/>
    <a:srgbClr val="990033"/>
    <a:srgbClr val="3366CC"/>
    <a:srgbClr val="0080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gs" Target="tags/tag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12492-C142-487B-92A0-4ED1D6696E8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620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3D0AE4-3EDC-419A-904E-9DAD325FB7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67741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8FA1A5-6B40-46FF-9E76-48CB0293A1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58814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C344F3-ABD6-42C9-B17A-D6B9EAF15460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32125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0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9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7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123A-823D-412C-A43F-F8A2A5E6F65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8579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7F97CF-2C72-46BD-90BC-BD8766DE7743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3904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7CB2B1-A743-466E-8DC7-BB23340E242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79499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 smtClean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CF7F87-8E90-401A-8A0E-2569ABD2407A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730856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6C8050-B771-435E-9FAC-772B4087DC5B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8842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3B0FE5-F535-45C6-9F17-15514A03C932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0151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A02E7E-F14E-43EF-84DD-67EA98F5E56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128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63" Type="http://schemas.openxmlformats.org/officeDocument/2006/relationships/slideLayout" Target="../slideLayouts/slideLayout63.xml"/><Relationship Id="rId68" Type="http://schemas.openxmlformats.org/officeDocument/2006/relationships/slideLayout" Target="../slideLayouts/slideLayout68.xml"/><Relationship Id="rId1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66" Type="http://schemas.openxmlformats.org/officeDocument/2006/relationships/slideLayout" Target="../slideLayouts/slideLayout66.xml"/><Relationship Id="rId74" Type="http://schemas.openxmlformats.org/officeDocument/2006/relationships/slideLayout" Target="../slideLayouts/slideLayout74.xml"/><Relationship Id="rId79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64" Type="http://schemas.openxmlformats.org/officeDocument/2006/relationships/slideLayout" Target="../slideLayouts/slideLayout64.xml"/><Relationship Id="rId69" Type="http://schemas.openxmlformats.org/officeDocument/2006/relationships/slideLayout" Target="../slideLayouts/slideLayout69.xml"/><Relationship Id="rId77" Type="http://schemas.openxmlformats.org/officeDocument/2006/relationships/slideLayout" Target="../slideLayouts/slideLayout77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72" Type="http://schemas.openxmlformats.org/officeDocument/2006/relationships/slideLayout" Target="../slideLayouts/slideLayout72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67" Type="http://schemas.openxmlformats.org/officeDocument/2006/relationships/slideLayout" Target="../slideLayouts/slideLayout67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70" Type="http://schemas.openxmlformats.org/officeDocument/2006/relationships/slideLayout" Target="../slideLayouts/slideLayout70.xml"/><Relationship Id="rId75" Type="http://schemas.openxmlformats.org/officeDocument/2006/relationships/slideLayout" Target="../slideLayouts/slideLayout7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65" Type="http://schemas.openxmlformats.org/officeDocument/2006/relationships/slideLayout" Target="../slideLayouts/slideLayout65.xml"/><Relationship Id="rId73" Type="http://schemas.openxmlformats.org/officeDocument/2006/relationships/slideLayout" Target="../slideLayouts/slideLayout73.xml"/><Relationship Id="rId78" Type="http://schemas.openxmlformats.org/officeDocument/2006/relationships/slideLayout" Target="../slideLayouts/slideLayout78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9" Type="http://schemas.openxmlformats.org/officeDocument/2006/relationships/slideLayout" Target="../slideLayouts/slideLayout39.xml"/><Relationship Id="rId34" Type="http://schemas.openxmlformats.org/officeDocument/2006/relationships/slideLayout" Target="../slideLayouts/slideLayout34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6" Type="http://schemas.openxmlformats.org/officeDocument/2006/relationships/slideLayout" Target="../slideLayouts/slideLayout76.xml"/><Relationship Id="rId7" Type="http://schemas.openxmlformats.org/officeDocument/2006/relationships/slideLayout" Target="../slideLayouts/slideLayout7.xml"/><Relationship Id="rId71" Type="http://schemas.openxmlformats.org/officeDocument/2006/relationships/slideLayout" Target="../slideLayouts/slideLayout71.xml"/><Relationship Id="rId2" Type="http://schemas.openxmlformats.org/officeDocument/2006/relationships/slideLayout" Target="../slideLayouts/slideLayout2.xml"/><Relationship Id="rId2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CC99FF"/>
            </a:gs>
            <a:gs pos="50000">
              <a:schemeClr val="bg1"/>
            </a:gs>
            <a:gs pos="100000">
              <a:srgbClr val="CC99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نمط العنوان الرئيسي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 smtClean="0"/>
              <a:t>انقر لتحرير أنماط النص الرئيسي</a:t>
            </a:r>
          </a:p>
          <a:p>
            <a:pPr lvl="1"/>
            <a:r>
              <a:rPr lang="ar-SA" altLang="en-US" smtClean="0"/>
              <a:t>المستوى الثاني</a:t>
            </a:r>
          </a:p>
          <a:p>
            <a:pPr lvl="2"/>
            <a:r>
              <a:rPr lang="ar-SA" altLang="en-US" smtClean="0"/>
              <a:t>المستوى الثالث</a:t>
            </a:r>
          </a:p>
          <a:p>
            <a:pPr lvl="3"/>
            <a:r>
              <a:rPr lang="ar-SA" altLang="en-US" smtClean="0"/>
              <a:t>المستوى الرابع</a:t>
            </a:r>
          </a:p>
          <a:p>
            <a:pPr lvl="4"/>
            <a:r>
              <a:rPr lang="ar-SA" altLang="en-US" smtClean="0"/>
              <a:t>المستوى الخامس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560B5315-82F1-479D-9626-0E6645B5085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93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94" r:id="rId9"/>
    <p:sldLayoutId id="2147483661" r:id="rId10"/>
    <p:sldLayoutId id="2147483655" r:id="rId11"/>
    <p:sldLayoutId id="2147483726" r:id="rId12"/>
    <p:sldLayoutId id="2147483725" r:id="rId13"/>
    <p:sldLayoutId id="2147483724" r:id="rId14"/>
    <p:sldLayoutId id="2147483723" r:id="rId15"/>
    <p:sldLayoutId id="2147483722" r:id="rId16"/>
    <p:sldLayoutId id="2147483721" r:id="rId17"/>
    <p:sldLayoutId id="2147483720" r:id="rId18"/>
    <p:sldLayoutId id="2147483719" r:id="rId19"/>
    <p:sldLayoutId id="2147483718" r:id="rId20"/>
    <p:sldLayoutId id="2147483717" r:id="rId21"/>
    <p:sldLayoutId id="2147483716" r:id="rId22"/>
    <p:sldLayoutId id="2147483715" r:id="rId23"/>
    <p:sldLayoutId id="2147483714" r:id="rId24"/>
    <p:sldLayoutId id="2147483713" r:id="rId25"/>
    <p:sldLayoutId id="2147483712" r:id="rId26"/>
    <p:sldLayoutId id="2147483711" r:id="rId27"/>
    <p:sldLayoutId id="2147483710" r:id="rId28"/>
    <p:sldLayoutId id="2147483709" r:id="rId29"/>
    <p:sldLayoutId id="2147483708" r:id="rId30"/>
    <p:sldLayoutId id="2147483707" r:id="rId31"/>
    <p:sldLayoutId id="2147483706" r:id="rId32"/>
    <p:sldLayoutId id="2147483705" r:id="rId33"/>
    <p:sldLayoutId id="2147483704" r:id="rId34"/>
    <p:sldLayoutId id="2147483703" r:id="rId35"/>
    <p:sldLayoutId id="2147483702" r:id="rId36"/>
    <p:sldLayoutId id="2147483701" r:id="rId37"/>
    <p:sldLayoutId id="2147483700" r:id="rId38"/>
    <p:sldLayoutId id="2147483699" r:id="rId39"/>
    <p:sldLayoutId id="2147483698" r:id="rId40"/>
    <p:sldLayoutId id="2147483697" r:id="rId41"/>
    <p:sldLayoutId id="2147483696" r:id="rId42"/>
    <p:sldLayoutId id="2147483695" r:id="rId43"/>
    <p:sldLayoutId id="2147483692" r:id="rId44"/>
    <p:sldLayoutId id="2147483691" r:id="rId45"/>
    <p:sldLayoutId id="2147483690" r:id="rId46"/>
    <p:sldLayoutId id="2147483689" r:id="rId47"/>
    <p:sldLayoutId id="2147483688" r:id="rId48"/>
    <p:sldLayoutId id="2147483687" r:id="rId49"/>
    <p:sldLayoutId id="2147483686" r:id="rId50"/>
    <p:sldLayoutId id="2147483685" r:id="rId51"/>
    <p:sldLayoutId id="2147483684" r:id="rId52"/>
    <p:sldLayoutId id="2147483683" r:id="rId53"/>
    <p:sldLayoutId id="2147483682" r:id="rId54"/>
    <p:sldLayoutId id="2147483681" r:id="rId55"/>
    <p:sldLayoutId id="2147483680" r:id="rId56"/>
    <p:sldLayoutId id="2147483679" r:id="rId57"/>
    <p:sldLayoutId id="2147483678" r:id="rId58"/>
    <p:sldLayoutId id="2147483677" r:id="rId59"/>
    <p:sldLayoutId id="2147483676" r:id="rId60"/>
    <p:sldLayoutId id="2147483675" r:id="rId61"/>
    <p:sldLayoutId id="2147483674" r:id="rId62"/>
    <p:sldLayoutId id="2147483673" r:id="rId63"/>
    <p:sldLayoutId id="2147483672" r:id="rId64"/>
    <p:sldLayoutId id="2147483671" r:id="rId65"/>
    <p:sldLayoutId id="2147483670" r:id="rId66"/>
    <p:sldLayoutId id="2147483669" r:id="rId67"/>
    <p:sldLayoutId id="2147483668" r:id="rId68"/>
    <p:sldLayoutId id="2147483667" r:id="rId69"/>
    <p:sldLayoutId id="2147483666" r:id="rId70"/>
    <p:sldLayoutId id="2147483665" r:id="rId71"/>
    <p:sldLayoutId id="2147483664" r:id="rId72"/>
    <p:sldLayoutId id="2147483663" r:id="rId73"/>
    <p:sldLayoutId id="2147483662" r:id="rId74"/>
    <p:sldLayoutId id="2147483656" r:id="rId75"/>
    <p:sldLayoutId id="2147483657" r:id="rId76"/>
    <p:sldLayoutId id="2147483658" r:id="rId77"/>
    <p:sldLayoutId id="2147483659" r:id="rId78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08"/>
          <a:stretch>
            <a:fillRect/>
          </a:stretch>
        </p:blipFill>
        <p:spPr bwMode="auto">
          <a:xfrm>
            <a:off x="0" y="765175"/>
            <a:ext cx="9144000" cy="504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21" name="Rectangle 9"/>
          <p:cNvSpPr>
            <a:spLocks noGrp="1" noChangeArrowheads="1"/>
          </p:cNvSpPr>
          <p:nvPr>
            <p:ph type="ctrTitle"/>
          </p:nvPr>
        </p:nvSpPr>
        <p:spPr>
          <a:xfrm>
            <a:off x="0" y="4076700"/>
            <a:ext cx="9144000" cy="1944688"/>
          </a:xfrm>
        </p:spPr>
        <p:txBody>
          <a:bodyPr/>
          <a:lstStyle/>
          <a:p>
            <a:pPr eaLnBrk="1" hangingPunct="1">
              <a:defRPr/>
            </a:pPr>
            <a:r>
              <a:rPr lang="ar-SA" sz="4000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>مراجعة الوحدة الأولى</a:t>
            </a:r>
            <a:r>
              <a:rPr lang="ar-SA" sz="40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/>
            </a:r>
            <a:br>
              <a:rPr lang="ar-SA" sz="40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</a:br>
            <a:r>
              <a:rPr lang="ar-SA" sz="400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>معالجة الصور المتقدمة</a:t>
            </a:r>
            <a: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  <a:t/>
            </a:r>
            <a:br>
              <a:rPr lang="en-US" sz="4000" b="1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PT Bold Broken" pitchFamily="2" charset="-78"/>
              </a:rPr>
            </a:br>
            <a:endParaRPr lang="en-US" sz="4000" b="1" dirty="0" smtClean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cs typeface="PT Bold Broken" pitchFamily="2" charset="-78"/>
            </a:endParaRPr>
          </a:p>
        </p:txBody>
      </p:sp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0" y="5805264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ar-SA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اعداد</a:t>
            </a:r>
            <a:r>
              <a:rPr lang="ar-SA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المعلمة : عهود </a:t>
            </a:r>
            <a:r>
              <a:rPr lang="ar-SA" sz="28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الشعيبي</a:t>
            </a:r>
            <a:endParaRPr lang="en-US" sz="28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332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في طبقة...............يمكن تكبير الرسم بدون ظهور أي تشويه أو </a:t>
            </a:r>
            <a:r>
              <a:rPr lang="ar-SA" sz="40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تشييت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للصورة</a:t>
            </a: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ar-SA" b="1" dirty="0" err="1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الطبقةالمتجهة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الطبقة النقطية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طبقة الكاميرا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و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4223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-141288" y="2736850"/>
            <a:ext cx="9321801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ضعي علامة 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</a:t>
            </a:r>
            <a:r>
              <a:rPr lang="en-US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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)</a:t>
            </a: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  أو   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( </a:t>
            </a:r>
            <a:r>
              <a:rPr lang="en-US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</a:t>
            </a:r>
            <a:r>
              <a:rPr lang="ar-SA" b="1">
                <a:solidFill>
                  <a:srgbClr val="99003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)</a:t>
            </a: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</a:t>
            </a:r>
          </a:p>
          <a:p>
            <a:pPr rtl="0">
              <a:defRPr/>
            </a:pPr>
            <a:r>
              <a:rPr lang="ar-SA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 أمام العبارات التالية مع  تصحيح الخطأ  </a:t>
            </a:r>
          </a:p>
        </p:txBody>
      </p:sp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1403350" y="1125538"/>
            <a:ext cx="6337300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 rtl="0"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الثاني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27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27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2" grpId="0"/>
      <p:bldP spid="3277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-279843" y="2026375"/>
            <a:ext cx="87402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تتكون الصورة من عدة نقاط ملونة صغيرة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يطلق عليها 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bit 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33798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ح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264416" y="4810975"/>
            <a:ext cx="1582486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)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379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/>
      <p:bldP spid="3379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871278" y="3225989"/>
            <a:ext cx="7739619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كلما كانت </a:t>
            </a:r>
            <a:r>
              <a:rPr lang="ar-SA" sz="40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البكسلات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في الصورة المطبوعة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أكثر تكون الصورة أفضل (         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</a:t>
            </a:r>
          </a:p>
        </p:txBody>
      </p:sp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ط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482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520908" y="2643377"/>
            <a:ext cx="618951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يحتوي كل ميغا 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بكسل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على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مليون بكسل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</a:t>
            </a:r>
          </a:p>
        </p:txBody>
      </p:sp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ي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584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584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459953" y="2653851"/>
            <a:ext cx="854112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برنامج 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pencil2d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يسمح </a:t>
            </a:r>
            <a:r>
              <a:rPr lang="ar-SA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بانشاء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رسوم متحركة ثلاثية الأبعاد (          </a:t>
            </a:r>
            <a:r>
              <a:rPr lang="ar-SA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ك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577625" y="2667805"/>
            <a:ext cx="7374135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دقة الكاميرا الرقمية تقاس</a:t>
            </a:r>
          </a:p>
          <a:p>
            <a:pPr>
              <a:defRPr/>
            </a:pP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بما يسمى الميغا </a:t>
            </a: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بيكسل (          </a:t>
            </a: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ل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25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1299702" y="2469051"/>
            <a:ext cx="6404317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يشغل كل بكسل مساحة تخزينية 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في جهاز الحاسب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</p:txBody>
      </p:sp>
      <p:sp>
        <p:nvSpPr>
          <p:cNvPr id="36870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م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874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687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967568" y="2101930"/>
            <a:ext cx="7361310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الصورة بالتدرج الرمادي 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حجمها أكبر في مساحة </a:t>
            </a:r>
          </a:p>
          <a:p>
            <a:pPr>
              <a:defRPr/>
            </a:pP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التخزين من الصور الملونة (         </a:t>
            </a: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ن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529147" y="2101931"/>
            <a:ext cx="8238153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لكي نستخدم الصورة في مواقع الويب</a:t>
            </a:r>
          </a:p>
          <a:p>
            <a:pPr>
              <a:defRPr/>
            </a:pP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ووسائل التواصل الاجتماعي</a:t>
            </a:r>
          </a:p>
          <a:p>
            <a:pPr>
              <a:defRPr/>
            </a:pP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يجب حفظها بتنسيق </a:t>
            </a:r>
            <a:r>
              <a:rPr lang="en-US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XCF</a:t>
            </a:r>
            <a:r>
              <a:rPr lang="ar-SA" sz="46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</a:t>
            </a:r>
            <a:r>
              <a:rPr lang="ar-SA" sz="46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</a:t>
            </a:r>
          </a:p>
        </p:txBody>
      </p:sp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ن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6598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789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  <p:bldP spid="3789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141663"/>
            <a:ext cx="8785225" cy="3455987"/>
          </a:xfrm>
        </p:spPr>
        <p:txBody>
          <a:bodyPr/>
          <a:lstStyle/>
          <a:p>
            <a:pPr eaLnBrk="1" hangingPunct="1">
              <a:defRPr/>
            </a:pPr>
            <a:r>
              <a:rPr lang="ar-SA" sz="4800" b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قومي بالإجابة عن الاسئلة التالية</a:t>
            </a:r>
            <a:r>
              <a:rPr lang="ar-SA" sz="4800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  <a:t> </a:t>
            </a:r>
            <a:br>
              <a:rPr lang="ar-SA" sz="4800" b="1" smtClean="0">
                <a:solidFill>
                  <a:srgbClr val="80008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PT Bold Broken" pitchFamily="2" charset="-78"/>
              </a:rPr>
            </a:br>
            <a:endParaRPr lang="en-US" sz="4800" b="1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cs typeface="AGA Aladdin Regular" pitchFamily="2" charset="-78"/>
            </a:endParaRPr>
          </a:p>
        </p:txBody>
      </p:sp>
      <p:pic>
        <p:nvPicPr>
          <p:cNvPr id="14339" name="Picture 3" descr="قبعه التفكير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2500" y="620713"/>
            <a:ext cx="1957388" cy="2735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43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2301875" y="3378200"/>
            <a:ext cx="4440238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أجيبي عما يأتي </a:t>
            </a:r>
          </a:p>
        </p:txBody>
      </p:sp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1476375" y="1268413"/>
            <a:ext cx="6335713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الثالث</a:t>
            </a:r>
            <a:endParaRPr lang="en-US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89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89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  <p:bldP spid="389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611188" y="115798"/>
            <a:ext cx="7951787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ما هي إمكانيات</a:t>
            </a:r>
            <a:r>
              <a:rPr lang="ar-SA" sz="3600" b="1" dirty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ومميزات تعديل الصور في </a:t>
            </a:r>
            <a:r>
              <a:rPr lang="en-US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Gimp</a:t>
            </a:r>
            <a:r>
              <a:rPr lang="ar-SA" sz="36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endParaRPr lang="en-US" sz="3600" b="1" dirty="0">
              <a:solidFill>
                <a:srgbClr val="76007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2228" name="AutoShape 4"/>
          <p:cNvSpPr>
            <a:spLocks noChangeArrowheads="1"/>
          </p:cNvSpPr>
          <p:nvPr/>
        </p:nvSpPr>
        <p:spPr bwMode="auto">
          <a:xfrm>
            <a:off x="1187351" y="1608269"/>
            <a:ext cx="2736850" cy="2087563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6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29" name="AutoShape 5"/>
          <p:cNvSpPr>
            <a:spLocks noChangeArrowheads="1"/>
          </p:cNvSpPr>
          <p:nvPr/>
        </p:nvSpPr>
        <p:spPr bwMode="auto">
          <a:xfrm>
            <a:off x="5076056" y="3994993"/>
            <a:ext cx="2736850" cy="2159000"/>
          </a:xfrm>
          <a:prstGeom prst="roundRect">
            <a:avLst>
              <a:gd name="adj" fmla="val 16667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ar-SA" sz="2800" b="1" dirty="0">
              <a:solidFill>
                <a:srgbClr val="B8005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>
            <a:off x="2141438" y="1212187"/>
            <a:ext cx="828675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2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2235" name="AutoShape 11"/>
          <p:cNvSpPr>
            <a:spLocks noChangeArrowheads="1"/>
          </p:cNvSpPr>
          <p:nvPr/>
        </p:nvSpPr>
        <p:spPr bwMode="auto">
          <a:xfrm>
            <a:off x="7164388" y="3598911"/>
            <a:ext cx="792162" cy="792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2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463" name="مجموعة 15"/>
          <p:cNvGrpSpPr>
            <a:grpSpLocks/>
          </p:cNvGrpSpPr>
          <p:nvPr/>
        </p:nvGrpSpPr>
        <p:grpSpPr bwMode="auto">
          <a:xfrm>
            <a:off x="1043608" y="3573016"/>
            <a:ext cx="2878138" cy="2447925"/>
            <a:chOff x="6124575" y="981075"/>
            <a:chExt cx="2878138" cy="2447925"/>
          </a:xfrm>
        </p:grpSpPr>
        <p:sp>
          <p:nvSpPr>
            <p:cNvPr id="17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 dirty="0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4</a:t>
              </a:r>
              <a:endParaRPr lang="en-US" sz="2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9465" name="مجموعة 21"/>
          <p:cNvGrpSpPr>
            <a:grpSpLocks/>
          </p:cNvGrpSpPr>
          <p:nvPr/>
        </p:nvGrpSpPr>
        <p:grpSpPr bwMode="auto">
          <a:xfrm>
            <a:off x="5078412" y="1150986"/>
            <a:ext cx="2878138" cy="2447925"/>
            <a:chOff x="6124575" y="981075"/>
            <a:chExt cx="2878138" cy="2447925"/>
          </a:xfrm>
        </p:grpSpPr>
        <p:sp>
          <p:nvSpPr>
            <p:cNvPr id="23" name="AutoShape 3"/>
            <p:cNvSpPr>
              <a:spLocks noChangeArrowheads="1"/>
            </p:cNvSpPr>
            <p:nvPr/>
          </p:nvSpPr>
          <p:spPr bwMode="auto">
            <a:xfrm>
              <a:off x="6124575" y="1412875"/>
              <a:ext cx="2878138" cy="2016125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99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  <a:p>
              <a:pPr>
                <a:defRPr/>
              </a:pPr>
              <a:endParaRPr lang="ar-SA" sz="2800" b="1" dirty="0">
                <a:solidFill>
                  <a:srgbClr val="B8005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AutoShape 9"/>
            <p:cNvSpPr>
              <a:spLocks noChangeArrowheads="1"/>
            </p:cNvSpPr>
            <p:nvPr/>
          </p:nvSpPr>
          <p:spPr bwMode="auto">
            <a:xfrm>
              <a:off x="7164388" y="981075"/>
              <a:ext cx="849312" cy="752475"/>
            </a:xfrm>
            <a:prstGeom prst="star5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r>
                <a:rPr lang="ar-SA" sz="2400" b="1">
                  <a:solidFill>
                    <a:srgbClr val="760076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pitchFamily="34" charset="0"/>
                  <a:cs typeface="Arial" pitchFamily="34" charset="0"/>
                </a:rPr>
                <a:t>1</a:t>
              </a:r>
              <a:endParaRPr lang="en-US" sz="2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22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222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22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5223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9" dur="1" fill="hold"/>
                                        <p:tgtEl>
                                          <p:spTgt spid="522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/>
      <p:bldP spid="52228" grpId="0" animBg="1"/>
      <p:bldP spid="52229" grpId="0" animBg="1"/>
      <p:bldP spid="52234" grpId="0" animBg="1"/>
      <p:bldP spid="5223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1" name="Rectangle 5"/>
          <p:cNvSpPr>
            <a:spLocks noChangeArrowheads="1"/>
          </p:cNvSpPr>
          <p:nvPr/>
        </p:nvSpPr>
        <p:spPr bwMode="auto">
          <a:xfrm>
            <a:off x="359473" y="2491579"/>
            <a:ext cx="8494633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عددي</a:t>
            </a:r>
            <a:r>
              <a:rPr lang="en-US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5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أدوات التحديد في برنامج </a:t>
            </a:r>
          </a:p>
          <a:p>
            <a:pPr>
              <a:defRPr/>
            </a:pPr>
            <a:r>
              <a:rPr lang="en-US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Gimp</a:t>
            </a: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sz="54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39942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1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AutoShape 2" descr="انخفاض نسبة قرصنة البرمجيات 56 % - صحيفة الرأي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1" grpId="0"/>
      <p:bldP spid="399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جدول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493751"/>
              </p:ext>
            </p:extLst>
          </p:nvPr>
        </p:nvGraphicFramePr>
        <p:xfrm>
          <a:off x="899083" y="2636912"/>
          <a:ext cx="7272808" cy="274320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1459420"/>
                <a:gridCol w="2906694"/>
                <a:gridCol w="2906694"/>
              </a:tblGrid>
              <a:tr h="3559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السلبيات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الايجابيات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Jpeg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Png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Gif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1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  <a:tr h="207645"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400" b="1" kern="1200" dirty="0" smtClean="0">
                          <a:solidFill>
                            <a:srgbClr val="CC0066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Bmp</a:t>
                      </a: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en-US" sz="2400" b="1" kern="1200" dirty="0">
                        <a:solidFill>
                          <a:srgbClr val="CC0066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68580" marR="68580" marT="0" marB="0" anchor="ctr">
                    <a:solidFill>
                      <a:schemeClr val="accent3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27584" y="1628800"/>
            <a:ext cx="7840608" cy="13849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l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ar-SA" altLang="en-US" sz="4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قارني بين أشهر امتدادات الصور..</a:t>
            </a:r>
            <a:endParaRPr lang="en-US" altLang="en-US" sz="44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altLang="en-US" sz="4000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017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292153" y="2583912"/>
            <a:ext cx="862928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أشرحي مفهوم تشوية المنظور الناجم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عن تصوير الكاميرا؟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254757" y="2583912"/>
            <a:ext cx="6704079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أشرحي مفهوم قشرة البصل </a:t>
            </a:r>
          </a:p>
          <a:p>
            <a:pPr>
              <a:defRPr/>
            </a:pP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Onion skin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135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5"/>
          <p:cNvSpPr>
            <a:spLocks noChangeArrowheads="1"/>
          </p:cNvSpPr>
          <p:nvPr/>
        </p:nvSpPr>
        <p:spPr bwMode="auto">
          <a:xfrm>
            <a:off x="1012712" y="2583912"/>
            <a:ext cx="718818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عددي أنواع الطبقات في برنامج </a:t>
            </a:r>
          </a:p>
          <a:p>
            <a:pPr>
              <a:defRPr/>
            </a:pP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pencil2d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19" name="AutoShape 6"/>
          <p:cNvSpPr>
            <a:spLocks noChangeArrowheads="1"/>
          </p:cNvSpPr>
          <p:nvPr/>
        </p:nvSpPr>
        <p:spPr bwMode="auto">
          <a:xfrm>
            <a:off x="3851275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87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ChangeArrowheads="1"/>
          </p:cNvSpPr>
          <p:nvPr/>
        </p:nvSpPr>
        <p:spPr bwMode="auto">
          <a:xfrm>
            <a:off x="311150" y="260350"/>
            <a:ext cx="8302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صلي العمود أ بما يناسبه من ب</a:t>
            </a: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8283298"/>
              </p:ext>
            </p:extLst>
          </p:nvPr>
        </p:nvGraphicFramePr>
        <p:xfrm>
          <a:off x="407988" y="1700213"/>
          <a:ext cx="8235950" cy="4186313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514694"/>
                <a:gridCol w="234896"/>
                <a:gridCol w="4486360"/>
              </a:tblGrid>
              <a:tr h="579160">
                <a:tc>
                  <a:txBody>
                    <a:bodyPr/>
                    <a:lstStyle/>
                    <a:p>
                      <a:pPr rtl="1"/>
                      <a:r>
                        <a:rPr lang="ar-SA" sz="3200" dirty="0" smtClean="0"/>
                        <a:t>أ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3200" dirty="0" smtClean="0"/>
                        <a:t>ب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أداة تحديد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قلم 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711387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ملء اللون 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كتابة النص 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752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ممحاة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 fontAlgn="base">
                        <a:spcBef>
                          <a:spcPct val="0"/>
                        </a:spcBef>
                        <a:spcAft>
                          <a:spcPct val="0"/>
                        </a:spcAft>
                        <a:defRPr/>
                      </a:pPr>
                      <a:r>
                        <a:rPr lang="ar-SA" sz="2800" b="1" kern="1200" dirty="0" smtClean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itchFamily="34" charset="0"/>
                          <a:ea typeface="+mn-ea"/>
                          <a:cs typeface="PT Bold Broken" pitchFamily="2" charset="-78"/>
                        </a:rPr>
                        <a:t>تغيير المنظور</a:t>
                      </a:r>
                      <a:endParaRPr lang="ar-SA" sz="2800" b="1" kern="1200" dirty="0"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Arial" pitchFamily="34" charset="0"/>
                        <a:ea typeface="+mn-ea"/>
                        <a:cs typeface="PT Bold Broken" pitchFamily="2" charset="-78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373216"/>
            <a:ext cx="481296" cy="372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529" y="4869160"/>
            <a:ext cx="1234045" cy="3160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000"/>
          <a:stretch/>
        </p:blipFill>
        <p:spPr bwMode="auto">
          <a:xfrm>
            <a:off x="3500682" y="4232256"/>
            <a:ext cx="576064" cy="4907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 bwMode="auto">
          <a:xfrm>
            <a:off x="3674850" y="3573016"/>
            <a:ext cx="510768" cy="43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1530" y="2276872"/>
            <a:ext cx="594178" cy="506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0894" y="2943224"/>
            <a:ext cx="1271588" cy="485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30115" y="755413"/>
            <a:ext cx="9007594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endParaRPr lang="ar-SA" sz="5400" b="1" dirty="0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)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</a:t>
            </a:r>
            <a:r>
              <a:rPr lang="ar-SA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عدد الظلال المختلفة المتاحة لكل لون </a:t>
            </a:r>
          </a:p>
          <a:p>
            <a:pPr>
              <a:defRPr/>
            </a:pPr>
            <a:r>
              <a:rPr lang="ar-SA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للعمل عليه أثناء إجراء التعديلات </a:t>
            </a:r>
            <a:endParaRPr lang="ar-SA" b="1" dirty="0" smtClean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على </a:t>
            </a:r>
            <a:r>
              <a:rPr lang="ar-SA" b="1" dirty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الصورة وهذا يحدد عدد الألوان</a:t>
            </a: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2</a:t>
            </a:r>
            <a:endParaRPr lang="en-US" sz="4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5" name="Rectangle 5"/>
          <p:cNvSpPr>
            <a:spLocks noChangeArrowheads="1"/>
          </p:cNvSpPr>
          <p:nvPr/>
        </p:nvSpPr>
        <p:spPr bwMode="auto">
          <a:xfrm>
            <a:off x="797280" y="1412776"/>
            <a:ext cx="742543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ضعي المصطلح ؟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(            </a:t>
            </a: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)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هو </a:t>
            </a: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مجموعة من التأثيرات الفنية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على الصور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لتصحيح المشاكل واضفاء مظهر </a:t>
            </a:r>
          </a:p>
          <a:p>
            <a:pPr>
              <a:defRPr/>
            </a:pPr>
            <a:r>
              <a:rPr lang="ar-SA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مثالي للصور</a:t>
            </a:r>
            <a:endParaRPr lang="ar-SA" b="1" dirty="0">
              <a:solidFill>
                <a:srgbClr val="00B05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0966" name="AutoShape 6"/>
          <p:cNvSpPr>
            <a:spLocks noChangeArrowheads="1"/>
          </p:cNvSpPr>
          <p:nvPr/>
        </p:nvSpPr>
        <p:spPr bwMode="auto">
          <a:xfrm>
            <a:off x="3851275" y="0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3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5686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096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09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5" grpId="0"/>
      <p:bldP spid="4096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827088" y="2781300"/>
            <a:ext cx="7381875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sz="5400">
                <a:solidFill>
                  <a:srgbClr val="00737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اختاري الإجابة الصحيحة لكل</a:t>
            </a:r>
          </a:p>
          <a:p>
            <a:pPr>
              <a:defRPr/>
            </a:pPr>
            <a:r>
              <a:rPr lang="ar-SA" sz="5400" b="1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من العبارات التالية :</a:t>
            </a:r>
            <a:endParaRPr lang="en-US" sz="5400" b="1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en-US" sz="5400" b="1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endParaRPr lang="en-US" sz="5400">
              <a:solidFill>
                <a:srgbClr val="0073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607" name="AutoShape 7"/>
          <p:cNvSpPr>
            <a:spLocks noChangeArrowheads="1"/>
          </p:cNvSpPr>
          <p:nvPr/>
        </p:nvSpPr>
        <p:spPr bwMode="auto">
          <a:xfrm>
            <a:off x="1692275" y="908050"/>
            <a:ext cx="5688013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الأول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560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560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/>
      <p:bldP spid="25607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91" name="AutoShape 7"/>
          <p:cNvSpPr>
            <a:spLocks noChangeArrowheads="1"/>
          </p:cNvSpPr>
          <p:nvPr/>
        </p:nvSpPr>
        <p:spPr bwMode="auto">
          <a:xfrm>
            <a:off x="3779838" y="115888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جدول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6685627"/>
              </p:ext>
            </p:extLst>
          </p:nvPr>
        </p:nvGraphicFramePr>
        <p:xfrm>
          <a:off x="100982" y="1700213"/>
          <a:ext cx="8542956" cy="4430119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655946"/>
                <a:gridCol w="220706"/>
                <a:gridCol w="5666304"/>
              </a:tblGrid>
              <a:tr h="579160"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أ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3200" dirty="0" smtClean="0"/>
                        <a:t>الخطوات</a:t>
                      </a:r>
                      <a:r>
                        <a:rPr lang="ar-SA" sz="3200" baseline="0" dirty="0" smtClean="0"/>
                        <a:t> </a:t>
                      </a:r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r>
                        <a:rPr lang="ar-SA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تشغيل برنامج </a:t>
                      </a:r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Gimp</a:t>
                      </a:r>
                      <a:endParaRPr lang="en-US" sz="24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algn="ctr"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 smtClean="0"/>
                        <a:t>فتح صورة</a:t>
                      </a:r>
                      <a:endParaRPr lang="ar-SA" sz="2400" b="1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711387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حفظ الصورة</a:t>
                      </a:r>
                      <a:endParaRPr lang="ar-SA" sz="2400" b="1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تصدير الصورة </a:t>
                      </a:r>
                      <a:endParaRPr lang="ar-SA" sz="2400" b="1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7520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تغيير أبعاد الصورة</a:t>
                      </a:r>
                      <a:endParaRPr lang="ar-SA" sz="2400" b="1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  <a:tr h="579160">
                <a:tc>
                  <a:txBody>
                    <a:bodyPr/>
                    <a:lstStyle/>
                    <a:p>
                      <a:pPr rtl="1"/>
                      <a:r>
                        <a:rPr lang="ar-SA" sz="2400" b="1" dirty="0" smtClean="0"/>
                        <a:t>نقل أو نسخ جزء</a:t>
                      </a:r>
                      <a:r>
                        <a:rPr lang="ar-SA" sz="2400" b="1" baseline="0" dirty="0" smtClean="0"/>
                        <a:t> من الصورة</a:t>
                      </a:r>
                      <a:endParaRPr lang="ar-SA" sz="2400" b="1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  <a:tc>
                  <a:txBody>
                    <a:bodyPr/>
                    <a:lstStyle/>
                    <a:p>
                      <a:pPr rtl="1"/>
                      <a:endParaRPr lang="ar-SA" sz="3200" dirty="0"/>
                    </a:p>
                  </a:txBody>
                  <a:tcPr marL="91451" marR="91451" marT="45723" marB="45723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199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91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1460310" y="1763524"/>
            <a:ext cx="6720109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ما الفرق بين </a:t>
            </a: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حفظ الصورة وتصدير الصورة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endParaRPr lang="ar-SA" b="1" dirty="0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في برنامج 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Gimp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4</a:t>
            </a:r>
            <a:endParaRPr lang="en-US" sz="4400" b="1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3" name="Rectangle 5"/>
          <p:cNvSpPr>
            <a:spLocks noChangeArrowheads="1"/>
          </p:cNvSpPr>
          <p:nvPr/>
        </p:nvSpPr>
        <p:spPr bwMode="auto">
          <a:xfrm>
            <a:off x="2300787" y="4316068"/>
            <a:ext cx="5041765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في 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برنامج 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pencil2d</a:t>
            </a:r>
            <a:endParaRPr lang="ar-SA" b="1" dirty="0" smtClean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ما المقصود ب </a:t>
            </a:r>
            <a:r>
              <a:rPr lang="en-US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fps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301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736425"/>
            <a:ext cx="4894368" cy="2185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696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30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30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3" grpId="0"/>
      <p:bldP spid="430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4"/>
          <p:cNvSpPr>
            <a:spLocks noChangeArrowheads="1"/>
          </p:cNvSpPr>
          <p:nvPr/>
        </p:nvSpPr>
        <p:spPr bwMode="auto">
          <a:xfrm>
            <a:off x="90367" y="908720"/>
            <a:ext cx="89867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ما هي مكونات تشغيل برنامج </a:t>
            </a:r>
            <a:r>
              <a:rPr lang="en-US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Gmip</a:t>
            </a:r>
            <a:r>
              <a:rPr lang="ar-SA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46085" name="AutoShape 5"/>
          <p:cNvSpPr>
            <a:spLocks noChangeArrowheads="1"/>
          </p:cNvSpPr>
          <p:nvPr/>
        </p:nvSpPr>
        <p:spPr bwMode="auto">
          <a:xfrm>
            <a:off x="3851275" y="-99392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5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مجموعة 13"/>
          <p:cNvGrpSpPr>
            <a:grpSpLocks/>
          </p:cNvGrpSpPr>
          <p:nvPr/>
        </p:nvGrpSpPr>
        <p:grpSpPr bwMode="auto">
          <a:xfrm>
            <a:off x="360684" y="1772816"/>
            <a:ext cx="8459788" cy="4979858"/>
            <a:chOff x="0" y="1340767"/>
            <a:chExt cx="9143999" cy="5525943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340767"/>
              <a:ext cx="9143999" cy="552594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مستطيل مستدير الزوايا 5"/>
            <p:cNvSpPr/>
            <p:nvPr/>
          </p:nvSpPr>
          <p:spPr>
            <a:xfrm>
              <a:off x="5795962" y="1485267"/>
              <a:ext cx="2663825" cy="21595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مستطيل مستدير الزوايا 6"/>
            <p:cNvSpPr/>
            <p:nvPr/>
          </p:nvSpPr>
          <p:spPr>
            <a:xfrm>
              <a:off x="323850" y="5877439"/>
              <a:ext cx="2663825" cy="719326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مستطيل مستدير الزوايا 7"/>
            <p:cNvSpPr/>
            <p:nvPr/>
          </p:nvSpPr>
          <p:spPr>
            <a:xfrm>
              <a:off x="6192837" y="5947307"/>
              <a:ext cx="971550" cy="433501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مستطيل مستدير الزوايا 8"/>
            <p:cNvSpPr/>
            <p:nvPr/>
          </p:nvSpPr>
          <p:spPr>
            <a:xfrm>
              <a:off x="7553324" y="5947307"/>
              <a:ext cx="906463" cy="26994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مستطيل مستدير الزوايا 9"/>
            <p:cNvSpPr/>
            <p:nvPr/>
          </p:nvSpPr>
          <p:spPr>
            <a:xfrm>
              <a:off x="4356100" y="1475739"/>
              <a:ext cx="936625" cy="225484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مستطيل مستدير الزوايا 10"/>
            <p:cNvSpPr/>
            <p:nvPr/>
          </p:nvSpPr>
          <p:spPr>
            <a:xfrm>
              <a:off x="2555875" y="1431278"/>
              <a:ext cx="1223963" cy="26994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مستطيل مستدير الزوايا 11"/>
            <p:cNvSpPr/>
            <p:nvPr/>
          </p:nvSpPr>
          <p:spPr>
            <a:xfrm>
              <a:off x="3419475" y="5882203"/>
              <a:ext cx="1404938" cy="498605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608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4608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4" grpId="0"/>
      <p:bldP spid="46085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2075" y="3199061"/>
            <a:ext cx="915987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أكتبي موقع تنزيل برنامج </a:t>
            </a: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GIMP</a:t>
            </a: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الخامس</a:t>
            </a:r>
            <a:endParaRPr lang="en-US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92075" y="2860507"/>
            <a:ext cx="9159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ما الهدف من استخدام الطبقات برنامج </a:t>
            </a: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GIMP</a:t>
            </a: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؟</a:t>
            </a: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dirty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السؤال </a:t>
            </a:r>
            <a:r>
              <a:rPr lang="ar-SA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السادس</a:t>
            </a:r>
            <a:endParaRPr lang="en-US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pic>
        <p:nvPicPr>
          <p:cNvPr id="5" name="Picture 2" descr="WebD2: Layer Basics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67944" y="4300197"/>
            <a:ext cx="4825032" cy="2277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5368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147638" y="30861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algn="ctr" rtl="1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ar-SA" alt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2529478"/>
            <a:ext cx="9159875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1- تتحكم أساليب المزج بكيفية تفاعل ..........</a:t>
            </a:r>
          </a:p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بين ..................</a:t>
            </a:r>
            <a:endParaRPr lang="ar-SA" b="1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55301" name="AutoShape 5"/>
          <p:cNvSpPr>
            <a:spLocks noChangeArrowheads="1"/>
          </p:cNvSpPr>
          <p:nvPr/>
        </p:nvSpPr>
        <p:spPr bwMode="auto">
          <a:xfrm>
            <a:off x="1042988" y="909638"/>
            <a:ext cx="6697662" cy="1079500"/>
          </a:xfrm>
          <a:prstGeom prst="ribbon2">
            <a:avLst>
              <a:gd name="adj1" fmla="val 12500"/>
              <a:gd name="adj2" fmla="val 50000"/>
            </a:avLst>
          </a:prstGeom>
          <a:pattFill prst="pct40">
            <a:fgClr>
              <a:srgbClr val="660066"/>
            </a:fgClr>
            <a:bgClr>
              <a:srgbClr val="FFFF66"/>
            </a:bgClr>
          </a:pattFill>
          <a:ln w="25400">
            <a:solidFill>
              <a:srgbClr val="660066"/>
            </a:solidFill>
            <a:prstDash val="lgDashDot"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3600" dirty="0" err="1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املىء</a:t>
            </a:r>
            <a:r>
              <a:rPr lang="ar-SA" sz="3600" dirty="0" smtClean="0">
                <a:solidFill>
                  <a:srgbClr val="9900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PT Bold Broken" pitchFamily="2" charset="-78"/>
              </a:rPr>
              <a:t> الفراغات</a:t>
            </a:r>
            <a:endParaRPr lang="en-US" sz="3600" dirty="0">
              <a:solidFill>
                <a:srgbClr val="990033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0003" y="5072896"/>
            <a:ext cx="915987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ar-SA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2- من أساليب المزج في برنامج </a:t>
            </a: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GIMP</a:t>
            </a:r>
          </a:p>
          <a:p>
            <a:pPr>
              <a:defRPr/>
            </a:pPr>
            <a:r>
              <a:rPr lang="en-US" sz="4400" b="1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</a:t>
            </a:r>
            <a:r>
              <a:rPr lang="en-US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</a:t>
            </a:r>
            <a:r>
              <a:rPr lang="ar-SA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و</a:t>
            </a:r>
            <a:r>
              <a:rPr lang="en-US" sz="4400" b="1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……………..</a:t>
            </a:r>
          </a:p>
        </p:txBody>
      </p:sp>
    </p:spTree>
    <p:extLst>
      <p:ext uri="{BB962C8B-B14F-4D97-AF65-F5344CB8AC3E}">
        <p14:creationId xmlns:p14="http://schemas.microsoft.com/office/powerpoint/2010/main" val="310970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530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/>
      <p:bldP spid="55301" grpId="0" animBg="1"/>
      <p:bldP spid="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ar-SA" b="1" kern="1200" dirty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تعرفي على مكونات واجهة </a:t>
            </a:r>
            <a:r>
              <a:rPr lang="ar-SA" b="1" kern="1200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البرنامج</a:t>
            </a:r>
            <a:r>
              <a:rPr lang="en-US" b="1" kern="1200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 </a:t>
            </a:r>
            <a:br>
              <a:rPr lang="en-US" b="1" kern="1200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</a:br>
            <a:r>
              <a:rPr lang="en-US" b="1" kern="1200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pencil2d</a:t>
            </a:r>
            <a:r>
              <a:rPr lang="ar-SA" b="1" kern="1200" dirty="0" smtClean="0">
                <a:solidFill>
                  <a:srgbClr val="00737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ea typeface="Times New Roman" pitchFamily="18" charset="0"/>
                <a:cs typeface="PT Bold Broken" pitchFamily="2" charset="-78"/>
              </a:rPr>
              <a:t> </a:t>
            </a:r>
            <a:endParaRPr lang="en-US" b="1" kern="1200" dirty="0">
              <a:solidFill>
                <a:srgbClr val="00737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ea typeface="Times New Roman" pitchFamily="18" charset="0"/>
              <a:cs typeface="PT Bold Broken" pitchFamily="2" charset="-78"/>
            </a:endParaRPr>
          </a:p>
        </p:txBody>
      </p:sp>
      <p:sp>
        <p:nvSpPr>
          <p:cNvPr id="8195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819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909"/>
          <a:stretch>
            <a:fillRect/>
          </a:stretch>
        </p:blipFill>
        <p:spPr bwMode="auto">
          <a:xfrm>
            <a:off x="-63500" y="1762125"/>
            <a:ext cx="9180513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9850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1544638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لعرض الصور على شاشة الحاسب بشكل مشابه لطريقة عرضها على شاشة التلفاز نختار نظام </a:t>
            </a:r>
          </a:p>
          <a:p>
            <a:pPr>
              <a:defRPr/>
            </a:pPr>
            <a:endParaRPr lang="en-US" sz="4000" b="1" dirty="0">
              <a:solidFill>
                <a:srgbClr val="66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(      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Black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  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CMYK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RGB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788024" y="4850730"/>
            <a:ext cx="1008062" cy="1098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6600" b="1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  <a:sym typeface="Wingdings 2" pitchFamily="18" charset="2"/>
              </a:rPr>
              <a:t></a:t>
            </a:r>
          </a:p>
        </p:txBody>
      </p:sp>
      <p:sp>
        <p:nvSpPr>
          <p:cNvPr id="28678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أ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867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867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867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6" grpId="0"/>
      <p:bldP spid="28677" grpId="0"/>
      <p:bldP spid="286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0" y="1439863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يمكن توضيح هذا النظام باستخدام ألوان الأبيض والأسود ولكن بتدرج لظلال 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هذا اللون بما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يصل</a:t>
            </a:r>
            <a:r>
              <a:rPr lang="en-US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</a:t>
            </a:r>
            <a:r>
              <a:rPr lang="ar-SA" sz="4000" b="1" dirty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الى 256 تدرج</a:t>
            </a:r>
            <a:r>
              <a:rPr lang="ar-SA" sz="4000" dirty="0" smtClean="0"/>
              <a:t>  </a:t>
            </a:r>
            <a:endParaRPr lang="en-US" sz="4000" dirty="0"/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 نظام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RGB</a:t>
            </a:r>
            <a:endParaRPr lang="ar-SA" b="1" dirty="0" smtClean="0">
              <a:solidFill>
                <a:srgbClr val="990033"/>
              </a:solidFill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RCB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Arial" pitchFamily="34" charset="0"/>
              </a:rPr>
              <a:t>نظام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التدرج الرمادي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6631" name="AutoShape 7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ب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66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تتيح لك هذه الأداة تغيير الاشباع اللوني بزيادة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تركيز اللون أو جعله باهتاً</a:t>
            </a: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Hue – Saturation 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Trim tool 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lens distortion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ج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فرشاة المعالجة تتيح لك إمكانية تصحيح العيوب </a:t>
            </a:r>
          </a:p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كاثار الغبار والخدوش أو تشوهات مع مفتاح </a:t>
            </a: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ALT 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CTRL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SHIFT 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د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876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التقطت صورة بالهاتف المحمول فكانت الاضاءة ضعيفة لكامل الصورة ما هي الاداة الأفضل كي تكون الصورة أكثر اشراقاً</a:t>
            </a: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)السطوع والتباين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الايضاح 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درجة اللون والتشبع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هــ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5072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-36512" y="1617663"/>
            <a:ext cx="91440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برنامج مجاني يسمح لك </a:t>
            </a:r>
            <a:r>
              <a:rPr lang="ar-SA" sz="4000" b="1" dirty="0" err="1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بانشاء</a:t>
            </a:r>
            <a:r>
              <a:rPr lang="ar-SA" sz="4000" b="1" dirty="0" smtClean="0">
                <a:solidFill>
                  <a:srgbClr val="66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  <a:cs typeface="PT Bold Broken" pitchFamily="2" charset="-78"/>
              </a:rPr>
              <a:t> رسوم متحركة مرسومة يدوياً</a:t>
            </a: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GIMP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 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Pencil2d</a:t>
            </a:r>
            <a:endParaRPr lang="ar-SA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  <a:p>
            <a:pPr>
              <a:defRPr/>
            </a:pPr>
            <a:r>
              <a:rPr lang="ar-SA" b="1" dirty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(      </a:t>
            </a:r>
            <a:r>
              <a:rPr lang="ar-SA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)</a:t>
            </a:r>
            <a:r>
              <a:rPr lang="en-US" b="1" dirty="0" smtClean="0">
                <a:solidFill>
                  <a:srgbClr val="990033"/>
                </a:solidFill>
                <a:latin typeface="Arial" pitchFamily="34" charset="0"/>
                <a:cs typeface="PT Bold Broken" pitchFamily="2" charset="-78"/>
              </a:rPr>
              <a:t> painter</a:t>
            </a:r>
            <a:endParaRPr lang="en-US" b="1" dirty="0">
              <a:solidFill>
                <a:srgbClr val="990033"/>
              </a:solidFill>
              <a:latin typeface="Arial" pitchFamily="34" charset="0"/>
              <a:cs typeface="PT Bold Broken" pitchFamily="2" charset="-78"/>
            </a:endParaRPr>
          </a:p>
        </p:txBody>
      </p:sp>
      <p:sp>
        <p:nvSpPr>
          <p:cNvPr id="27654" name="AutoShape 6"/>
          <p:cNvSpPr>
            <a:spLocks noChangeArrowheads="1"/>
          </p:cNvSpPr>
          <p:nvPr/>
        </p:nvSpPr>
        <p:spPr bwMode="auto">
          <a:xfrm>
            <a:off x="3708400" y="188913"/>
            <a:ext cx="1368425" cy="11525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ar-SA" sz="4400" b="1" dirty="0" smtClean="0">
                <a:solidFill>
                  <a:srgbClr val="76007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و</a:t>
            </a:r>
            <a:endParaRPr lang="en-US" sz="4400" b="1" dirty="0">
              <a:solidFill>
                <a:srgbClr val="76007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037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  <p:bldP spid="276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431142696"/>
</p:tagLst>
</file>

<file path=ppt/theme/theme1.xml><?xml version="1.0" encoding="utf-8"?>
<a:theme xmlns:a="http://schemas.openxmlformats.org/drawingml/2006/main" name="تصميم افتراضي">
  <a:themeElements>
    <a:clrScheme name="تصميم افتراضي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تصميم افتراضي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ar-SA" sz="4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تصميم افتراضي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تصميم افتراضي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تصميم افتراضي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2477</TotalTime>
  <Words>549</Words>
  <Application>Microsoft Office PowerPoint</Application>
  <PresentationFormat>عرض على الشاشة (3:4)‏</PresentationFormat>
  <Paragraphs>166</Paragraphs>
  <Slides>37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37</vt:i4>
      </vt:variant>
    </vt:vector>
  </HeadingPairs>
  <TitlesOfParts>
    <vt:vector size="38" baseType="lpstr">
      <vt:lpstr>تصميم افتراضي</vt:lpstr>
      <vt:lpstr>مراجعة الوحدة الأولى معالجة الصور المتقدمة </vt:lpstr>
      <vt:lpstr>قومي بالإجابة عن الاسئلة التالية 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تعرفي على مكونات واجهة البرنامج  pencil2d </vt:lpstr>
    </vt:vector>
  </TitlesOfParts>
  <Company>2009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Al-Faris</dc:creator>
  <cp:lastModifiedBy>ohood alshuibi</cp:lastModifiedBy>
  <cp:revision>191</cp:revision>
  <dcterms:created xsi:type="dcterms:W3CDTF">2008-01-06T00:53:51Z</dcterms:created>
  <dcterms:modified xsi:type="dcterms:W3CDTF">2022-01-02T13:50:02Z</dcterms:modified>
</cp:coreProperties>
</file>