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44"/>
  </p:notesMasterIdLst>
  <p:sldIdLst>
    <p:sldId id="256" r:id="rId2"/>
    <p:sldId id="257" r:id="rId3"/>
    <p:sldId id="259" r:id="rId4"/>
    <p:sldId id="260" r:id="rId5"/>
    <p:sldId id="263" r:id="rId6"/>
    <p:sldId id="265" r:id="rId7"/>
    <p:sldId id="328" r:id="rId8"/>
    <p:sldId id="329" r:id="rId9"/>
    <p:sldId id="270" r:id="rId10"/>
    <p:sldId id="272" r:id="rId11"/>
    <p:sldId id="273" r:id="rId12"/>
    <p:sldId id="274" r:id="rId13"/>
    <p:sldId id="275" r:id="rId14"/>
    <p:sldId id="276" r:id="rId15"/>
    <p:sldId id="340" r:id="rId16"/>
    <p:sldId id="330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6" r:id="rId25"/>
    <p:sldId id="292" r:id="rId26"/>
    <p:sldId id="293" r:id="rId27"/>
    <p:sldId id="294" r:id="rId28"/>
    <p:sldId id="295" r:id="rId29"/>
    <p:sldId id="296" r:id="rId30"/>
    <p:sldId id="297" r:id="rId31"/>
    <p:sldId id="313" r:id="rId32"/>
    <p:sldId id="314" r:id="rId33"/>
    <p:sldId id="326" r:id="rId34"/>
    <p:sldId id="336" r:id="rId35"/>
    <p:sldId id="303" r:id="rId36"/>
    <p:sldId id="319" r:id="rId37"/>
    <p:sldId id="305" r:id="rId38"/>
    <p:sldId id="320" r:id="rId39"/>
    <p:sldId id="308" r:id="rId40"/>
    <p:sldId id="309" r:id="rId41"/>
    <p:sldId id="310" r:id="rId42"/>
    <p:sldId id="322" r:id="rId4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39" d="100"/>
          <a:sy n="3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D312782-6898-45B0-8A75-813BD64FC531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016BDE-9A41-4F77-BD07-564416F6EEF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مستطيل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مستطيل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مثلث متساوي الساقين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رابط مستقيم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06/01/37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رابط مستقيم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رابط مستقيم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متساوي الساقين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7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5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oleObject" Target="../embeddings/oleObject17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90800" y="635000"/>
            <a:ext cx="4267200" cy="1041400"/>
          </a:xfrm>
          <a:prstGeom prst="rect">
            <a:avLst/>
          </a:prstGeom>
        </p:spPr>
        <p:txBody>
          <a:bodyPr vert="horz" rtlCol="0" anchor="ctr">
            <a:normAutofit fontScale="77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Chapter(10+13)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38200" y="1676400"/>
            <a:ext cx="7620000" cy="1905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Correlation and 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Regression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219200"/>
            <a:ext cx="7248525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1908175" y="981075"/>
            <a:ext cx="1295400" cy="57467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H="1">
            <a:off x="7696200" y="1708149"/>
            <a:ext cx="627062" cy="287337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19" name="Oval 7"/>
          <p:cNvSpPr>
            <a:spLocks noChangeArrowheads="1"/>
          </p:cNvSpPr>
          <p:nvPr/>
        </p:nvSpPr>
        <p:spPr bwMode="auto">
          <a:xfrm>
            <a:off x="2916238" y="333375"/>
            <a:ext cx="2016125" cy="792163"/>
          </a:xfrm>
          <a:prstGeom prst="ellipse">
            <a:avLst/>
          </a:prstGeom>
          <a:solidFill>
            <a:srgbClr val="FFFF99">
              <a:alpha val="38823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3203575" y="549275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Dependent </a:t>
            </a:r>
          </a:p>
        </p:txBody>
      </p:sp>
      <p:sp>
        <p:nvSpPr>
          <p:cNvPr id="38921" name="Oval 9"/>
          <p:cNvSpPr>
            <a:spLocks noChangeArrowheads="1"/>
          </p:cNvSpPr>
          <p:nvPr/>
        </p:nvSpPr>
        <p:spPr bwMode="auto">
          <a:xfrm>
            <a:off x="7010400" y="915988"/>
            <a:ext cx="2016125" cy="792162"/>
          </a:xfrm>
          <a:prstGeom prst="ellipse">
            <a:avLst/>
          </a:prstGeom>
          <a:solidFill>
            <a:srgbClr val="FFFF99">
              <a:alpha val="38823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Independent 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5500702"/>
            <a:ext cx="8243888" cy="6096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There is a positive relationship.</a:t>
            </a:r>
          </a:p>
        </p:txBody>
      </p:sp>
    </p:spTree>
    <p:extLst>
      <p:ext uri="{BB962C8B-B14F-4D97-AF65-F5344CB8AC3E}">
        <p14:creationId xmlns:p14="http://schemas.microsoft.com/office/powerpoint/2010/main" xmlns="" val="404346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381000"/>
            <a:ext cx="89916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Construct a scatter plot for the data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obtained in a study on the number of absences and the final grades of seven randomly selected students from a statistics class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611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10-2</a:t>
            </a:r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2087880"/>
          <a:ext cx="73152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4665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Student 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Number</a:t>
                      </a:r>
                      <a:r>
                        <a:rPr lang="en-US" sz="20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absences</a:t>
                      </a:r>
                    </a:p>
                    <a:p>
                      <a:pPr algn="ctr"/>
                      <a:r>
                        <a:rPr lang="en-US" sz="20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Final grade 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50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6550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50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50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50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50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550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1480"/>
            <a:ext cx="5715000" cy="882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Step 1: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Draw and label 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axes.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Plot each point on the graph.</a:t>
            </a:r>
            <a:endParaRPr lang="en-US" sz="2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00174"/>
            <a:ext cx="8077200" cy="4380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مستطيل 5"/>
          <p:cNvSpPr/>
          <p:nvPr/>
        </p:nvSpPr>
        <p:spPr>
          <a:xfrm>
            <a:off x="1643042" y="5929330"/>
            <a:ext cx="57328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cap="small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There is a negative relationship</a:t>
            </a:r>
            <a:endParaRPr lang="ar-SA" sz="2800" b="1" cap="small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381000"/>
            <a:ext cx="8991600" cy="6248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Construct a scatter plot for the data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obtained in a study on the number of hours that nine people exercise each week  and the amount of milk (in ounces) each person consumes per week.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lang="en-US" sz="2800" b="1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611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10-3</a:t>
            </a:r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742878"/>
          <a:ext cx="7391400" cy="4505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2463800"/>
                <a:gridCol w="2463800"/>
              </a:tblGrid>
              <a:tr h="9393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Student 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Hours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Amount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0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518597"/>
            <a:ext cx="7543800" cy="1005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Step 1: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Draw and label the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axes.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Step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Plot each point on the graph.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52400" y="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1175" y="1143000"/>
            <a:ext cx="83280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5638800"/>
            <a:ext cx="8243888" cy="533400"/>
          </a:xfrm>
        </p:spPr>
        <p:txBody>
          <a:bodyPr/>
          <a:lstStyle/>
          <a:p>
            <a:pPr algn="ctr"/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There is no specific type of relationship.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09537" y="1062335"/>
            <a:ext cx="8882063" cy="4038600"/>
            <a:chOff x="382588" y="3406775"/>
            <a:chExt cx="8347075" cy="2003425"/>
          </a:xfrm>
        </p:grpSpPr>
        <p:pic>
          <p:nvPicPr>
            <p:cNvPr id="5" name="Picture 8" descr="scatterplot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2588" y="3409950"/>
              <a:ext cx="3103562" cy="1993900"/>
            </a:xfrm>
            <a:prstGeom prst="rect">
              <a:avLst/>
            </a:prstGeom>
            <a:noFill/>
          </p:spPr>
        </p:pic>
        <p:pic>
          <p:nvPicPr>
            <p:cNvPr id="6" name="Picture 9" descr="scatterplo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25863" y="3425825"/>
              <a:ext cx="1492250" cy="1273175"/>
            </a:xfrm>
            <a:prstGeom prst="rect">
              <a:avLst/>
            </a:prstGeom>
            <a:noFill/>
          </p:spPr>
        </p:pic>
        <p:pic>
          <p:nvPicPr>
            <p:cNvPr id="7" name="Picture 10" descr="scatterplot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572125" y="3406775"/>
              <a:ext cx="3157538" cy="2003425"/>
            </a:xfrm>
            <a:prstGeom prst="rect">
              <a:avLst/>
            </a:prstGeom>
            <a:noFill/>
          </p:spPr>
        </p:pic>
      </p:grpSp>
      <p:sp>
        <p:nvSpPr>
          <p:cNvPr id="8" name="Rectangle 7"/>
          <p:cNvSpPr/>
          <p:nvPr/>
        </p:nvSpPr>
        <p:spPr>
          <a:xfrm>
            <a:off x="152400" y="5100935"/>
            <a:ext cx="35381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positive linear relationship 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410200" y="5100935"/>
            <a:ext cx="36054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negative linear relationship 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88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the data sets have a positive, a negative, or no relationship?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137160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  <a:tabLst>
                <a:tab pos="457200" algn="l"/>
              </a:tabLst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the relationship between exercise and weight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857496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75" indent="-396875" algn="l" rtl="0">
              <a:spcBef>
                <a:spcPct val="50000"/>
              </a:spcBef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The size of a person and the number of fingers he has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1752600"/>
            <a:ext cx="28216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Negative relationship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428596" y="3500438"/>
            <a:ext cx="2242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 relationship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76200" y="4419600"/>
            <a:ext cx="84489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we study the relationship between the Number of hours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studying and the final score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" y="5257800"/>
            <a:ext cx="2779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Positive relationship 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 txBox="1">
            <a:spLocks/>
          </p:cNvSpPr>
          <p:nvPr/>
        </p:nvSpPr>
        <p:spPr bwMode="auto">
          <a:xfrm>
            <a:off x="609600" y="13716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8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Correlation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0"/>
            <a:ext cx="9144000" cy="651031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correlation coefficient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a numerical measure to determine whether two or more variables are related and to determine the strength of the relationship between or among the variables.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correlation coefficient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computed from the sample data measures the strength and direction of a linear relationship between two variables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l" rtl="0">
              <a:spcBef>
                <a:spcPts val="400"/>
              </a:spcBef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symbol for the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correlation coefficient is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65760" indent="-256032" algn="l" rtl="0">
              <a:spcBef>
                <a:spcPts val="400"/>
              </a:spcBef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symbol for the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population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correlation coefficient is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109728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2400" y="285728"/>
            <a:ext cx="8991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The range of the correlation coefficient is</a:t>
            </a: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1  to  1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      </a:t>
            </a:r>
            <a:endParaRPr lang="en-US" sz="28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</a:pPr>
            <a:endParaRPr lang="en-US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</a:pPr>
            <a:endParaRPr lang="en-US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</a:pPr>
            <a:endParaRPr lang="en-US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</a:pPr>
            <a:endParaRPr lang="en-US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</a:pPr>
            <a:endParaRPr lang="en-US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If there is a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strong positive linear relationship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between the variables, the value of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will be close to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1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</a:pPr>
            <a:endParaRPr lang="en-US" sz="28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100000"/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If there is a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strong negative linear relationship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between the variables, the value of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will be close to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1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8915400" cy="1371600"/>
          </a:xfrm>
          <a:prstGeom prst="rect">
            <a:avLst/>
          </a:prstGeom>
          <a:noFill/>
          <a:ln w="9525" cmpd="thickThin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29058" y="785794"/>
            <a:ext cx="2286000" cy="685800"/>
          </a:xfrm>
          <a:prstGeom prst="rect">
            <a:avLst/>
          </a:prstGeom>
          <a:solidFill>
            <a:srgbClr val="CCFFCC"/>
          </a:solidFill>
          <a:ln w="76200" cmpd="thinThick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-1 ≤ r ≤ 1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0" y="0"/>
            <a:ext cx="22860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Outline </a:t>
            </a: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>
          <a:xfrm>
            <a:off x="609600" y="1371600"/>
            <a:ext cx="7848600" cy="3352800"/>
          </a:xfrm>
          <a:prstGeom prst="rect">
            <a:avLst/>
          </a:prstGeom>
        </p:spPr>
        <p:txBody>
          <a:bodyPr vert="horz" lIns="90488" tIns="44450" rIns="90488" bIns="44450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Introduction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10-1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Scatter plots 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10-2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Correlation 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10-3  Correlation Coefficient 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10-4  Regression 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7772400" cy="528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5"/>
          <p:cNvSpPr>
            <a:spLocks noChangeShapeType="1"/>
          </p:cNvSpPr>
          <p:nvPr/>
        </p:nvSpPr>
        <p:spPr bwMode="auto">
          <a:xfrm flipH="1">
            <a:off x="2333625" y="1125538"/>
            <a:ext cx="1441450" cy="790575"/>
          </a:xfrm>
          <a:prstGeom prst="line">
            <a:avLst/>
          </a:prstGeom>
          <a:ln>
            <a:headEnd/>
            <a:tailEnd type="stealth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60" name="Rectangle 7"/>
          <p:cNvSpPr>
            <a:spLocks noChangeArrowheads="1"/>
          </p:cNvSpPr>
          <p:nvPr/>
        </p:nvSpPr>
        <p:spPr bwMode="auto">
          <a:xfrm>
            <a:off x="685800" y="1989138"/>
            <a:ext cx="2886075" cy="79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   Pearson     </a:t>
            </a:r>
          </a:p>
          <a:p>
            <a:pPr algn="ctr" rtl="0">
              <a:defRPr/>
            </a:pP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(10)    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4846638" y="1989138"/>
            <a:ext cx="2886075" cy="79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Spearman Rank </a:t>
            </a:r>
          </a:p>
          <a:p>
            <a:pPr algn="ctr" rtl="0"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  Ch (13)</a:t>
            </a:r>
            <a:endParaRPr lang="en-US" sz="24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1000" y="3048000"/>
            <a:ext cx="3516313" cy="18002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l" rtl="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-Denoted by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-Only  Used when Two </a:t>
            </a:r>
          </a:p>
          <a:p>
            <a:pPr algn="l" rtl="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variables are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quantitative.</a:t>
            </a:r>
          </a:p>
          <a:p>
            <a:pPr algn="l" rtl="0">
              <a:defRPr/>
            </a:pP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4637088" y="3141663"/>
            <a:ext cx="3668712" cy="18002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l" rtl="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-Denoted by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 rtl="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-Used when Two </a:t>
            </a:r>
          </a:p>
          <a:p>
            <a:pPr algn="l" rtl="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variables are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Quantitative </a:t>
            </a:r>
          </a:p>
          <a:p>
            <a:pPr algn="l" rtl="0">
              <a:defRPr/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or  Qualitative.</a:t>
            </a:r>
          </a:p>
          <a:p>
            <a:pPr algn="l" rtl="0">
              <a:defRPr/>
            </a:pP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574800" y="188913"/>
            <a:ext cx="5353050" cy="7191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Correlation Coefficient</a:t>
            </a:r>
          </a:p>
        </p:txBody>
      </p:sp>
      <p:sp>
        <p:nvSpPr>
          <p:cNvPr id="19466" name="Line 5"/>
          <p:cNvSpPr>
            <a:spLocks noChangeShapeType="1"/>
          </p:cNvSpPr>
          <p:nvPr/>
        </p:nvSpPr>
        <p:spPr bwMode="auto">
          <a:xfrm>
            <a:off x="4800600" y="1125538"/>
            <a:ext cx="1263650" cy="790575"/>
          </a:xfrm>
          <a:prstGeom prst="line">
            <a:avLst/>
          </a:prstGeom>
          <a:ln>
            <a:headEnd/>
            <a:tailEnd type="stealth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65760" indent="-256032" algn="l" rtl="0" eaLnBrk="1" fontAlgn="auto" hangingPunct="1">
              <a:spcAft>
                <a:spcPts val="0"/>
              </a:spcAft>
              <a:buSzPct val="100000"/>
              <a:buFont typeface="Wingdings" pitchFamily="2" charset="2"/>
              <a:buChar char="q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There are several types of correlation coefficients. The one explained in this section is called the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Pearson product moment correlation coefficient (PPMC)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indent="-256032" algn="l" rtl="0" eaLnBrk="1" fontAlgn="auto" hangingPunct="1">
              <a:spcAft>
                <a:spcPts val="0"/>
              </a:spcAft>
              <a:buSzPct val="100000"/>
              <a:buFont typeface="Wingdings 3"/>
              <a:buChar char="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 txBox="1">
            <a:spLocks noChangeArrowheads="1"/>
          </p:cNvSpPr>
          <p:nvPr/>
        </p:nvSpPr>
        <p:spPr bwMode="auto">
          <a:xfrm>
            <a:off x="76200" y="152400"/>
            <a:ext cx="8686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32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formula for the correlation coefficient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</a:t>
            </a: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is the number of data pairs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Rounding Rule: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Round to three decimal places.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0" y="1143000"/>
          <a:ext cx="8534400" cy="1754188"/>
        </p:xfrm>
        <a:graphic>
          <a:graphicData uri="http://schemas.openxmlformats.org/presentationml/2006/ole">
            <p:oleObj spid="_x0000_s1026" name="Equation" r:id="rId3" imgW="2946400" imgH="6604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en-US" dirty="0" smtClean="0"/>
              <a:t>EX: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00034" y="928670"/>
            <a:ext cx="7467600" cy="5545282"/>
          </a:xfrm>
        </p:spPr>
        <p:txBody>
          <a:bodyPr/>
          <a:lstStyle/>
          <a:p>
            <a:pPr lvl="0" algn="l" rtl="0">
              <a:buNone/>
            </a:pPr>
            <a:r>
              <a:rPr lang="en-US" dirty="0" smtClean="0"/>
              <a:t>1- Compute the value of the Pearson product moment correlation coefficient for the data below:</a:t>
            </a:r>
          </a:p>
          <a:p>
            <a:pPr lvl="0" algn="l" rtl="0">
              <a:buNone/>
            </a:pPr>
            <a:endParaRPr lang="en-US" dirty="0" smtClean="0"/>
          </a:p>
          <a:p>
            <a:pPr>
              <a:buNone/>
            </a:pPr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1500166" y="2000240"/>
          <a:ext cx="5159390" cy="138905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31878"/>
                <a:gridCol w="1031878"/>
                <a:gridCol w="1031878"/>
                <a:gridCol w="1031878"/>
                <a:gridCol w="1031878"/>
              </a:tblGrid>
              <a:tr h="694529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X</a:t>
                      </a:r>
                      <a:endParaRPr lang="ar-SA" dirty="0"/>
                    </a:p>
                  </a:txBody>
                  <a:tcPr/>
                </a:tc>
              </a:tr>
              <a:tr h="694529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8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Y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 txBox="1">
            <a:spLocks noChangeArrowheads="1"/>
          </p:cNvSpPr>
          <p:nvPr/>
        </p:nvSpPr>
        <p:spPr bwMode="auto">
          <a:xfrm>
            <a:off x="0" y="609600"/>
            <a:ext cx="845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Compute the correlation coefficient for the data in Example 10–1.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0"/>
            <a:ext cx="2611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10-4:</a:t>
            </a:r>
            <a:endParaRPr lang="en-US" sz="3200">
              <a:latin typeface="Lucida Sans Unicode" pitchFamily="34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609600" y="1524000"/>
          <a:ext cx="7239000" cy="3698884"/>
        </p:xfrm>
        <a:graphic>
          <a:graphicData uri="http://schemas.openxmlformats.org/drawingml/2006/table">
            <a:tbl>
              <a:tblPr/>
              <a:tblGrid>
                <a:gridCol w="1390632"/>
                <a:gridCol w="1022368"/>
                <a:gridCol w="1206500"/>
                <a:gridCol w="1206500"/>
                <a:gridCol w="1206500"/>
                <a:gridCol w="1206500"/>
              </a:tblGrid>
              <a:tr h="822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company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Cars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x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Income y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DADA"/>
                    </a:solidFill>
                  </a:tcPr>
                </a:tc>
              </a:tr>
              <a:tr h="479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9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113.10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15.21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9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43.68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432.64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4.41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9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53.48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364.81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9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18.76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179.56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9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2.75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72.25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193800" y="5372100"/>
            <a:ext cx="6807200" cy="419100"/>
            <a:chOff x="1752600" y="4476690"/>
            <a:chExt cx="6806736" cy="419220"/>
          </a:xfrm>
        </p:grpSpPr>
        <p:sp>
          <p:nvSpPr>
            <p:cNvPr id="17471" name="Rectangle 27"/>
            <p:cNvSpPr>
              <a:spLocks noChangeArrowheads="1"/>
            </p:cNvSpPr>
            <p:nvPr/>
          </p:nvSpPr>
          <p:spPr bwMode="auto">
            <a:xfrm>
              <a:off x="1752600" y="4495800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l-GR" sz="20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i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= 153.8</a:t>
              </a:r>
              <a:endParaRPr lang="en-US" sz="2000">
                <a:solidFill>
                  <a:srgbClr val="0070C0"/>
                </a:solidFill>
                <a:latin typeface="Lucida Sans Unicode" pitchFamily="34" charset="0"/>
              </a:endParaRPr>
            </a:p>
          </p:txBody>
        </p:sp>
        <p:sp>
          <p:nvSpPr>
            <p:cNvPr id="17472" name="Rectangle 28"/>
            <p:cNvSpPr>
              <a:spLocks noChangeArrowheads="1"/>
            </p:cNvSpPr>
            <p:nvPr/>
          </p:nvSpPr>
          <p:spPr bwMode="auto">
            <a:xfrm>
              <a:off x="2971800" y="4495800"/>
              <a:ext cx="118333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i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200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= 18.7</a:t>
              </a:r>
              <a:endParaRPr lang="en-US" sz="2000">
                <a:solidFill>
                  <a:srgbClr val="00B050"/>
                </a:solidFill>
                <a:latin typeface="Lucida Sans Unicode" pitchFamily="34" charset="0"/>
              </a:endParaRPr>
            </a:p>
          </p:txBody>
        </p:sp>
        <p:sp>
          <p:nvSpPr>
            <p:cNvPr id="17473" name="Rectangle 29"/>
            <p:cNvSpPr>
              <a:spLocks noChangeArrowheads="1"/>
            </p:cNvSpPr>
            <p:nvPr/>
          </p:nvSpPr>
          <p:spPr bwMode="auto">
            <a:xfrm>
              <a:off x="4114800" y="4476690"/>
              <a:ext cx="156805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i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xy</a:t>
              </a:r>
              <a:r>
                <a:rPr lang="en-US" sz="20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= 682.77</a:t>
              </a:r>
              <a:endParaRPr lang="en-US" sz="2000">
                <a:solidFill>
                  <a:srgbClr val="0070C0"/>
                </a:solidFill>
                <a:latin typeface="Lucida Sans Unicode" pitchFamily="34" charset="0"/>
              </a:endParaRPr>
            </a:p>
          </p:txBody>
        </p:sp>
        <p:sp>
          <p:nvSpPr>
            <p:cNvPr id="17474" name="Rectangle 30"/>
            <p:cNvSpPr>
              <a:spLocks noChangeArrowheads="1"/>
            </p:cNvSpPr>
            <p:nvPr/>
          </p:nvSpPr>
          <p:spPr bwMode="auto">
            <a:xfrm>
              <a:off x="5585983" y="4495800"/>
              <a:ext cx="165301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i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baseline="3000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= 5859.26</a:t>
              </a:r>
              <a:endParaRPr lang="en-US" sz="2000">
                <a:solidFill>
                  <a:srgbClr val="00B050"/>
                </a:solidFill>
                <a:latin typeface="Lucida Sans Unicode" pitchFamily="34" charset="0"/>
              </a:endParaRPr>
            </a:p>
          </p:txBody>
        </p:sp>
        <p:sp>
          <p:nvSpPr>
            <p:cNvPr id="17475" name="Rectangle 31"/>
            <p:cNvSpPr>
              <a:spLocks noChangeArrowheads="1"/>
            </p:cNvSpPr>
            <p:nvPr/>
          </p:nvSpPr>
          <p:spPr bwMode="auto">
            <a:xfrm>
              <a:off x="7162800" y="4495800"/>
              <a:ext cx="139653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i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2000" baseline="300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= 80.67</a:t>
              </a:r>
              <a:endParaRPr lang="en-US" sz="2000">
                <a:solidFill>
                  <a:srgbClr val="0070C0"/>
                </a:solidFill>
                <a:latin typeface="Lucida Sans Unicode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77359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5575" y="85725"/>
            <a:ext cx="1673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609600" y="1066800"/>
          <a:ext cx="6477000" cy="1331913"/>
        </p:xfrm>
        <a:graphic>
          <a:graphicData uri="http://schemas.openxmlformats.org/presentationml/2006/ole">
            <p:oleObj spid="_x0000_s39938" name="Equation" r:id="rId3" imgW="2946400" imgH="660400" progId="">
              <p:embed/>
            </p:oleObj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838200" y="4953000"/>
            <a:ext cx="6629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800" i="1" dirty="0">
                <a:latin typeface="Times New Roman" pitchFamily="18" charset="0"/>
              </a:rPr>
              <a:t>r =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</a:rPr>
              <a:t>0.982  (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trong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ositive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elationship</a:t>
            </a:r>
            <a:r>
              <a:rPr lang="en-US" sz="2800" dirty="0">
                <a:latin typeface="Times New Roman" pitchFamily="18" charset="0"/>
              </a:rPr>
              <a:t>)</a:t>
            </a:r>
            <a:endParaRPr lang="en-US" sz="2800" dirty="0">
              <a:latin typeface="Arial" charset="0"/>
            </a:endParaRP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152400" y="6457950"/>
            <a:ext cx="891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Rectangle 6"/>
              <p:cNvSpPr>
                <a:spLocks noChangeArrowheads="1"/>
              </p:cNvSpPr>
              <p:nvPr/>
            </p:nvSpPr>
            <p:spPr bwMode="auto">
              <a:xfrm>
                <a:off x="609600" y="2819400"/>
                <a:ext cx="7848600" cy="19812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𝑟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6</m:t>
                              </m:r>
                            </m:e>
                          </m:d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682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77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/>
                            </a:rPr>
                            <m:t>−(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153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8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18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800" b="0" i="0" smtClean="0">
                              <a:latin typeface="+mj-lt"/>
                            </a:rPr>
                            <m:t>√[(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6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)(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5859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.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26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)-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153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8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0" smtClean="0">
                              <a:latin typeface="+mj-lt"/>
                            </a:rPr>
                            <m:t>][(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6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)(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80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.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67</m:t>
                          </m:r>
                          <m:r>
                            <a:rPr lang="en-US" sz="2800" b="0" i="0" smtClean="0">
                              <a:latin typeface="+mj-lt"/>
                            </a:rPr>
                            <m:t>)-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18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7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0" smtClean="0">
                              <a:latin typeface="+mj-lt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Arial" charset="0"/>
                </a:endParaRPr>
              </a:p>
            </p:txBody>
          </p:sp>
        </mc:Choice>
        <mc:Fallback>
          <p:sp>
            <p:nvSpPr>
              <p:cNvPr id="9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2819400"/>
                <a:ext cx="7848600" cy="19812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88290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0"/>
            <a:ext cx="2611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10-5:</a:t>
            </a:r>
            <a:endParaRPr lang="en-US" sz="3200">
              <a:latin typeface="Lucida Sans Unicode" pitchFamily="34" charset="0"/>
            </a:endParaRPr>
          </a:p>
        </p:txBody>
      </p:sp>
      <p:sp>
        <p:nvSpPr>
          <p:cNvPr id="18435" name="Rectangle 3"/>
          <p:cNvSpPr txBox="1">
            <a:spLocks noChangeArrowheads="1"/>
          </p:cNvSpPr>
          <p:nvPr/>
        </p:nvSpPr>
        <p:spPr bwMode="auto">
          <a:xfrm>
            <a:off x="0" y="685800"/>
            <a:ext cx="845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Compute the correlation coefficient for the data in Example 10–2.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84731729"/>
              </p:ext>
            </p:extLst>
          </p:nvPr>
        </p:nvGraphicFramePr>
        <p:xfrm>
          <a:off x="381000" y="1285859"/>
          <a:ext cx="8077200" cy="428897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445394"/>
                <a:gridCol w="1816912"/>
                <a:gridCol w="1285884"/>
                <a:gridCol w="1285884"/>
                <a:gridCol w="896926"/>
                <a:gridCol w="1346200"/>
              </a:tblGrid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Student </a:t>
                      </a:r>
                      <a:endParaRPr lang="en-US" sz="2400" b="1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Number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absences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Final grade </a:t>
                      </a:r>
                    </a:p>
                  </a:txBody>
                  <a:tcPr marT="45712" marB="45712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2400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2400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95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6.724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5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7.396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5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1.849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5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5.476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5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3.364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5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8.100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5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6.084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2" marB="45712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28662" y="6072206"/>
            <a:ext cx="6956449" cy="419215"/>
            <a:chOff x="1752600" y="4476690"/>
            <a:chExt cx="6955635" cy="419335"/>
          </a:xfrm>
        </p:grpSpPr>
        <p:sp>
          <p:nvSpPr>
            <p:cNvPr id="18502" name="Rectangle 6"/>
            <p:cNvSpPr>
              <a:spLocks noChangeArrowheads="1"/>
            </p:cNvSpPr>
            <p:nvPr/>
          </p:nvSpPr>
          <p:spPr bwMode="auto">
            <a:xfrm>
              <a:off x="1752600" y="4495800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l-GR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= 57</a:t>
              </a:r>
              <a:endParaRPr lang="en-US" sz="2000" b="1" dirty="0">
                <a:solidFill>
                  <a:srgbClr val="0070C0"/>
                </a:solidFill>
                <a:latin typeface="Lucida Sans Unicode" pitchFamily="34" charset="0"/>
              </a:endParaRPr>
            </a:p>
          </p:txBody>
        </p:sp>
        <p:sp>
          <p:nvSpPr>
            <p:cNvPr id="18503" name="Rectangle 7"/>
            <p:cNvSpPr>
              <a:spLocks noChangeArrowheads="1"/>
            </p:cNvSpPr>
            <p:nvPr/>
          </p:nvSpPr>
          <p:spPr bwMode="auto">
            <a:xfrm>
              <a:off x="2971800" y="4495800"/>
              <a:ext cx="1125754" cy="400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b="1" i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20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= 511</a:t>
              </a:r>
              <a:endParaRPr lang="en-US" sz="2000" b="1" dirty="0">
                <a:solidFill>
                  <a:srgbClr val="00B050"/>
                </a:solidFill>
                <a:latin typeface="Lucida Sans Unicode" pitchFamily="34" charset="0"/>
              </a:endParaRPr>
            </a:p>
          </p:txBody>
        </p:sp>
        <p:sp>
          <p:nvSpPr>
            <p:cNvPr id="18504" name="Rectangle 8"/>
            <p:cNvSpPr>
              <a:spLocks noChangeArrowheads="1"/>
            </p:cNvSpPr>
            <p:nvPr/>
          </p:nvSpPr>
          <p:spPr bwMode="auto">
            <a:xfrm>
              <a:off x="4114800" y="4476690"/>
              <a:ext cx="1396373" cy="400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b="1" i="1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xy</a:t>
              </a:r>
              <a:r>
                <a:rPr lang="en-US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= 3745</a:t>
              </a:r>
              <a:endParaRPr lang="en-US" sz="2000" b="1" dirty="0">
                <a:solidFill>
                  <a:srgbClr val="0070C0"/>
                </a:solidFill>
                <a:latin typeface="Lucida Sans Unicode" pitchFamily="34" charset="0"/>
              </a:endParaRPr>
            </a:p>
          </p:txBody>
        </p:sp>
        <p:sp>
          <p:nvSpPr>
            <p:cNvPr id="18505" name="Rectangle 9"/>
            <p:cNvSpPr>
              <a:spLocks noChangeArrowheads="1"/>
            </p:cNvSpPr>
            <p:nvPr/>
          </p:nvSpPr>
          <p:spPr bwMode="auto">
            <a:xfrm>
              <a:off x="5585983" y="4495800"/>
              <a:ext cx="1224872" cy="400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b="1" i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b="1" baseline="300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= 579</a:t>
              </a:r>
              <a:endParaRPr lang="en-US" sz="2000" b="1" dirty="0">
                <a:solidFill>
                  <a:srgbClr val="00B050"/>
                </a:solidFill>
                <a:latin typeface="Lucida Sans Unicode" pitchFamily="34" charset="0"/>
              </a:endParaRPr>
            </a:p>
          </p:txBody>
        </p:sp>
        <p:sp>
          <p:nvSpPr>
            <p:cNvPr id="18506" name="Rectangle 10"/>
            <p:cNvSpPr>
              <a:spLocks noChangeArrowheads="1"/>
            </p:cNvSpPr>
            <p:nvPr/>
          </p:nvSpPr>
          <p:spPr bwMode="auto">
            <a:xfrm>
              <a:off x="7162800" y="4495800"/>
              <a:ext cx="1545435" cy="400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l-GR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2000" b="1" baseline="30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= 38.993</a:t>
              </a:r>
              <a:endParaRPr lang="en-US" sz="2000" b="1" dirty="0">
                <a:solidFill>
                  <a:srgbClr val="0070C0"/>
                </a:solidFill>
                <a:latin typeface="Lucida Sans Unicode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28191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5575" y="85725"/>
            <a:ext cx="1673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609600" y="1066800"/>
          <a:ext cx="6477000" cy="1331913"/>
        </p:xfrm>
        <a:graphic>
          <a:graphicData uri="http://schemas.openxmlformats.org/presentationml/2006/ole">
            <p:oleObj spid="_x0000_s40962" name="Equation" r:id="rId3" imgW="2946400" imgH="660400" progId="">
              <p:embed/>
            </p:oleObj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0"/>
            <a:ext cx="777240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1219200" y="4953000"/>
            <a:ext cx="6629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800" i="1">
                <a:latin typeface="Times New Roman" pitchFamily="18" charset="0"/>
              </a:rPr>
              <a:t>r =</a:t>
            </a:r>
            <a:r>
              <a:rPr lang="en-US" sz="2800">
                <a:latin typeface="Times New Roman" pitchFamily="18" charset="0"/>
              </a:rPr>
              <a:t>  -0.944  (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strong negative relationship</a:t>
            </a:r>
            <a:r>
              <a:rPr lang="en-US" sz="2800">
                <a:latin typeface="Times New Roman" pitchFamily="18" charset="0"/>
              </a:rPr>
              <a:t>)</a:t>
            </a:r>
            <a:endParaRPr lang="en-US" sz="2800">
              <a:latin typeface="Arial" charset="0"/>
            </a:endParaRP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152400" y="6457950"/>
            <a:ext cx="891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  <p:extLst>
      <p:ext uri="{BB962C8B-B14F-4D97-AF65-F5344CB8AC3E}">
        <p14:creationId xmlns="" xmlns:p14="http://schemas.microsoft.com/office/powerpoint/2010/main" val="236452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1571612"/>
            <a:ext cx="8382000" cy="2514600"/>
          </a:xfrm>
          <a:prstGeom prst="rect">
            <a:avLst/>
          </a:prstGeom>
          <a:noFill/>
          <a:ln w="984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Rank Correlation Coefficient </a:t>
            </a:r>
            <a:endParaRPr lang="en-US" sz="72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596" y="1142984"/>
            <a:ext cx="8229600" cy="5092891"/>
          </a:xfrm>
        </p:spPr>
        <p:txBody>
          <a:bodyPr/>
          <a:lstStyle/>
          <a:p>
            <a:pPr algn="l" rtl="0">
              <a:spcBef>
                <a:spcPts val="400"/>
              </a:spcBef>
              <a:buClr>
                <a:schemeClr val="accent1"/>
              </a:buClr>
              <a:buSzPct val="101000"/>
              <a:buNone/>
            </a:pPr>
            <a:r>
              <a:rPr lang="en-US" sz="2800" dirty="0"/>
              <a:t> </a:t>
            </a:r>
            <a:r>
              <a:rPr lang="en-US" sz="32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Correlation and Regression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are inferential statistics involves determining whether a relationship between two or more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numerical or quantitative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variables exists.</a:t>
            </a:r>
          </a:p>
          <a:p>
            <a:pPr algn="l" rtl="0">
              <a:spcBef>
                <a:spcPts val="400"/>
              </a:spcBef>
              <a:buClr>
                <a:schemeClr val="accent1"/>
              </a:buClr>
              <a:buSzPct val="101000"/>
              <a:buNone/>
            </a:pPr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pPr algn="l" rtl="0">
              <a:buSzPct val="101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number of </a:t>
            </a: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student studies is related to the student’s </a:t>
            </a: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score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on a particular exam?</a:t>
            </a:r>
          </a:p>
          <a:p>
            <a:pPr algn="l" rtl="0">
              <a:buSzPct val="101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caffeine related to heart damage?</a:t>
            </a: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a relationship between a person’s </a:t>
            </a: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his or her blood pressure?</a:t>
            </a:r>
          </a:p>
        </p:txBody>
      </p:sp>
    </p:spTree>
    <p:extLst>
      <p:ext uri="{BB962C8B-B14F-4D97-AF65-F5344CB8AC3E}">
        <p14:creationId xmlns:p14="http://schemas.microsoft.com/office/powerpoint/2010/main" xmlns="" val="8654683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0"/>
            <a:ext cx="8786842" cy="4214818"/>
          </a:xfrm>
          <a:prstGeom prst="rect">
            <a:avLst/>
          </a:prstGeom>
        </p:spPr>
        <p:txBody>
          <a:bodyPr>
            <a:normAutofit/>
          </a:bodyPr>
          <a:lstStyle>
            <a:lvl1pPr marL="365125" indent="-25558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>
              <a:spcBef>
                <a:spcPts val="400"/>
              </a:spcBef>
              <a:buClr>
                <a:schemeClr val="accent1"/>
              </a:buClr>
              <a:buSzPct val="100000"/>
              <a:buFont typeface="Wingdings" pitchFamily="2" charset="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ts val="400"/>
              </a:spcBef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Other types of correlation coefficients. Is called the </a:t>
            </a:r>
            <a:r>
              <a:rPr lang="en-US" sz="24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Spearman rank correlation coefficient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be used when the data are ranked.</a:t>
            </a:r>
          </a:p>
          <a:p>
            <a:pPr algn="l" rtl="0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400" u="sng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The formula for the correlation coefficient</a:t>
            </a:r>
            <a:r>
              <a:rPr lang="en-US" sz="24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</a:t>
            </a:r>
          </a:p>
          <a:p>
            <a:pPr algn="l" rtl="0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Where</a:t>
            </a:r>
          </a:p>
          <a:p>
            <a:pPr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d = difference in ranks.</a:t>
            </a:r>
          </a:p>
          <a:p>
            <a:pPr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n = number of data pairs.</a:t>
            </a:r>
          </a:p>
          <a:p>
            <a:pPr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ar-SA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3143240" y="2143116"/>
          <a:ext cx="2438400" cy="1076325"/>
        </p:xfrm>
        <a:graphic>
          <a:graphicData uri="http://schemas.openxmlformats.org/presentationml/2006/ole">
            <p:oleObj spid="_x0000_s41986" name="Equation" r:id="rId3" imgW="1028700" imgH="457200" progId="Equation.3">
              <p:embed/>
            </p:oleObj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600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6" name="Rectangle 4"/>
          <p:cNvSpPr/>
          <p:nvPr/>
        </p:nvSpPr>
        <p:spPr>
          <a:xfrm>
            <a:off x="228600" y="4071942"/>
            <a:ext cx="8915400" cy="2362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both sets of data have the same ranks ,r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will be +1.</a:t>
            </a:r>
          </a:p>
          <a:p>
            <a:pPr algn="l" rtl="0"/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the sets of data are ranked in exactly the opposite way , r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will be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-1.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there is no relationship between the ranking ,r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will be near 0.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609600" y="228600"/>
            <a:ext cx="289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13-7 P(698):</a:t>
            </a:r>
            <a:endParaRPr lang="en-US" sz="2400" dirty="0">
              <a:latin typeface="Lucida Sans Unicode" pitchFamily="34" charset="0"/>
            </a:endParaRPr>
          </a:p>
        </p:txBody>
      </p:sp>
      <p:graphicFrame>
        <p:nvGraphicFramePr>
          <p:cNvPr id="28676" name="Group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910472360"/>
              </p:ext>
            </p:extLst>
          </p:nvPr>
        </p:nvGraphicFramePr>
        <p:xfrm>
          <a:off x="0" y="2214563"/>
          <a:ext cx="7634288" cy="4343400"/>
        </p:xfrm>
        <a:graphic>
          <a:graphicData uri="http://schemas.openxmlformats.org/drawingml/2006/table">
            <a:tbl>
              <a:tblPr/>
              <a:tblGrid>
                <a:gridCol w="1233488"/>
                <a:gridCol w="1057275"/>
                <a:gridCol w="1144587"/>
                <a:gridCol w="1144588"/>
                <a:gridCol w="1144587"/>
                <a:gridCol w="1209675"/>
                <a:gridCol w="700088"/>
              </a:tblGrid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Textbook.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Rank(X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Rank(X</a:t>
                      </a: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d=X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X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8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357158" y="571480"/>
            <a:ext cx="83582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400" dirty="0" smtClean="0">
                <a:cs typeface="Times New Roman" pitchFamily="18" charset="0"/>
              </a:rPr>
              <a:t>Two students were asked to rate eight different textbooks for a specific course on an ascending scale from 0 to 20 points. Compute the correlation coefficient for the data: </a:t>
            </a:r>
            <a:endParaRPr lang="en-US" sz="2400" dirty="0">
              <a:cs typeface="Times New Roman" pitchFamily="18" charset="0"/>
            </a:endParaRPr>
          </a:p>
        </p:txBody>
      </p:sp>
      <p:sp>
        <p:nvSpPr>
          <p:cNvPr id="7" name="قوس متوسط مزدوج 6"/>
          <p:cNvSpPr/>
          <p:nvPr/>
        </p:nvSpPr>
        <p:spPr>
          <a:xfrm>
            <a:off x="4357686" y="4071942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1</a:t>
            </a:r>
            <a:endParaRPr lang="ar-SA" dirty="0"/>
          </a:p>
        </p:txBody>
      </p:sp>
      <p:sp>
        <p:nvSpPr>
          <p:cNvPr id="8" name="قوس متوسط مزدوج 7"/>
          <p:cNvSpPr/>
          <p:nvPr/>
        </p:nvSpPr>
        <p:spPr>
          <a:xfrm>
            <a:off x="4357686" y="485776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8</a:t>
            </a:r>
            <a:endParaRPr lang="ar-SA" dirty="0"/>
          </a:p>
        </p:txBody>
      </p:sp>
      <p:sp>
        <p:nvSpPr>
          <p:cNvPr id="9" name="قوس متوسط مزدوج 8"/>
          <p:cNvSpPr/>
          <p:nvPr/>
        </p:nvSpPr>
        <p:spPr>
          <a:xfrm>
            <a:off x="4357686" y="3357562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4</a:t>
            </a:r>
            <a:endParaRPr lang="ar-SA" dirty="0"/>
          </a:p>
        </p:txBody>
      </p:sp>
      <p:sp>
        <p:nvSpPr>
          <p:cNvPr id="10" name="قوس متوسط مزدوج 9"/>
          <p:cNvSpPr/>
          <p:nvPr/>
        </p:nvSpPr>
        <p:spPr>
          <a:xfrm>
            <a:off x="4357686" y="3714752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2</a:t>
            </a:r>
            <a:endParaRPr lang="ar-SA" dirty="0"/>
          </a:p>
        </p:txBody>
      </p:sp>
      <p:sp>
        <p:nvSpPr>
          <p:cNvPr id="11" name="قوس متوسط مزدوج 10"/>
          <p:cNvSpPr/>
          <p:nvPr/>
        </p:nvSpPr>
        <p:spPr>
          <a:xfrm>
            <a:off x="4357686" y="450057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3</a:t>
            </a:r>
            <a:endParaRPr lang="ar-SA" dirty="0"/>
          </a:p>
        </p:txBody>
      </p:sp>
      <p:sp>
        <p:nvSpPr>
          <p:cNvPr id="12" name="قوس متوسط مزدوج 11"/>
          <p:cNvSpPr/>
          <p:nvPr/>
        </p:nvSpPr>
        <p:spPr>
          <a:xfrm>
            <a:off x="4357686" y="521495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6</a:t>
            </a:r>
            <a:endParaRPr lang="ar-SA" dirty="0"/>
          </a:p>
        </p:txBody>
      </p:sp>
      <p:sp>
        <p:nvSpPr>
          <p:cNvPr id="13" name="قوس متوسط مزدوج 12"/>
          <p:cNvSpPr/>
          <p:nvPr/>
        </p:nvSpPr>
        <p:spPr>
          <a:xfrm>
            <a:off x="4357686" y="3000372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7</a:t>
            </a:r>
            <a:endParaRPr lang="ar-SA" dirty="0"/>
          </a:p>
        </p:txBody>
      </p:sp>
      <p:sp>
        <p:nvSpPr>
          <p:cNvPr id="14" name="قوس متوسط مزدوج 13"/>
          <p:cNvSpPr/>
          <p:nvPr/>
        </p:nvSpPr>
        <p:spPr>
          <a:xfrm>
            <a:off x="4357686" y="557214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5</a:t>
            </a:r>
            <a:endParaRPr lang="ar-SA" dirty="0"/>
          </a:p>
        </p:txBody>
      </p:sp>
      <p:sp>
        <p:nvSpPr>
          <p:cNvPr id="17" name="قوس متوسط مزدوج 16"/>
          <p:cNvSpPr/>
          <p:nvPr/>
        </p:nvSpPr>
        <p:spPr>
          <a:xfrm>
            <a:off x="5429256" y="3000372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8</a:t>
            </a:r>
            <a:endParaRPr lang="ar-SA" dirty="0"/>
          </a:p>
        </p:txBody>
      </p:sp>
      <p:sp>
        <p:nvSpPr>
          <p:cNvPr id="18" name="قوس متوسط مزدوج 17"/>
          <p:cNvSpPr/>
          <p:nvPr/>
        </p:nvSpPr>
        <p:spPr>
          <a:xfrm>
            <a:off x="5429256" y="3714752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1</a:t>
            </a:r>
            <a:endParaRPr lang="ar-SA" dirty="0"/>
          </a:p>
        </p:txBody>
      </p:sp>
      <p:sp>
        <p:nvSpPr>
          <p:cNvPr id="19" name="قوس متوسط مزدوج 18"/>
          <p:cNvSpPr/>
          <p:nvPr/>
        </p:nvSpPr>
        <p:spPr>
          <a:xfrm>
            <a:off x="5429256" y="450057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2</a:t>
            </a:r>
            <a:endParaRPr lang="ar-SA" dirty="0"/>
          </a:p>
        </p:txBody>
      </p:sp>
      <p:sp>
        <p:nvSpPr>
          <p:cNvPr id="20" name="قوس متوسط مزدوج 19"/>
          <p:cNvSpPr/>
          <p:nvPr/>
        </p:nvSpPr>
        <p:spPr>
          <a:xfrm>
            <a:off x="5429256" y="414338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3</a:t>
            </a:r>
            <a:endParaRPr lang="ar-SA" dirty="0"/>
          </a:p>
        </p:txBody>
      </p:sp>
      <p:sp>
        <p:nvSpPr>
          <p:cNvPr id="21" name="قوس متوسط مزدوج 20"/>
          <p:cNvSpPr/>
          <p:nvPr/>
        </p:nvSpPr>
        <p:spPr>
          <a:xfrm>
            <a:off x="5429256" y="521495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4</a:t>
            </a:r>
            <a:endParaRPr lang="ar-SA" dirty="0"/>
          </a:p>
        </p:txBody>
      </p:sp>
      <p:sp>
        <p:nvSpPr>
          <p:cNvPr id="22" name="قوس متوسط مزدوج 21"/>
          <p:cNvSpPr/>
          <p:nvPr/>
        </p:nvSpPr>
        <p:spPr>
          <a:xfrm>
            <a:off x="5429256" y="485776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5</a:t>
            </a:r>
            <a:endParaRPr lang="ar-SA" dirty="0"/>
          </a:p>
        </p:txBody>
      </p:sp>
      <p:sp>
        <p:nvSpPr>
          <p:cNvPr id="23" name="قوس متوسط مزدوج 22"/>
          <p:cNvSpPr/>
          <p:nvPr/>
        </p:nvSpPr>
        <p:spPr>
          <a:xfrm>
            <a:off x="5429256" y="5572140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6</a:t>
            </a:r>
            <a:endParaRPr lang="ar-SA" dirty="0"/>
          </a:p>
        </p:txBody>
      </p:sp>
      <p:sp>
        <p:nvSpPr>
          <p:cNvPr id="24" name="قوس متوسط مزدوج 23"/>
          <p:cNvSpPr/>
          <p:nvPr/>
        </p:nvSpPr>
        <p:spPr>
          <a:xfrm>
            <a:off x="5429256" y="3357562"/>
            <a:ext cx="357190" cy="2857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7</a:t>
            </a:r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130077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0" y="1743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7107" name="Content Placeholder 4"/>
          <p:cNvGraphicFramePr>
            <a:graphicFrameLocks noChangeAspect="1"/>
          </p:cNvGraphicFramePr>
          <p:nvPr/>
        </p:nvGraphicFramePr>
        <p:xfrm>
          <a:off x="762000" y="1371600"/>
          <a:ext cx="7239000" cy="2290763"/>
        </p:xfrm>
        <a:graphic>
          <a:graphicData uri="http://schemas.openxmlformats.org/presentationml/2006/ole">
            <p:oleObj spid="_x0000_s47107" name="Equation" r:id="rId3" imgW="2070000" imgH="914400" progId="Equation.3">
              <p:embed/>
            </p:oleObj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66800" y="4419600"/>
            <a:ext cx="6629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800" i="1" dirty="0">
                <a:latin typeface="Times New Roman" pitchFamily="18" charset="0"/>
              </a:rPr>
              <a:t>r</a:t>
            </a:r>
            <a:r>
              <a:rPr lang="en-US" sz="1600" i="1" dirty="0">
                <a:latin typeface="Times New Roman" pitchFamily="18" charset="0"/>
              </a:rPr>
              <a:t>s</a:t>
            </a:r>
            <a:r>
              <a:rPr lang="en-US" sz="2800" i="1" dirty="0">
                <a:latin typeface="Times New Roman" pitchFamily="18" charset="0"/>
              </a:rPr>
              <a:t> =</a:t>
            </a:r>
            <a:r>
              <a:rPr lang="en-US" sz="2800" dirty="0">
                <a:latin typeface="Times New Roman" pitchFamily="18" charset="0"/>
              </a:rPr>
              <a:t>  0.643  (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strong positive relationship</a:t>
            </a:r>
            <a:r>
              <a:rPr lang="en-US" sz="2800" dirty="0">
                <a:latin typeface="Times New Roman" pitchFamily="18" charset="0"/>
              </a:rPr>
              <a:t>)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92666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714348" y="135729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Regression</a:t>
            </a:r>
            <a:endParaRPr lang="ar-SA" sz="7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3500438"/>
            <a:ext cx="8686800" cy="1981200"/>
          </a:xfrm>
          <a:prstGeom prst="rect">
            <a:avLst/>
          </a:prstGeom>
        </p:spPr>
        <p:txBody>
          <a:bodyPr/>
          <a:lstStyle/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If the value of the correlation coefficient is significant, the next step is to determine the equation of the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regression line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which is the data’s line of best fit.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762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581400"/>
            <a:ext cx="4495800" cy="281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26670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 eaLnBrk="0" hangingPunct="0">
              <a:spcBef>
                <a:spcPct val="20000"/>
              </a:spcBef>
              <a:buClr>
                <a:srgbClr val="00B0F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400" b="1" kern="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Best </a:t>
            </a:r>
            <a:r>
              <a:rPr lang="en-US" sz="2400" b="1" u="sng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fit </a:t>
            </a:r>
            <a:r>
              <a:rPr lang="en-US" sz="2400" kern="0" dirty="0">
                <a:latin typeface="Times New Roman" pitchFamily="18" charset="0"/>
                <a:cs typeface="Times New Roman" pitchFamily="18" charset="0"/>
              </a:rPr>
              <a:t>means that the sum of the squares of the vertical distance from each point to the line is at a minimum.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90800" y="0"/>
            <a:ext cx="6553200" cy="990600"/>
          </a:xfrm>
        </p:spPr>
        <p:txBody>
          <a:bodyPr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Regression Line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124200" y="990600"/>
          <a:ext cx="2566988" cy="738188"/>
        </p:xfrm>
        <a:graphic>
          <a:graphicData uri="http://schemas.openxmlformats.org/presentationml/2006/ole">
            <p:oleObj spid="_x0000_s43010" name="Equation" r:id="rId3" imgW="685800" imgH="203200" progId="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142976" y="1928802"/>
          <a:ext cx="6400800" cy="4141788"/>
        </p:xfrm>
        <a:graphic>
          <a:graphicData uri="http://schemas.openxmlformats.org/presentationml/2006/ole">
            <p:oleObj spid="_x0000_s43011" name="Equation" r:id="rId4" imgW="2578100" imgH="18161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 txBox="1">
            <a:spLocks/>
          </p:cNvSpPr>
          <p:nvPr/>
        </p:nvSpPr>
        <p:spPr bwMode="auto">
          <a:xfrm>
            <a:off x="76200" y="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32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10-9:</a:t>
            </a:r>
          </a:p>
        </p:txBody>
      </p:sp>
      <p:sp>
        <p:nvSpPr>
          <p:cNvPr id="13315" name="Rectangle 3"/>
          <p:cNvSpPr txBox="1">
            <a:spLocks noChangeArrowheads="1"/>
          </p:cNvSpPr>
          <p:nvPr/>
        </p:nvSpPr>
        <p:spPr bwMode="auto">
          <a:xfrm>
            <a:off x="76200" y="457200"/>
            <a:ext cx="8382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Find the equation of the regression line for the data in Example 10–4, and graph the line on the scatter plot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152400" y="1524000"/>
            <a:ext cx="84582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l"/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153.8,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18.7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682.77,   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5859.26,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80.67,    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6</a:t>
            </a:r>
            <a:endParaRPr lang="en-US" sz="2400" dirty="0">
              <a:solidFill>
                <a:srgbClr val="FF0000"/>
              </a:solidFill>
              <a:latin typeface="Lucida Sans Unicode" pitchFamily="34" charset="0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0" y="3124200"/>
          <a:ext cx="3648075" cy="882650"/>
        </p:xfrm>
        <a:graphic>
          <a:graphicData uri="http://schemas.openxmlformats.org/presentationml/2006/ole">
            <p:oleObj spid="_x0000_s52226" name="Equation" r:id="rId3" imgW="2120900" imgH="558800" progId="">
              <p:embed/>
            </p:oleObj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76200" y="4352925"/>
          <a:ext cx="3352800" cy="981075"/>
        </p:xfrm>
        <a:graphic>
          <a:graphicData uri="http://schemas.openxmlformats.org/presentationml/2006/ole">
            <p:oleObj spid="_x0000_s52227" name="Equation" r:id="rId4" imgW="1752600" imgH="558800" progId="">
              <p:embed/>
            </p:oleObj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3668713" y="3124200"/>
          <a:ext cx="4484687" cy="882650"/>
        </p:xfrm>
        <a:graphic>
          <a:graphicData uri="http://schemas.openxmlformats.org/presentationml/2006/ole">
            <p:oleObj spid="_x0000_s52228" name="Equation" r:id="rId5" imgW="2311400" imgH="495300" progId="">
              <p:embed/>
            </p:oleObj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8077200" y="3321050"/>
          <a:ext cx="985838" cy="315913"/>
        </p:xfrm>
        <a:graphic>
          <a:graphicData uri="http://schemas.openxmlformats.org/presentationml/2006/ole">
            <p:oleObj spid="_x0000_s52229" name="Equation" r:id="rId6" imgW="507780" imgH="177723" progId="">
              <p:embed/>
            </p:oleObj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29000" y="4473575"/>
          <a:ext cx="4213225" cy="793750"/>
        </p:xfrm>
        <a:graphic>
          <a:graphicData uri="http://schemas.openxmlformats.org/presentationml/2006/ole">
            <p:oleObj spid="_x0000_s52230" name="Equation" r:id="rId7" imgW="1777229" imgH="495085" progId="">
              <p:embed/>
            </p:oleObj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7696200" y="4581525"/>
          <a:ext cx="1184275" cy="381000"/>
        </p:xfrm>
        <a:graphic>
          <a:graphicData uri="http://schemas.openxmlformats.org/presentationml/2006/ole">
            <p:oleObj spid="_x0000_s52231" name="Equation" r:id="rId8" imgW="507780" imgH="177723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8334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3"/>
          <p:cNvSpPr>
            <a:spLocks noGrp="1"/>
          </p:cNvSpPr>
          <p:nvPr>
            <p:ph idx="4294967295"/>
          </p:nvPr>
        </p:nvSpPr>
        <p:spPr>
          <a:xfrm>
            <a:off x="0" y="304800"/>
            <a:ext cx="8229600" cy="4724400"/>
          </a:xfrm>
        </p:spPr>
        <p:txBody>
          <a:bodyPr/>
          <a:lstStyle/>
          <a:p>
            <a:pPr marL="0" indent="0" algn="l" rtl="0" eaLnBrk="1" hangingPunct="1"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Find two points to sketch the graph of the regression line.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any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values between 10 and 60. For example, let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equal 15 and 40. Substitute in the equation and find the corresponding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Plot (15,1.986) and (40,4.636), and sketch the resulting line.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85720" y="3071810"/>
          <a:ext cx="3567112" cy="1535112"/>
        </p:xfrm>
        <a:graphic>
          <a:graphicData uri="http://schemas.openxmlformats.org/presentationml/2006/ole">
            <p:oleObj spid="_x0000_s44034" name="Equation" r:id="rId3" imgW="1409088" imgH="660113" progId="">
              <p:embed/>
            </p:oleObj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4786314" y="3000372"/>
          <a:ext cx="3573463" cy="1619248"/>
        </p:xfrm>
        <a:graphic>
          <a:graphicData uri="http://schemas.openxmlformats.org/presentationml/2006/ole">
            <p:oleObj spid="_x0000_s44035" name="Equation" r:id="rId4" imgW="1422400" imgH="660400" progId="">
              <p:embed/>
            </p:oleObj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3553618" y="4018754"/>
            <a:ext cx="1752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2"/>
          <p:cNvSpPr txBox="1">
            <a:spLocks/>
          </p:cNvSpPr>
          <p:nvPr/>
        </p:nvSpPr>
        <p:spPr bwMode="auto">
          <a:xfrm>
            <a:off x="76200" y="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32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10-10:</a:t>
            </a:r>
          </a:p>
        </p:txBody>
      </p:sp>
      <p:sp>
        <p:nvSpPr>
          <p:cNvPr id="17411" name="Rectangle 3"/>
          <p:cNvSpPr txBox="1">
            <a:spLocks noChangeArrowheads="1"/>
          </p:cNvSpPr>
          <p:nvPr/>
        </p:nvSpPr>
        <p:spPr bwMode="auto">
          <a:xfrm>
            <a:off x="76200" y="457200"/>
            <a:ext cx="8382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Find the equation of the regression line for the data in Example 10–5, and graph the line on the scatter plot.</a:t>
            </a:r>
          </a:p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28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2800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88"/>
          <p:cNvSpPr>
            <a:spLocks noChangeArrowheads="1"/>
          </p:cNvSpPr>
          <p:nvPr/>
        </p:nvSpPr>
        <p:spPr bwMode="auto">
          <a:xfrm>
            <a:off x="152400" y="1550988"/>
            <a:ext cx="8458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57,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511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3745,   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579,     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7</a:t>
            </a:r>
            <a:endParaRPr lang="en-US" sz="2400" dirty="0">
              <a:solidFill>
                <a:srgbClr val="FF0000"/>
              </a:solidFill>
              <a:latin typeface="Lucida Sans Unicode" pitchFamily="34" charset="0"/>
            </a:endParaRPr>
          </a:p>
        </p:txBody>
      </p:sp>
      <p:sp>
        <p:nvSpPr>
          <p:cNvPr id="8" name="Title 2"/>
          <p:cNvSpPr>
            <a:spLocks noGrp="1"/>
          </p:cNvSpPr>
          <p:nvPr>
            <p:ph type="title" idx="4294967295"/>
          </p:nvPr>
        </p:nvSpPr>
        <p:spPr>
          <a:xfrm>
            <a:off x="0" y="1951038"/>
            <a:ext cx="1981200" cy="715962"/>
          </a:xfrm>
        </p:spPr>
        <p:txBody>
          <a:bodyPr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314325" y="2895600"/>
          <a:ext cx="3648075" cy="882650"/>
        </p:xfrm>
        <a:graphic>
          <a:graphicData uri="http://schemas.openxmlformats.org/presentationml/2006/ole">
            <p:oleObj spid="_x0000_s53250" name="Equation" r:id="rId3" imgW="2120900" imgH="558800" progId="">
              <p:embed/>
            </p:oleObj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81000" y="4267200"/>
          <a:ext cx="3352800" cy="981075"/>
        </p:xfrm>
        <a:graphic>
          <a:graphicData uri="http://schemas.openxmlformats.org/presentationml/2006/ole">
            <p:oleObj spid="_x0000_s53251" name="Equation" r:id="rId4" imgW="1752600" imgH="558800" progId="">
              <p:embed/>
            </p:oleObj>
          </a:graphicData>
        </a:graphic>
      </p:graphicFrame>
      <p:sp>
        <p:nvSpPr>
          <p:cNvPr id="1741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17417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2063" y="4324350"/>
            <a:ext cx="4427537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8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741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pic>
        <p:nvPicPr>
          <p:cNvPr id="17420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738" y="2962275"/>
            <a:ext cx="484346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1" name="Rectangle 9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742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Lucida Sans Unicode" pitchFamily="34" charset="0"/>
            </a:endParaRPr>
          </a:p>
        </p:txBody>
      </p:sp>
      <p:sp>
        <p:nvSpPr>
          <p:cNvPr id="17424" name="Rectangle 12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879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381000"/>
            <a:ext cx="7391400" cy="1314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*Remark: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596" y="857232"/>
            <a:ext cx="7543800" cy="4457700"/>
          </a:xfrm>
        </p:spPr>
        <p:txBody>
          <a:bodyPr/>
          <a:lstStyle/>
          <a:p>
            <a:pPr marL="0" indent="0" algn="l" rtl="0" eaLnBrk="1" hangingPunct="1">
              <a:buFont typeface="Wingdings" pitchFamily="2" charset="2"/>
              <a:buNone/>
              <a:defRPr/>
            </a:pP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sign </a:t>
            </a:r>
            <a:r>
              <a:rPr lang="en-US" sz="2800" b="1" u="sng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of the correlation coefficient and the sign of the slope of the regression line will always be the same.</a:t>
            </a:r>
          </a:p>
          <a:p>
            <a:pPr algn="ctr" rtl="0" eaLnBrk="1" hangingPunct="1">
              <a:buFontTx/>
              <a:buNone/>
              <a:defRPr/>
            </a:pPr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 (positive) ↔ b (positive)</a:t>
            </a:r>
          </a:p>
          <a:p>
            <a:pPr algn="ctr" rtl="0" eaLnBrk="1" hangingPunct="1">
              <a:buFontTx/>
              <a:buNone/>
              <a:defRPr/>
            </a:pPr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 (negative) ↔ b (negative)</a:t>
            </a:r>
          </a:p>
          <a:p>
            <a:pPr algn="l" rtl="0" eaLnBrk="1" hangingPunct="1">
              <a:buFontTx/>
              <a:buNone/>
              <a:defRPr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Car Rental Companies: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r=0.982,	b=0.106</a:t>
            </a:r>
            <a:endParaRPr lang="en-US" sz="2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Tx/>
              <a:buNone/>
              <a:defRPr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Absences and Final Grade: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r= -0.944,    b= -3.622</a:t>
            </a:r>
            <a:endParaRPr lang="en-US" sz="2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defRPr/>
            </a:pPr>
            <a:r>
              <a:rPr lang="en-US" sz="25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regression line will always pass through the poin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algn="l" rtl="0" eaLnBrk="1" hangingPunct="1">
              <a:buFontTx/>
              <a:buNone/>
              <a:defRPr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   ,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ӯ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SA"/>
          </a:p>
        </p:txBody>
      </p:sp>
      <p:graphicFrame>
        <p:nvGraphicFramePr>
          <p:cNvPr id="18437" name="Object 4"/>
          <p:cNvGraphicFramePr>
            <a:graphicFrameLocks noChangeAspect="1"/>
          </p:cNvGraphicFramePr>
          <p:nvPr/>
        </p:nvGraphicFramePr>
        <p:xfrm>
          <a:off x="568325" y="4800600"/>
          <a:ext cx="269875" cy="304800"/>
        </p:xfrm>
        <a:graphic>
          <a:graphicData uri="http://schemas.openxmlformats.org/presentationml/2006/ole">
            <p:oleObj spid="_x0000_s46082" name="Equation" r:id="rId3" imgW="139579" imgH="164957" progId="Equation.3">
              <p:embed/>
            </p:oleObj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350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5791200" cy="1066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400" u="sng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1524000"/>
            <a:ext cx="9067800" cy="2971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Correlation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is a statistical method used to determine whether a linear relationship between variables exists.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Regression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66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is a statistical method used to describe the nature of the relationship between variables—that is, positive or negative, linear or nonlinear.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239000" cy="1314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*Remark: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258888"/>
            <a:ext cx="7543800" cy="4456112"/>
          </a:xfrm>
        </p:spPr>
        <p:txBody>
          <a:bodyPr>
            <a:normAutofit lnSpcReduction="10000"/>
          </a:bodyPr>
          <a:lstStyle/>
          <a:p>
            <a:pPr marL="0" indent="0" algn="l" rtl="0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magnitude of the change in one variable when the other variable changes exactly 1 unit is called a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marginal change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 value of slope </a:t>
            </a: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the regression line equation represent the marginal change.</a:t>
            </a:r>
          </a:p>
          <a:p>
            <a:pPr algn="l" rtl="0" eaLnBrk="1" hangingPunct="1">
              <a:defRPr/>
            </a:pPr>
            <a:r>
              <a:rPr 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 algn="l" rtl="0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Car Rental Companies: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0.106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which means for each increase of 10,000 cars, the value of y changes 0.106 unit (the annual income increase $106 million) on average.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0" y="350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03188"/>
            <a:ext cx="7239000" cy="1314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7543800" cy="445611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 algn="l" rtl="0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Absences and Final Grade 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b= -3.622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which means for each increase of 1 absences, the value of y changes -3.62 unit (the final grade decrease 3.622 scores) on average.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350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ubtitle 2"/>
          <p:cNvSpPr txBox="1">
            <a:spLocks/>
          </p:cNvSpPr>
          <p:nvPr/>
        </p:nvSpPr>
        <p:spPr bwMode="auto">
          <a:xfrm>
            <a:off x="76200" y="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32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10-11:</a:t>
            </a:r>
          </a:p>
        </p:txBody>
      </p:sp>
      <p:sp>
        <p:nvSpPr>
          <p:cNvPr id="6" name="Content Placeholder 13"/>
          <p:cNvSpPr>
            <a:spLocks noGrp="1"/>
          </p:cNvSpPr>
          <p:nvPr>
            <p:ph sz="quarter" idx="1"/>
          </p:nvPr>
        </p:nvSpPr>
        <p:spPr>
          <a:xfrm>
            <a:off x="0" y="457200"/>
            <a:ext cx="9144000" cy="6096000"/>
          </a:xfrm>
        </p:spPr>
        <p:txBody>
          <a:bodyPr>
            <a:normAutofit/>
          </a:bodyPr>
          <a:lstStyle/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Use the equation of the regression line to predict the income of a car rental agency that has 200,000 automobiles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20 corresponds to 200,000 automobiles.</a:t>
            </a: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Hence, when a rental agency has 200,000 automobiles, its revenue will be approximately $2.516 billion.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33400" y="2819400"/>
          <a:ext cx="3933825" cy="1676400"/>
        </p:xfrm>
        <a:graphic>
          <a:graphicData uri="http://schemas.openxmlformats.org/presentationml/2006/ole">
            <p:oleObj spid="_x0000_s54274" name="Equation" r:id="rId3" imgW="1422400" imgH="66040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1365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1219200" y="76200"/>
            <a:ext cx="6324600" cy="914400"/>
            <a:chOff x="1295400" y="304800"/>
            <a:chExt cx="6324600" cy="914400"/>
          </a:xfrm>
        </p:grpSpPr>
        <p:sp>
          <p:nvSpPr>
            <p:cNvPr id="4" name="Rectangle 3"/>
            <p:cNvSpPr/>
            <p:nvPr/>
          </p:nvSpPr>
          <p:spPr>
            <a:xfrm>
              <a:off x="1295400" y="304800"/>
              <a:ext cx="6324600" cy="9144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676400" y="457200"/>
              <a:ext cx="5486400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There are two types of relationships</a:t>
              </a:r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1066800" y="2057400"/>
            <a:ext cx="2133600" cy="914400"/>
            <a:chOff x="762000" y="2667000"/>
            <a:chExt cx="2133600" cy="914400"/>
          </a:xfrm>
        </p:grpSpPr>
        <p:sp>
          <p:nvSpPr>
            <p:cNvPr id="7" name="Oval 6"/>
            <p:cNvSpPr/>
            <p:nvPr/>
          </p:nvSpPr>
          <p:spPr>
            <a:xfrm>
              <a:off x="762000" y="2667000"/>
              <a:ext cx="2133600" cy="914400"/>
            </a:xfrm>
            <a:prstGeom prst="ellipse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19200" y="2819400"/>
              <a:ext cx="127951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simple</a:t>
              </a:r>
              <a:endParaRPr lang="en-US" sz="3200" dirty="0"/>
            </a:p>
          </p:txBody>
        </p:sp>
      </p:grpSp>
      <p:grpSp>
        <p:nvGrpSpPr>
          <p:cNvPr id="6" name="Group 10"/>
          <p:cNvGrpSpPr/>
          <p:nvPr/>
        </p:nvGrpSpPr>
        <p:grpSpPr>
          <a:xfrm>
            <a:off x="5943600" y="1981200"/>
            <a:ext cx="2133600" cy="914400"/>
            <a:chOff x="6096000" y="2590800"/>
            <a:chExt cx="2133600" cy="914400"/>
          </a:xfrm>
        </p:grpSpPr>
        <p:sp>
          <p:nvSpPr>
            <p:cNvPr id="8" name="Oval 7"/>
            <p:cNvSpPr/>
            <p:nvPr/>
          </p:nvSpPr>
          <p:spPr>
            <a:xfrm>
              <a:off x="6096000" y="2590800"/>
              <a:ext cx="2133600" cy="914400"/>
            </a:xfrm>
            <a:prstGeom prst="ellipse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00800" y="2768025"/>
              <a:ext cx="160020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multiple</a:t>
              </a:r>
              <a:endParaRPr lang="en-US" sz="3200" dirty="0"/>
            </a:p>
          </p:txBody>
        </p:sp>
      </p:grpSp>
      <p:cxnSp>
        <p:nvCxnSpPr>
          <p:cNvPr id="14" name="Straight Arrow Connector 13"/>
          <p:cNvCxnSpPr/>
          <p:nvPr/>
        </p:nvCxnSpPr>
        <p:spPr>
          <a:xfrm rot="5400000">
            <a:off x="2209800" y="1066800"/>
            <a:ext cx="914400" cy="9144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62600" y="1066800"/>
            <a:ext cx="1066800" cy="838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28600" y="3124200"/>
            <a:ext cx="4038600" cy="2819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4800" y="3124200"/>
            <a:ext cx="403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a simple relationship, there are two variables: an</a:t>
            </a:r>
          </a:p>
          <a:p>
            <a:pPr algn="l" rtl="0">
              <a:buClr>
                <a:srgbClr val="00B0F0"/>
              </a:buClr>
              <a:buFont typeface="Courier New" pitchFamily="49" charset="0"/>
              <a:buChar char="o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independent variable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(predictor variable) </a:t>
            </a:r>
          </a:p>
          <a:p>
            <a:pPr algn="l" rtl="0">
              <a:buClr>
                <a:srgbClr val="00B0F0"/>
              </a:buClr>
              <a:buFont typeface="Courier New" pitchFamily="49" charset="0"/>
              <a:buChar char="o"/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dependent variable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(response variable).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3124200"/>
            <a:ext cx="4038600" cy="2819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029200" y="3315831"/>
            <a:ext cx="396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a multiple relationship, there are two or more independent variables that are used to predict one dependent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285728"/>
            <a:ext cx="9144000" cy="3428999"/>
          </a:xfrm>
        </p:spPr>
        <p:txBody>
          <a:bodyPr>
            <a:normAutofit fontScale="92500" lnSpcReduction="10000"/>
          </a:bodyPr>
          <a:lstStyle/>
          <a:p>
            <a:pPr marL="109728" indent="0" algn="l" rtl="0">
              <a:buNone/>
            </a:pPr>
            <a:r>
              <a:rPr lang="en-US" sz="3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rtl="0">
              <a:buNone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1-Is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there a relationship between a person’s age and his or her blood pressure?</a:t>
            </a:r>
          </a:p>
          <a:p>
            <a:pPr algn="l" rtl="0"/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type of relationship:</a:t>
            </a:r>
          </a:p>
          <a:p>
            <a:pPr algn="l" rtl="0"/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independent variable(s):</a:t>
            </a:r>
          </a:p>
          <a:p>
            <a:pPr algn="l" rtl="0"/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dependent variable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rtl="0">
              <a:buNone/>
            </a:pP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-------------------------------------------------------------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3429000"/>
            <a:ext cx="8858280" cy="31146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2-Is there a relationship between a students final score in math and factors such as the number of hours a student studies, the number of absences, and the IQ score.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type of relationship: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independent variable(s):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dependent variable: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B0F0"/>
              </a:buClr>
              <a:buSzPct val="70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9003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52400" y="533400"/>
            <a:ext cx="89154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Simple relationship can also be 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positive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or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negative.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endParaRPr kumimoji="0" lang="en-US" sz="2700" b="0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700" b="0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5"/>
          <p:cNvSpPr/>
          <p:nvPr/>
        </p:nvSpPr>
        <p:spPr>
          <a:xfrm>
            <a:off x="76200" y="1676400"/>
            <a:ext cx="4267200" cy="33528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65760" lvl="0" indent="-256032" algn="l" rtl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Positive relationship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exists when both variables increase or decrease at the same time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lvl="0" indent="-256032" algn="l" rtl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0" indent="-256032" algn="l" rtl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 person’s height and perfect weight.</a:t>
            </a:r>
          </a:p>
        </p:txBody>
      </p:sp>
      <p:sp>
        <p:nvSpPr>
          <p:cNvPr id="8" name="Rectangle 6"/>
          <p:cNvSpPr/>
          <p:nvPr/>
        </p:nvSpPr>
        <p:spPr>
          <a:xfrm>
            <a:off x="4572000" y="1643050"/>
            <a:ext cx="4267200" cy="33528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65760" lvl="0" indent="-256032" algn="l" rtl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Negative relationship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as one variable increases, the other variable decreases and vice versa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lvl="0" indent="-256032" algn="l" rtl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0" indent="-256032" algn="l" rtl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the strength of people over 60 years of age.</a:t>
            </a:r>
          </a:p>
        </p:txBody>
      </p:sp>
    </p:spTree>
    <p:extLst>
      <p:ext uri="{BB962C8B-B14F-4D97-AF65-F5344CB8AC3E}">
        <p14:creationId xmlns:p14="http://schemas.microsoft.com/office/powerpoint/2010/main" xmlns="" val="74023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2971800" y="76200"/>
            <a:ext cx="3048000" cy="914400"/>
            <a:chOff x="1600200" y="1752600"/>
            <a:chExt cx="3124200" cy="1219200"/>
          </a:xfrm>
        </p:grpSpPr>
        <p:sp>
          <p:nvSpPr>
            <p:cNvPr id="4" name="Rectangle 3"/>
            <p:cNvSpPr/>
            <p:nvPr/>
          </p:nvSpPr>
          <p:spPr>
            <a:xfrm>
              <a:off x="1600200" y="1752600"/>
              <a:ext cx="3124200" cy="121920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en-US" sz="8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676400" y="1955800"/>
              <a:ext cx="3028850" cy="9438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rtl="0"/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Scatter Plots</a:t>
              </a:r>
              <a:endPara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76200" y="1173540"/>
            <a:ext cx="891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scatter plot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a graph of the ordered pairs (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of numbers consisting of the 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independent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and the 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variable </a:t>
            </a: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3124200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Notation:</a:t>
            </a:r>
          </a:p>
          <a:p>
            <a:pPr algn="l" rtl="0"/>
            <a:endParaRPr lang="en-US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sz="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l" rtl="0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Explanatory (independent, predictor) variable</a:t>
            </a:r>
          </a:p>
          <a:p>
            <a:pPr algn="l" rtl="0"/>
            <a:endParaRPr lang="en-US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rtl="0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Response (dependent, outcome) variable</a:t>
            </a:r>
          </a:p>
          <a:p>
            <a:pPr lvl="1" algn="l" rtl="0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6200" y="457200"/>
            <a:ext cx="89916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Construct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 scatter plot for the data shown for car rental companies in the United States for a recent year.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611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10-1</a:t>
            </a:r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571744"/>
            <a:ext cx="7942456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صل">
  <a:themeElements>
    <a:clrScheme name="حركة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أصل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أصل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183</TotalTime>
  <Words>1759</Words>
  <PresentationFormat>عرض على الشاشة (3:4)‏</PresentationFormat>
  <Paragraphs>451</Paragraphs>
  <Slides>42</Slides>
  <Notes>0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42</vt:i4>
      </vt:variant>
    </vt:vector>
  </HeadingPairs>
  <TitlesOfParts>
    <vt:vector size="44" baseType="lpstr">
      <vt:lpstr>أصل</vt:lpstr>
      <vt:lpstr>Equation</vt:lpstr>
      <vt:lpstr>الشريحة 1</vt:lpstr>
      <vt:lpstr>Outline </vt:lpstr>
      <vt:lpstr>الشريحة 3</vt:lpstr>
      <vt:lpstr>Introduction</vt:lpstr>
      <vt:lpstr>الشريحة 5</vt:lpstr>
      <vt:lpstr>الشريحة 6</vt:lpstr>
      <vt:lpstr>الشريحة 7</vt:lpstr>
      <vt:lpstr>الشريحة 8</vt:lpstr>
      <vt:lpstr>الشريحة 9</vt:lpstr>
      <vt:lpstr>There is a positive relationship.</vt:lpstr>
      <vt:lpstr>الشريحة 11</vt:lpstr>
      <vt:lpstr>الشريحة 12</vt:lpstr>
      <vt:lpstr>الشريحة 13</vt:lpstr>
      <vt:lpstr>There is no specific type of relationship.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EX: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  <vt:lpstr>Regression</vt:lpstr>
      <vt:lpstr>الشريحة 34</vt:lpstr>
      <vt:lpstr>Regression Line</vt:lpstr>
      <vt:lpstr>الشريحة 36</vt:lpstr>
      <vt:lpstr>الشريحة 37</vt:lpstr>
      <vt:lpstr>Solution :</vt:lpstr>
      <vt:lpstr>*Remark:</vt:lpstr>
      <vt:lpstr>*Remark:</vt:lpstr>
      <vt:lpstr>الشريحة 41</vt:lpstr>
      <vt:lpstr>الشريحة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ROoOSe</dc:creator>
  <cp:lastModifiedBy>hadeel</cp:lastModifiedBy>
  <cp:revision>46</cp:revision>
  <dcterms:created xsi:type="dcterms:W3CDTF">2012-03-09T05:06:23Z</dcterms:created>
  <dcterms:modified xsi:type="dcterms:W3CDTF">2015-10-19T02:44:02Z</dcterms:modified>
</cp:coreProperties>
</file>