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256" r:id="rId2"/>
    <p:sldId id="339" r:id="rId3"/>
    <p:sldId id="370" r:id="rId4"/>
    <p:sldId id="341" r:id="rId5"/>
    <p:sldId id="342" r:id="rId6"/>
    <p:sldId id="366" r:id="rId7"/>
    <p:sldId id="367" r:id="rId8"/>
    <p:sldId id="368" r:id="rId9"/>
    <p:sldId id="343" r:id="rId10"/>
    <p:sldId id="344" r:id="rId11"/>
    <p:sldId id="345" r:id="rId12"/>
    <p:sldId id="346" r:id="rId13"/>
    <p:sldId id="347" r:id="rId14"/>
    <p:sldId id="348" r:id="rId15"/>
    <p:sldId id="349" r:id="rId16"/>
    <p:sldId id="350" r:id="rId17"/>
    <p:sldId id="353" r:id="rId18"/>
    <p:sldId id="354" r:id="rId19"/>
    <p:sldId id="355" r:id="rId20"/>
    <p:sldId id="356" r:id="rId21"/>
    <p:sldId id="358" r:id="rId22"/>
    <p:sldId id="361" r:id="rId23"/>
    <p:sldId id="362" r:id="rId24"/>
    <p:sldId id="371" r:id="rId25"/>
    <p:sldId id="334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6A2BE12-1282-41C7-8FA2-125ED3555A6D}">
          <p14:sldIdLst>
            <p14:sldId id="256"/>
            <p14:sldId id="339"/>
            <p14:sldId id="370"/>
            <p14:sldId id="341"/>
            <p14:sldId id="342"/>
            <p14:sldId id="366"/>
            <p14:sldId id="367"/>
            <p14:sldId id="368"/>
            <p14:sldId id="343"/>
            <p14:sldId id="344"/>
            <p14:sldId id="345"/>
            <p14:sldId id="346"/>
            <p14:sldId id="347"/>
            <p14:sldId id="348"/>
            <p14:sldId id="349"/>
            <p14:sldId id="350"/>
            <p14:sldId id="353"/>
            <p14:sldId id="354"/>
            <p14:sldId id="355"/>
            <p14:sldId id="356"/>
            <p14:sldId id="358"/>
            <p14:sldId id="361"/>
            <p14:sldId id="362"/>
            <p14:sldId id="371"/>
          </p14:sldIdLst>
        </p14:section>
        <p14:section name="Untitled Section" id="{C9A55997-8956-44B9-9C24-ECE6E998CE70}">
          <p14:sldIdLst>
            <p14:sldId id="334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21" autoAdjust="0"/>
    <p:restoredTop sz="94660"/>
  </p:normalViewPr>
  <p:slideViewPr>
    <p:cSldViewPr>
      <p:cViewPr>
        <p:scale>
          <a:sx n="81" d="100"/>
          <a:sy n="81" d="100"/>
        </p:scale>
        <p:origin x="-1632" y="-1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29B035-7C19-4C16-9C16-1611FF9F47BD}" type="datetimeFigureOut">
              <a:rPr lang="en-US" smtClean="0"/>
              <a:t>16/02/2014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1DCF40-D956-4B2D-B61F-43F6016BA2B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3414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9385683-0988-4DDA-922A-789D6B5B4D21}" type="datetimeFigureOut">
              <a:rPr lang="en-US" smtClean="0"/>
              <a:t>16/02/2014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7EFBF89-7E62-493E-B5B5-AC8D080DF33D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4" name="Picture 4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46975" y="6228276"/>
            <a:ext cx="1969530" cy="5138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385683-0988-4DDA-922A-789D6B5B4D21}" type="datetimeFigureOut">
              <a:rPr lang="en-US" smtClean="0"/>
              <a:t>16/02/2014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EFBF89-7E62-493E-B5B5-AC8D080DF33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385683-0988-4DDA-922A-789D6B5B4D21}" type="datetimeFigureOut">
              <a:rPr lang="en-US" smtClean="0"/>
              <a:t>16/02/2014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EFBF89-7E62-493E-B5B5-AC8D080DF33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624078" indent="-514350">
              <a:buSzPct val="75000"/>
              <a:buFont typeface="+mj-lt"/>
              <a:buAutoNum type="alphaLcParenR"/>
              <a:defRPr/>
            </a:lvl1pPr>
            <a:lvl2pPr marL="393192" indent="0">
              <a:buFont typeface="+mj-lt"/>
              <a:buNone/>
              <a:defRPr/>
            </a:lvl2pPr>
            <a:lvl3pPr marL="1145286" indent="-514350">
              <a:buFont typeface="+mj-lt"/>
              <a:buAutoNum type="alphaLcParenR"/>
              <a:defRPr/>
            </a:lvl3pPr>
            <a:lvl4pPr marL="1428750" indent="-514350">
              <a:buFont typeface="+mj-lt"/>
              <a:buAutoNum type="alphaLcParenR"/>
              <a:defRPr/>
            </a:lvl4pPr>
            <a:lvl5pPr marL="1657350" indent="-514350">
              <a:buFont typeface="+mj-lt"/>
              <a:buAutoNum type="alphaLcParenR"/>
              <a:defRPr/>
            </a:lvl5pPr>
            <a:extLst/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0" eaLnBrk="1" latinLnBrk="0" hangingPunct="1"/>
            <a:endParaRPr lang="en-US" dirty="0" smtClean="0"/>
          </a:p>
          <a:p>
            <a:pPr lvl="0" eaLnBrk="1" latinLnBrk="0" hangingPunct="1"/>
            <a:r>
              <a:rPr lang="en-US" dirty="0" smtClean="0"/>
              <a:t>Second level</a:t>
            </a:r>
          </a:p>
          <a:p>
            <a:pPr lvl="0" eaLnBrk="1" latinLnBrk="0" hangingPunct="1"/>
            <a:endParaRPr lang="en-US" dirty="0" smtClean="0"/>
          </a:p>
          <a:p>
            <a:pPr lvl="0" eaLnBrk="1" latinLnBrk="0" hangingPunct="1"/>
            <a:r>
              <a:rPr lang="en-US" dirty="0" smtClean="0"/>
              <a:t>Third level</a:t>
            </a:r>
          </a:p>
          <a:p>
            <a:pPr lvl="0" eaLnBrk="1" latinLnBrk="0" hangingPunct="1"/>
            <a:endParaRPr lang="en-US" dirty="0" smtClean="0"/>
          </a:p>
          <a:p>
            <a:pPr lvl="0" eaLnBrk="1" latinLnBrk="0" hangingPunct="1"/>
            <a:r>
              <a:rPr lang="en-US" dirty="0" smtClean="0"/>
              <a:t>Fourth level</a:t>
            </a:r>
          </a:p>
          <a:p>
            <a:pPr lvl="0" eaLnBrk="1" latinLnBrk="0" hangingPunct="1"/>
            <a:endParaRPr lang="en-US" dirty="0" smtClean="0"/>
          </a:p>
          <a:p>
            <a:pPr lvl="0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385683-0988-4DDA-922A-789D6B5B4D21}" type="datetimeFigureOut">
              <a:rPr lang="en-US" smtClean="0"/>
              <a:t>16/02/2014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EFBF89-7E62-493E-B5B5-AC8D080DF33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385683-0988-4DDA-922A-789D6B5B4D21}" type="datetimeFigureOut">
              <a:rPr lang="en-US" smtClean="0"/>
              <a:t>16/02/2014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EFBF89-7E62-493E-B5B5-AC8D080DF33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385683-0988-4DDA-922A-789D6B5B4D21}" type="datetimeFigureOut">
              <a:rPr lang="en-US" smtClean="0"/>
              <a:t>16/02/2014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EFBF89-7E62-493E-B5B5-AC8D080DF33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385683-0988-4DDA-922A-789D6B5B4D21}" type="datetimeFigureOut">
              <a:rPr lang="en-US" smtClean="0"/>
              <a:t>16/02/2014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EFBF89-7E62-493E-B5B5-AC8D080DF33D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385683-0988-4DDA-922A-789D6B5B4D21}" type="datetimeFigureOut">
              <a:rPr lang="en-US" smtClean="0"/>
              <a:t>16/02/2014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EFBF89-7E62-493E-B5B5-AC8D080DF33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385683-0988-4DDA-922A-789D6B5B4D21}" type="datetimeFigureOut">
              <a:rPr lang="en-US" smtClean="0"/>
              <a:t>16/02/2014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EFBF89-7E62-493E-B5B5-AC8D080DF33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9385683-0988-4DDA-922A-789D6B5B4D21}" type="datetimeFigureOut">
              <a:rPr lang="en-US" smtClean="0"/>
              <a:t>16/02/2014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EFBF89-7E62-493E-B5B5-AC8D080DF33D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9385683-0988-4DDA-922A-789D6B5B4D21}" type="datetimeFigureOut">
              <a:rPr lang="en-US" smtClean="0"/>
              <a:t>16/02/2014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7EFBF89-7E62-493E-B5B5-AC8D080DF33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9385683-0988-4DDA-922A-789D6B5B4D21}" type="datetimeFigureOut">
              <a:rPr lang="en-US" smtClean="0"/>
              <a:t>16/02/2014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7EFBF89-7E62-493E-B5B5-AC8D080DF33D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1" name="Picture 4"/>
          <p:cNvPicPr>
            <a:picLocks noChangeAspect="1" noChangeArrowheads="1"/>
          </p:cNvPicPr>
          <p:nvPr userDrawn="1"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46975" y="6228276"/>
            <a:ext cx="1969530" cy="5138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2400" b="0" kern="1200">
          <a:solidFill>
            <a:schemeClr val="tx1"/>
          </a:solidFill>
          <a:effectLst/>
          <a:latin typeface="Times New Roman" pitchFamily="18" charset="0"/>
          <a:ea typeface="+mj-ea"/>
          <a:cs typeface="Times New Roman" pitchFamily="18" charset="0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4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4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4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3745" y="3048000"/>
            <a:ext cx="7772400" cy="914399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en-US" sz="6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 1</a:t>
            </a:r>
            <a:endParaRPr lang="en-US" sz="6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467559" y="990600"/>
            <a:ext cx="6224781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Class Activity</a:t>
            </a:r>
          </a:p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Quiz –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Practice Exam Questions</a:t>
            </a:r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5095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/>
          <a:lstStyle/>
          <a:p>
            <a:endParaRPr lang="en-US" sz="2400" dirty="0" smtClean="0"/>
          </a:p>
          <a:p>
            <a:r>
              <a:rPr lang="en-US" sz="2400" dirty="0" smtClean="0"/>
              <a:t>Is non-volatile</a:t>
            </a:r>
          </a:p>
          <a:p>
            <a:endParaRPr lang="en-US" sz="2400" dirty="0" smtClean="0"/>
          </a:p>
          <a:p>
            <a:r>
              <a:rPr lang="en-US" sz="2400" dirty="0" smtClean="0"/>
              <a:t>Is permanent </a:t>
            </a:r>
          </a:p>
          <a:p>
            <a:endParaRPr lang="en-US" sz="2400" dirty="0"/>
          </a:p>
          <a:p>
            <a:r>
              <a:rPr lang="en-US" sz="2400" dirty="0" smtClean="0"/>
              <a:t>Remains only a few minutes after the power is </a:t>
            </a:r>
            <a:r>
              <a:rPr lang="en-US" dirty="0" smtClean="0"/>
              <a:t>turned off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Is volatile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114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Data that is stored in RAM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225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81200"/>
            <a:ext cx="8229600" cy="4525963"/>
          </a:xfrm>
        </p:spPr>
        <p:txBody>
          <a:bodyPr/>
          <a:lstStyle/>
          <a:p>
            <a:r>
              <a:rPr lang="en-US" dirty="0" smtClean="0"/>
              <a:t>Operation system</a:t>
            </a:r>
          </a:p>
          <a:p>
            <a:endParaRPr lang="en-US" dirty="0"/>
          </a:p>
          <a:p>
            <a:r>
              <a:rPr lang="en-US" dirty="0" smtClean="0"/>
              <a:t>System Software</a:t>
            </a:r>
          </a:p>
          <a:p>
            <a:endParaRPr lang="en-US" dirty="0"/>
          </a:p>
          <a:p>
            <a:r>
              <a:rPr lang="en-US" dirty="0" smtClean="0"/>
              <a:t>Application Software</a:t>
            </a:r>
          </a:p>
          <a:p>
            <a:endParaRPr lang="en-US" dirty="0"/>
          </a:p>
          <a:p>
            <a:r>
              <a:rPr lang="en-US" dirty="0" smtClean="0"/>
              <a:t>DOS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610600" cy="114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Type of software that can be described as “end-user” software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9191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400" dirty="0" smtClean="0"/>
          </a:p>
          <a:p>
            <a:r>
              <a:rPr lang="en-US" sz="2400" dirty="0" smtClean="0"/>
              <a:t>16</a:t>
            </a:r>
          </a:p>
          <a:p>
            <a:endParaRPr lang="en-US" sz="2400" dirty="0" smtClean="0"/>
          </a:p>
          <a:p>
            <a:r>
              <a:rPr lang="en-US" sz="2400" dirty="0" smtClean="0"/>
              <a:t>8</a:t>
            </a:r>
          </a:p>
          <a:p>
            <a:endParaRPr lang="en-US" sz="2400" dirty="0" smtClean="0"/>
          </a:p>
          <a:p>
            <a:r>
              <a:rPr lang="en-US" sz="2400" dirty="0" smtClean="0"/>
              <a:t>32</a:t>
            </a:r>
          </a:p>
          <a:p>
            <a:endParaRPr lang="en-US" sz="2400" dirty="0" smtClean="0"/>
          </a:p>
          <a:p>
            <a:r>
              <a:rPr lang="en-US" sz="2400" dirty="0" smtClean="0"/>
              <a:t>1024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How many bits make 1 byte ?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3674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RAM and ROM </a:t>
            </a:r>
          </a:p>
          <a:p>
            <a:endParaRPr lang="en-US" dirty="0"/>
          </a:p>
          <a:p>
            <a:r>
              <a:rPr lang="en-US" dirty="0" smtClean="0"/>
              <a:t>Keyboard and Mouse</a:t>
            </a:r>
          </a:p>
          <a:p>
            <a:endParaRPr lang="en-US" dirty="0"/>
          </a:p>
          <a:p>
            <a:r>
              <a:rPr lang="en-US" dirty="0" smtClean="0"/>
              <a:t>CD and DVD</a:t>
            </a:r>
          </a:p>
          <a:p>
            <a:endParaRPr lang="en-US" dirty="0"/>
          </a:p>
          <a:p>
            <a:r>
              <a:rPr lang="en-US" dirty="0" smtClean="0"/>
              <a:t>Secondary and Tertiary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Two well known types of memory chips are ____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9041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Wallpaper</a:t>
            </a:r>
          </a:p>
          <a:p>
            <a:endParaRPr lang="en-US" dirty="0" smtClean="0"/>
          </a:p>
          <a:p>
            <a:r>
              <a:rPr lang="en-US" dirty="0" smtClean="0"/>
              <a:t>Taskbar</a:t>
            </a:r>
          </a:p>
          <a:p>
            <a:endParaRPr lang="en-US" dirty="0" smtClean="0"/>
          </a:p>
          <a:p>
            <a:r>
              <a:rPr lang="en-US" dirty="0" smtClean="0"/>
              <a:t>Icon</a:t>
            </a:r>
          </a:p>
          <a:p>
            <a:endParaRPr lang="en-US" dirty="0" smtClean="0"/>
          </a:p>
          <a:p>
            <a:r>
              <a:rPr lang="en-US" dirty="0" smtClean="0"/>
              <a:t>Window</a:t>
            </a:r>
          </a:p>
          <a:p>
            <a:endParaRPr lang="en-US" b="1" u="sng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The desktop background which is also called as ____, is a picture, color, or design on the desktop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27219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dirty="0" smtClean="0"/>
              <a:t>True</a:t>
            </a:r>
          </a:p>
          <a:p>
            <a:endParaRPr lang="en-US" dirty="0" smtClean="0"/>
          </a:p>
          <a:p>
            <a:r>
              <a:rPr lang="en-US" dirty="0" smtClean="0"/>
              <a:t>False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Log-off is a power-saving state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25160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Icon</a:t>
            </a:r>
          </a:p>
          <a:p>
            <a:endParaRPr lang="en-US" dirty="0"/>
          </a:p>
          <a:p>
            <a:r>
              <a:rPr lang="en-US" dirty="0" smtClean="0"/>
              <a:t>Folder</a:t>
            </a:r>
          </a:p>
          <a:p>
            <a:endParaRPr lang="en-US" dirty="0"/>
          </a:p>
          <a:p>
            <a:r>
              <a:rPr lang="en-US" dirty="0" smtClean="0"/>
              <a:t>Document</a:t>
            </a:r>
          </a:p>
          <a:p>
            <a:endParaRPr lang="en-US" dirty="0"/>
          </a:p>
          <a:p>
            <a:r>
              <a:rPr lang="en-US" dirty="0" smtClean="0"/>
              <a:t>Sheet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___________ is like a container in which you can store files.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516679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 smtClean="0"/>
              <a:t>Maximize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Minimize 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Start 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Close</a:t>
            </a:r>
            <a:endParaRPr lang="en-US" dirty="0"/>
          </a:p>
          <a:p>
            <a:endParaRPr lang="en-US" b="1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button for the following task is not present in the “Title bar”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0170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 smtClean="0"/>
              <a:t>Folder book</a:t>
            </a:r>
            <a:endParaRPr lang="en-US" dirty="0"/>
          </a:p>
          <a:p>
            <a:pPr>
              <a:lnSpc>
                <a:spcPct val="200000"/>
              </a:lnSpc>
            </a:pPr>
            <a:r>
              <a:rPr lang="en-US" dirty="0" smtClean="0"/>
              <a:t>Sub-folder</a:t>
            </a:r>
            <a:endParaRPr lang="en-US" dirty="0"/>
          </a:p>
          <a:p>
            <a:pPr>
              <a:lnSpc>
                <a:spcPct val="200000"/>
              </a:lnSpc>
            </a:pPr>
            <a:r>
              <a:rPr lang="en-US" dirty="0" smtClean="0"/>
              <a:t>File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Main Folder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A folder within a folder is called as “__________”</a:t>
            </a:r>
            <a:r>
              <a:rPr lang="en-US" dirty="0" smtClean="0"/>
              <a:t>.</a:t>
            </a:r>
            <a:r>
              <a:rPr lang="en-US" b="1" dirty="0"/>
              <a:t/>
            </a:r>
            <a:br>
              <a:rPr lang="en-US" b="1" dirty="0"/>
            </a:b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309921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Menu bar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Title bar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Spacebar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Taskbar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At the bottom of the screen, you can see a long, thin bar which is called as ______________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3778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057400"/>
            <a:ext cx="8229600" cy="3687763"/>
          </a:xfrm>
        </p:spPr>
        <p:txBody>
          <a:bodyPr/>
          <a:lstStyle/>
          <a:p>
            <a:pPr marL="624078" indent="-514350">
              <a:lnSpc>
                <a:spcPct val="200000"/>
              </a:lnSpc>
              <a:buFont typeface="+mj-lt"/>
              <a:buAutoNum type="alphaLcParenR"/>
            </a:pPr>
            <a:r>
              <a:rPr lang="en-US" sz="2400" dirty="0" smtClean="0"/>
              <a:t>True</a:t>
            </a:r>
          </a:p>
          <a:p>
            <a:pPr marL="624078" indent="-514350">
              <a:lnSpc>
                <a:spcPct val="200000"/>
              </a:lnSpc>
              <a:buFont typeface="+mj-lt"/>
              <a:buAutoNum type="alphaLcParenR"/>
            </a:pPr>
            <a:r>
              <a:rPr lang="en-US" dirty="0" smtClean="0"/>
              <a:t>False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686800" cy="12954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en-US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ALU performs 2 types of operations : Central and Circular </a:t>
            </a:r>
            <a:endParaRPr lang="en-US" sz="24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2798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A screen saver is  a program that displays  an image,  animation or just a blank screen on a computer after no input is given for a certain length of time.</a:t>
            </a:r>
            <a:endParaRPr lang="en-US" b="1" dirty="0"/>
          </a:p>
        </p:txBody>
      </p:sp>
      <p:sp>
        <p:nvSpPr>
          <p:cNvPr id="5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Font typeface="+mj-lt"/>
              <a:buAutoNum type="alphaLcParenR"/>
            </a:pPr>
            <a:endParaRPr lang="en-US" dirty="0" smtClean="0"/>
          </a:p>
          <a:p>
            <a:pPr marL="624078" indent="-514350">
              <a:buFont typeface="+mj-lt"/>
              <a:buAutoNum type="alphaLcParenR"/>
            </a:pPr>
            <a:r>
              <a:rPr lang="en-US" sz="2400" dirty="0" smtClean="0"/>
              <a:t>True</a:t>
            </a:r>
          </a:p>
          <a:p>
            <a:pPr marL="624078" indent="-514350">
              <a:buFont typeface="+mj-lt"/>
              <a:buAutoNum type="alphaLcParenR"/>
            </a:pPr>
            <a:endParaRPr lang="en-US" sz="2400" dirty="0" smtClean="0"/>
          </a:p>
          <a:p>
            <a:pPr marL="624078" indent="-514350">
              <a:buFont typeface="+mj-lt"/>
              <a:buAutoNum type="alphaLcParenR"/>
            </a:pPr>
            <a:r>
              <a:rPr lang="en-US" sz="2400" dirty="0" smtClean="0"/>
              <a:t>False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99172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 smtClean="0"/>
              <a:t>True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False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following characters can be used in a folder or a file name : \ / : * ? &gt; &lt; “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751777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False 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True </a:t>
            </a:r>
          </a:p>
          <a:p>
            <a:pPr>
              <a:lnSpc>
                <a:spcPct val="200000"/>
              </a:lnSpc>
            </a:pPr>
            <a:endParaRPr lang="en-US" dirty="0"/>
          </a:p>
          <a:p>
            <a:pPr>
              <a:lnSpc>
                <a:spcPct val="200000"/>
              </a:lnSpc>
            </a:pPr>
            <a:endParaRPr lang="en-US" dirty="0" smtClean="0"/>
          </a:p>
          <a:p>
            <a:pPr>
              <a:lnSpc>
                <a:spcPct val="200000"/>
              </a:lnSpc>
            </a:pPr>
            <a:endParaRPr lang="en-US" dirty="0"/>
          </a:p>
          <a:p>
            <a:pPr>
              <a:lnSpc>
                <a:spcPct val="200000"/>
              </a:lnSpc>
            </a:pPr>
            <a:endParaRPr lang="en-US" dirty="0" smtClean="0"/>
          </a:p>
          <a:p>
            <a:pPr>
              <a:lnSpc>
                <a:spcPct val="200000"/>
              </a:lnSpc>
            </a:pPr>
            <a:endParaRPr lang="en-US" dirty="0"/>
          </a:p>
          <a:p>
            <a:pPr>
              <a:lnSpc>
                <a:spcPct val="200000"/>
              </a:lnSpc>
            </a:pPr>
            <a:endParaRPr lang="en-US" dirty="0" smtClean="0"/>
          </a:p>
          <a:p>
            <a:pPr>
              <a:lnSpc>
                <a:spcPct val="200000"/>
              </a:lnSpc>
            </a:pPr>
            <a:endParaRPr lang="en-US" dirty="0"/>
          </a:p>
          <a:p>
            <a:pPr>
              <a:lnSpc>
                <a:spcPct val="200000"/>
              </a:lnSpc>
            </a:pPr>
            <a:endParaRPr lang="en-US" dirty="0" smtClean="0"/>
          </a:p>
          <a:p>
            <a:pPr>
              <a:lnSpc>
                <a:spcPct val="200000"/>
              </a:lnSpc>
            </a:pPr>
            <a:endParaRPr lang="en-US" dirty="0"/>
          </a:p>
          <a:p>
            <a:pPr>
              <a:lnSpc>
                <a:spcPct val="200000"/>
              </a:lnSpc>
            </a:pPr>
            <a:endParaRPr lang="en-US" dirty="0" smtClean="0"/>
          </a:p>
          <a:p>
            <a:pPr>
              <a:lnSpc>
                <a:spcPct val="200000"/>
              </a:lnSpc>
            </a:pPr>
            <a:endParaRPr lang="en-US" dirty="0"/>
          </a:p>
          <a:p>
            <a:pPr>
              <a:lnSpc>
                <a:spcPct val="200000"/>
              </a:lnSpc>
            </a:pPr>
            <a:endParaRPr lang="en-US" dirty="0" smtClean="0"/>
          </a:p>
          <a:p>
            <a:pPr>
              <a:lnSpc>
                <a:spcPct val="200000"/>
              </a:lnSpc>
            </a:pPr>
            <a:endParaRPr lang="en-US" dirty="0"/>
          </a:p>
          <a:p>
            <a:pPr>
              <a:lnSpc>
                <a:spcPct val="200000"/>
              </a:lnSpc>
            </a:pPr>
            <a:endParaRPr lang="en-US" dirty="0" smtClean="0"/>
          </a:p>
          <a:p>
            <a:pPr>
              <a:lnSpc>
                <a:spcPct val="200000"/>
              </a:lnSpc>
            </a:pPr>
            <a:endParaRPr lang="en-US" dirty="0"/>
          </a:p>
          <a:p>
            <a:pPr>
              <a:lnSpc>
                <a:spcPct val="200000"/>
              </a:lnSpc>
            </a:pPr>
            <a:endParaRPr lang="en-US" dirty="0" smtClean="0"/>
          </a:p>
          <a:p>
            <a:pPr>
              <a:lnSpc>
                <a:spcPct val="200000"/>
              </a:lnSpc>
            </a:pPr>
            <a:endParaRPr lang="en-US" dirty="0"/>
          </a:p>
          <a:p>
            <a:pPr>
              <a:lnSpc>
                <a:spcPct val="200000"/>
              </a:lnSpc>
            </a:pPr>
            <a:endParaRPr lang="en-US" dirty="0" smtClean="0"/>
          </a:p>
          <a:p>
            <a:pPr>
              <a:lnSpc>
                <a:spcPct val="200000"/>
              </a:lnSpc>
            </a:pPr>
            <a:endParaRPr lang="en-US" dirty="0"/>
          </a:p>
          <a:p>
            <a:pPr>
              <a:lnSpc>
                <a:spcPct val="200000"/>
              </a:lnSpc>
            </a:pPr>
            <a:endParaRPr lang="en-US" dirty="0" smtClean="0"/>
          </a:p>
          <a:p>
            <a:pPr>
              <a:lnSpc>
                <a:spcPct val="200000"/>
              </a:lnSpc>
            </a:pPr>
            <a:endParaRPr lang="en-US" dirty="0"/>
          </a:p>
          <a:p>
            <a:pPr>
              <a:lnSpc>
                <a:spcPct val="200000"/>
              </a:lnSpc>
            </a:pPr>
            <a:endParaRPr lang="en-US" dirty="0" smtClean="0"/>
          </a:p>
          <a:p>
            <a:pPr>
              <a:lnSpc>
                <a:spcPct val="200000"/>
              </a:lnSpc>
            </a:pPr>
            <a:endParaRPr lang="en-US" dirty="0"/>
          </a:p>
          <a:p>
            <a:pPr>
              <a:lnSpc>
                <a:spcPct val="200000"/>
              </a:lnSpc>
            </a:pPr>
            <a:endParaRPr lang="en-US" dirty="0" smtClean="0"/>
          </a:p>
          <a:p>
            <a:pPr>
              <a:lnSpc>
                <a:spcPct val="200000"/>
              </a:lnSpc>
            </a:pPr>
            <a:endParaRPr lang="en-US" dirty="0"/>
          </a:p>
          <a:p>
            <a:pPr>
              <a:lnSpc>
                <a:spcPct val="200000"/>
              </a:lnSpc>
            </a:pPr>
            <a:endParaRPr lang="en-US" dirty="0" smtClean="0"/>
          </a:p>
          <a:p>
            <a:pPr>
              <a:lnSpc>
                <a:spcPct val="200000"/>
              </a:lnSpc>
            </a:pPr>
            <a:endParaRPr lang="en-US" dirty="0"/>
          </a:p>
          <a:p>
            <a:pPr>
              <a:lnSpc>
                <a:spcPct val="200000"/>
              </a:lnSpc>
            </a:pPr>
            <a:endParaRPr lang="en-US" dirty="0" smtClean="0"/>
          </a:p>
          <a:p>
            <a:pPr>
              <a:lnSpc>
                <a:spcPct val="200000"/>
              </a:lnSpc>
            </a:pPr>
            <a:endParaRPr lang="en-US" dirty="0"/>
          </a:p>
          <a:p>
            <a:pPr>
              <a:lnSpc>
                <a:spcPct val="200000"/>
              </a:lnSpc>
            </a:pPr>
            <a:endParaRPr lang="en-US" dirty="0" smtClean="0"/>
          </a:p>
          <a:p>
            <a:pPr>
              <a:lnSpc>
                <a:spcPct val="200000"/>
              </a:lnSpc>
            </a:pPr>
            <a:endParaRPr lang="en-US" dirty="0"/>
          </a:p>
          <a:p>
            <a:pPr>
              <a:lnSpc>
                <a:spcPct val="200000"/>
              </a:lnSpc>
            </a:pPr>
            <a:endParaRPr lang="en-US" dirty="0" smtClean="0"/>
          </a:p>
          <a:p>
            <a:pPr>
              <a:lnSpc>
                <a:spcPct val="200000"/>
              </a:lnSpc>
            </a:pPr>
            <a:endParaRPr lang="en-US" dirty="0"/>
          </a:p>
          <a:p>
            <a:pPr>
              <a:lnSpc>
                <a:spcPct val="200000"/>
              </a:lnSpc>
            </a:pPr>
            <a:endParaRPr lang="en-US" dirty="0" smtClean="0"/>
          </a:p>
          <a:p>
            <a:pPr>
              <a:lnSpc>
                <a:spcPct val="200000"/>
              </a:lnSpc>
            </a:pPr>
            <a:endParaRPr lang="en-US" dirty="0"/>
          </a:p>
          <a:p>
            <a:pPr marL="109728" indent="0">
              <a:lnSpc>
                <a:spcPct val="200000"/>
              </a:lnSpc>
              <a:buNone/>
            </a:pPr>
            <a:endParaRPr lang="en-US" dirty="0" smtClean="0"/>
          </a:p>
          <a:p>
            <a:pPr marL="109728" indent="0">
              <a:lnSpc>
                <a:spcPct val="200000"/>
              </a:lnSpc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In Windows OS, you change the mouse pointer of your computer and give fancy look to the mouse pointer.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590626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>
              <a:lnSpc>
                <a:spcPct val="200000"/>
              </a:lnSpc>
            </a:pPr>
            <a:r>
              <a:rPr lang="en-US" dirty="0" smtClean="0"/>
              <a:t>List menu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Icons</a:t>
            </a:r>
            <a:endParaRPr lang="en-US" dirty="0"/>
          </a:p>
          <a:p>
            <a:pPr>
              <a:lnSpc>
                <a:spcPct val="200000"/>
              </a:lnSpc>
            </a:pPr>
            <a:r>
              <a:rPr lang="en-US" dirty="0" smtClean="0"/>
              <a:t>File menu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Pictures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b="1" dirty="0" smtClean="0"/>
              <a:t>What do we call those small, colorful graphical picture we see on the desktop 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244640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pPr>
              <a:lnSpc>
                <a:spcPct val="200000"/>
              </a:lnSpc>
            </a:pPr>
            <a:r>
              <a:rPr lang="en-US" dirty="0" smtClean="0"/>
              <a:t>True 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False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A mainframe is a type of computer system that is more powerful than a typical mini computer system.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274607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55000"/>
                <a:satMod val="300000"/>
              </a:schemeClr>
            </a:gs>
            <a:gs pos="32000">
              <a:schemeClr val="bg1">
                <a:tint val="65000"/>
                <a:satMod val="300000"/>
              </a:schemeClr>
            </a:gs>
            <a:gs pos="100000">
              <a:schemeClr val="bg1">
                <a:shade val="65000"/>
                <a:satMod val="300000"/>
              </a:schemeClr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48862" y="2051700"/>
            <a:ext cx="6846277" cy="2754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300" dirty="0" smtClean="0">
                <a:latin typeface="Edwardian Script ITC" pitchFamily="66" charset="0"/>
              </a:rPr>
              <a:t>Thank you</a:t>
            </a:r>
            <a:endParaRPr lang="en-US" sz="17300" dirty="0">
              <a:latin typeface="Edwardian Script ITC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3843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52600"/>
            <a:ext cx="8686800" cy="3687763"/>
          </a:xfrm>
        </p:spPr>
        <p:txBody>
          <a:bodyPr>
            <a:normAutofit/>
          </a:bodyPr>
          <a:lstStyle/>
          <a:p>
            <a:pPr marL="624078" indent="-514350">
              <a:lnSpc>
                <a:spcPct val="200000"/>
              </a:lnSpc>
              <a:buFont typeface="+mj-lt"/>
              <a:buAutoNum type="alphaLcParenR"/>
            </a:pPr>
            <a:r>
              <a:rPr lang="en-US" dirty="0" smtClean="0"/>
              <a:t>CU</a:t>
            </a:r>
            <a:endParaRPr lang="en-US" sz="2400" dirty="0" smtClean="0"/>
          </a:p>
          <a:p>
            <a:pPr marL="624078" indent="-514350">
              <a:lnSpc>
                <a:spcPct val="200000"/>
              </a:lnSpc>
              <a:buFont typeface="+mj-lt"/>
              <a:buAutoNum type="alphaLcParenR"/>
            </a:pPr>
            <a:r>
              <a:rPr lang="en-US" sz="2400" dirty="0" smtClean="0"/>
              <a:t>ALU</a:t>
            </a:r>
          </a:p>
          <a:p>
            <a:pPr marL="624078" indent="-514350">
              <a:lnSpc>
                <a:spcPct val="200000"/>
              </a:lnSpc>
              <a:buFont typeface="+mj-lt"/>
              <a:buAutoNum type="alphaLcParenR"/>
            </a:pPr>
            <a:r>
              <a:rPr lang="en-US" dirty="0" smtClean="0"/>
              <a:t>GUI</a:t>
            </a:r>
          </a:p>
          <a:p>
            <a:pPr marL="624078" indent="-514350">
              <a:lnSpc>
                <a:spcPct val="200000"/>
              </a:lnSpc>
              <a:buFont typeface="+mj-lt"/>
              <a:buAutoNum type="alphaLcParenR"/>
            </a:pPr>
            <a:r>
              <a:rPr lang="en-US" dirty="0" smtClean="0"/>
              <a:t>None of them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686800" cy="12954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en-US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This unit performs Arithmetic and Logical operations </a:t>
            </a:r>
            <a:endParaRPr lang="en-US" sz="24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8772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2400" dirty="0" smtClean="0"/>
              <a:t>Oscillating storage</a:t>
            </a:r>
          </a:p>
          <a:p>
            <a:endParaRPr lang="en-US" sz="2400" dirty="0" smtClean="0"/>
          </a:p>
          <a:p>
            <a:r>
              <a:rPr lang="en-US" dirty="0" smtClean="0"/>
              <a:t>Permanent storage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Volatile storage</a:t>
            </a:r>
          </a:p>
          <a:p>
            <a:endParaRPr lang="en-US" dirty="0"/>
          </a:p>
          <a:p>
            <a:r>
              <a:rPr lang="en-US" dirty="0" smtClean="0"/>
              <a:t>Intermittent storage</a:t>
            </a:r>
            <a:endParaRPr lang="en-US" sz="2400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114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RAM provides :-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4296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229600" cy="4525963"/>
          </a:xfrm>
        </p:spPr>
        <p:txBody>
          <a:bodyPr/>
          <a:lstStyle/>
          <a:p>
            <a:r>
              <a:rPr lang="en-US" sz="2400" dirty="0" smtClean="0"/>
              <a:t>Software</a:t>
            </a:r>
          </a:p>
          <a:p>
            <a:endParaRPr lang="en-US" sz="2400" dirty="0" smtClean="0"/>
          </a:p>
          <a:p>
            <a:r>
              <a:rPr lang="en-US" sz="2400" dirty="0" smtClean="0"/>
              <a:t>Hardware</a:t>
            </a:r>
          </a:p>
          <a:p>
            <a:endParaRPr lang="en-US" sz="2400" dirty="0"/>
          </a:p>
          <a:p>
            <a:r>
              <a:rPr lang="en-US" sz="2400" dirty="0" smtClean="0"/>
              <a:t>Firmware</a:t>
            </a:r>
          </a:p>
          <a:p>
            <a:endParaRPr lang="en-US" sz="2400" dirty="0"/>
          </a:p>
          <a:p>
            <a:r>
              <a:rPr lang="en-US" sz="2400" dirty="0" smtClean="0"/>
              <a:t>Solidware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Another name for keyboard, mouse, monitor and system unit</a:t>
            </a:r>
            <a:endParaRPr lang="en-US" sz="27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7816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229600" cy="4525963"/>
          </a:xfrm>
        </p:spPr>
        <p:txBody>
          <a:bodyPr/>
          <a:lstStyle/>
          <a:p>
            <a:r>
              <a:rPr lang="en-US" dirty="0" smtClean="0"/>
              <a:t>Monitor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Hard Disk</a:t>
            </a:r>
          </a:p>
          <a:p>
            <a:endParaRPr lang="en-US" sz="2400" dirty="0"/>
          </a:p>
          <a:p>
            <a:r>
              <a:rPr lang="en-US" sz="2400" dirty="0" smtClean="0"/>
              <a:t>CPU</a:t>
            </a:r>
          </a:p>
          <a:p>
            <a:endParaRPr lang="en-US" sz="2400" dirty="0"/>
          </a:p>
          <a:p>
            <a:r>
              <a:rPr lang="en-US" sz="2400" dirty="0" smtClean="0"/>
              <a:t>Keyboard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Which of the following is a storage device</a:t>
            </a:r>
            <a:endParaRPr lang="en-US" sz="27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1160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229600" cy="4525963"/>
          </a:xfrm>
        </p:spPr>
        <p:txBody>
          <a:bodyPr/>
          <a:lstStyle/>
          <a:p>
            <a:r>
              <a:rPr lang="en-US" dirty="0" smtClean="0"/>
              <a:t>Output device</a:t>
            </a:r>
          </a:p>
          <a:p>
            <a:endParaRPr lang="en-US" sz="2400" dirty="0" smtClean="0"/>
          </a:p>
          <a:p>
            <a:r>
              <a:rPr lang="en-US" sz="2400" dirty="0" smtClean="0"/>
              <a:t>Memory</a:t>
            </a:r>
          </a:p>
          <a:p>
            <a:endParaRPr lang="en-US" sz="2400" dirty="0"/>
          </a:p>
          <a:p>
            <a:r>
              <a:rPr lang="en-US" sz="2400" dirty="0" smtClean="0"/>
              <a:t>Input device</a:t>
            </a:r>
          </a:p>
          <a:p>
            <a:endParaRPr lang="en-US" sz="2400" dirty="0"/>
          </a:p>
          <a:p>
            <a:r>
              <a:rPr lang="en-US" sz="2400" dirty="0" smtClean="0"/>
              <a:t>CPU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2700" b="1" dirty="0">
                <a:latin typeface="Times New Roman" pitchFamily="18" charset="0"/>
                <a:cs typeface="Times New Roman" pitchFamily="18" charset="0"/>
              </a:rPr>
              <a:t>_____ is 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 holding area for data, instructions and information</a:t>
            </a:r>
            <a:endParaRPr lang="en-US" sz="27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5668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229600" cy="4525963"/>
          </a:xfrm>
        </p:spPr>
        <p:txBody>
          <a:bodyPr/>
          <a:lstStyle/>
          <a:p>
            <a:r>
              <a:rPr lang="en-US" dirty="0" smtClean="0"/>
              <a:t>Internet Explorers</a:t>
            </a:r>
          </a:p>
          <a:p>
            <a:endParaRPr lang="en-US" sz="2400" dirty="0" smtClean="0"/>
          </a:p>
          <a:p>
            <a:r>
              <a:rPr lang="en-US" dirty="0" smtClean="0"/>
              <a:t>Operating system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Desktop</a:t>
            </a:r>
          </a:p>
          <a:p>
            <a:endParaRPr lang="en-US" sz="2400" dirty="0"/>
          </a:p>
          <a:p>
            <a:r>
              <a:rPr lang="en-US" sz="2400" dirty="0" smtClean="0"/>
              <a:t>Drivers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>
                <a:latin typeface="Times New Roman" pitchFamily="18" charset="0"/>
                <a:cs typeface="Times New Roman" pitchFamily="18" charset="0"/>
              </a:rPr>
              <a:t>_________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provides the user interface, controls the computers resources and run programs 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7516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14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GUI stands for _____________.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400" dirty="0" smtClean="0"/>
          </a:p>
          <a:p>
            <a:r>
              <a:rPr lang="en-US" sz="2400" dirty="0" smtClean="0"/>
              <a:t>Graphical user interface</a:t>
            </a:r>
          </a:p>
          <a:p>
            <a:endParaRPr lang="en-US" sz="2400" dirty="0"/>
          </a:p>
          <a:p>
            <a:r>
              <a:rPr lang="en-US" dirty="0" smtClean="0"/>
              <a:t>Graphical user Internet</a:t>
            </a:r>
          </a:p>
          <a:p>
            <a:endParaRPr lang="en-US" sz="2400" dirty="0"/>
          </a:p>
          <a:p>
            <a:r>
              <a:rPr lang="en-US" dirty="0" smtClean="0"/>
              <a:t>Greater user Interface</a:t>
            </a:r>
          </a:p>
          <a:p>
            <a:endParaRPr lang="en-US" sz="2400" dirty="0"/>
          </a:p>
          <a:p>
            <a:r>
              <a:rPr lang="en-US" dirty="0" smtClean="0"/>
              <a:t>Graphical Union Interface</a:t>
            </a:r>
          </a:p>
          <a:p>
            <a:endParaRPr lang="en-US" sz="24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61499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919</TotalTime>
  <Words>361</Words>
  <Application>Microsoft Office PowerPoint</Application>
  <PresentationFormat>On-screen Show (4:3)</PresentationFormat>
  <Paragraphs>200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Concourse</vt:lpstr>
      <vt:lpstr>        Exam 1</vt:lpstr>
      <vt:lpstr> ALU performs 2 types of operations : Central and Circular </vt:lpstr>
      <vt:lpstr> This unit performs Arithmetic and Logical operations </vt:lpstr>
      <vt:lpstr>RAM provides :-</vt:lpstr>
      <vt:lpstr> Another name for keyboard, mouse, monitor and system unit</vt:lpstr>
      <vt:lpstr> Which of the following is a storage device</vt:lpstr>
      <vt:lpstr> _____ is  holding area for data, instructions and information</vt:lpstr>
      <vt:lpstr> _________ provides the user interface, controls the computers resources and run programs </vt:lpstr>
      <vt:lpstr>GUI stands for _____________.</vt:lpstr>
      <vt:lpstr>Data that is stored in RAM</vt:lpstr>
      <vt:lpstr>Type of software that can be described as “end-user” software</vt:lpstr>
      <vt:lpstr>How many bits make 1 byte ?</vt:lpstr>
      <vt:lpstr>Two well known types of memory chips are ____</vt:lpstr>
      <vt:lpstr>The desktop background which is also called as ____, is a picture, color, or design on the desktop</vt:lpstr>
      <vt:lpstr>Log-off is a power-saving state</vt:lpstr>
      <vt:lpstr>___________ is like a container in which you can store files.</vt:lpstr>
      <vt:lpstr>The button for the following task is not present in the “Title bar”</vt:lpstr>
      <vt:lpstr> A folder within a folder is called as “__________”. </vt:lpstr>
      <vt:lpstr>At the bottom of the screen, you can see a long, thin bar which is called as ______________</vt:lpstr>
      <vt:lpstr>A screen saver is  a program that displays  an image,  animation or just a blank screen on a computer after no input is given for a certain length of time.</vt:lpstr>
      <vt:lpstr>The following characters can be used in a folder or a file name : \ / : * ? &gt; &lt; “</vt:lpstr>
      <vt:lpstr>In Windows OS, you change the mouse pointer of your computer and give fancy look to the mouse pointer.</vt:lpstr>
      <vt:lpstr>What do we call those small, colorful graphical picture we see on the desktop ?</vt:lpstr>
      <vt:lpstr>A mainframe is a type of computer system that is more powerful than a typical mini computer system.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Sana</dc:creator>
  <cp:lastModifiedBy>Ruby</cp:lastModifiedBy>
  <cp:revision>157</cp:revision>
  <dcterms:created xsi:type="dcterms:W3CDTF">2012-09-18T05:57:06Z</dcterms:created>
  <dcterms:modified xsi:type="dcterms:W3CDTF">2014-02-16T12:24:16Z</dcterms:modified>
</cp:coreProperties>
</file>