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08" r:id="rId2"/>
    <p:sldId id="257" r:id="rId3"/>
    <p:sldId id="311" r:id="rId4"/>
    <p:sldId id="310" r:id="rId5"/>
    <p:sldId id="259" r:id="rId6"/>
    <p:sldId id="313" r:id="rId7"/>
    <p:sldId id="261" r:id="rId8"/>
    <p:sldId id="304" r:id="rId9"/>
    <p:sldId id="312" r:id="rId10"/>
    <p:sldId id="306" r:id="rId11"/>
    <p:sldId id="302" r:id="rId12"/>
    <p:sldId id="307" r:id="rId13"/>
    <p:sldId id="303" r:id="rId14"/>
    <p:sldId id="262" r:id="rId15"/>
    <p:sldId id="264" r:id="rId16"/>
    <p:sldId id="301" r:id="rId17"/>
    <p:sldId id="265" r:id="rId18"/>
    <p:sldId id="266" r:id="rId19"/>
    <p:sldId id="267" r:id="rId20"/>
    <p:sldId id="268" r:id="rId21"/>
    <p:sldId id="305" r:id="rId22"/>
    <p:sldId id="271" r:id="rId23"/>
    <p:sldId id="272" r:id="rId24"/>
    <p:sldId id="273" r:id="rId25"/>
    <p:sldId id="274" r:id="rId26"/>
    <p:sldId id="277" r:id="rId27"/>
    <p:sldId id="278" r:id="rId28"/>
    <p:sldId id="279" r:id="rId29"/>
    <p:sldId id="280" r:id="rId30"/>
    <p:sldId id="282" r:id="rId31"/>
    <p:sldId id="284" r:id="rId32"/>
    <p:sldId id="286" r:id="rId33"/>
    <p:sldId id="287" r:id="rId34"/>
    <p:sldId id="289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63" r:id="rId43"/>
    <p:sldId id="299" r:id="rId44"/>
    <p:sldId id="300" r:id="rId45"/>
    <p:sldId id="290" r:id="rId46"/>
    <p:sldId id="285" r:id="rId47"/>
    <p:sldId id="288" r:id="rId48"/>
    <p:sldId id="276" r:id="rId49"/>
    <p:sldId id="270" r:id="rId50"/>
    <p:sldId id="296" r:id="rId51"/>
    <p:sldId id="283" r:id="rId52"/>
    <p:sldId id="269" r:id="rId53"/>
    <p:sldId id="309" r:id="rId54"/>
  </p:sldIdLst>
  <p:sldSz cx="12192000" cy="6858000"/>
  <p:notesSz cx="6858000" cy="91440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C0494"/>
    <a:srgbClr val="FFCCFF"/>
    <a:srgbClr val="FFFF9F"/>
    <a:srgbClr val="FF99FF"/>
    <a:srgbClr val="737937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86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80E4AD-A16D-438E-95E3-E0BBD0083F78}" type="datetimeFigureOut">
              <a:rPr lang="ar-SA" smtClean="0"/>
              <a:pPr/>
              <a:t>27/08/42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F6E347-FEB5-4987-B50B-CDCF5BFC227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F95810-E6F0-4B64-AE69-40B97DE4A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3F6B4D-1374-430B-A4FF-E232C21C0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E21E1F-221C-4652-B31C-8746464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EF2C45-D578-494A-A4AF-6C62BCCD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A574EE-D4A4-44B1-A5DB-856BE63D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142669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1D7A1-F19D-401C-9119-8DD99DE8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59FFBD2-6B83-48A6-81C9-A7BCB8699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301E22-DDF6-469A-B1F0-A014640C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F1B056-5C87-48CA-BCCF-40BECBF4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41AEDA-CBDC-42E2-9A38-2BC04B01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121384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AD2E5C-0E3F-4191-8475-D47BD833D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35E64C-FD37-4188-A409-57C987283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95A297-31B8-4156-96B4-04EF0153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105055-94B5-4D49-A77F-B4F29538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603D0E-DA04-4092-820E-7DA6CBE9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183098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C932BA-899E-4809-882A-165EB4F9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D660E-4051-4762-B15E-D9DB66B1B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C250C2-8F1E-470D-995D-2C6C93F7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E4E411-7F12-4BBC-AE63-0DA914F3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09B7B6-C2C5-48D8-9283-CB4C13F0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8922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1F4FDF-A941-4DF5-A64B-2F99110C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AC96F0-283C-4E12-8C04-0265DA63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C5FC6F-1D5A-4617-AB55-70E0DE44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A6A495-559D-4D96-85BF-8C8B79D3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D04186-207A-484A-B37C-43857B6F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138603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69984-BE3D-4E9E-AD87-A587ED70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8D23D7-FC97-41D3-A833-DB1B85DC2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1E3D19-723E-4BEB-9BFF-D202FFD3B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16086E-1BE0-4C98-A65C-18EA95BD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A51A8A-65BB-400A-8036-6DE26329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49C70A-7B1F-45D1-BB95-39E6DB53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16775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BE2F4-40A1-4A09-AFA3-B182E635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DC8E15-8ED2-4345-BFC0-3A1AE7D12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F13BFB-60CA-48FD-9CCB-BD5C1665E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F68C84F-A2FD-41AD-8A96-B75516E9C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174EAA-FB66-4FB4-840A-AA98E4503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26EF78F-8981-48D5-88FB-CC0B3363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9DB2F2-EE9B-4217-B102-B88805A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E167CE-22FF-483E-B9B9-51F9ED5C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87168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653870-0A31-48C6-9571-F0856603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572DF7-F468-4410-AE1E-18789B62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D84312D-5B41-469A-ACA9-1E2FFC8B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565EA8-916B-4BD3-8B29-5F51FE09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307310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9DDC68-C3E1-4965-9024-87C85B98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BCF2621-1F08-449B-B5F5-72DD5494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2FD259-9BE6-4255-BBFB-860C776D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42778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7AD8C7-87CB-4A7C-B611-AEA457DE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5C17BC-9955-43F1-A55E-B0C63E7C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6B42DF-A9D5-465D-B6B6-5E8A217B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A01D2A-6064-4419-A1E1-82CC1873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36EB63-FA13-4A17-8E23-5EE3EC97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503E91-DA92-47C2-92FF-8B416081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57837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A4DF8D-F8DC-4A1A-942E-968B51D5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041E637-55EC-4938-BA25-D46ABB614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7AD48F-5455-4700-92DB-2F588DE3D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11A3A0-3FDF-482C-B932-5597F208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0C80E9-525A-40BF-9353-8ABC7A8C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0A0AC-5393-4A9D-BCCA-0A91B524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24691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77B6B2-47A5-49A5-8048-6C350CFF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EF4DD2-F435-4D61-8376-D1CB64229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58EA90-F68E-4FB0-9C5A-8C04E155B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EFCD-4B6A-4FC6-949D-F0D7AAAA5765}" type="datetimeFigureOut">
              <a:rPr lang="ar-KW" smtClean="0"/>
              <a:pPr/>
              <a:t>27/08/1442</a:t>
            </a:fld>
            <a:endParaRPr lang="ar-K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E67D63-7AA5-4227-B152-A8A219FD7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9B8F1F-BF60-4FE5-9D3A-FBAD8004B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54C1-7916-462D-B07B-5E696FAE97E5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="" xmlns:p14="http://schemas.microsoft.com/office/powerpoint/2010/main" val="258152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42.xml"/><Relationship Id="rId7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slide" Target="slide19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71675" y="1385888"/>
            <a:ext cx="7415213" cy="3929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371600" y="1495723"/>
            <a:ext cx="865822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مراجعة الفصل السابع </a:t>
            </a:r>
          </a:p>
          <a:p>
            <a:pPr algn="ctr"/>
            <a:r>
              <a:rPr lang="ar-SA" sz="7200" dirty="0" smtClean="0"/>
              <a:t>الفيزياء النووية</a:t>
            </a:r>
            <a:endParaRPr lang="ar-SA" sz="7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فايزة </a:t>
            </a:r>
            <a:r>
              <a:rPr lang="ar-SA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الدهاس</a:t>
            </a:r>
            <a:r>
              <a:rPr lang="ar-S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ar-SA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114426"/>
            <a:ext cx="6118379" cy="2971800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728662" y="4287142"/>
            <a:ext cx="2701296" cy="2570858"/>
            <a:chOff x="6532406" y="4064905"/>
            <a:chExt cx="2701296" cy="257085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6532406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7002243" y="4064905"/>
              <a:ext cx="1433406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lvl="0" algn="ctr"/>
              <a:r>
                <a:rPr lang="ar-SA" sz="3200" b="1" dirty="0" err="1" smtClean="0">
                  <a:latin typeface="Muna" pitchFamily="2" charset="-78"/>
                  <a:cs typeface="Arial" panose="020B0604020202020204" pitchFamily="34" charset="0"/>
                </a:rPr>
                <a:t>غرافيتون</a:t>
              </a:r>
              <a:endParaRPr lang="ar-SA" sz="3200" b="1" dirty="0" smtClean="0">
                <a:latin typeface="Muna" pitchFamily="2" charset="-78"/>
                <a:cs typeface="Arial" panose="020B0604020202020204" pitchFamily="34" charset="0"/>
              </a:endParaRPr>
            </a:p>
            <a:p>
              <a:pPr algn="ctr"/>
              <a:r>
                <a:rPr lang="ar-SA" sz="32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9062079" y="4537616"/>
            <a:ext cx="2701296" cy="2320384"/>
            <a:chOff x="8798991" y="4315379"/>
            <a:chExt cx="2701296" cy="2320384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950219" y="4315379"/>
              <a:ext cx="1847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7005953" y="4548782"/>
            <a:ext cx="1208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كوراك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6297514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3571874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363391" y="803818"/>
            <a:ext cx="23237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971800" y="1943100"/>
            <a:ext cx="52292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  <a:cs typeface="Arial" panose="020B0604020202020204" pitchFamily="34" charset="0"/>
              </a:rPr>
              <a:t>جسيم يحمل قوة الجاذبية الأرضية ولم يكتشف حتى الآن:</a:t>
            </a:r>
            <a:endParaRPr lang="ar-SA" sz="3600" b="1" dirty="0">
              <a:solidFill>
                <a:schemeClr val="bg1"/>
              </a:solidFill>
              <a:latin typeface="Muna" pitchFamily="2" charset="-78"/>
              <a:cs typeface="Arial" panose="020B0604020202020204" pitchFamily="34" charset="0"/>
            </a:endParaRPr>
          </a:p>
        </p:txBody>
      </p:sp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4172266" y="4529732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لبتون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644377" y="4472582"/>
            <a:ext cx="1220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فوتون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356064"/>
            <a:ext cx="6118379" cy="308734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427225" y="4658617"/>
            <a:ext cx="3130613" cy="2199383"/>
            <a:chOff x="7973794" y="4436380"/>
            <a:chExt cx="3130613" cy="219938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7973794" y="4436380"/>
              <a:ext cx="313061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عائلة المجموعة الوسطى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8790617" y="4551904"/>
            <a:ext cx="3173350" cy="2306096"/>
            <a:chOff x="8798991" y="4329667"/>
            <a:chExt cx="3173350" cy="23060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935932" y="4329667"/>
              <a:ext cx="303640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عائلة  اليد اليمنى</a:t>
              </a:r>
              <a:endPara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605778" y="4663082"/>
            <a:ext cx="3121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عائلة اليد </a:t>
            </a:r>
            <a:r>
              <a:rPr lang="ar-S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اليسرى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5797451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0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661442"/>
            <a:ext cx="2198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 مما سبق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028950" y="1685925"/>
            <a:ext cx="522922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الجسيمات التي تنتج  في مسارعة الجسيمات  تنتمي  حسب تصنيف العلماء </a:t>
            </a:r>
            <a:r>
              <a:rPr lang="ar-SA" sz="3600" b="1" dirty="0" err="1" smtClean="0">
                <a:solidFill>
                  <a:schemeClr val="bg1"/>
                </a:solidFill>
              </a:rPr>
              <a:t>الى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356064"/>
            <a:ext cx="6118379" cy="308734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427225" y="4658617"/>
            <a:ext cx="3130613" cy="2199383"/>
            <a:chOff x="7973794" y="4436380"/>
            <a:chExt cx="3130613" cy="219938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7973794" y="4436380"/>
              <a:ext cx="313061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كواركات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8790617" y="4551904"/>
            <a:ext cx="2701296" cy="2306096"/>
            <a:chOff x="8798991" y="4329667"/>
            <a:chExt cx="2701296" cy="23060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9364557" y="4329667"/>
              <a:ext cx="181331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dirty="0" err="1" smtClean="0">
                  <a:latin typeface="Muna" pitchFamily="2" charset="-78"/>
                  <a:cs typeface="Arial" panose="020B0604020202020204" pitchFamily="34" charset="0"/>
                </a:rPr>
                <a:t>ميوزونات</a:t>
              </a:r>
              <a:endPara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263003" y="4620220"/>
            <a:ext cx="1407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لبتونات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5797451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0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14388" y="4661442"/>
            <a:ext cx="1117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فوتون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071812" y="2014537"/>
            <a:ext cx="52292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  <a:cs typeface="Arial" panose="020B0604020202020204" pitchFamily="34" charset="0"/>
              </a:rPr>
              <a:t>الجسيمات التي تكون البروتونات والنيوترونات هي:</a:t>
            </a:r>
            <a:endParaRPr lang="ar-SA" sz="3600" b="1" dirty="0">
              <a:solidFill>
                <a:schemeClr val="bg1"/>
              </a:solidFill>
              <a:latin typeface="Muna" pitchFamily="2" charset="-7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356064"/>
            <a:ext cx="6118379" cy="2730161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427225" y="4658617"/>
            <a:ext cx="3130613" cy="2199383"/>
            <a:chOff x="7973794" y="4436380"/>
            <a:chExt cx="3130613" cy="219938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7973794" y="4436380"/>
              <a:ext cx="313061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8790617" y="4551904"/>
            <a:ext cx="2701296" cy="2306096"/>
            <a:chOff x="8798991" y="4329667"/>
            <a:chExt cx="2701296" cy="23060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935932" y="4329667"/>
              <a:ext cx="20457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342900" rtl="1"/>
              <a:r>
                <a:rPr lang="ar-SA" sz="2400" b="1" dirty="0" smtClean="0">
                  <a:latin typeface="Muna" pitchFamily="2" charset="-78"/>
                </a:rPr>
                <a:t>جسيم كتلته صغيرة</a:t>
              </a:r>
            </a:p>
            <a:p>
              <a:pPr algn="ctr" defTabSz="342900" rtl="1"/>
              <a:r>
                <a:rPr lang="ar-SA" sz="2400" b="1" dirty="0" smtClean="0">
                  <a:latin typeface="Muna" pitchFamily="2" charset="-78"/>
                </a:rPr>
                <a:t> جدا عديم الشحنة</a:t>
              </a:r>
              <a:endParaRPr lang="ar-SA" sz="2400" b="1" dirty="0">
                <a:latin typeface="Muna" pitchFamily="2" charset="-78"/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591491" y="4605932"/>
            <a:ext cx="31277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atin typeface="Muna" pitchFamily="2" charset="-78"/>
              </a:rPr>
              <a:t>يشابه </a:t>
            </a:r>
            <a:r>
              <a:rPr lang="ar-SA" sz="2800" b="1" dirty="0" err="1" smtClean="0">
                <a:latin typeface="Muna" pitchFamily="2" charset="-78"/>
              </a:rPr>
              <a:t>الفوتون</a:t>
            </a:r>
            <a:r>
              <a:rPr lang="ar-SA" sz="2800" b="1" dirty="0" smtClean="0">
                <a:latin typeface="Muna" pitchFamily="2" charset="-78"/>
              </a:rPr>
              <a:t> حيث يكون</a:t>
            </a:r>
          </a:p>
          <a:p>
            <a:pPr algn="ctr"/>
            <a:r>
              <a:rPr lang="ar-SA" sz="2800" b="1" dirty="0" smtClean="0">
                <a:latin typeface="Muna" pitchFamily="2" charset="-78"/>
              </a:rPr>
              <a:t> له زخم وطاقة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5797451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0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2672079" y="4615456"/>
            <a:ext cx="25442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atin typeface="Muna" pitchFamily="2" charset="-78"/>
              </a:rPr>
              <a:t>جسم يشبه الإلكترون</a:t>
            </a:r>
          </a:p>
          <a:p>
            <a:pPr algn="ctr"/>
            <a:r>
              <a:rPr lang="ar-SA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na" pitchFamily="2" charset="-78"/>
              </a:rPr>
              <a:t>له شحنة سالبة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10">
            <a:hlinkClick r:id="" action="ppaction://noaction">
              <a:snd r:embed="rId4" name="أحسنت.WAV"/>
            </a:hlinkClick>
            <a:extLst>
              <a:ext uri="{FF2B5EF4-FFF2-40B4-BE49-F238E27FC236}">
                <a16:creationId xmlns="" xmlns:a16="http://schemas.microsoft.com/office/drawing/2014/main" id="{24EAC2C6-88B4-4713-9605-10CDEF6FA353}"/>
              </a:ext>
            </a:extLst>
          </p:cNvPr>
          <p:cNvSpPr/>
          <p:nvPr/>
        </p:nvSpPr>
        <p:spPr>
          <a:xfrm>
            <a:off x="-385762" y="4882455"/>
            <a:ext cx="31306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 + </a:t>
            </a:r>
            <a:r>
              <a:rPr lang="ar-SA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302750" y="2315647"/>
            <a:ext cx="3102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b="1" dirty="0" err="1" smtClean="0">
                <a:solidFill>
                  <a:schemeClr val="bg1"/>
                </a:solidFill>
                <a:latin typeface="Muna" pitchFamily="2" charset="-78"/>
              </a:rPr>
              <a:t>الانتي</a:t>
            </a: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 </a:t>
            </a:r>
            <a:r>
              <a:rPr lang="ar-SA" sz="3600" b="1" dirty="0" err="1" smtClean="0">
                <a:solidFill>
                  <a:schemeClr val="bg1"/>
                </a:solidFill>
                <a:latin typeface="Muna" pitchFamily="2" charset="-78"/>
              </a:rPr>
              <a:t>نيوترينو</a:t>
            </a: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 هو:</a:t>
            </a:r>
            <a:endParaRPr lang="ar-SA" sz="3600" b="1" dirty="0">
              <a:solidFill>
                <a:schemeClr val="bg1"/>
              </a:solidFill>
              <a:latin typeface="Mun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948680" y="885057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الكتلة الذرية لعنصر ما تساوي 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00059" y="4537422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متوسط كتل نظائره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986758" y="4320854"/>
            <a:ext cx="8937182" cy="2537146"/>
            <a:chOff x="8227491" y="4098617"/>
            <a:chExt cx="8937182" cy="253714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13878999" y="4098617"/>
              <a:ext cx="32856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445495"/>
            <a:ext cx="2830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كتلة نظيره الأكبر كتلة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3009900" y="4512170"/>
            <a:ext cx="2830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كتلة نظيره الأكبر </a:t>
            </a:r>
            <a:r>
              <a:rPr lang="ar-SA" sz="36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كثافة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953500" y="4412157"/>
            <a:ext cx="2830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كتلة نظيره </a:t>
            </a:r>
            <a:r>
              <a:rPr lang="ar-SA" sz="3600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الاقل</a:t>
            </a:r>
            <a:r>
              <a:rPr lang="ar-SA" sz="36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كتلة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934392" y="956495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997136" y="1510080"/>
            <a:ext cx="51036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الكتلي في ذرة يساوي 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0" y="4451697"/>
            <a:ext cx="11535232" cy="2406303"/>
            <a:chOff x="-606445" y="4229460"/>
            <a:chExt cx="11535232" cy="240630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-606445" y="4229460"/>
              <a:ext cx="280606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العدد الذري وعدد النيوترونات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23241" y="4606604"/>
            <a:ext cx="3285674" cy="2251396"/>
            <a:chOff x="7963974" y="4384367"/>
            <a:chExt cx="3285674" cy="22513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63974" y="4384367"/>
              <a:ext cx="328567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عدد البروتونات والإلكترونات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943975" y="4588369"/>
            <a:ext cx="28302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عدد  </a:t>
            </a:r>
            <a:r>
              <a:rPr lang="ar-SA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البرتونات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081711" y="4740768"/>
            <a:ext cx="28302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عدد  النيوترونات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356064"/>
            <a:ext cx="6118379" cy="2730161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680922" y="4387155"/>
            <a:ext cx="2701296" cy="2470845"/>
            <a:chOff x="8441803" y="4164918"/>
            <a:chExt cx="2701296" cy="2470845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441803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488143" y="4164918"/>
              <a:ext cx="246574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4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انتاج</a:t>
              </a:r>
              <a:r>
                <a:rPr lang="ar-SA" sz="4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الزوج</a:t>
              </a:r>
              <a:endParaRPr lang="en-US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8690604" y="4351879"/>
            <a:ext cx="2701296" cy="2320384"/>
            <a:chOff x="8798991" y="4315379"/>
            <a:chExt cx="2701296" cy="2320384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950219" y="4315379"/>
              <a:ext cx="231826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4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انتاج</a:t>
              </a:r>
              <a:r>
                <a:rPr lang="ar-SA" sz="4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الطاقة</a:t>
              </a:r>
              <a:endParaRPr lang="en-US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734366" y="4634507"/>
            <a:ext cx="2299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انتاج</a:t>
            </a:r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القدرة</a:t>
            </a:r>
            <a:endParaRPr lang="en-US" sz="4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5511701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0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76528" y="4561430"/>
            <a:ext cx="23237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انتاج</a:t>
            </a:r>
            <a:r>
              <a:rPr lang="ar-SA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الشحنة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971800" y="1943100"/>
            <a:ext cx="52292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 يسمى تحول الطاقة  إلى زوج  الجسيمات (مادة وضديد المادة )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934392" y="956495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عدد النيوترونات 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00059" y="4537422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العدد الكتلي مطروحاً منه العدد الذري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23241" y="4606604"/>
            <a:ext cx="3285674" cy="2251396"/>
            <a:chOff x="7963974" y="4384367"/>
            <a:chExt cx="3285674" cy="22513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63974" y="4384367"/>
              <a:ext cx="32856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العدد الكتلي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445495"/>
            <a:ext cx="28302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الذري مطروحاً منه العدد الكتلي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533491" y="4616129"/>
            <a:ext cx="32856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</a:t>
            </a:r>
            <a:r>
              <a:rPr lang="ar-S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الذري 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898138" y="95965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40600" y="1080471"/>
              <a:ext cx="6276513" cy="28142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8829009" y="4494559"/>
            <a:ext cx="2806060" cy="2363441"/>
            <a:chOff x="8222564" y="4272322"/>
            <a:chExt cx="2806060" cy="2363441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222564" y="4272322"/>
              <a:ext cx="280606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23241" y="4606604"/>
            <a:ext cx="3285674" cy="2251396"/>
            <a:chOff x="7963974" y="4384367"/>
            <a:chExt cx="3285674" cy="22513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63974" y="4384367"/>
              <a:ext cx="32856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210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445495"/>
            <a:ext cx="28302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292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57D71364-8D8D-442B-BE85-8355CF02B7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6272" r="5620" b="-13842"/>
          <a:stretch/>
        </p:blipFill>
        <p:spPr>
          <a:xfrm>
            <a:off x="2225716" y="2038212"/>
            <a:ext cx="6535487" cy="1590813"/>
          </a:xfrm>
          <a:prstGeom prst="rect">
            <a:avLst/>
          </a:prstGeom>
        </p:spPr>
      </p:pic>
      <p:sp>
        <p:nvSpPr>
          <p:cNvPr id="22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704566" y="4744716"/>
            <a:ext cx="32856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128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898138" y="95965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40600" y="1080471"/>
              <a:ext cx="6276513" cy="2814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943225" y="4565997"/>
            <a:ext cx="8592007" cy="2292003"/>
            <a:chOff x="2336780" y="4343760"/>
            <a:chExt cx="8592007" cy="229200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2336780" y="4343760"/>
              <a:ext cx="280606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26 </a:t>
              </a:r>
              <a:r>
                <a:rPr lang="ar-SA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برتون</a:t>
              </a:r>
              <a:r>
                <a:rPr lang="ar-SA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و30 </a:t>
              </a:r>
              <a:r>
                <a:rPr lang="ar-SA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نيوترون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-271463" y="4435154"/>
            <a:ext cx="5959517" cy="2422846"/>
            <a:chOff x="4969270" y="4212917"/>
            <a:chExt cx="5959517" cy="242284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4969270" y="4212917"/>
              <a:ext cx="3285674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26 </a:t>
              </a:r>
              <a:r>
                <a:rPr lang="ar-SA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الكترون</a:t>
              </a:r>
              <a:r>
                <a:rPr lang="ar-SA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و26 نيترون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562215" y="4337284"/>
            <a:ext cx="28302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 بروتون </a:t>
            </a:r>
            <a:r>
              <a:rPr lang="ar-S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و30الكترون 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="" xmlns:a16="http://schemas.microsoft.com/office/drawing/2014/main" id="{66843D53-AFE8-45BB-A2C0-EBD215C35E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 t="54315"/>
          <a:stretch/>
        </p:blipFill>
        <p:spPr>
          <a:xfrm>
            <a:off x="2428875" y="1857376"/>
            <a:ext cx="5296841" cy="1571624"/>
          </a:xfrm>
          <a:prstGeom prst="rect">
            <a:avLst/>
          </a:prstGeom>
        </p:spPr>
      </p:pic>
      <p:sp>
        <p:nvSpPr>
          <p:cNvPr id="22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815002" y="4389672"/>
            <a:ext cx="28302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 بروتون </a:t>
            </a:r>
            <a:r>
              <a:rPr lang="ar-S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و26 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نيوترون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4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10551BE-B1A7-4CD1-A32E-EAC66A15BDAD}"/>
              </a:ext>
            </a:extLst>
          </p:cNvPr>
          <p:cNvGrpSpPr/>
          <p:nvPr/>
        </p:nvGrpSpPr>
        <p:grpSpPr>
          <a:xfrm>
            <a:off x="4477722" y="0"/>
            <a:ext cx="3684232" cy="6742941"/>
            <a:chOff x="4325322" y="0"/>
            <a:chExt cx="3684232" cy="6742941"/>
          </a:xfrm>
        </p:grpSpPr>
        <p:pic>
          <p:nvPicPr>
            <p:cNvPr id="1028" name="Picture 4" descr="مشاهدة صورة المصدر">
              <a:extLst>
                <a:ext uri="{FF2B5EF4-FFF2-40B4-BE49-F238E27FC236}">
                  <a16:creationId xmlns="" xmlns:a16="http://schemas.microsoft.com/office/drawing/2014/main" id="{308B877E-3FDB-4335-BCAD-F23E71A482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1024" t="15533" r="33973" b="16117"/>
            <a:stretch/>
          </p:blipFill>
          <p:spPr bwMode="auto">
            <a:xfrm>
              <a:off x="4325322" y="0"/>
              <a:ext cx="3684232" cy="67429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6B339E49-5980-428D-92F6-D1FDA9F47455}"/>
                </a:ext>
              </a:extLst>
            </p:cNvPr>
            <p:cNvSpPr/>
            <p:nvPr/>
          </p:nvSpPr>
          <p:spPr>
            <a:xfrm>
              <a:off x="4546107" y="4176944"/>
              <a:ext cx="938074" cy="2996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1</a:t>
              </a:r>
              <a:endParaRPr lang="ar-KW" sz="2800" b="1" dirty="0"/>
            </a:p>
          </p:txBody>
        </p:sp>
        <p:sp>
          <p:nvSpPr>
            <p:cNvPr id="5" name="Rectangle 4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5DC334B6-B27B-476E-91D6-EAC323905106}"/>
                </a:ext>
              </a:extLst>
            </p:cNvPr>
            <p:cNvSpPr/>
            <p:nvPr/>
          </p:nvSpPr>
          <p:spPr>
            <a:xfrm>
              <a:off x="5484181" y="4190261"/>
              <a:ext cx="1052003" cy="2729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2</a:t>
              </a:r>
              <a:endParaRPr lang="ar-KW" sz="2800" b="1" dirty="0"/>
            </a:p>
          </p:txBody>
        </p:sp>
        <p:sp>
          <p:nvSpPr>
            <p:cNvPr id="6" name="Rectangle 5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0C47F7E9-E9BA-4052-BF9C-A062FA6B6F56}"/>
                </a:ext>
              </a:extLst>
            </p:cNvPr>
            <p:cNvSpPr/>
            <p:nvPr/>
          </p:nvSpPr>
          <p:spPr>
            <a:xfrm>
              <a:off x="6536184" y="4196920"/>
              <a:ext cx="1052003" cy="2729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3</a:t>
              </a:r>
              <a:endParaRPr lang="ar-KW" sz="2800" b="1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526453C6-3EF8-4EBF-A48F-8EAD980C2C95}"/>
                </a:ext>
              </a:extLst>
            </p:cNvPr>
            <p:cNvSpPr/>
            <p:nvPr/>
          </p:nvSpPr>
          <p:spPr>
            <a:xfrm>
              <a:off x="4611950" y="355107"/>
              <a:ext cx="665825" cy="4705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01304770-A1CC-4B74-80EC-14C9B2BDE21D}"/>
                </a:ext>
              </a:extLst>
            </p:cNvPr>
            <p:cNvSpPr/>
            <p:nvPr/>
          </p:nvSpPr>
          <p:spPr>
            <a:xfrm>
              <a:off x="6834325" y="355107"/>
              <a:ext cx="753862" cy="4705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0" name="Rectangle 9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3092E7CD-5D72-4C9E-9121-C50FAE4C448F}"/>
                </a:ext>
              </a:extLst>
            </p:cNvPr>
            <p:cNvSpPr/>
            <p:nvPr/>
          </p:nvSpPr>
          <p:spPr>
            <a:xfrm>
              <a:off x="4611950" y="4577918"/>
              <a:ext cx="938074" cy="2996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4</a:t>
              </a:r>
              <a:endParaRPr lang="ar-KW" sz="2800" b="1" dirty="0"/>
            </a:p>
          </p:txBody>
        </p:sp>
        <p:sp>
          <p:nvSpPr>
            <p:cNvPr id="11" name="Rectangle 10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86DD91F8-7E94-4A65-A778-B79E3C36DF25}"/>
                </a:ext>
              </a:extLst>
            </p:cNvPr>
            <p:cNvSpPr/>
            <p:nvPr/>
          </p:nvSpPr>
          <p:spPr>
            <a:xfrm>
              <a:off x="5598111" y="4591235"/>
              <a:ext cx="1052003" cy="2729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5</a:t>
              </a:r>
              <a:endParaRPr lang="ar-KW" sz="2800" b="1" dirty="0"/>
            </a:p>
          </p:txBody>
        </p:sp>
        <p:sp>
          <p:nvSpPr>
            <p:cNvPr id="12" name="Rectangle 11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93F0A9B9-6D01-467F-984D-A5E8BAC2076D}"/>
                </a:ext>
              </a:extLst>
            </p:cNvPr>
            <p:cNvSpPr/>
            <p:nvPr/>
          </p:nvSpPr>
          <p:spPr>
            <a:xfrm>
              <a:off x="6698201" y="4604552"/>
              <a:ext cx="938075" cy="2729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/>
                <a:t>6</a:t>
              </a:r>
              <a:endParaRPr lang="ar-KW" sz="28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27765FA-FC6D-44D2-890B-B45D46803478}"/>
                </a:ext>
              </a:extLst>
            </p:cNvPr>
            <p:cNvSpPr/>
            <p:nvPr/>
          </p:nvSpPr>
          <p:spPr>
            <a:xfrm>
              <a:off x="4611950" y="4978892"/>
              <a:ext cx="3024326" cy="7102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64B28E6-E842-49FE-9B78-38D7CD806825}"/>
                </a:ext>
              </a:extLst>
            </p:cNvPr>
            <p:cNvSpPr/>
            <p:nvPr/>
          </p:nvSpPr>
          <p:spPr>
            <a:xfrm>
              <a:off x="5080987" y="4907484"/>
              <a:ext cx="23487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اختر رقما</a:t>
              </a:r>
              <a:endParaRPr lang="en-US" sz="5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177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898138" y="1116816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40600" y="1080471"/>
              <a:ext cx="6276513" cy="2814221"/>
            </a:xfrm>
            <a:prstGeom prst="rect">
              <a:avLst/>
            </a:prstGeom>
            <a:solidFill>
              <a:srgbClr val="AC049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00059" y="4537422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23241" y="4606604"/>
            <a:ext cx="3285674" cy="2251396"/>
            <a:chOff x="7963974" y="4384367"/>
            <a:chExt cx="3285674" cy="22513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63974" y="4384367"/>
              <a:ext cx="328567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39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47240" y="4594459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A4BE16BE-F92C-4178-9C01-037ABBCA85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159" t="83319" r="5797" b="-1217"/>
          <a:stretch/>
        </p:blipFill>
        <p:spPr>
          <a:xfrm>
            <a:off x="2200275" y="2100263"/>
            <a:ext cx="6529388" cy="1428750"/>
          </a:xfrm>
          <a:prstGeom prst="rect">
            <a:avLst/>
          </a:prstGeom>
        </p:spPr>
      </p:pic>
      <p:sp>
        <p:nvSpPr>
          <p:cNvPr id="22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586402" y="4661134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4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356064"/>
            <a:ext cx="6118379" cy="2730161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641287" y="4201417"/>
            <a:ext cx="2788671" cy="2656583"/>
            <a:chOff x="6445031" y="3979180"/>
            <a:chExt cx="2788671" cy="265658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6532406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6445031" y="3979180"/>
              <a:ext cx="2262158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طاقة على شكل </a:t>
              </a:r>
            </a:p>
            <a:p>
              <a:pPr algn="ctr"/>
              <a:r>
                <a:rPr lang="ar-SA" sz="32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اشعة</a:t>
              </a:r>
              <a:r>
                <a:rPr lang="ar-SA" sz="32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32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جاما</a:t>
              </a:r>
              <a:endParaRPr lang="ar-SA" sz="3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ar-SA" sz="32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9062079" y="4537616"/>
            <a:ext cx="2701296" cy="2320384"/>
            <a:chOff x="8798991" y="4315379"/>
            <a:chExt cx="2701296" cy="2320384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950219" y="4315379"/>
              <a:ext cx="1847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291578" y="4548782"/>
            <a:ext cx="232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جسيمات بيتا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6297514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3571874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363391" y="803818"/>
            <a:ext cx="23237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971800" y="1943100"/>
            <a:ext cx="52292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عندما يصطدم الجسيم مع </a:t>
            </a:r>
            <a:r>
              <a:rPr lang="ar-SA" sz="3600" b="1" dirty="0" err="1" smtClean="0">
                <a:solidFill>
                  <a:schemeClr val="bg1"/>
                </a:solidFill>
                <a:latin typeface="Muna" pitchFamily="2" charset="-78"/>
              </a:rPr>
              <a:t>ضديده</a:t>
            </a: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 يفني كلا منهما الآخر </a:t>
            </a:r>
            <a:r>
              <a:rPr lang="ar-SA" sz="3600" b="1" dirty="0" err="1" smtClean="0">
                <a:solidFill>
                  <a:schemeClr val="bg1"/>
                </a:solidFill>
                <a:latin typeface="Muna" pitchFamily="2" charset="-78"/>
              </a:rPr>
              <a:t>و</a:t>
            </a: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 ينتج :</a:t>
            </a:r>
            <a:endParaRPr lang="ar-SA" sz="3600" b="1" dirty="0">
              <a:solidFill>
                <a:schemeClr val="bg1"/>
              </a:solidFill>
              <a:latin typeface="Muna" pitchFamily="2" charset="-78"/>
            </a:endParaRPr>
          </a:p>
        </p:txBody>
      </p:sp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3515041" y="4515445"/>
            <a:ext cx="2233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جسيمات </a:t>
            </a:r>
            <a:r>
              <a:rPr lang="ar-S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الفا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230040" y="4401145"/>
            <a:ext cx="1784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الكترونات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934392" y="956495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409825" y="1339496"/>
            <a:ext cx="58624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الجسيمات الموجودة في نواة الذرة هي .. 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799684" y="4651722"/>
            <a:ext cx="8735548" cy="2206278"/>
            <a:chOff x="2193239" y="4429485"/>
            <a:chExt cx="8735548" cy="22062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2193239" y="4429485"/>
              <a:ext cx="280606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28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البرتونات</a:t>
              </a:r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والنيترونات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986758" y="4378004"/>
            <a:ext cx="6079682" cy="2479996"/>
            <a:chOff x="8227491" y="4155767"/>
            <a:chExt cx="6079682" cy="24799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11021499" y="4155767"/>
              <a:ext cx="328567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الالكترونات </a:t>
              </a:r>
              <a:r>
                <a:rPr lang="ar-SA" sz="36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والنيترونات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702939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البروتونات فقط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704941" y="4358954"/>
            <a:ext cx="32856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الالكترونات </a:t>
            </a:r>
            <a:r>
              <a:rPr lang="ar-SA" sz="3600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والبرتونات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8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888248" y="1821716"/>
            <a:ext cx="5225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ذرات لها عدد البروتون نفسه وتختلف في عدد النيوترونات 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00059" y="4537422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النظائر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23241" y="4606604"/>
            <a:ext cx="3285674" cy="2251396"/>
            <a:chOff x="7963974" y="4384367"/>
            <a:chExt cx="3285674" cy="22513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63974" y="4384367"/>
              <a:ext cx="32856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النيوكليدات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560064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الكواركات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904514" y="4583877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البدائل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3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888248" y="1821716"/>
            <a:ext cx="522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النظائر ذرات لها نفس ... 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00059" y="4565997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عدد </a:t>
              </a:r>
              <a:r>
                <a:rPr lang="ar-SA" sz="28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البرتونات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23241" y="4606604"/>
            <a:ext cx="3285674" cy="2251396"/>
            <a:chOff x="7963974" y="4384367"/>
            <a:chExt cx="3285674" cy="22513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63974" y="4384367"/>
              <a:ext cx="32856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الحجم الذري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83889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الكتل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583959" y="4607689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عدد النيترونات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226562" y="1821716"/>
            <a:ext cx="66047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النظائر ذات عنصر واحد تتساوي في ..  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8762334" y="4747525"/>
            <a:ext cx="2806060" cy="2139050"/>
            <a:chOff x="8155889" y="4496713"/>
            <a:chExt cx="2806060" cy="2139050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155889" y="4496713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عدد </a:t>
              </a:r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الالكترونات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23241" y="4606604"/>
            <a:ext cx="3285674" cy="2251396"/>
            <a:chOff x="7963974" y="4384367"/>
            <a:chExt cx="3285674" cy="225139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63974" y="4384367"/>
              <a:ext cx="32856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الحجم الذري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83889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الكتل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855046" y="4864864"/>
            <a:ext cx="2830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عدد </a:t>
            </a:r>
            <a:r>
              <a:rPr lang="ar-SA" sz="3200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البرتونات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6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226562" y="1821716"/>
            <a:ext cx="66047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العامل الرئيسي في تحديد استقرار الذرة هو نسبة 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8833936" y="4604649"/>
            <a:ext cx="3077358" cy="2281926"/>
            <a:chOff x="8227491" y="4353837"/>
            <a:chExt cx="3077358" cy="2281926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498789" y="4353837"/>
              <a:ext cx="280606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النيوترونات </a:t>
              </a:r>
              <a:r>
                <a:rPr lang="ar-SA" sz="2800" b="1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الى</a:t>
              </a:r>
              <a:r>
                <a:rPr lang="ar-SA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28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البرتونات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986758" y="4601635"/>
            <a:ext cx="6151237" cy="2256365"/>
            <a:chOff x="8227491" y="4379398"/>
            <a:chExt cx="6151237" cy="2256365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11093054" y="4379398"/>
              <a:ext cx="3285674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البروترنات الى الالكترونات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83889"/>
            <a:ext cx="28302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الالكترونات الى النيوترونات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2857500" y="4568298"/>
            <a:ext cx="2746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النيترونات </a:t>
            </a:r>
            <a:r>
              <a:rPr lang="ar-SA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الى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الالكترونات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3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226562" y="1821716"/>
            <a:ext cx="66047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القوة المؤثرة بين البروترنات والنيترونات في النواة تسمى القوة :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89847" y="4790387"/>
            <a:ext cx="11245385" cy="2096188"/>
            <a:chOff x="-316598" y="4539575"/>
            <a:chExt cx="11245385" cy="209618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-316598" y="4539575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النووية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الكهرومغناطيسية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859809" y="4855339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المغناطيسية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726834" y="4907727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الكهربائية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3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377905" y="871538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AC049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40899" y="1878866"/>
            <a:ext cx="66047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الربط النووي تحسب من القانون ..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786564" y="4727156"/>
            <a:ext cx="5744698" cy="2181913"/>
            <a:chOff x="5184089" y="4453850"/>
            <a:chExt cx="5744698" cy="218191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84089" y="4453850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mc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83889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ar-SA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DB00F6FF-26F9-43F0-93E2-890CA36E980F}"/>
              </a:ext>
            </a:extLst>
          </p:cNvPr>
          <p:cNvSpPr txBox="1"/>
          <p:nvPr/>
        </p:nvSpPr>
        <p:spPr>
          <a:xfrm>
            <a:off x="1644591" y="4636264"/>
            <a:ext cx="97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ar-SA" dirty="0"/>
          </a:p>
        </p:txBody>
      </p:sp>
      <p:sp>
        <p:nvSpPr>
          <p:cNvPr id="2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698259" y="4879151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ar-SA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0" name="Rectangle 10">
            <a:hlinkClick r:id="" action="ppaction://noaction">
              <a:snd r:embed="rId4" name="أحسنت.WAV"/>
            </a:hlinkClick>
            <a:extLst>
              <a:ext uri="{FF2B5EF4-FFF2-40B4-BE49-F238E27FC236}">
                <a16:creationId xmlns="" xmlns:a16="http://schemas.microsoft.com/office/drawing/2014/main" id="{24EAC2C6-88B4-4713-9605-10CDEF6FA353}"/>
              </a:ext>
            </a:extLst>
          </p:cNvPr>
          <p:cNvSpPr/>
          <p:nvPr/>
        </p:nvSpPr>
        <p:spPr>
          <a:xfrm>
            <a:off x="5990560" y="4976125"/>
            <a:ext cx="28060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/>
              </a:rPr>
              <a:t>²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9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714584" y="1756590"/>
            <a:ext cx="52981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فرق الكتلة يساوي الفرق بين مجموع كتل ....... وكتلها الكلية 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8819484" y="4818962"/>
            <a:ext cx="2806060" cy="2067613"/>
            <a:chOff x="8213039" y="4568150"/>
            <a:chExt cx="2806060" cy="206761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213039" y="4568150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مكونات </a:t>
              </a:r>
              <a:r>
                <a:rPr lang="ar-SA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النواه</a:t>
              </a:r>
              <a:r>
                <a:rPr lang="ar-SA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منفردة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البرتونات</a:t>
              </a:r>
              <a:r>
                <a:rPr lang="ar-SA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منفردة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83889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الالكترونات منفردة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504659" y="4882622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النيوترونات منفردة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282671" y="1456076"/>
            <a:ext cx="6760092" cy="3777638"/>
            <a:chOff x="2691263" y="1376418"/>
            <a:chExt cx="6747028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691263" y="1376418"/>
              <a:ext cx="6747028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2972131" y="1547468"/>
              <a:ext cx="6276512" cy="28142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988858" y="248363"/>
            <a:ext cx="5101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الإجابة الصحيحة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7166115" y="5132554"/>
            <a:ext cx="3943708" cy="1539709"/>
            <a:chOff x="8068090" y="5096054"/>
            <a:chExt cx="3943708" cy="1539709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068090" y="5096054"/>
              <a:ext cx="39437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العبارة  صحيحة 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1758850" y="5008533"/>
            <a:ext cx="3352607" cy="1748883"/>
            <a:chOff x="8227491" y="4886880"/>
            <a:chExt cx="3352607" cy="1748883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393007" y="4886880"/>
              <a:ext cx="31870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العبارة خاطئة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387F751E-CDD1-4468-99C5-81C69B31FC3F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93574BEA-28BD-494B-A64A-73A668ABAB5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E3DB066B-E8F0-437A-8C4F-5ACB9AA4A39C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مستطيل 18"/>
          <p:cNvSpPr/>
          <p:nvPr/>
        </p:nvSpPr>
        <p:spPr>
          <a:xfrm>
            <a:off x="2705601" y="2287071"/>
            <a:ext cx="6454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المسارعات الخطية تستخدم لمسارعة</a:t>
            </a:r>
          </a:p>
          <a:p>
            <a:r>
              <a:rPr lang="ar-SA" sz="3600" b="1" dirty="0" smtClean="0">
                <a:solidFill>
                  <a:schemeClr val="bg1"/>
                </a:solidFill>
              </a:rPr>
              <a:t> الجسيمات المشحونة  لتكسبها طاقة عالية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0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0" y="4800214"/>
            <a:ext cx="11633315" cy="2096187"/>
            <a:chOff x="-704528" y="4539576"/>
            <a:chExt cx="11633315" cy="2096187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-704528" y="4539576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الإشعاعي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الطبيعي 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645496" y="5041077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الذري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9342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عندما تفقد الانوية غير المستقرة الطاقة بإصدار اشعاعات في عملية تلقائية تسمى هذه الحالة بالتحلل ..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826846" y="4822002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الضوئي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0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370933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8932019" y="4857363"/>
            <a:ext cx="2874218" cy="2039038"/>
            <a:chOff x="8227491" y="4596725"/>
            <a:chExt cx="2874218" cy="203903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295649" y="4596725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الفا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جاما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83889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سينية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4780ED0D-289C-4586-8F8A-CA8FF6504A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24" r="2657" b="200"/>
          <a:stretch/>
        </p:blipFill>
        <p:spPr>
          <a:xfrm>
            <a:off x="2234086" y="1785938"/>
            <a:ext cx="6856908" cy="1568250"/>
          </a:xfrm>
          <a:prstGeom prst="rect">
            <a:avLst/>
          </a:prstGeom>
        </p:spPr>
      </p:pic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718971" y="4982635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بيتا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0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88617" y="4714488"/>
            <a:ext cx="5744698" cy="2181913"/>
            <a:chOff x="5184089" y="4453850"/>
            <a:chExt cx="5744698" cy="218191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84089" y="4453850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بيتا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جاما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74364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فو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البنفسجية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9342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الاشعة المكونة من الكترون له شحنة سالبة أحادية هي ...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769696" y="4855339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الفا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4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933888" y="4758797"/>
            <a:ext cx="8699427" cy="2137604"/>
            <a:chOff x="2229360" y="4498159"/>
            <a:chExt cx="8699427" cy="2137604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2229360" y="4498159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زيادة العدد الذري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986758" y="4701647"/>
            <a:ext cx="8722987" cy="2156353"/>
            <a:chOff x="8227491" y="4479410"/>
            <a:chExt cx="8722987" cy="2156353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13664804" y="4479410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زيادة العدد الكتلي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74364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نقص العدد الكتلي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9342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اضمحلال بيتا يؤدي الى ...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747546" y="4825472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نقص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الذري 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7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134C00E-4B23-4D3D-957C-F2E689F06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71" t="2630" r="5059" b="105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8820338" y="4744510"/>
            <a:ext cx="2812977" cy="2151891"/>
            <a:chOff x="8115810" y="4483872"/>
            <a:chExt cx="2812977" cy="2151891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5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115810" y="4483872"/>
              <a:ext cx="280606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موجات كهرومغناطيسية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6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ايونات موجبة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6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74364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ايونات سالبة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9342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chemeClr val="bg1"/>
                </a:solidFill>
              </a:rPr>
              <a:t>اشعة جاما عبارة عن ...</a:t>
            </a:r>
          </a:p>
        </p:txBody>
      </p:sp>
      <p:sp>
        <p:nvSpPr>
          <p:cNvPr id="21" name="Rectangle 15">
            <a:hlinkClick r:id="" action="ppaction://noaction">
              <a:snd r:embed="rId6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547521" y="4954060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جسيمات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6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776725" y="4858809"/>
            <a:ext cx="8856590" cy="2037592"/>
            <a:chOff x="2072197" y="4598171"/>
            <a:chExt cx="8856590" cy="2037592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2072197" y="4598171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جاما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986758" y="4787372"/>
            <a:ext cx="6251249" cy="2070628"/>
            <a:chOff x="8227491" y="4565135"/>
            <a:chExt cx="6251249" cy="207062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11193066" y="456513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البوزترون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74364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بيتا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964888"/>
            <a:ext cx="6355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أي الاشعاعات التالية ليس له شحنة كهربائية ..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841134" y="4855339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الفا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2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8932019" y="4730222"/>
            <a:ext cx="2817068" cy="2166179"/>
            <a:chOff x="8227491" y="4469584"/>
            <a:chExt cx="2817068" cy="2166179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238499" y="4469584"/>
              <a:ext cx="280606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اعادة</a:t>
              </a:r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توزيع الطاقة في </a:t>
              </a:r>
              <a:r>
                <a:rPr lang="ar-SA" sz="28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النواه</a:t>
              </a:r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986758" y="4687360"/>
            <a:ext cx="5894061" cy="2170640"/>
            <a:chOff x="8227491" y="4465123"/>
            <a:chExt cx="5894061" cy="2170640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10835878" y="4465123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انبعاث نواه </a:t>
              </a:r>
              <a:r>
                <a:rPr lang="ar-SA" sz="28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هيليوم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74364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فقدان بروتونات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93425"/>
            <a:ext cx="6355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اضمحلال جاما يؤدي الى ...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2768946" y="4783902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تحرير  الالكترونات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2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3133912" y="4887385"/>
            <a:ext cx="8499403" cy="2009016"/>
            <a:chOff x="2429384" y="4626747"/>
            <a:chExt cx="8499403" cy="2009016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2429384" y="4626747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جاما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-234154" y="4830234"/>
            <a:ext cx="5922208" cy="2027766"/>
            <a:chOff x="5006579" y="4607997"/>
            <a:chExt cx="5922208" cy="202776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5006579" y="4607997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الفا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074122" y="4822001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بيتا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60416"/>
            <a:ext cx="6355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أي نوع من الاضمحلال لايغير عدد البروتونات او النيوترونات في النواة ..</a:t>
            </a:r>
          </a:p>
        </p:txBody>
      </p:sp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733633" y="4811184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البوزترون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6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8932019" y="5656058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986758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64839"/>
            <a:ext cx="28302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يزداد العدد الذري 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وينقص العدد الكتلي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60416"/>
            <a:ext cx="6355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عند حدوث اضمحلال جاما لنواة ما .. 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676483" y="4811185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يزداد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الكتلي 1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10">
            <a:hlinkClick r:id="" action="ppaction://noaction">
              <a:snd r:embed="rId6" name="أحسنت.WAV"/>
            </a:hlinkClick>
            <a:extLst>
              <a:ext uri="{FF2B5EF4-FFF2-40B4-BE49-F238E27FC236}">
                <a16:creationId xmlns="" xmlns:a16="http://schemas.microsoft.com/office/drawing/2014/main" id="{24EAC2C6-88B4-4713-9605-10CDEF6FA353}"/>
              </a:ext>
            </a:extLst>
          </p:cNvPr>
          <p:cNvSpPr/>
          <p:nvPr/>
        </p:nvSpPr>
        <p:spPr>
          <a:xfrm>
            <a:off x="2914838" y="4592110"/>
            <a:ext cx="28060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لايتغير</a:t>
            </a:r>
            <a:r>
              <a:rPr lang="ar-SA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العدد  الكتلي والعدد الذري </a:t>
            </a:r>
            <a:endParaRPr lang="ar-SA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728495" y="4806423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يزداد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الذري 1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8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85414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77113" y="4739747"/>
            <a:ext cx="5756202" cy="2166179"/>
            <a:chOff x="5172585" y="4469584"/>
            <a:chExt cx="5756202" cy="2166179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72585" y="4469584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r>
                <a:rPr lang="en-US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r>
                <a:rPr lang="ar-SA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92</a:t>
              </a: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667873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124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60416"/>
            <a:ext cx="6355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/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BF7A9E5B-B5E3-4AD9-9AD8-B63898C3E1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763" b="67387"/>
          <a:stretch/>
        </p:blipFill>
        <p:spPr>
          <a:xfrm>
            <a:off x="2386012" y="1961428"/>
            <a:ext cx="6186488" cy="1081810"/>
          </a:xfrm>
          <a:prstGeom prst="rect">
            <a:avLst/>
          </a:prstGeom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910637" y="4834560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3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554135" y="1527515"/>
            <a:ext cx="6760092" cy="3573124"/>
            <a:chOff x="2962201" y="970010"/>
            <a:chExt cx="6747028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962201" y="970010"/>
              <a:ext cx="6747028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300109" y="1245219"/>
              <a:ext cx="6276512" cy="255778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2357541" y="2558084"/>
            <a:ext cx="67472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KW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988858" y="248363"/>
            <a:ext cx="5101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الإجابة الصحيحة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708165" y="4803941"/>
            <a:ext cx="3571812" cy="2054059"/>
            <a:chOff x="1295815" y="4767441"/>
            <a:chExt cx="3571812" cy="2054059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1640954" y="5571632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1295815" y="4767441"/>
              <a:ext cx="35718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العبارة  </a:t>
              </a:r>
              <a:r>
                <a:rPr lang="ar-SA" sz="5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خاطئة 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8025129" y="4451320"/>
            <a:ext cx="3558988" cy="2406680"/>
            <a:chOff x="15150995" y="4329667"/>
            <a:chExt cx="3558988" cy="2406680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15442679" y="5486479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15150995" y="4329667"/>
              <a:ext cx="35589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العبارة </a:t>
              </a:r>
              <a:r>
                <a:rPr lang="ar-SA" sz="5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صحيحة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387F751E-CDD1-4468-99C5-81C69B31FC3F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93574BEA-28BD-494B-A64A-73A668ABAB5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E3DB066B-E8F0-437A-8C4F-5ACB9AA4A39C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مستطيل 18"/>
          <p:cNvSpPr/>
          <p:nvPr/>
        </p:nvSpPr>
        <p:spPr>
          <a:xfrm>
            <a:off x="2762250" y="232439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انقسام النواة الثقيلة إلى نواتين وأكثر بعد قذفها بالنيوترونات   يسمى  اندماج:</a:t>
            </a: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8030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77113" y="4739747"/>
            <a:ext cx="5756202" cy="2166179"/>
            <a:chOff x="5172585" y="4469584"/>
            <a:chExt cx="5756202" cy="2166179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72585" y="4469584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ar-SA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2.5</a:t>
              </a: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64839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1.25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60416"/>
            <a:ext cx="6355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عنصر مشع عمر نصفة  </a:t>
            </a:r>
            <a:r>
              <a:rPr lang="en-US" sz="3200" b="1" dirty="0">
                <a:solidFill>
                  <a:schemeClr val="bg1"/>
                </a:solidFill>
              </a:rPr>
              <a:t>8</a:t>
            </a:r>
            <a:r>
              <a:rPr lang="ar-SA" sz="3200" b="1" dirty="0">
                <a:solidFill>
                  <a:schemeClr val="bg1"/>
                </a:solidFill>
              </a:rPr>
              <a:t>  أيام فاذا كانت كتلته يوم السبت   </a:t>
            </a:r>
            <a:r>
              <a:rPr lang="en-US" sz="3200" b="1" dirty="0">
                <a:solidFill>
                  <a:schemeClr val="bg1"/>
                </a:solidFill>
              </a:rPr>
              <a:t>  10g</a:t>
            </a:r>
            <a:r>
              <a:rPr lang="ar-SA" sz="3200" b="1" dirty="0">
                <a:solidFill>
                  <a:schemeClr val="bg1"/>
                </a:solidFill>
              </a:rPr>
              <a:t> فكم ستكون كتلته بالجرام يوم الاحد من الأسبوع التالي ..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490746" y="4739747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7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1031949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65696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8932019" y="5656058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986758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60416"/>
            <a:ext cx="6355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عينة مشعة كتلتها  </a:t>
            </a:r>
            <a:r>
              <a:rPr lang="en-US" sz="3200" dirty="0">
                <a:solidFill>
                  <a:schemeClr val="bg1"/>
                </a:solidFill>
              </a:rPr>
              <a:t>8g</a:t>
            </a:r>
            <a:r>
              <a:rPr lang="ar-SA" sz="3200" dirty="0">
                <a:solidFill>
                  <a:schemeClr val="bg1"/>
                </a:solidFill>
              </a:rPr>
              <a:t>  يوم السبت وعمر النصف لها </a:t>
            </a:r>
            <a:r>
              <a:rPr lang="en-US" sz="3200" dirty="0">
                <a:solidFill>
                  <a:schemeClr val="bg1"/>
                </a:solidFill>
              </a:rPr>
              <a:t>4</a:t>
            </a:r>
            <a:r>
              <a:rPr lang="ar-SA" sz="3200" dirty="0">
                <a:solidFill>
                  <a:schemeClr val="bg1"/>
                </a:solidFill>
              </a:rPr>
              <a:t> أيام ان كتلتها بالجرام يوم الاحد من الأسبوع القادم ستصبح ...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707702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10">
            <a:hlinkClick r:id="" action="ppaction://noaction">
              <a:snd r:embed="rId6" name="أحسنت.WAV"/>
            </a:hlinkClick>
            <a:extLst>
              <a:ext uri="{FF2B5EF4-FFF2-40B4-BE49-F238E27FC236}">
                <a16:creationId xmlns="" xmlns:a16="http://schemas.microsoft.com/office/drawing/2014/main" id="{24EAC2C6-88B4-4713-9605-10CDEF6FA353}"/>
              </a:ext>
            </a:extLst>
          </p:cNvPr>
          <p:cNvSpPr/>
          <p:nvPr/>
        </p:nvSpPr>
        <p:spPr>
          <a:xfrm>
            <a:off x="2843400" y="4834998"/>
            <a:ext cx="28060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024562" y="4229100"/>
            <a:ext cx="2830286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/>
              </a:rPr>
              <a:t>¼</a:t>
            </a:r>
            <a:endParaRPr lang="en-US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018813" y="4869627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/>
              </a:rPr>
              <a:t>½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1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00325" y="1356064"/>
            <a:ext cx="6021161" cy="3158785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2370604" y="2179261"/>
            <a:ext cx="6747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اضمحلال جاما يؤدي إلى </a:t>
            </a:r>
            <a:endParaRPr lang="ar-KW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988858" y="248363"/>
            <a:ext cx="5101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الإجابة الصحيحة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9319254" y="5411371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192459" y="4290239"/>
            <a:ext cx="2967527" cy="2159955"/>
            <a:chOff x="7702717" y="4475808"/>
            <a:chExt cx="2967527" cy="2159955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7718039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4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702717" y="4475808"/>
              <a:ext cx="296752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انبعاث نواه الهليوم</a:t>
              </a:r>
              <a:endPara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387F751E-CDD1-4468-99C5-81C69B31FC3F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93574BEA-28BD-494B-A64A-73A668ABAB5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E3DB066B-E8F0-437A-8C4F-5ACB9AA4A39C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3080631" y="4523756"/>
            <a:ext cx="2864193" cy="2334244"/>
            <a:chOff x="7117148" y="4551498"/>
            <a:chExt cx="2864193" cy="2334244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7117148" y="5635874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>
              <a:hlinkClick r:id="" action="ppaction://noaction">
                <a:snd r:embed="rId6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7134912" y="4551498"/>
              <a:ext cx="2846429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إعادة توزيع الطاقة في النواة</a:t>
              </a:r>
              <a:endPara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969639" y="4316372"/>
            <a:ext cx="5962309" cy="2541628"/>
            <a:chOff x="4966478" y="4094135"/>
            <a:chExt cx="5962309" cy="2541628"/>
          </a:xfrm>
        </p:grpSpPr>
        <p:pic>
          <p:nvPicPr>
            <p:cNvPr id="24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10">
              <a:hlinkClick r:id="" action="ppaction://noaction">
                <a:snd r:embed="rId6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4966478" y="4094135"/>
              <a:ext cx="312459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182873" y="4654117"/>
            <a:ext cx="2770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فقدان البرتونات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065623" y="4331355"/>
            <a:ext cx="31263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تحريرالالكترونات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0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65696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94796" y="4458760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4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9096552" y="543668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15527" y="5336669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536252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60416"/>
            <a:ext cx="6355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مادة مشعة كانت كتلتها </a:t>
            </a:r>
            <a:r>
              <a:rPr lang="en-US" sz="3200" b="1" dirty="0" smtClean="0">
                <a:solidFill>
                  <a:schemeClr val="bg1"/>
                </a:solidFill>
              </a:rPr>
              <a:t>80g</a:t>
            </a:r>
            <a:r>
              <a:rPr lang="ar-SA" sz="3200" b="1" dirty="0" smtClean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وأصبحت </a:t>
            </a:r>
            <a:r>
              <a:rPr lang="en-US" sz="3200" b="1" dirty="0">
                <a:solidFill>
                  <a:schemeClr val="bg1"/>
                </a:solidFill>
              </a:rPr>
              <a:t>10g</a:t>
            </a:r>
            <a:r>
              <a:rPr lang="ar-SA" sz="3200" b="1" dirty="0">
                <a:solidFill>
                  <a:schemeClr val="bg1"/>
                </a:solidFill>
              </a:rPr>
              <a:t> بعد مرور </a:t>
            </a:r>
            <a:r>
              <a:rPr lang="en-US" sz="3200" b="1" dirty="0">
                <a:solidFill>
                  <a:schemeClr val="bg1"/>
                </a:solidFill>
              </a:rPr>
              <a:t>72</a:t>
            </a:r>
            <a:r>
              <a:rPr lang="ar-SA" sz="3200" b="1" dirty="0">
                <a:solidFill>
                  <a:schemeClr val="bg1"/>
                </a:solidFill>
              </a:rPr>
              <a:t> يوما ان عمر النصف لهذه المادة بوحدة اليوم ..</a:t>
            </a:r>
          </a:p>
        </p:txBody>
      </p:sp>
      <p:sp>
        <p:nvSpPr>
          <p:cNvPr id="21" name="Rectangle 10">
            <a:hlinkClick r:id="" action="ppaction://noaction">
              <a:snd r:embed="rId6" name="أحسنت.WAV"/>
            </a:hlinkClick>
            <a:extLst>
              <a:ext uri="{FF2B5EF4-FFF2-40B4-BE49-F238E27FC236}">
                <a16:creationId xmlns="" xmlns:a16="http://schemas.microsoft.com/office/drawing/2014/main" id="{24EAC2C6-88B4-4713-9605-10CDEF6FA353}"/>
              </a:ext>
            </a:extLst>
          </p:cNvPr>
          <p:cNvSpPr/>
          <p:nvPr/>
        </p:nvSpPr>
        <p:spPr>
          <a:xfrm>
            <a:off x="9015600" y="4463523"/>
            <a:ext cx="28060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ar-SA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676109" y="4596872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5861846" y="4987397"/>
            <a:ext cx="3285674" cy="1599141"/>
            <a:chOff x="7978379" y="4765160"/>
            <a:chExt cx="3285674" cy="1599141"/>
          </a:xfrm>
        </p:grpSpPr>
        <p:pic>
          <p:nvPicPr>
            <p:cNvPr id="29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13204" y="5114433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15">
              <a:hlinkClick r:id="" action="ppaction://noaction">
                <a:snd r:embed="rId4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765160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437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65696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77113" y="4739747"/>
            <a:ext cx="5756202" cy="2166179"/>
            <a:chOff x="5172585" y="4469584"/>
            <a:chExt cx="5756202" cy="2166179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72585" y="4469584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النشاط الاشعاعي</a:t>
              </a:r>
              <a:endParaRPr lang="ar-SA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الاندماج النووي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762243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القوة النووية 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514695" y="2017604"/>
            <a:ext cx="6355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عند انحلالات الجسم المشعة كل ثانية ..</a:t>
            </a:r>
          </a:p>
        </p:txBody>
      </p:sp>
      <p:sp>
        <p:nvSpPr>
          <p:cNvPr id="21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8433596" y="5068360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االانشطار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النووي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7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134C00E-4B23-4D3D-957C-F2E689F06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71" t="2630" r="5059" b="105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77113" y="4730222"/>
            <a:ext cx="5756202" cy="2166179"/>
            <a:chOff x="5172585" y="4469584"/>
            <a:chExt cx="5756202" cy="2166179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5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72585" y="4469584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9747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6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5">
            <a:hlinkClick r:id="" action="ppaction://noaction">
              <a:snd r:embed="rId6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16221" y="4674364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9342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الاشعة التي لها طاقة عالية ولا كتلة لها </a:t>
            </a:r>
            <a:endParaRPr lang="ar-SA" sz="3200" b="1" dirty="0" smtClean="0">
              <a:solidFill>
                <a:schemeClr val="bg1"/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هي </a:t>
            </a:r>
            <a:r>
              <a:rPr lang="ar-SA" sz="3200" b="1" dirty="0">
                <a:solidFill>
                  <a:schemeClr val="bg1"/>
                </a:solidFill>
              </a:rPr>
              <a:t>..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4413AA57-0F4A-4D7F-A9F5-ECFE8EED70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002" t="32261" r="15512" b="20454"/>
          <a:stretch/>
        </p:blipFill>
        <p:spPr>
          <a:xfrm>
            <a:off x="4123093" y="4812870"/>
            <a:ext cx="428625" cy="540462"/>
          </a:xfrm>
          <a:prstGeom prst="rect">
            <a:avLst/>
          </a:prstGeom>
        </p:spPr>
      </p:pic>
      <p:pic>
        <p:nvPicPr>
          <p:cNvPr id="1026" name="Picture 2" descr="معاينة الصورة">
            <a:extLst>
              <a:ext uri="{FF2B5EF4-FFF2-40B4-BE49-F238E27FC236}">
                <a16:creationId xmlns="" xmlns:a16="http://schemas.microsoft.com/office/drawing/2014/main" id="{24E71678-1BAD-43E5-A8DC-D137D823B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84" t="-7438" r="60628" b="67740"/>
          <a:stretch/>
        </p:blipFill>
        <p:spPr bwMode="auto">
          <a:xfrm>
            <a:off x="654990" y="4774482"/>
            <a:ext cx="1134707" cy="453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EE657081-CBF7-4275-B3B5-A31C8B1FFC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679" t="30573" r="61205" b="29426"/>
          <a:stretch/>
        </p:blipFill>
        <p:spPr>
          <a:xfrm>
            <a:off x="6272166" y="4863377"/>
            <a:ext cx="1428750" cy="4572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551FAFF4-8586-4367-8121-F551C3C8AF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5483" r="15186" b="67739"/>
          <a:stretch/>
        </p:blipFill>
        <p:spPr>
          <a:xfrm>
            <a:off x="9824859" y="4884699"/>
            <a:ext cx="735904" cy="368743"/>
          </a:xfrm>
          <a:prstGeom prst="rect">
            <a:avLst/>
          </a:prstGeom>
        </p:spPr>
      </p:pic>
      <p:sp>
        <p:nvSpPr>
          <p:cNvPr id="24" name="شكل بيضاوي 23"/>
          <p:cNvSpPr/>
          <p:nvPr/>
        </p:nvSpPr>
        <p:spPr>
          <a:xfrm>
            <a:off x="9729788" y="4814888"/>
            <a:ext cx="1185862" cy="52863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051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370933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8932019" y="5646533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986758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6D79FEF9-003D-4A2C-BA0E-EAFA8A10CA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742"/>
          <a:stretch/>
        </p:blipFill>
        <p:spPr>
          <a:xfrm>
            <a:off x="2318687" y="1725941"/>
            <a:ext cx="6512669" cy="110060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7AB19654-3AA2-4D4E-818B-9AC6A893CE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10" t="37668" r="5123" b="31332"/>
          <a:stretch/>
        </p:blipFill>
        <p:spPr>
          <a:xfrm>
            <a:off x="9090994" y="5027796"/>
            <a:ext cx="2009775" cy="4576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="" xmlns:a16="http://schemas.microsoft.com/office/drawing/2014/main" id="{81C8B9B2-DCAC-475C-9ED7-ED4ACAE437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066" t="69001" r="5124" b="9194"/>
          <a:stretch/>
        </p:blipFill>
        <p:spPr>
          <a:xfrm>
            <a:off x="6384787" y="5029467"/>
            <a:ext cx="1895475" cy="32193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C78362E5-A026-4657-8937-52A3B1CFF9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37" t="58950" r="56991" b="-2905"/>
          <a:stretch/>
        </p:blipFill>
        <p:spPr>
          <a:xfrm>
            <a:off x="315906" y="5026940"/>
            <a:ext cx="2406713" cy="64892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="" xmlns:a16="http://schemas.microsoft.com/office/drawing/2014/main" id="{ED5727F4-8EDB-48E3-A31D-4BBE21755C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53" t="44877" r="55555" b="34795"/>
          <a:stretch/>
        </p:blipFill>
        <p:spPr>
          <a:xfrm>
            <a:off x="2948797" y="5190435"/>
            <a:ext cx="2327409" cy="300126"/>
          </a:xfrm>
          <a:prstGeom prst="rect">
            <a:avLst/>
          </a:prstGeom>
        </p:spPr>
      </p:pic>
      <p:sp>
        <p:nvSpPr>
          <p:cNvPr id="19" name="شكل بيضاوي 18"/>
          <p:cNvSpPr/>
          <p:nvPr/>
        </p:nvSpPr>
        <p:spPr>
          <a:xfrm>
            <a:off x="542925" y="4900613"/>
            <a:ext cx="2371725" cy="7858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96043798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134C00E-4B23-4D3D-957C-F2E689F06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71" t="2630" r="5059" b="105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48043"/>
            <a:ext cx="7370933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8932019" y="5646533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986758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51EFECB7-ABA7-41FD-8CEA-AEC77E9A5A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2" t="7252" b="63321"/>
          <a:stretch/>
        </p:blipFill>
        <p:spPr>
          <a:xfrm>
            <a:off x="2466975" y="1671638"/>
            <a:ext cx="6556148" cy="14430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C8EA9B88-5811-447A-8EA7-130B20F199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822" t="37786" r="7046" b="32010"/>
          <a:stretch/>
        </p:blipFill>
        <p:spPr>
          <a:xfrm>
            <a:off x="9247916" y="4903536"/>
            <a:ext cx="1583888" cy="5435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DE630513-3C89-4DF7-9567-EDC7962139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674" t="73226" r="6295" b="-2282"/>
          <a:stretch/>
        </p:blipFill>
        <p:spPr>
          <a:xfrm>
            <a:off x="6678044" y="4983388"/>
            <a:ext cx="1209676" cy="4636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57961D8B-D657-4C0B-8053-7A27EAD12C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83" t="40076" r="57874" b="22936"/>
          <a:stretch/>
        </p:blipFill>
        <p:spPr>
          <a:xfrm>
            <a:off x="3522771" y="4983388"/>
            <a:ext cx="1101187" cy="58634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="" xmlns:a16="http://schemas.microsoft.com/office/drawing/2014/main" id="{071CFA8B-88A0-48C7-A9CD-D35C73F58B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18" t="67991" r="57612" b="-3732"/>
          <a:stretch/>
        </p:blipFill>
        <p:spPr>
          <a:xfrm>
            <a:off x="1045498" y="4983388"/>
            <a:ext cx="1209055" cy="586343"/>
          </a:xfrm>
          <a:prstGeom prst="rect">
            <a:avLst/>
          </a:prstGeom>
        </p:spPr>
      </p:pic>
      <p:sp>
        <p:nvSpPr>
          <p:cNvPr id="21" name="شكل بيضاوي 20"/>
          <p:cNvSpPr/>
          <p:nvPr/>
        </p:nvSpPr>
        <p:spPr>
          <a:xfrm>
            <a:off x="3314700" y="4843463"/>
            <a:ext cx="1528763" cy="84296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928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898138" y="95965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أي النظائر التالية اكبر ..</a:t>
              </a:r>
              <a:endParaRPr lang="ar-KW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00059" y="4585047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5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986758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CC1707B9-3822-43FF-A019-E72EB86A03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827" t="20000" r="7367" b="40833"/>
          <a:stretch/>
        </p:blipFill>
        <p:spPr>
          <a:xfrm>
            <a:off x="9546852" y="4752975"/>
            <a:ext cx="1196716" cy="6286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FC33A78E-F859-4843-AA28-9FEEC8C3E2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594" t="55491" r="7488" b="-2529"/>
          <a:stretch/>
        </p:blipFill>
        <p:spPr>
          <a:xfrm>
            <a:off x="3567333" y="4837414"/>
            <a:ext cx="1397878" cy="63877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8839FEF1-DDBB-497D-9734-CF6BB2ACEE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60" t="55492" r="60024" b="-1665"/>
          <a:stretch/>
        </p:blipFill>
        <p:spPr>
          <a:xfrm>
            <a:off x="425969" y="4846657"/>
            <a:ext cx="1780665" cy="63877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3C07030F-A0BB-4778-9F03-375CF49AB6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26" t="2518" r="58454" b="37500"/>
          <a:stretch/>
        </p:blipFill>
        <p:spPr>
          <a:xfrm>
            <a:off x="6884556" y="4752975"/>
            <a:ext cx="925944" cy="854458"/>
          </a:xfrm>
          <a:prstGeom prst="rect">
            <a:avLst/>
          </a:prstGeom>
        </p:spPr>
      </p:pic>
      <p:sp>
        <p:nvSpPr>
          <p:cNvPr id="21" name="شكل بيضاوي 20"/>
          <p:cNvSpPr/>
          <p:nvPr/>
        </p:nvSpPr>
        <p:spPr>
          <a:xfrm>
            <a:off x="842963" y="4729163"/>
            <a:ext cx="1543050" cy="857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423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953636" y="95965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00059" y="4585047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5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986758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3E25C7BA-8863-49E9-AFC4-AB9728C25A3F}"/>
              </a:ext>
            </a:extLst>
          </p:cNvPr>
          <p:cNvSpPr txBox="1"/>
          <p:nvPr/>
        </p:nvSpPr>
        <p:spPr>
          <a:xfrm>
            <a:off x="2533651" y="1509380"/>
            <a:ext cx="582823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نواة ذرة مقدار الشحنة الأساسية داخلها  </a:t>
            </a:r>
            <a:r>
              <a:rPr lang="en-US" sz="2800" b="1" dirty="0">
                <a:solidFill>
                  <a:schemeClr val="bg1"/>
                </a:solidFill>
              </a:rPr>
              <a:t>e</a:t>
            </a:r>
            <a:r>
              <a:rPr lang="ar-SA" sz="2800" b="1" dirty="0">
                <a:solidFill>
                  <a:schemeClr val="bg1"/>
                </a:solidFill>
              </a:rPr>
              <a:t> اذا علمت ان عدد بروتوناتها 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ar-SA" sz="2800" b="1" dirty="0">
                <a:solidFill>
                  <a:schemeClr val="bg1"/>
                </a:solidFill>
              </a:rPr>
              <a:t>  وعدد نيوترناتها  </a:t>
            </a:r>
            <a:r>
              <a:rPr lang="en-US" sz="2800" b="1" dirty="0">
                <a:solidFill>
                  <a:schemeClr val="bg1"/>
                </a:solidFill>
              </a:rPr>
              <a:t>B</a:t>
            </a:r>
            <a:r>
              <a:rPr lang="ar-SA" sz="2800" b="1" dirty="0">
                <a:solidFill>
                  <a:schemeClr val="bg1"/>
                </a:solidFill>
              </a:rPr>
              <a:t>  فان مقدار شحنتها الكلية يساوي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="" xmlns:a16="http://schemas.microsoft.com/office/drawing/2014/main" id="{D5D0486D-FD4A-4D22-B820-31C2A9C6E4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730" t="17500" r="9749" b="48873"/>
          <a:stretch/>
        </p:blipFill>
        <p:spPr>
          <a:xfrm>
            <a:off x="8833936" y="4639017"/>
            <a:ext cx="1677711" cy="70966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="" xmlns:a16="http://schemas.microsoft.com/office/drawing/2014/main" id="{805ED391-AF17-47ED-AE46-B7A004C328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315" t="18577" r="41977" b="46377"/>
          <a:stretch/>
        </p:blipFill>
        <p:spPr>
          <a:xfrm>
            <a:off x="6787277" y="4597221"/>
            <a:ext cx="831624" cy="89719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="" xmlns:a16="http://schemas.microsoft.com/office/drawing/2014/main" id="{3334B3C3-641F-4F6E-AC75-AA505C34C5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758" t="50000" r="10749" b="12815"/>
          <a:stretch/>
        </p:blipFill>
        <p:spPr>
          <a:xfrm>
            <a:off x="2948897" y="4800120"/>
            <a:ext cx="1854793" cy="78033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="" xmlns:a16="http://schemas.microsoft.com/office/drawing/2014/main" id="{16FB771E-5F7E-4538-B35D-4A3021B068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362" t="54166" r="42633" b="12815"/>
          <a:stretch/>
        </p:blipFill>
        <p:spPr>
          <a:xfrm>
            <a:off x="1269092" y="4939513"/>
            <a:ext cx="938224" cy="640942"/>
          </a:xfrm>
          <a:prstGeom prst="rect">
            <a:avLst/>
          </a:prstGeom>
        </p:spPr>
      </p:pic>
      <p:sp>
        <p:nvSpPr>
          <p:cNvPr id="21" name="شكل بيضاوي 20"/>
          <p:cNvSpPr/>
          <p:nvPr/>
        </p:nvSpPr>
        <p:spPr>
          <a:xfrm>
            <a:off x="9586913" y="4500563"/>
            <a:ext cx="1057275" cy="10001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1185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396972" y="1356064"/>
            <a:ext cx="6760092" cy="377763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2357541" y="2558084"/>
            <a:ext cx="67472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PT Bold Heading" pitchFamily="2" charset="-78"/>
              </a:rPr>
              <a:t>طاقة النواة المجمعة أقل من مجموع طاقات البروتونات والنيوترونات المنفردة</a:t>
            </a:r>
            <a:endParaRPr lang="ar-KW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988858" y="248363"/>
            <a:ext cx="5101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الإجابة الصحيحة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7166115" y="5132554"/>
            <a:ext cx="3943708" cy="1539709"/>
            <a:chOff x="8068090" y="5096054"/>
            <a:chExt cx="3943708" cy="1539709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068090" y="5096054"/>
              <a:ext cx="39437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العبارة  صحيحة 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1758850" y="5008533"/>
            <a:ext cx="3352607" cy="1748883"/>
            <a:chOff x="8227491" y="4886880"/>
            <a:chExt cx="3352607" cy="1748883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393007" y="4886880"/>
              <a:ext cx="31870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العبارة خاطئة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87F751E-CDD1-4468-99C5-81C69B31FC3F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93574BEA-28BD-494B-A64A-73A668ABAB5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E3DB066B-E8F0-437A-8C4F-5ACB9AA4A39C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030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020717" y="985414"/>
            <a:ext cx="7237583" cy="3589379"/>
            <a:chOff x="2805343" y="781235"/>
            <a:chExt cx="6747029" cy="3934184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8932019" y="5656058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2737646" y="4730222"/>
            <a:ext cx="3285674" cy="2127778"/>
            <a:chOff x="7978379" y="4507985"/>
            <a:chExt cx="3285674" cy="2127778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4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7978379" y="4507985"/>
              <a:ext cx="32856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7C7DC0D0-5DAC-4C37-81E5-10FA2F380B1A}"/>
              </a:ext>
            </a:extLst>
          </p:cNvPr>
          <p:cNvSpPr txBox="1"/>
          <p:nvPr/>
        </p:nvSpPr>
        <p:spPr>
          <a:xfrm>
            <a:off x="2486120" y="1660416"/>
            <a:ext cx="6355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/>
              <a:t>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C7EBF31A-6ADE-476A-8B1E-E1365167C6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97" t="-3362" r="9954" b="62624"/>
          <a:stretch/>
        </p:blipFill>
        <p:spPr>
          <a:xfrm>
            <a:off x="2317237" y="1904174"/>
            <a:ext cx="6569587" cy="15962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766C4D2A-355F-453C-98D1-2665C96C9E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019" t="28833" r="12576" b="39181"/>
          <a:stretch/>
        </p:blipFill>
        <p:spPr>
          <a:xfrm>
            <a:off x="9454354" y="4700927"/>
            <a:ext cx="1219701" cy="82667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="" xmlns:a16="http://schemas.microsoft.com/office/drawing/2014/main" id="{0CC0AE87-8FBE-4BF8-A4A2-F7458A38E7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777" t="33847" r="41667" b="39180"/>
          <a:stretch/>
        </p:blipFill>
        <p:spPr>
          <a:xfrm>
            <a:off x="6833962" y="4884876"/>
            <a:ext cx="724092" cy="70056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CBD48375-63B3-4F81-9F01-F0CCE06376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32" t="60820" r="41546" b="18336"/>
          <a:stretch/>
        </p:blipFill>
        <p:spPr>
          <a:xfrm>
            <a:off x="3888578" y="5013005"/>
            <a:ext cx="755042" cy="480874"/>
          </a:xfrm>
          <a:prstGeom prst="rect">
            <a:avLst/>
          </a:prstGeom>
        </p:spPr>
      </p:pic>
      <p:sp>
        <p:nvSpPr>
          <p:cNvPr id="24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0" y="4425422"/>
            <a:ext cx="3285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300038" y="4750564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242888" y="4364802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7" y="4629149"/>
            <a:ext cx="857250" cy="8858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8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244821" y="4807712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2754658" y="4931537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5807420" y="4914899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2907058" y="5083937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3059458" y="4950587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15">
            <a:hlinkClick r:id="" action="ppaction://noaction">
              <a:snd r:embed="rId4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017346" y="4972050"/>
            <a:ext cx="2830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785812" y="4429124"/>
            <a:ext cx="1257300" cy="11858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093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898138" y="959653"/>
            <a:ext cx="7293487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اشعة الفا عبارة عن ..</a:t>
              </a:r>
              <a:endParaRPr lang="ar-KW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786564" y="4561424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5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986758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60FE200D-2718-4E92-A01C-2D0F640134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56" t="2780" r="8767" b="50001"/>
          <a:stretch/>
        </p:blipFill>
        <p:spPr>
          <a:xfrm>
            <a:off x="9448801" y="4695239"/>
            <a:ext cx="973346" cy="68624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4BC7B4DA-DD17-4B7B-98D1-2E03DD4B31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56" t="-3659" r="63285" b="45008"/>
          <a:stretch/>
        </p:blipFill>
        <p:spPr>
          <a:xfrm>
            <a:off x="6579994" y="4715936"/>
            <a:ext cx="1219200" cy="73741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7F02BD7A-C382-45E3-82F0-DB404FB5A7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831" t="50000" r="8072" b="9910"/>
          <a:stretch/>
        </p:blipFill>
        <p:spPr>
          <a:xfrm>
            <a:off x="3695574" y="4877393"/>
            <a:ext cx="954078" cy="50409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DADFD01D-4239-4867-AD93-9A4581CF97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94" t="44532" r="63889" b="5078"/>
          <a:stretch/>
        </p:blipFill>
        <p:spPr>
          <a:xfrm>
            <a:off x="872468" y="4875127"/>
            <a:ext cx="1200150" cy="633558"/>
          </a:xfrm>
          <a:prstGeom prst="rect">
            <a:avLst/>
          </a:prstGeom>
        </p:spPr>
      </p:pic>
      <p:sp>
        <p:nvSpPr>
          <p:cNvPr id="21" name="شكل بيضاوي 20"/>
          <p:cNvSpPr/>
          <p:nvPr/>
        </p:nvSpPr>
        <p:spPr>
          <a:xfrm>
            <a:off x="9358313" y="4600574"/>
            <a:ext cx="1343025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5233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1953636" y="959653"/>
            <a:ext cx="7111015" cy="358937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168586" y="1738680"/>
            <a:ext cx="5103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5800059" y="4537422"/>
            <a:ext cx="5735173" cy="2320578"/>
            <a:chOff x="5193614" y="4315185"/>
            <a:chExt cx="5735173" cy="2320578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5193614" y="4315185"/>
              <a:ext cx="2806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5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986758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6FFB2373-CA84-4DB4-8E69-BCA9166F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598187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186952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26C3AC70-737C-48A7-B9F8-030F67099D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4224"/>
          <a:stretch/>
        </p:blipFill>
        <p:spPr>
          <a:xfrm>
            <a:off x="2305049" y="2000250"/>
            <a:ext cx="6292277" cy="12715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815B85D4-DC46-4DD1-9B38-F688F6E91A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585" r="16036" b="50000"/>
          <a:stretch/>
        </p:blipFill>
        <p:spPr>
          <a:xfrm>
            <a:off x="9468759" y="4606604"/>
            <a:ext cx="1242564" cy="80448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C0480B24-B398-4504-AECA-6B8648B06B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551" t="49091" r="16036" b="6882"/>
          <a:stretch/>
        </p:blipFill>
        <p:spPr>
          <a:xfrm>
            <a:off x="6610350" y="4672123"/>
            <a:ext cx="1107793" cy="69013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="" xmlns:a16="http://schemas.microsoft.com/office/drawing/2014/main" id="{784F3BFD-C07B-4E4A-8D38-6171099316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18" t="-3292" r="66183" b="49882"/>
          <a:stretch/>
        </p:blipFill>
        <p:spPr>
          <a:xfrm>
            <a:off x="3692424" y="4687534"/>
            <a:ext cx="1242563" cy="80163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="" xmlns:a16="http://schemas.microsoft.com/office/drawing/2014/main" id="{24126D52-E6BD-4110-AE6F-4C0C8AB18F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88" t="44262" r="66304"/>
          <a:stretch/>
        </p:blipFill>
        <p:spPr>
          <a:xfrm>
            <a:off x="937327" y="4619174"/>
            <a:ext cx="1200546" cy="938356"/>
          </a:xfrm>
          <a:prstGeom prst="rect">
            <a:avLst/>
          </a:prstGeom>
        </p:spPr>
      </p:pic>
      <p:sp>
        <p:nvSpPr>
          <p:cNvPr id="24" name="شكل بيضاوي 23"/>
          <p:cNvSpPr/>
          <p:nvPr/>
        </p:nvSpPr>
        <p:spPr>
          <a:xfrm>
            <a:off x="6643688" y="4543425"/>
            <a:ext cx="1357312" cy="9715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547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09009" y="2252961"/>
            <a:ext cx="577113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شكرا لكم </a:t>
            </a:r>
            <a:endParaRPr lang="ar-SA" sz="8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9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فايزة </a:t>
            </a:r>
            <a:r>
              <a:rPr lang="ar-SA" sz="9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الدهاس</a:t>
            </a:r>
            <a:r>
              <a:rPr lang="ar-SA" sz="9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SA" sz="9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482697" y="1370351"/>
            <a:ext cx="6760092" cy="3777639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3988858" y="248363"/>
            <a:ext cx="5101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الإجابة الصحيحة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838991" y="4932528"/>
            <a:ext cx="3669586" cy="1925472"/>
            <a:chOff x="3912666" y="4710291"/>
            <a:chExt cx="3669586" cy="1925472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3912666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4010440" y="4710291"/>
              <a:ext cx="35718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العبارة  </a:t>
              </a:r>
              <a:r>
                <a:rPr lang="ar-SA" sz="5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خاطئة 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7882254" y="4609054"/>
            <a:ext cx="3558988" cy="2248946"/>
            <a:chOff x="14836670" y="4115355"/>
            <a:chExt cx="3558988" cy="2248946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15685566" y="5114433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14836670" y="4115355"/>
              <a:ext cx="35589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العبارة </a:t>
              </a:r>
              <a:r>
                <a:rPr lang="ar-SA" sz="5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صحيحة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387F751E-CDD1-4468-99C5-81C69B31FC3F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93574BEA-28BD-494B-A64A-73A668ABAB5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E3DB066B-E8F0-437A-8C4F-5ACB9AA4A39C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مستطيل 18"/>
          <p:cNvSpPr/>
          <p:nvPr/>
        </p:nvSpPr>
        <p:spPr>
          <a:xfrm>
            <a:off x="2619876" y="2258496"/>
            <a:ext cx="62856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err="1" smtClean="0">
                <a:solidFill>
                  <a:schemeClr val="bg1"/>
                </a:solidFill>
              </a:rPr>
              <a:t>السنكروترون</a:t>
            </a:r>
            <a:r>
              <a:rPr lang="ar-SA" sz="3200" b="1" dirty="0" smtClean="0">
                <a:solidFill>
                  <a:schemeClr val="bg1"/>
                </a:solidFill>
              </a:rPr>
              <a:t> مسارع خطي تستخدم فيه </a:t>
            </a:r>
          </a:p>
          <a:p>
            <a:pPr algn="ctr"/>
            <a:r>
              <a:rPr lang="ar-SA" sz="3200" b="1" dirty="0" err="1" smtClean="0">
                <a:solidFill>
                  <a:schemeClr val="bg1"/>
                </a:solidFill>
              </a:rPr>
              <a:t>المغانط</a:t>
            </a:r>
            <a:r>
              <a:rPr lang="ar-SA" sz="3200" b="1" dirty="0" smtClean="0">
                <a:solidFill>
                  <a:schemeClr val="bg1"/>
                </a:solidFill>
              </a:rPr>
              <a:t> لضبط المسار وضبط تسارع الجسيمات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0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356064"/>
            <a:ext cx="6118379" cy="2730161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680922" y="4358580"/>
            <a:ext cx="2701296" cy="2499420"/>
            <a:chOff x="8227491" y="4136343"/>
            <a:chExt cx="2701296" cy="2499420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902481" y="4136343"/>
              <a:ext cx="16594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الميون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9104942" y="4523329"/>
            <a:ext cx="2701296" cy="2334671"/>
            <a:chOff x="8798991" y="4301092"/>
            <a:chExt cx="2701296" cy="2334671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9207394" y="4301092"/>
              <a:ext cx="20473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نيوترينو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148703" y="4420194"/>
            <a:ext cx="2159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بوزترون</a:t>
            </a:r>
            <a:endParaRPr lang="en-US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5754588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0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719453" y="4161380"/>
            <a:ext cx="1560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البيون</a:t>
            </a:r>
            <a:endParaRPr lang="en-US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971800" y="1943100"/>
            <a:ext cx="52292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جسيم  في </a:t>
            </a:r>
            <a:r>
              <a:rPr lang="ar-SA" sz="3600" b="1" dirty="0" err="1" smtClean="0">
                <a:solidFill>
                  <a:schemeClr val="bg1"/>
                </a:solidFill>
              </a:rPr>
              <a:t>النواه</a:t>
            </a:r>
            <a:r>
              <a:rPr lang="ar-SA" sz="3600" b="1" dirty="0" smtClean="0">
                <a:solidFill>
                  <a:schemeClr val="bg1"/>
                </a:solidFill>
              </a:rPr>
              <a:t>  يعرف على انه </a:t>
            </a:r>
            <a:r>
              <a:rPr lang="ar-SA" sz="3600" b="1" dirty="0" err="1" smtClean="0">
                <a:solidFill>
                  <a:schemeClr val="bg1"/>
                </a:solidFill>
              </a:rPr>
              <a:t>الكترون</a:t>
            </a:r>
            <a:r>
              <a:rPr lang="ar-SA" sz="3600" b="1" dirty="0" smtClean="0">
                <a:solidFill>
                  <a:schemeClr val="bg1"/>
                </a:solidFill>
              </a:rPr>
              <a:t> ثقيل 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356064"/>
            <a:ext cx="6118379" cy="2730161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269812" y="4201417"/>
            <a:ext cx="2831223" cy="2656583"/>
            <a:chOff x="6445031" y="3979180"/>
            <a:chExt cx="2831223" cy="2656583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6532406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6445031" y="3979180"/>
              <a:ext cx="2831223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الكترونات </a:t>
              </a:r>
              <a:r>
                <a:rPr lang="ar-SA" sz="3200" b="1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وبرتونات</a:t>
              </a:r>
              <a:endParaRPr lang="ar-SA" sz="3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ar-SA" sz="32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ونيوترونات</a:t>
              </a:r>
              <a:endPara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9062079" y="4537616"/>
            <a:ext cx="2701296" cy="2320384"/>
            <a:chOff x="8798991" y="4315379"/>
            <a:chExt cx="2701296" cy="2320384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950219" y="4315379"/>
              <a:ext cx="1847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291578" y="4548782"/>
            <a:ext cx="2614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نيوترونات فقط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6297514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3571874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363391" y="803818"/>
            <a:ext cx="23237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971800" y="1943100"/>
            <a:ext cx="52292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عائلة اليد </a:t>
            </a:r>
            <a:r>
              <a:rPr lang="ar-SA" sz="3600" b="1" dirty="0" err="1" smtClean="0">
                <a:solidFill>
                  <a:schemeClr val="bg1"/>
                </a:solidFill>
                <a:latin typeface="Muna" pitchFamily="2" charset="-78"/>
              </a:rPr>
              <a:t>اليسرى</a:t>
            </a: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 في </a:t>
            </a:r>
            <a:r>
              <a:rPr lang="ar-SA" sz="3600" b="1" dirty="0" err="1" smtClean="0">
                <a:solidFill>
                  <a:schemeClr val="bg1"/>
                </a:solidFill>
                <a:latin typeface="Muna" pitchFamily="2" charset="-78"/>
              </a:rPr>
              <a:t>الكواركات</a:t>
            </a: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 </a:t>
            </a:r>
            <a:r>
              <a:rPr lang="ar-SA" sz="3600" b="1" dirty="0" err="1" smtClean="0">
                <a:solidFill>
                  <a:schemeClr val="bg1"/>
                </a:solidFill>
                <a:latin typeface="Muna" pitchFamily="2" charset="-78"/>
              </a:rPr>
              <a:t>واللبتونات</a:t>
            </a:r>
            <a:r>
              <a:rPr lang="ar-SA" sz="3600" b="1" dirty="0" smtClean="0">
                <a:solidFill>
                  <a:schemeClr val="bg1"/>
                </a:solidFill>
                <a:latin typeface="Muna" pitchFamily="2" charset="-78"/>
              </a:rPr>
              <a:t> تتكون من</a:t>
            </a:r>
            <a:endParaRPr lang="ar-SA" sz="3600" b="1" dirty="0">
              <a:solidFill>
                <a:schemeClr val="bg1"/>
              </a:solidFill>
              <a:latin typeface="Muna" pitchFamily="2" charset="-78"/>
            </a:endParaRPr>
          </a:p>
        </p:txBody>
      </p:sp>
      <p:sp>
        <p:nvSpPr>
          <p:cNvPr id="27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3515041" y="4515445"/>
            <a:ext cx="25202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الكترونات فقط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9230040" y="4401145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البرتونات</a:t>
            </a:r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فقط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FB93CF-93FB-44A9-8E08-C8DF3023CD7C}"/>
              </a:ext>
            </a:extLst>
          </p:cNvPr>
          <p:cNvGrpSpPr/>
          <p:nvPr/>
        </p:nvGrpSpPr>
        <p:grpSpPr>
          <a:xfrm>
            <a:off x="2625571" y="1356064"/>
            <a:ext cx="6118379" cy="2730161"/>
            <a:chOff x="2805343" y="781235"/>
            <a:chExt cx="6747029" cy="3934184"/>
          </a:xfrm>
        </p:grpSpPr>
        <p:pic>
          <p:nvPicPr>
            <p:cNvPr id="2" name="Picture 2" descr="مشاهدة صورة المصدر">
              <a:extLst>
                <a:ext uri="{FF2B5EF4-FFF2-40B4-BE49-F238E27FC236}">
                  <a16:creationId xmlns="" xmlns:a16="http://schemas.microsoft.com/office/drawing/2014/main" id="{84AB6CCB-AF5A-454B-9DAC-16FC4904E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9" t="2564" r="1154" b="935"/>
            <a:stretch/>
          </p:blipFill>
          <p:spPr bwMode="auto">
            <a:xfrm>
              <a:off x="2805343" y="781235"/>
              <a:ext cx="6747029" cy="3934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F681348-4C00-4F17-9B01-E31691DF06FE}"/>
                </a:ext>
              </a:extLst>
            </p:cNvPr>
            <p:cNvSpPr/>
            <p:nvPr/>
          </p:nvSpPr>
          <p:spPr>
            <a:xfrm>
              <a:off x="3000652" y="1056443"/>
              <a:ext cx="6276513" cy="2814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985025-8A6F-4DB9-AC95-A10CF8D69BBB}"/>
              </a:ext>
            </a:extLst>
          </p:cNvPr>
          <p:cNvSpPr/>
          <p:nvPr/>
        </p:nvSpPr>
        <p:spPr>
          <a:xfrm>
            <a:off x="3175916" y="2453154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KW" sz="7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06EE2-3119-4B13-B1A8-DE5E12AC6281}"/>
              </a:ext>
            </a:extLst>
          </p:cNvPr>
          <p:cNvSpPr/>
          <p:nvPr/>
        </p:nvSpPr>
        <p:spPr>
          <a:xfrm>
            <a:off x="2695635" y="222237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</a:t>
            </a:r>
            <a:r>
              <a:rPr lang="ar-SA" sz="54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الاجابة</a:t>
            </a:r>
            <a:r>
              <a:rPr lang="ar-SA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الصحيحة 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="" xmlns:a16="http://schemas.microsoft.com/office/drawing/2014/main" id="{A5079978-7CFC-4805-A12B-5B3297AAB42F}"/>
              </a:ext>
            </a:extLst>
          </p:cNvPr>
          <p:cNvGrpSpPr/>
          <p:nvPr/>
        </p:nvGrpSpPr>
        <p:grpSpPr>
          <a:xfrm>
            <a:off x="3209559" y="4358580"/>
            <a:ext cx="2788069" cy="2499420"/>
            <a:chOff x="8227491" y="4136343"/>
            <a:chExt cx="2788069" cy="2499420"/>
          </a:xfrm>
        </p:grpSpPr>
        <p:pic>
          <p:nvPicPr>
            <p:cNvPr id="2050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6FFB2373-CA84-4DB4-8E69-BCA9166F9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hlinkClick r:id="" action="ppaction://noaction">
                <a:snd r:embed="rId4" name="أحسنت.WAV"/>
              </a:hlinkClick>
              <a:extLst>
                <a:ext uri="{FF2B5EF4-FFF2-40B4-BE49-F238E27FC236}">
                  <a16:creationId xmlns="" xmlns:a16="http://schemas.microsoft.com/office/drawing/2014/main" id="{24EAC2C6-88B4-4713-9605-10CDEF6FA353}"/>
                </a:ext>
              </a:extLst>
            </p:cNvPr>
            <p:cNvSpPr/>
            <p:nvPr/>
          </p:nvSpPr>
          <p:spPr>
            <a:xfrm>
              <a:off x="8902481" y="4136343"/>
              <a:ext cx="211307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المشحونة</a:t>
              </a:r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9119229" y="4523329"/>
            <a:ext cx="2701296" cy="2334671"/>
            <a:chOff x="8798991" y="4301092"/>
            <a:chExt cx="2701296" cy="2334671"/>
          </a:xfrm>
        </p:grpSpPr>
        <p:pic>
          <p:nvPicPr>
            <p:cNvPr id="15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7989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9207394" y="4301092"/>
              <a:ext cx="185980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8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المتعادلة</a:t>
              </a:r>
              <a:endParaRPr lang="en-US" sz="4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630DD65D-5640-4D09-8419-701A286913D1}"/>
              </a:ext>
            </a:extLst>
          </p:cNvPr>
          <p:cNvGrpSpPr/>
          <p:nvPr/>
        </p:nvGrpSpPr>
        <p:grpSpPr>
          <a:xfrm>
            <a:off x="243181" y="222237"/>
            <a:ext cx="1654957" cy="923330"/>
            <a:chOff x="243181" y="222237"/>
            <a:chExt cx="1654957" cy="923330"/>
          </a:xfrm>
        </p:grpSpPr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E3CFA0BD-B1AE-4A9B-BFF2-DA84D724EF94}"/>
                </a:ext>
              </a:extLst>
            </p:cNvPr>
            <p:cNvSpPr/>
            <p:nvPr/>
          </p:nvSpPr>
          <p:spPr>
            <a:xfrm>
              <a:off x="365760" y="312981"/>
              <a:ext cx="1376118" cy="8325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3F18C28-1AD6-4E63-ADAF-C25070383C27}"/>
                </a:ext>
              </a:extLst>
            </p:cNvPr>
            <p:cNvSpPr/>
            <p:nvPr/>
          </p:nvSpPr>
          <p:spPr>
            <a:xfrm>
              <a:off x="243181" y="222237"/>
              <a:ext cx="16549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عودة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6305865" y="4577357"/>
            <a:ext cx="26853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الغير متعادلة</a:t>
            </a: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EAB65858-DCC1-4BE0-A72B-A00E00154181}"/>
              </a:ext>
            </a:extLst>
          </p:cNvPr>
          <p:cNvGrpSpPr/>
          <p:nvPr/>
        </p:nvGrpSpPr>
        <p:grpSpPr>
          <a:xfrm>
            <a:off x="6054626" y="5494879"/>
            <a:ext cx="2701296" cy="1363121"/>
            <a:chOff x="8227491" y="5272642"/>
            <a:chExt cx="2701296" cy="1363121"/>
          </a:xfrm>
        </p:grpSpPr>
        <p:pic>
          <p:nvPicPr>
            <p:cNvPr id="21" name="Picture 2" descr="نظرة كاملة عن جهاز رسيفر SPIDER T700 Gold Elite | الاشتراكات - السعر - أخر  تحديث - التقنية | شروحات مشاكل الويندوز والأندرويد">
              <a:extLst>
                <a:ext uri="{FF2B5EF4-FFF2-40B4-BE49-F238E27FC236}">
                  <a16:creationId xmlns="" xmlns:a16="http://schemas.microsoft.com/office/drawing/2014/main" id="{935E9E7D-B029-441F-938B-C024F3E31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602" t="34425" r="14426" b="5992"/>
            <a:stretch/>
          </p:blipFill>
          <p:spPr bwMode="auto">
            <a:xfrm>
              <a:off x="8227491" y="5385895"/>
              <a:ext cx="2701296" cy="12498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>
              <a:hlinkClick r:id="" action="ppaction://noaction">
                <a:snd r:embed="rId5" name="حاول ثانية.wav"/>
              </a:hlinkClick>
              <a:extLst>
                <a:ext uri="{FF2B5EF4-FFF2-40B4-BE49-F238E27FC236}">
                  <a16:creationId xmlns="" xmlns:a16="http://schemas.microsoft.com/office/drawing/2014/main" id="{C04A64EC-5C94-4D18-B7B4-2AB140A399D2}"/>
                </a:ext>
              </a:extLst>
            </p:cNvPr>
            <p:cNvSpPr/>
            <p:nvPr/>
          </p:nvSpPr>
          <p:spPr>
            <a:xfrm>
              <a:off x="8721619" y="5272642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 descr="نظرة كاملة عن جهاز رسيفر SPIDER T700 Gold Elite | الاشتراكات - السعر - أخر  تحديث - التقنية | شروحات مشاكل الويندوز والأندرويد">
            <a:extLst>
              <a:ext uri="{FF2B5EF4-FFF2-40B4-BE49-F238E27FC236}">
                <a16:creationId xmlns="" xmlns:a16="http://schemas.microsoft.com/office/drawing/2014/main" id="{935E9E7D-B029-441F-938B-C024F3E31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2" t="34425" r="14426" b="5992"/>
          <a:stretch/>
        </p:blipFill>
        <p:spPr bwMode="auto">
          <a:xfrm>
            <a:off x="242887" y="5608132"/>
            <a:ext cx="2701296" cy="124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>
            <a:hlinkClick r:id="" action="ppaction://noaction">
              <a:snd r:embed="rId5" name="حاول ثانية.wav"/>
            </a:hlinkClick>
            <a:extLst>
              <a:ext uri="{FF2B5EF4-FFF2-40B4-BE49-F238E27FC236}">
                <a16:creationId xmlns="" xmlns:a16="http://schemas.microsoft.com/office/drawing/2014/main" id="{C04A64EC-5C94-4D18-B7B4-2AB140A399D2}"/>
              </a:ext>
            </a:extLst>
          </p:cNvPr>
          <p:cNvSpPr/>
          <p:nvPr/>
        </p:nvSpPr>
        <p:spPr>
          <a:xfrm>
            <a:off x="228600" y="4432842"/>
            <a:ext cx="2938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الغير مشحونة</a:t>
            </a: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971800" y="1943100"/>
            <a:ext cx="52292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يستخدم عداد </a:t>
            </a:r>
            <a:r>
              <a:rPr lang="ar-SA" sz="3600" b="1" dirty="0" err="1" smtClean="0">
                <a:solidFill>
                  <a:schemeClr val="bg1"/>
                </a:solidFill>
              </a:rPr>
              <a:t>جايجر</a:t>
            </a:r>
            <a:r>
              <a:rPr lang="ar-SA" sz="3600" b="1" dirty="0" smtClean="0">
                <a:solidFill>
                  <a:schemeClr val="bg1"/>
                </a:solidFill>
              </a:rPr>
              <a:t> للكشف عن الجسيمات :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1532</TotalTime>
  <Words>838</Words>
  <Application>Microsoft Office PowerPoint</Application>
  <PresentationFormat>مخصص</PresentationFormat>
  <Paragraphs>303</Paragraphs>
  <Slides>53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4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abdallah</dc:creator>
  <cp:lastModifiedBy>F</cp:lastModifiedBy>
  <cp:revision>41</cp:revision>
  <dcterms:created xsi:type="dcterms:W3CDTF">2020-12-11T16:50:52Z</dcterms:created>
  <dcterms:modified xsi:type="dcterms:W3CDTF">2021-04-09T09:19:35Z</dcterms:modified>
</cp:coreProperties>
</file>