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7" r:id="rId3"/>
    <p:sldId id="325" r:id="rId4"/>
    <p:sldId id="278" r:id="rId5"/>
    <p:sldId id="323" r:id="rId6"/>
    <p:sldId id="326" r:id="rId7"/>
    <p:sldId id="328" r:id="rId8"/>
    <p:sldId id="329" r:id="rId9"/>
    <p:sldId id="307" r:id="rId10"/>
    <p:sldId id="331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271" autoAdjust="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295D6-2EFE-4AFC-BA9B-2E0D1C1638B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98529-C437-4C10-BCF2-601D3101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4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7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2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6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640D4C09-C6A8-468D-9990-58CB03677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146" y="3429001"/>
            <a:ext cx="9553307" cy="3601452"/>
          </a:xfrm>
        </p:spPr>
        <p:txBody>
          <a:bodyPr>
            <a:normAutofit fontScale="90000"/>
          </a:bodyPr>
          <a:lstStyle/>
          <a:p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درسٌ في مادّةِ</a:t>
            </a:r>
            <a:r>
              <a:rPr lang="ar-SA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اللّغة</a:t>
            </a:r>
            <a: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العربيّة</a:t>
            </a:r>
            <a: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b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الإملاء</a:t>
            </a:r>
            <a: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ُ)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الـم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َوَسِّطةُ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الـمَفْتُوحَة و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َمَا قَبْلَها مَفْتُوحٌ</a:t>
            </a:r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الصّفّ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الرّابعُ 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الابتدائيّ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en-US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84848" y="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أوظِّفُ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xmlns="" id="{CED7B3B0-E0D9-46C5-BA9A-2C2E435CDF64}"/>
              </a:ext>
            </a:extLst>
          </p:cNvPr>
          <p:cNvSpPr txBox="1">
            <a:spLocks/>
          </p:cNvSpPr>
          <p:nvPr/>
        </p:nvSpPr>
        <p:spPr>
          <a:xfrm>
            <a:off x="2003510" y="129089"/>
            <a:ext cx="8400139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أَسْتَمِعُ إِلَى الفِقْرَة وَأَكْتُبُ كُلَّ كَلِمَةٍ فِي الفَرَاغِ الـمُنَاسِبِ لَهَا.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xmlns="" id="{BD7A6C7D-D329-4BB4-AFA2-890EBD6B61A7}"/>
              </a:ext>
            </a:extLst>
          </p:cNvPr>
          <p:cNvSpPr txBox="1">
            <a:spLocks/>
          </p:cNvSpPr>
          <p:nvPr/>
        </p:nvSpPr>
        <p:spPr>
          <a:xfrm>
            <a:off x="-1" y="1276386"/>
            <a:ext cx="12105881" cy="4558687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يُعَدُّ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تَأَلُّقُ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مَمْلَكَةِ البَحْرَيْنِ فِي مَجَالِ التَّعْلِيمِ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مُتَأَصِّلًا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فِي التَّاريخ؛ فَقَدْ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تَأَسَّسَتْ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أَوَّلُ مَدْرَسَةٍ فِي البَحْرَيْنِ وَ فِي الخَلِيجِ العَرَبِيِّ، فِي بِدَايَةِ القَرْنِ الـمَاضِي. وَلَمْ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يَتَأخَّرِ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البَحْرَيْنِيُّون فِي دَعْمِها، وإِرْسَالِ أَبنَائِهِمْ إِلَيْهَا. وَبَعْدَ أَعْوَامٍ قَلِيلَةٍ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ارْتَأَتِ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الحُكُومَةُ افْتِتَاحَ أَوَّلِ مَدْرَسَةٍ لِلْبَنَاتِ. وَفِي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تَأَنٍّ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وثَبَاتٍ، خَطَتْ مَمْلَكَةُ البَحْرَيْنِ خُطُوَاتٍ رَاسِخَةً فِي طَرِيقِ التَّطْوِيرِ  وَالإنْجَازِ حَتَّى أَصْبَحَتْ اليَوْمَ رَائِدَةً في مَجَالِ التَّعْلِيمِ.  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xmlns="" id="{292041C2-1CBD-44FA-A777-80B3A9829F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5060F0-3C03-4EC4-A8BE-CBE3B966991D}"/>
              </a:ext>
            </a:extLst>
          </p:cNvPr>
          <p:cNvSpPr/>
          <p:nvPr/>
        </p:nvSpPr>
        <p:spPr>
          <a:xfrm>
            <a:off x="10221017" y="1454126"/>
            <a:ext cx="821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تَأَلُّقُ</a:t>
            </a:r>
            <a:endParaRPr lang="en-US" dirty="0"/>
          </a:p>
        </p:txBody>
      </p:sp>
      <p:pic>
        <p:nvPicPr>
          <p:cNvPr id="5" name="التعليم في البحرين">
            <a:hlinkClick r:id="" action="ppaction://media"/>
            <a:extLst>
              <a:ext uri="{FF2B5EF4-FFF2-40B4-BE49-F238E27FC236}">
                <a16:creationId xmlns:a16="http://schemas.microsoft.com/office/drawing/2014/main" xmlns="" id="{A2BC9725-84A7-4480-B040-D49CEAD482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564" y="869986"/>
            <a:ext cx="406400" cy="40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2DD9F6D-60C2-4752-AC98-B204E0D8D80C}"/>
              </a:ext>
            </a:extLst>
          </p:cNvPr>
          <p:cNvSpPr/>
          <p:nvPr/>
        </p:nvSpPr>
        <p:spPr>
          <a:xfrm>
            <a:off x="10341896" y="1454126"/>
            <a:ext cx="790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108C964-BAC5-4D9F-BB96-479612A28A3B}"/>
              </a:ext>
            </a:extLst>
          </p:cNvPr>
          <p:cNvSpPr/>
          <p:nvPr/>
        </p:nvSpPr>
        <p:spPr>
          <a:xfrm>
            <a:off x="4441280" y="1497069"/>
            <a:ext cx="1273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مُتَأَصِّلًا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F11CEA0-3F13-44A6-ADF3-2F22848A9336}"/>
              </a:ext>
            </a:extLst>
          </p:cNvPr>
          <p:cNvSpPr/>
          <p:nvPr/>
        </p:nvSpPr>
        <p:spPr>
          <a:xfrm>
            <a:off x="4480552" y="1497069"/>
            <a:ext cx="1194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646010C-DD6E-4B6F-9C7E-2DE1F5BCE1BD}"/>
              </a:ext>
            </a:extLst>
          </p:cNvPr>
          <p:cNvSpPr/>
          <p:nvPr/>
        </p:nvSpPr>
        <p:spPr>
          <a:xfrm>
            <a:off x="1024474" y="1466396"/>
            <a:ext cx="1396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641246-9E2D-44D8-8176-1D8703B6F9AC}"/>
              </a:ext>
            </a:extLst>
          </p:cNvPr>
          <p:cNvSpPr/>
          <p:nvPr/>
        </p:nvSpPr>
        <p:spPr>
          <a:xfrm>
            <a:off x="1242138" y="2381751"/>
            <a:ext cx="120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يَتَأخَّرِ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A5D6D96-CE9E-4B46-AB7B-23ABDC7D8691}"/>
              </a:ext>
            </a:extLst>
          </p:cNvPr>
          <p:cNvSpPr/>
          <p:nvPr/>
        </p:nvSpPr>
        <p:spPr>
          <a:xfrm>
            <a:off x="2421010" y="3287717"/>
            <a:ext cx="992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F791BE3-57EE-442F-BEC3-A886606FD37E}"/>
              </a:ext>
            </a:extLst>
          </p:cNvPr>
          <p:cNvSpPr/>
          <p:nvPr/>
        </p:nvSpPr>
        <p:spPr>
          <a:xfrm>
            <a:off x="2444711" y="3301486"/>
            <a:ext cx="981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ارْتَأَتِ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319CCCE-73BD-4EC2-A936-FA290385C781}"/>
              </a:ext>
            </a:extLst>
          </p:cNvPr>
          <p:cNvSpPr/>
          <p:nvPr/>
        </p:nvSpPr>
        <p:spPr>
          <a:xfrm>
            <a:off x="8050361" y="4233619"/>
            <a:ext cx="681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تَأَنٍّ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5042E34-AD82-4FF4-9F55-0FEDA04CA897}"/>
              </a:ext>
            </a:extLst>
          </p:cNvPr>
          <p:cNvSpPr/>
          <p:nvPr/>
        </p:nvSpPr>
        <p:spPr>
          <a:xfrm>
            <a:off x="7995858" y="4229498"/>
            <a:ext cx="790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B601777-2B22-431E-9403-B8E32669E2F6}"/>
              </a:ext>
            </a:extLst>
          </p:cNvPr>
          <p:cNvSpPr/>
          <p:nvPr/>
        </p:nvSpPr>
        <p:spPr>
          <a:xfrm>
            <a:off x="985200" y="1495799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تَأَسَّسَت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AB8AAC5-BFAA-452B-A9B4-05CCD6E96328}"/>
              </a:ext>
            </a:extLst>
          </p:cNvPr>
          <p:cNvSpPr/>
          <p:nvPr/>
        </p:nvSpPr>
        <p:spPr>
          <a:xfrm>
            <a:off x="1126098" y="2375194"/>
            <a:ext cx="1396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xit" presetSubtype="21" fill="hold" grpId="0" nodeType="afterEffect">
                                  <p:stCondLst>
                                    <p:cond delay="11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5" presetID="16" presetClass="exit" presetSubtype="21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7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250"/>
                            </p:stCondLst>
                            <p:childTnLst>
                              <p:par>
                                <p:cTn id="29" presetID="16" presetClass="exit" presetSubtype="21" fill="hold" grpId="0" nodeType="after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25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0" nodeType="withEffect">
                                  <p:stCondLst>
                                    <p:cond delay="33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33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/>
      <p:bldP spid="9" grpId="0"/>
      <p:bldP spid="13" grpId="0"/>
      <p:bldP spid="14" grpId="0"/>
      <p:bldP spid="10" grpId="0"/>
      <p:bldP spid="16" grpId="0"/>
      <p:bldP spid="11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16546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388987" y="7627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61308" y="-131548"/>
            <a:ext cx="7691585" cy="1325563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مَلْءَ الـجَدْوَلِ بِمَا يُنَاسِبُ، كَمَا فِي الـمِثَالِ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98EF09-D463-4914-9D5B-B70A52567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2" y="1901899"/>
            <a:ext cx="10515600" cy="435133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25395"/>
              </p:ext>
            </p:extLst>
          </p:nvPr>
        </p:nvGraphicFramePr>
        <p:xfrm>
          <a:off x="101596" y="1033942"/>
          <a:ext cx="12014203" cy="498233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19829">
                  <a:extLst>
                    <a:ext uri="{9D8B030D-6E8A-4147-A177-3AD203B41FA5}">
                      <a16:colId xmlns:a16="http://schemas.microsoft.com/office/drawing/2014/main" xmlns="" val="326856873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423047544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65494821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xmlns="" val="1329541170"/>
                    </a:ext>
                  </a:extLst>
                </a:gridCol>
                <a:gridCol w="1130464">
                  <a:extLst>
                    <a:ext uri="{9D8B030D-6E8A-4147-A177-3AD203B41FA5}">
                      <a16:colId xmlns:a16="http://schemas.microsoft.com/office/drawing/2014/main" xmlns="" val="353432096"/>
                    </a:ext>
                  </a:extLst>
                </a:gridCol>
                <a:gridCol w="3953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40447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شكل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حركة الحرف السّابق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حركة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موقع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الجُمَلُ 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6593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عَلَى الألف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الفَتْحَةُ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الفَتْحَةُ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وسط الكلمة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دَأَبَ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BH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b="1" u="none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دَأَبَ</a:t>
                      </a:r>
                      <a:r>
                        <a:rPr lang="ar-BH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الجِيرَانُ عَلَى التّعَاوُنِ</a:t>
                      </a: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. 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0447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kumimoji="0" lang="ar-B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تَأَخ</a:t>
                      </a: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kumimoji="0" lang="ar-B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</a:t>
                      </a: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لَا</a:t>
                      </a:r>
                      <a:r>
                        <a:rPr lang="ar-SA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ي</a:t>
                      </a:r>
                      <a:r>
                        <a:rPr lang="ar-BH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تَأَخ</a:t>
                      </a:r>
                      <a:r>
                        <a:rPr lang="ar-SA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ر</a:t>
                      </a:r>
                      <a:r>
                        <a:rPr lang="ar-SA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الـمُسْلِمُ عَنْ مُسَاعَدَةِ النّاسِ.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4400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B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مُكَافَأَةٍ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حَصَلَ</a:t>
                      </a:r>
                      <a:r>
                        <a:rPr lang="ar-BH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العَامِلُ</a:t>
                      </a:r>
                      <a:r>
                        <a:rPr lang="ar-BH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ع</a:t>
                      </a:r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ى </a:t>
                      </a:r>
                      <a:r>
                        <a:rPr lang="ar-BH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مُكَافَأَةٍ</a:t>
                      </a:r>
                      <a:r>
                        <a:rPr lang="ar-BH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 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0447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سَأَلَ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SA" sz="3200" b="1" u="none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مَا خَابَ مَنْ </a:t>
                      </a:r>
                      <a:r>
                        <a:rPr lang="ar-SA" sz="3200" b="1" u="none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سَأَلَ</a:t>
                      </a:r>
                      <a:r>
                        <a:rPr lang="ar-SA" sz="3200" b="1" u="none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930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73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477885" y="0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34148" y="47748"/>
            <a:ext cx="6633411" cy="909920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مَلْءَ الـجَدْوَلِ بِمَا يُنَاسِبُ، كَمَا فِي الـمِثَالِ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99468"/>
              </p:ext>
            </p:extLst>
          </p:nvPr>
        </p:nvGraphicFramePr>
        <p:xfrm>
          <a:off x="88898" y="957668"/>
          <a:ext cx="12014203" cy="42924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19829">
                  <a:extLst>
                    <a:ext uri="{9D8B030D-6E8A-4147-A177-3AD203B41FA5}">
                      <a16:colId xmlns:a16="http://schemas.microsoft.com/office/drawing/2014/main" xmlns="" val="326856873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423047544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65494821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xmlns="" val="1329541170"/>
                    </a:ext>
                  </a:extLst>
                </a:gridCol>
                <a:gridCol w="1130464">
                  <a:extLst>
                    <a:ext uri="{9D8B030D-6E8A-4147-A177-3AD203B41FA5}">
                      <a16:colId xmlns:a16="http://schemas.microsoft.com/office/drawing/2014/main" xmlns="" val="353432096"/>
                    </a:ext>
                  </a:extLst>
                </a:gridCol>
                <a:gridCol w="3953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9137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شكل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حركة الحرف السّابق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حركة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موقع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الجُمَلُ 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74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عَلَى الألف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الفَتْحَةُ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الفتحة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وسط الكلمة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دَأَبَ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BH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b="1" u="none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دَأَبَ</a:t>
                      </a:r>
                      <a:r>
                        <a:rPr lang="ar-BH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الجِيرَانُ عَلَى التّعَاوُنِ</a:t>
                      </a: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. 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241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kumimoji="0" lang="ar-B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تَأَخ</a:t>
                      </a: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kumimoji="0" lang="ar-B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</a:t>
                      </a: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لَا</a:t>
                      </a:r>
                      <a:r>
                        <a:rPr lang="ar-SA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ي</a:t>
                      </a:r>
                      <a:r>
                        <a:rPr lang="ar-BH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تَأَخ</a:t>
                      </a:r>
                      <a:r>
                        <a:rPr lang="ar-SA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ر</a:t>
                      </a:r>
                      <a:r>
                        <a:rPr lang="ar-SA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الـمُسْلِمُ عَنْ مُسَاعَدَةِ النّاسِ.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871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B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مُكَافَأَةٍ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حَصَلَ</a:t>
                      </a:r>
                      <a:r>
                        <a:rPr lang="ar-BH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العَامِلُ</a:t>
                      </a:r>
                      <a:r>
                        <a:rPr lang="ar-BH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ع</a:t>
                      </a:r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SA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ى </a:t>
                      </a:r>
                      <a:r>
                        <a:rPr lang="ar-BH" sz="3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مُكَافَأَةٍ</a:t>
                      </a:r>
                      <a:r>
                        <a:rPr lang="ar-BH" sz="3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BH" sz="3200" b="1" u="none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  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9871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سَأَلَ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SA" sz="3200" b="1" u="none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مَا خَابَ مَنْ </a:t>
                      </a:r>
                      <a:r>
                        <a:rPr lang="ar-SA" sz="3200" b="1" u="none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سَأَلَ</a:t>
                      </a:r>
                      <a:r>
                        <a:rPr lang="ar-SA" sz="3200" b="1" u="none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b="1" u="none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3930627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D5EE5E-A3B2-451F-8814-68565A7E437C}"/>
              </a:ext>
            </a:extLst>
          </p:cNvPr>
          <p:cNvSpPr/>
          <p:nvPr/>
        </p:nvSpPr>
        <p:spPr>
          <a:xfrm>
            <a:off x="5255865" y="2849710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وسط الكلمة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FBC4A2-3BC0-4DB4-AFE3-DD4723A5D89E}"/>
              </a:ext>
            </a:extLst>
          </p:cNvPr>
          <p:cNvSpPr/>
          <p:nvPr/>
        </p:nvSpPr>
        <p:spPr>
          <a:xfrm>
            <a:off x="3799070" y="2844225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33B720-9957-45DE-BD18-2DC38CD480C8}"/>
              </a:ext>
            </a:extLst>
          </p:cNvPr>
          <p:cNvSpPr/>
          <p:nvPr/>
        </p:nvSpPr>
        <p:spPr>
          <a:xfrm>
            <a:off x="2086724" y="2844225"/>
            <a:ext cx="1035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الفَتْحَةُ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0299D6-4BD8-4085-96D6-413892D5433B}"/>
              </a:ext>
            </a:extLst>
          </p:cNvPr>
          <p:cNvSpPr/>
          <p:nvPr/>
        </p:nvSpPr>
        <p:spPr>
          <a:xfrm>
            <a:off x="317808" y="2844225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عَلَى الألف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B1D2A6-7F9C-4595-8C92-70525347BB78}"/>
              </a:ext>
            </a:extLst>
          </p:cNvPr>
          <p:cNvSpPr/>
          <p:nvPr/>
        </p:nvSpPr>
        <p:spPr>
          <a:xfrm>
            <a:off x="5255865" y="3902656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وسط الكلمة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0B2BA7-88E4-4A6B-8D10-29635AC24A5F}"/>
              </a:ext>
            </a:extLst>
          </p:cNvPr>
          <p:cNvSpPr/>
          <p:nvPr/>
        </p:nvSpPr>
        <p:spPr>
          <a:xfrm>
            <a:off x="3799070" y="3897171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DE21851-0B5D-4E00-A47D-28776F881959}"/>
              </a:ext>
            </a:extLst>
          </p:cNvPr>
          <p:cNvSpPr/>
          <p:nvPr/>
        </p:nvSpPr>
        <p:spPr>
          <a:xfrm>
            <a:off x="2086724" y="3897171"/>
            <a:ext cx="1035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الفَتْحَةُ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E767C7-D361-47F8-89EF-675E340D8B34}"/>
              </a:ext>
            </a:extLst>
          </p:cNvPr>
          <p:cNvSpPr/>
          <p:nvPr/>
        </p:nvSpPr>
        <p:spPr>
          <a:xfrm>
            <a:off x="317808" y="3897171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عَلَى الألف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1618657-1783-41DC-BEB8-3FF5AFE19CA4}"/>
              </a:ext>
            </a:extLst>
          </p:cNvPr>
          <p:cNvSpPr/>
          <p:nvPr/>
        </p:nvSpPr>
        <p:spPr>
          <a:xfrm>
            <a:off x="5255865" y="4726456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وسط الكلمة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C36F691-E647-404F-A078-7027325F8062}"/>
              </a:ext>
            </a:extLst>
          </p:cNvPr>
          <p:cNvSpPr/>
          <p:nvPr/>
        </p:nvSpPr>
        <p:spPr>
          <a:xfrm>
            <a:off x="3799070" y="4720971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B40AEC-EAC1-43FC-B8C1-A42882D3ED85}"/>
              </a:ext>
            </a:extLst>
          </p:cNvPr>
          <p:cNvSpPr/>
          <p:nvPr/>
        </p:nvSpPr>
        <p:spPr>
          <a:xfrm>
            <a:off x="2086724" y="4720971"/>
            <a:ext cx="1035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الفَتْحَةُ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502E3D7-D6E6-4705-A650-ACFD0AF40889}"/>
              </a:ext>
            </a:extLst>
          </p:cNvPr>
          <p:cNvSpPr/>
          <p:nvPr/>
        </p:nvSpPr>
        <p:spPr>
          <a:xfrm>
            <a:off x="317808" y="4720971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عَلَى الألف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عنوان 1">
            <a:extLst>
              <a:ext uri="{FF2B5EF4-FFF2-40B4-BE49-F238E27FC236}">
                <a16:creationId xmlns:a16="http://schemas.microsoft.com/office/drawing/2014/main" xmlns="" id="{501BCA4E-FF79-41F6-AD51-B0AD52ADB87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8720331" y="1086279"/>
            <a:ext cx="3042088" cy="99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أَسْتَنْتِجُ </a:t>
            </a:r>
            <a:r>
              <a:rPr lang="ar-BH" sz="6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en-US" sz="6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82800" y="2302163"/>
            <a:ext cx="8547100" cy="279400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6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ُكْتَبُ الهَمْزَةُ عَلَى أَلِفٍ إِذَا كَانَتْ مُتَوَسِّطَةً مَفْتُوحَةً وَمَا قَبْلَهَا </a:t>
            </a:r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مَفْتُوحٌ.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74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28" y="206295"/>
            <a:ext cx="8811490" cy="1325563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أُحَوِّلُ الأَفْعَالَ مِنَ الـمُضارِعِ إِلَى الـمَاضِي كـمَا فِي الـمِثَالِ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ED7111E-54FC-4DB2-A0F2-381FECD2F010}"/>
              </a:ext>
            </a:extLst>
          </p:cNvPr>
          <p:cNvSpPr txBox="1">
            <a:spLocks/>
          </p:cNvSpPr>
          <p:nvPr/>
        </p:nvSpPr>
        <p:spPr>
          <a:xfrm>
            <a:off x="10344726" y="1278390"/>
            <a:ext cx="1692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</a:t>
            </a: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xmlns="" id="{8B4172AB-D9A7-46BA-AE52-338421FB45C5}"/>
              </a:ext>
            </a:extLst>
          </p:cNvPr>
          <p:cNvSpPr txBox="1">
            <a:spLocks/>
          </p:cNvSpPr>
          <p:nvPr/>
        </p:nvSpPr>
        <p:spPr>
          <a:xfrm>
            <a:off x="6696284" y="4438696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يَرْأَسُ</a:t>
            </a:r>
          </a:p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18771F3-5453-45A3-B63F-6C1F65100622}"/>
              </a:ext>
            </a:extLst>
          </p:cNvPr>
          <p:cNvSpPr/>
          <p:nvPr/>
        </p:nvSpPr>
        <p:spPr>
          <a:xfrm>
            <a:off x="3953165" y="1609797"/>
            <a:ext cx="148713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رَأب</a:t>
            </a:r>
            <a:endParaRPr lang="en-US" dirty="0"/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xmlns="" id="{31A1D557-5CF4-438F-83A3-B4F617F3EF50}"/>
              </a:ext>
            </a:extLst>
          </p:cNvPr>
          <p:cNvSpPr txBox="1">
            <a:spLocks/>
          </p:cNvSpPr>
          <p:nvPr/>
        </p:nvSpPr>
        <p:spPr>
          <a:xfrm>
            <a:off x="6696285" y="3470326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ينْأَى</a:t>
            </a:r>
          </a:p>
        </p:txBody>
      </p:sp>
      <p:sp>
        <p:nvSpPr>
          <p:cNvPr id="18" name="عنوان 1">
            <a:extLst>
              <a:ext uri="{FF2B5EF4-FFF2-40B4-BE49-F238E27FC236}">
                <a16:creationId xmlns:a16="http://schemas.microsoft.com/office/drawing/2014/main" xmlns="" id="{BC15B965-83EA-4737-A4A4-6B7796549223}"/>
              </a:ext>
            </a:extLst>
          </p:cNvPr>
          <p:cNvSpPr txBox="1">
            <a:spLocks/>
          </p:cNvSpPr>
          <p:nvPr/>
        </p:nvSpPr>
        <p:spPr>
          <a:xfrm>
            <a:off x="6696285" y="2501470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يَرَى</a:t>
            </a:r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xmlns="" id="{34DF0B4B-B2F6-4DE3-9609-433E170F5349}"/>
              </a:ext>
            </a:extLst>
          </p:cNvPr>
          <p:cNvSpPr txBox="1">
            <a:spLocks/>
          </p:cNvSpPr>
          <p:nvPr/>
        </p:nvSpPr>
        <p:spPr>
          <a:xfrm>
            <a:off x="6696285" y="1532305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يَرْأَبُ</a:t>
            </a:r>
          </a:p>
        </p:txBody>
      </p:sp>
      <p:sp>
        <p:nvSpPr>
          <p:cNvPr id="20" name="عنوان 1">
            <a:extLst>
              <a:ext uri="{FF2B5EF4-FFF2-40B4-BE49-F238E27FC236}">
                <a16:creationId xmlns:a16="http://schemas.microsoft.com/office/drawing/2014/main" xmlns="" id="{D75FE44A-D80C-4AEB-8971-28DA85F32CE1}"/>
              </a:ext>
            </a:extLst>
          </p:cNvPr>
          <p:cNvSpPr txBox="1">
            <a:spLocks/>
          </p:cNvSpPr>
          <p:nvPr/>
        </p:nvSpPr>
        <p:spPr>
          <a:xfrm>
            <a:off x="6696284" y="5395829"/>
            <a:ext cx="1498995" cy="8751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يَرْأَفُ</a:t>
            </a:r>
          </a:p>
        </p:txBody>
      </p:sp>
    </p:spTree>
    <p:extLst>
      <p:ext uri="{BB962C8B-B14F-4D97-AF65-F5344CB8AC3E}">
        <p14:creationId xmlns:p14="http://schemas.microsoft.com/office/powerpoint/2010/main" val="330585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28" y="206295"/>
            <a:ext cx="8811490" cy="1325563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أُحَوِّلُ الأَفْعَالَ مِنَ الـمَاضِي إِلَى الـمُضارِعِ كـمَا فِي الـمِثَالِ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ED7111E-54FC-4DB2-A0F2-381FECD2F010}"/>
              </a:ext>
            </a:extLst>
          </p:cNvPr>
          <p:cNvSpPr txBox="1">
            <a:spLocks/>
          </p:cNvSpPr>
          <p:nvPr/>
        </p:nvSpPr>
        <p:spPr>
          <a:xfrm>
            <a:off x="10344726" y="1278390"/>
            <a:ext cx="1692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7ABDAD-9475-473A-A7C6-D3FD87A1CB23}"/>
              </a:ext>
            </a:extLst>
          </p:cNvPr>
          <p:cNvSpPr/>
          <p:nvPr/>
        </p:nvSpPr>
        <p:spPr>
          <a:xfrm>
            <a:off x="3953164" y="2557828"/>
            <a:ext cx="148713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رَأَى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69C8AF-30C0-4A37-84D5-2E6143F09071}"/>
              </a:ext>
            </a:extLst>
          </p:cNvPr>
          <p:cNvSpPr/>
          <p:nvPr/>
        </p:nvSpPr>
        <p:spPr>
          <a:xfrm>
            <a:off x="3941307" y="3499933"/>
            <a:ext cx="149899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نَأَى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CED50E-6370-4519-8209-C1E580C4AB55}"/>
              </a:ext>
            </a:extLst>
          </p:cNvPr>
          <p:cNvSpPr/>
          <p:nvPr/>
        </p:nvSpPr>
        <p:spPr>
          <a:xfrm>
            <a:off x="3941307" y="4525360"/>
            <a:ext cx="149899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رَأَسَ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C131CAB-F38D-45E7-B2F3-7FDD06CE6F09}"/>
              </a:ext>
            </a:extLst>
          </p:cNvPr>
          <p:cNvSpPr/>
          <p:nvPr/>
        </p:nvSpPr>
        <p:spPr>
          <a:xfrm>
            <a:off x="3953164" y="5504251"/>
            <a:ext cx="148713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رَأَفَ</a:t>
            </a:r>
            <a:endParaRPr lang="en-US" dirty="0"/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xmlns="" id="{9EA64C30-3B27-4065-8391-7C4B21C98BA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xmlns="" id="{37502F28-B39E-4A7B-9E56-1794DA51738F}"/>
              </a:ext>
            </a:extLst>
          </p:cNvPr>
          <p:cNvSpPr txBox="1">
            <a:spLocks/>
          </p:cNvSpPr>
          <p:nvPr/>
        </p:nvSpPr>
        <p:spPr>
          <a:xfrm>
            <a:off x="6696284" y="4438696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يَرْأَسُ</a:t>
            </a:r>
          </a:p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B9844B6-944A-4474-84C6-C9A0B01505A4}"/>
              </a:ext>
            </a:extLst>
          </p:cNvPr>
          <p:cNvSpPr/>
          <p:nvPr/>
        </p:nvSpPr>
        <p:spPr>
          <a:xfrm>
            <a:off x="3953165" y="1609797"/>
            <a:ext cx="148713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رَأب</a:t>
            </a:r>
            <a:endParaRPr lang="en-US" dirty="0"/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xmlns="" id="{67B1C6F9-07FA-44F1-B718-948567588ABF}"/>
              </a:ext>
            </a:extLst>
          </p:cNvPr>
          <p:cNvSpPr txBox="1">
            <a:spLocks/>
          </p:cNvSpPr>
          <p:nvPr/>
        </p:nvSpPr>
        <p:spPr>
          <a:xfrm>
            <a:off x="6696285" y="3470326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ينْأَى</a:t>
            </a:r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xmlns="" id="{4505EE3D-09C5-46DF-BF7B-F40BD03481D5}"/>
              </a:ext>
            </a:extLst>
          </p:cNvPr>
          <p:cNvSpPr txBox="1">
            <a:spLocks/>
          </p:cNvSpPr>
          <p:nvPr/>
        </p:nvSpPr>
        <p:spPr>
          <a:xfrm>
            <a:off x="6696285" y="2501470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يَرَى</a:t>
            </a:r>
          </a:p>
        </p:txBody>
      </p:sp>
      <p:sp>
        <p:nvSpPr>
          <p:cNvPr id="26" name="عنوان 1">
            <a:extLst>
              <a:ext uri="{FF2B5EF4-FFF2-40B4-BE49-F238E27FC236}">
                <a16:creationId xmlns:a16="http://schemas.microsoft.com/office/drawing/2014/main" xmlns="" id="{C1F9BBEF-A3CF-4B57-BCB7-6005461BC50A}"/>
              </a:ext>
            </a:extLst>
          </p:cNvPr>
          <p:cNvSpPr txBox="1">
            <a:spLocks/>
          </p:cNvSpPr>
          <p:nvPr/>
        </p:nvSpPr>
        <p:spPr>
          <a:xfrm>
            <a:off x="6696285" y="1532305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يَرْأَبُ</a:t>
            </a:r>
          </a:p>
        </p:txBody>
      </p:sp>
      <p:sp>
        <p:nvSpPr>
          <p:cNvPr id="27" name="عنوان 1">
            <a:extLst>
              <a:ext uri="{FF2B5EF4-FFF2-40B4-BE49-F238E27FC236}">
                <a16:creationId xmlns:a16="http://schemas.microsoft.com/office/drawing/2014/main" xmlns="" id="{B474D0B8-D21B-41EB-A42E-26437F1A5DCB}"/>
              </a:ext>
            </a:extLst>
          </p:cNvPr>
          <p:cNvSpPr txBox="1">
            <a:spLocks/>
          </p:cNvSpPr>
          <p:nvPr/>
        </p:nvSpPr>
        <p:spPr>
          <a:xfrm>
            <a:off x="6696284" y="5395829"/>
            <a:ext cx="1498995" cy="8751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يَرْأَفُ</a:t>
            </a:r>
          </a:p>
        </p:txBody>
      </p:sp>
    </p:spTree>
    <p:extLst>
      <p:ext uri="{BB962C8B-B14F-4D97-AF65-F5344CB8AC3E}">
        <p14:creationId xmlns:p14="http://schemas.microsoft.com/office/powerpoint/2010/main" val="41687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ED7111E-54FC-4DB2-A0F2-381FECD2F010}"/>
              </a:ext>
            </a:extLst>
          </p:cNvPr>
          <p:cNvSpPr txBox="1">
            <a:spLocks/>
          </p:cNvSpPr>
          <p:nvPr/>
        </p:nvSpPr>
        <p:spPr>
          <a:xfrm>
            <a:off x="10344726" y="1278390"/>
            <a:ext cx="1692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xmlns="" id="{8B4172AB-D9A7-46BA-AE52-338421FB45C5}"/>
              </a:ext>
            </a:extLst>
          </p:cNvPr>
          <p:cNvSpPr txBox="1">
            <a:spLocks/>
          </p:cNvSpPr>
          <p:nvPr/>
        </p:nvSpPr>
        <p:spPr>
          <a:xfrm>
            <a:off x="6696285" y="4450866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 ء، ر</a:t>
            </a: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xmlns="" id="{31A1D557-5CF4-438F-83A3-B4F617F3EF50}"/>
              </a:ext>
            </a:extLst>
          </p:cNvPr>
          <p:cNvSpPr txBox="1">
            <a:spLocks/>
          </p:cNvSpPr>
          <p:nvPr/>
        </p:nvSpPr>
        <p:spPr>
          <a:xfrm>
            <a:off x="6696286" y="3482496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ت، ء، ق، ل، م</a:t>
            </a:r>
          </a:p>
        </p:txBody>
      </p:sp>
      <p:sp>
        <p:nvSpPr>
          <p:cNvPr id="18" name="عنوان 1">
            <a:extLst>
              <a:ext uri="{FF2B5EF4-FFF2-40B4-BE49-F238E27FC236}">
                <a16:creationId xmlns:a16="http://schemas.microsoft.com/office/drawing/2014/main" xmlns="" id="{BC15B965-83EA-4737-A4A4-6B7796549223}"/>
              </a:ext>
            </a:extLst>
          </p:cNvPr>
          <p:cNvSpPr txBox="1">
            <a:spLocks/>
          </p:cNvSpPr>
          <p:nvPr/>
        </p:nvSpPr>
        <p:spPr>
          <a:xfrm>
            <a:off x="6696286" y="2513640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ar-SA" b="1" dirty="0">
                <a:solidFill>
                  <a:prstClr val="white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ا، ل، ت، ء، م</a:t>
            </a:r>
          </a:p>
        </p:txBody>
      </p:sp>
      <p:sp>
        <p:nvSpPr>
          <p:cNvPr id="20" name="عنوان 1">
            <a:extLst>
              <a:ext uri="{FF2B5EF4-FFF2-40B4-BE49-F238E27FC236}">
                <a16:creationId xmlns:a16="http://schemas.microsoft.com/office/drawing/2014/main" xmlns="" id="{D75FE44A-D80C-4AEB-8971-28DA85F32CE1}"/>
              </a:ext>
            </a:extLst>
          </p:cNvPr>
          <p:cNvSpPr txBox="1">
            <a:spLocks/>
          </p:cNvSpPr>
          <p:nvPr/>
        </p:nvSpPr>
        <p:spPr>
          <a:xfrm>
            <a:off x="6696285" y="5407999"/>
            <a:ext cx="2817169" cy="8751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ي،ت، ء،م ، ل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379034A6-E949-4067-AF33-2FE37659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8" y="550970"/>
            <a:ext cx="10723418" cy="1325563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الـحُرُوفَ لأُكَوِّنَ كَلِمَاتٍ مُرَاعِيًا الرَّسْمَ الصّحِيحَ للهَمْزَةِ، كـمَا فِي الـمِثَالِ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B681A23-515B-4D17-B700-97349F828947}"/>
              </a:ext>
            </a:extLst>
          </p:cNvPr>
          <p:cNvSpPr/>
          <p:nvPr/>
        </p:nvSpPr>
        <p:spPr>
          <a:xfrm>
            <a:off x="2770909" y="1609797"/>
            <a:ext cx="266939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مُفَاجَأَةٌ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xmlns="" id="{9B87DA23-8B9C-4120-9102-58D7281D64A4}"/>
              </a:ext>
            </a:extLst>
          </p:cNvPr>
          <p:cNvSpPr txBox="1">
            <a:spLocks/>
          </p:cNvSpPr>
          <p:nvPr/>
        </p:nvSpPr>
        <p:spPr>
          <a:xfrm>
            <a:off x="6696285" y="1532305"/>
            <a:ext cx="2817170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م، ف، ا، ج، ء، ة</a:t>
            </a:r>
          </a:p>
        </p:txBody>
      </p:sp>
    </p:spTree>
    <p:extLst>
      <p:ext uri="{BB962C8B-B14F-4D97-AF65-F5344CB8AC3E}">
        <p14:creationId xmlns:p14="http://schemas.microsoft.com/office/powerpoint/2010/main" val="185655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ED7111E-54FC-4DB2-A0F2-381FECD2F010}"/>
              </a:ext>
            </a:extLst>
          </p:cNvPr>
          <p:cNvSpPr txBox="1">
            <a:spLocks/>
          </p:cNvSpPr>
          <p:nvPr/>
        </p:nvSpPr>
        <p:spPr>
          <a:xfrm>
            <a:off x="10344726" y="1278390"/>
            <a:ext cx="1692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7ABDAD-9475-473A-A7C6-D3FD87A1CB23}"/>
              </a:ext>
            </a:extLst>
          </p:cNvPr>
          <p:cNvSpPr/>
          <p:nvPr/>
        </p:nvSpPr>
        <p:spPr>
          <a:xfrm>
            <a:off x="2768958" y="2513640"/>
            <a:ext cx="266939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الْتَأَمَ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69C8AF-30C0-4A37-84D5-2E6143F09071}"/>
              </a:ext>
            </a:extLst>
          </p:cNvPr>
          <p:cNvSpPr/>
          <p:nvPr/>
        </p:nvSpPr>
        <p:spPr>
          <a:xfrm>
            <a:off x="2749625" y="3455745"/>
            <a:ext cx="269067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تَأَقْلَمَ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CED50E-6370-4519-8209-C1E580C4AB55}"/>
              </a:ext>
            </a:extLst>
          </p:cNvPr>
          <p:cNvSpPr/>
          <p:nvPr/>
        </p:nvSpPr>
        <p:spPr>
          <a:xfrm>
            <a:off x="2749625" y="4481172"/>
            <a:ext cx="269067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زَأَرَ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C131CAB-F38D-45E7-B2F3-7FDD06CE6F09}"/>
              </a:ext>
            </a:extLst>
          </p:cNvPr>
          <p:cNvSpPr/>
          <p:nvPr/>
        </p:nvSpPr>
        <p:spPr>
          <a:xfrm>
            <a:off x="2768958" y="5460063"/>
            <a:ext cx="266939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يَتَأَمَّلُ</a:t>
            </a:r>
            <a:endParaRPr lang="en-US" dirty="0"/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xmlns="" id="{9EA64C30-3B27-4065-8391-7C4B21C98BA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379034A6-E949-4067-AF33-2FE37659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8" y="550970"/>
            <a:ext cx="10723418" cy="1325563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الـحُرُوفَ لأُكَوِّنَ كَلِمَاتٍ مُرَاعِيًا الرَّسْمَ الصّحِيحَ للهَمْزَةِ، كـمَا فِي الـمِثَالِ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xmlns="" id="{A346DAD4-4E40-4FA7-9CBD-FB3DDF1EEFD6}"/>
              </a:ext>
            </a:extLst>
          </p:cNvPr>
          <p:cNvSpPr txBox="1">
            <a:spLocks/>
          </p:cNvSpPr>
          <p:nvPr/>
        </p:nvSpPr>
        <p:spPr>
          <a:xfrm>
            <a:off x="6696285" y="4450866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 ء، ر</a:t>
            </a:r>
          </a:p>
        </p:txBody>
      </p:sp>
      <p:sp>
        <p:nvSpPr>
          <p:cNvPr id="19" name="عنوان 1">
            <a:extLst>
              <a:ext uri="{FF2B5EF4-FFF2-40B4-BE49-F238E27FC236}">
                <a16:creationId xmlns:a16="http://schemas.microsoft.com/office/drawing/2014/main" xmlns="" id="{483CACF7-0403-4A2F-A320-8B0B0CB0335E}"/>
              </a:ext>
            </a:extLst>
          </p:cNvPr>
          <p:cNvSpPr txBox="1">
            <a:spLocks/>
          </p:cNvSpPr>
          <p:nvPr/>
        </p:nvSpPr>
        <p:spPr>
          <a:xfrm>
            <a:off x="6696286" y="3482496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ت، ء، ق، ل، م</a:t>
            </a:r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xmlns="" id="{24CF5938-BEAD-4F3D-B17C-72ADA77A77FE}"/>
              </a:ext>
            </a:extLst>
          </p:cNvPr>
          <p:cNvSpPr txBox="1">
            <a:spLocks/>
          </p:cNvSpPr>
          <p:nvPr/>
        </p:nvSpPr>
        <p:spPr>
          <a:xfrm>
            <a:off x="6696286" y="2513640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ar-SA" b="1" dirty="0">
                <a:solidFill>
                  <a:prstClr val="white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ا، ل، ت، ء، م</a:t>
            </a:r>
          </a:p>
        </p:txBody>
      </p:sp>
      <p:sp>
        <p:nvSpPr>
          <p:cNvPr id="26" name="عنوان 1">
            <a:extLst>
              <a:ext uri="{FF2B5EF4-FFF2-40B4-BE49-F238E27FC236}">
                <a16:creationId xmlns:a16="http://schemas.microsoft.com/office/drawing/2014/main" xmlns="" id="{79B888E3-C321-4AD8-97B3-3C9B719CBC2B}"/>
              </a:ext>
            </a:extLst>
          </p:cNvPr>
          <p:cNvSpPr txBox="1">
            <a:spLocks/>
          </p:cNvSpPr>
          <p:nvPr/>
        </p:nvSpPr>
        <p:spPr>
          <a:xfrm>
            <a:off x="6696285" y="5407999"/>
            <a:ext cx="2817169" cy="8751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ي،ت، ء،م ، ل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A9C97DC-C2C5-4018-86FC-40268C226148}"/>
              </a:ext>
            </a:extLst>
          </p:cNvPr>
          <p:cNvSpPr/>
          <p:nvPr/>
        </p:nvSpPr>
        <p:spPr>
          <a:xfrm>
            <a:off x="2770909" y="1609797"/>
            <a:ext cx="266939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مُفَاجَأَةٌ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عنوان 1">
            <a:extLst>
              <a:ext uri="{FF2B5EF4-FFF2-40B4-BE49-F238E27FC236}">
                <a16:creationId xmlns:a16="http://schemas.microsoft.com/office/drawing/2014/main" xmlns="" id="{B0D9E14A-4D26-4815-9862-D35BAFAF14B7}"/>
              </a:ext>
            </a:extLst>
          </p:cNvPr>
          <p:cNvSpPr txBox="1">
            <a:spLocks/>
          </p:cNvSpPr>
          <p:nvPr/>
        </p:nvSpPr>
        <p:spPr>
          <a:xfrm>
            <a:off x="6696285" y="1532305"/>
            <a:ext cx="2817170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م، ف، ا، ج، ء، ة</a:t>
            </a:r>
          </a:p>
        </p:txBody>
      </p:sp>
    </p:spTree>
    <p:extLst>
      <p:ext uri="{BB962C8B-B14F-4D97-AF65-F5344CB8AC3E}">
        <p14:creationId xmlns:p14="http://schemas.microsoft.com/office/powerpoint/2010/main" val="23957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84848" y="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أوظِّفُ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xmlns="" id="{CED7B3B0-E0D9-46C5-BA9A-2C2E435CDF64}"/>
              </a:ext>
            </a:extLst>
          </p:cNvPr>
          <p:cNvSpPr txBox="1">
            <a:spLocks/>
          </p:cNvSpPr>
          <p:nvPr/>
        </p:nvSpPr>
        <p:spPr>
          <a:xfrm>
            <a:off x="2003510" y="129089"/>
            <a:ext cx="8400139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أَسْتَمِعُ إِلَى الفِقْرَة وَأَكْتُبُ كُلَّ كَلِمَةٍ فِي الفَرَاغِ الـمُنَاسِبِ لَهَا.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xmlns="" id="{BD7A6C7D-D329-4BB4-AFA2-890EBD6B61A7}"/>
              </a:ext>
            </a:extLst>
          </p:cNvPr>
          <p:cNvSpPr txBox="1">
            <a:spLocks/>
          </p:cNvSpPr>
          <p:nvPr/>
        </p:nvSpPr>
        <p:spPr>
          <a:xfrm>
            <a:off x="-1" y="1276386"/>
            <a:ext cx="12105881" cy="4558687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يُعَدُّ 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مَمْلَكَةِ البَحْرَيْنِ فِي مَجَالِ التَّعْلِيمِ 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فِي التَّاريخ؛ فَقَدْ 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أَوَّلُ مَدْرَسَةٍ فِي البَحْرَيْنِ وَ فِي الخَلِيجِ العَرَبِيِّ، فِي بِدَايَةِ القَرْنِ الـمَاضِي. وَلَمْ 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البَحْرَيْنِيُّون فِي دَعْمِها، وإِرْسَالِ أَبنَائِهِمْ إِلَيْهَا. وَبَعْدَ أَعْوَامٍ قَلِيلَةٍ 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الحُكُومَةُ افْتِتَاحَ أَوَّلِ مَدْرَسَةٍ لِلْبَنَاتِ. وَفِي 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وثَبَاتٍ، خَطَتْ مَمْلَكَةُ البَحْرَيْنِ خُطُوَاتٍ رَاسِخَةً فِي طَرِيقِ التَّطْوِيرِ  وَالإنْجَازِ </a:t>
            </a:r>
            <a:r>
              <a:rPr lang="ar-SA" sz="4000" b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حَتَّى أَصْبَحَتْ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اليَوْمَ رَائِدَةً في مَجَالِ التَّعْلِيمِ.  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4" name="التعليم في البحرين">
            <a:hlinkClick r:id="" action="ppaction://media"/>
            <a:extLst>
              <a:ext uri="{FF2B5EF4-FFF2-40B4-BE49-F238E27FC236}">
                <a16:creationId xmlns:a16="http://schemas.microsoft.com/office/drawing/2014/main" xmlns="" id="{1191C3F4-6E37-4176-AD97-F7BD644C76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5019" y="8699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1327</TotalTime>
  <Words>532</Words>
  <Application>Microsoft Office PowerPoint</Application>
  <PresentationFormat>Widescreen</PresentationFormat>
  <Paragraphs>126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Traditional Arabic</vt:lpstr>
      <vt:lpstr>قالب الدروس</vt:lpstr>
      <vt:lpstr>                        درسٌ في مادّةِ اللّغةِ العربيّةِ (الإملاءُ)  الهَمْزَةُ الـمُتَوَسِّطةُ الـمَفْتُوحَة وَمَا قَبْلَها مَفْتُوحٌ  الصّفُّ الرّابعُ الابتدائيُّ </vt:lpstr>
      <vt:lpstr>أُكْمِلُ مَلْءَ الـجَدْوَلِ بِمَا يُنَاسِبُ، كَمَا فِي الـمِثَالِ :</vt:lpstr>
      <vt:lpstr>أُكْمِلُ مَلْءَ الـجَدْوَلِ بِمَا يُنَاسِبُ، كَمَا فِي الـمِثَالِ :</vt:lpstr>
      <vt:lpstr>PowerPoint Presentation</vt:lpstr>
      <vt:lpstr>أُحَوِّلُ الأَفْعَالَ مِنَ الـمُضارِعِ إِلَى الـمَاضِي كـمَا فِي الـمِثَالِ:</vt:lpstr>
      <vt:lpstr>أُحَوِّلُ الأَفْعَالَ مِنَ الـمَاضِي إِلَى الـمُضارِعِ كـمَا فِي الـمِثَالِ:</vt:lpstr>
      <vt:lpstr>أَصِلُ الـحُرُوفَ لأُكَوِّنَ كَلِمَاتٍ مُرَاعِيًا الرَّسْمَ الصّحِيحَ للهَمْزَةِ، كـمَا فِي الـمِثَالِ:</vt:lpstr>
      <vt:lpstr>أَصِلُ الـحُرُوفَ لأُكَوِّنَ كَلِمَاتٍ مُرَاعِيًا الرَّسْمَ الصّحِيحَ للهَمْزَةِ، كـمَا فِي الـمِثَالِ:</vt:lpstr>
      <vt:lpstr>PowerPoint Presentation</vt:lpstr>
      <vt:lpstr>PowerPoint Presentation</vt:lpstr>
      <vt:lpstr>انتهى الدّرس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في مادّة اللّغة العربيّة الإملاء  الهمزة الـمتوسِّطَةُ الـمَكْسُورَةُ</dc:title>
  <dc:creator>Tufik Ben Saleh Aldaaji</dc:creator>
  <cp:lastModifiedBy>Admin</cp:lastModifiedBy>
  <cp:revision>171</cp:revision>
  <dcterms:created xsi:type="dcterms:W3CDTF">2020-03-04T09:59:30Z</dcterms:created>
  <dcterms:modified xsi:type="dcterms:W3CDTF">2020-04-08T20:03:35Z</dcterms:modified>
</cp:coreProperties>
</file>