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72" r:id="rId1"/>
  </p:sldMasterIdLst>
  <p:sldIdLst>
    <p:sldId id="256" r:id="rId2"/>
    <p:sldId id="263" r:id="rId3"/>
    <p:sldId id="271" r:id="rId4"/>
    <p:sldId id="267" r:id="rId5"/>
    <p:sldId id="266" r:id="rId6"/>
    <p:sldId id="264" r:id="rId7"/>
    <p:sldId id="265" r:id="rId8"/>
    <p:sldId id="261" r:id="rId9"/>
    <p:sldId id="272" r:id="rId10"/>
    <p:sldId id="273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نمط فاتح 1 - تميي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73FF65-7E0E-4B3A-B7A8-1D4DB998E402}" type="doc">
      <dgm:prSet loTypeId="urn:microsoft.com/office/officeart/2005/8/layout/process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rtl="1"/>
          <a:endParaRPr lang="ar-SA"/>
        </a:p>
      </dgm:t>
    </dgm:pt>
    <dgm:pt modelId="{E9E8A940-7F11-4252-9241-AC505B867E8C}">
      <dgm:prSet phldrT="[نص]" custT="1"/>
      <dgm:spPr/>
      <dgm:t>
        <a:bodyPr/>
        <a:lstStyle/>
        <a:p>
          <a:pPr algn="ctr" rtl="1"/>
          <a:r>
            <a:rPr lang="ar-SA" sz="3500" baseline="0" dirty="0" smtClean="0"/>
            <a:t> </a:t>
          </a:r>
          <a:r>
            <a:rPr lang="ar-SA" sz="3600" b="1" baseline="0" dirty="0" smtClean="0"/>
            <a:t>الألف : مصطفى - يسعى</a:t>
          </a:r>
          <a:endParaRPr lang="ar-SA" sz="3600" b="1" dirty="0"/>
        </a:p>
      </dgm:t>
    </dgm:pt>
    <dgm:pt modelId="{22A4F7D0-2934-47B6-ADE0-1943A9BD2C0B}" type="parTrans" cxnId="{12D56DD0-1788-4D88-B5EB-B251E5DFF6E7}">
      <dgm:prSet/>
      <dgm:spPr/>
      <dgm:t>
        <a:bodyPr/>
        <a:lstStyle/>
        <a:p>
          <a:pPr rtl="1"/>
          <a:endParaRPr lang="ar-SA"/>
        </a:p>
      </dgm:t>
    </dgm:pt>
    <dgm:pt modelId="{45765908-CEF1-43ED-A680-A8DAF7223E4E}" type="sibTrans" cxnId="{12D56DD0-1788-4D88-B5EB-B251E5DFF6E7}">
      <dgm:prSet/>
      <dgm:spPr/>
      <dgm:t>
        <a:bodyPr/>
        <a:lstStyle/>
        <a:p>
          <a:pPr rtl="1"/>
          <a:endParaRPr lang="ar-SA"/>
        </a:p>
      </dgm:t>
    </dgm:pt>
    <dgm:pt modelId="{BFEC1149-8A4B-46AC-8AD8-73BBFB586AFD}">
      <dgm:prSet phldrT="[نص]" custT="1"/>
      <dgm:spPr/>
      <dgm:t>
        <a:bodyPr/>
        <a:lstStyle/>
        <a:p>
          <a:pPr algn="ctr" rtl="1"/>
          <a:r>
            <a:rPr lang="ar-SA" sz="3600" b="1" dirty="0" smtClean="0"/>
            <a:t>الواو : يدعو</a:t>
          </a:r>
          <a:endParaRPr lang="ar-SA" sz="3600" b="1" dirty="0"/>
        </a:p>
      </dgm:t>
    </dgm:pt>
    <dgm:pt modelId="{B7F7BDD2-A2E0-4020-B156-B29214A4C785}" type="parTrans" cxnId="{ACCADC53-0132-4A31-86E4-0AD201BA264A}">
      <dgm:prSet/>
      <dgm:spPr/>
      <dgm:t>
        <a:bodyPr/>
        <a:lstStyle/>
        <a:p>
          <a:pPr rtl="1"/>
          <a:endParaRPr lang="ar-SA"/>
        </a:p>
      </dgm:t>
    </dgm:pt>
    <dgm:pt modelId="{A7FFC9FF-C7D4-4A6A-9B54-8D78ABF8B584}" type="sibTrans" cxnId="{ACCADC53-0132-4A31-86E4-0AD201BA264A}">
      <dgm:prSet/>
      <dgm:spPr/>
      <dgm:t>
        <a:bodyPr/>
        <a:lstStyle/>
        <a:p>
          <a:pPr rtl="1"/>
          <a:endParaRPr lang="ar-SA"/>
        </a:p>
      </dgm:t>
    </dgm:pt>
    <dgm:pt modelId="{7F00B1DB-BC0E-4B52-878F-3A0D2C928620}">
      <dgm:prSet phldrT="[نص]" custT="1"/>
      <dgm:spPr/>
      <dgm:t>
        <a:bodyPr/>
        <a:lstStyle/>
        <a:p>
          <a:pPr algn="ctr" rtl="1"/>
          <a:r>
            <a:rPr lang="ar-SA" sz="3500" dirty="0" smtClean="0"/>
            <a:t> </a:t>
          </a:r>
          <a:r>
            <a:rPr lang="ar-SA" sz="3600" b="1" dirty="0" smtClean="0"/>
            <a:t>الياء : القاضي – يمشي </a:t>
          </a:r>
          <a:endParaRPr lang="ar-SA" sz="3500" b="1" dirty="0"/>
        </a:p>
      </dgm:t>
    </dgm:pt>
    <dgm:pt modelId="{1C145AB0-35BA-4490-AFAC-89BD7C764478}" type="sibTrans" cxnId="{CD43CDCC-31B0-4DB4-B34D-9F409E1F8478}">
      <dgm:prSet/>
      <dgm:spPr/>
      <dgm:t>
        <a:bodyPr/>
        <a:lstStyle/>
        <a:p>
          <a:pPr rtl="1"/>
          <a:endParaRPr lang="ar-SA"/>
        </a:p>
      </dgm:t>
    </dgm:pt>
    <dgm:pt modelId="{0DA090BD-54DE-4F55-A373-4325519590A8}" type="parTrans" cxnId="{CD43CDCC-31B0-4DB4-B34D-9F409E1F8478}">
      <dgm:prSet/>
      <dgm:spPr/>
      <dgm:t>
        <a:bodyPr/>
        <a:lstStyle/>
        <a:p>
          <a:pPr rtl="1"/>
          <a:endParaRPr lang="ar-SA"/>
        </a:p>
      </dgm:t>
    </dgm:pt>
    <dgm:pt modelId="{BC84A06B-0C4D-4436-9823-EE7F364DB690}" type="pres">
      <dgm:prSet presAssocID="{B173FF65-7E0E-4B3A-B7A8-1D4DB998E40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75D3C56A-ADB8-448A-8465-84E91BABBA5E}" type="pres">
      <dgm:prSet presAssocID="{7F00B1DB-BC0E-4B52-878F-3A0D2C928620}" presName="boxAndChildren" presStyleCnt="0"/>
      <dgm:spPr/>
    </dgm:pt>
    <dgm:pt modelId="{06B8A5B4-3939-45E9-B221-911677EF3B3F}" type="pres">
      <dgm:prSet presAssocID="{7F00B1DB-BC0E-4B52-878F-3A0D2C928620}" presName="parentTextBox" presStyleLbl="node1" presStyleIdx="0" presStyleCnt="3"/>
      <dgm:spPr/>
      <dgm:t>
        <a:bodyPr/>
        <a:lstStyle/>
        <a:p>
          <a:pPr rtl="1"/>
          <a:endParaRPr lang="ar-SA"/>
        </a:p>
      </dgm:t>
    </dgm:pt>
    <dgm:pt modelId="{4E60E702-0D92-4EC3-B02D-779BF1EAA675}" type="pres">
      <dgm:prSet presAssocID="{A7FFC9FF-C7D4-4A6A-9B54-8D78ABF8B584}" presName="sp" presStyleCnt="0"/>
      <dgm:spPr/>
    </dgm:pt>
    <dgm:pt modelId="{F96737AA-838C-4C7E-B3EB-5F113EFACA25}" type="pres">
      <dgm:prSet presAssocID="{BFEC1149-8A4B-46AC-8AD8-73BBFB586AFD}" presName="arrowAndChildren" presStyleCnt="0"/>
      <dgm:spPr/>
    </dgm:pt>
    <dgm:pt modelId="{C9A28D95-5D90-4F5D-9B26-701DA55B46A6}" type="pres">
      <dgm:prSet presAssocID="{BFEC1149-8A4B-46AC-8AD8-73BBFB586AFD}" presName="parentTextArrow" presStyleLbl="node1" presStyleIdx="1" presStyleCnt="3"/>
      <dgm:spPr/>
      <dgm:t>
        <a:bodyPr/>
        <a:lstStyle/>
        <a:p>
          <a:pPr rtl="1"/>
          <a:endParaRPr lang="ar-SA"/>
        </a:p>
      </dgm:t>
    </dgm:pt>
    <dgm:pt modelId="{4087A989-854A-4D92-A0F9-CC8D047BBF58}" type="pres">
      <dgm:prSet presAssocID="{45765908-CEF1-43ED-A680-A8DAF7223E4E}" presName="sp" presStyleCnt="0"/>
      <dgm:spPr/>
    </dgm:pt>
    <dgm:pt modelId="{98D3F445-BF92-4E4B-B061-E8106AB465F7}" type="pres">
      <dgm:prSet presAssocID="{E9E8A940-7F11-4252-9241-AC505B867E8C}" presName="arrowAndChildren" presStyleCnt="0"/>
      <dgm:spPr/>
    </dgm:pt>
    <dgm:pt modelId="{34759DC4-9688-4964-90F5-9C0978A01110}" type="pres">
      <dgm:prSet presAssocID="{E9E8A940-7F11-4252-9241-AC505B867E8C}" presName="parentTextArrow" presStyleLbl="node1" presStyleIdx="2" presStyleCnt="3"/>
      <dgm:spPr/>
      <dgm:t>
        <a:bodyPr/>
        <a:lstStyle/>
        <a:p>
          <a:pPr rtl="1"/>
          <a:endParaRPr lang="ar-SA"/>
        </a:p>
      </dgm:t>
    </dgm:pt>
  </dgm:ptLst>
  <dgm:cxnLst>
    <dgm:cxn modelId="{1BE520E4-7EE2-4C8E-8B15-1249203CC5EE}" type="presOf" srcId="{E9E8A940-7F11-4252-9241-AC505B867E8C}" destId="{34759DC4-9688-4964-90F5-9C0978A01110}" srcOrd="0" destOrd="0" presId="urn:microsoft.com/office/officeart/2005/8/layout/process4"/>
    <dgm:cxn modelId="{12D56DD0-1788-4D88-B5EB-B251E5DFF6E7}" srcId="{B173FF65-7E0E-4B3A-B7A8-1D4DB998E402}" destId="{E9E8A940-7F11-4252-9241-AC505B867E8C}" srcOrd="0" destOrd="0" parTransId="{22A4F7D0-2934-47B6-ADE0-1943A9BD2C0B}" sibTransId="{45765908-CEF1-43ED-A680-A8DAF7223E4E}"/>
    <dgm:cxn modelId="{2B03A895-144D-4E2D-9025-8908D43DCD72}" type="presOf" srcId="{BFEC1149-8A4B-46AC-8AD8-73BBFB586AFD}" destId="{C9A28D95-5D90-4F5D-9B26-701DA55B46A6}" srcOrd="0" destOrd="0" presId="urn:microsoft.com/office/officeart/2005/8/layout/process4"/>
    <dgm:cxn modelId="{C7E7B9B2-FABF-4ABC-8930-579C6FA01B09}" type="presOf" srcId="{7F00B1DB-BC0E-4B52-878F-3A0D2C928620}" destId="{06B8A5B4-3939-45E9-B221-911677EF3B3F}" srcOrd="0" destOrd="0" presId="urn:microsoft.com/office/officeart/2005/8/layout/process4"/>
    <dgm:cxn modelId="{ACCADC53-0132-4A31-86E4-0AD201BA264A}" srcId="{B173FF65-7E0E-4B3A-B7A8-1D4DB998E402}" destId="{BFEC1149-8A4B-46AC-8AD8-73BBFB586AFD}" srcOrd="1" destOrd="0" parTransId="{B7F7BDD2-A2E0-4020-B156-B29214A4C785}" sibTransId="{A7FFC9FF-C7D4-4A6A-9B54-8D78ABF8B584}"/>
    <dgm:cxn modelId="{CD43CDCC-31B0-4DB4-B34D-9F409E1F8478}" srcId="{B173FF65-7E0E-4B3A-B7A8-1D4DB998E402}" destId="{7F00B1DB-BC0E-4B52-878F-3A0D2C928620}" srcOrd="2" destOrd="0" parTransId="{0DA090BD-54DE-4F55-A373-4325519590A8}" sibTransId="{1C145AB0-35BA-4490-AFAC-89BD7C764478}"/>
    <dgm:cxn modelId="{E73E8127-564D-496C-AFA4-05B208D6E36F}" type="presOf" srcId="{B173FF65-7E0E-4B3A-B7A8-1D4DB998E402}" destId="{BC84A06B-0C4D-4436-9823-EE7F364DB690}" srcOrd="0" destOrd="0" presId="urn:microsoft.com/office/officeart/2005/8/layout/process4"/>
    <dgm:cxn modelId="{840E41DA-065B-4A0C-AE9E-BC59D4B30FD6}" type="presParOf" srcId="{BC84A06B-0C4D-4436-9823-EE7F364DB690}" destId="{75D3C56A-ADB8-448A-8465-84E91BABBA5E}" srcOrd="0" destOrd="0" presId="urn:microsoft.com/office/officeart/2005/8/layout/process4"/>
    <dgm:cxn modelId="{C561661A-4BD9-4668-9290-FD4B053EC265}" type="presParOf" srcId="{75D3C56A-ADB8-448A-8465-84E91BABBA5E}" destId="{06B8A5B4-3939-45E9-B221-911677EF3B3F}" srcOrd="0" destOrd="0" presId="urn:microsoft.com/office/officeart/2005/8/layout/process4"/>
    <dgm:cxn modelId="{F2460F6F-8BC2-4D0E-BAE5-A2577417F1A5}" type="presParOf" srcId="{BC84A06B-0C4D-4436-9823-EE7F364DB690}" destId="{4E60E702-0D92-4EC3-B02D-779BF1EAA675}" srcOrd="1" destOrd="0" presId="urn:microsoft.com/office/officeart/2005/8/layout/process4"/>
    <dgm:cxn modelId="{B58D4CA9-B10F-4CEC-B390-9DB81A309575}" type="presParOf" srcId="{BC84A06B-0C4D-4436-9823-EE7F364DB690}" destId="{F96737AA-838C-4C7E-B3EB-5F113EFACA25}" srcOrd="2" destOrd="0" presId="urn:microsoft.com/office/officeart/2005/8/layout/process4"/>
    <dgm:cxn modelId="{2F0ED855-7247-45BC-A06D-B5DCA3DF6053}" type="presParOf" srcId="{F96737AA-838C-4C7E-B3EB-5F113EFACA25}" destId="{C9A28D95-5D90-4F5D-9B26-701DA55B46A6}" srcOrd="0" destOrd="0" presId="urn:microsoft.com/office/officeart/2005/8/layout/process4"/>
    <dgm:cxn modelId="{C97357A8-060F-4914-874B-01A066607FB2}" type="presParOf" srcId="{BC84A06B-0C4D-4436-9823-EE7F364DB690}" destId="{4087A989-854A-4D92-A0F9-CC8D047BBF58}" srcOrd="3" destOrd="0" presId="urn:microsoft.com/office/officeart/2005/8/layout/process4"/>
    <dgm:cxn modelId="{09325E6E-0209-4BAD-BD61-D0101BBFC091}" type="presParOf" srcId="{BC84A06B-0C4D-4436-9823-EE7F364DB690}" destId="{98D3F445-BF92-4E4B-B061-E8106AB465F7}" srcOrd="4" destOrd="0" presId="urn:microsoft.com/office/officeart/2005/8/layout/process4"/>
    <dgm:cxn modelId="{59552768-EBB5-4460-833C-0298FD5928AC}" type="presParOf" srcId="{98D3F445-BF92-4E4B-B061-E8106AB465F7}" destId="{34759DC4-9688-4964-90F5-9C0978A0111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A5B4-3939-45E9-B221-911677EF3B3F}">
      <dsp:nvSpPr>
        <dsp:cNvPr id="0" name=""/>
        <dsp:cNvSpPr/>
      </dsp:nvSpPr>
      <dsp:spPr>
        <a:xfrm>
          <a:off x="0" y="3089641"/>
          <a:ext cx="7632848" cy="101408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 </a:t>
          </a:r>
          <a:r>
            <a:rPr lang="ar-SA" sz="3600" b="1" kern="1200" dirty="0" smtClean="0"/>
            <a:t>الياء : القاضي – يمشي </a:t>
          </a:r>
          <a:endParaRPr lang="ar-SA" sz="3500" b="1" kern="1200" dirty="0"/>
        </a:p>
      </dsp:txBody>
      <dsp:txXfrm>
        <a:off x="0" y="3089641"/>
        <a:ext cx="7632848" cy="1014089"/>
      </dsp:txXfrm>
    </dsp:sp>
    <dsp:sp modelId="{C9A28D95-5D90-4F5D-9B26-701DA55B46A6}">
      <dsp:nvSpPr>
        <dsp:cNvPr id="0" name=""/>
        <dsp:cNvSpPr/>
      </dsp:nvSpPr>
      <dsp:spPr>
        <a:xfrm rot="10800000">
          <a:off x="0" y="1545183"/>
          <a:ext cx="7632848" cy="1559669"/>
        </a:xfrm>
        <a:prstGeom prst="upArrowCallout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smtClean="0"/>
            <a:t>الواو : يدعو</a:t>
          </a:r>
          <a:endParaRPr lang="ar-SA" sz="3600" b="1" kern="1200" dirty="0"/>
        </a:p>
      </dsp:txBody>
      <dsp:txXfrm rot="10800000">
        <a:off x="0" y="1545183"/>
        <a:ext cx="7632848" cy="1013426"/>
      </dsp:txXfrm>
    </dsp:sp>
    <dsp:sp modelId="{34759DC4-9688-4964-90F5-9C0978A01110}">
      <dsp:nvSpPr>
        <dsp:cNvPr id="0" name=""/>
        <dsp:cNvSpPr/>
      </dsp:nvSpPr>
      <dsp:spPr>
        <a:xfrm rot="10800000">
          <a:off x="0" y="725"/>
          <a:ext cx="7632848" cy="1559669"/>
        </a:xfrm>
        <a:prstGeom prst="upArrowCallout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baseline="0" dirty="0" smtClean="0"/>
            <a:t> </a:t>
          </a:r>
          <a:r>
            <a:rPr lang="ar-SA" sz="3600" b="1" kern="1200" baseline="0" dirty="0" smtClean="0"/>
            <a:t>الألف : مصطفى - يسعى</a:t>
          </a:r>
          <a:endParaRPr lang="ar-SA" sz="3600" b="1" kern="1200" dirty="0"/>
        </a:p>
      </dsp:txBody>
      <dsp:txXfrm rot="10800000">
        <a:off x="0" y="725"/>
        <a:ext cx="7632848" cy="1013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1C444CB-BEA0-4137-BA5F-31231EAEEFB8}" type="datetimeFigureOut">
              <a:rPr lang="ar-SA" smtClean="0"/>
              <a:t>20/06/38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81E0D25-6B25-459D-8156-706E9E70673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 idx="4294967295"/>
          </p:nvPr>
        </p:nvSpPr>
        <p:spPr>
          <a:xfrm>
            <a:off x="0" y="1752600"/>
            <a:ext cx="8532440" cy="1830388"/>
          </a:xfrm>
        </p:spPr>
        <p:txBody>
          <a:bodyPr>
            <a:normAutofit/>
          </a:bodyPr>
          <a:lstStyle/>
          <a:p>
            <a:pPr algn="ctr"/>
            <a:r>
              <a:rPr lang="ar-SA" sz="6000" b="1" dirty="0" smtClean="0">
                <a:solidFill>
                  <a:schemeClr val="tx2"/>
                </a:solidFill>
              </a:rPr>
              <a:t>الاسماء والافعال المعتلة الآخر</a:t>
            </a:r>
            <a:endParaRPr lang="ar-SA" sz="6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31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4294967295"/>
          </p:nvPr>
        </p:nvSpPr>
        <p:spPr>
          <a:xfrm>
            <a:off x="0" y="0"/>
            <a:ext cx="8964488" cy="6741368"/>
          </a:xfrm>
        </p:spPr>
        <p:txBody>
          <a:bodyPr>
            <a:noAutofit/>
          </a:bodyPr>
          <a:lstStyle/>
          <a:p>
            <a:pPr marL="109728" indent="0">
              <a:lnSpc>
                <a:spcPct val="170000"/>
              </a:lnSpc>
              <a:buNone/>
            </a:pPr>
            <a:r>
              <a:rPr lang="ar-SA" sz="2400" b="1" dirty="0">
                <a:solidFill>
                  <a:srgbClr val="FF0000"/>
                </a:solidFill>
              </a:rPr>
              <a:t>{</a:t>
            </a:r>
            <a:r>
              <a:rPr lang="ar-SA" sz="2400" b="1" dirty="0" smtClean="0">
                <a:solidFill>
                  <a:srgbClr val="FF0000"/>
                </a:solidFill>
              </a:rPr>
              <a:t>رَبَّنا </a:t>
            </a:r>
            <a:r>
              <a:rPr lang="ar-SA" sz="2400" b="1" dirty="0">
                <a:solidFill>
                  <a:srgbClr val="FF0000"/>
                </a:solidFill>
              </a:rPr>
              <a:t>إِنَّنا سَمِعْنا </a:t>
            </a:r>
            <a:r>
              <a:rPr lang="ar-SA" sz="2400" b="1" u="sng" dirty="0">
                <a:solidFill>
                  <a:srgbClr val="FF0000"/>
                </a:solidFill>
              </a:rPr>
              <a:t>مُنادِياً يُنادِي </a:t>
            </a:r>
            <a:r>
              <a:rPr lang="ar-SA" sz="2400" b="1" dirty="0">
                <a:solidFill>
                  <a:srgbClr val="FF0000"/>
                </a:solidFill>
              </a:rPr>
              <a:t>لِلْإِيمانِ أَنْ آمِنُوا بِرَبِّكُمْ </a:t>
            </a:r>
            <a:r>
              <a:rPr lang="ar-SA" sz="2400" b="1" dirty="0" smtClean="0">
                <a:solidFill>
                  <a:srgbClr val="FF0000"/>
                </a:solidFill>
              </a:rPr>
              <a:t>فَآمَنَّا)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/>
              <a:t>مفعول به منصوب بالفتحة الظاهرة على آخره.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/>
              <a:t>مضارع </a:t>
            </a:r>
            <a:r>
              <a:rPr lang="ar-SA" sz="2400" b="1" dirty="0"/>
              <a:t>مرفوع وعلامة الرفع الضمّة المقدّرة على </a:t>
            </a:r>
            <a:r>
              <a:rPr lang="ar-SA" sz="2400" b="1" dirty="0" smtClean="0"/>
              <a:t>الياء منع من ظهورها الثقل .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</a:rPr>
              <a:t>(فَاحْتَمَلَ السَّيْلُ زَبَداً </a:t>
            </a:r>
            <a:r>
              <a:rPr lang="ar-SA" sz="2400" b="1" u="sng" dirty="0" smtClean="0">
                <a:solidFill>
                  <a:schemeClr val="bg2">
                    <a:lumMod val="50000"/>
                  </a:schemeClr>
                </a:solidFill>
              </a:rPr>
              <a:t>رابِياً </a:t>
            </a:r>
            <a:r>
              <a:rPr lang="ar-SA" sz="2400" b="1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/>
              <a:t>صفة منصوبة بالفتحة الظاهرة .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>
                <a:solidFill>
                  <a:schemeClr val="accent3">
                    <a:lumMod val="75000"/>
                  </a:schemeClr>
                </a:solidFill>
              </a:rPr>
              <a:t>(لَنْ </a:t>
            </a:r>
            <a:r>
              <a:rPr lang="ar-SA" sz="2400" b="1" u="sng" dirty="0">
                <a:solidFill>
                  <a:schemeClr val="accent3">
                    <a:lumMod val="75000"/>
                  </a:schemeClr>
                </a:solidFill>
              </a:rPr>
              <a:t>نَدْعُوَا</a:t>
            </a:r>
            <a:r>
              <a:rPr lang="ar-SA" sz="2400" b="1" dirty="0">
                <a:solidFill>
                  <a:schemeClr val="accent3">
                    <a:lumMod val="75000"/>
                  </a:schemeClr>
                </a:solidFill>
              </a:rPr>
              <a:t> مِنْ دُونِهِ </a:t>
            </a:r>
            <a:r>
              <a:rPr lang="ar-SA" sz="2400" b="1" dirty="0" smtClean="0">
                <a:solidFill>
                  <a:schemeClr val="accent3">
                    <a:lumMod val="75000"/>
                  </a:schemeClr>
                </a:solidFill>
              </a:rPr>
              <a:t>إِلهاً)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/>
              <a:t>فعل مضارع منصوب بالفتحة الظاهرة على آخره.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>
                <a:solidFill>
                  <a:srgbClr val="0070C0"/>
                </a:solidFill>
              </a:rPr>
              <a:t>(ل</a:t>
            </a:r>
            <a:r>
              <a:rPr lang="ar-SA" sz="2400" b="1" u="sng" dirty="0" smtClean="0">
                <a:solidFill>
                  <a:srgbClr val="0070C0"/>
                </a:solidFill>
              </a:rPr>
              <a:t>ِنُحْيِيَ </a:t>
            </a:r>
            <a:r>
              <a:rPr lang="ar-SA" sz="2400" b="1" dirty="0">
                <a:solidFill>
                  <a:srgbClr val="0070C0"/>
                </a:solidFill>
              </a:rPr>
              <a:t>بِهِ بَلْدَةً مَيْتاً وَ</a:t>
            </a:r>
            <a:r>
              <a:rPr lang="ar-SA" sz="2400" b="1" u="sng" dirty="0">
                <a:solidFill>
                  <a:srgbClr val="0070C0"/>
                </a:solidFill>
              </a:rPr>
              <a:t>نُسْقِيَهُ</a:t>
            </a:r>
            <a:r>
              <a:rPr lang="ar-SA" sz="2400" b="1" dirty="0">
                <a:solidFill>
                  <a:srgbClr val="0070C0"/>
                </a:solidFill>
              </a:rPr>
              <a:t> مِمَّا خَلَقْنا أَنْعاماً وَأَناسِيَّ </a:t>
            </a:r>
            <a:r>
              <a:rPr lang="ar-SA" sz="2400" b="1" dirty="0" smtClean="0">
                <a:solidFill>
                  <a:srgbClr val="0070C0"/>
                </a:solidFill>
              </a:rPr>
              <a:t>كَثِيراً)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/>
              <a:t>أفعال مضارعة منصوبة بالفتحة الظاهرة .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325557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95536" y="0"/>
            <a:ext cx="8280920" cy="6265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ar-SA" sz="4000" b="1" u="sng" dirty="0" smtClean="0">
                <a:solidFill>
                  <a:srgbClr val="FF0000"/>
                </a:solidFill>
                <a:latin typeface="Times New Roman"/>
                <a:cs typeface="Akhbar MT" pitchFamily="2" charset="-78"/>
              </a:rPr>
              <a:t>الحركات نوعان :</a:t>
            </a:r>
            <a:endParaRPr lang="ar-SA" sz="3200" b="1" u="sng" dirty="0">
              <a:solidFill>
                <a:srgbClr val="000080"/>
              </a:solidFill>
              <a:latin typeface="Times New Roman"/>
              <a:cs typeface="Akhbar MT" pitchFamily="2" charset="-78"/>
            </a:endParaRPr>
          </a:p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ar-SA" sz="3200" b="1" u="sng" dirty="0" smtClean="0">
                <a:solidFill>
                  <a:srgbClr val="000080"/>
                </a:solidFill>
                <a:latin typeface="Times New Roman"/>
                <a:cs typeface="Akhbar MT" pitchFamily="2" charset="-78"/>
              </a:rPr>
              <a:t>لفظاً </a:t>
            </a:r>
            <a:r>
              <a:rPr lang="ar-SA" sz="3200" b="1" u="sng" dirty="0">
                <a:solidFill>
                  <a:srgbClr val="000080"/>
                </a:solidFill>
                <a:latin typeface="Times New Roman"/>
                <a:cs typeface="Akhbar MT" pitchFamily="2" charset="-78"/>
              </a:rPr>
              <a:t>:</a:t>
            </a:r>
            <a:endParaRPr lang="en-US" sz="3200" b="1" u="sng" dirty="0">
              <a:solidFill>
                <a:srgbClr val="000080"/>
              </a:solidFill>
              <a:latin typeface="Times New Roman"/>
              <a:cs typeface="Akhbar MT" pitchFamily="2" charset="-78"/>
            </a:endParaRPr>
          </a:p>
          <a:p>
            <a:pPr indent="28829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ar-SA" sz="3200" b="1" dirty="0">
                <a:latin typeface="Times New Roman"/>
                <a:ea typeface="Times New Roman"/>
                <a:cs typeface="Akhbar MT" pitchFamily="2" charset="-78"/>
              </a:rPr>
              <a:t>أي أنه ملفوظ باللسان أي تلك الحركة بحيث تُسمع نحو قولك (جاء مُحَمَّدٌٌ) ونحوه فإن إعرابه ملفوظ غير مُقَدَّر .</a:t>
            </a:r>
            <a:endParaRPr lang="en-US" sz="3200" b="1" dirty="0">
              <a:latin typeface="Times New Roman"/>
              <a:ea typeface="Times New Roman"/>
              <a:cs typeface="Akhbar MT" pitchFamily="2" charset="-78"/>
            </a:endParaRPr>
          </a:p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ar-SA" sz="3200" b="1" u="sng" dirty="0">
                <a:solidFill>
                  <a:srgbClr val="000080"/>
                </a:solidFill>
                <a:latin typeface="Times New Roman"/>
                <a:cs typeface="Akhbar MT" pitchFamily="2" charset="-78"/>
              </a:rPr>
              <a:t>وأما الْمُقَدَّر :</a:t>
            </a:r>
            <a:endParaRPr lang="en-US" sz="3200" b="1" u="sng" dirty="0">
              <a:solidFill>
                <a:srgbClr val="000080"/>
              </a:solidFill>
              <a:latin typeface="Times New Roman"/>
              <a:cs typeface="Akhbar MT" pitchFamily="2" charset="-78"/>
            </a:endParaRPr>
          </a:p>
          <a:p>
            <a:pPr indent="28829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ar-SA" sz="3200" b="1" dirty="0">
                <a:latin typeface="Times New Roman"/>
                <a:ea typeface="Times New Roman"/>
                <a:cs typeface="Akhbar MT" pitchFamily="2" charset="-78"/>
              </a:rPr>
              <a:t>وأما الْمُقَدَّر فهو عدم ظهور الحركة في اللسان بحيث تكون مسموعة ، كنحو قولك : (جاء موسى) فكلمة (موسى) مرفوعة بالضمة الْمُقَدَّرَة على آخره .</a:t>
            </a:r>
            <a:endParaRPr lang="en-US" sz="3200" b="1" dirty="0">
              <a:effectLst/>
              <a:latin typeface="Times New Roman"/>
              <a:ea typeface="Times New Roman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5831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4294967295"/>
          </p:nvPr>
        </p:nvSpPr>
        <p:spPr>
          <a:xfrm>
            <a:off x="0" y="0"/>
            <a:ext cx="9036496" cy="452596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ar-SA" sz="3200" b="1" dirty="0" smtClean="0"/>
              <a:t>إذا الأسماء والأفعال المعتلة الآخر هي التي تنتهي بواحد من حروف العلة الثلاث :</a:t>
            </a:r>
            <a:endParaRPr lang="ar-SA" sz="3200" b="1" dirty="0"/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2585907423"/>
              </p:ext>
            </p:extLst>
          </p:nvPr>
        </p:nvGraphicFramePr>
        <p:xfrm>
          <a:off x="827584" y="1628800"/>
          <a:ext cx="7632848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134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0"/>
            <a:ext cx="8784976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3200" b="1" dirty="0">
                <a:solidFill>
                  <a:schemeClr val="accent6">
                    <a:lumMod val="75000"/>
                  </a:schemeClr>
                </a:solidFill>
                <a:cs typeface="Akhbar MT" pitchFamily="2" charset="-78"/>
              </a:rPr>
              <a:t> </a:t>
            </a:r>
            <a:r>
              <a:rPr lang="ar-SA" sz="3200" b="1" dirty="0" smtClean="0">
                <a:solidFill>
                  <a:schemeClr val="accent6">
                    <a:lumMod val="75000"/>
                  </a:schemeClr>
                </a:solidFill>
                <a:cs typeface="Akhbar MT" pitchFamily="2" charset="-78"/>
              </a:rPr>
              <a:t> </a:t>
            </a:r>
            <a:r>
              <a:rPr lang="ar-SA" sz="4400" b="1" u="sng" dirty="0" smtClean="0">
                <a:solidFill>
                  <a:schemeClr val="accent6">
                    <a:lumMod val="75000"/>
                  </a:schemeClr>
                </a:solidFill>
                <a:cs typeface="Akhbar MT" pitchFamily="2" charset="-78"/>
              </a:rPr>
              <a:t>أولاً : </a:t>
            </a:r>
            <a:r>
              <a:rPr lang="ar-SA" sz="4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تعريفات:</a:t>
            </a:r>
          </a:p>
          <a:p>
            <a:pPr lvl="0"/>
            <a:r>
              <a:rPr lang="ar-SA" sz="4000" b="1" dirty="0">
                <a:solidFill>
                  <a:schemeClr val="accent6">
                    <a:lumMod val="75000"/>
                  </a:schemeClr>
                </a:solidFill>
                <a:cs typeface="Akhbar MT" pitchFamily="2" charset="-78"/>
              </a:rPr>
              <a:t>1</a:t>
            </a:r>
            <a:r>
              <a:rPr lang="ar-SA" sz="4000" b="1" dirty="0" smtClean="0">
                <a:solidFill>
                  <a:schemeClr val="accent6">
                    <a:lumMod val="75000"/>
                  </a:schemeClr>
                </a:solidFill>
                <a:cs typeface="Akhbar MT" pitchFamily="2" charset="-78"/>
              </a:rPr>
              <a:t>/ </a:t>
            </a:r>
            <a:r>
              <a:rPr lang="ar-YE" sz="4000" b="1" dirty="0" smtClean="0">
                <a:solidFill>
                  <a:schemeClr val="accent6">
                    <a:lumMod val="75000"/>
                  </a:schemeClr>
                </a:solidFill>
                <a:cs typeface="Akhbar MT" pitchFamily="2" charset="-78"/>
              </a:rPr>
              <a:t>الاسم </a:t>
            </a:r>
            <a:r>
              <a:rPr lang="ar-YE" sz="4000" b="1" dirty="0">
                <a:solidFill>
                  <a:schemeClr val="accent6">
                    <a:lumMod val="75000"/>
                  </a:schemeClr>
                </a:solidFill>
                <a:cs typeface="Akhbar MT" pitchFamily="2" charset="-78"/>
              </a:rPr>
              <a:t>المقصور: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cs typeface="Akhbar MT" pitchFamily="2" charset="-78"/>
            </a:endParaRPr>
          </a:p>
          <a:p>
            <a:pPr lvl="0"/>
            <a:r>
              <a:rPr lang="ar-YE" sz="3600" b="1" dirty="0">
                <a:solidFill>
                  <a:prstClr val="black"/>
                </a:solidFill>
                <a:cs typeface="Akhbar MT" pitchFamily="2" charset="-78"/>
              </a:rPr>
              <a:t>التعريف: هو كل اسم ينتهي بألف ليِّنة، مثال: عصا، فتى، هوى.</a:t>
            </a:r>
            <a:endParaRPr lang="en-US" sz="3600" b="1" dirty="0">
              <a:solidFill>
                <a:prstClr val="black"/>
              </a:solidFill>
              <a:cs typeface="Akhbar MT" pitchFamily="2" charset="-78"/>
            </a:endParaRPr>
          </a:p>
          <a:p>
            <a:pPr lvl="0"/>
            <a:r>
              <a:rPr lang="ar-YE" sz="3600" b="1" dirty="0">
                <a:solidFill>
                  <a:prstClr val="black"/>
                </a:solidFill>
                <a:cs typeface="Akhbar MT" pitchFamily="2" charset="-78"/>
              </a:rPr>
              <a:t>لا تظهر الحركات على آخر الاسم المقصور، وإنما تُقدَّر عليه للتعذر؛ (أي عدم إمكان ظهورها)، مثال: عيسى </a:t>
            </a:r>
            <a:r>
              <a:rPr lang="ar-YE" sz="3600" b="1" dirty="0" smtClean="0">
                <a:solidFill>
                  <a:prstClr val="black"/>
                </a:solidFill>
                <a:cs typeface="Akhbar MT" pitchFamily="2" charset="-78"/>
              </a:rPr>
              <a:t> </a:t>
            </a:r>
            <a:r>
              <a:rPr lang="ar-SA" sz="3600" b="1" dirty="0" smtClean="0">
                <a:solidFill>
                  <a:prstClr val="black"/>
                </a:solidFill>
                <a:cs typeface="Akhbar MT" pitchFamily="2" charset="-78"/>
              </a:rPr>
              <a:t>أمر </a:t>
            </a:r>
            <a:r>
              <a:rPr lang="ar-YE" sz="3600" b="1" dirty="0" smtClean="0">
                <a:solidFill>
                  <a:prstClr val="black"/>
                </a:solidFill>
                <a:cs typeface="Akhbar MT" pitchFamily="2" charset="-78"/>
              </a:rPr>
              <a:t>إلى ترك </a:t>
            </a:r>
            <a:r>
              <a:rPr lang="ar-YE" sz="3600" b="1" dirty="0">
                <a:solidFill>
                  <a:prstClr val="black"/>
                </a:solidFill>
                <a:cs typeface="Akhbar MT" pitchFamily="2" charset="-78"/>
              </a:rPr>
              <a:t>الدنيا.</a:t>
            </a:r>
            <a:endParaRPr lang="ar-SA" sz="3600" b="1" dirty="0">
              <a:solidFill>
                <a:prstClr val="black"/>
              </a:solidFill>
              <a:cs typeface="Akhbar MT" pitchFamily="2" charset="-78"/>
            </a:endParaRPr>
          </a:p>
          <a:p>
            <a:pPr lvl="0"/>
            <a:endParaRPr lang="ar-SA" sz="3600" b="1" dirty="0">
              <a:solidFill>
                <a:prstClr val="black"/>
              </a:solidFill>
              <a:cs typeface="Akhbar MT" pitchFamily="2" charset="-78"/>
            </a:endParaRPr>
          </a:p>
          <a:p>
            <a:pPr lvl="0" algn="just">
              <a:spcBef>
                <a:spcPts val="1200"/>
              </a:spcBef>
            </a:pPr>
            <a:r>
              <a:rPr lang="ar-SA" sz="4000" b="1" dirty="0" smtClean="0">
                <a:solidFill>
                  <a:srgbClr val="0000FF"/>
                </a:solidFill>
                <a:latin typeface="Lotus Linotype"/>
                <a:cs typeface="Akhbar MT" pitchFamily="2" charset="-78"/>
              </a:rPr>
              <a:t>2/ </a:t>
            </a:r>
            <a:r>
              <a:rPr lang="ar-YE" sz="4000" b="1" dirty="0" smtClean="0">
                <a:solidFill>
                  <a:srgbClr val="0000FF"/>
                </a:solidFill>
                <a:latin typeface="Lotus Linotype"/>
                <a:cs typeface="Akhbar MT" pitchFamily="2" charset="-78"/>
              </a:rPr>
              <a:t>الاسم </a:t>
            </a:r>
            <a:r>
              <a:rPr lang="ar-YE" sz="4000" b="1" dirty="0">
                <a:solidFill>
                  <a:srgbClr val="0000FF"/>
                </a:solidFill>
                <a:latin typeface="Lotus Linotype"/>
                <a:cs typeface="Akhbar MT" pitchFamily="2" charset="-78"/>
              </a:rPr>
              <a:t>المنقوص:</a:t>
            </a:r>
            <a:endParaRPr lang="en-US" sz="4000" b="1" dirty="0">
              <a:solidFill>
                <a:srgbClr val="0000FF"/>
              </a:solidFill>
              <a:latin typeface="Lotus Linotype"/>
              <a:cs typeface="Akhbar MT" pitchFamily="2" charset="-78"/>
            </a:endParaRPr>
          </a:p>
          <a:p>
            <a:pPr lvl="0" indent="288290" algn="just"/>
            <a:r>
              <a:rPr lang="ar-YE" sz="3600" b="1" dirty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التعريف: هو كل اسم ينتهي بياء قبلها كسرة، مثال: </a:t>
            </a:r>
            <a:r>
              <a:rPr lang="ar-YE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الداع</a:t>
            </a:r>
            <a:r>
              <a:rPr lang="ar-SA" sz="3600" b="1" dirty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ِ</a:t>
            </a:r>
            <a:r>
              <a:rPr lang="ar-YE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ي</a:t>
            </a:r>
            <a:r>
              <a:rPr lang="ar-YE" sz="3600" b="1" dirty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، </a:t>
            </a:r>
            <a:r>
              <a:rPr lang="ar-YE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القاض</a:t>
            </a:r>
            <a:r>
              <a:rPr lang="ar-SA" sz="3600" b="1" dirty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ِ</a:t>
            </a:r>
            <a:r>
              <a:rPr lang="ar-YE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ي</a:t>
            </a:r>
            <a:r>
              <a:rPr lang="ar-YE" sz="3600" b="1" dirty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.</a:t>
            </a:r>
            <a:endParaRPr lang="en-US" sz="3600" b="1" dirty="0">
              <a:solidFill>
                <a:prstClr val="black"/>
              </a:solidFill>
              <a:latin typeface="Lotus Linotype"/>
              <a:ea typeface="Times New Roman"/>
              <a:cs typeface="Akhbar MT" pitchFamily="2" charset="-78"/>
            </a:endParaRPr>
          </a:p>
          <a:p>
            <a:pPr lvl="0" indent="288290" algn="just"/>
            <a:r>
              <a:rPr lang="ar-YE" sz="3600" b="1" dirty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تُقدَّر حركة الضمة والكسرة على الياء "للثقل"، أما الفتحة فتظهر لخفتها، مثال: </a:t>
            </a:r>
            <a:r>
              <a:rPr lang="ar-YE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الباقي </a:t>
            </a:r>
            <a:r>
              <a:rPr lang="ar-YE" sz="3600" b="1" dirty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أفضل من </a:t>
            </a:r>
            <a:r>
              <a:rPr lang="ar-YE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الفاني</a:t>
            </a:r>
            <a:r>
              <a:rPr lang="ar-SA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ّ</a:t>
            </a:r>
            <a:r>
              <a:rPr lang="ar-YE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، </a:t>
            </a:r>
            <a:r>
              <a:rPr lang="ar-YE" sz="3600" b="1" dirty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احترمِ </a:t>
            </a:r>
            <a:r>
              <a:rPr lang="ar-YE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القاضي</a:t>
            </a:r>
            <a:r>
              <a:rPr lang="ar-SA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َّ</a:t>
            </a:r>
            <a:r>
              <a:rPr lang="ar-YE" sz="3600" b="1" dirty="0" smtClean="0">
                <a:solidFill>
                  <a:prstClr val="black"/>
                </a:solidFill>
                <a:latin typeface="Lotus Linotype"/>
                <a:ea typeface="Times New Roman"/>
                <a:cs typeface="Akhbar MT" pitchFamily="2" charset="-78"/>
              </a:rPr>
              <a:t>.</a:t>
            </a:r>
            <a:endParaRPr lang="en-US" sz="3600" b="1" dirty="0">
              <a:solidFill>
                <a:prstClr val="black"/>
              </a:solidFill>
              <a:latin typeface="Lotus Linotype"/>
              <a:ea typeface="Times New Roman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377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0"/>
            <a:ext cx="896448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 algn="justLow">
              <a:spcBef>
                <a:spcPts val="300"/>
              </a:spcBef>
              <a:spcAft>
                <a:spcPts val="300"/>
              </a:spcAft>
            </a:pPr>
            <a:endParaRPr lang="ar-SA" dirty="0" smtClean="0">
              <a:latin typeface="Times New Roman"/>
              <a:ea typeface="Times New Roman"/>
              <a:cs typeface="Traditional Arabic"/>
            </a:endParaRPr>
          </a:p>
          <a:p>
            <a:pPr indent="28829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ar-SA" sz="3200" b="1" dirty="0" smtClean="0">
                <a:solidFill>
                  <a:srgbClr val="00B0F0"/>
                </a:solidFill>
                <a:latin typeface="Times New Roman"/>
                <a:ea typeface="Times New Roman"/>
                <a:cs typeface="Akhbar MT" pitchFamily="2" charset="-78"/>
              </a:rPr>
              <a:t>وليُعْلم </a:t>
            </a:r>
            <a:r>
              <a:rPr lang="ar-SA" sz="3200" b="1" dirty="0">
                <a:solidFill>
                  <a:srgbClr val="00B0F0"/>
                </a:solidFill>
                <a:latin typeface="Times New Roman"/>
                <a:ea typeface="Times New Roman"/>
                <a:cs typeface="Akhbar MT" pitchFamily="2" charset="-78"/>
              </a:rPr>
              <a:t>أن جميع المعربات ظاهرة الحركة سوى ما يلي : </a:t>
            </a:r>
            <a:endParaRPr lang="en-US" sz="3200" b="1" dirty="0">
              <a:solidFill>
                <a:srgbClr val="00B0F0"/>
              </a:solidFill>
              <a:latin typeface="Times New Roman"/>
              <a:ea typeface="Times New Roman"/>
              <a:cs typeface="Akhbar MT" pitchFamily="2" charset="-78"/>
            </a:endParaRPr>
          </a:p>
          <a:p>
            <a:pPr marL="28829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ar-SA" sz="3200" b="1" u="sng" dirty="0">
                <a:latin typeface="Times New Roman"/>
                <a:ea typeface="Times New Roman"/>
                <a:cs typeface="Akhbar MT" pitchFamily="2" charset="-78"/>
              </a:rPr>
              <a:t>أولها : </a:t>
            </a:r>
            <a:endParaRPr lang="en-US" sz="3200" b="1" u="sng" dirty="0">
              <a:latin typeface="Times New Roman"/>
              <a:ea typeface="Times New Roman"/>
              <a:cs typeface="Akhbar MT" pitchFamily="2" charset="-78"/>
            </a:endParaRPr>
          </a:p>
          <a:p>
            <a:pPr indent="28829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ar-SA" sz="3200" b="1" dirty="0">
                <a:latin typeface="Times New Roman"/>
                <a:ea typeface="Times New Roman"/>
                <a:cs typeface="Akhbar MT" pitchFamily="2" charset="-78"/>
              </a:rPr>
              <a:t>ما لحقته الألف المقصورة من الأسماء </a:t>
            </a:r>
            <a:r>
              <a:rPr lang="ar-SA" sz="3200" b="1" dirty="0" smtClean="0">
                <a:latin typeface="Times New Roman"/>
                <a:ea typeface="Times New Roman"/>
                <a:cs typeface="Akhbar MT" pitchFamily="2" charset="-78"/>
              </a:rPr>
              <a:t>و </a:t>
            </a:r>
            <a:r>
              <a:rPr lang="ar-SA" sz="3200" b="1" dirty="0">
                <a:latin typeface="Times New Roman"/>
                <a:ea typeface="Times New Roman"/>
                <a:cs typeface="Akhbar MT" pitchFamily="2" charset="-78"/>
              </a:rPr>
              <a:t>الأفعال </a:t>
            </a:r>
            <a:r>
              <a:rPr lang="ar-SA" sz="3200" b="1" dirty="0" smtClean="0">
                <a:latin typeface="Times New Roman"/>
                <a:ea typeface="Times New Roman"/>
                <a:cs typeface="Akhbar MT" pitchFamily="2" charset="-78"/>
              </a:rPr>
              <a:t>المنتهية بألف مقصورة فإن </a:t>
            </a:r>
            <a:r>
              <a:rPr lang="ar-SA" sz="3200" b="1" dirty="0">
                <a:latin typeface="Times New Roman"/>
                <a:ea typeface="Times New Roman"/>
                <a:cs typeface="Akhbar MT" pitchFamily="2" charset="-78"/>
              </a:rPr>
              <a:t>الحركة لا تظهر لمانع التعذر أي يتعذر النطق بالحركة . </a:t>
            </a:r>
            <a:endParaRPr lang="en-US" sz="3200" b="1" dirty="0">
              <a:latin typeface="Times New Roman"/>
              <a:ea typeface="Times New Roman"/>
              <a:cs typeface="Akhbar MT" pitchFamily="2" charset="-78"/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300355" algn="l"/>
                <a:tab pos="957580" algn="l"/>
              </a:tabLst>
            </a:pPr>
            <a:r>
              <a:rPr lang="ar-SA" sz="3200" b="1" dirty="0">
                <a:latin typeface="Times New Roman"/>
                <a:ea typeface="Times New Roman"/>
                <a:cs typeface="Akhbar MT" pitchFamily="2" charset="-78"/>
              </a:rPr>
              <a:t>فمثال الأسماء : موسى ، عيسى ، وغيرهما .</a:t>
            </a:r>
            <a:endParaRPr lang="en-US" sz="3200" b="1" dirty="0">
              <a:latin typeface="Times New Roman"/>
              <a:ea typeface="Times New Roman"/>
              <a:cs typeface="Akhbar MT" pitchFamily="2" charset="-78"/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300355" algn="l"/>
                <a:tab pos="957580" algn="l"/>
              </a:tabLst>
            </a:pPr>
            <a:r>
              <a:rPr lang="ar-SA" sz="3200" b="1" dirty="0">
                <a:latin typeface="Times New Roman"/>
                <a:ea typeface="Times New Roman"/>
                <a:cs typeface="Akhbar MT" pitchFamily="2" charset="-78"/>
              </a:rPr>
              <a:t>ومثال الأفعال : يخشى ، يلقى ، وغيرهما .</a:t>
            </a:r>
            <a:endParaRPr lang="en-US" sz="3200" b="1" dirty="0">
              <a:latin typeface="Times New Roman"/>
              <a:ea typeface="Times New Roman"/>
              <a:cs typeface="Akhbar MT" pitchFamily="2" charset="-78"/>
            </a:endParaRPr>
          </a:p>
          <a:p>
            <a:pPr indent="28829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ar-SA" sz="3200" b="1" dirty="0">
                <a:latin typeface="Times New Roman"/>
                <a:ea typeface="Times New Roman"/>
                <a:cs typeface="Akhbar MT" pitchFamily="2" charset="-78"/>
              </a:rPr>
              <a:t>وهذا النوع تُقَدَّر معه جميع الحركات وهي : {الضمة ، الكسرة ، الفتحة مع الاسم} ، {والضمة والفتحة مع الفعل} .</a:t>
            </a:r>
            <a:endParaRPr lang="en-US" sz="3200" b="1" dirty="0">
              <a:effectLst/>
              <a:latin typeface="Times New Roman"/>
              <a:ea typeface="Times New Roman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2751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0"/>
            <a:ext cx="806489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29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ar-SA" sz="3600" b="1" u="sng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Times New Roman"/>
                <a:cs typeface="Akhbar MT" pitchFamily="2" charset="-78"/>
              </a:rPr>
              <a:t>ثانيها :</a:t>
            </a:r>
            <a:endParaRPr lang="en-US" sz="3600" b="1" u="sng" dirty="0">
              <a:solidFill>
                <a:schemeClr val="accent6">
                  <a:lumMod val="75000"/>
                </a:schemeClr>
              </a:solidFill>
              <a:latin typeface="Times New Roman"/>
              <a:ea typeface="Times New Roman"/>
              <a:cs typeface="Akhbar MT" pitchFamily="2" charset="-78"/>
            </a:endParaRPr>
          </a:p>
          <a:p>
            <a:pPr indent="28829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ar-SA" sz="3600" b="1" dirty="0">
                <a:latin typeface="Times New Roman"/>
                <a:ea typeface="Times New Roman"/>
                <a:cs typeface="Akhbar MT" pitchFamily="2" charset="-78"/>
              </a:rPr>
              <a:t>الاسم المنقوص مثل : القاضي ، الداعي وغيرهما من الأسماء ، </a:t>
            </a:r>
            <a:endParaRPr lang="ar-SA" sz="3600" b="1" dirty="0" smtClean="0">
              <a:latin typeface="Times New Roman"/>
              <a:ea typeface="Times New Roman"/>
              <a:cs typeface="Akhbar MT" pitchFamily="2" charset="-78"/>
            </a:endParaRPr>
          </a:p>
          <a:p>
            <a:pPr indent="288290" algn="justLow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ar-SA" sz="3600" b="1" dirty="0" smtClean="0">
                <a:latin typeface="Times New Roman"/>
                <a:ea typeface="Times New Roman"/>
                <a:cs typeface="Akhbar MT" pitchFamily="2" charset="-78"/>
              </a:rPr>
              <a:t>وما </a:t>
            </a:r>
            <a:r>
              <a:rPr lang="ar-SA" sz="3600" b="1" dirty="0">
                <a:latin typeface="Times New Roman"/>
                <a:ea typeface="Times New Roman"/>
                <a:cs typeface="Akhbar MT" pitchFamily="2" charset="-78"/>
              </a:rPr>
              <a:t>كان آخره </a:t>
            </a:r>
            <a:r>
              <a:rPr lang="ar-SA" sz="3600" b="1" dirty="0" smtClean="0">
                <a:latin typeface="Times New Roman"/>
                <a:ea typeface="Times New Roman"/>
                <a:cs typeface="Akhbar MT" pitchFamily="2" charset="-78"/>
              </a:rPr>
              <a:t>ياء أو </a:t>
            </a:r>
            <a:r>
              <a:rPr lang="ar-SA" sz="3600" b="1" dirty="0" err="1" smtClean="0">
                <a:latin typeface="Times New Roman"/>
                <a:ea typeface="Times New Roman"/>
                <a:cs typeface="Akhbar MT" pitchFamily="2" charset="-78"/>
              </a:rPr>
              <a:t>واوا</a:t>
            </a:r>
            <a:r>
              <a:rPr lang="ar-SA" sz="3600" b="1" dirty="0" smtClean="0">
                <a:latin typeface="Times New Roman"/>
                <a:ea typeface="Times New Roman"/>
                <a:cs typeface="Akhbar MT" pitchFamily="2" charset="-78"/>
              </a:rPr>
              <a:t>  </a:t>
            </a:r>
            <a:r>
              <a:rPr lang="ar-SA" sz="3600" b="1" dirty="0">
                <a:latin typeface="Times New Roman"/>
                <a:ea typeface="Times New Roman"/>
                <a:cs typeface="Akhbar MT" pitchFamily="2" charset="-78"/>
              </a:rPr>
              <a:t>من الأفعال مثل : يدعو ، يقضي وغيرهما من الأفعال . فتُقَدَّر عليها جميع الحركات </a:t>
            </a:r>
            <a:r>
              <a:rPr lang="ar-SA" sz="3600" b="1" u="sng" dirty="0">
                <a:latin typeface="Times New Roman"/>
                <a:ea typeface="Times New Roman"/>
                <a:cs typeface="Akhbar MT" pitchFamily="2" charset="-78"/>
              </a:rPr>
              <a:t>سوى الفتحة في حالة النصْب فإنها تظهر </a:t>
            </a:r>
            <a:r>
              <a:rPr lang="ar-SA" sz="3600" b="1" dirty="0">
                <a:latin typeface="Times New Roman"/>
                <a:ea typeface="Times New Roman"/>
                <a:cs typeface="Akhbar MT" pitchFamily="2" charset="-78"/>
              </a:rPr>
              <a:t>. ومانع ظهور الضمة والكسرة هو الثقل أي تقيل على اللسان النطق بها </a:t>
            </a:r>
            <a:r>
              <a:rPr lang="ar-SA" sz="3600" b="1" dirty="0" smtClean="0">
                <a:latin typeface="Times New Roman"/>
                <a:ea typeface="Times New Roman"/>
                <a:cs typeface="Akhbar MT" pitchFamily="2" charset="-78"/>
              </a:rPr>
              <a:t>.</a:t>
            </a:r>
            <a:endParaRPr lang="en-US" sz="3600" b="1" dirty="0">
              <a:latin typeface="Times New Roman"/>
              <a:ea typeface="Times New Roman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3731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0"/>
            <a:ext cx="8352928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290">
              <a:spcBef>
                <a:spcPts val="300"/>
              </a:spcBef>
              <a:spcAft>
                <a:spcPts val="300"/>
              </a:spcAft>
            </a:pPr>
            <a:r>
              <a:rPr lang="ar-SA" sz="2800" b="1" u="sng" dirty="0">
                <a:solidFill>
                  <a:srgbClr val="FF0000"/>
                </a:solidFill>
                <a:latin typeface="Times New Roman"/>
                <a:ea typeface="Times New Roman"/>
                <a:cs typeface="Akhbar MT" pitchFamily="2" charset="-78"/>
              </a:rPr>
              <a:t>ثالثها : </a:t>
            </a:r>
            <a:endParaRPr lang="en-US" sz="2800" b="1" u="sng" dirty="0">
              <a:solidFill>
                <a:srgbClr val="FF0000"/>
              </a:solidFill>
              <a:latin typeface="Times New Roman"/>
              <a:ea typeface="Times New Roman"/>
              <a:cs typeface="Akhbar MT" pitchFamily="2" charset="-78"/>
            </a:endParaRPr>
          </a:p>
          <a:p>
            <a:pPr indent="288290" algn="justLow">
              <a:spcBef>
                <a:spcPts val="300"/>
              </a:spcBef>
              <a:spcAft>
                <a:spcPts val="300"/>
              </a:spcAft>
            </a:pPr>
            <a:r>
              <a:rPr lang="ar-SA" sz="2800" b="1" dirty="0">
                <a:latin typeface="Times New Roman"/>
                <a:ea typeface="Times New Roman"/>
                <a:cs typeface="Akhbar MT" pitchFamily="2" charset="-78"/>
              </a:rPr>
              <a:t>ما لحقته ياء الْمُتَكَلِّم . كقولك : (جاء غلامي) . فكلمة (غلامي) مُكَوَّنَة من شيئين : الأول : اسم (غلام) . والثاني (حرف الياء) وهذه الياء تُسَمَّى بياء الْمُتَكَلِّم ، لأنها ترجع على الْمُتَكَلِّم فهذه تُقَدَّر معها جميع الحركات لمانع اشتغال المحل بالحركة المناسبة .</a:t>
            </a:r>
            <a:endParaRPr lang="en-US" sz="2800" b="1" dirty="0">
              <a:latin typeface="Times New Roman"/>
              <a:ea typeface="Times New Roman"/>
              <a:cs typeface="Akhbar MT" pitchFamily="2" charset="-78"/>
            </a:endParaRPr>
          </a:p>
          <a:p>
            <a:pPr marL="288290">
              <a:spcBef>
                <a:spcPts val="300"/>
              </a:spcBef>
              <a:spcAft>
                <a:spcPts val="300"/>
              </a:spcAft>
            </a:pPr>
            <a:r>
              <a:rPr lang="ar-SA" sz="2800" b="1" u="sng" dirty="0">
                <a:solidFill>
                  <a:srgbClr val="00B050"/>
                </a:solidFill>
                <a:latin typeface="Times New Roman"/>
                <a:ea typeface="Times New Roman"/>
                <a:cs typeface="Akhbar MT" pitchFamily="2" charset="-78"/>
              </a:rPr>
              <a:t>فقولك : (جاء غلامي ، رأيت غلامي ، مررت بغلامي) .</a:t>
            </a:r>
            <a:endParaRPr lang="en-US" sz="2800" b="1" u="sng" dirty="0">
              <a:solidFill>
                <a:srgbClr val="00B050"/>
              </a:solidFill>
              <a:latin typeface="Times New Roman"/>
              <a:ea typeface="Times New Roman"/>
              <a:cs typeface="Akhbar MT" pitchFamily="2" charset="-78"/>
            </a:endParaRPr>
          </a:p>
          <a:p>
            <a:pPr indent="288290" algn="justLow">
              <a:spcBef>
                <a:spcPts val="300"/>
              </a:spcBef>
              <a:spcAft>
                <a:spcPts val="300"/>
              </a:spcAft>
            </a:pPr>
            <a:r>
              <a:rPr lang="ar-SA" sz="2800" b="1" dirty="0">
                <a:latin typeface="Times New Roman"/>
                <a:ea typeface="Times New Roman"/>
                <a:cs typeface="Akhbar MT" pitchFamily="2" charset="-78"/>
              </a:rPr>
              <a:t>الأولي : مرفوعة بالضمة الْمُقَدَّرَة على آخرها منع من ظهورها اشتغال المحل بحركة المناسبة وهو مضاف والياء مضاف إليه .</a:t>
            </a:r>
            <a:endParaRPr lang="en-US" sz="2800" b="1" dirty="0">
              <a:latin typeface="Times New Roman"/>
              <a:ea typeface="Times New Roman"/>
              <a:cs typeface="Akhbar MT" pitchFamily="2" charset="-78"/>
            </a:endParaRPr>
          </a:p>
          <a:p>
            <a:pPr indent="288290" algn="justLow">
              <a:spcBef>
                <a:spcPts val="300"/>
              </a:spcBef>
              <a:spcAft>
                <a:spcPts val="300"/>
              </a:spcAft>
            </a:pPr>
            <a:r>
              <a:rPr lang="ar-SA" sz="2800" b="1" dirty="0">
                <a:latin typeface="Times New Roman"/>
                <a:ea typeface="Times New Roman"/>
                <a:cs typeface="Akhbar MT" pitchFamily="2" charset="-78"/>
              </a:rPr>
              <a:t>والثانية : منصوبة بالفتحة الْمُقَدَّرَة على آخرها منع من ظهورها اشتغال المحل بحركة المناسبة وهو مضاف والياء مضاف إليه .</a:t>
            </a:r>
            <a:endParaRPr lang="en-US" sz="2800" b="1" dirty="0">
              <a:latin typeface="Times New Roman"/>
              <a:ea typeface="Times New Roman"/>
              <a:cs typeface="Akhbar MT" pitchFamily="2" charset="-78"/>
            </a:endParaRPr>
          </a:p>
          <a:p>
            <a:pPr indent="288290" algn="justLow">
              <a:spcBef>
                <a:spcPts val="300"/>
              </a:spcBef>
              <a:spcAft>
                <a:spcPts val="300"/>
              </a:spcAft>
            </a:pPr>
            <a:r>
              <a:rPr lang="ar-SA" sz="2800" b="1" dirty="0">
                <a:latin typeface="Times New Roman"/>
                <a:ea typeface="Times New Roman"/>
                <a:cs typeface="Akhbar MT" pitchFamily="2" charset="-78"/>
              </a:rPr>
              <a:t>والثالثة : مخفوضة بالكسرة الْمُقَدَّرَة على آخرها منع من ظهورها اشتغال المحل بحركة المناسبة وهو مضاف والياء مضاف إليه .</a:t>
            </a:r>
            <a:endParaRPr lang="en-US" sz="2800" b="1" dirty="0">
              <a:latin typeface="Times New Roman"/>
              <a:ea typeface="Times New Roman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720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9036496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450215">
              <a:lnSpc>
                <a:spcPct val="150000"/>
              </a:lnSpc>
            </a:pPr>
            <a:r>
              <a:rPr lang="ar-SA" sz="3200" b="1" dirty="0">
                <a:solidFill>
                  <a:srgbClr val="000000"/>
                </a:solidFill>
                <a:latin typeface="Traditional Arabic"/>
                <a:cs typeface="Akhbar MT" pitchFamily="2" charset="-78"/>
              </a:rPr>
              <a:t>      </a:t>
            </a:r>
            <a:r>
              <a:rPr lang="ar-SA" sz="3200" b="1" dirty="0" smtClean="0">
                <a:solidFill>
                  <a:srgbClr val="000000"/>
                </a:solidFill>
                <a:latin typeface="Traditional Arabic"/>
                <a:cs typeface="Akhbar MT" pitchFamily="2" charset="-78"/>
              </a:rPr>
              <a:t>يحذف حرف العلة من كل فعل معتل الآخر في حالة الجزم , مثال :</a:t>
            </a:r>
          </a:p>
          <a:p>
            <a:pPr marL="450215" indent="-450215">
              <a:lnSpc>
                <a:spcPct val="150000"/>
              </a:lnSpc>
            </a:pPr>
            <a:r>
              <a:rPr lang="ar-SA" sz="3200" b="1" dirty="0" smtClean="0">
                <a:solidFill>
                  <a:srgbClr val="000000"/>
                </a:solidFill>
                <a:latin typeface="Traditional Arabic"/>
                <a:cs typeface="Akhbar MT" pitchFamily="2" charset="-78"/>
              </a:rPr>
              <a:t>       </a:t>
            </a:r>
            <a:r>
              <a:rPr lang="ar-SA" sz="3200" b="1" dirty="0" smtClean="0">
                <a:solidFill>
                  <a:srgbClr val="00B0F0"/>
                </a:solidFill>
                <a:latin typeface="Traditional Arabic"/>
                <a:cs typeface="Akhbar MT" pitchFamily="2" charset="-78"/>
              </a:rPr>
              <a:t>( </a:t>
            </a:r>
            <a:r>
              <a:rPr lang="ar-SA" sz="3200" b="1" dirty="0" smtClean="0">
                <a:solidFill>
                  <a:srgbClr val="00B0F0"/>
                </a:solidFill>
              </a:rPr>
              <a:t>لَئِنْ </a:t>
            </a:r>
            <a:r>
              <a:rPr lang="ar-SA" sz="3200" b="1" u="sng" dirty="0">
                <a:solidFill>
                  <a:srgbClr val="00B0F0"/>
                </a:solidFill>
              </a:rPr>
              <a:t>لَمْ يَنْتَهِ</a:t>
            </a:r>
            <a:r>
              <a:rPr lang="ar-SA" sz="3200" b="1" dirty="0">
                <a:solidFill>
                  <a:srgbClr val="00B0F0"/>
                </a:solidFill>
              </a:rPr>
              <a:t> الْمُنَافِقُونَ</a:t>
            </a:r>
            <a:r>
              <a:rPr lang="ar-SA" sz="3200" b="1" dirty="0" smtClean="0">
                <a:solidFill>
                  <a:srgbClr val="00B0F0"/>
                </a:solidFill>
                <a:latin typeface="Traditional Arabic"/>
                <a:cs typeface="Akhbar MT" pitchFamily="2" charset="-78"/>
              </a:rPr>
              <a:t> ) </a:t>
            </a:r>
          </a:p>
          <a:p>
            <a:pPr marL="450215" indent="-450215">
              <a:lnSpc>
                <a:spcPct val="150000"/>
              </a:lnSpc>
            </a:pPr>
            <a:r>
              <a:rPr lang="ar-SA" sz="3200" b="1" dirty="0">
                <a:solidFill>
                  <a:srgbClr val="00B0F0"/>
                </a:solidFill>
                <a:latin typeface="Traditional Arabic"/>
                <a:cs typeface="Akhbar MT" pitchFamily="2" charset="-78"/>
              </a:rPr>
              <a:t>       </a:t>
            </a:r>
            <a:r>
              <a:rPr lang="ar-SA" sz="3200" b="1" dirty="0">
                <a:solidFill>
                  <a:schemeClr val="accent2"/>
                </a:solidFill>
                <a:latin typeface="Traditional Arabic"/>
                <a:cs typeface="Akhbar MT" pitchFamily="2" charset="-78"/>
              </a:rPr>
              <a:t>(فَل</a:t>
            </a:r>
            <a:r>
              <a:rPr lang="ar-SA" sz="3200" b="1" u="sng" dirty="0">
                <a:solidFill>
                  <a:schemeClr val="accent2"/>
                </a:solidFill>
                <a:latin typeface="Traditional Arabic"/>
                <a:cs typeface="Akhbar MT" pitchFamily="2" charset="-78"/>
              </a:rPr>
              <a:t>َا تَدْعُ </a:t>
            </a:r>
            <a:r>
              <a:rPr lang="ar-SA" sz="3200" b="1" dirty="0">
                <a:solidFill>
                  <a:schemeClr val="accent2"/>
                </a:solidFill>
                <a:latin typeface="Traditional Arabic"/>
                <a:cs typeface="Akhbar MT" pitchFamily="2" charset="-78"/>
              </a:rPr>
              <a:t>مَعَ اللَّهِ </a:t>
            </a:r>
            <a:r>
              <a:rPr lang="ar-SA" sz="3200" b="1" dirty="0" smtClean="0">
                <a:solidFill>
                  <a:schemeClr val="accent2"/>
                </a:solidFill>
                <a:latin typeface="Traditional Arabic"/>
                <a:cs typeface="Akhbar MT" pitchFamily="2" charset="-78"/>
              </a:rPr>
              <a:t>إِلَهًا </a:t>
            </a:r>
            <a:r>
              <a:rPr lang="ar-SA" sz="3200" b="1" dirty="0">
                <a:solidFill>
                  <a:schemeClr val="accent2"/>
                </a:solidFill>
                <a:latin typeface="Traditional Arabic"/>
                <a:cs typeface="Akhbar MT" pitchFamily="2" charset="-78"/>
              </a:rPr>
              <a:t>آخَرَ فَتَكُونَ مِنَ الْمُعَذَّبِينَ </a:t>
            </a:r>
            <a:r>
              <a:rPr lang="ar-SA" sz="3200" b="1" dirty="0" smtClean="0">
                <a:solidFill>
                  <a:schemeClr val="accent2"/>
                </a:solidFill>
                <a:latin typeface="Traditional Arabic"/>
                <a:cs typeface="Akhbar MT" pitchFamily="2" charset="-78"/>
              </a:rPr>
              <a:t>)</a:t>
            </a:r>
          </a:p>
          <a:p>
            <a:pPr marL="450215" indent="-450215">
              <a:lnSpc>
                <a:spcPct val="150000"/>
              </a:lnSpc>
            </a:pPr>
            <a:r>
              <a:rPr lang="ar-SA" sz="3200" b="1" dirty="0" smtClean="0">
                <a:solidFill>
                  <a:srgbClr val="000000"/>
                </a:solidFill>
                <a:latin typeface="Traditional Arabic"/>
                <a:cs typeface="Akhbar MT" pitchFamily="2" charset="-78"/>
              </a:rPr>
              <a:t>أصل الفعلان ( ينتهي – تدعو ) قبل دخول أداتي الجزم ؛ فلما دخلتا حذف الياء من الفعل ينتهي والواو من الفعل يدعو .</a:t>
            </a:r>
          </a:p>
          <a:p>
            <a:pPr marL="450215" indent="-450215">
              <a:lnSpc>
                <a:spcPct val="150000"/>
              </a:lnSpc>
            </a:pPr>
            <a:r>
              <a:rPr lang="ar-SA" sz="3200" b="1" dirty="0" smtClean="0">
                <a:solidFill>
                  <a:srgbClr val="000000"/>
                </a:solidFill>
                <a:latin typeface="Traditional Arabic"/>
                <a:cs typeface="Akhbar MT" pitchFamily="2" charset="-78"/>
              </a:rPr>
              <a:t>    </a:t>
            </a:r>
          </a:p>
          <a:p>
            <a:pPr marL="450215" indent="-450215">
              <a:lnSpc>
                <a:spcPct val="150000"/>
              </a:lnSpc>
            </a:pPr>
            <a:endParaRPr lang="ar-SA" sz="3200" b="1" dirty="0">
              <a:solidFill>
                <a:srgbClr val="000000"/>
              </a:solidFill>
              <a:latin typeface="Traditional Arabic"/>
              <a:cs typeface="Akhbar MT" pitchFamily="2" charset="-78"/>
            </a:endParaRPr>
          </a:p>
          <a:p>
            <a:pPr marL="450215" indent="-450215">
              <a:lnSpc>
                <a:spcPct val="150000"/>
              </a:lnSpc>
            </a:pPr>
            <a:endParaRPr lang="ar-SA" sz="3200" b="1" dirty="0" smtClean="0">
              <a:solidFill>
                <a:srgbClr val="000000"/>
              </a:solidFill>
              <a:latin typeface="Traditional Arabic"/>
              <a:cs typeface="Akhbar MT" pitchFamily="2" charset="-78"/>
            </a:endParaRPr>
          </a:p>
          <a:p>
            <a:pPr marL="450215" indent="-450215">
              <a:lnSpc>
                <a:spcPct val="150000"/>
              </a:lnSpc>
            </a:pPr>
            <a:endParaRPr lang="ar-SA" sz="3200" b="1" dirty="0" smtClean="0">
              <a:solidFill>
                <a:srgbClr val="000000"/>
              </a:solidFill>
              <a:latin typeface="Traditional Arabic"/>
              <a:cs typeface="Akhbar MT" pitchFamily="2" charset="-78"/>
            </a:endParaRPr>
          </a:p>
          <a:p>
            <a:pPr marL="450215" indent="-450215">
              <a:lnSpc>
                <a:spcPct val="150000"/>
              </a:lnSpc>
            </a:pPr>
            <a:r>
              <a:rPr lang="ar-SA" sz="2800" b="1" dirty="0">
                <a:solidFill>
                  <a:srgbClr val="000000"/>
                </a:solidFill>
                <a:latin typeface="Traditional Arabic"/>
                <a:cs typeface="Akhbar MT" pitchFamily="2" charset="-78"/>
              </a:rPr>
              <a:t>       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8550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Autofit/>
          </a:bodyPr>
          <a:lstStyle/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>
                <a:solidFill>
                  <a:srgbClr val="FF0000"/>
                </a:solidFill>
              </a:rPr>
              <a:t>(وَجَاءَ </a:t>
            </a:r>
            <a:r>
              <a:rPr lang="ar-SA" sz="2400" b="1" dirty="0">
                <a:solidFill>
                  <a:srgbClr val="FF0000"/>
                </a:solidFill>
              </a:rPr>
              <a:t>مِنْ أَقْصَى الْمَدِينَةِ رَجُلٌ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يَسْعَىٰ</a:t>
            </a:r>
            <a:r>
              <a:rPr lang="ar-SA" sz="2400" b="1" dirty="0" smtClean="0">
                <a:solidFill>
                  <a:srgbClr val="FF0000"/>
                </a:solidFill>
              </a:rPr>
              <a:t> )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/>
              <a:t>فعل مضارع </a:t>
            </a:r>
            <a:r>
              <a:rPr lang="ar-SA" sz="2400" b="1" dirty="0"/>
              <a:t>مرفوع بالضمة المقدرة على الألف </a:t>
            </a:r>
            <a:r>
              <a:rPr lang="ar-SA" sz="2400" b="1" dirty="0" smtClean="0"/>
              <a:t>منع من ظهورها التعذر.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>
                <a:solidFill>
                  <a:srgbClr val="0070C0"/>
                </a:solidFill>
              </a:rPr>
              <a:t>{وَلَنْ </a:t>
            </a:r>
            <a:r>
              <a:rPr lang="ar-SA" sz="2400" b="1" u="sng" dirty="0">
                <a:solidFill>
                  <a:srgbClr val="0070C0"/>
                </a:solidFill>
              </a:rPr>
              <a:t>تَرْضى</a:t>
            </a:r>
            <a:r>
              <a:rPr lang="ar-SA" sz="2400" b="1" dirty="0">
                <a:solidFill>
                  <a:srgbClr val="0070C0"/>
                </a:solidFill>
              </a:rPr>
              <a:t> عَنْكَ الْيَهُودُ وَلا </a:t>
            </a:r>
            <a:r>
              <a:rPr lang="ar-SA" sz="2400" b="1" dirty="0" smtClean="0">
                <a:solidFill>
                  <a:srgbClr val="0070C0"/>
                </a:solidFill>
              </a:rPr>
              <a:t>النَّصارى)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/>
              <a:t>فعل مضارع </a:t>
            </a:r>
            <a:r>
              <a:rPr lang="ar-SA" sz="2400" b="1" dirty="0"/>
              <a:t>منصوب وعلامة النصب الفتحة المقدرة على </a:t>
            </a:r>
            <a:r>
              <a:rPr lang="ar-SA" sz="2400" b="1" dirty="0" smtClean="0"/>
              <a:t>الألف للتعذر.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{</a:t>
            </a:r>
            <a:r>
              <a:rPr lang="ar-SA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فَرَجَعَ </a:t>
            </a:r>
            <a:r>
              <a:rPr lang="ar-SA" sz="24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مُوسى</a:t>
            </a:r>
            <a:r>
              <a:rPr lang="ar-SA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إِلى قَوْمِهِ غَضْبانَ </a:t>
            </a:r>
            <a:r>
              <a:rPr lang="ar-SA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أَسِفاً )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/>
              <a:t>فاعل مرفوع وعلامة رفعه الضمة المقدرة على الألف للتعذر.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(وَاذْكُرْ </a:t>
            </a:r>
            <a:r>
              <a:rPr lang="ar-SA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فِي الْكِتَابِ </a:t>
            </a:r>
            <a:r>
              <a:rPr lang="ar-SA" sz="2400" b="1" u="sng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مُوسَىٰ</a:t>
            </a:r>
            <a:r>
              <a:rPr lang="ar-SA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</a:t>
            </a:r>
          </a:p>
          <a:p>
            <a:pPr marL="109728" indent="0">
              <a:lnSpc>
                <a:spcPct val="170000"/>
              </a:lnSpc>
              <a:buNone/>
            </a:pPr>
            <a:r>
              <a:rPr lang="ar-SA" sz="2400" b="1" dirty="0"/>
              <a:t>مفعول به منصوب بالفتحة المقدرة على الألف للتعذر</a:t>
            </a: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الإعراب :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4852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343</TotalTime>
  <Words>606</Words>
  <Application>Microsoft Office PowerPoint</Application>
  <PresentationFormat>عرض على الشاشة (3:4)‏</PresentationFormat>
  <Paragraphs>61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ملتقى</vt:lpstr>
      <vt:lpstr>الاسماء والافعال المعتلة الآخر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الإعراب :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الاسماء والافعال المعتلة الآخر</dc:title>
  <dc:creator>Userr</dc:creator>
  <cp:lastModifiedBy>Userr</cp:lastModifiedBy>
  <cp:revision>29</cp:revision>
  <dcterms:created xsi:type="dcterms:W3CDTF">2017-02-02T19:36:03Z</dcterms:created>
  <dcterms:modified xsi:type="dcterms:W3CDTF">2017-03-18T20:51:05Z</dcterms:modified>
</cp:coreProperties>
</file>