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88" r:id="rId4"/>
    <p:sldId id="290" r:id="rId5"/>
    <p:sldId id="259" r:id="rId6"/>
    <p:sldId id="281" r:id="rId7"/>
    <p:sldId id="282" r:id="rId8"/>
    <p:sldId id="260" r:id="rId9"/>
    <p:sldId id="280" r:id="rId10"/>
    <p:sldId id="261" r:id="rId11"/>
    <p:sldId id="274" r:id="rId12"/>
    <p:sldId id="283" r:id="rId13"/>
    <p:sldId id="275" r:id="rId14"/>
    <p:sldId id="284" r:id="rId15"/>
    <p:sldId id="285" r:id="rId16"/>
    <p:sldId id="286" r:id="rId17"/>
    <p:sldId id="291" r:id="rId18"/>
    <p:sldId id="292" r:id="rId19"/>
    <p:sldId id="293" r:id="rId20"/>
    <p:sldId id="287" r:id="rId21"/>
    <p:sldId id="289" r:id="rId22"/>
    <p:sldId id="266" r:id="rId23"/>
    <p:sldId id="294" r:id="rId24"/>
    <p:sldId id="295" r:id="rId25"/>
    <p:sldId id="296"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656"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15/01/42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15/01/42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15/01/42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15/01/42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15/01/42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1470025"/>
          </a:xfrm>
        </p:spPr>
        <p:txBody>
          <a:bodyPr>
            <a:normAutofit/>
          </a:bodyPr>
          <a:lstStyle/>
          <a:p>
            <a:r>
              <a:rPr lang="ar-SA" sz="6000" b="1" dirty="0" smtClean="0"/>
              <a:t>المعمل الثالث</a:t>
            </a:r>
            <a:endParaRPr lang="en-US" sz="6000" b="1" dirty="0"/>
          </a:p>
        </p:txBody>
      </p:sp>
      <p:sp>
        <p:nvSpPr>
          <p:cNvPr id="3" name="Subtitle 2"/>
          <p:cNvSpPr>
            <a:spLocks noGrp="1"/>
          </p:cNvSpPr>
          <p:nvPr>
            <p:ph type="subTitle" idx="1"/>
          </p:nvPr>
        </p:nvSpPr>
        <p:spPr>
          <a:xfrm>
            <a:off x="467544" y="3212976"/>
            <a:ext cx="8136904" cy="1752600"/>
          </a:xfrm>
        </p:spPr>
        <p:txBody>
          <a:bodyPr>
            <a:normAutofit fontScale="77500" lnSpcReduction="20000"/>
          </a:bodyPr>
          <a:lstStyle/>
          <a:p>
            <a:r>
              <a:rPr lang="ar-SA" sz="8800" b="1" dirty="0" smtClean="0">
                <a:solidFill>
                  <a:schemeClr val="tx1"/>
                </a:solidFill>
                <a:cs typeface="+mj-cs"/>
              </a:rPr>
              <a:t>طرق وأساليب الرسم العلمي</a:t>
            </a:r>
            <a:endParaRPr lang="en-US" sz="8800" b="1" dirty="0">
              <a:solidFill>
                <a:schemeClr val="tx1"/>
              </a:solidFill>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Wael Documents\AA محاضرات\الأحياء العامة\الرسم العلمي\Capture - Copy.JPG"/>
          <p:cNvPicPr/>
          <p:nvPr/>
        </p:nvPicPr>
        <p:blipFill>
          <a:blip r:embed="rId2" cstate="print"/>
          <a:srcRect/>
          <a:stretch>
            <a:fillRect/>
          </a:stretch>
        </p:blipFill>
        <p:spPr bwMode="auto">
          <a:xfrm>
            <a:off x="4067944" y="188640"/>
            <a:ext cx="4896544" cy="3816424"/>
          </a:xfrm>
          <a:prstGeom prst="rect">
            <a:avLst/>
          </a:prstGeom>
          <a:noFill/>
          <a:ln w="19050">
            <a:solidFill>
              <a:schemeClr val="tx1"/>
            </a:solidFill>
            <a:miter lim="800000"/>
            <a:headEnd/>
            <a:tailEnd/>
          </a:ln>
        </p:spPr>
      </p:pic>
      <p:pic>
        <p:nvPicPr>
          <p:cNvPr id="10" name="Picture 9" descr="E:\Wael Documents\AA محاضرات\الأحياء العامة\صور\TEM.jpg"/>
          <p:cNvPicPr/>
          <p:nvPr/>
        </p:nvPicPr>
        <p:blipFill>
          <a:blip r:embed="rId3" cstate="print"/>
          <a:srcRect/>
          <a:stretch>
            <a:fillRect/>
          </a:stretch>
        </p:blipFill>
        <p:spPr bwMode="auto">
          <a:xfrm>
            <a:off x="107504" y="4131347"/>
            <a:ext cx="6264696" cy="2682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504056"/>
          </a:xfrm>
        </p:spPr>
        <p:txBody>
          <a:bodyPr>
            <a:normAutofit fontScale="90000"/>
          </a:bodyPr>
          <a:lstStyle/>
          <a:p>
            <a:pPr marL="342900" lvl="0" indent="-342900">
              <a:lnSpc>
                <a:spcPct val="150000"/>
              </a:lnSpc>
            </a:pPr>
            <a:r>
              <a:rPr lang="ar-SA" b="1" u="sng" dirty="0" smtClean="0"/>
              <a:t>أساسيات الرسم العلمي</a:t>
            </a:r>
            <a:endParaRPr lang="en-US" sz="2800" u="sng" dirty="0">
              <a:latin typeface="Times New Roman"/>
              <a:ea typeface="Calibri"/>
            </a:endParaRPr>
          </a:p>
        </p:txBody>
      </p:sp>
      <p:sp>
        <p:nvSpPr>
          <p:cNvPr id="5" name="Content Placeholder 2"/>
          <p:cNvSpPr>
            <a:spLocks noGrp="1"/>
          </p:cNvSpPr>
          <p:nvPr>
            <p:ph idx="1"/>
          </p:nvPr>
        </p:nvSpPr>
        <p:spPr>
          <a:xfrm>
            <a:off x="251520" y="980728"/>
            <a:ext cx="8651304" cy="5400600"/>
          </a:xfrm>
        </p:spPr>
        <p:txBody>
          <a:bodyPr>
            <a:noAutofit/>
          </a:bodyPr>
          <a:lstStyle/>
          <a:p>
            <a:pPr lvl="0" algn="just">
              <a:spcBef>
                <a:spcPts val="1200"/>
              </a:spcBef>
            </a:pPr>
            <a:r>
              <a:rPr lang="ar-SA" sz="2800" dirty="0" smtClean="0">
                <a:latin typeface="Times New Roman" pitchFamily="18" charset="0"/>
                <a:cs typeface="Times New Roman" pitchFamily="18" charset="0"/>
              </a:rPr>
              <a:t>الرسم </a:t>
            </a:r>
            <a:r>
              <a:rPr lang="ar-SA" sz="2800" b="1" dirty="0" smtClean="0">
                <a:latin typeface="Times New Roman" pitchFamily="18" charset="0"/>
                <a:cs typeface="Times New Roman" pitchFamily="18" charset="0"/>
              </a:rPr>
              <a:t>بخطوط واضحة وغير متداخلة </a:t>
            </a:r>
            <a:r>
              <a:rPr lang="ar-SA" sz="2800" dirty="0" smtClean="0">
                <a:latin typeface="Times New Roman" pitchFamily="18" charset="0"/>
                <a:cs typeface="Times New Roman" pitchFamily="18" charset="0"/>
              </a:rPr>
              <a:t>بحيث يظهر تركيب العينة بدون تكرار للتفاصيل.</a:t>
            </a:r>
            <a:endParaRPr lang="en-US" sz="2800" dirty="0" smtClean="0">
              <a:latin typeface="Times New Roman" pitchFamily="18" charset="0"/>
              <a:cs typeface="Times New Roman" pitchFamily="18" charset="0"/>
            </a:endParaRPr>
          </a:p>
          <a:p>
            <a:pPr lvl="0" algn="just">
              <a:spcBef>
                <a:spcPts val="1200"/>
              </a:spcBef>
            </a:pPr>
            <a:r>
              <a:rPr lang="ar-SA" sz="2800" b="1" dirty="0" smtClean="0">
                <a:latin typeface="Times New Roman" pitchFamily="18" charset="0"/>
                <a:cs typeface="Times New Roman" pitchFamily="18" charset="0"/>
              </a:rPr>
              <a:t>تجنب رسم خطوط متداخلة أو متقطعة</a:t>
            </a:r>
            <a:r>
              <a:rPr lang="ar-SA"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lgn="just">
              <a:spcBef>
                <a:spcPts val="1200"/>
              </a:spcBef>
            </a:pPr>
            <a:r>
              <a:rPr lang="ar-SA" sz="2800" b="1" dirty="0" smtClean="0">
                <a:latin typeface="Times New Roman" pitchFamily="18" charset="0"/>
                <a:cs typeface="Times New Roman" pitchFamily="18" charset="0"/>
              </a:rPr>
              <a:t>تجنب التنقيط والتظليل العشوائي </a:t>
            </a:r>
            <a:r>
              <a:rPr lang="ar-SA" sz="2800" dirty="0" smtClean="0">
                <a:latin typeface="Times New Roman" pitchFamily="18" charset="0"/>
                <a:cs typeface="Times New Roman" pitchFamily="18" charset="0"/>
              </a:rPr>
              <a:t>كمحاولة لإظهار اختلاف اللون أو الملمس، وعند الحاجة قم بالتنقيط أو التظليل بشكل منتظم بقدر </a:t>
            </a:r>
            <a:r>
              <a:rPr lang="ar-SA" sz="2800" dirty="0" err="1" smtClean="0">
                <a:latin typeface="Times New Roman" pitchFamily="18" charset="0"/>
                <a:cs typeface="Times New Roman" pitchFamily="18" charset="0"/>
              </a:rPr>
              <a:t>الإمكان.</a:t>
            </a:r>
            <a:r>
              <a:rPr lang="ar-SA"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lgn="just">
              <a:spcBef>
                <a:spcPts val="1200"/>
              </a:spcBef>
            </a:pPr>
            <a:r>
              <a:rPr lang="ar-SA" sz="2800" dirty="0" smtClean="0">
                <a:latin typeface="Times New Roman" pitchFamily="18" charset="0"/>
                <a:cs typeface="Times New Roman" pitchFamily="18" charset="0"/>
              </a:rPr>
              <a:t>افحص أكثر من شكل للعينة الواحدة واهتم </a:t>
            </a:r>
            <a:r>
              <a:rPr lang="ar-SA" sz="2800" b="1" dirty="0" smtClean="0">
                <a:latin typeface="Times New Roman" pitchFamily="18" charset="0"/>
                <a:cs typeface="Times New Roman" pitchFamily="18" charset="0"/>
              </a:rPr>
              <a:t>بتحديد التفاصيل الأساسية </a:t>
            </a:r>
            <a:r>
              <a:rPr lang="ar-SA" sz="2800" dirty="0" smtClean="0">
                <a:latin typeface="Times New Roman" pitchFamily="18" charset="0"/>
                <a:cs typeface="Times New Roman" pitchFamily="18" charset="0"/>
              </a:rPr>
              <a:t>التي يجب اظهارها بالرسم.</a:t>
            </a:r>
            <a:endParaRPr lang="en-US" sz="2800" dirty="0" smtClean="0">
              <a:latin typeface="Times New Roman" pitchFamily="18" charset="0"/>
              <a:cs typeface="Times New Roman" pitchFamily="18" charset="0"/>
            </a:endParaRPr>
          </a:p>
          <a:p>
            <a:pPr lvl="0" algn="just">
              <a:spcBef>
                <a:spcPts val="1200"/>
              </a:spcBef>
            </a:pPr>
            <a:r>
              <a:rPr lang="ar-SA" sz="2800" b="1" dirty="0" smtClean="0">
                <a:latin typeface="Times New Roman" pitchFamily="18" charset="0"/>
                <a:cs typeface="Times New Roman" pitchFamily="18" charset="0"/>
              </a:rPr>
              <a:t>حدد الهدف من الرسم </a:t>
            </a:r>
            <a:r>
              <a:rPr lang="ar-SA" sz="2800" b="1" dirty="0" err="1" smtClean="0">
                <a:latin typeface="Times New Roman" pitchFamily="18" charset="0"/>
                <a:cs typeface="Times New Roman" pitchFamily="18" charset="0"/>
              </a:rPr>
              <a:t>أولاً </a:t>
            </a:r>
            <a:r>
              <a:rPr lang="ar-SA" sz="2800" dirty="0" smtClean="0">
                <a:latin typeface="Times New Roman" pitchFamily="18" charset="0"/>
                <a:cs typeface="Times New Roman" pitchFamily="18" charset="0"/>
              </a:rPr>
              <a:t>(هل هو اظهار الشكل الخارجي أو اظهار التراكيب الداخلية أو صفة وتركيبة محددة وهكذا) قبل أن تبدأ في رسم العينة.</a:t>
            </a:r>
            <a:endParaRPr lang="en-US" sz="2800" dirty="0" smtClean="0">
              <a:latin typeface="Times New Roman" pitchFamily="18" charset="0"/>
              <a:cs typeface="Times New Roman" pitchFamily="18" charset="0"/>
            </a:endParaRPr>
          </a:p>
          <a:p>
            <a:pPr lvl="0" algn="just">
              <a:spcBef>
                <a:spcPts val="1200"/>
              </a:spcBef>
              <a:buNone/>
            </a:pPr>
            <a:endParaRPr lang="en-US" sz="2800" dirty="0" smtClean="0">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16632"/>
            <a:ext cx="8229600" cy="504056"/>
          </a:xfrm>
        </p:spPr>
        <p:txBody>
          <a:bodyPr>
            <a:normAutofit fontScale="90000"/>
          </a:bodyPr>
          <a:lstStyle/>
          <a:p>
            <a:pPr marL="342900" lvl="0" indent="-342900">
              <a:lnSpc>
                <a:spcPct val="150000"/>
              </a:lnSpc>
            </a:pPr>
            <a:r>
              <a:rPr lang="ar-SA" b="1" u="sng" dirty="0" smtClean="0"/>
              <a:t>أساسيات الرسم العلمي</a:t>
            </a:r>
            <a:endParaRPr lang="en-US" sz="2800" u="sng" dirty="0">
              <a:latin typeface="Times New Roman"/>
              <a:ea typeface="Calibri"/>
            </a:endParaRPr>
          </a:p>
        </p:txBody>
      </p:sp>
      <p:sp>
        <p:nvSpPr>
          <p:cNvPr id="5" name="Content Placeholder 2"/>
          <p:cNvSpPr>
            <a:spLocks noGrp="1"/>
          </p:cNvSpPr>
          <p:nvPr>
            <p:ph idx="1"/>
          </p:nvPr>
        </p:nvSpPr>
        <p:spPr>
          <a:xfrm>
            <a:off x="251520" y="980728"/>
            <a:ext cx="8651304" cy="5400600"/>
          </a:xfrm>
        </p:spPr>
        <p:txBody>
          <a:bodyPr>
            <a:noAutofit/>
          </a:bodyPr>
          <a:lstStyle/>
          <a:p>
            <a:pPr lvl="0" algn="just">
              <a:spcBef>
                <a:spcPts val="1200"/>
              </a:spcBef>
            </a:pPr>
            <a:r>
              <a:rPr lang="ar-SA" sz="2800" dirty="0" smtClean="0">
                <a:latin typeface="Times New Roman" pitchFamily="18" charset="0"/>
                <a:cs typeface="Times New Roman" pitchFamily="18" charset="0"/>
              </a:rPr>
              <a:t>اهتم </a:t>
            </a:r>
            <a:r>
              <a:rPr lang="ar-SA" sz="2800" b="1" dirty="0" smtClean="0">
                <a:latin typeface="Times New Roman" pitchFamily="18" charset="0"/>
                <a:cs typeface="Times New Roman" pitchFamily="18" charset="0"/>
              </a:rPr>
              <a:t>بالأبعاد ونسب رسم </a:t>
            </a:r>
            <a:r>
              <a:rPr lang="ar-SA" sz="2800" dirty="0" smtClean="0">
                <a:latin typeface="Times New Roman" pitchFamily="18" charset="0"/>
                <a:cs typeface="Times New Roman" pitchFamily="18" charset="0"/>
              </a:rPr>
              <a:t>المكونات بالنسبة لبعضها، فمثلا لا يجب ان ترسم دودة صغيرة بعينين كبيرتين جدا إلا إذا كانت في الحقيقة كذلك، أو خلية كبيرة بنواه صغيرة جدا </a:t>
            </a:r>
            <a:r>
              <a:rPr lang="ar-SA" sz="2800" dirty="0" err="1" smtClean="0">
                <a:latin typeface="Times New Roman" pitchFamily="18" charset="0"/>
                <a:cs typeface="Times New Roman" pitchFamily="18" charset="0"/>
              </a:rPr>
              <a:t>وهكذا </a:t>
            </a:r>
            <a:r>
              <a:rPr lang="ar-SA" sz="2800" dirty="0" smtClean="0">
                <a:latin typeface="Times New Roman" pitchFamily="18" charset="0"/>
                <a:cs typeface="Times New Roman" pitchFamily="18" charset="0"/>
              </a:rPr>
              <a:t>(يجب أن يكون الرسم معبرا عن أبعاد ونسب المكونات في الواقع</a:t>
            </a:r>
            <a:r>
              <a:rPr lang="ar-SA" sz="2800" dirty="0" err="1"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lgn="just">
              <a:spcBef>
                <a:spcPts val="1200"/>
              </a:spcBef>
            </a:pPr>
            <a:r>
              <a:rPr lang="ar-SA" sz="2800" b="1" dirty="0" smtClean="0">
                <a:latin typeface="Times New Roman" pitchFamily="18" charset="0"/>
                <a:cs typeface="Times New Roman" pitchFamily="18" charset="0"/>
              </a:rPr>
              <a:t>تجنب استخدام الأدوات </a:t>
            </a:r>
            <a:r>
              <a:rPr lang="ar-SA" sz="2800" b="1" dirty="0" err="1" smtClean="0">
                <a:latin typeface="Times New Roman" pitchFamily="18" charset="0"/>
                <a:cs typeface="Times New Roman" pitchFamily="18" charset="0"/>
              </a:rPr>
              <a:t>الهندسية </a:t>
            </a:r>
            <a:r>
              <a:rPr lang="ar-SA" sz="2800" dirty="0" smtClean="0">
                <a:latin typeface="Times New Roman" pitchFamily="18" charset="0"/>
                <a:cs typeface="Times New Roman" pitchFamily="18" charset="0"/>
              </a:rPr>
              <a:t>(مثل المسطرة أو الفرجار) لرسم مربع أو دائرة مثلا مهما ظهرت ابعادها منتظمة في </a:t>
            </a:r>
            <a:r>
              <a:rPr lang="ar-SA" sz="2800" dirty="0" err="1" smtClean="0">
                <a:latin typeface="Times New Roman" pitchFamily="18" charset="0"/>
                <a:cs typeface="Times New Roman" pitchFamily="18" charset="0"/>
              </a:rPr>
              <a:t>الحقيقة.</a:t>
            </a:r>
            <a:r>
              <a:rPr lang="ar-SA" sz="2800" dirty="0" smtClean="0">
                <a:latin typeface="Times New Roman" pitchFamily="18" charset="0"/>
                <a:cs typeface="Times New Roman" pitchFamily="18" charset="0"/>
              </a:rPr>
              <a:t> لرسم خلية نحل مثلا لا تستخدم الأدوات الهندسية وارسمها </a:t>
            </a:r>
            <a:r>
              <a:rPr lang="ar-SA" sz="2800" dirty="0" err="1" smtClean="0">
                <a:latin typeface="Times New Roman" pitchFamily="18" charset="0"/>
                <a:cs typeface="Times New Roman" pitchFamily="18" charset="0"/>
              </a:rPr>
              <a:t>باليد.</a:t>
            </a:r>
            <a:r>
              <a:rPr lang="ar-SA" sz="2800" dirty="0" smtClean="0">
                <a:latin typeface="Times New Roman" pitchFamily="18" charset="0"/>
                <a:cs typeface="Times New Roman" pitchFamily="18" charset="0"/>
              </a:rPr>
              <a:t> يمكن استخدام المسطرة لرسم الأسهم فقط.</a:t>
            </a:r>
            <a:endParaRPr lang="en-US" sz="2800" dirty="0" smtClean="0">
              <a:latin typeface="Times New Roman" pitchFamily="18" charset="0"/>
              <a:cs typeface="Times New Roman" pitchFamily="18" charset="0"/>
            </a:endParaRPr>
          </a:p>
          <a:p>
            <a:pPr lvl="0" algn="just">
              <a:spcBef>
                <a:spcPts val="1200"/>
              </a:spcBef>
            </a:pPr>
            <a:r>
              <a:rPr lang="ar-SA" sz="2800" b="1" dirty="0" smtClean="0">
                <a:latin typeface="Times New Roman" pitchFamily="18" charset="0"/>
                <a:cs typeface="Times New Roman" pitchFamily="18" charset="0"/>
              </a:rPr>
              <a:t>يتم رسم الأسهم بخطوط مستقيمة </a:t>
            </a:r>
            <a:r>
              <a:rPr lang="ar-SA" sz="2800" dirty="0" smtClean="0">
                <a:latin typeface="Times New Roman" pitchFamily="18" charset="0"/>
                <a:cs typeface="Times New Roman" pitchFamily="18" charset="0"/>
              </a:rPr>
              <a:t>وغير متداخلة وباستخدام المسطرة ثم في النهاية </a:t>
            </a:r>
            <a:r>
              <a:rPr lang="ar-SA" sz="2800" b="1" dirty="0" smtClean="0">
                <a:latin typeface="Times New Roman" pitchFamily="18" charset="0"/>
                <a:cs typeface="Times New Roman" pitchFamily="18" charset="0"/>
              </a:rPr>
              <a:t>تكتب البيانات على الرسم بخط </a:t>
            </a:r>
            <a:r>
              <a:rPr lang="ar-SA" sz="2800" b="1" dirty="0" err="1" smtClean="0">
                <a:latin typeface="Times New Roman" pitchFamily="18" charset="0"/>
                <a:cs typeface="Times New Roman" pitchFamily="18" charset="0"/>
              </a:rPr>
              <a:t>واضح</a:t>
            </a:r>
            <a:r>
              <a:rPr lang="ar-SA" sz="2800" dirty="0" err="1" smtClean="0">
                <a:latin typeface="Times New Roman" pitchFamily="18" charset="0"/>
                <a:cs typeface="Times New Roman" pitchFamily="18" charset="0"/>
              </a:rPr>
              <a:t>.</a:t>
            </a:r>
            <a:r>
              <a:rPr lang="ar-SA"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0" algn="just">
              <a:spcBef>
                <a:spcPts val="1200"/>
              </a:spcBef>
              <a:buNone/>
            </a:pPr>
            <a:endParaRPr lang="en-US" sz="2800" dirty="0" smtClean="0">
              <a:latin typeface="Times New Roman" pitchFamily="18" charset="0"/>
              <a:ea typeface="Calibri"/>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18864" y="260648"/>
            <a:ext cx="8229600" cy="648072"/>
          </a:xfrm>
        </p:spPr>
        <p:txBody>
          <a:bodyPr>
            <a:normAutofit/>
          </a:bodyPr>
          <a:lstStyle/>
          <a:p>
            <a:pPr lvl="0"/>
            <a:r>
              <a:rPr lang="ar-SA" sz="2800" b="1" dirty="0" smtClean="0"/>
              <a:t>توضح الأشكال التالية الطرق الصحيحة والطرق الخاطئة للرسم العلمي</a:t>
            </a:r>
            <a:endParaRPr lang="en-US" sz="2800" b="1" dirty="0"/>
          </a:p>
        </p:txBody>
      </p:sp>
      <p:pic>
        <p:nvPicPr>
          <p:cNvPr id="7" name="Picture 6" descr="E:\Wael Documents\AA محاضرات\الأحياء العامة\الرسم العلمي\Picture1.jpg"/>
          <p:cNvPicPr/>
          <p:nvPr/>
        </p:nvPicPr>
        <p:blipFill>
          <a:blip r:embed="rId2" cstate="print"/>
          <a:srcRect/>
          <a:stretch>
            <a:fillRect/>
          </a:stretch>
        </p:blipFill>
        <p:spPr bwMode="auto">
          <a:xfrm>
            <a:off x="539552" y="1124744"/>
            <a:ext cx="8208912" cy="5256584"/>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96136" y="260648"/>
            <a:ext cx="2952328" cy="1512168"/>
          </a:xfrm>
        </p:spPr>
        <p:txBody>
          <a:bodyPr>
            <a:normAutofit fontScale="90000"/>
          </a:bodyPr>
          <a:lstStyle/>
          <a:p>
            <a:pPr lvl="0"/>
            <a:r>
              <a:rPr lang="ar-SA" sz="2800" b="1" dirty="0" smtClean="0"/>
              <a:t>توضح الأشكال التالية الطرق الصحيحة والطرق الخاطئة للرسم العلمي</a:t>
            </a:r>
            <a:endParaRPr lang="en-US" sz="2800" b="1" dirty="0"/>
          </a:p>
        </p:txBody>
      </p:sp>
      <p:pic>
        <p:nvPicPr>
          <p:cNvPr id="5" name="Picture 4" descr="E:\Wael Documents\AA محاضرات\الأحياء العامة\الرسم العلمي\Picture2.jpg"/>
          <p:cNvPicPr/>
          <p:nvPr/>
        </p:nvPicPr>
        <p:blipFill>
          <a:blip r:embed="rId2" cstate="print"/>
          <a:srcRect/>
          <a:stretch>
            <a:fillRect/>
          </a:stretch>
        </p:blipFill>
        <p:spPr bwMode="auto">
          <a:xfrm>
            <a:off x="0" y="0"/>
            <a:ext cx="5364088" cy="68580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Wael Documents\AA محاضرات\الأحياء العامة\الرسم العلمي\Capture 3 - بيانات عربي.JPG"/>
          <p:cNvPicPr>
            <a:picLocks noChangeAspect="1"/>
          </p:cNvPicPr>
          <p:nvPr/>
        </p:nvPicPr>
        <p:blipFill>
          <a:blip r:embed="rId2" cstate="print"/>
          <a:srcRect/>
          <a:stretch>
            <a:fillRect/>
          </a:stretch>
        </p:blipFill>
        <p:spPr bwMode="auto">
          <a:xfrm>
            <a:off x="4139952" y="65152"/>
            <a:ext cx="4913190" cy="3291840"/>
          </a:xfrm>
          <a:prstGeom prst="rect">
            <a:avLst/>
          </a:prstGeom>
          <a:noFill/>
          <a:ln w="19050">
            <a:solidFill>
              <a:schemeClr val="tx1"/>
            </a:solidFill>
            <a:miter lim="800000"/>
            <a:headEnd/>
            <a:tailEnd/>
          </a:ln>
        </p:spPr>
      </p:pic>
      <p:pic>
        <p:nvPicPr>
          <p:cNvPr id="5" name="Picture 4" descr="E:\Wael Documents\AA محاضرات\الأحياء العامة\الرسم العلمي\Capture 4 - بيانات عربي.JPG"/>
          <p:cNvPicPr>
            <a:picLocks noChangeAspect="1"/>
          </p:cNvPicPr>
          <p:nvPr/>
        </p:nvPicPr>
        <p:blipFill>
          <a:blip r:embed="rId3" cstate="print"/>
          <a:srcRect/>
          <a:stretch>
            <a:fillRect/>
          </a:stretch>
        </p:blipFill>
        <p:spPr bwMode="auto">
          <a:xfrm>
            <a:off x="35496" y="3429000"/>
            <a:ext cx="5072115" cy="336384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336704"/>
          </a:xfrm>
        </p:spPr>
        <p:txBody>
          <a:bodyPr>
            <a:normAutofit lnSpcReduction="10000"/>
          </a:bodyPr>
          <a:lstStyle/>
          <a:p>
            <a:pPr lvl="0" algn="just"/>
            <a:r>
              <a:rPr lang="ar-SA" dirty="0" smtClean="0">
                <a:latin typeface="Times New Roman" pitchFamily="18" charset="0"/>
                <a:cs typeface="Times New Roman" pitchFamily="18" charset="0"/>
              </a:rPr>
              <a:t>كما تعلمت في المرات السابقة فإنه لفحص عينة على المجهر الضوئي يجب أن تكون شفافة وغير سميكة لتسمح بنفاذ الضوء من خلالها أثناء فحصها على المجهر، وفي العينات كبيرة الحجم مثل </a:t>
            </a:r>
            <a:r>
              <a:rPr lang="ar-SA" dirty="0" err="1" smtClean="0">
                <a:latin typeface="Times New Roman" pitchFamily="18" charset="0"/>
                <a:cs typeface="Times New Roman" pitchFamily="18" charset="0"/>
              </a:rPr>
              <a:t>المرئ</a:t>
            </a:r>
            <a:r>
              <a:rPr lang="ar-SA" dirty="0" smtClean="0">
                <a:latin typeface="Times New Roman" pitchFamily="18" charset="0"/>
                <a:cs typeface="Times New Roman" pitchFamily="18" charset="0"/>
              </a:rPr>
              <a:t> أو الكلى أو ساق النبات والجذر مثلا فإنه يلزم تقطيع العينة إلى شرائح لتسهيل فحصها.</a:t>
            </a:r>
            <a:endParaRPr lang="en-US" dirty="0" smtClean="0">
              <a:latin typeface="Times New Roman" pitchFamily="18" charset="0"/>
              <a:cs typeface="Times New Roman" pitchFamily="18" charset="0"/>
            </a:endParaRPr>
          </a:p>
          <a:p>
            <a:pPr lvl="0" algn="just"/>
            <a:r>
              <a:rPr lang="ar-SA" dirty="0" smtClean="0">
                <a:latin typeface="Times New Roman" pitchFamily="18" charset="0"/>
                <a:cs typeface="Times New Roman" pitchFamily="18" charset="0"/>
              </a:rPr>
              <a:t>هناك طريقتين لتقطيع العينات التي لها </a:t>
            </a:r>
            <a:r>
              <a:rPr lang="ar-SA" dirty="0" err="1" smtClean="0">
                <a:latin typeface="Times New Roman" pitchFamily="18" charset="0"/>
                <a:cs typeface="Times New Roman" pitchFamily="18" charset="0"/>
              </a:rPr>
              <a:t>أبعاد </a:t>
            </a:r>
            <a:r>
              <a:rPr lang="ar-SA" dirty="0" smtClean="0">
                <a:latin typeface="Times New Roman" pitchFamily="18" charset="0"/>
                <a:cs typeface="Times New Roman" pitchFamily="18" charset="0"/>
              </a:rPr>
              <a:t>(لها طول وعرض</a:t>
            </a:r>
            <a:r>
              <a:rPr lang="ar-SA" dirty="0" err="1"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b="1" dirty="0" smtClean="0">
                <a:latin typeface="Times New Roman" pitchFamily="18" charset="0"/>
                <a:cs typeface="Times New Roman" pitchFamily="18" charset="0"/>
              </a:rPr>
              <a:t>قطاع طولي</a:t>
            </a:r>
            <a:r>
              <a:rPr lang="ar-SA" dirty="0" smtClean="0">
                <a:latin typeface="Times New Roman" pitchFamily="18" charset="0"/>
                <a:cs typeface="Times New Roman" pitchFamily="18" charset="0"/>
              </a:rPr>
              <a:t>: تقطع العينة بطولها.</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b="1" dirty="0" smtClean="0">
                <a:latin typeface="Times New Roman" pitchFamily="18" charset="0"/>
                <a:cs typeface="Times New Roman" pitchFamily="18" charset="0"/>
              </a:rPr>
              <a:t>قطاع عرضي</a:t>
            </a:r>
            <a:r>
              <a:rPr lang="ar-SA" dirty="0" smtClean="0">
                <a:latin typeface="Times New Roman" pitchFamily="18" charset="0"/>
                <a:cs typeface="Times New Roman" pitchFamily="18" charset="0"/>
              </a:rPr>
              <a:t>: تقطع العينة بعرضها.</a:t>
            </a:r>
            <a:endParaRPr lang="en-US" dirty="0" smtClean="0">
              <a:latin typeface="Times New Roman" pitchFamily="18" charset="0"/>
              <a:cs typeface="Times New Roman" pitchFamily="18" charset="0"/>
            </a:endParaRPr>
          </a:p>
          <a:p>
            <a:pPr lvl="0" algn="just"/>
            <a:r>
              <a:rPr lang="ar-SA" dirty="0" smtClean="0">
                <a:latin typeface="Times New Roman" pitchFamily="18" charset="0"/>
                <a:cs typeface="Times New Roman" pitchFamily="18" charset="0"/>
              </a:rPr>
              <a:t>أما العينات التي ليس لها أبعاد مثل الجلد مثلا فيسمى </a:t>
            </a:r>
            <a:r>
              <a:rPr lang="ar-SA" b="1" dirty="0" smtClean="0">
                <a:latin typeface="Times New Roman" pitchFamily="18" charset="0"/>
                <a:cs typeface="Times New Roman" pitchFamily="18" charset="0"/>
              </a:rPr>
              <a:t>مقطع </a:t>
            </a:r>
            <a:r>
              <a:rPr lang="ar-SA" b="1" dirty="0" err="1" smtClean="0">
                <a:latin typeface="Times New Roman" pitchFamily="18" charset="0"/>
                <a:cs typeface="Times New Roman" pitchFamily="18" charset="0"/>
              </a:rPr>
              <a:t>رأسي</a:t>
            </a:r>
            <a:r>
              <a:rPr lang="ar-SA" dirty="0" err="1" smtClean="0">
                <a:latin typeface="Times New Roman" pitchFamily="18" charset="0"/>
                <a:cs typeface="Times New Roman" pitchFamily="18" charset="0"/>
              </a:rPr>
              <a:t> </a:t>
            </a:r>
            <a:r>
              <a:rPr lang="ar-SA" dirty="0" smtClean="0">
                <a:latin typeface="Times New Roman" pitchFamily="18" charset="0"/>
                <a:cs typeface="Times New Roman" pitchFamily="18" charset="0"/>
              </a:rPr>
              <a:t>(من الخارج للداخل) أو في حالة الكبد يسمى </a:t>
            </a:r>
            <a:r>
              <a:rPr lang="ar-SA" b="1" dirty="0" smtClean="0">
                <a:latin typeface="Times New Roman" pitchFamily="18" charset="0"/>
                <a:cs typeface="Times New Roman" pitchFamily="18" charset="0"/>
              </a:rPr>
              <a:t>قطاع</a:t>
            </a:r>
            <a:r>
              <a:rPr lang="ar-SA" dirty="0" smtClean="0">
                <a:latin typeface="Times New Roman" pitchFamily="18" charset="0"/>
                <a:cs typeface="Times New Roman" pitchFamily="18" charset="0"/>
              </a:rPr>
              <a:t> فقط.</a:t>
            </a:r>
            <a:endParaRPr lang="en-US" dirty="0" smtClean="0">
              <a:latin typeface="Times New Roman" pitchFamily="18" charset="0"/>
              <a:cs typeface="Times New Roman" pitchFamily="18" charset="0"/>
            </a:endParaRPr>
          </a:p>
          <a:p>
            <a:pPr algn="just"/>
            <a:r>
              <a:rPr lang="ar-SA" dirty="0" smtClean="0">
                <a:latin typeface="Times New Roman" pitchFamily="18" charset="0"/>
                <a:cs typeface="Times New Roman" pitchFamily="18" charset="0"/>
              </a:rPr>
              <a:t>ويحتاج الأمر لشيء من التخيل للأبعاد الفراغية عند فحص ورسم مثل هذه </a:t>
            </a:r>
            <a:r>
              <a:rPr lang="ar-SA" dirty="0" err="1" smtClean="0">
                <a:latin typeface="Times New Roman" pitchFamily="18" charset="0"/>
                <a:cs typeface="Times New Roman" pitchFamily="18" charset="0"/>
              </a:rPr>
              <a:t>العينات.</a:t>
            </a:r>
            <a:r>
              <a:rPr lang="ar-SA"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Wael Documents\AA محاضرات\الأحياء العامة\الرسم العلمي\Root-Structure-Anatomy.jpg"/>
          <p:cNvPicPr>
            <a:picLocks noChangeAspect="1" noChangeArrowheads="1"/>
          </p:cNvPicPr>
          <p:nvPr/>
        </p:nvPicPr>
        <p:blipFill>
          <a:blip r:embed="rId2" cstate="print"/>
          <a:srcRect/>
          <a:stretch>
            <a:fillRect/>
          </a:stretch>
        </p:blipFill>
        <p:spPr bwMode="auto">
          <a:xfrm>
            <a:off x="1763688" y="60753"/>
            <a:ext cx="5616624" cy="6734594"/>
          </a:xfrm>
          <a:prstGeom prst="rect">
            <a:avLst/>
          </a:prstGeom>
          <a:no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Wael Documents\AA محاضرات\الأحياء العامة\الرسم العلمي\Anatomy_and_physiology_of_animals_Cross_section_skin.jpg"/>
          <p:cNvPicPr>
            <a:picLocks noChangeAspect="1" noChangeArrowheads="1"/>
          </p:cNvPicPr>
          <p:nvPr/>
        </p:nvPicPr>
        <p:blipFill>
          <a:blip r:embed="rId2" cstate="print"/>
          <a:srcRect/>
          <a:stretch>
            <a:fillRect/>
          </a:stretch>
        </p:blipFill>
        <p:spPr bwMode="auto">
          <a:xfrm>
            <a:off x="4015742" y="44817"/>
            <a:ext cx="5086471" cy="3960247"/>
          </a:xfrm>
          <a:prstGeom prst="rect">
            <a:avLst/>
          </a:prstGeom>
          <a:noFill/>
          <a:ln>
            <a:solidFill>
              <a:schemeClr val="tx1"/>
            </a:solidFill>
          </a:ln>
        </p:spPr>
      </p:pic>
      <p:pic>
        <p:nvPicPr>
          <p:cNvPr id="5123" name="Picture 3" descr="E:\Wael Documents\AA محاضرات\الأحياء العامة\الرسم العلمي\skinglands1F.jpg"/>
          <p:cNvPicPr>
            <a:picLocks noChangeAspect="1" noChangeArrowheads="1"/>
          </p:cNvPicPr>
          <p:nvPr/>
        </p:nvPicPr>
        <p:blipFill>
          <a:blip r:embed="rId3" cstate="print"/>
          <a:srcRect/>
          <a:stretch>
            <a:fillRect/>
          </a:stretch>
        </p:blipFill>
        <p:spPr bwMode="auto">
          <a:xfrm>
            <a:off x="35496" y="3269124"/>
            <a:ext cx="4680520" cy="352512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E:\Wael Documents\AA محاضرات\الأحياء العامة\الرسم العلمي\Liver+Formed+by+hexagonal+structural+units+called+liver+lobules.jpg"/>
          <p:cNvPicPr>
            <a:picLocks noChangeAspect="1" noChangeArrowheads="1"/>
          </p:cNvPicPr>
          <p:nvPr/>
        </p:nvPicPr>
        <p:blipFill>
          <a:blip r:embed="rId2" cstate="print"/>
          <a:srcRect/>
          <a:stretch>
            <a:fillRect/>
          </a:stretch>
        </p:blipFill>
        <p:spPr bwMode="auto">
          <a:xfrm>
            <a:off x="899592" y="116632"/>
            <a:ext cx="7272808" cy="65697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507288" cy="5721499"/>
          </a:xfrm>
        </p:spPr>
        <p:txBody>
          <a:bodyPr>
            <a:normAutofit/>
          </a:bodyPr>
          <a:lstStyle/>
          <a:p>
            <a:pPr lvl="0" algn="just"/>
            <a:r>
              <a:rPr lang="ar-SA" dirty="0" smtClean="0">
                <a:latin typeface="Times New Roman" pitchFamily="18" charset="0"/>
                <a:cs typeface="Times New Roman" pitchFamily="18" charset="0"/>
              </a:rPr>
              <a:t>كثيرا ما نحتاج أثناء دراستنا لعلم الأحياء لرسم العينات أو الكائنات التي ندرسها، وهنا تواجهنا مشكلة عدم المقدرة على رسم كل التفاصيل أو عدم إلمامنا بقواعد الرسم العلمي.</a:t>
            </a:r>
            <a:endParaRPr lang="en-US" dirty="0" smtClean="0">
              <a:latin typeface="Times New Roman" pitchFamily="18" charset="0"/>
              <a:cs typeface="Times New Roman" pitchFamily="18" charset="0"/>
            </a:endParaRPr>
          </a:p>
          <a:p>
            <a:pPr lvl="0" algn="just"/>
            <a:r>
              <a:rPr lang="ar-SA" dirty="0" smtClean="0">
                <a:latin typeface="Times New Roman" pitchFamily="18" charset="0"/>
                <a:cs typeface="Times New Roman" pitchFamily="18" charset="0"/>
              </a:rPr>
              <a:t>مبدئيا وقبل كل شيء الرسم العلمي </a:t>
            </a:r>
            <a:r>
              <a:rPr lang="ar-SA" b="1" dirty="0" smtClean="0">
                <a:latin typeface="Times New Roman" pitchFamily="18" charset="0"/>
                <a:cs typeface="Times New Roman" pitchFamily="18" charset="0"/>
              </a:rPr>
              <a:t>لا يعتمد على مهارات الرسم الفني</a:t>
            </a:r>
            <a:r>
              <a:rPr lang="ar-SA" dirty="0" smtClean="0">
                <a:latin typeface="Times New Roman" pitchFamily="18" charset="0"/>
                <a:cs typeface="Times New Roman" pitchFamily="18" charset="0"/>
              </a:rPr>
              <a:t> وكل ما تحتاجه لعمل رسم علمي هو </a:t>
            </a:r>
            <a:r>
              <a:rPr lang="ar-SA" b="1" dirty="0" smtClean="0">
                <a:latin typeface="Times New Roman" pitchFamily="18" charset="0"/>
                <a:cs typeface="Times New Roman" pitchFamily="18" charset="0"/>
              </a:rPr>
              <a:t>إلمامك بتفاصيل العينة</a:t>
            </a:r>
            <a:r>
              <a:rPr lang="ar-SA" dirty="0" smtClean="0">
                <a:latin typeface="Times New Roman" pitchFamily="18" charset="0"/>
                <a:cs typeface="Times New Roman" pitchFamily="18" charset="0"/>
              </a:rPr>
              <a:t> وفحصك الجيد لأكثر من شكل لها ثم تقوم بجمع هذه التفاصيل في رسم واحد وتضع عليه البيانات كاملة.</a:t>
            </a:r>
            <a:endParaRPr lang="en-US" dirty="0" smtClean="0">
              <a:latin typeface="Times New Roman" pitchFamily="18" charset="0"/>
              <a:cs typeface="Times New Roman" pitchFamily="18" charset="0"/>
            </a:endParaRPr>
          </a:p>
          <a:p>
            <a:pPr lvl="0" algn="just"/>
            <a:r>
              <a:rPr lang="ar-SA" dirty="0" smtClean="0">
                <a:latin typeface="Times New Roman" pitchFamily="18" charset="0"/>
                <a:cs typeface="Times New Roman" pitchFamily="18" charset="0"/>
              </a:rPr>
              <a:t>ويتطلب الرسم العلمي دراية كاملة وفحص دقيق للعينة لتحديد التفاصيل الهامة التي يجب تواجدها بالرسم والتفاصيل الثانوية أو المعيبة التي يجب تجاهلها في الرسم.</a:t>
            </a:r>
            <a:endParaRPr lang="en-US" dirty="0" smtClean="0">
              <a:latin typeface="Times New Roman" pitchFamily="18" charset="0"/>
              <a:cs typeface="Times New Roman" pitchFamily="18" charset="0"/>
            </a:endParaRPr>
          </a:p>
          <a:p>
            <a:pPr algn="just">
              <a:buNone/>
            </a:pPr>
            <a:endParaRPr lang="ar-SA"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4624"/>
            <a:ext cx="8712968" cy="1080120"/>
          </a:xfrm>
        </p:spPr>
        <p:txBody>
          <a:bodyPr/>
          <a:lstStyle/>
          <a:p>
            <a:pPr algn="just"/>
            <a:r>
              <a:rPr lang="ar-SA" dirty="0" smtClean="0"/>
              <a:t>عند رسم العينات الكاملة مثل ضفدع أو أرنب فهناك مسميات </a:t>
            </a:r>
            <a:r>
              <a:rPr lang="ar-SA" dirty="0" err="1" smtClean="0"/>
              <a:t>لإتجاهات</a:t>
            </a:r>
            <a:r>
              <a:rPr lang="ar-SA" dirty="0" smtClean="0"/>
              <a:t> الرسم نعرضها في الصورة التالية:</a:t>
            </a:r>
            <a:endParaRPr lang="en-US" dirty="0"/>
          </a:p>
        </p:txBody>
      </p:sp>
      <p:pic>
        <p:nvPicPr>
          <p:cNvPr id="4" name="Picture 3" descr="E:\Wael Documents\AA محاضرات\الأحياء العامة\الرسم العلمي\3211b_a_main_body_cavities - Copy.jpg"/>
          <p:cNvPicPr/>
          <p:nvPr/>
        </p:nvPicPr>
        <p:blipFill>
          <a:blip r:embed="rId2" cstate="print"/>
          <a:srcRect/>
          <a:stretch>
            <a:fillRect/>
          </a:stretch>
        </p:blipFill>
        <p:spPr bwMode="auto">
          <a:xfrm>
            <a:off x="539552" y="1196752"/>
            <a:ext cx="8136904" cy="4680520"/>
          </a:xfrm>
          <a:prstGeom prst="rect">
            <a:avLst/>
          </a:prstGeom>
          <a:noFill/>
          <a:ln w="19050">
            <a:solidFill>
              <a:schemeClr val="tx1"/>
            </a:solidFill>
            <a:miter lim="800000"/>
            <a:headEnd/>
            <a:tailEnd/>
          </a:ln>
        </p:spPr>
      </p:pic>
      <p:sp>
        <p:nvSpPr>
          <p:cNvPr id="5" name="Content Placeholder 2"/>
          <p:cNvSpPr txBox="1">
            <a:spLocks/>
          </p:cNvSpPr>
          <p:nvPr/>
        </p:nvSpPr>
        <p:spPr>
          <a:xfrm>
            <a:off x="251520" y="5921896"/>
            <a:ext cx="8712968" cy="819472"/>
          </a:xfrm>
          <a:prstGeom prst="rect">
            <a:avLst/>
          </a:prstGeom>
        </p:spPr>
        <p:txBody>
          <a:bodyPr vert="horz" lIns="91440" tIns="45720" rIns="91440" bIns="45720" rtlCol="1">
            <a:normAutofit/>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لاحظ: الصورة المعروضة أمامك تمثل </a:t>
            </a:r>
            <a:r>
              <a:rPr kumimoji="0" lang="ar-SA" sz="3200" b="1" i="0" u="none" strike="noStrike" kern="1200" cap="none" spc="0" normalizeH="0" baseline="0" noProof="0" dirty="0" smtClean="0">
                <a:ln>
                  <a:noFill/>
                </a:ln>
                <a:solidFill>
                  <a:schemeClr val="tx1"/>
                </a:solidFill>
                <a:effectLst/>
                <a:uLnTx/>
                <a:uFillTx/>
                <a:latin typeface="+mn-lt"/>
                <a:ea typeface="+mn-ea"/>
                <a:cs typeface="+mn-cs"/>
              </a:rPr>
              <a:t>منظر جانبي</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ael Documents\AA محاضرات\الأحياء العامة\الرسم العلمي\a917b2123c5783640cc7fde13026c458.jpg"/>
          <p:cNvPicPr>
            <a:picLocks noChangeAspect="1" noChangeArrowheads="1"/>
          </p:cNvPicPr>
          <p:nvPr/>
        </p:nvPicPr>
        <p:blipFill>
          <a:blip r:embed="rId2" cstate="print"/>
          <a:srcRect/>
          <a:stretch>
            <a:fillRect/>
          </a:stretch>
        </p:blipFill>
        <p:spPr bwMode="auto">
          <a:xfrm>
            <a:off x="4713416" y="45720"/>
            <a:ext cx="4323080" cy="3383280"/>
          </a:xfrm>
          <a:prstGeom prst="rect">
            <a:avLst/>
          </a:prstGeom>
          <a:noFill/>
          <a:ln>
            <a:solidFill>
              <a:schemeClr val="tx1"/>
            </a:solidFill>
          </a:ln>
        </p:spPr>
      </p:pic>
      <p:pic>
        <p:nvPicPr>
          <p:cNvPr id="2051" name="Picture 3" descr="E:\Wael Documents\AA محاضرات\الأحياء العامة\الرسم العلمي\tmp600010983947108353.jpg"/>
          <p:cNvPicPr>
            <a:picLocks noChangeAspect="1" noChangeArrowheads="1"/>
          </p:cNvPicPr>
          <p:nvPr/>
        </p:nvPicPr>
        <p:blipFill>
          <a:blip r:embed="rId3" cstate="print"/>
          <a:srcRect/>
          <a:stretch>
            <a:fillRect/>
          </a:stretch>
        </p:blipFill>
        <p:spPr bwMode="auto">
          <a:xfrm>
            <a:off x="35496" y="3505968"/>
            <a:ext cx="4536504" cy="329830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86800" cy="634082"/>
          </a:xfrm>
        </p:spPr>
        <p:txBody>
          <a:bodyPr>
            <a:normAutofit fontScale="90000"/>
          </a:bodyPr>
          <a:lstStyle/>
          <a:p>
            <a:r>
              <a:rPr lang="ar-SA" b="1" u="sng" dirty="0" smtClean="0"/>
              <a:t>الجزء العملي</a:t>
            </a:r>
            <a:endParaRPr lang="en-US" b="1" u="sng" dirty="0"/>
          </a:p>
        </p:txBody>
      </p:sp>
      <p:sp>
        <p:nvSpPr>
          <p:cNvPr id="4" name="Content Placeholder 3"/>
          <p:cNvSpPr>
            <a:spLocks noGrp="1"/>
          </p:cNvSpPr>
          <p:nvPr>
            <p:ph idx="1"/>
          </p:nvPr>
        </p:nvSpPr>
        <p:spPr>
          <a:xfrm>
            <a:off x="251520" y="980728"/>
            <a:ext cx="8712968" cy="5544616"/>
          </a:xfrm>
        </p:spPr>
        <p:txBody>
          <a:bodyPr>
            <a:normAutofit fontScale="92500" lnSpcReduction="20000"/>
          </a:bodyPr>
          <a:lstStyle/>
          <a:p>
            <a:pPr marL="514350" lvl="0" indent="-514350" algn="just">
              <a:buFont typeface="+mj-lt"/>
              <a:buAutoNum type="arabicPeriod"/>
            </a:pPr>
            <a:r>
              <a:rPr lang="ar-SA" dirty="0" smtClean="0">
                <a:latin typeface="Times New Roman" pitchFamily="18" charset="0"/>
                <a:cs typeface="Times New Roman" pitchFamily="18" charset="0"/>
              </a:rPr>
              <a:t>تخيل لو قمت بعمل قطاع طولي وقطاع عرضي للقلم الرصاص الذي تستخدمه وقم بعمل رسم بالبيانات لشكل قطاع طولي وقطاع عرضي في قلم رصاص.</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dirty="0" smtClean="0">
                <a:latin typeface="Times New Roman" pitchFamily="18" charset="0"/>
                <a:cs typeface="Times New Roman" pitchFamily="18" charset="0"/>
              </a:rPr>
              <a:t>ارسم شكل خلايا بشرة البصل التي فحصتها مسبقا بطريقة علمية </a:t>
            </a:r>
            <a:r>
              <a:rPr lang="ar-SA" dirty="0" err="1" smtClean="0">
                <a:latin typeface="Times New Roman" pitchFamily="18" charset="0"/>
                <a:cs typeface="Times New Roman" pitchFamily="18" charset="0"/>
              </a:rPr>
              <a:t>سليمة </a:t>
            </a:r>
            <a:r>
              <a:rPr lang="ar-SA" dirty="0" smtClean="0">
                <a:latin typeface="Times New Roman" pitchFamily="18" charset="0"/>
                <a:cs typeface="Times New Roman" pitchFamily="18" charset="0"/>
              </a:rPr>
              <a:t>(يمكنك تصحيح الرسم الذي قمت بعمله مسبقا وتفادي الأخطاء التي وقعت فيها قبل إلمامك بقواعد الرسم العلمي</a:t>
            </a:r>
            <a:r>
              <a:rPr lang="ar-SA" dirty="0" err="1"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dirty="0" smtClean="0">
                <a:latin typeface="Times New Roman" pitchFamily="18" charset="0"/>
                <a:cs typeface="Times New Roman" pitchFamily="18" charset="0"/>
              </a:rPr>
              <a:t>ارسم شكل حبيبات النشا من البطاطس التي فحصتها مسبقا بطريقة علمية </a:t>
            </a:r>
            <a:r>
              <a:rPr lang="ar-SA" dirty="0" err="1" smtClean="0">
                <a:latin typeface="Times New Roman" pitchFamily="18" charset="0"/>
                <a:cs typeface="Times New Roman" pitchFamily="18" charset="0"/>
              </a:rPr>
              <a:t>سليمة </a:t>
            </a:r>
            <a:r>
              <a:rPr lang="ar-SA" dirty="0" smtClean="0">
                <a:latin typeface="Times New Roman" pitchFamily="18" charset="0"/>
                <a:cs typeface="Times New Roman" pitchFamily="18" charset="0"/>
              </a:rPr>
              <a:t>(يمكنك تصحيح الرسم الذي قمت بعمله مسبقا وتفادي الأخطاء التي وقعت فيها قبل إلمامك بقواعد الرسم العلمي</a:t>
            </a:r>
            <a:r>
              <a:rPr lang="ar-SA" dirty="0" err="1"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dirty="0" smtClean="0">
                <a:latin typeface="Times New Roman" pitchFamily="18" charset="0"/>
                <a:cs typeface="Times New Roman" pitchFamily="18" charset="0"/>
              </a:rPr>
              <a:t>ارسم ورقة نبات </a:t>
            </a:r>
            <a:r>
              <a:rPr lang="ar-SA" dirty="0" err="1" smtClean="0">
                <a:latin typeface="Times New Roman" pitchFamily="18" charset="0"/>
                <a:cs typeface="Times New Roman" pitchFamily="18" charset="0"/>
              </a:rPr>
              <a:t>واحدة </a:t>
            </a:r>
            <a:r>
              <a:rPr lang="ar-SA" dirty="0" smtClean="0">
                <a:latin typeface="Times New Roman" pitchFamily="18" charset="0"/>
                <a:cs typeface="Times New Roman" pitchFamily="18" charset="0"/>
              </a:rPr>
              <a:t>(من عينة النبات المعروضة أمامك) وحدد على الرسم التفاصيل الخارجية للورقة وشكل التفرعات.</a:t>
            </a:r>
            <a:endParaRPr lang="en-US" dirty="0" smtClean="0">
              <a:latin typeface="Times New Roman" pitchFamily="18" charset="0"/>
              <a:cs typeface="Times New Roman" pitchFamily="18" charset="0"/>
            </a:endParaRPr>
          </a:p>
          <a:p>
            <a:pPr marL="514350" lvl="0" indent="-514350" algn="just">
              <a:buFont typeface="+mj-lt"/>
              <a:buAutoNum type="arabicPeriod"/>
            </a:pPr>
            <a:r>
              <a:rPr lang="ar-SA" dirty="0" smtClean="0">
                <a:latin typeface="Times New Roman" pitchFamily="18" charset="0"/>
                <a:cs typeface="Times New Roman" pitchFamily="18" charset="0"/>
              </a:rPr>
              <a:t>ارسم منظر امامي ومنظر جانبي لجسم </a:t>
            </a:r>
            <a:r>
              <a:rPr lang="ar-SA" dirty="0" err="1" smtClean="0">
                <a:latin typeface="Times New Roman" pitchFamily="18" charset="0"/>
                <a:cs typeface="Times New Roman" pitchFamily="18" charset="0"/>
              </a:rPr>
              <a:t>الأرنب </a:t>
            </a:r>
            <a:r>
              <a:rPr lang="ar-SA" dirty="0" smtClean="0">
                <a:latin typeface="Times New Roman" pitchFamily="18" charset="0"/>
                <a:cs typeface="Times New Roman" pitchFamily="18" charset="0"/>
              </a:rPr>
              <a:t>– وضح البيانات على الرسم.</a:t>
            </a:r>
            <a:endParaRPr lang="en-US" dirty="0" smtClean="0">
              <a:latin typeface="Times New Roman" pitchFamily="18" charset="0"/>
              <a:cs typeface="Times New Roman" pitchFamily="18" charset="0"/>
            </a:endParaRPr>
          </a:p>
          <a:p>
            <a:pPr marL="514350" indent="-514350" algn="just">
              <a:buFont typeface="+mj-lt"/>
              <a:buAutoNum type="arabicPeriod"/>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ael Documents\AA محاضرات\الأحياء العامة\صور\New folder\20171008_201113.jpg"/>
          <p:cNvPicPr>
            <a:picLocks noChangeAspect="1" noChangeArrowheads="1"/>
          </p:cNvPicPr>
          <p:nvPr/>
        </p:nvPicPr>
        <p:blipFill>
          <a:blip r:embed="rId2" cstate="print"/>
          <a:srcRect/>
          <a:stretch>
            <a:fillRect/>
          </a:stretch>
        </p:blipFill>
        <p:spPr bwMode="auto">
          <a:xfrm>
            <a:off x="4182061" y="0"/>
            <a:ext cx="4961939" cy="4725144"/>
          </a:xfrm>
          <a:prstGeom prst="rect">
            <a:avLst/>
          </a:prstGeom>
          <a:noFill/>
          <a:ln w="19050">
            <a:solidFill>
              <a:schemeClr val="tx1"/>
            </a:solidFill>
          </a:ln>
        </p:spPr>
      </p:pic>
      <p:pic>
        <p:nvPicPr>
          <p:cNvPr id="2" name="Picture 2" descr="E:\Wael Documents\AA محاضرات\الأحياء العامة\صور\enzymes\starchgrain - Copy.png"/>
          <p:cNvPicPr>
            <a:picLocks noChangeAspect="1" noChangeArrowheads="1"/>
          </p:cNvPicPr>
          <p:nvPr/>
        </p:nvPicPr>
        <p:blipFill>
          <a:blip r:embed="rId3" cstate="print"/>
          <a:srcRect/>
          <a:stretch>
            <a:fillRect/>
          </a:stretch>
        </p:blipFill>
        <p:spPr bwMode="auto">
          <a:xfrm>
            <a:off x="73943" y="87635"/>
            <a:ext cx="2841873" cy="2981325"/>
          </a:xfrm>
          <a:prstGeom prst="rect">
            <a:avLst/>
          </a:prstGeom>
          <a:noFill/>
          <a:ln>
            <a:solidFill>
              <a:schemeClr val="tx1"/>
            </a:solidFill>
          </a:ln>
        </p:spPr>
      </p:pic>
      <p:pic>
        <p:nvPicPr>
          <p:cNvPr id="1027" name="Picture 3" descr="E:\Wael Documents\AA محاضرات\الأحياء العامة\صور\enzymes\download - Copy (2) - Copy.jpg"/>
          <p:cNvPicPr>
            <a:picLocks noChangeAspect="1" noChangeArrowheads="1"/>
          </p:cNvPicPr>
          <p:nvPr/>
        </p:nvPicPr>
        <p:blipFill>
          <a:blip r:embed="rId4" cstate="print"/>
          <a:srcRect/>
          <a:stretch>
            <a:fillRect/>
          </a:stretch>
        </p:blipFill>
        <p:spPr bwMode="auto">
          <a:xfrm>
            <a:off x="35496" y="3140968"/>
            <a:ext cx="2880320" cy="2520280"/>
          </a:xfrm>
          <a:prstGeom prst="rect">
            <a:avLst/>
          </a:prstGeom>
          <a:noFill/>
          <a:ln>
            <a:solidFill>
              <a:schemeClr val="tx1"/>
            </a:solidFill>
          </a:ln>
        </p:spPr>
      </p:pic>
      <p:pic>
        <p:nvPicPr>
          <p:cNvPr id="1028" name="Picture 4" descr="E:\Wael Documents\AA محاضرات\الأحياء العامة\صور\enzymes\download - Copy (2).jpg"/>
          <p:cNvPicPr>
            <a:picLocks noChangeAspect="1" noChangeArrowheads="1"/>
          </p:cNvPicPr>
          <p:nvPr/>
        </p:nvPicPr>
        <p:blipFill>
          <a:blip r:embed="rId5" cstate="print"/>
          <a:srcRect/>
          <a:stretch>
            <a:fillRect/>
          </a:stretch>
        </p:blipFill>
        <p:spPr bwMode="auto">
          <a:xfrm>
            <a:off x="5793804" y="5127451"/>
            <a:ext cx="3314700" cy="1685925"/>
          </a:xfrm>
          <a:prstGeom prst="rect">
            <a:avLst/>
          </a:prstGeom>
          <a:noFill/>
          <a:ln w="19050">
            <a:solidFill>
              <a:schemeClr val="tx1"/>
            </a:solidFill>
          </a:ln>
        </p:spPr>
      </p:pic>
      <p:pic>
        <p:nvPicPr>
          <p:cNvPr id="1029" name="Picture 5" descr="E:\Wael Documents\AA محاضرات\الأحياء العامة\صور\enzymes\download - Copy (3) - Copy.jpg"/>
          <p:cNvPicPr>
            <a:picLocks noChangeAspect="1" noChangeArrowheads="1"/>
          </p:cNvPicPr>
          <p:nvPr/>
        </p:nvPicPr>
        <p:blipFill>
          <a:blip r:embed="rId6" cstate="print"/>
          <a:srcRect/>
          <a:stretch>
            <a:fillRect/>
          </a:stretch>
        </p:blipFill>
        <p:spPr bwMode="auto">
          <a:xfrm>
            <a:off x="3131840" y="4941168"/>
            <a:ext cx="2588402" cy="1841748"/>
          </a:xfrm>
          <a:prstGeom prst="rect">
            <a:avLst/>
          </a:prstGeom>
          <a:noFill/>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Wael Documents\AA محاضرات\الأحياء العامة\الرسم العلمي\leafmargins - Copy.GIF"/>
          <p:cNvPicPr>
            <a:picLocks noChangeAspect="1" noChangeArrowheads="1"/>
          </p:cNvPicPr>
          <p:nvPr/>
        </p:nvPicPr>
        <p:blipFill>
          <a:blip r:embed="rId2" cstate="print"/>
          <a:srcRect/>
          <a:stretch>
            <a:fillRect/>
          </a:stretch>
        </p:blipFill>
        <p:spPr bwMode="auto">
          <a:xfrm>
            <a:off x="3203848" y="0"/>
            <a:ext cx="3017520" cy="3017520"/>
          </a:xfrm>
          <a:prstGeom prst="rect">
            <a:avLst/>
          </a:prstGeom>
          <a:noFill/>
          <a:ln>
            <a:solidFill>
              <a:schemeClr val="tx1"/>
            </a:solidFill>
          </a:ln>
        </p:spPr>
      </p:pic>
      <p:pic>
        <p:nvPicPr>
          <p:cNvPr id="2051" name="Picture 3" descr="E:\Wael Documents\AA محاضرات\الأحياء العامة\الرسم العلمي\9c2cea53136dfc7c906928c6ec8b0cba - Copy.jpg"/>
          <p:cNvPicPr>
            <a:picLocks noChangeAspect="1" noChangeArrowheads="1"/>
          </p:cNvPicPr>
          <p:nvPr/>
        </p:nvPicPr>
        <p:blipFill>
          <a:blip r:embed="rId3" cstate="print"/>
          <a:srcRect/>
          <a:stretch>
            <a:fillRect/>
          </a:stretch>
        </p:blipFill>
        <p:spPr bwMode="auto">
          <a:xfrm rot="16200000">
            <a:off x="4686201" y="1571602"/>
            <a:ext cx="6021289" cy="2823317"/>
          </a:xfrm>
          <a:prstGeom prst="rect">
            <a:avLst/>
          </a:prstGeom>
          <a:noFill/>
          <a:ln>
            <a:solidFill>
              <a:schemeClr val="tx1"/>
            </a:solidFill>
          </a:ln>
        </p:spPr>
      </p:pic>
      <p:pic>
        <p:nvPicPr>
          <p:cNvPr id="2052" name="Picture 4" descr="E:\Wael Documents\AA محاضرات\الأحياء العامة\الرسم العلمي\coffee.jpg"/>
          <p:cNvPicPr>
            <a:picLocks noChangeAspect="1" noChangeArrowheads="1"/>
          </p:cNvPicPr>
          <p:nvPr/>
        </p:nvPicPr>
        <p:blipFill>
          <a:blip r:embed="rId4" cstate="print"/>
          <a:srcRect/>
          <a:stretch>
            <a:fillRect/>
          </a:stretch>
        </p:blipFill>
        <p:spPr bwMode="auto">
          <a:xfrm rot="16200000">
            <a:off x="-1618316" y="1618316"/>
            <a:ext cx="6377600" cy="3140968"/>
          </a:xfrm>
          <a:prstGeom prst="rect">
            <a:avLst/>
          </a:prstGeom>
          <a:noFill/>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Wael Documents\AA محاضرات\الأحياء العامة\الرسم العلمي\613544694.jpg"/>
          <p:cNvPicPr>
            <a:picLocks noChangeAspect="1" noChangeArrowheads="1"/>
          </p:cNvPicPr>
          <p:nvPr/>
        </p:nvPicPr>
        <p:blipFill>
          <a:blip r:embed="rId2" cstate="print">
            <a:lum bright="10000"/>
          </a:blip>
          <a:srcRect/>
          <a:stretch>
            <a:fillRect/>
          </a:stretch>
        </p:blipFill>
        <p:spPr bwMode="auto">
          <a:xfrm>
            <a:off x="5236942" y="0"/>
            <a:ext cx="3907057" cy="3140968"/>
          </a:xfrm>
          <a:prstGeom prst="rect">
            <a:avLst/>
          </a:prstGeom>
          <a:noFill/>
          <a:ln>
            <a:solidFill>
              <a:schemeClr val="tx1"/>
            </a:solidFill>
          </a:ln>
        </p:spPr>
      </p:pic>
      <p:pic>
        <p:nvPicPr>
          <p:cNvPr id="3075" name="Picture 3" descr="E:\Wael Documents\AA محاضرات\الأحياء العامة\الرسم العلمي\rabbit-05.png"/>
          <p:cNvPicPr>
            <a:picLocks noChangeAspect="1" noChangeArrowheads="1"/>
          </p:cNvPicPr>
          <p:nvPr/>
        </p:nvPicPr>
        <p:blipFill>
          <a:blip r:embed="rId3" cstate="print"/>
          <a:srcRect/>
          <a:stretch>
            <a:fillRect/>
          </a:stretch>
        </p:blipFill>
        <p:spPr bwMode="auto">
          <a:xfrm>
            <a:off x="5554960" y="3254151"/>
            <a:ext cx="3193504" cy="3343201"/>
          </a:xfrm>
          <a:prstGeom prst="rect">
            <a:avLst/>
          </a:prstGeom>
          <a:noFill/>
          <a:ln>
            <a:solidFill>
              <a:schemeClr val="tx1"/>
            </a:solidFill>
          </a:ln>
        </p:spPr>
      </p:pic>
      <p:pic>
        <p:nvPicPr>
          <p:cNvPr id="3076" name="Picture 4" descr="E:\Wael Documents\AA محاضرات\الأحياء العامة\الرسم العلمي\rabbit-16.jpg"/>
          <p:cNvPicPr>
            <a:picLocks noChangeAspect="1" noChangeArrowheads="1"/>
          </p:cNvPicPr>
          <p:nvPr/>
        </p:nvPicPr>
        <p:blipFill>
          <a:blip r:embed="rId4" cstate="print"/>
          <a:srcRect/>
          <a:stretch>
            <a:fillRect/>
          </a:stretch>
        </p:blipFill>
        <p:spPr bwMode="auto">
          <a:xfrm>
            <a:off x="179512" y="88032"/>
            <a:ext cx="4301153" cy="2692896"/>
          </a:xfrm>
          <a:prstGeom prst="rect">
            <a:avLst/>
          </a:prstGeom>
          <a:noFill/>
          <a:ln>
            <a:solidFill>
              <a:schemeClr val="tx1"/>
            </a:solidFill>
          </a:ln>
        </p:spPr>
      </p:pic>
      <p:pic>
        <p:nvPicPr>
          <p:cNvPr id="1027" name="Picture 3" descr="E:\Wael Documents\AA محاضرات\الأحياء العامة\صور\الرسم العلمي\Frontal view.jpg"/>
          <p:cNvPicPr>
            <a:picLocks noChangeAspect="1" noChangeArrowheads="1"/>
          </p:cNvPicPr>
          <p:nvPr/>
        </p:nvPicPr>
        <p:blipFill>
          <a:blip r:embed="rId5" cstate="print">
            <a:lum/>
          </a:blip>
          <a:srcRect l="25000" t="11538" r="23077" b="7692"/>
          <a:stretch>
            <a:fillRect/>
          </a:stretch>
        </p:blipFill>
        <p:spPr bwMode="auto">
          <a:xfrm>
            <a:off x="899592" y="2878019"/>
            <a:ext cx="2736304" cy="3911354"/>
          </a:xfrm>
          <a:prstGeom prst="rect">
            <a:avLst/>
          </a:prstGeom>
          <a:noFill/>
          <a:ln w="1905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Wael Documents\AA محاضرات\الأحياء العامة\الرسم العلمي\how-to-draw-a-frog08 - Copy.jpg"/>
          <p:cNvPicPr>
            <a:picLocks noChangeAspect="1" noChangeArrowheads="1"/>
          </p:cNvPicPr>
          <p:nvPr/>
        </p:nvPicPr>
        <p:blipFill>
          <a:blip r:embed="rId2" cstate="print"/>
          <a:srcRect/>
          <a:stretch>
            <a:fillRect/>
          </a:stretch>
        </p:blipFill>
        <p:spPr bwMode="auto">
          <a:xfrm>
            <a:off x="35496" y="2777299"/>
            <a:ext cx="4320480" cy="4008693"/>
          </a:xfrm>
          <a:prstGeom prst="rect">
            <a:avLst/>
          </a:prstGeom>
          <a:noFill/>
          <a:ln w="19050">
            <a:solidFill>
              <a:schemeClr val="tx1"/>
            </a:solidFill>
          </a:ln>
        </p:spPr>
      </p:pic>
      <p:pic>
        <p:nvPicPr>
          <p:cNvPr id="1027" name="Picture 3" descr="E:\Wael Documents\AA محاضرات\الأحياء العامة\الرسم العلمي\Poisonfrogstrawbprintout.shtml - Copy.jpg"/>
          <p:cNvPicPr>
            <a:picLocks noChangeAspect="1" noChangeArrowheads="1"/>
          </p:cNvPicPr>
          <p:nvPr/>
        </p:nvPicPr>
        <p:blipFill>
          <a:blip r:embed="rId3" cstate="print"/>
          <a:srcRect/>
          <a:stretch>
            <a:fillRect/>
          </a:stretch>
        </p:blipFill>
        <p:spPr bwMode="auto">
          <a:xfrm>
            <a:off x="4427984" y="74421"/>
            <a:ext cx="4608512" cy="4002651"/>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652788"/>
            <a:ext cx="8820025" cy="55125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ar-SA" b="1" u="sng" dirty="0" smtClean="0"/>
              <a:t>لماذا نحتاج للرسم العلمي؟</a:t>
            </a:r>
            <a:endParaRPr lang="en-US" dirty="0"/>
          </a:p>
        </p:txBody>
      </p:sp>
      <p:sp>
        <p:nvSpPr>
          <p:cNvPr id="4" name="Content Placeholder 3"/>
          <p:cNvSpPr>
            <a:spLocks noGrp="1"/>
          </p:cNvSpPr>
          <p:nvPr>
            <p:ph idx="1"/>
          </p:nvPr>
        </p:nvSpPr>
        <p:spPr>
          <a:xfrm>
            <a:off x="251520" y="1196752"/>
            <a:ext cx="8651304" cy="5112568"/>
          </a:xfrm>
        </p:spPr>
        <p:txBody>
          <a:bodyPr>
            <a:noAutofit/>
          </a:bodyPr>
          <a:lstStyle/>
          <a:p>
            <a:pPr algn="just"/>
            <a:r>
              <a:rPr lang="ar-SA" sz="2800" dirty="0" smtClean="0">
                <a:latin typeface="Times New Roman" pitchFamily="18" charset="0"/>
                <a:cs typeface="Times New Roman" pitchFamily="18" charset="0"/>
              </a:rPr>
              <a:t>كثيرا ما تتساءل عن اجابة لهذا السؤال خصوصا عند بداية دراستك لعلم الأحياء والإجابة ببساطة </a:t>
            </a:r>
            <a:r>
              <a:rPr lang="ar-SA" sz="2800" dirty="0" err="1" smtClean="0">
                <a:latin typeface="Times New Roman" pitchFamily="18" charset="0"/>
                <a:cs typeface="Times New Roman" pitchFamily="18" charset="0"/>
              </a:rPr>
              <a:t>هي:</a:t>
            </a:r>
            <a:r>
              <a:rPr lang="ar-SA"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514350" lvl="0" indent="-514350" algn="just">
              <a:buFont typeface="+mj-lt"/>
              <a:buAutoNum type="arabicPeriod"/>
            </a:pPr>
            <a:r>
              <a:rPr lang="ar-SA" sz="2800" b="1" dirty="0" smtClean="0">
                <a:latin typeface="Times New Roman" pitchFamily="18" charset="0"/>
                <a:cs typeface="Times New Roman" pitchFamily="18" charset="0"/>
              </a:rPr>
              <a:t>توضيح مدى إلمام الطالب بالتفاصيل والفحص السليم للعينات</a:t>
            </a:r>
            <a:r>
              <a:rPr lang="ar-SA" sz="2800" dirty="0" smtClean="0">
                <a:latin typeface="Times New Roman" pitchFamily="18" charset="0"/>
                <a:cs typeface="Times New Roman" pitchFamily="18" charset="0"/>
              </a:rPr>
              <a:t>: أنت تتعامل مع عينات من كائنات حية تم تجهيزها في أغلب الأحيان بطريقة يدوية لفحصها ودراستها والهدف الأساسي من رسمك لتلك العينات هو التأكد من مدى إلمامك بتفاصيل العينة وفحصك الجيد لها، فمثلا قد يحدث خطأ عند فحصك لعينة من بشرة البصل تم تحضيرها يدويا وبدلا من رسمك لخلايا القشرة قد ترسم فقاعات الهواء الموجودة اسفل غطاء الشريحة وهنا يكون الرسم دليلا على ما رأيته وفهمته ومساعدا لمعلمك على ايضاح هذا الخطأ وتصحيحه لك.</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ar-SA" b="1" u="sng" dirty="0" smtClean="0"/>
              <a:t>لماذا نحتاج للرسم العلمي؟</a:t>
            </a:r>
            <a:endParaRPr lang="en-US" dirty="0"/>
          </a:p>
        </p:txBody>
      </p:sp>
      <p:sp>
        <p:nvSpPr>
          <p:cNvPr id="4" name="Content Placeholder 3"/>
          <p:cNvSpPr>
            <a:spLocks noGrp="1"/>
          </p:cNvSpPr>
          <p:nvPr>
            <p:ph idx="1"/>
          </p:nvPr>
        </p:nvSpPr>
        <p:spPr>
          <a:xfrm>
            <a:off x="251520" y="1196752"/>
            <a:ext cx="8651304" cy="5112568"/>
          </a:xfrm>
        </p:spPr>
        <p:txBody>
          <a:bodyPr>
            <a:noAutofit/>
          </a:bodyPr>
          <a:lstStyle/>
          <a:p>
            <a:pPr marL="514350" lvl="0" indent="-514350" algn="just">
              <a:buFont typeface="+mj-lt"/>
              <a:buAutoNum type="arabicPeriod" startAt="2"/>
            </a:pPr>
            <a:r>
              <a:rPr lang="ar-SA" sz="2800" b="1" dirty="0" smtClean="0">
                <a:latin typeface="Times New Roman" pitchFamily="18" charset="0"/>
                <a:cs typeface="Times New Roman" pitchFamily="18" charset="0"/>
              </a:rPr>
              <a:t>رسم مثالي ثنائي الأبعاد</a:t>
            </a:r>
            <a:r>
              <a:rPr lang="ar-SA" sz="2800" dirty="0" smtClean="0">
                <a:latin typeface="Times New Roman" pitchFamily="18" charset="0"/>
                <a:cs typeface="Times New Roman" pitchFamily="18" charset="0"/>
              </a:rPr>
              <a:t>: عند رسم كامل جسم الكائن الحي فأنت تحتاج لفحصه من زوايا كثيرة وأيضا فحص عدة عينات من نفس الكائن وفي بعض الأحيان تكون هناك بعض الصفات الغير طبيعية في </a:t>
            </a:r>
            <a:r>
              <a:rPr lang="ar-SA" sz="2800" dirty="0" err="1" smtClean="0">
                <a:latin typeface="Times New Roman" pitchFamily="18" charset="0"/>
                <a:cs typeface="Times New Roman" pitchFamily="18" charset="0"/>
              </a:rPr>
              <a:t>العينة </a:t>
            </a:r>
            <a:r>
              <a:rPr lang="ar-SA" sz="2800" dirty="0" smtClean="0">
                <a:latin typeface="Times New Roman" pitchFamily="18" charset="0"/>
                <a:cs typeface="Times New Roman" pitchFamily="18" charset="0"/>
              </a:rPr>
              <a:t>(بعض الاوراق أو الفروع المعيبة أو المتقطعة مثلا في جزء من نبات)، وهنا يأتي دور الرسم العلمي عند </a:t>
            </a:r>
            <a:r>
              <a:rPr lang="ar-SA" sz="2800" dirty="0" err="1" smtClean="0">
                <a:latin typeface="Times New Roman" pitchFamily="18" charset="0"/>
                <a:cs typeface="Times New Roman" pitchFamily="18" charset="0"/>
              </a:rPr>
              <a:t>قيامك</a:t>
            </a:r>
            <a:r>
              <a:rPr lang="ar-SA" sz="2800" dirty="0" smtClean="0">
                <a:latin typeface="Times New Roman" pitchFamily="18" charset="0"/>
                <a:cs typeface="Times New Roman" pitchFamily="18" charset="0"/>
              </a:rPr>
              <a:t> بعمل رسم علمي واحد لشكل مثالي خالي من العيوب ويوضح كل التفاصيل الطبيعية للعينة وذلك بشكل ثنائي الأبعاد على الورق.</a:t>
            </a:r>
            <a:endParaRPr lang="en-US" sz="2800" dirty="0" smtClean="0">
              <a:latin typeface="Times New Roman" pitchFamily="18" charset="0"/>
              <a:cs typeface="Times New Roman" pitchFamily="18" charset="0"/>
            </a:endParaRPr>
          </a:p>
          <a:p>
            <a:pPr algn="just">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850106"/>
          </a:xfrm>
        </p:spPr>
        <p:txBody>
          <a:bodyPr>
            <a:normAutofit/>
          </a:bodyPr>
          <a:lstStyle/>
          <a:p>
            <a:r>
              <a:rPr lang="ar-SA" b="1" u="sng" dirty="0" smtClean="0"/>
              <a:t>لماذا نحتاج للرسم العلمي؟</a:t>
            </a:r>
            <a:endParaRPr lang="en-US" dirty="0"/>
          </a:p>
        </p:txBody>
      </p:sp>
      <p:sp>
        <p:nvSpPr>
          <p:cNvPr id="4" name="Content Placeholder 3"/>
          <p:cNvSpPr>
            <a:spLocks noGrp="1"/>
          </p:cNvSpPr>
          <p:nvPr>
            <p:ph idx="1"/>
          </p:nvPr>
        </p:nvSpPr>
        <p:spPr>
          <a:xfrm>
            <a:off x="251520" y="980728"/>
            <a:ext cx="8651304" cy="2232248"/>
          </a:xfrm>
        </p:spPr>
        <p:txBody>
          <a:bodyPr>
            <a:noAutofit/>
          </a:bodyPr>
          <a:lstStyle/>
          <a:p>
            <a:pPr marL="514350" indent="-514350" algn="just">
              <a:buFont typeface="+mj-lt"/>
              <a:buAutoNum type="arabicPeriod" startAt="3"/>
            </a:pPr>
            <a:r>
              <a:rPr lang="ar-SA" sz="2800" b="1" dirty="0" smtClean="0">
                <a:latin typeface="Times New Roman" pitchFamily="18" charset="0"/>
                <a:cs typeface="Times New Roman" pitchFamily="18" charset="0"/>
              </a:rPr>
              <a:t>رسم يحد من التداخل البصري للألوان والظلال</a:t>
            </a:r>
            <a:r>
              <a:rPr lang="ar-SA" sz="2800" dirty="0" smtClean="0">
                <a:latin typeface="Times New Roman" pitchFamily="18" charset="0"/>
                <a:cs typeface="Times New Roman" pitchFamily="18" charset="0"/>
              </a:rPr>
              <a:t>: الصور الفوتوغرافية توضح شكل عينة واحدة ومن زاوية تصوير واحدة ومهما كانت العينة مثالية فلن تتمكن من ايضاح كل التفاصيل، لذا تجد في كثير من الأحيان أن الكتب العلمية تستخدم صورا فوتوغرافية للعينات ولكن تكون مصحوبة دائما برسم علمي تفصيلي للعينات وعليه كل البيانات.</a:t>
            </a:r>
            <a:endParaRPr lang="en-US" sz="2800" dirty="0">
              <a:latin typeface="Times New Roman" pitchFamily="18" charset="0"/>
              <a:cs typeface="Times New Roman" pitchFamily="18" charset="0"/>
            </a:endParaRPr>
          </a:p>
        </p:txBody>
      </p:sp>
      <p:pic>
        <p:nvPicPr>
          <p:cNvPr id="5" name="Picture 4" descr="E:\Wael Documents\AA محاضرات\الأحياء العامة\الرسم العلمي\20170925_202845.jpg"/>
          <p:cNvPicPr/>
          <p:nvPr/>
        </p:nvPicPr>
        <p:blipFill>
          <a:blip r:embed="rId2" cstate="print">
            <a:lum bright="10000" contrast="30000"/>
          </a:blip>
          <a:srcRect/>
          <a:stretch>
            <a:fillRect/>
          </a:stretch>
        </p:blipFill>
        <p:spPr bwMode="auto">
          <a:xfrm>
            <a:off x="1187624" y="3284984"/>
            <a:ext cx="6912768" cy="3573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88640"/>
            <a:ext cx="8229600" cy="720080"/>
          </a:xfrm>
        </p:spPr>
        <p:txBody>
          <a:bodyPr>
            <a:normAutofit fontScale="90000"/>
          </a:bodyPr>
          <a:lstStyle/>
          <a:p>
            <a:r>
              <a:rPr lang="ar-SA" b="1" u="sng" dirty="0" smtClean="0"/>
              <a:t>أنواع الرسم العلمي</a:t>
            </a:r>
            <a:endParaRPr lang="en-US" dirty="0"/>
          </a:p>
        </p:txBody>
      </p:sp>
      <p:sp>
        <p:nvSpPr>
          <p:cNvPr id="14337" name="Rectangle 1"/>
          <p:cNvSpPr>
            <a:spLocks noChangeArrowheads="1"/>
          </p:cNvSpPr>
          <p:nvPr/>
        </p:nvSpPr>
        <p:spPr bwMode="auto">
          <a:xfrm>
            <a:off x="251520" y="836712"/>
            <a:ext cx="86409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algn="just">
              <a:buFont typeface="+mj-lt"/>
              <a:buAutoNum type="arabicPeriod"/>
            </a:pPr>
            <a:r>
              <a:rPr lang="ar-SA" sz="3200" b="1" dirty="0" smtClean="0">
                <a:latin typeface="Times New Roman" pitchFamily="18" charset="0"/>
                <a:cs typeface="Times New Roman" pitchFamily="18" charset="0"/>
              </a:rPr>
              <a:t>رسم تخطيطي: </a:t>
            </a:r>
            <a:r>
              <a:rPr lang="ar-SA" sz="3200" dirty="0" smtClean="0">
                <a:latin typeface="Times New Roman" pitchFamily="18" charset="0"/>
                <a:cs typeface="Times New Roman" pitchFamily="18" charset="0"/>
              </a:rPr>
              <a:t>يوضح خطوات إجراء تجربة علمية أو تفاعل كيميائي أو دورة حياة.</a:t>
            </a:r>
            <a:endParaRPr lang="en-US" sz="3200" dirty="0" smtClean="0">
              <a:latin typeface="Times New Roman" pitchFamily="18" charset="0"/>
              <a:cs typeface="Times New Roman" pitchFamily="18" charset="0"/>
            </a:endParaRPr>
          </a:p>
          <a:p>
            <a:pPr marL="514350" lvl="0" indent="-514350" algn="just">
              <a:buFont typeface="+mj-lt"/>
              <a:buAutoNum type="arabicPeriod"/>
            </a:pPr>
            <a:r>
              <a:rPr lang="ar-SA" sz="3200" b="1" dirty="0" smtClean="0">
                <a:latin typeface="Times New Roman" pitchFamily="18" charset="0"/>
                <a:cs typeface="Times New Roman" pitchFamily="18" charset="0"/>
              </a:rPr>
              <a:t>رسم توضيحي:</a:t>
            </a:r>
            <a:r>
              <a:rPr lang="ar-SA" sz="3200" dirty="0" smtClean="0">
                <a:latin typeface="Times New Roman" pitchFamily="18" charset="0"/>
                <a:cs typeface="Times New Roman" pitchFamily="18" charset="0"/>
              </a:rPr>
              <a:t> يوضح الشكل التشريحي أو الشكل الخارجي أو التركيب النسيجي للعينة.</a:t>
            </a:r>
          </a:p>
          <a:p>
            <a:pPr marL="514350" lvl="0" indent="-514350" algn="just"/>
            <a:endParaRPr lang="ar-SA" sz="3200" dirty="0" smtClean="0">
              <a:latin typeface="Times New Roman" pitchFamily="18" charset="0"/>
              <a:cs typeface="Times New Roman" pitchFamily="18" charset="0"/>
            </a:endParaRPr>
          </a:p>
          <a:p>
            <a:pPr marL="165100" lvl="0" algn="just"/>
            <a:r>
              <a:rPr lang="ar-SA" sz="3200" dirty="0" smtClean="0">
                <a:latin typeface="Times New Roman" pitchFamily="18" charset="0"/>
                <a:cs typeface="Times New Roman" pitchFamily="18" charset="0"/>
              </a:rPr>
              <a:t>وقد يحدث أحياناً خلط في تلك المسميات ولكن يبقى الهدف من كل نوع منها مختلف تماماً عن الأخر.</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Wael Documents\AA محاضرات\الأحياء العامة\الرسم العلمي\Capture 1.JPG"/>
          <p:cNvPicPr/>
          <p:nvPr/>
        </p:nvPicPr>
        <p:blipFill>
          <a:blip r:embed="rId2" cstate="print"/>
          <a:srcRect/>
          <a:stretch>
            <a:fillRect/>
          </a:stretch>
        </p:blipFill>
        <p:spPr bwMode="auto">
          <a:xfrm>
            <a:off x="1115616" y="188640"/>
            <a:ext cx="7056783" cy="6480719"/>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874</Words>
  <Application>Microsoft Office PowerPoint</Application>
  <PresentationFormat>عرض على الشاشة (3:4)‏</PresentationFormat>
  <Paragraphs>43</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المعمل الثالث</vt:lpstr>
      <vt:lpstr>عرض تقديمي في PowerPoint</vt:lpstr>
      <vt:lpstr>عرض تقديمي في PowerPoint</vt:lpstr>
      <vt:lpstr>عرض تقديمي في PowerPoint</vt:lpstr>
      <vt:lpstr>لماذا نحتاج للرسم العلمي؟</vt:lpstr>
      <vt:lpstr>لماذا نحتاج للرسم العلمي؟</vt:lpstr>
      <vt:lpstr>لماذا نحتاج للرسم العلمي؟</vt:lpstr>
      <vt:lpstr>أنواع الرسم العلمي</vt:lpstr>
      <vt:lpstr>عرض تقديمي في PowerPoint</vt:lpstr>
      <vt:lpstr>عرض تقديمي في PowerPoint</vt:lpstr>
      <vt:lpstr>أساسيات الرسم العلمي</vt:lpstr>
      <vt:lpstr>أساسيات الرسم العلمي</vt:lpstr>
      <vt:lpstr>توضح الأشكال التالية الطرق الصحيحة والطرق الخاطئة للرسم العلمي</vt:lpstr>
      <vt:lpstr>توضح الأشكال التالية الطرق الصحيحة والطرق الخاطئة للرسم العلمي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الجزء العملي</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المعمل الأول</dc:title>
  <dc:creator>Dr Wael Omar</dc:creator>
  <cp:lastModifiedBy>SONY</cp:lastModifiedBy>
  <cp:revision>114</cp:revision>
  <dcterms:created xsi:type="dcterms:W3CDTF">2017-09-24T20:35:31Z</dcterms:created>
  <dcterms:modified xsi:type="dcterms:W3CDTF">2020-09-01T21:33:09Z</dcterms:modified>
</cp:coreProperties>
</file>