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6858000" cx="9144000"/>
  <p:notesSz cx="6858000" cy="9144000"/>
  <p:embeddedFontLst>
    <p:embeddedFont>
      <p:font typeface="Quattrocento"/>
      <p:regular r:id="rId48"/>
      <p:bold r:id="rId49"/>
    </p:embeddedFont>
    <p:embeddedFont>
      <p:font typeface="Tahoma"/>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Quattrocento-regular.fntdata"/><Relationship Id="rId47" Type="http://schemas.openxmlformats.org/officeDocument/2006/relationships/slide" Target="slides/slide43.xml"/><Relationship Id="rId49" Type="http://schemas.openxmlformats.org/officeDocument/2006/relationships/font" Target="fonts/Quattrocent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Tahoma-bold.fntdata"/><Relationship Id="rId50" Type="http://schemas.openxmlformats.org/officeDocument/2006/relationships/font" Target="fonts/Tahoma-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r">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lvl="0" marL="0" marR="0" rtl="0" algn="l">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 name="Shape 3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6" name="Shape 13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5" name="Shape 15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4" name="Shape 16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4" name="Shape 17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3" name="Shape 18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2" name="Shape 19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1" name="Shape 20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0" name="Shape 21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4" name="Shape 22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5" name="Shape 23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 name="Shape 4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8" name="Shape 24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8" name="Shape 25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9" name="Shape 26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8" name="Shape 27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0" name="Shape 29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1" name="Shape 30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2" name="Shape 31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3" name="Shape 32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35" name="Shape 33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4" name="Shape 35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 name="Shape 4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6" name="Shape 36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7" name="Shape 37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4" name="Shape 39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3" name="Shape 40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9" name="Shape 41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32" name="Shape 43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3" name="Shape 44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3" name="Shape 45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2" name="Shape 46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71" name="Shape 47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2" name="Shape 6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8" name="Shape 478"/>
        <p:cNvGrpSpPr/>
        <p:nvPr/>
      </p:nvGrpSpPr>
      <p:grpSpPr>
        <a:xfrm>
          <a:off x="0" y="0"/>
          <a:ext cx="0" cy="0"/>
          <a:chOff x="0" y="0"/>
          <a:chExt cx="0" cy="0"/>
        </a:xfrm>
      </p:grpSpPr>
      <p:sp>
        <p:nvSpPr>
          <p:cNvPr id="479" name="Shape 4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0" name="Shape 48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6" name="Shape 486"/>
        <p:cNvGrpSpPr/>
        <p:nvPr/>
      </p:nvGrpSpPr>
      <p:grpSpPr>
        <a:xfrm>
          <a:off x="0" y="0"/>
          <a:ext cx="0" cy="0"/>
          <a:chOff x="0" y="0"/>
          <a:chExt cx="0" cy="0"/>
        </a:xfrm>
      </p:grpSpPr>
      <p:sp>
        <p:nvSpPr>
          <p:cNvPr id="487" name="Shape 4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8" name="Shape 48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8" name="Shape 498"/>
        <p:cNvGrpSpPr/>
        <p:nvPr/>
      </p:nvGrpSpPr>
      <p:grpSpPr>
        <a:xfrm>
          <a:off x="0" y="0"/>
          <a:ext cx="0" cy="0"/>
          <a:chOff x="0" y="0"/>
          <a:chExt cx="0" cy="0"/>
        </a:xfrm>
      </p:grpSpPr>
      <p:sp>
        <p:nvSpPr>
          <p:cNvPr id="499" name="Shape 4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00" name="Shape 50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5" name="Shape 515"/>
        <p:cNvGrpSpPr/>
        <p:nvPr/>
      </p:nvGrpSpPr>
      <p:grpSpPr>
        <a:xfrm>
          <a:off x="0" y="0"/>
          <a:ext cx="0" cy="0"/>
          <a:chOff x="0" y="0"/>
          <a:chExt cx="0" cy="0"/>
        </a:xfrm>
      </p:grpSpPr>
      <p:sp>
        <p:nvSpPr>
          <p:cNvPr id="516" name="Shape 5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7" name="Shape 51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9" name="Shape 7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8" name="Shape 8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8" name="Shape 9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6" name="Shape 11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6" name="Shape 12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16" name="Shape 16"/>
        <p:cNvGrpSpPr/>
        <p:nvPr/>
      </p:nvGrpSpPr>
      <p:grpSpPr>
        <a:xfrm>
          <a:off x="0" y="0"/>
          <a:ext cx="0" cy="0"/>
          <a:chOff x="0" y="0"/>
          <a:chExt cx="0" cy="0"/>
        </a:xfrm>
      </p:grpSpPr>
      <p:sp>
        <p:nvSpPr>
          <p:cNvPr id="17" name="Shape 17"/>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18" name="Shape 18"/>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rtl="0" algn="l">
              <a:lnSpc>
                <a:spcPct val="100000"/>
              </a:lnSpc>
              <a:spcBef>
                <a:spcPts val="480"/>
              </a:spcBef>
              <a:spcAft>
                <a:spcPts val="0"/>
              </a:spcAft>
              <a:defRPr/>
            </a:lvl1pPr>
            <a:lvl2pPr indent="-158750" lvl="1" marL="742950" rtl="0" algn="l">
              <a:lnSpc>
                <a:spcPct val="100000"/>
              </a:lnSpc>
              <a:spcBef>
                <a:spcPts val="400"/>
              </a:spcBef>
              <a:spcAft>
                <a:spcPts val="0"/>
              </a:spcAft>
              <a:buClr>
                <a:srgbClr val="F15B47"/>
              </a:buClr>
              <a:buFont typeface="Arial"/>
              <a:buChar char="–"/>
              <a:defRPr/>
            </a:lvl2pPr>
            <a:lvl3pPr indent="-114300" lvl="2" marL="1143000" rtl="0" algn="l">
              <a:lnSpc>
                <a:spcPct val="100000"/>
              </a:lnSpc>
              <a:spcBef>
                <a:spcPts val="360"/>
              </a:spcBef>
              <a:spcAft>
                <a:spcPts val="0"/>
              </a:spcAft>
              <a:buClr>
                <a:srgbClr val="F15B47"/>
              </a:buClr>
              <a:buFont typeface="Arial"/>
              <a:buChar char="•"/>
              <a:defRPr/>
            </a:lvl3pPr>
            <a:lvl4pPr indent="-127000" lvl="3" marL="1600200" rtl="0" algn="l">
              <a:lnSpc>
                <a:spcPct val="100000"/>
              </a:lnSpc>
              <a:spcBef>
                <a:spcPts val="320"/>
              </a:spcBef>
              <a:spcAft>
                <a:spcPts val="0"/>
              </a:spcAft>
              <a:buClr>
                <a:srgbClr val="F15B47"/>
              </a:buClr>
              <a:buFont typeface="Arial"/>
              <a:buChar char="–"/>
              <a:defRPr/>
            </a:lvl4pPr>
            <a:lvl5pPr indent="-127000" lvl="4" marL="2057400" rtl="0" algn="l">
              <a:lnSpc>
                <a:spcPct val="100000"/>
              </a:lnSpc>
              <a:spcBef>
                <a:spcPts val="320"/>
              </a:spcBef>
              <a:spcAft>
                <a:spcPts val="0"/>
              </a:spcAft>
              <a:buClr>
                <a:srgbClr val="F15B47"/>
              </a:buClr>
              <a:buFont typeface="Arial"/>
              <a:buChar char="»"/>
              <a:defRPr/>
            </a:lvl5pPr>
            <a:lvl6pPr indent="-127000" lvl="5" marL="2514600" rtl="0" algn="l">
              <a:lnSpc>
                <a:spcPct val="100000"/>
              </a:lnSpc>
              <a:spcBef>
                <a:spcPts val="320"/>
              </a:spcBef>
              <a:spcAft>
                <a:spcPts val="0"/>
              </a:spcAft>
              <a:buClr>
                <a:srgbClr val="F15B47"/>
              </a:buClr>
              <a:buFont typeface="Arial"/>
              <a:buChar char="»"/>
              <a:defRPr/>
            </a:lvl6pPr>
            <a:lvl7pPr indent="-127000" lvl="6" marL="3429000" rtl="0" algn="l">
              <a:lnSpc>
                <a:spcPct val="100000"/>
              </a:lnSpc>
              <a:spcBef>
                <a:spcPts val="320"/>
              </a:spcBef>
              <a:spcAft>
                <a:spcPts val="0"/>
              </a:spcAft>
              <a:buClr>
                <a:srgbClr val="F15B47"/>
              </a:buClr>
              <a:buFont typeface="Arial"/>
              <a:buChar char="»"/>
              <a:defRPr/>
            </a:lvl7pPr>
            <a:lvl8pPr indent="-127000" lvl="7" marL="4800600" rtl="0" algn="l">
              <a:lnSpc>
                <a:spcPct val="100000"/>
              </a:lnSpc>
              <a:spcBef>
                <a:spcPts val="320"/>
              </a:spcBef>
              <a:spcAft>
                <a:spcPts val="0"/>
              </a:spcAft>
              <a:buClr>
                <a:srgbClr val="F15B47"/>
              </a:buClr>
              <a:buFont typeface="Arial"/>
              <a:buChar char="»"/>
              <a:defRPr/>
            </a:lvl8pPr>
            <a:lvl9pPr indent="-127000" lvl="8" marL="6629400" rtl="0" algn="l">
              <a:lnSpc>
                <a:spcPct val="100000"/>
              </a:lnSpc>
              <a:spcBef>
                <a:spcPts val="320"/>
              </a:spcBef>
              <a:spcAft>
                <a:spcPts val="0"/>
              </a:spcAft>
              <a:buClr>
                <a:srgbClr val="F15B47"/>
              </a:buClr>
              <a:buFont typeface="Arial"/>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1"/>
        </a:solidFill>
      </p:bgPr>
    </p:bg>
    <p:spTree>
      <p:nvGrpSpPr>
        <p:cNvPr id="19" name="Shape 19"/>
        <p:cNvGrpSpPr/>
        <p:nvPr/>
      </p:nvGrpSpPr>
      <p:grpSpPr>
        <a:xfrm>
          <a:off x="0" y="0"/>
          <a:ext cx="0" cy="0"/>
          <a:chOff x="0" y="0"/>
          <a:chExt cx="0" cy="0"/>
        </a:xfrm>
      </p:grpSpPr>
      <p:sp>
        <p:nvSpPr>
          <p:cNvPr id="20" name="Shape 20"/>
          <p:cNvSpPr txBox="1"/>
          <p:nvPr/>
        </p:nvSpPr>
        <p:spPr>
          <a:xfrm>
            <a:off x="685800" y="1304925"/>
            <a:ext cx="5638800" cy="94615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800" u="none" cap="none" strike="noStrike">
                <a:solidFill>
                  <a:srgbClr val="FF0000"/>
                </a:solidFill>
                <a:latin typeface="Arial"/>
                <a:ea typeface="Arial"/>
                <a:cs typeface="Arial"/>
                <a:sym typeface="Arial"/>
              </a:rPr>
              <a:t>Imperfect Information, External Benefits, and External Costs</a:t>
            </a:r>
          </a:p>
        </p:txBody>
      </p:sp>
      <p:sp>
        <p:nvSpPr>
          <p:cNvPr id="21" name="Shape 21"/>
          <p:cNvSpPr txBox="1"/>
          <p:nvPr/>
        </p:nvSpPr>
        <p:spPr>
          <a:xfrm>
            <a:off x="6581775" y="6248400"/>
            <a:ext cx="1828800" cy="3810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280"/>
              </a:spcAft>
              <a:buClr>
                <a:schemeClr val="lt2"/>
              </a:buClr>
              <a:buSzPct val="25000"/>
              <a:buFont typeface="Arial"/>
              <a:buNone/>
            </a:pPr>
            <a:r>
              <a:rPr b="0" i="0" lang="en-US" sz="1400" u="none" cap="none" strike="noStrike">
                <a:solidFill>
                  <a:schemeClr val="lt2"/>
                </a:solidFill>
                <a:latin typeface="Arial"/>
                <a:ea typeface="Arial"/>
                <a:cs typeface="Arial"/>
                <a:sym typeface="Arial"/>
              </a:rPr>
              <a:t>Brock Williams</a:t>
            </a:r>
          </a:p>
        </p:txBody>
      </p:sp>
      <p:grpSp>
        <p:nvGrpSpPr>
          <p:cNvPr id="22" name="Shape 22"/>
          <p:cNvGrpSpPr/>
          <p:nvPr/>
        </p:nvGrpSpPr>
        <p:grpSpPr>
          <a:xfrm>
            <a:off x="6553200" y="6034087"/>
            <a:ext cx="2057400" cy="274636"/>
            <a:chOff x="4924425" y="5653087"/>
            <a:chExt cx="2057400" cy="274636"/>
          </a:xfrm>
        </p:grpSpPr>
        <p:sp>
          <p:nvSpPr>
            <p:cNvPr id="23" name="Shape 23"/>
            <p:cNvSpPr/>
            <p:nvPr/>
          </p:nvSpPr>
          <p:spPr>
            <a:xfrm>
              <a:off x="4924425" y="5672137"/>
              <a:ext cx="1773236" cy="228600"/>
            </a:xfrm>
            <a:prstGeom prst="roundRect">
              <a:avLst>
                <a:gd fmla="val 16667" name="adj"/>
              </a:avLst>
            </a:prstGeom>
            <a:solidFill>
              <a:srgbClr val="0083AE"/>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4" name="Shape 24"/>
            <p:cNvSpPr txBox="1"/>
            <p:nvPr/>
          </p:nvSpPr>
          <p:spPr>
            <a:xfrm>
              <a:off x="4959350" y="5653087"/>
              <a:ext cx="2022475"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P R E P A R E D   B Y</a:t>
              </a:r>
            </a:p>
          </p:txBody>
        </p:sp>
      </p:grpSp>
      <p:sp>
        <p:nvSpPr>
          <p:cNvPr id="25" name="Shape 25"/>
          <p:cNvSpPr txBox="1"/>
          <p:nvPr/>
        </p:nvSpPr>
        <p:spPr>
          <a:xfrm>
            <a:off x="685800" y="2590800"/>
            <a:ext cx="5333999"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“So, why are you selling this used car?”</a:t>
            </a:r>
          </a:p>
        </p:txBody>
      </p:sp>
      <p:sp>
        <p:nvSpPr>
          <p:cNvPr id="26" name="Shape 26"/>
          <p:cNvSpPr txBox="1"/>
          <p:nvPr/>
        </p:nvSpPr>
        <p:spPr>
          <a:xfrm>
            <a:off x="0" y="0"/>
            <a:ext cx="9144000" cy="762000"/>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7" name="Shape 27"/>
          <p:cNvSpPr txBox="1"/>
          <p:nvPr/>
        </p:nvSpPr>
        <p:spPr>
          <a:xfrm>
            <a:off x="7086600" y="990600"/>
            <a:ext cx="1752600"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CHAPTER</a:t>
            </a:r>
            <a:r>
              <a:rPr b="0" i="0" lang="en-US" sz="1600" u="none" cap="none" strike="noStrike">
                <a:solidFill>
                  <a:schemeClr val="dk1"/>
                </a:solidFill>
                <a:latin typeface="Arial"/>
                <a:ea typeface="Arial"/>
                <a:cs typeface="Arial"/>
                <a:sym typeface="Arial"/>
              </a:rPr>
              <a:t> </a:t>
            </a:r>
            <a:br>
              <a:rPr b="0" i="0" lang="en-US" sz="1600" u="none" cap="none" strike="noStrike">
                <a:solidFill>
                  <a:schemeClr val="dk1"/>
                </a:solidFill>
                <a:latin typeface="Arial"/>
                <a:ea typeface="Arial"/>
                <a:cs typeface="Arial"/>
                <a:sym typeface="Arial"/>
              </a:rPr>
            </a:br>
            <a:r>
              <a:rPr b="0" i="0" lang="en-US" sz="8000" u="none" cap="none" strike="noStrike">
                <a:solidFill>
                  <a:schemeClr val="dk1"/>
                </a:solidFill>
                <a:latin typeface="Arial"/>
                <a:ea typeface="Arial"/>
                <a:cs typeface="Arial"/>
                <a:sym typeface="Arial"/>
              </a:rPr>
              <a:t>9</a:t>
            </a:r>
          </a:p>
        </p:txBody>
      </p:sp>
      <p:sp>
        <p:nvSpPr>
          <p:cNvPr id="28" name="Shape 28"/>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29" name="Shape 29"/>
        <p:cNvGrpSpPr/>
        <p:nvPr/>
      </p:nvGrpSpPr>
      <p:grpSpPr>
        <a:xfrm>
          <a:off x="0" y="0"/>
          <a:ext cx="0" cy="0"/>
          <a:chOff x="0" y="0"/>
          <a:chExt cx="0" cy="0"/>
        </a:xfrm>
      </p:grpSpPr>
      <p:sp>
        <p:nvSpPr>
          <p:cNvPr id="30" name="Shape 30"/>
          <p:cNvSpPr txBox="1"/>
          <p:nvPr>
            <p:ph idx="1" type="body"/>
          </p:nvPr>
        </p:nvSpPr>
        <p:spPr>
          <a:xfrm>
            <a:off x="304800" y="1447800"/>
            <a:ext cx="2971799" cy="2438399"/>
          </a:xfrm>
          <a:prstGeom prst="rect">
            <a:avLst/>
          </a:prstGeom>
          <a:noFill/>
          <a:ln>
            <a:noFill/>
          </a:ln>
        </p:spPr>
        <p:txBody>
          <a:bodyPr anchorCtr="0" anchor="t" bIns="91425" lIns="91425" rIns="91425" tIns="91425"/>
          <a:lstStyle>
            <a:lvl1pPr indent="-342900" lvl="0" marL="342900" rtl="0" algn="l">
              <a:lnSpc>
                <a:spcPct val="100000"/>
              </a:lnSpc>
              <a:spcBef>
                <a:spcPts val="480"/>
              </a:spcBef>
              <a:spcAft>
                <a:spcPts val="0"/>
              </a:spcAft>
              <a:defRPr/>
            </a:lvl1pPr>
            <a:lvl2pPr indent="-158750" lvl="1" marL="742950" rtl="0" algn="l">
              <a:lnSpc>
                <a:spcPct val="100000"/>
              </a:lnSpc>
              <a:spcBef>
                <a:spcPts val="400"/>
              </a:spcBef>
              <a:spcAft>
                <a:spcPts val="0"/>
              </a:spcAft>
              <a:buClr>
                <a:srgbClr val="F15B47"/>
              </a:buClr>
              <a:buFont typeface="Arial"/>
              <a:buChar char="–"/>
              <a:defRPr/>
            </a:lvl2pPr>
            <a:lvl3pPr indent="-114300" lvl="2" marL="1143000" rtl="0" algn="l">
              <a:lnSpc>
                <a:spcPct val="100000"/>
              </a:lnSpc>
              <a:spcBef>
                <a:spcPts val="360"/>
              </a:spcBef>
              <a:spcAft>
                <a:spcPts val="0"/>
              </a:spcAft>
              <a:buClr>
                <a:srgbClr val="F15B47"/>
              </a:buClr>
              <a:buFont typeface="Arial"/>
              <a:buChar char="•"/>
              <a:defRPr/>
            </a:lvl3pPr>
            <a:lvl4pPr indent="-127000" lvl="3" marL="1600200" rtl="0" algn="l">
              <a:lnSpc>
                <a:spcPct val="100000"/>
              </a:lnSpc>
              <a:spcBef>
                <a:spcPts val="320"/>
              </a:spcBef>
              <a:spcAft>
                <a:spcPts val="0"/>
              </a:spcAft>
              <a:buClr>
                <a:srgbClr val="F15B47"/>
              </a:buClr>
              <a:buFont typeface="Arial"/>
              <a:buChar char="–"/>
              <a:defRPr/>
            </a:lvl4pPr>
            <a:lvl5pPr indent="-127000" lvl="4" marL="2057400" rtl="0" algn="l">
              <a:lnSpc>
                <a:spcPct val="100000"/>
              </a:lnSpc>
              <a:spcBef>
                <a:spcPts val="320"/>
              </a:spcBef>
              <a:spcAft>
                <a:spcPts val="0"/>
              </a:spcAft>
              <a:buClr>
                <a:srgbClr val="F15B47"/>
              </a:buClr>
              <a:buFont typeface="Arial"/>
              <a:buChar char="»"/>
              <a:defRPr/>
            </a:lvl5pPr>
            <a:lvl6pPr indent="-127000" lvl="5" marL="2514600" rtl="0" algn="l">
              <a:lnSpc>
                <a:spcPct val="100000"/>
              </a:lnSpc>
              <a:spcBef>
                <a:spcPts val="320"/>
              </a:spcBef>
              <a:spcAft>
                <a:spcPts val="0"/>
              </a:spcAft>
              <a:buClr>
                <a:srgbClr val="F15B47"/>
              </a:buClr>
              <a:buFont typeface="Arial"/>
              <a:buChar char="»"/>
              <a:defRPr/>
            </a:lvl6pPr>
            <a:lvl7pPr indent="-127000" lvl="6" marL="3429000" rtl="0" algn="l">
              <a:lnSpc>
                <a:spcPct val="100000"/>
              </a:lnSpc>
              <a:spcBef>
                <a:spcPts val="320"/>
              </a:spcBef>
              <a:spcAft>
                <a:spcPts val="0"/>
              </a:spcAft>
              <a:buClr>
                <a:srgbClr val="F15B47"/>
              </a:buClr>
              <a:buFont typeface="Arial"/>
              <a:buChar char="»"/>
              <a:defRPr/>
            </a:lvl7pPr>
            <a:lvl8pPr indent="-127000" lvl="7" marL="4800600" rtl="0" algn="l">
              <a:lnSpc>
                <a:spcPct val="100000"/>
              </a:lnSpc>
              <a:spcBef>
                <a:spcPts val="320"/>
              </a:spcBef>
              <a:spcAft>
                <a:spcPts val="0"/>
              </a:spcAft>
              <a:buClr>
                <a:srgbClr val="F15B47"/>
              </a:buClr>
              <a:buFont typeface="Arial"/>
              <a:buChar char="»"/>
              <a:defRPr/>
            </a:lvl8pPr>
            <a:lvl9pPr indent="-127000" lvl="8" marL="6629400" rtl="0" algn="l">
              <a:lnSpc>
                <a:spcPct val="100000"/>
              </a:lnSpc>
              <a:spcBef>
                <a:spcPts val="320"/>
              </a:spcBef>
              <a:spcAft>
                <a:spcPts val="0"/>
              </a:spcAft>
              <a:buClr>
                <a:srgbClr val="F15B47"/>
              </a:buClr>
              <a:buFont typeface="Arial"/>
              <a:buChar char="»"/>
              <a:defRPr/>
            </a:lvl9pPr>
          </a:lstStyle>
          <a:p/>
        </p:txBody>
      </p:sp>
      <p:sp>
        <p:nvSpPr>
          <p:cNvPr id="31" name="Shape 31"/>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nvSpPr>
        <p:spPr>
          <a:xfrm>
            <a:off x="0" y="0"/>
            <a:ext cx="2057400" cy="1066799"/>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1" name="Shape 11"/>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defRPr/>
            </a:lvl1pPr>
            <a:lvl2pPr indent="0" lvl="1" marL="0" marR="0" rtl="0" algn="ctr">
              <a:lnSpc>
                <a:spcPct val="100000"/>
              </a:lnSpc>
              <a:spcBef>
                <a:spcPts val="0"/>
              </a:spcBef>
              <a:spcAft>
                <a:spcPts val="0"/>
              </a:spcAft>
              <a:defRPr/>
            </a:lvl2pPr>
            <a:lvl3pPr indent="0" lvl="2" marL="0" marR="0" rtl="0" algn="ctr">
              <a:lnSpc>
                <a:spcPct val="100000"/>
              </a:lnSpc>
              <a:spcBef>
                <a:spcPts val="0"/>
              </a:spcBef>
              <a:spcAft>
                <a:spcPts val="0"/>
              </a:spcAft>
              <a:defRPr/>
            </a:lvl3pPr>
            <a:lvl4pPr indent="0" lvl="3" marL="0" marR="0" rtl="0" algn="ctr">
              <a:lnSpc>
                <a:spcPct val="100000"/>
              </a:lnSpc>
              <a:spcBef>
                <a:spcPts val="0"/>
              </a:spcBef>
              <a:spcAft>
                <a:spcPts val="0"/>
              </a:spcAft>
              <a:defRPr/>
            </a:lvl4pPr>
            <a:lvl5pPr indent="0" lvl="4" marL="0" marR="0" rtl="0" algn="ctr">
              <a:lnSpc>
                <a:spcPct val="100000"/>
              </a:lnSpc>
              <a:spcBef>
                <a:spcPts val="0"/>
              </a:spcBef>
              <a:spcAft>
                <a:spcPts val="0"/>
              </a:spcAft>
              <a:defRPr/>
            </a:lvl5pPr>
            <a:lvl6pPr indent="0" lvl="5" marL="0" marR="0" rtl="0" algn="ctr">
              <a:lnSpc>
                <a:spcPct val="100000"/>
              </a:lnSpc>
              <a:spcBef>
                <a:spcPts val="0"/>
              </a:spcBef>
              <a:spcAft>
                <a:spcPts val="0"/>
              </a:spcAft>
              <a:defRPr/>
            </a:lvl6pPr>
            <a:lvl7pPr indent="0" lvl="6" marL="0" marR="0" rtl="0" algn="ctr">
              <a:lnSpc>
                <a:spcPct val="100000"/>
              </a:lnSpc>
              <a:spcBef>
                <a:spcPts val="0"/>
              </a:spcBef>
              <a:spcAft>
                <a:spcPts val="0"/>
              </a:spcAft>
              <a:defRPr/>
            </a:lvl7pPr>
            <a:lvl8pPr indent="0" lvl="7" marL="0" marR="0" rtl="0" algn="ctr">
              <a:lnSpc>
                <a:spcPct val="100000"/>
              </a:lnSpc>
              <a:spcBef>
                <a:spcPts val="0"/>
              </a:spcBef>
              <a:spcAft>
                <a:spcPts val="0"/>
              </a:spcAft>
              <a:defRPr/>
            </a:lvl8pPr>
            <a:lvl9pPr indent="0" lvl="8" marL="0" marR="0" rtl="0" algn="ctr">
              <a:lnSpc>
                <a:spcPct val="100000"/>
              </a:lnSpc>
              <a:spcBef>
                <a:spcPts val="0"/>
              </a:spcBef>
              <a:spcAft>
                <a:spcPts val="0"/>
              </a:spcAft>
              <a:defRPr/>
            </a:lvl9pPr>
          </a:lstStyle>
          <a:p/>
        </p:txBody>
      </p:sp>
      <p:sp>
        <p:nvSpPr>
          <p:cNvPr id="12" name="Shape 12"/>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lnSpc>
                <a:spcPct val="100000"/>
              </a:lnSpc>
              <a:spcBef>
                <a:spcPts val="480"/>
              </a:spcBef>
              <a:spcAft>
                <a:spcPts val="0"/>
              </a:spcAft>
              <a:defRPr/>
            </a:lvl1pPr>
            <a:lvl2pPr indent="-158750" lvl="1" marL="742950" marR="0" rtl="0" algn="l">
              <a:lnSpc>
                <a:spcPct val="100000"/>
              </a:lnSpc>
              <a:spcBef>
                <a:spcPts val="400"/>
              </a:spcBef>
              <a:spcAft>
                <a:spcPts val="0"/>
              </a:spcAft>
              <a:buClr>
                <a:srgbClr val="F15B47"/>
              </a:buClr>
              <a:buFont typeface="Arial"/>
              <a:buChar char="–"/>
              <a:defRPr/>
            </a:lvl2pPr>
            <a:lvl3pPr indent="-114300" lvl="2" marL="1143000" marR="0" rtl="0" algn="l">
              <a:lnSpc>
                <a:spcPct val="100000"/>
              </a:lnSpc>
              <a:spcBef>
                <a:spcPts val="360"/>
              </a:spcBef>
              <a:spcAft>
                <a:spcPts val="0"/>
              </a:spcAft>
              <a:buClr>
                <a:srgbClr val="F15B47"/>
              </a:buClr>
              <a:buFont typeface="Arial"/>
              <a:buChar char="•"/>
              <a:defRPr/>
            </a:lvl3pPr>
            <a:lvl4pPr indent="-127000" lvl="3" marL="1600200" marR="0" rtl="0" algn="l">
              <a:lnSpc>
                <a:spcPct val="100000"/>
              </a:lnSpc>
              <a:spcBef>
                <a:spcPts val="320"/>
              </a:spcBef>
              <a:spcAft>
                <a:spcPts val="0"/>
              </a:spcAft>
              <a:buClr>
                <a:srgbClr val="F15B47"/>
              </a:buClr>
              <a:buFont typeface="Arial"/>
              <a:buChar char="–"/>
              <a:defRPr/>
            </a:lvl4pPr>
            <a:lvl5pPr indent="-127000" lvl="4" marL="2057400" marR="0" rtl="0" algn="l">
              <a:lnSpc>
                <a:spcPct val="100000"/>
              </a:lnSpc>
              <a:spcBef>
                <a:spcPts val="320"/>
              </a:spcBef>
              <a:spcAft>
                <a:spcPts val="0"/>
              </a:spcAft>
              <a:buClr>
                <a:srgbClr val="F15B47"/>
              </a:buClr>
              <a:buFont typeface="Arial"/>
              <a:buChar char="»"/>
              <a:defRPr/>
            </a:lvl5pPr>
            <a:lvl6pPr indent="-127000" lvl="5" marL="2514600" marR="0" rtl="0" algn="l">
              <a:lnSpc>
                <a:spcPct val="100000"/>
              </a:lnSpc>
              <a:spcBef>
                <a:spcPts val="320"/>
              </a:spcBef>
              <a:spcAft>
                <a:spcPts val="0"/>
              </a:spcAft>
              <a:buClr>
                <a:srgbClr val="F15B47"/>
              </a:buClr>
              <a:buFont typeface="Arial"/>
              <a:buChar char="»"/>
              <a:defRPr/>
            </a:lvl6pPr>
            <a:lvl7pPr indent="-127000" lvl="6" marL="3429000" marR="0" rtl="0" algn="l">
              <a:lnSpc>
                <a:spcPct val="100000"/>
              </a:lnSpc>
              <a:spcBef>
                <a:spcPts val="320"/>
              </a:spcBef>
              <a:spcAft>
                <a:spcPts val="0"/>
              </a:spcAft>
              <a:buClr>
                <a:srgbClr val="F15B47"/>
              </a:buClr>
              <a:buFont typeface="Arial"/>
              <a:buChar char="»"/>
              <a:defRPr/>
            </a:lvl7pPr>
            <a:lvl8pPr indent="-127000" lvl="7" marL="4800600" marR="0" rtl="0" algn="l">
              <a:lnSpc>
                <a:spcPct val="100000"/>
              </a:lnSpc>
              <a:spcBef>
                <a:spcPts val="320"/>
              </a:spcBef>
              <a:spcAft>
                <a:spcPts val="0"/>
              </a:spcAft>
              <a:buClr>
                <a:srgbClr val="F15B47"/>
              </a:buClr>
              <a:buFont typeface="Arial"/>
              <a:buChar char="»"/>
              <a:defRPr/>
            </a:lvl8pPr>
            <a:lvl9pPr indent="-127000" lvl="8" marL="6629400" marR="0" rtl="0" algn="l">
              <a:lnSpc>
                <a:spcPct val="100000"/>
              </a:lnSpc>
              <a:spcBef>
                <a:spcPts val="320"/>
              </a:spcBef>
              <a:spcAft>
                <a:spcPts val="0"/>
              </a:spcAft>
              <a:buClr>
                <a:srgbClr val="F15B47"/>
              </a:buClr>
              <a:buFont typeface="Arial"/>
              <a:buChar char="»"/>
              <a:defRPr/>
            </a:lvl9pPr>
          </a:lstStyle>
          <a:p/>
        </p:txBody>
      </p:sp>
      <p:sp>
        <p:nvSpPr>
          <p:cNvPr id="13" name="Shape 13"/>
          <p:cNvSpPr txBox="1"/>
          <p:nvPr/>
        </p:nvSpPr>
        <p:spPr>
          <a:xfrm>
            <a:off x="8229600" y="6248400"/>
            <a:ext cx="7620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ahoma"/>
              <a:buNone/>
            </a:pPr>
            <a:r>
              <a:rPr b="1" i="0" lang="en-US" sz="1400" u="none" cap="none" strike="noStrike">
                <a:solidFill>
                  <a:schemeClr val="dk1"/>
                </a:solidFill>
                <a:latin typeface="Tahoma"/>
                <a:ea typeface="Tahoma"/>
                <a:cs typeface="Tahoma"/>
                <a:sym typeface="Tahoma"/>
              </a:rPr>
              <a:t>9-*</a:t>
            </a:r>
          </a:p>
        </p:txBody>
      </p:sp>
      <p:sp>
        <p:nvSpPr>
          <p:cNvPr id="14" name="Shape 14"/>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15" name="Shape 15"/>
          <p:cNvSpPr txBox="1"/>
          <p:nvPr/>
        </p:nvSpPr>
        <p:spPr>
          <a:xfrm>
            <a:off x="152400" y="92075"/>
            <a:ext cx="2057400" cy="12795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C H A P T E R   9</a:t>
            </a:r>
          </a:p>
          <a:p>
            <a:pPr indent="0" lvl="0" marL="0" marR="0" rtl="0" algn="l">
              <a:lnSpc>
                <a:spcPct val="100000"/>
              </a:lnSpc>
              <a:spcBef>
                <a:spcPts val="0"/>
              </a:spcBef>
              <a:spcAft>
                <a:spcPts val="0"/>
              </a:spcAft>
              <a:buClr>
                <a:schemeClr val="lt1"/>
              </a:buClr>
              <a:buSzPct val="25000"/>
              <a:buFont typeface="Arial"/>
              <a:buNone/>
            </a:pPr>
            <a:r>
              <a:rPr b="0" i="0" lang="en-US" sz="1200" u="none" cap="none" strike="noStrike">
                <a:solidFill>
                  <a:schemeClr val="lt1"/>
                </a:solidFill>
                <a:latin typeface="Arial"/>
                <a:ea typeface="Arial"/>
                <a:cs typeface="Arial"/>
                <a:sym typeface="Arial"/>
              </a:rPr>
              <a:t>Imperfect Information, External Benefits, and External Costs</a:t>
            </a:r>
          </a:p>
          <a:p>
            <a:pPr indent="0" lvl="0" marL="0" marR="0" rtl="0" algn="l">
              <a:lnSpc>
                <a:spcPct val="100000"/>
              </a:lnSpc>
              <a:spcBef>
                <a:spcPts val="0"/>
              </a:spcBef>
              <a:spcAft>
                <a:spcPts val="0"/>
              </a:spcAft>
              <a:buClr>
                <a:schemeClr val="dk1"/>
              </a:buClr>
              <a:buFont typeface="Times New Roman"/>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2.png"/><Relationship Id="rId11" Type="http://schemas.openxmlformats.org/officeDocument/2006/relationships/image" Target="../media/image17.png"/><Relationship Id="rId10" Type="http://schemas.openxmlformats.org/officeDocument/2006/relationships/image" Target="../media/image19.png"/><Relationship Id="rId9"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29.png"/><Relationship Id="rId11" Type="http://schemas.openxmlformats.org/officeDocument/2006/relationships/image" Target="../media/image27.png"/><Relationship Id="rId10" Type="http://schemas.openxmlformats.org/officeDocument/2006/relationships/image" Target="../media/image23.png"/><Relationship Id="rId9"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22.png"/><Relationship Id="rId7" Type="http://schemas.openxmlformats.org/officeDocument/2006/relationships/image" Target="../media/image21.png"/><Relationship Id="rId8"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png"/><Relationship Id="rId4" Type="http://schemas.openxmlformats.org/officeDocument/2006/relationships/image" Target="../media/image32.png"/><Relationship Id="rId9" Type="http://schemas.openxmlformats.org/officeDocument/2006/relationships/image" Target="../media/image36.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34.png"/><Relationship Id="rId8"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7.png"/><Relationship Id="rId4" Type="http://schemas.openxmlformats.org/officeDocument/2006/relationships/image" Target="../media/image42.png"/><Relationship Id="rId9" Type="http://schemas.openxmlformats.org/officeDocument/2006/relationships/image" Target="../media/image41.png"/><Relationship Id="rId5" Type="http://schemas.openxmlformats.org/officeDocument/2006/relationships/image" Target="../media/image40.png"/><Relationship Id="rId6" Type="http://schemas.openxmlformats.org/officeDocument/2006/relationships/image" Target="../media/image43.png"/><Relationship Id="rId7" Type="http://schemas.openxmlformats.org/officeDocument/2006/relationships/image" Target="../media/image39.png"/><Relationship Id="rId8"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6.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8.png"/><Relationship Id="rId7"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6.png"/><Relationship Id="rId8" Type="http://schemas.openxmlformats.org/officeDocument/2006/relationships/image" Target="../media/image5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2.png"/><Relationship Id="rId4" Type="http://schemas.openxmlformats.org/officeDocument/2006/relationships/image" Target="../media/image03.png"/><Relationship Id="rId10" Type="http://schemas.openxmlformats.org/officeDocument/2006/relationships/image" Target="../media/image09.png"/><Relationship Id="rId9" Type="http://schemas.openxmlformats.org/officeDocument/2006/relationships/image" Target="../media/image08.png"/><Relationship Id="rId5" Type="http://schemas.openxmlformats.org/officeDocument/2006/relationships/image" Target="../media/image05.png"/><Relationship Id="rId6" Type="http://schemas.openxmlformats.org/officeDocument/2006/relationships/image" Target="../media/image04.png"/><Relationship Id="rId7" Type="http://schemas.openxmlformats.org/officeDocument/2006/relationships/image" Target="../media/image06.png"/><Relationship Id="rId8"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 name="Shape 35"/>
        <p:cNvGrpSpPr/>
        <p:nvPr/>
      </p:nvGrpSpPr>
      <p:grpSpPr>
        <a:xfrm>
          <a:off x="0" y="0"/>
          <a:ext cx="0" cy="0"/>
          <a:chOff x="0" y="0"/>
          <a:chExt cx="0" cy="0"/>
        </a:xfrm>
      </p:grpSpPr>
      <p:pic>
        <p:nvPicPr>
          <p:cNvPr id="36" name="Shape 36"/>
          <p:cNvPicPr preferRelativeResize="0"/>
          <p:nvPr/>
        </p:nvPicPr>
        <p:blipFill rotWithShape="1">
          <a:blip r:embed="rId3">
            <a:alphaModFix/>
          </a:blip>
          <a:srcRect b="0" l="0" r="0" t="0"/>
          <a:stretch/>
        </p:blipFill>
        <p:spPr>
          <a:xfrm>
            <a:off x="0" y="0"/>
            <a:ext cx="9144000" cy="6856412"/>
          </a:xfrm>
          <a:prstGeom prst="rect">
            <a:avLst/>
          </a:prstGeom>
          <a:noFill/>
          <a:ln>
            <a:noFill/>
          </a:ln>
        </p:spPr>
      </p:pic>
      <p:sp>
        <p:nvSpPr>
          <p:cNvPr id="37" name="Shape 37"/>
          <p:cNvSpPr txBox="1"/>
          <p:nvPr/>
        </p:nvSpPr>
        <p:spPr>
          <a:xfrm>
            <a:off x="1219200" y="6240462"/>
            <a:ext cx="56388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pic>
        <p:nvPicPr>
          <p:cNvPr id="38" name="Shape 38"/>
          <p:cNvPicPr preferRelativeResize="0"/>
          <p:nvPr/>
        </p:nvPicPr>
        <p:blipFill rotWithShape="1">
          <a:blip r:embed="rId4">
            <a:alphaModFix/>
          </a:blip>
          <a:srcRect b="0" l="0" r="0" t="0"/>
          <a:stretch/>
        </p:blipFill>
        <p:spPr>
          <a:xfrm>
            <a:off x="304800" y="6019800"/>
            <a:ext cx="914400" cy="6413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7" name="Shape 137"/>
        <p:cNvGrpSpPr/>
        <p:nvPr/>
      </p:nvGrpSpPr>
      <p:grpSpPr>
        <a:xfrm>
          <a:off x="0" y="0"/>
          <a:ext cx="0" cy="0"/>
          <a:chOff x="0" y="0"/>
          <a:chExt cx="0" cy="0"/>
        </a:xfrm>
      </p:grpSpPr>
      <p:sp>
        <p:nvSpPr>
          <p:cNvPr id="138" name="Shape 138"/>
          <p:cNvSpPr txBox="1"/>
          <p:nvPr/>
        </p:nvSpPr>
        <p:spPr>
          <a:xfrm>
            <a:off x="914400" y="1066800"/>
            <a:ext cx="8153399" cy="685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A Thin Market: Equilibrium with Some High-Quality Goods</a:t>
            </a:r>
          </a:p>
        </p:txBody>
      </p:sp>
      <p:sp>
        <p:nvSpPr>
          <p:cNvPr id="139" name="Shape 139"/>
          <p:cNvSpPr txBox="1"/>
          <p:nvPr/>
        </p:nvSpPr>
        <p:spPr>
          <a:xfrm>
            <a:off x="457200" y="1600200"/>
            <a:ext cx="2819400" cy="746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500" u="none" cap="none" strike="noStrike">
                <a:solidFill>
                  <a:schemeClr val="dk1"/>
                </a:solidFill>
                <a:latin typeface="Arial"/>
                <a:ea typeface="Arial"/>
                <a:cs typeface="Arial"/>
                <a:sym typeface="Arial"/>
              </a:rPr>
              <a:t> FIGURE 9.2</a:t>
            </a:r>
          </a:p>
          <a:p>
            <a:pPr indent="0" lvl="0" marL="0" marR="0" rtl="0" algn="l">
              <a:lnSpc>
                <a:spcPct val="10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The Market for High-Quality Cars (Plums) Is Thin</a:t>
            </a:r>
          </a:p>
        </p:txBody>
      </p:sp>
      <p:pic>
        <p:nvPicPr>
          <p:cNvPr id="140" name="Shape 140"/>
          <p:cNvPicPr preferRelativeResize="0"/>
          <p:nvPr/>
        </p:nvPicPr>
        <p:blipFill rotWithShape="1">
          <a:blip r:embed="rId3">
            <a:alphaModFix/>
          </a:blip>
          <a:srcRect b="0" l="0" r="0" t="0"/>
          <a:stretch/>
        </p:blipFill>
        <p:spPr>
          <a:xfrm>
            <a:off x="4114800" y="2482850"/>
            <a:ext cx="5029199" cy="3341686"/>
          </a:xfrm>
          <a:prstGeom prst="rect">
            <a:avLst/>
          </a:prstGeom>
          <a:noFill/>
          <a:ln>
            <a:noFill/>
          </a:ln>
        </p:spPr>
      </p:pic>
      <p:pic>
        <p:nvPicPr>
          <p:cNvPr id="141" name="Shape 141"/>
          <p:cNvPicPr preferRelativeResize="0"/>
          <p:nvPr/>
        </p:nvPicPr>
        <p:blipFill rotWithShape="1">
          <a:blip r:embed="rId4">
            <a:alphaModFix/>
          </a:blip>
          <a:srcRect b="0" l="0" r="0" t="0"/>
          <a:stretch/>
        </p:blipFill>
        <p:spPr>
          <a:xfrm>
            <a:off x="4114800" y="2482850"/>
            <a:ext cx="5029199" cy="3341686"/>
          </a:xfrm>
          <a:prstGeom prst="rect">
            <a:avLst/>
          </a:prstGeom>
          <a:noFill/>
          <a:ln>
            <a:noFill/>
          </a:ln>
        </p:spPr>
      </p:pic>
      <p:pic>
        <p:nvPicPr>
          <p:cNvPr id="142" name="Shape 142"/>
          <p:cNvPicPr preferRelativeResize="0"/>
          <p:nvPr/>
        </p:nvPicPr>
        <p:blipFill rotWithShape="1">
          <a:blip r:embed="rId5">
            <a:alphaModFix/>
          </a:blip>
          <a:srcRect b="0" l="0" r="0" t="0"/>
          <a:stretch/>
        </p:blipFill>
        <p:spPr>
          <a:xfrm>
            <a:off x="4114800" y="2482850"/>
            <a:ext cx="5029199" cy="3341686"/>
          </a:xfrm>
          <a:prstGeom prst="rect">
            <a:avLst/>
          </a:prstGeom>
          <a:noFill/>
          <a:ln>
            <a:noFill/>
          </a:ln>
        </p:spPr>
      </p:pic>
      <p:pic>
        <p:nvPicPr>
          <p:cNvPr id="143" name="Shape 143"/>
          <p:cNvPicPr preferRelativeResize="0"/>
          <p:nvPr/>
        </p:nvPicPr>
        <p:blipFill rotWithShape="1">
          <a:blip r:embed="rId6">
            <a:alphaModFix/>
          </a:blip>
          <a:srcRect b="0" l="0" r="0" t="0"/>
          <a:stretch/>
        </p:blipFill>
        <p:spPr>
          <a:xfrm>
            <a:off x="4114800" y="2482850"/>
            <a:ext cx="5029199" cy="3341686"/>
          </a:xfrm>
          <a:prstGeom prst="rect">
            <a:avLst/>
          </a:prstGeom>
          <a:noFill/>
          <a:ln>
            <a:noFill/>
          </a:ln>
        </p:spPr>
      </p:pic>
      <p:pic>
        <p:nvPicPr>
          <p:cNvPr id="144" name="Shape 144"/>
          <p:cNvPicPr preferRelativeResize="0"/>
          <p:nvPr/>
        </p:nvPicPr>
        <p:blipFill rotWithShape="1">
          <a:blip r:embed="rId7">
            <a:alphaModFix/>
          </a:blip>
          <a:srcRect b="0" l="0" r="0" t="0"/>
          <a:stretch/>
        </p:blipFill>
        <p:spPr>
          <a:xfrm>
            <a:off x="4114800" y="2482850"/>
            <a:ext cx="5029199" cy="3341686"/>
          </a:xfrm>
          <a:prstGeom prst="rect">
            <a:avLst/>
          </a:prstGeom>
          <a:noFill/>
          <a:ln>
            <a:noFill/>
          </a:ln>
        </p:spPr>
      </p:pic>
      <p:pic>
        <p:nvPicPr>
          <p:cNvPr id="145" name="Shape 145"/>
          <p:cNvPicPr preferRelativeResize="0"/>
          <p:nvPr/>
        </p:nvPicPr>
        <p:blipFill rotWithShape="1">
          <a:blip r:embed="rId8">
            <a:alphaModFix/>
          </a:blip>
          <a:srcRect b="0" l="0" r="0" t="0"/>
          <a:stretch/>
        </p:blipFill>
        <p:spPr>
          <a:xfrm>
            <a:off x="4114800" y="2482850"/>
            <a:ext cx="5029199" cy="3341686"/>
          </a:xfrm>
          <a:prstGeom prst="rect">
            <a:avLst/>
          </a:prstGeom>
          <a:noFill/>
          <a:ln>
            <a:noFill/>
          </a:ln>
        </p:spPr>
      </p:pic>
      <p:pic>
        <p:nvPicPr>
          <p:cNvPr id="146" name="Shape 146"/>
          <p:cNvPicPr preferRelativeResize="0"/>
          <p:nvPr/>
        </p:nvPicPr>
        <p:blipFill rotWithShape="1">
          <a:blip r:embed="rId9">
            <a:alphaModFix/>
          </a:blip>
          <a:srcRect b="0" l="0" r="0" t="0"/>
          <a:stretch/>
        </p:blipFill>
        <p:spPr>
          <a:xfrm>
            <a:off x="4114800" y="2482850"/>
            <a:ext cx="5029199" cy="3341686"/>
          </a:xfrm>
          <a:prstGeom prst="rect">
            <a:avLst/>
          </a:prstGeom>
          <a:noFill/>
          <a:ln>
            <a:noFill/>
          </a:ln>
        </p:spPr>
      </p:pic>
      <p:pic>
        <p:nvPicPr>
          <p:cNvPr id="147" name="Shape 147"/>
          <p:cNvPicPr preferRelativeResize="0"/>
          <p:nvPr/>
        </p:nvPicPr>
        <p:blipFill rotWithShape="1">
          <a:blip r:embed="rId10">
            <a:alphaModFix/>
          </a:blip>
          <a:srcRect b="0" l="0" r="0" t="0"/>
          <a:stretch/>
        </p:blipFill>
        <p:spPr>
          <a:xfrm>
            <a:off x="4114800" y="2482850"/>
            <a:ext cx="5029199" cy="3341686"/>
          </a:xfrm>
          <a:prstGeom prst="rect">
            <a:avLst/>
          </a:prstGeom>
          <a:noFill/>
          <a:ln>
            <a:noFill/>
          </a:ln>
        </p:spPr>
      </p:pic>
      <p:pic>
        <p:nvPicPr>
          <p:cNvPr id="148" name="Shape 148"/>
          <p:cNvPicPr preferRelativeResize="0"/>
          <p:nvPr/>
        </p:nvPicPr>
        <p:blipFill rotWithShape="1">
          <a:blip r:embed="rId11">
            <a:alphaModFix/>
          </a:blip>
          <a:srcRect b="0" l="0" r="0" t="0"/>
          <a:stretch/>
        </p:blipFill>
        <p:spPr>
          <a:xfrm>
            <a:off x="4114800" y="2482850"/>
            <a:ext cx="5029199" cy="3341686"/>
          </a:xfrm>
          <a:prstGeom prst="rect">
            <a:avLst/>
          </a:prstGeom>
          <a:noFill/>
          <a:ln>
            <a:noFill/>
          </a:ln>
        </p:spPr>
      </p:pic>
      <p:sp>
        <p:nvSpPr>
          <p:cNvPr id="149" name="Shape 149"/>
          <p:cNvSpPr txBox="1"/>
          <p:nvPr/>
        </p:nvSpPr>
        <p:spPr>
          <a:xfrm>
            <a:off x="457200" y="2438400"/>
            <a:ext cx="3657600" cy="39258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If buyers are pessimistic and assume that only lemons will be sold, they are willing to pay $2,000 for a used car.  </a:t>
            </a:r>
          </a:p>
          <a:p>
            <a:pPr indent="0" lvl="0" marL="0" marR="0" rtl="0" algn="l">
              <a:lnSpc>
                <a:spcPct val="100000"/>
              </a:lnSpc>
              <a:spcBef>
                <a:spcPts val="0"/>
              </a:spcBef>
              <a:spcAft>
                <a:spcPts val="0"/>
              </a:spcAft>
              <a:buClr>
                <a:schemeClr val="dk1"/>
              </a:buClr>
              <a:buFont typeface="Times New Roman"/>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At this price, 5 plums are supplied (point </a:t>
            </a:r>
            <a:r>
              <a:rPr b="0" i="1" lang="en-US" sz="1200" u="none" cap="none" strike="noStrike">
                <a:solidFill>
                  <a:schemeClr val="dk1"/>
                </a:solidFill>
                <a:latin typeface="Arial"/>
                <a:ea typeface="Arial"/>
                <a:cs typeface="Arial"/>
                <a:sym typeface="Arial"/>
              </a:rPr>
              <a:t>a</a:t>
            </a:r>
            <a:r>
              <a:rPr b="0" i="0" lang="en-US" sz="1200" u="none" cap="none" strike="noStrike">
                <a:solidFill>
                  <a:schemeClr val="dk1"/>
                </a:solidFill>
                <a:latin typeface="Arial"/>
                <a:ea typeface="Arial"/>
                <a:cs typeface="Arial"/>
                <a:sym typeface="Arial"/>
              </a:rPr>
              <a:t>), along with 45 lemons (point </a:t>
            </a:r>
            <a:r>
              <a:rPr b="0" i="1"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Font typeface="Times New Roman"/>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This is not an equilibrium because 10 percent of consumers get plums, contrary to expectations. </a:t>
            </a:r>
          </a:p>
          <a:p>
            <a:pPr indent="0" lvl="0" marL="0" marR="0" rtl="0" algn="l">
              <a:lnSpc>
                <a:spcPct val="100000"/>
              </a:lnSpc>
              <a:spcBef>
                <a:spcPts val="0"/>
              </a:spcBef>
              <a:spcAft>
                <a:spcPts val="0"/>
              </a:spcAft>
              <a:buClr>
                <a:schemeClr val="dk1"/>
              </a:buClr>
              <a:buFont typeface="Times New Roman"/>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If consumers assume that there is a 25 percent chance of getting a plum, they are willing to pay $2,500 for a used car. </a:t>
            </a:r>
          </a:p>
          <a:p>
            <a:pPr indent="0" lvl="0" marL="0" marR="0" rtl="0" algn="l">
              <a:lnSpc>
                <a:spcPct val="100000"/>
              </a:lnSpc>
              <a:spcBef>
                <a:spcPts val="0"/>
              </a:spcBef>
              <a:spcAft>
                <a:spcPts val="0"/>
              </a:spcAft>
              <a:buClr>
                <a:schemeClr val="dk1"/>
              </a:buClr>
              <a:buFont typeface="Times New Roman"/>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At this price, 20 plums are supplied (point </a:t>
            </a:r>
            <a:r>
              <a:rPr b="0" i="1"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 along with 60 lemons (point </a:t>
            </a:r>
            <a:r>
              <a:rPr b="0" i="1" lang="en-US" sz="1200" u="none" cap="none" strike="noStrike">
                <a:solidFill>
                  <a:schemeClr val="dk1"/>
                </a:solidFill>
                <a:latin typeface="Arial"/>
                <a:ea typeface="Arial"/>
                <a:cs typeface="Arial"/>
                <a:sym typeface="Arial"/>
              </a:rPr>
              <a:t>d</a:t>
            </a:r>
            <a:r>
              <a:rPr b="0" i="0" lang="en-US" sz="1200" u="none" cap="none" strike="noStrike">
                <a:solidFill>
                  <a:schemeClr val="dk1"/>
                </a:solidFill>
                <a:latin typeface="Arial"/>
                <a:ea typeface="Arial"/>
                <a:cs typeface="Arial"/>
                <a:sym typeface="Arial"/>
              </a:rPr>
              <a:t>).  This is an equilibrium because 25 percent of consumers get plums, consistent with their expectations.</a:t>
            </a:r>
          </a:p>
          <a:p>
            <a:pPr indent="0" lvl="0" marL="0" marR="0" rtl="0" algn="l">
              <a:lnSpc>
                <a:spcPct val="100000"/>
              </a:lnSpc>
              <a:spcBef>
                <a:spcPts val="0"/>
              </a:spcBef>
              <a:spcAft>
                <a:spcPts val="0"/>
              </a:spcAft>
              <a:buClr>
                <a:schemeClr val="dk1"/>
              </a:buClr>
              <a:buFont typeface="Times New Roman"/>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Consumer expectations are realized, so the equilibrium is shown by points </a:t>
            </a:r>
            <a:r>
              <a:rPr b="0" i="1" lang="en-US" sz="1200" u="none" cap="none" strike="noStrike">
                <a:solidFill>
                  <a:schemeClr val="dk1"/>
                </a:solidFill>
                <a:latin typeface="Arial"/>
                <a:ea typeface="Arial"/>
                <a:cs typeface="Arial"/>
                <a:sym typeface="Arial"/>
              </a:rPr>
              <a:t>c </a:t>
            </a:r>
            <a:r>
              <a:rPr b="0" i="0" lang="en-US" sz="1200" u="none" cap="none" strike="noStrike">
                <a:solidFill>
                  <a:schemeClr val="dk1"/>
                </a:solidFill>
                <a:latin typeface="Arial"/>
                <a:ea typeface="Arial"/>
                <a:cs typeface="Arial"/>
                <a:sym typeface="Arial"/>
              </a:rPr>
              <a:t>and </a:t>
            </a:r>
            <a:r>
              <a:rPr b="0" i="1" lang="en-US" sz="1200" u="none" cap="none" strike="noStrike">
                <a:solidFill>
                  <a:schemeClr val="dk1"/>
                </a:solidFill>
                <a:latin typeface="Arial"/>
                <a:ea typeface="Arial"/>
                <a:cs typeface="Arial"/>
                <a:sym typeface="Arial"/>
              </a:rPr>
              <a:t>d</a:t>
            </a:r>
            <a:r>
              <a:rPr b="0" i="0" lang="en-US" sz="1200" u="none" cap="none" strike="noStrike">
                <a:solidFill>
                  <a:schemeClr val="dk1"/>
                </a:solidFill>
                <a:latin typeface="Arial"/>
                <a:ea typeface="Arial"/>
                <a:cs typeface="Arial"/>
                <a:sym typeface="Arial"/>
              </a:rPr>
              <a:t>.</a:t>
            </a:r>
          </a:p>
        </p:txBody>
      </p:sp>
      <p:sp>
        <p:nvSpPr>
          <p:cNvPr id="150" name="Shape 150"/>
          <p:cNvSpPr txBox="1"/>
          <p:nvPr/>
        </p:nvSpPr>
        <p:spPr>
          <a:xfrm>
            <a:off x="3429000" y="228600"/>
            <a:ext cx="52577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LEMONS PROBLEM (cont’d)</a:t>
            </a:r>
          </a:p>
        </p:txBody>
      </p:sp>
      <p:sp>
        <p:nvSpPr>
          <p:cNvPr id="151" name="Shape 151"/>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9.1</a:t>
            </a:r>
          </a:p>
        </p:txBody>
      </p:sp>
      <p:cxnSp>
        <p:nvCxnSpPr>
          <p:cNvPr id="152" name="Shape 152"/>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6" name="Shape 156"/>
        <p:cNvGrpSpPr/>
        <p:nvPr/>
      </p:nvGrpSpPr>
      <p:grpSpPr>
        <a:xfrm>
          <a:off x="0" y="0"/>
          <a:ext cx="0" cy="0"/>
          <a:chOff x="0" y="0"/>
          <a:chExt cx="0" cy="0"/>
        </a:xfrm>
      </p:grpSpPr>
      <p:sp>
        <p:nvSpPr>
          <p:cNvPr id="157" name="Shape 157"/>
          <p:cNvSpPr txBox="1"/>
          <p:nvPr/>
        </p:nvSpPr>
        <p:spPr>
          <a:xfrm>
            <a:off x="914400" y="1295400"/>
            <a:ext cx="81533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A Thin Market: Equilibrium with Some High-Quality Goods</a:t>
            </a:r>
          </a:p>
        </p:txBody>
      </p:sp>
      <p:sp>
        <p:nvSpPr>
          <p:cNvPr id="158" name="Shape 158"/>
          <p:cNvSpPr txBox="1"/>
          <p:nvPr/>
        </p:nvSpPr>
        <p:spPr>
          <a:xfrm>
            <a:off x="2743200" y="2085975"/>
            <a:ext cx="3657600" cy="1465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thin market</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market in which some high-quality goods are sold but fewer than would be sold in a market with perfect information.</a:t>
            </a:r>
          </a:p>
        </p:txBody>
      </p:sp>
      <p:sp>
        <p:nvSpPr>
          <p:cNvPr id="159" name="Shape 159"/>
          <p:cNvSpPr txBox="1"/>
          <p:nvPr/>
        </p:nvSpPr>
        <p:spPr>
          <a:xfrm>
            <a:off x="3429000" y="228600"/>
            <a:ext cx="54863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LEMONS PROBLEM (cont’d)</a:t>
            </a:r>
          </a:p>
        </p:txBody>
      </p:sp>
      <p:sp>
        <p:nvSpPr>
          <p:cNvPr id="160" name="Shape 160"/>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9.1</a:t>
            </a:r>
          </a:p>
        </p:txBody>
      </p:sp>
      <p:cxnSp>
        <p:nvCxnSpPr>
          <p:cNvPr id="161" name="Shape 161"/>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5" name="Shape 165"/>
        <p:cNvGrpSpPr/>
        <p:nvPr/>
      </p:nvGrpSpPr>
      <p:grpSpPr>
        <a:xfrm>
          <a:off x="0" y="0"/>
          <a:ext cx="0" cy="0"/>
          <a:chOff x="0" y="0"/>
          <a:chExt cx="0" cy="0"/>
        </a:xfrm>
      </p:grpSpPr>
      <p:sp>
        <p:nvSpPr>
          <p:cNvPr id="166" name="Shape 166"/>
          <p:cNvSpPr txBox="1"/>
          <p:nvPr/>
        </p:nvSpPr>
        <p:spPr>
          <a:xfrm>
            <a:off x="914400" y="1295400"/>
            <a:ext cx="81533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A Thin Market: Equilibrium with Some High-Quality Goods</a:t>
            </a:r>
          </a:p>
        </p:txBody>
      </p:sp>
      <p:sp>
        <p:nvSpPr>
          <p:cNvPr id="167" name="Shape 167"/>
          <p:cNvSpPr txBox="1"/>
          <p:nvPr/>
        </p:nvSpPr>
        <p:spPr>
          <a:xfrm>
            <a:off x="3429000" y="228600"/>
            <a:ext cx="51816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LEMONS PROBLEM (cont’d)</a:t>
            </a:r>
          </a:p>
        </p:txBody>
      </p:sp>
      <p:sp>
        <p:nvSpPr>
          <p:cNvPr id="168" name="Shape 168"/>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9.1</a:t>
            </a:r>
          </a:p>
        </p:txBody>
      </p:sp>
      <p:cxnSp>
        <p:nvCxnSpPr>
          <p:cNvPr id="169" name="Shape 169"/>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170" name="Shape 170"/>
          <p:cNvPicPr preferRelativeResize="0"/>
          <p:nvPr/>
        </p:nvPicPr>
        <p:blipFill rotWithShape="1">
          <a:blip r:embed="rId3">
            <a:alphaModFix/>
          </a:blip>
          <a:srcRect b="0" l="0" r="0" t="0"/>
          <a:stretch/>
        </p:blipFill>
        <p:spPr>
          <a:xfrm>
            <a:off x="1524000" y="2133600"/>
            <a:ext cx="6867525" cy="3590924"/>
          </a:xfrm>
          <a:prstGeom prst="rect">
            <a:avLst/>
          </a:prstGeom>
          <a:noFill/>
          <a:ln>
            <a:noFill/>
          </a:ln>
        </p:spPr>
      </p:pic>
      <p:sp>
        <p:nvSpPr>
          <p:cNvPr id="171" name="Shape 171"/>
          <p:cNvSpPr txBox="1"/>
          <p:nvPr/>
        </p:nvSpPr>
        <p:spPr>
          <a:xfrm>
            <a:off x="2133600" y="2184400"/>
            <a:ext cx="152399" cy="152399"/>
          </a:xfrm>
          <a:prstGeom prst="rect">
            <a:avLst/>
          </a:prstGeom>
          <a:solidFill>
            <a:srgbClr val="5C92F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5" name="Shape 175"/>
        <p:cNvGrpSpPr/>
        <p:nvPr/>
      </p:nvGrpSpPr>
      <p:grpSpPr>
        <a:xfrm>
          <a:off x="0" y="0"/>
          <a:ext cx="0" cy="0"/>
          <a:chOff x="0" y="0"/>
          <a:chExt cx="0" cy="0"/>
        </a:xfrm>
      </p:grpSpPr>
      <p:sp>
        <p:nvSpPr>
          <p:cNvPr id="176" name="Shape 176"/>
          <p:cNvSpPr txBox="1"/>
          <p:nvPr/>
        </p:nvSpPr>
        <p:spPr>
          <a:xfrm>
            <a:off x="914400" y="1905000"/>
            <a:ext cx="7467600" cy="2838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lemons model makes two predictions about markets with asymmetric information. </a:t>
            </a:r>
          </a:p>
          <a:p>
            <a:pPr indent="0" lvl="0" marL="0" marR="0" rtl="0" algn="l">
              <a:lnSpc>
                <a:spcPct val="100000"/>
              </a:lnSpc>
              <a:spcBef>
                <a:spcPts val="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4761" lvl="1" marL="347662"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First, the presence of low-quality goods in a market will at least reduce the number of high-quality goods in the market and may even eliminate them. </a:t>
            </a:r>
          </a:p>
          <a:p>
            <a:pPr indent="-4761" lvl="1" marL="347662" marR="0" rtl="0" algn="l">
              <a:lnSpc>
                <a:spcPct val="100000"/>
              </a:lnSpc>
              <a:spcBef>
                <a:spcPts val="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4761" lvl="1" marL="347662"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Second, buyers and sellers will respond to the lemons problem by investing in information and other means of distinguishing between low-quality and high-quality goods.</a:t>
            </a:r>
          </a:p>
        </p:txBody>
      </p:sp>
      <p:sp>
        <p:nvSpPr>
          <p:cNvPr id="177" name="Shape 177"/>
          <p:cNvSpPr txBox="1"/>
          <p:nvPr/>
        </p:nvSpPr>
        <p:spPr>
          <a:xfrm>
            <a:off x="3429000" y="228600"/>
            <a:ext cx="51816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LEMONS PROBLEM (cont’d)</a:t>
            </a:r>
          </a:p>
        </p:txBody>
      </p:sp>
      <p:sp>
        <p:nvSpPr>
          <p:cNvPr id="178" name="Shape 178"/>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9.1</a:t>
            </a:r>
          </a:p>
        </p:txBody>
      </p:sp>
      <p:cxnSp>
        <p:nvCxnSpPr>
          <p:cNvPr id="179" name="Shape 179"/>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80" name="Shape 180"/>
          <p:cNvSpPr txBox="1"/>
          <p:nvPr/>
        </p:nvSpPr>
        <p:spPr>
          <a:xfrm>
            <a:off x="914400" y="1295400"/>
            <a:ext cx="81533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Evidence of the Lemons Problem</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4" name="Shape 184"/>
        <p:cNvGrpSpPr/>
        <p:nvPr/>
      </p:nvGrpSpPr>
      <p:grpSpPr>
        <a:xfrm>
          <a:off x="0" y="0"/>
          <a:ext cx="0" cy="0"/>
          <a:chOff x="0" y="0"/>
          <a:chExt cx="0" cy="0"/>
        </a:xfrm>
      </p:grpSpPr>
      <p:sp>
        <p:nvSpPr>
          <p:cNvPr id="185" name="Shape 185"/>
          <p:cNvSpPr txBox="1"/>
          <p:nvPr/>
        </p:nvSpPr>
        <p:spPr>
          <a:xfrm>
            <a:off x="914400" y="1295400"/>
            <a:ext cx="80771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Buyers Invest in Information</a:t>
            </a:r>
          </a:p>
        </p:txBody>
      </p:sp>
      <p:sp>
        <p:nvSpPr>
          <p:cNvPr id="186" name="Shape 186"/>
          <p:cNvSpPr txBox="1"/>
          <p:nvPr/>
        </p:nvSpPr>
        <p:spPr>
          <a:xfrm>
            <a:off x="3429000" y="228600"/>
            <a:ext cx="54863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RESPONDING TO THE LEMONS PROBLEM</a:t>
            </a:r>
          </a:p>
        </p:txBody>
      </p:sp>
      <p:sp>
        <p:nvSpPr>
          <p:cNvPr id="187" name="Shape 187"/>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9.2</a:t>
            </a:r>
          </a:p>
        </p:txBody>
      </p:sp>
      <p:cxnSp>
        <p:nvCxnSpPr>
          <p:cNvPr id="188" name="Shape 188"/>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89" name="Shape 189"/>
          <p:cNvSpPr txBox="1"/>
          <p:nvPr/>
        </p:nvSpPr>
        <p:spPr>
          <a:xfrm>
            <a:off x="914400" y="1905000"/>
            <a:ext cx="7467600" cy="31115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more information a buyer has, the greater the chance of picking a plum from the cars in the mixed market.</a:t>
            </a: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1" lang="en-US" sz="1800" u="none" cap="none" strike="noStrike">
                <a:solidFill>
                  <a:schemeClr val="dk1"/>
                </a:solidFill>
                <a:latin typeface="Arial"/>
                <a:ea typeface="Arial"/>
                <a:cs typeface="Arial"/>
                <a:sym typeface="Arial"/>
              </a:rPr>
              <a:t>Consumer Reports</a:t>
            </a:r>
            <a:r>
              <a:rPr b="0" i="0" lang="en-US" sz="1800" u="none" cap="none" strike="noStrike">
                <a:solidFill>
                  <a:schemeClr val="dk1"/>
                </a:solidFill>
                <a:latin typeface="Arial"/>
                <a:ea typeface="Arial"/>
                <a:cs typeface="Arial"/>
                <a:sym typeface="Arial"/>
              </a:rPr>
              <a:t> publishes information on repair histories of different models and computes a “Trouble” index, scoring each model on a scale of 1 to 5. </a:t>
            </a:r>
          </a:p>
          <a:p>
            <a:pPr indent="0" lvl="0" marL="0" marR="0" rtl="0" algn="l">
              <a:lnSpc>
                <a:spcPct val="100000"/>
              </a:lnSpc>
              <a:spcBef>
                <a:spcPts val="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By consulting these information sources, a buyer improves the chances of getting a high-quality car.</a:t>
            </a: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Another information source is Carfax.com, which provides information on individual cars, including their accident histories.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3" name="Shape 193"/>
        <p:cNvGrpSpPr/>
        <p:nvPr/>
      </p:nvGrpSpPr>
      <p:grpSpPr>
        <a:xfrm>
          <a:off x="0" y="0"/>
          <a:ext cx="0" cy="0"/>
          <a:chOff x="0" y="0"/>
          <a:chExt cx="0" cy="0"/>
        </a:xfrm>
      </p:grpSpPr>
      <p:sp>
        <p:nvSpPr>
          <p:cNvPr id="194" name="Shape 194"/>
          <p:cNvSpPr txBox="1"/>
          <p:nvPr/>
        </p:nvSpPr>
        <p:spPr>
          <a:xfrm>
            <a:off x="914400" y="1295400"/>
            <a:ext cx="80771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Consumer Satisfaction Scores from ValueStar and eBay</a:t>
            </a:r>
          </a:p>
        </p:txBody>
      </p:sp>
      <p:sp>
        <p:nvSpPr>
          <p:cNvPr id="195" name="Shape 195"/>
          <p:cNvSpPr txBox="1"/>
          <p:nvPr/>
        </p:nvSpPr>
        <p:spPr>
          <a:xfrm>
            <a:off x="3429000" y="228600"/>
            <a:ext cx="54863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RESPONDING TO THE LEMONS PROBLEM (cont’d)</a:t>
            </a:r>
          </a:p>
        </p:txBody>
      </p:sp>
      <p:sp>
        <p:nvSpPr>
          <p:cNvPr id="196" name="Shape 196"/>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9.2</a:t>
            </a:r>
          </a:p>
        </p:txBody>
      </p:sp>
      <p:cxnSp>
        <p:nvCxnSpPr>
          <p:cNvPr id="197" name="Shape 197"/>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98" name="Shape 198"/>
          <p:cNvSpPr txBox="1"/>
          <p:nvPr/>
        </p:nvSpPr>
        <p:spPr>
          <a:xfrm>
            <a:off x="914400" y="1828800"/>
            <a:ext cx="7467600" cy="20129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How can a high-quality service provider distinguish itself from low-quality providers?</a:t>
            </a: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ValueStar is a consumer guide and business directory that uses customer satisfaction surveys to determine how well a firm does relative to its competitors in providing quality service.</a:t>
            </a: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Online consumers help each other by rating online sellers.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2" name="Shape 202"/>
        <p:cNvGrpSpPr/>
        <p:nvPr/>
      </p:nvGrpSpPr>
      <p:grpSpPr>
        <a:xfrm>
          <a:off x="0" y="0"/>
          <a:ext cx="0" cy="0"/>
          <a:chOff x="0" y="0"/>
          <a:chExt cx="0" cy="0"/>
        </a:xfrm>
      </p:grpSpPr>
      <p:sp>
        <p:nvSpPr>
          <p:cNvPr id="203" name="Shape 203"/>
          <p:cNvSpPr txBox="1"/>
          <p:nvPr/>
        </p:nvSpPr>
        <p:spPr>
          <a:xfrm>
            <a:off x="914400" y="1295400"/>
            <a:ext cx="80771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Guarantees and Lemons Laws</a:t>
            </a:r>
          </a:p>
        </p:txBody>
      </p:sp>
      <p:sp>
        <p:nvSpPr>
          <p:cNvPr id="204" name="Shape 204"/>
          <p:cNvSpPr txBox="1"/>
          <p:nvPr/>
        </p:nvSpPr>
        <p:spPr>
          <a:xfrm>
            <a:off x="914400" y="1828800"/>
            <a:ext cx="7467600" cy="1739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Sellers can identify a car as a plum in a sea of lemons by offering one of the following guarantees:</a:t>
            </a:r>
          </a:p>
          <a:p>
            <a:pPr indent="0" lvl="0" marL="0" marR="0" rtl="0" algn="l">
              <a:lnSpc>
                <a:spcPct val="100000"/>
              </a:lnSpc>
              <a:spcBef>
                <a:spcPts val="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a:t>
            </a:r>
            <a:r>
              <a:rPr b="1" i="1" lang="en-US" sz="1800" u="none" cap="none" strike="noStrike">
                <a:solidFill>
                  <a:schemeClr val="dk1"/>
                </a:solidFill>
                <a:latin typeface="Arial"/>
                <a:ea typeface="Arial"/>
                <a:cs typeface="Arial"/>
                <a:sym typeface="Arial"/>
              </a:rPr>
              <a:t>Money-back guarantees</a:t>
            </a:r>
            <a:r>
              <a:rPr b="1" i="0" lang="en-US" sz="18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t>
            </a:r>
            <a:r>
              <a:rPr b="1" i="1" lang="en-US" sz="1800" u="none" cap="none" strike="noStrike">
                <a:solidFill>
                  <a:schemeClr val="dk1"/>
                </a:solidFill>
                <a:latin typeface="Arial"/>
                <a:ea typeface="Arial"/>
                <a:cs typeface="Arial"/>
                <a:sym typeface="Arial"/>
              </a:rPr>
              <a:t>Warranties and repair guarantees.</a:t>
            </a:r>
          </a:p>
        </p:txBody>
      </p:sp>
      <p:sp>
        <p:nvSpPr>
          <p:cNvPr id="205" name="Shape 205"/>
          <p:cNvSpPr txBox="1"/>
          <p:nvPr/>
        </p:nvSpPr>
        <p:spPr>
          <a:xfrm>
            <a:off x="3429000" y="228600"/>
            <a:ext cx="55626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RESPONDING TO THE LEMONS PROBLEM (cont’d)</a:t>
            </a:r>
          </a:p>
        </p:txBody>
      </p:sp>
      <p:sp>
        <p:nvSpPr>
          <p:cNvPr id="206" name="Shape 206"/>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9.2</a:t>
            </a:r>
          </a:p>
        </p:txBody>
      </p:sp>
      <p:cxnSp>
        <p:nvCxnSpPr>
          <p:cNvPr id="207" name="Shape 207"/>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1" name="Shape 211"/>
        <p:cNvGrpSpPr/>
        <p:nvPr/>
      </p:nvGrpSpPr>
      <p:grpSpPr>
        <a:xfrm>
          <a:off x="0" y="0"/>
          <a:ext cx="0" cy="0"/>
          <a:chOff x="0" y="0"/>
          <a:chExt cx="0" cy="0"/>
        </a:xfrm>
      </p:grpSpPr>
      <p:sp>
        <p:nvSpPr>
          <p:cNvPr id="212" name="Shape 212"/>
          <p:cNvSpPr txBox="1"/>
          <p:nvPr/>
        </p:nvSpPr>
        <p:spPr>
          <a:xfrm>
            <a:off x="914400" y="1311275"/>
            <a:ext cx="5714999" cy="898524"/>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THE RESALE VALUE OF A WEEK-OLD CAR</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#1:</a:t>
            </a:r>
            <a:r>
              <a:rPr b="1" i="0" lang="en-US" sz="1400" u="none" cap="none" strike="noStrike">
                <a:solidFill>
                  <a:srgbClr val="8DFF66"/>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Why does a new car lose about 20 percent of its value in the first week?</a:t>
            </a:r>
          </a:p>
        </p:txBody>
      </p:sp>
      <p:sp>
        <p:nvSpPr>
          <p:cNvPr id="213" name="Shape 213"/>
          <p:cNvSpPr txBox="1"/>
          <p:nvPr/>
        </p:nvSpPr>
        <p:spPr>
          <a:xfrm>
            <a:off x="381000" y="2362200"/>
            <a:ext cx="8381999" cy="3571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If you buy a new car for $20,000 today and then try to sell it a week later, you probably won’t get more than $16,000 for it. The car will lose about 20 percent of its value in the first week. Why does the typical new car lose so much of its value in the first week?</a:t>
            </a: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 potential buyer of a week-old car might believe that a person who returns a car after only one week could have discovered it was a lemon and may be trying to get rid of it. Alternatively, the seller could have simply changed his or her mind about the car. </a:t>
            </a:r>
          </a:p>
          <a:p>
            <a:pPr indent="-233361" lvl="1" marL="347662"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problem is that buyers don’t know why the car is being sold.  As long as there is a chance the car is a lemon, they won’t be willing to pay the full as-new price for it.</a:t>
            </a:r>
          </a:p>
          <a:p>
            <a:pPr indent="-233361" lvl="1" marL="347662"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general, buyers are willing to pay a lot less for a week-old car, and so the owners of high-quality, week-old cars are less likely to put them on the market.</a:t>
            </a:r>
          </a:p>
          <a:p>
            <a:pPr indent="-233361" lvl="1" marL="347662"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This downward spiral ultimately reduces the price of week-old cars by about 20 percent.</a:t>
            </a:r>
          </a:p>
        </p:txBody>
      </p:sp>
      <p:sp>
        <p:nvSpPr>
          <p:cNvPr id="214" name="Shape 214"/>
          <p:cNvSpPr txBox="1"/>
          <p:nvPr/>
        </p:nvSpPr>
        <p:spPr>
          <a:xfrm>
            <a:off x="3429000" y="228600"/>
            <a:ext cx="57149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APPLICATIONS OF THE LEMONS PROBLEM</a:t>
            </a:r>
          </a:p>
        </p:txBody>
      </p:sp>
      <p:sp>
        <p:nvSpPr>
          <p:cNvPr id="215" name="Shape 215"/>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9.3</a:t>
            </a:r>
          </a:p>
        </p:txBody>
      </p:sp>
      <p:cxnSp>
        <p:nvCxnSpPr>
          <p:cNvPr id="216" name="Shape 216"/>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grpSp>
        <p:nvGrpSpPr>
          <p:cNvPr id="217" name="Shape 217"/>
          <p:cNvGrpSpPr/>
          <p:nvPr/>
        </p:nvGrpSpPr>
        <p:grpSpPr>
          <a:xfrm>
            <a:off x="3657600" y="928687"/>
            <a:ext cx="3005137" cy="366711"/>
            <a:chOff x="2568575" y="-185736"/>
            <a:chExt cx="3005137" cy="366711"/>
          </a:xfrm>
        </p:grpSpPr>
        <p:sp>
          <p:nvSpPr>
            <p:cNvPr id="218" name="Shape 218"/>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19" name="Shape 219"/>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20" name="Shape 220"/>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21" name="Shape 221"/>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gr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5" name="Shape 225"/>
        <p:cNvGrpSpPr/>
        <p:nvPr/>
      </p:nvGrpSpPr>
      <p:grpSpPr>
        <a:xfrm>
          <a:off x="0" y="0"/>
          <a:ext cx="0" cy="0"/>
          <a:chOff x="0" y="0"/>
          <a:chExt cx="0" cy="0"/>
        </a:xfrm>
      </p:grpSpPr>
      <p:sp>
        <p:nvSpPr>
          <p:cNvPr id="226" name="Shape 226"/>
          <p:cNvSpPr txBox="1"/>
          <p:nvPr/>
        </p:nvSpPr>
        <p:spPr>
          <a:xfrm>
            <a:off x="1828800" y="685800"/>
            <a:ext cx="5105399" cy="1131887"/>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REGULATION OF THE CALIFORNIA</a:t>
            </a:r>
            <a:br>
              <a:rPr b="1" i="0" lang="en-US" sz="1400" u="none" cap="none" strike="noStrike">
                <a:solidFill>
                  <a:schemeClr val="lt2"/>
                </a:solidFill>
                <a:latin typeface="Arial"/>
                <a:ea typeface="Arial"/>
                <a:cs typeface="Arial"/>
                <a:sym typeface="Arial"/>
              </a:rPr>
            </a:br>
            <a:r>
              <a:rPr b="1" i="0" lang="en-US" sz="1400" u="none" cap="none" strike="noStrike">
                <a:solidFill>
                  <a:schemeClr val="lt2"/>
                </a:solidFill>
                <a:latin typeface="Arial"/>
                <a:ea typeface="Arial"/>
                <a:cs typeface="Arial"/>
                <a:sym typeface="Arial"/>
              </a:rPr>
              <a:t> KIWIFRUIT MARKET</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#2:</a:t>
            </a:r>
            <a:r>
              <a:rPr b="1" i="0" lang="en-US" sz="1400" u="none" cap="none" strike="noStrike">
                <a:solidFill>
                  <a:srgbClr val="8DFF66"/>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How can government solve the adverse-selection problem?</a:t>
            </a:r>
          </a:p>
        </p:txBody>
      </p:sp>
      <p:sp>
        <p:nvSpPr>
          <p:cNvPr id="227" name="Shape 227"/>
          <p:cNvSpPr txBox="1"/>
          <p:nvPr/>
        </p:nvSpPr>
        <p:spPr>
          <a:xfrm>
            <a:off x="914400" y="1865311"/>
            <a:ext cx="7315200" cy="43830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Kiwifruit is subject to imperfect information because buyers cannot</a:t>
            </a:r>
            <a:br>
              <a:rPr b="0" i="0" lang="en-US" sz="1700" u="none" cap="none" strike="noStrike">
                <a:solidFill>
                  <a:schemeClr val="dk1"/>
                </a:solidFill>
                <a:latin typeface="Arial"/>
                <a:ea typeface="Arial"/>
                <a:cs typeface="Arial"/>
                <a:sym typeface="Arial"/>
              </a:rPr>
            </a:br>
            <a:r>
              <a:rPr b="0" i="0" lang="en-US" sz="1700" u="none" cap="none" strike="noStrike">
                <a:solidFill>
                  <a:schemeClr val="dk1"/>
                </a:solidFill>
                <a:latin typeface="Arial"/>
                <a:ea typeface="Arial"/>
                <a:cs typeface="Arial"/>
                <a:sym typeface="Arial"/>
              </a:rPr>
              <a:t>determine its sweetness—its quality level—by simple inspection.</a:t>
            </a: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There is asymmetric information because producers know the maturity of the fruit, but fruit wholesalers and grocery stores, who buy fruit at the time of harvest, cannot determine whether a piece of fruit will ultimately be sweet or sour.</a:t>
            </a: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Before 1987, kiwifruit from California suffered from the “lemons” problem. Maturity levels of the fruit varied across producers. On average, the sugar content at the time of harvest was below the industry standard, established by kiwifruit from New Zealand.</a:t>
            </a: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In 1987, California producers implemented a federal marketing order to address the lemon–kiwi problem. The federal order specified a minimum maturity standard, and as the average quality of California fruit increased, so did the price. Within a few years, the gap between California and New Zealand prices had decreased significantly.</a:t>
            </a:r>
          </a:p>
        </p:txBody>
      </p:sp>
      <p:grpSp>
        <p:nvGrpSpPr>
          <p:cNvPr id="228" name="Shape 228"/>
          <p:cNvGrpSpPr/>
          <p:nvPr/>
        </p:nvGrpSpPr>
        <p:grpSpPr>
          <a:xfrm>
            <a:off x="3852862" y="304800"/>
            <a:ext cx="3005137" cy="366711"/>
            <a:chOff x="2568575" y="-185736"/>
            <a:chExt cx="3005137" cy="366711"/>
          </a:xfrm>
        </p:grpSpPr>
        <p:sp>
          <p:nvSpPr>
            <p:cNvPr id="229" name="Shape 229"/>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30" name="Shape 230"/>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31" name="Shape 231"/>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32" name="Shape 232"/>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gr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6" name="Shape 236"/>
        <p:cNvGrpSpPr/>
        <p:nvPr/>
      </p:nvGrpSpPr>
      <p:grpSpPr>
        <a:xfrm>
          <a:off x="0" y="0"/>
          <a:ext cx="0" cy="0"/>
          <a:chOff x="0" y="0"/>
          <a:chExt cx="0" cy="0"/>
        </a:xfrm>
      </p:grpSpPr>
      <p:sp>
        <p:nvSpPr>
          <p:cNvPr id="237" name="Shape 237"/>
          <p:cNvSpPr txBox="1"/>
          <p:nvPr/>
        </p:nvSpPr>
        <p:spPr>
          <a:xfrm>
            <a:off x="1676400" y="914400"/>
            <a:ext cx="5562600" cy="898524"/>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BASEBALL PITCHERS ARE LIKE USED CARS</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#3:</a:t>
            </a:r>
            <a:r>
              <a:rPr b="1" i="0" lang="en-US" sz="1400" u="none" cap="none" strike="noStrike">
                <a:solidFill>
                  <a:srgbClr val="8DFF66"/>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Does the market for baseball pitchers suffer from the adverse-selection problem?</a:t>
            </a:r>
          </a:p>
        </p:txBody>
      </p:sp>
      <p:sp>
        <p:nvSpPr>
          <p:cNvPr id="238" name="Shape 238"/>
          <p:cNvSpPr txBox="1"/>
          <p:nvPr/>
        </p:nvSpPr>
        <p:spPr>
          <a:xfrm>
            <a:off x="914400" y="1905000"/>
            <a:ext cx="7619999" cy="15589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Professional baseball teams compete with each other for players. After six years of play in the major leagues, a player has the option of becoming a free agent. A player is likely to switch teams if the new team offers him a higher salary. One of the puzzling features of the free-agent market is that, on average, pitchers who switch teams spend 28 days per season on the disabled list, compared to only 5 days for pitchers who do not switch teams. </a:t>
            </a:r>
          </a:p>
        </p:txBody>
      </p:sp>
      <p:sp>
        <p:nvSpPr>
          <p:cNvPr id="239" name="Shape 239"/>
          <p:cNvSpPr txBox="1"/>
          <p:nvPr/>
        </p:nvSpPr>
        <p:spPr>
          <a:xfrm>
            <a:off x="914400" y="3657600"/>
            <a:ext cx="8001000"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This puzzling feature of the free-agent market for baseball players is explained by asymmetric information and adverse selection.</a:t>
            </a:r>
          </a:p>
        </p:txBody>
      </p:sp>
      <p:sp>
        <p:nvSpPr>
          <p:cNvPr id="240" name="Shape 240"/>
          <p:cNvSpPr txBox="1"/>
          <p:nvPr/>
        </p:nvSpPr>
        <p:spPr>
          <a:xfrm>
            <a:off x="914400" y="4267200"/>
            <a:ext cx="8001000" cy="1695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Suppose the market price for pitchers is $1 million per year, and a pitcher who is currently with the Detroit Tigers is offered this salary by another team. </a:t>
            </a: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176211" lvl="1" marL="29051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If the Tigers think the pitcher is likely to spend a lot of time next season recovering from injuries, they won’t try to outbid the other team for the pitcher. </a:t>
            </a:r>
          </a:p>
          <a:p>
            <a:pPr indent="-176211" lvl="1" marL="29051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If the Tigers think the pitcher will be injury-free and productive, he will be worth more than $1 million to the them, so they will outbid other teams.</a:t>
            </a:r>
          </a:p>
        </p:txBody>
      </p:sp>
      <p:grpSp>
        <p:nvGrpSpPr>
          <p:cNvPr id="241" name="Shape 241"/>
          <p:cNvGrpSpPr/>
          <p:nvPr/>
        </p:nvGrpSpPr>
        <p:grpSpPr>
          <a:xfrm>
            <a:off x="4191000" y="319087"/>
            <a:ext cx="3005137" cy="366711"/>
            <a:chOff x="2568575" y="-185736"/>
            <a:chExt cx="3005137" cy="366711"/>
          </a:xfrm>
        </p:grpSpPr>
        <p:sp>
          <p:nvSpPr>
            <p:cNvPr id="242" name="Shape 242"/>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43" name="Shape 243"/>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44" name="Shape 244"/>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45" name="Shape 245"/>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gr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 name="Shape 42"/>
        <p:cNvGrpSpPr/>
        <p:nvPr/>
      </p:nvGrpSpPr>
      <p:grpSpPr>
        <a:xfrm>
          <a:off x="0" y="0"/>
          <a:ext cx="0" cy="0"/>
          <a:chOff x="0" y="0"/>
          <a:chExt cx="0" cy="0"/>
        </a:xfrm>
      </p:grpSpPr>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9" name="Shape 249"/>
        <p:cNvGrpSpPr/>
        <p:nvPr/>
      </p:nvGrpSpPr>
      <p:grpSpPr>
        <a:xfrm>
          <a:off x="0" y="0"/>
          <a:ext cx="0" cy="0"/>
          <a:chOff x="0" y="0"/>
          <a:chExt cx="0" cy="0"/>
        </a:xfrm>
      </p:grpSpPr>
      <p:sp>
        <p:nvSpPr>
          <p:cNvPr id="250" name="Shape 250"/>
          <p:cNvSpPr txBox="1"/>
          <p:nvPr/>
        </p:nvSpPr>
        <p:spPr>
          <a:xfrm>
            <a:off x="2390775" y="1143000"/>
            <a:ext cx="4343400" cy="1739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moral hazard</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situation in which one side of</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an economic relationship takes</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undesirable or costly actions that the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other side of the relationship cannot</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observe.</a:t>
            </a:r>
          </a:p>
        </p:txBody>
      </p:sp>
      <p:sp>
        <p:nvSpPr>
          <p:cNvPr id="251" name="Shape 251"/>
          <p:cNvSpPr txBox="1"/>
          <p:nvPr/>
        </p:nvSpPr>
        <p:spPr>
          <a:xfrm>
            <a:off x="914400" y="29718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Insurance Companies and Moral Hazard</a:t>
            </a:r>
          </a:p>
        </p:txBody>
      </p:sp>
      <p:sp>
        <p:nvSpPr>
          <p:cNvPr id="252" name="Shape 252"/>
          <p:cNvSpPr txBox="1"/>
          <p:nvPr/>
        </p:nvSpPr>
        <p:spPr>
          <a:xfrm>
            <a:off x="914400" y="3429000"/>
            <a:ext cx="7315200" cy="2081211"/>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Insurance companies use various measures to decrease the moral-hazard problem. Many insurance policies have a deductible—a dollar amount that a policy holder must pay before getting compensation from the insurance company. </a:t>
            </a:r>
          </a:p>
          <a:p>
            <a:pPr indent="0" lvl="0" marL="0" marR="0" rtl="0" algn="l">
              <a:lnSpc>
                <a:spcPct val="110000"/>
              </a:lnSpc>
              <a:spcBef>
                <a:spcPts val="0"/>
              </a:spcBef>
              <a:spcAft>
                <a:spcPts val="0"/>
              </a:spcAft>
              <a:buClr>
                <a:schemeClr val="dk1"/>
              </a:buClr>
              <a:buFont typeface="Times New Roman"/>
              <a:buNone/>
            </a:pPr>
            <a:r>
              <a:t/>
            </a:r>
            <a:endParaRPr b="0" i="0" sz="17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Deductibles reduce the moral-hazard problem because they shift to the policy holder part of the cost of a claim on the policy.</a:t>
            </a:r>
          </a:p>
        </p:txBody>
      </p:sp>
      <p:sp>
        <p:nvSpPr>
          <p:cNvPr id="253" name="Shape 253"/>
          <p:cNvSpPr txBox="1"/>
          <p:nvPr/>
        </p:nvSpPr>
        <p:spPr>
          <a:xfrm>
            <a:off x="3429000" y="0"/>
            <a:ext cx="5714999" cy="8715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INSURANCE AND MORAL HAZARD</a:t>
            </a:r>
          </a:p>
        </p:txBody>
      </p:sp>
      <p:sp>
        <p:nvSpPr>
          <p:cNvPr id="254" name="Shape 254"/>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9.4</a:t>
            </a:r>
          </a:p>
        </p:txBody>
      </p:sp>
      <p:cxnSp>
        <p:nvCxnSpPr>
          <p:cNvPr id="255" name="Shape 255"/>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9" name="Shape 259"/>
        <p:cNvGrpSpPr/>
        <p:nvPr/>
      </p:nvGrpSpPr>
      <p:grpSpPr>
        <a:xfrm>
          <a:off x="0" y="0"/>
          <a:ext cx="0" cy="0"/>
          <a:chOff x="0" y="0"/>
          <a:chExt cx="0" cy="0"/>
        </a:xfrm>
      </p:grpSpPr>
      <p:sp>
        <p:nvSpPr>
          <p:cNvPr id="260" name="Shape 260"/>
          <p:cNvSpPr txBox="1"/>
          <p:nvPr/>
        </p:nvSpPr>
        <p:spPr>
          <a:xfrm>
            <a:off x="942975" y="2244725"/>
            <a:ext cx="8124825" cy="3140074"/>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theory of moral hazard suggest  that an insured driver would drive less carefully then an uninsured driver.</a:t>
            </a:r>
          </a:p>
          <a:p>
            <a:pPr indent="0" lvl="0" marL="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 recent study suggests the moral hazard cost of insurance is substantial.</a:t>
            </a:r>
          </a:p>
          <a:p>
            <a:pPr indent="-177800" lvl="1" marL="40640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When a state makes automobile compulsory, roads become more hazardous.</a:t>
            </a:r>
          </a:p>
          <a:p>
            <a:pPr indent="-177800" lvl="1" marL="40640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number of collisions and traffic deaths increase.</a:t>
            </a:r>
          </a:p>
          <a:p>
            <a:pPr indent="-177800" lvl="1" marL="40640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Newly insured drivers drive less cautiously.</a:t>
            </a:r>
          </a:p>
          <a:p>
            <a:pPr indent="-177800" lvl="1" marL="40640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study estimates that a one percent decrease in the number of uninsured drivers increases the number of traffic fatalities by two percent.</a:t>
            </a: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261" name="Shape 261"/>
          <p:cNvSpPr txBox="1"/>
          <p:nvPr/>
        </p:nvSpPr>
        <p:spPr>
          <a:xfrm>
            <a:off x="1947861" y="914400"/>
            <a:ext cx="4800600"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CAR INSURANCE AND RISKY DRIVING</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#4:  How does car insurance affect driving behavior?</a:t>
            </a:r>
          </a:p>
        </p:txBody>
      </p:sp>
      <p:grpSp>
        <p:nvGrpSpPr>
          <p:cNvPr id="262" name="Shape 262"/>
          <p:cNvGrpSpPr/>
          <p:nvPr/>
        </p:nvGrpSpPr>
        <p:grpSpPr>
          <a:xfrm>
            <a:off x="3776662" y="381000"/>
            <a:ext cx="3005137" cy="366711"/>
            <a:chOff x="2568575" y="-185736"/>
            <a:chExt cx="3005137" cy="366711"/>
          </a:xfrm>
        </p:grpSpPr>
        <p:sp>
          <p:nvSpPr>
            <p:cNvPr id="263" name="Shape 263"/>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64" name="Shape 264"/>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65" name="Shape 265"/>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66" name="Shape 266"/>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gr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0" name="Shape 270"/>
        <p:cNvGrpSpPr/>
        <p:nvPr/>
      </p:nvGrpSpPr>
      <p:grpSpPr>
        <a:xfrm>
          <a:off x="0" y="0"/>
          <a:ext cx="0" cy="0"/>
          <a:chOff x="0" y="0"/>
          <a:chExt cx="0" cy="0"/>
        </a:xfrm>
      </p:grpSpPr>
      <p:sp>
        <p:nvSpPr>
          <p:cNvPr id="271" name="Shape 271"/>
          <p:cNvSpPr txBox="1"/>
          <p:nvPr/>
        </p:nvSpPr>
        <p:spPr>
          <a:xfrm>
            <a:off x="914400" y="12954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Deposit Insurance for Savings and Loans</a:t>
            </a:r>
          </a:p>
        </p:txBody>
      </p:sp>
      <p:sp>
        <p:nvSpPr>
          <p:cNvPr id="272" name="Shape 272"/>
          <p:cNvSpPr txBox="1"/>
          <p:nvPr/>
        </p:nvSpPr>
        <p:spPr>
          <a:xfrm>
            <a:off x="914400" y="1752600"/>
            <a:ext cx="7315200" cy="3352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When you deposit money in a Savings and Loan (S&amp;L), the money doesn’t just sit in a vault. The S&amp;L will invest the money, loaning it out and expecting to make a profit when loans are repaid with interest. Unfortunately, some loans are not repaid, and the S&amp;L could lose money and be unable to return your money.</a:t>
            </a:r>
          </a:p>
          <a:p>
            <a:pPr indent="0" lvl="0" marL="0" marR="0" rtl="0" algn="l">
              <a:lnSpc>
                <a:spcPct val="110000"/>
              </a:lnSpc>
              <a:spcBef>
                <a:spcPts val="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To protect people, the Federal Deposit Insurance Corporation (FDIC) insures the first $100,000 of your deposit, so if the S&amp;L goes bankrupt, you’ll still get your money back. </a:t>
            </a:r>
          </a:p>
          <a:p>
            <a:pPr indent="0" lvl="0" marL="0" marR="0" rtl="0" algn="l">
              <a:lnSpc>
                <a:spcPct val="110000"/>
              </a:lnSpc>
              <a:spcBef>
                <a:spcPts val="0"/>
              </a:spcBef>
              <a:spcAft>
                <a:spcPts val="0"/>
              </a:spcAft>
              <a:buClr>
                <a:schemeClr val="dk1"/>
              </a:buClr>
              <a:buFont typeface="Times New Roman"/>
              <a:buNone/>
            </a:pPr>
            <a:r>
              <a:t/>
            </a:r>
            <a:endParaRPr b="0" i="0" sz="17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The government enacted the federal deposit insurance law in 1933 in response to the bank failures of the Great Depression.</a:t>
            </a:r>
          </a:p>
        </p:txBody>
      </p:sp>
      <p:sp>
        <p:nvSpPr>
          <p:cNvPr id="273" name="Shape 273"/>
          <p:cNvSpPr txBox="1"/>
          <p:nvPr/>
        </p:nvSpPr>
        <p:spPr>
          <a:xfrm>
            <a:off x="3429000" y="0"/>
            <a:ext cx="5714999" cy="8715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INSURANCE AND MORAL HAZARD (cont’d)</a:t>
            </a:r>
          </a:p>
        </p:txBody>
      </p:sp>
      <p:sp>
        <p:nvSpPr>
          <p:cNvPr id="274" name="Shape 274"/>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9.4</a:t>
            </a:r>
          </a:p>
        </p:txBody>
      </p:sp>
      <p:cxnSp>
        <p:nvCxnSpPr>
          <p:cNvPr id="275" name="Shape 275"/>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9" name="Shape 279"/>
        <p:cNvGrpSpPr/>
        <p:nvPr/>
      </p:nvGrpSpPr>
      <p:grpSpPr>
        <a:xfrm>
          <a:off x="0" y="0"/>
          <a:ext cx="0" cy="0"/>
          <a:chOff x="0" y="0"/>
          <a:chExt cx="0" cy="0"/>
        </a:xfrm>
      </p:grpSpPr>
      <p:sp>
        <p:nvSpPr>
          <p:cNvPr id="280" name="Shape 280"/>
          <p:cNvSpPr txBox="1"/>
          <p:nvPr>
            <p:ph type="title"/>
          </p:nvPr>
        </p:nvSpPr>
        <p:spPr>
          <a:xfrm>
            <a:off x="3733800" y="304800"/>
            <a:ext cx="35052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EXTERNAL BENEFITS AND PUBLIC GOODS</a:t>
            </a:r>
          </a:p>
        </p:txBody>
      </p:sp>
      <p:sp>
        <p:nvSpPr>
          <p:cNvPr id="281" name="Shape 281"/>
          <p:cNvSpPr txBox="1"/>
          <p:nvPr/>
        </p:nvSpPr>
        <p:spPr>
          <a:xfrm>
            <a:off x="26733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9.5</a:t>
            </a:r>
          </a:p>
        </p:txBody>
      </p:sp>
      <p:cxnSp>
        <p:nvCxnSpPr>
          <p:cNvPr id="282" name="Shape 282"/>
          <p:cNvCxnSpPr/>
          <p:nvPr/>
        </p:nvCxnSpPr>
        <p:spPr>
          <a:xfrm>
            <a:off x="36576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83" name="Shape 283"/>
          <p:cNvSpPr txBox="1"/>
          <p:nvPr/>
        </p:nvSpPr>
        <p:spPr>
          <a:xfrm>
            <a:off x="914400" y="26670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Public Goods and the Free-Rider Problem</a:t>
            </a:r>
          </a:p>
        </p:txBody>
      </p:sp>
      <p:sp>
        <p:nvSpPr>
          <p:cNvPr id="284" name="Shape 284"/>
          <p:cNvSpPr txBox="1"/>
          <p:nvPr/>
        </p:nvSpPr>
        <p:spPr>
          <a:xfrm>
            <a:off x="2438400" y="1524000"/>
            <a:ext cx="5257799"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external benefit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benefit from a good experienced by someone other than the person who buys the good.</a:t>
            </a:r>
          </a:p>
        </p:txBody>
      </p:sp>
      <p:sp>
        <p:nvSpPr>
          <p:cNvPr id="285" name="Shape 285"/>
          <p:cNvSpPr txBox="1"/>
          <p:nvPr/>
        </p:nvSpPr>
        <p:spPr>
          <a:xfrm>
            <a:off x="2438400" y="3200400"/>
            <a:ext cx="5257799"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public good</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good that is available for everyone to consume, regardless of who pays and who doesn’t; a good that is nonrival in consumption and nonexcludable.  </a:t>
            </a:r>
          </a:p>
        </p:txBody>
      </p:sp>
      <p:sp>
        <p:nvSpPr>
          <p:cNvPr id="286" name="Shape 286"/>
          <p:cNvSpPr txBox="1"/>
          <p:nvPr/>
        </p:nvSpPr>
        <p:spPr>
          <a:xfrm>
            <a:off x="2438400" y="4343400"/>
            <a:ext cx="5257799"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private good</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good that is consumed by a single person or household; a good that is rival in consumption and excludable. </a:t>
            </a:r>
          </a:p>
        </p:txBody>
      </p:sp>
      <p:sp>
        <p:nvSpPr>
          <p:cNvPr id="287" name="Shape 287"/>
          <p:cNvSpPr txBox="1"/>
          <p:nvPr/>
        </p:nvSpPr>
        <p:spPr>
          <a:xfrm>
            <a:off x="2438400" y="5529262"/>
            <a:ext cx="5257799"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free rider</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person who gets the benefit from a good but does not pay for it.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1" name="Shape 291"/>
        <p:cNvGrpSpPr/>
        <p:nvPr/>
      </p:nvGrpSpPr>
      <p:grpSpPr>
        <a:xfrm>
          <a:off x="0" y="0"/>
          <a:ext cx="0" cy="0"/>
          <a:chOff x="0" y="0"/>
          <a:chExt cx="0" cy="0"/>
        </a:xfrm>
      </p:grpSpPr>
      <p:sp>
        <p:nvSpPr>
          <p:cNvPr id="292" name="Shape 292"/>
          <p:cNvSpPr txBox="1"/>
          <p:nvPr>
            <p:ph type="title"/>
          </p:nvPr>
        </p:nvSpPr>
        <p:spPr>
          <a:xfrm>
            <a:off x="3657600" y="304800"/>
            <a:ext cx="45720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EXTERNAL BENEFITS AND PUBLIC GOODS (cont’d)</a:t>
            </a:r>
          </a:p>
        </p:txBody>
      </p:sp>
      <p:sp>
        <p:nvSpPr>
          <p:cNvPr id="293" name="Shape 293"/>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9.5</a:t>
            </a:r>
          </a:p>
        </p:txBody>
      </p:sp>
      <p:cxnSp>
        <p:nvCxnSpPr>
          <p:cNvPr id="294" name="Shape 294"/>
          <p:cNvCxnSpPr/>
          <p:nvPr/>
        </p:nvCxnSpPr>
        <p:spPr>
          <a:xfrm>
            <a:off x="3581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95" name="Shape 295"/>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Overcoming the Free-Rider Problem</a:t>
            </a:r>
          </a:p>
        </p:txBody>
      </p:sp>
      <p:sp>
        <p:nvSpPr>
          <p:cNvPr id="296" name="Shape 296"/>
          <p:cNvSpPr txBox="1"/>
          <p:nvPr/>
        </p:nvSpPr>
        <p:spPr>
          <a:xfrm>
            <a:off x="914400" y="1981200"/>
            <a:ext cx="6934199" cy="2001837"/>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Successful organizations use a number of techniques to encourage people to contribute:</a:t>
            </a:r>
          </a:p>
          <a:p>
            <a:pPr indent="-177800" lvl="1" marL="406400" marR="0" rtl="0" algn="l">
              <a:lnSpc>
                <a:spcPct val="105000"/>
              </a:lnSpc>
              <a:spcBef>
                <a:spcPts val="800"/>
              </a:spcBef>
              <a:spcAft>
                <a:spcPts val="0"/>
              </a:spcAft>
              <a:buClr>
                <a:schemeClr val="dk1"/>
              </a:buClr>
              <a:buSzPct val="100000"/>
              <a:buFont typeface="Arial"/>
              <a:buChar char="•"/>
            </a:pPr>
            <a:r>
              <a:rPr b="0" i="1" lang="en-US" sz="1600" u="none" cap="none" strike="noStrike">
                <a:solidFill>
                  <a:schemeClr val="dk1"/>
                </a:solidFill>
                <a:latin typeface="Arial"/>
                <a:ea typeface="Arial"/>
                <a:cs typeface="Arial"/>
                <a:sym typeface="Arial"/>
              </a:rPr>
              <a:t>Giving contributors private goods such as coffee mugs, </a:t>
            </a:r>
            <a:br>
              <a:rPr b="0" i="1" lang="en-US" sz="1600" u="none" cap="none" strike="noStrike">
                <a:solidFill>
                  <a:schemeClr val="dk1"/>
                </a:solidFill>
                <a:latin typeface="Arial"/>
                <a:ea typeface="Arial"/>
                <a:cs typeface="Arial"/>
                <a:sym typeface="Arial"/>
              </a:rPr>
            </a:br>
            <a:r>
              <a:rPr b="0" i="1" lang="en-US" sz="1600" u="none" cap="none" strike="noStrike">
                <a:solidFill>
                  <a:schemeClr val="dk1"/>
                </a:solidFill>
                <a:latin typeface="Arial"/>
                <a:ea typeface="Arial"/>
                <a:cs typeface="Arial"/>
                <a:sym typeface="Arial"/>
              </a:rPr>
              <a:t>books, musical recordings, and magazine subscriptions.</a:t>
            </a:r>
          </a:p>
          <a:p>
            <a:pPr indent="-177800" lvl="1" marL="406400" marR="0" rtl="0" algn="l">
              <a:lnSpc>
                <a:spcPct val="105000"/>
              </a:lnSpc>
              <a:spcBef>
                <a:spcPts val="800"/>
              </a:spcBef>
              <a:spcAft>
                <a:spcPts val="0"/>
              </a:spcAft>
              <a:buClr>
                <a:schemeClr val="dk1"/>
              </a:buClr>
              <a:buSzPct val="100000"/>
              <a:buFont typeface="Arial"/>
              <a:buChar char="•"/>
            </a:pPr>
            <a:r>
              <a:rPr b="0" i="1" lang="en-US" sz="1600" u="none" cap="none" strike="noStrike">
                <a:solidFill>
                  <a:schemeClr val="dk1"/>
                </a:solidFill>
                <a:latin typeface="Arial"/>
                <a:ea typeface="Arial"/>
                <a:cs typeface="Arial"/>
                <a:sym typeface="Arial"/>
              </a:rPr>
              <a:t>Arranging matching contributions.</a:t>
            </a:r>
          </a:p>
          <a:p>
            <a:pPr indent="-177800" lvl="1" marL="406400" marR="0" rtl="0" algn="l">
              <a:lnSpc>
                <a:spcPct val="105000"/>
              </a:lnSpc>
              <a:spcBef>
                <a:spcPts val="800"/>
              </a:spcBef>
              <a:spcAft>
                <a:spcPts val="0"/>
              </a:spcAft>
              <a:buClr>
                <a:schemeClr val="dk1"/>
              </a:buClr>
              <a:buSzPct val="100000"/>
              <a:buFont typeface="Arial"/>
              <a:buChar char="•"/>
            </a:pPr>
            <a:r>
              <a:rPr b="0" i="1" lang="en-US" sz="1600" u="none" cap="none" strike="noStrike">
                <a:solidFill>
                  <a:schemeClr val="dk1"/>
                </a:solidFill>
                <a:latin typeface="Arial"/>
                <a:ea typeface="Arial"/>
                <a:cs typeface="Arial"/>
                <a:sym typeface="Arial"/>
              </a:rPr>
              <a:t>Appealing to a person’s sense of civic or moral responsibility.</a:t>
            </a:r>
          </a:p>
        </p:txBody>
      </p:sp>
      <p:sp>
        <p:nvSpPr>
          <p:cNvPr id="297" name="Shape 297"/>
          <p:cNvSpPr txBox="1"/>
          <p:nvPr/>
        </p:nvSpPr>
        <p:spPr>
          <a:xfrm>
            <a:off x="914400" y="4343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Asteroid Diversion as a Public Good</a:t>
            </a:r>
          </a:p>
        </p:txBody>
      </p:sp>
      <p:sp>
        <p:nvSpPr>
          <p:cNvPr id="298" name="Shape 298"/>
          <p:cNvSpPr txBox="1"/>
          <p:nvPr/>
        </p:nvSpPr>
        <p:spPr>
          <a:xfrm>
            <a:off x="914400" y="4953000"/>
            <a:ext cx="7162799" cy="1120774"/>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diversion of asteroids is a public good in the sense that it is available for everyone’s benefit, regardless of who pays and who doesn’t. As with any public good, the key to developing an asteroid-diversion program is to collect money to pay for the program.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2" name="Shape 302"/>
        <p:cNvGrpSpPr/>
        <p:nvPr/>
      </p:nvGrpSpPr>
      <p:grpSpPr>
        <a:xfrm>
          <a:off x="0" y="0"/>
          <a:ext cx="0" cy="0"/>
          <a:chOff x="0" y="0"/>
          <a:chExt cx="0" cy="0"/>
        </a:xfrm>
      </p:grpSpPr>
      <p:sp>
        <p:nvSpPr>
          <p:cNvPr id="303" name="Shape 303"/>
          <p:cNvSpPr txBox="1"/>
          <p:nvPr/>
        </p:nvSpPr>
        <p:spPr>
          <a:xfrm>
            <a:off x="2362200" y="895350"/>
            <a:ext cx="4953000" cy="933450"/>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FREE RIDERS AND THE THREE-CLOCK TOWER</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#5: How can we respond to the free-rider problem?</a:t>
            </a:r>
          </a:p>
        </p:txBody>
      </p:sp>
      <p:sp>
        <p:nvSpPr>
          <p:cNvPr id="304" name="Shape 304"/>
          <p:cNvSpPr txBox="1"/>
          <p:nvPr/>
        </p:nvSpPr>
        <p:spPr>
          <a:xfrm>
            <a:off x="990600" y="2286000"/>
            <a:ext cx="7772400" cy="2505075"/>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Before inexpensive watches, many towns built clock towers, paid for by contributions.</a:t>
            </a:r>
          </a:p>
          <a:p>
            <a:pPr indent="0" lvl="0" marL="0"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a:t>
            </a:r>
          </a:p>
          <a:p>
            <a:pPr indent="0" lvl="0" marL="0"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One town built a four sided tower that only had three clocks, leaving blank the side facing a wealthy citizen who did not contribute.</a:t>
            </a:r>
          </a:p>
          <a:p>
            <a:pPr indent="0" lvl="0" marL="0" marR="0" rtl="0" algn="l">
              <a:lnSpc>
                <a:spcPct val="11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This punished the non contributor that wanted a free ride, but also punished others who lived on that side of the clock.</a:t>
            </a:r>
          </a:p>
        </p:txBody>
      </p:sp>
      <p:grpSp>
        <p:nvGrpSpPr>
          <p:cNvPr id="305" name="Shape 305"/>
          <p:cNvGrpSpPr/>
          <p:nvPr/>
        </p:nvGrpSpPr>
        <p:grpSpPr>
          <a:xfrm>
            <a:off x="4191000" y="381000"/>
            <a:ext cx="3005137" cy="366711"/>
            <a:chOff x="2568575" y="-185736"/>
            <a:chExt cx="3005137" cy="366711"/>
          </a:xfrm>
        </p:grpSpPr>
        <p:sp>
          <p:nvSpPr>
            <p:cNvPr id="306" name="Shape 306"/>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07" name="Shape 307"/>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08" name="Shape 308"/>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09" name="Shape 309"/>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gr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3" name="Shape 313"/>
        <p:cNvGrpSpPr/>
        <p:nvPr/>
      </p:nvGrpSpPr>
      <p:grpSpPr>
        <a:xfrm>
          <a:off x="0" y="0"/>
          <a:ext cx="0" cy="0"/>
          <a:chOff x="0" y="0"/>
          <a:chExt cx="0" cy="0"/>
        </a:xfrm>
      </p:grpSpPr>
      <p:sp>
        <p:nvSpPr>
          <p:cNvPr id="314" name="Shape 314"/>
          <p:cNvSpPr txBox="1"/>
          <p:nvPr/>
        </p:nvSpPr>
        <p:spPr>
          <a:xfrm>
            <a:off x="942975" y="2133600"/>
            <a:ext cx="8124825" cy="3924299"/>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As another example of a public good, consider global weather observation. In this case, information gathered by one country generates external benefits when it is shared with other countries. </a:t>
            </a:r>
          </a:p>
          <a:p>
            <a:pPr indent="-177800" lvl="1" marL="40640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Satellites, nomadic buoys, and weather stations monitor weather in different parts of the world, but no single organization gathers all the information to reveal the big weather picture. </a:t>
            </a:r>
          </a:p>
          <a:p>
            <a:pPr indent="-177800" lvl="1" marL="40640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Another problem is that the uninhabited parts of the world, in particular the vast oceans of the southern hemisphere, receive little monitoring. </a:t>
            </a:r>
          </a:p>
          <a:p>
            <a:pPr indent="0" lvl="0" marL="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 recent years, the United States has taken the lead in encouraging cooperation and the sharing of data collected by different organizations around the world. </a:t>
            </a:r>
          </a:p>
          <a:p>
            <a:pPr indent="0" lvl="0" marL="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According to the National Oceanic and Atmospheric Administration (NOAA), early warnings of a change in the current in 1997–98 reduced damage to the California economy by about $1.1 billion. </a:t>
            </a:r>
          </a:p>
        </p:txBody>
      </p:sp>
      <p:sp>
        <p:nvSpPr>
          <p:cNvPr id="315" name="Shape 315"/>
          <p:cNvSpPr txBox="1"/>
          <p:nvPr/>
        </p:nvSpPr>
        <p:spPr>
          <a:xfrm>
            <a:off x="1828800" y="1054100"/>
            <a:ext cx="5257799"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GLOBAL WEATHER OBSERVATION</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#6:  What happens when external benefits spill across international borders?</a:t>
            </a:r>
          </a:p>
        </p:txBody>
      </p:sp>
      <p:grpSp>
        <p:nvGrpSpPr>
          <p:cNvPr id="316" name="Shape 316"/>
          <p:cNvGrpSpPr/>
          <p:nvPr/>
        </p:nvGrpSpPr>
        <p:grpSpPr>
          <a:xfrm>
            <a:off x="4038600" y="381000"/>
            <a:ext cx="3005137" cy="366711"/>
            <a:chOff x="2568575" y="-185736"/>
            <a:chExt cx="3005137" cy="366711"/>
          </a:xfrm>
        </p:grpSpPr>
        <p:sp>
          <p:nvSpPr>
            <p:cNvPr id="317" name="Shape 317"/>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18" name="Shape 318"/>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19" name="Shape 319"/>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20" name="Shape 320"/>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6</a:t>
              </a:r>
            </a:p>
          </p:txBody>
        </p:sp>
      </p:gr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4" name="Shape 324"/>
        <p:cNvGrpSpPr/>
        <p:nvPr/>
      </p:nvGrpSpPr>
      <p:grpSpPr>
        <a:xfrm>
          <a:off x="0" y="0"/>
          <a:ext cx="0" cy="0"/>
          <a:chOff x="0" y="0"/>
          <a:chExt cx="0" cy="0"/>
        </a:xfrm>
      </p:grpSpPr>
      <p:sp>
        <p:nvSpPr>
          <p:cNvPr id="325" name="Shape 325"/>
          <p:cNvSpPr txBox="1"/>
          <p:nvPr/>
        </p:nvSpPr>
        <p:spPr>
          <a:xfrm>
            <a:off x="990600" y="1219200"/>
            <a:ext cx="73152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Using the Marginal Principle</a:t>
            </a:r>
          </a:p>
        </p:txBody>
      </p:sp>
      <p:sp>
        <p:nvSpPr>
          <p:cNvPr id="326" name="Shape 326"/>
          <p:cNvSpPr txBox="1"/>
          <p:nvPr/>
        </p:nvSpPr>
        <p:spPr>
          <a:xfrm>
            <a:off x="1676400" y="3505200"/>
            <a:ext cx="6248399" cy="20018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From society’s perspective, there are many benefits from pollution abatement:</a:t>
            </a:r>
          </a:p>
          <a:p>
            <a:pPr indent="0" lvl="0" marL="0" marR="0" rtl="0" algn="l">
              <a:lnSpc>
                <a:spcPct val="100000"/>
              </a:lnSpc>
              <a:spcBef>
                <a:spcPts val="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292100" lvl="1" marL="114300" marR="0" rtl="0" algn="l">
              <a:lnSpc>
                <a:spcPct val="150000"/>
              </a:lnSpc>
              <a:spcBef>
                <a:spcPts val="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Better health.</a:t>
            </a:r>
          </a:p>
          <a:p>
            <a:pPr indent="292100" lvl="1" marL="114300" marR="0" rtl="0" algn="l">
              <a:lnSpc>
                <a:spcPct val="150000"/>
              </a:lnSpc>
              <a:spcBef>
                <a:spcPts val="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Increased enjoyment of the natural environment.</a:t>
            </a:r>
          </a:p>
          <a:p>
            <a:pPr indent="292100" lvl="1" marL="114300" marR="0" rtl="0" algn="l">
              <a:lnSpc>
                <a:spcPct val="150000"/>
              </a:lnSpc>
              <a:spcBef>
                <a:spcPts val="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Lower production costs.</a:t>
            </a:r>
          </a:p>
        </p:txBody>
      </p:sp>
      <p:sp>
        <p:nvSpPr>
          <p:cNvPr id="327" name="Shape 327"/>
          <p:cNvSpPr txBox="1"/>
          <p:nvPr/>
        </p:nvSpPr>
        <p:spPr>
          <a:xfrm>
            <a:off x="2660650" y="152400"/>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9.6</a:t>
            </a:r>
          </a:p>
        </p:txBody>
      </p:sp>
      <p:cxnSp>
        <p:nvCxnSpPr>
          <p:cNvPr id="328" name="Shape 328"/>
          <p:cNvCxnSpPr/>
          <p:nvPr/>
        </p:nvCxnSpPr>
        <p:spPr>
          <a:xfrm>
            <a:off x="349885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29" name="Shape 329"/>
          <p:cNvSpPr txBox="1"/>
          <p:nvPr/>
        </p:nvSpPr>
        <p:spPr>
          <a:xfrm>
            <a:off x="3498850" y="90486"/>
            <a:ext cx="534035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OPTIMAL LEVEL OF POLLUTION</a:t>
            </a:r>
          </a:p>
        </p:txBody>
      </p:sp>
      <p:sp>
        <p:nvSpPr>
          <p:cNvPr id="330" name="Shape 330"/>
          <p:cNvSpPr txBox="1"/>
          <p:nvPr/>
        </p:nvSpPr>
        <p:spPr>
          <a:xfrm>
            <a:off x="3048000" y="1857375"/>
            <a:ext cx="4648199" cy="36671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M A R G I N A L   P R I N C I P L E</a:t>
            </a:r>
          </a:p>
        </p:txBody>
      </p:sp>
      <p:cxnSp>
        <p:nvCxnSpPr>
          <p:cNvPr id="331" name="Shape 331"/>
          <p:cNvCxnSpPr/>
          <p:nvPr/>
        </p:nvCxnSpPr>
        <p:spPr>
          <a:xfrm>
            <a:off x="7848600" y="1885950"/>
            <a:ext cx="0" cy="1219199"/>
          </a:xfrm>
          <a:prstGeom prst="straightConnector1">
            <a:avLst/>
          </a:prstGeom>
          <a:noFill/>
          <a:ln cap="rnd" cmpd="sng" w="12700">
            <a:solidFill>
              <a:schemeClr val="lt2"/>
            </a:solidFill>
            <a:prstDash val="solid"/>
            <a:miter/>
            <a:headEnd len="med" w="med" type="none"/>
            <a:tailEnd len="med" w="med" type="none"/>
          </a:ln>
        </p:spPr>
      </p:cxnSp>
      <p:sp>
        <p:nvSpPr>
          <p:cNvPr id="332" name="Shape 332"/>
          <p:cNvSpPr txBox="1"/>
          <p:nvPr/>
        </p:nvSpPr>
        <p:spPr>
          <a:xfrm>
            <a:off x="990600" y="2151061"/>
            <a:ext cx="6781800" cy="1049337"/>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Increase the level of an activity as long as its marginal benefit exceeds its marginal cost. Choose the level at which the marginal benefit equals the marginal cost.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6" name="Shape 336"/>
        <p:cNvGrpSpPr/>
        <p:nvPr/>
      </p:nvGrpSpPr>
      <p:grpSpPr>
        <a:xfrm>
          <a:off x="0" y="0"/>
          <a:ext cx="0" cy="0"/>
          <a:chOff x="0" y="0"/>
          <a:chExt cx="0" cy="0"/>
        </a:xfrm>
      </p:grpSpPr>
      <p:sp>
        <p:nvSpPr>
          <p:cNvPr id="337" name="Shape 337"/>
          <p:cNvSpPr txBox="1"/>
          <p:nvPr/>
        </p:nvSpPr>
        <p:spPr>
          <a:xfrm>
            <a:off x="990600" y="1143000"/>
            <a:ext cx="7315200" cy="609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Example: The Optimal Level of Water Pollution</a:t>
            </a:r>
          </a:p>
        </p:txBody>
      </p:sp>
      <p:sp>
        <p:nvSpPr>
          <p:cNvPr id="338" name="Shape 338"/>
          <p:cNvSpPr txBox="1"/>
          <p:nvPr/>
        </p:nvSpPr>
        <p:spPr>
          <a:xfrm>
            <a:off x="2660650" y="152400"/>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9.6</a:t>
            </a:r>
          </a:p>
        </p:txBody>
      </p:sp>
      <p:cxnSp>
        <p:nvCxnSpPr>
          <p:cNvPr id="339" name="Shape 339"/>
          <p:cNvCxnSpPr/>
          <p:nvPr/>
        </p:nvCxnSpPr>
        <p:spPr>
          <a:xfrm>
            <a:off x="349885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40" name="Shape 340"/>
          <p:cNvSpPr txBox="1"/>
          <p:nvPr/>
        </p:nvSpPr>
        <p:spPr>
          <a:xfrm>
            <a:off x="3498850" y="90486"/>
            <a:ext cx="572134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OPTIMAL LEVEL OF POLLUTION (cont’d)</a:t>
            </a:r>
          </a:p>
        </p:txBody>
      </p:sp>
      <p:sp>
        <p:nvSpPr>
          <p:cNvPr id="341" name="Shape 341"/>
          <p:cNvSpPr txBox="1"/>
          <p:nvPr/>
        </p:nvSpPr>
        <p:spPr>
          <a:xfrm>
            <a:off x="381000" y="1828800"/>
            <a:ext cx="2743199" cy="7921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9.3</a:t>
            </a:r>
            <a:br>
              <a:rPr b="0"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Efficient Abatement and Coase Bargaining</a:t>
            </a:r>
          </a:p>
        </p:txBody>
      </p:sp>
      <p:sp>
        <p:nvSpPr>
          <p:cNvPr id="342" name="Shape 342"/>
          <p:cNvSpPr txBox="1"/>
          <p:nvPr/>
        </p:nvSpPr>
        <p:spPr>
          <a:xfrm>
            <a:off x="381000" y="2819400"/>
            <a:ext cx="2819400" cy="32829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efficient level of pollution abatement, where marginal benefit equals marginal cost, is 300 tons (200 tons of waste).</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If the polluter has property rights we start with zero abatement and the other party pays for 300 tons of abatement.</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If the other party has property rights, we start with zero abatement and the polluter pays to increase pollution to 200 tons of waste.</a:t>
            </a:r>
          </a:p>
        </p:txBody>
      </p:sp>
      <p:pic>
        <p:nvPicPr>
          <p:cNvPr id="343" name="Shape 343"/>
          <p:cNvPicPr preferRelativeResize="0"/>
          <p:nvPr/>
        </p:nvPicPr>
        <p:blipFill rotWithShape="1">
          <a:blip r:embed="rId3">
            <a:alphaModFix/>
          </a:blip>
          <a:srcRect b="0" l="0" r="0" t="0"/>
          <a:stretch/>
        </p:blipFill>
        <p:spPr>
          <a:xfrm>
            <a:off x="3429000" y="2057400"/>
            <a:ext cx="5410200" cy="4064000"/>
          </a:xfrm>
          <a:prstGeom prst="rect">
            <a:avLst/>
          </a:prstGeom>
          <a:noFill/>
          <a:ln>
            <a:noFill/>
          </a:ln>
        </p:spPr>
      </p:pic>
      <p:pic>
        <p:nvPicPr>
          <p:cNvPr id="344" name="Shape 344"/>
          <p:cNvPicPr preferRelativeResize="0"/>
          <p:nvPr/>
        </p:nvPicPr>
        <p:blipFill rotWithShape="1">
          <a:blip r:embed="rId4">
            <a:alphaModFix/>
          </a:blip>
          <a:srcRect b="0" l="0" r="0" t="0"/>
          <a:stretch/>
        </p:blipFill>
        <p:spPr>
          <a:xfrm>
            <a:off x="3429000" y="2057400"/>
            <a:ext cx="5410200" cy="4064000"/>
          </a:xfrm>
          <a:prstGeom prst="rect">
            <a:avLst/>
          </a:prstGeom>
          <a:noFill/>
          <a:ln>
            <a:noFill/>
          </a:ln>
        </p:spPr>
      </p:pic>
      <p:pic>
        <p:nvPicPr>
          <p:cNvPr id="345" name="Shape 345"/>
          <p:cNvPicPr preferRelativeResize="0"/>
          <p:nvPr/>
        </p:nvPicPr>
        <p:blipFill rotWithShape="1">
          <a:blip r:embed="rId5">
            <a:alphaModFix/>
          </a:blip>
          <a:srcRect b="0" l="0" r="0" t="0"/>
          <a:stretch/>
        </p:blipFill>
        <p:spPr>
          <a:xfrm>
            <a:off x="3429000" y="2057400"/>
            <a:ext cx="5410200" cy="4064000"/>
          </a:xfrm>
          <a:prstGeom prst="rect">
            <a:avLst/>
          </a:prstGeom>
          <a:noFill/>
          <a:ln>
            <a:noFill/>
          </a:ln>
        </p:spPr>
      </p:pic>
      <p:pic>
        <p:nvPicPr>
          <p:cNvPr id="346" name="Shape 346"/>
          <p:cNvPicPr preferRelativeResize="0"/>
          <p:nvPr/>
        </p:nvPicPr>
        <p:blipFill rotWithShape="1">
          <a:blip r:embed="rId6">
            <a:alphaModFix/>
          </a:blip>
          <a:srcRect b="0" l="0" r="0" t="0"/>
          <a:stretch/>
        </p:blipFill>
        <p:spPr>
          <a:xfrm>
            <a:off x="3429000" y="2057400"/>
            <a:ext cx="5410200" cy="4064000"/>
          </a:xfrm>
          <a:prstGeom prst="rect">
            <a:avLst/>
          </a:prstGeom>
          <a:noFill/>
          <a:ln>
            <a:noFill/>
          </a:ln>
        </p:spPr>
      </p:pic>
      <p:pic>
        <p:nvPicPr>
          <p:cNvPr id="347" name="Shape 347"/>
          <p:cNvPicPr preferRelativeResize="0"/>
          <p:nvPr/>
        </p:nvPicPr>
        <p:blipFill rotWithShape="1">
          <a:blip r:embed="rId7">
            <a:alphaModFix/>
          </a:blip>
          <a:srcRect b="0" l="0" r="0" t="0"/>
          <a:stretch/>
        </p:blipFill>
        <p:spPr>
          <a:xfrm>
            <a:off x="3429000" y="2057400"/>
            <a:ext cx="5410200" cy="4064000"/>
          </a:xfrm>
          <a:prstGeom prst="rect">
            <a:avLst/>
          </a:prstGeom>
          <a:noFill/>
          <a:ln>
            <a:noFill/>
          </a:ln>
        </p:spPr>
      </p:pic>
      <p:pic>
        <p:nvPicPr>
          <p:cNvPr id="348" name="Shape 348"/>
          <p:cNvPicPr preferRelativeResize="0"/>
          <p:nvPr/>
        </p:nvPicPr>
        <p:blipFill rotWithShape="1">
          <a:blip r:embed="rId8">
            <a:alphaModFix/>
          </a:blip>
          <a:srcRect b="0" l="0" r="0" t="0"/>
          <a:stretch/>
        </p:blipFill>
        <p:spPr>
          <a:xfrm>
            <a:off x="3429000" y="2057400"/>
            <a:ext cx="5410200" cy="4064000"/>
          </a:xfrm>
          <a:prstGeom prst="rect">
            <a:avLst/>
          </a:prstGeom>
          <a:noFill/>
          <a:ln>
            <a:noFill/>
          </a:ln>
        </p:spPr>
      </p:pic>
      <p:pic>
        <p:nvPicPr>
          <p:cNvPr id="349" name="Shape 349"/>
          <p:cNvPicPr preferRelativeResize="0"/>
          <p:nvPr/>
        </p:nvPicPr>
        <p:blipFill rotWithShape="1">
          <a:blip r:embed="rId9">
            <a:alphaModFix/>
          </a:blip>
          <a:srcRect b="0" l="0" r="0" t="0"/>
          <a:stretch/>
        </p:blipFill>
        <p:spPr>
          <a:xfrm>
            <a:off x="3429000" y="2057400"/>
            <a:ext cx="5410200" cy="4064000"/>
          </a:xfrm>
          <a:prstGeom prst="rect">
            <a:avLst/>
          </a:prstGeom>
          <a:noFill/>
          <a:ln>
            <a:noFill/>
          </a:ln>
        </p:spPr>
      </p:pic>
      <p:pic>
        <p:nvPicPr>
          <p:cNvPr id="350" name="Shape 350"/>
          <p:cNvPicPr preferRelativeResize="0"/>
          <p:nvPr/>
        </p:nvPicPr>
        <p:blipFill rotWithShape="1">
          <a:blip r:embed="rId10">
            <a:alphaModFix/>
          </a:blip>
          <a:srcRect b="0" l="0" r="0" t="0"/>
          <a:stretch/>
        </p:blipFill>
        <p:spPr>
          <a:xfrm>
            <a:off x="3429000" y="2057400"/>
            <a:ext cx="5410200" cy="4064000"/>
          </a:xfrm>
          <a:prstGeom prst="rect">
            <a:avLst/>
          </a:prstGeom>
          <a:noFill/>
          <a:ln>
            <a:noFill/>
          </a:ln>
        </p:spPr>
      </p:pic>
      <p:pic>
        <p:nvPicPr>
          <p:cNvPr id="351" name="Shape 351"/>
          <p:cNvPicPr preferRelativeResize="0"/>
          <p:nvPr/>
        </p:nvPicPr>
        <p:blipFill rotWithShape="1">
          <a:blip r:embed="rId11">
            <a:alphaModFix/>
          </a:blip>
          <a:srcRect b="0" l="0" r="0" t="0"/>
          <a:stretch/>
        </p:blipFill>
        <p:spPr>
          <a:xfrm>
            <a:off x="3429000" y="2057400"/>
            <a:ext cx="5410200" cy="406400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5" name="Shape 355"/>
        <p:cNvGrpSpPr/>
        <p:nvPr/>
      </p:nvGrpSpPr>
      <p:grpSpPr>
        <a:xfrm>
          <a:off x="0" y="0"/>
          <a:ext cx="0" cy="0"/>
          <a:chOff x="0" y="0"/>
          <a:chExt cx="0" cy="0"/>
        </a:xfrm>
      </p:grpSpPr>
      <p:sp>
        <p:nvSpPr>
          <p:cNvPr id="356" name="Shape 356"/>
          <p:cNvSpPr txBox="1"/>
          <p:nvPr/>
        </p:nvSpPr>
        <p:spPr>
          <a:xfrm>
            <a:off x="990600" y="666750"/>
            <a:ext cx="5562600" cy="933450"/>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REDUCING METHANE EMISSIONS</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#7: How do we determine the optimum level of pollution?</a:t>
            </a:r>
          </a:p>
        </p:txBody>
      </p:sp>
      <p:sp>
        <p:nvSpPr>
          <p:cNvPr id="357" name="Shape 357"/>
          <p:cNvSpPr txBox="1"/>
          <p:nvPr/>
        </p:nvSpPr>
        <p:spPr>
          <a:xfrm>
            <a:off x="990600" y="2667000"/>
            <a:ext cx="3733800" cy="26447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marginal cost of abatement is less than $10 per ton for the first 36 tons.</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It increases to $150 per ton at 69 tons.</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Recovery is relatively cheap at small amounts but becomes progressively more expensive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What is the optimum level of abatement?</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It depends on the marginal benefit.</a:t>
            </a:r>
          </a:p>
        </p:txBody>
      </p:sp>
      <p:sp>
        <p:nvSpPr>
          <p:cNvPr id="358" name="Shape 358"/>
          <p:cNvSpPr txBox="1"/>
          <p:nvPr/>
        </p:nvSpPr>
        <p:spPr>
          <a:xfrm>
            <a:off x="990600" y="1752600"/>
            <a:ext cx="3429000" cy="7302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Methane contributes to global warming.  It comes from landfills, natural gas systems, coal mining, and livestock. </a:t>
            </a:r>
          </a:p>
        </p:txBody>
      </p:sp>
      <p:grpSp>
        <p:nvGrpSpPr>
          <p:cNvPr id="359" name="Shape 359"/>
          <p:cNvGrpSpPr/>
          <p:nvPr/>
        </p:nvGrpSpPr>
        <p:grpSpPr>
          <a:xfrm>
            <a:off x="3471862" y="304800"/>
            <a:ext cx="3005137" cy="366711"/>
            <a:chOff x="2568575" y="-185736"/>
            <a:chExt cx="3005137" cy="366711"/>
          </a:xfrm>
        </p:grpSpPr>
        <p:sp>
          <p:nvSpPr>
            <p:cNvPr id="360" name="Shape 360"/>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61" name="Shape 361"/>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62" name="Shape 362"/>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63" name="Shape 363"/>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7</a:t>
              </a:r>
            </a:p>
          </p:txBody>
        </p:sp>
      </p:gr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 name="Shape 46"/>
        <p:cNvGrpSpPr/>
        <p:nvPr/>
      </p:nvGrpSpPr>
      <p:grpSpPr>
        <a:xfrm>
          <a:off x="0" y="0"/>
          <a:ext cx="0" cy="0"/>
          <a:chOff x="0" y="0"/>
          <a:chExt cx="0" cy="0"/>
        </a:xfrm>
      </p:grpSpPr>
      <p:sp>
        <p:nvSpPr>
          <p:cNvPr id="47" name="Shape 47"/>
          <p:cNvSpPr txBox="1"/>
          <p:nvPr/>
        </p:nvSpPr>
        <p:spPr>
          <a:xfrm>
            <a:off x="2209800" y="2044700"/>
            <a:ext cx="5410200" cy="3898900"/>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Why does a new car lose about 20 percent of its value in the first week?</a:t>
            </a:r>
          </a:p>
          <a:p>
            <a:pPr indent="0" lvl="0" marL="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The Resale Value of a Week-Old Car</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can government solve the adverse-selection problem?</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Regulation of the California Kiwifruit Market</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Does the market for baseball pitchers suffer from the adverse-selection problem?</a:t>
            </a:r>
          </a:p>
          <a:p>
            <a:pPr indent="0" lvl="0" marL="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Baseball Pitchers Are Like Used Cars</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does car insurance affect driving behavior?</a:t>
            </a:r>
          </a:p>
          <a:p>
            <a:pPr indent="0" lvl="0" marL="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Car Insurance and Risky Driving</a:t>
            </a:r>
          </a:p>
        </p:txBody>
      </p:sp>
      <p:cxnSp>
        <p:nvCxnSpPr>
          <p:cNvPr id="48" name="Shape 48"/>
          <p:cNvCxnSpPr/>
          <p:nvPr/>
        </p:nvCxnSpPr>
        <p:spPr>
          <a:xfrm>
            <a:off x="7848600" y="1649411"/>
            <a:ext cx="0" cy="4052886"/>
          </a:xfrm>
          <a:prstGeom prst="straightConnector1">
            <a:avLst/>
          </a:prstGeom>
          <a:noFill/>
          <a:ln cap="rnd" cmpd="sng" w="9525">
            <a:solidFill>
              <a:srgbClr val="ADC2E4"/>
            </a:solidFill>
            <a:prstDash val="solid"/>
            <a:miter/>
            <a:headEnd len="med" w="med" type="none"/>
            <a:tailEnd len="med" w="med" type="none"/>
          </a:ln>
        </p:spPr>
      </p:cxnSp>
      <p:cxnSp>
        <p:nvCxnSpPr>
          <p:cNvPr id="49" name="Shape 49"/>
          <p:cNvCxnSpPr/>
          <p:nvPr/>
        </p:nvCxnSpPr>
        <p:spPr>
          <a:xfrm>
            <a:off x="6172200" y="1649411"/>
            <a:ext cx="1676399" cy="0"/>
          </a:xfrm>
          <a:prstGeom prst="straightConnector1">
            <a:avLst/>
          </a:prstGeom>
          <a:noFill/>
          <a:ln cap="rnd" cmpd="sng" w="9525">
            <a:solidFill>
              <a:srgbClr val="ADC2E4"/>
            </a:solidFill>
            <a:prstDash val="solid"/>
            <a:miter/>
            <a:headEnd len="med" w="med" type="none"/>
            <a:tailEnd len="med" w="med" type="none"/>
          </a:ln>
        </p:spPr>
      </p:cxnSp>
      <p:sp>
        <p:nvSpPr>
          <p:cNvPr id="50" name="Shape 50"/>
          <p:cNvSpPr/>
          <p:nvPr/>
        </p:nvSpPr>
        <p:spPr>
          <a:xfrm>
            <a:off x="1676400" y="20447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1" name="Shape 51"/>
          <p:cNvSpPr txBox="1"/>
          <p:nvPr/>
        </p:nvSpPr>
        <p:spPr>
          <a:xfrm>
            <a:off x="1704975" y="2058986"/>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sp>
        <p:nvSpPr>
          <p:cNvPr id="52" name="Shape 52"/>
          <p:cNvSpPr/>
          <p:nvPr/>
        </p:nvSpPr>
        <p:spPr>
          <a:xfrm>
            <a:off x="1614487" y="31115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3" name="Shape 53"/>
          <p:cNvSpPr txBox="1"/>
          <p:nvPr/>
        </p:nvSpPr>
        <p:spPr>
          <a:xfrm>
            <a:off x="1643061" y="3116261"/>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sp>
        <p:nvSpPr>
          <p:cNvPr id="54" name="Shape 54"/>
          <p:cNvSpPr/>
          <p:nvPr/>
        </p:nvSpPr>
        <p:spPr>
          <a:xfrm>
            <a:off x="1600200" y="41021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5" name="Shape 55"/>
          <p:cNvSpPr txBox="1"/>
          <p:nvPr/>
        </p:nvSpPr>
        <p:spPr>
          <a:xfrm>
            <a:off x="1628775" y="41068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sp>
        <p:nvSpPr>
          <p:cNvPr id="56" name="Shape 56"/>
          <p:cNvSpPr/>
          <p:nvPr/>
        </p:nvSpPr>
        <p:spPr>
          <a:xfrm>
            <a:off x="1600200" y="5203825"/>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7" name="Shape 57"/>
          <p:cNvSpPr txBox="1"/>
          <p:nvPr/>
        </p:nvSpPr>
        <p:spPr>
          <a:xfrm>
            <a:off x="1628775" y="5208587"/>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sp>
        <p:nvSpPr>
          <p:cNvPr id="58" name="Shape 58"/>
          <p:cNvSpPr/>
          <p:nvPr/>
        </p:nvSpPr>
        <p:spPr>
          <a:xfrm>
            <a:off x="1676400" y="1435100"/>
            <a:ext cx="4583112" cy="341311"/>
          </a:xfrm>
          <a:prstGeom prst="roundRect">
            <a:avLst>
              <a:gd fmla="val 16667" name="adj"/>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9" name="Shape 59"/>
          <p:cNvSpPr txBox="1"/>
          <p:nvPr/>
        </p:nvSpPr>
        <p:spPr>
          <a:xfrm>
            <a:off x="1752600" y="1435100"/>
            <a:ext cx="44767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Y I N G   T H E   C O N C E P T 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7" name="Shape 367"/>
        <p:cNvGrpSpPr/>
        <p:nvPr/>
      </p:nvGrpSpPr>
      <p:grpSpPr>
        <a:xfrm>
          <a:off x="0" y="0"/>
          <a:ext cx="0" cy="0"/>
          <a:chOff x="0" y="0"/>
          <a:chExt cx="0" cy="0"/>
        </a:xfrm>
      </p:grpSpPr>
      <p:sp>
        <p:nvSpPr>
          <p:cNvPr id="368" name="Shape 368"/>
          <p:cNvSpPr txBox="1"/>
          <p:nvPr/>
        </p:nvSpPr>
        <p:spPr>
          <a:xfrm>
            <a:off x="2660650" y="152400"/>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9.7</a:t>
            </a:r>
          </a:p>
        </p:txBody>
      </p:sp>
      <p:cxnSp>
        <p:nvCxnSpPr>
          <p:cNvPr id="369" name="Shape 369"/>
          <p:cNvCxnSpPr/>
          <p:nvPr/>
        </p:nvCxnSpPr>
        <p:spPr>
          <a:xfrm>
            <a:off x="349885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70" name="Shape 370"/>
          <p:cNvSpPr txBox="1"/>
          <p:nvPr/>
        </p:nvSpPr>
        <p:spPr>
          <a:xfrm>
            <a:off x="3581400" y="104775"/>
            <a:ext cx="52577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TAXING POLLUTION</a:t>
            </a:r>
          </a:p>
        </p:txBody>
      </p:sp>
      <p:sp>
        <p:nvSpPr>
          <p:cNvPr id="371" name="Shape 371"/>
          <p:cNvSpPr txBox="1"/>
          <p:nvPr/>
        </p:nvSpPr>
        <p:spPr>
          <a:xfrm>
            <a:off x="2438400" y="1447800"/>
            <a:ext cx="5333999" cy="1069975"/>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private cost of production</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production cost borne by a producer, which typically includes the costs of labor, capital, and materials.</a:t>
            </a:r>
          </a:p>
        </p:txBody>
      </p:sp>
      <p:sp>
        <p:nvSpPr>
          <p:cNvPr id="372" name="Shape 372"/>
          <p:cNvSpPr txBox="1"/>
          <p:nvPr/>
        </p:nvSpPr>
        <p:spPr>
          <a:xfrm>
            <a:off x="2438400" y="2779711"/>
            <a:ext cx="5410200" cy="581024"/>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external cost of production</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cost incurred by someone other than the producer.</a:t>
            </a:r>
          </a:p>
        </p:txBody>
      </p:sp>
      <p:sp>
        <p:nvSpPr>
          <p:cNvPr id="373" name="Shape 373"/>
          <p:cNvSpPr txBox="1"/>
          <p:nvPr/>
        </p:nvSpPr>
        <p:spPr>
          <a:xfrm>
            <a:off x="2438400" y="3617912"/>
            <a:ext cx="5410200" cy="581024"/>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social cost of production</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Private cost plus external cost.</a:t>
            </a:r>
          </a:p>
        </p:txBody>
      </p:sp>
      <p:sp>
        <p:nvSpPr>
          <p:cNvPr id="374" name="Shape 374"/>
          <p:cNvSpPr txBox="1"/>
          <p:nvPr/>
        </p:nvSpPr>
        <p:spPr>
          <a:xfrm>
            <a:off x="2438400" y="4506912"/>
            <a:ext cx="5333999" cy="825499"/>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pollution tax</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tax or charge equal to the external cost per unit of pollution.</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8" name="Shape 378"/>
        <p:cNvGrpSpPr/>
        <p:nvPr/>
      </p:nvGrpSpPr>
      <p:grpSpPr>
        <a:xfrm>
          <a:off x="0" y="0"/>
          <a:ext cx="0" cy="0"/>
          <a:chOff x="0" y="0"/>
          <a:chExt cx="0" cy="0"/>
        </a:xfrm>
      </p:grpSpPr>
      <p:sp>
        <p:nvSpPr>
          <p:cNvPr id="379" name="Shape 379"/>
          <p:cNvSpPr txBox="1"/>
          <p:nvPr/>
        </p:nvSpPr>
        <p:spPr>
          <a:xfrm>
            <a:off x="990600" y="1066800"/>
            <a:ext cx="73152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A Firm’s Response to a Pollution Tax</a:t>
            </a:r>
          </a:p>
        </p:txBody>
      </p:sp>
      <p:pic>
        <p:nvPicPr>
          <p:cNvPr id="380" name="Shape 380"/>
          <p:cNvPicPr preferRelativeResize="0"/>
          <p:nvPr/>
        </p:nvPicPr>
        <p:blipFill rotWithShape="1">
          <a:blip r:embed="rId3">
            <a:alphaModFix/>
          </a:blip>
          <a:srcRect b="0" l="0" r="0" t="0"/>
          <a:stretch/>
        </p:blipFill>
        <p:spPr>
          <a:xfrm>
            <a:off x="4171950" y="2967036"/>
            <a:ext cx="4572000" cy="361950"/>
          </a:xfrm>
          <a:prstGeom prst="rect">
            <a:avLst/>
          </a:prstGeom>
          <a:noFill/>
          <a:ln>
            <a:noFill/>
          </a:ln>
        </p:spPr>
      </p:pic>
      <p:sp>
        <p:nvSpPr>
          <p:cNvPr id="381" name="Shape 381"/>
          <p:cNvSpPr txBox="1"/>
          <p:nvPr/>
        </p:nvSpPr>
        <p:spPr>
          <a:xfrm>
            <a:off x="990600" y="1828800"/>
            <a:ext cx="2362200" cy="7921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9.4</a:t>
            </a:r>
          </a:p>
          <a:p>
            <a:pPr indent="0" lvl="0" marL="0" marR="0" rtl="0" algn="l">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The Firm’s Response to an SO</a:t>
            </a:r>
            <a:r>
              <a:rPr b="1" baseline="-25000" i="0" lang="en-US" sz="1400" u="none" cap="none" strike="noStrike">
                <a:solidFill>
                  <a:schemeClr val="lt2"/>
                </a:solidFill>
                <a:latin typeface="Arial"/>
                <a:ea typeface="Arial"/>
                <a:cs typeface="Arial"/>
                <a:sym typeface="Arial"/>
              </a:rPr>
              <a:t>2</a:t>
            </a:r>
            <a:r>
              <a:rPr b="1" i="0" lang="en-US" sz="1400" u="none" cap="none" strike="noStrike">
                <a:solidFill>
                  <a:schemeClr val="lt2"/>
                </a:solidFill>
                <a:latin typeface="Arial"/>
                <a:ea typeface="Arial"/>
                <a:cs typeface="Arial"/>
                <a:sym typeface="Arial"/>
              </a:rPr>
              <a:t> Tax</a:t>
            </a:r>
          </a:p>
        </p:txBody>
      </p:sp>
      <p:pic>
        <p:nvPicPr>
          <p:cNvPr id="382" name="Shape 382"/>
          <p:cNvPicPr preferRelativeResize="0"/>
          <p:nvPr/>
        </p:nvPicPr>
        <p:blipFill rotWithShape="1">
          <a:blip r:embed="rId4">
            <a:alphaModFix/>
          </a:blip>
          <a:srcRect b="0" l="0" r="0" t="0"/>
          <a:stretch/>
        </p:blipFill>
        <p:spPr>
          <a:xfrm>
            <a:off x="3657600" y="1752600"/>
            <a:ext cx="5295900" cy="3648074"/>
          </a:xfrm>
          <a:prstGeom prst="rect">
            <a:avLst/>
          </a:prstGeom>
          <a:noFill/>
          <a:ln>
            <a:noFill/>
          </a:ln>
        </p:spPr>
      </p:pic>
      <p:pic>
        <p:nvPicPr>
          <p:cNvPr id="383" name="Shape 383"/>
          <p:cNvPicPr preferRelativeResize="0"/>
          <p:nvPr/>
        </p:nvPicPr>
        <p:blipFill rotWithShape="1">
          <a:blip r:embed="rId5">
            <a:alphaModFix/>
          </a:blip>
          <a:srcRect b="0" l="0" r="0" t="0"/>
          <a:stretch/>
        </p:blipFill>
        <p:spPr>
          <a:xfrm>
            <a:off x="3657600" y="1752600"/>
            <a:ext cx="5295900" cy="3648074"/>
          </a:xfrm>
          <a:prstGeom prst="rect">
            <a:avLst/>
          </a:prstGeom>
          <a:noFill/>
          <a:ln>
            <a:noFill/>
          </a:ln>
        </p:spPr>
      </p:pic>
      <p:pic>
        <p:nvPicPr>
          <p:cNvPr id="384" name="Shape 384"/>
          <p:cNvPicPr preferRelativeResize="0"/>
          <p:nvPr/>
        </p:nvPicPr>
        <p:blipFill rotWithShape="1">
          <a:blip r:embed="rId6">
            <a:alphaModFix/>
          </a:blip>
          <a:srcRect b="0" l="0" r="0" t="0"/>
          <a:stretch/>
        </p:blipFill>
        <p:spPr>
          <a:xfrm>
            <a:off x="3657600" y="1752600"/>
            <a:ext cx="5295900" cy="3648074"/>
          </a:xfrm>
          <a:prstGeom prst="rect">
            <a:avLst/>
          </a:prstGeom>
          <a:noFill/>
          <a:ln>
            <a:noFill/>
          </a:ln>
        </p:spPr>
      </p:pic>
      <p:pic>
        <p:nvPicPr>
          <p:cNvPr id="385" name="Shape 385"/>
          <p:cNvPicPr preferRelativeResize="0"/>
          <p:nvPr/>
        </p:nvPicPr>
        <p:blipFill rotWithShape="1">
          <a:blip r:embed="rId7">
            <a:alphaModFix/>
          </a:blip>
          <a:srcRect b="0" l="0" r="0" t="0"/>
          <a:stretch/>
        </p:blipFill>
        <p:spPr>
          <a:xfrm>
            <a:off x="3657600" y="1752600"/>
            <a:ext cx="5295900" cy="3648074"/>
          </a:xfrm>
          <a:prstGeom prst="rect">
            <a:avLst/>
          </a:prstGeom>
          <a:noFill/>
          <a:ln>
            <a:noFill/>
          </a:ln>
        </p:spPr>
      </p:pic>
      <p:pic>
        <p:nvPicPr>
          <p:cNvPr id="386" name="Shape 386"/>
          <p:cNvPicPr preferRelativeResize="0"/>
          <p:nvPr/>
        </p:nvPicPr>
        <p:blipFill rotWithShape="1">
          <a:blip r:embed="rId8">
            <a:alphaModFix/>
          </a:blip>
          <a:srcRect b="0" l="0" r="0" t="0"/>
          <a:stretch/>
        </p:blipFill>
        <p:spPr>
          <a:xfrm>
            <a:off x="3657600" y="1752600"/>
            <a:ext cx="5295900" cy="3648074"/>
          </a:xfrm>
          <a:prstGeom prst="rect">
            <a:avLst/>
          </a:prstGeom>
          <a:noFill/>
          <a:ln>
            <a:noFill/>
          </a:ln>
        </p:spPr>
      </p:pic>
      <p:pic>
        <p:nvPicPr>
          <p:cNvPr id="387" name="Shape 387"/>
          <p:cNvPicPr preferRelativeResize="0"/>
          <p:nvPr/>
        </p:nvPicPr>
        <p:blipFill rotWithShape="1">
          <a:blip r:embed="rId9">
            <a:alphaModFix/>
          </a:blip>
          <a:srcRect b="0" l="0" r="0" t="0"/>
          <a:stretch/>
        </p:blipFill>
        <p:spPr>
          <a:xfrm>
            <a:off x="3657600" y="1752600"/>
            <a:ext cx="5295900" cy="3648074"/>
          </a:xfrm>
          <a:prstGeom prst="rect">
            <a:avLst/>
          </a:prstGeom>
          <a:noFill/>
          <a:ln>
            <a:noFill/>
          </a:ln>
        </p:spPr>
      </p:pic>
      <p:sp>
        <p:nvSpPr>
          <p:cNvPr id="388" name="Shape 388"/>
          <p:cNvSpPr txBox="1"/>
          <p:nvPr/>
        </p:nvSpPr>
        <p:spPr>
          <a:xfrm>
            <a:off x="990600" y="2971800"/>
            <a:ext cx="2590800" cy="26447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From the perspective of a firm subject to a pollution tax, the marginal benefit of abatement is the $3,500 pollution tax that can be avoided by cutting pollution by one ton.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firm satisfies the marginal principle at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with six tons of abatement, leaving two tons of SO</a:t>
            </a:r>
            <a:r>
              <a:rPr b="0" baseline="-25000" i="0" lang="en-US" sz="1400" u="none" cap="none" strike="noStrike">
                <a:solidFill>
                  <a:schemeClr val="dk1"/>
                </a:solidFill>
                <a:latin typeface="Arial"/>
                <a:ea typeface="Arial"/>
                <a:cs typeface="Arial"/>
                <a:sym typeface="Arial"/>
              </a:rPr>
              <a:t>2</a:t>
            </a:r>
            <a:r>
              <a:rPr b="0" i="0" lang="en-US" sz="1400" u="none" cap="none" strike="noStrike">
                <a:solidFill>
                  <a:schemeClr val="dk1"/>
                </a:solidFill>
                <a:latin typeface="Arial"/>
                <a:ea typeface="Arial"/>
                <a:cs typeface="Arial"/>
                <a:sym typeface="Arial"/>
              </a:rPr>
              <a:t> discharged into the atmosphere.</a:t>
            </a:r>
          </a:p>
        </p:txBody>
      </p:sp>
      <p:sp>
        <p:nvSpPr>
          <p:cNvPr id="389" name="Shape 389"/>
          <p:cNvSpPr txBox="1"/>
          <p:nvPr/>
        </p:nvSpPr>
        <p:spPr>
          <a:xfrm>
            <a:off x="2660650" y="152400"/>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9.7</a:t>
            </a:r>
          </a:p>
        </p:txBody>
      </p:sp>
      <p:cxnSp>
        <p:nvCxnSpPr>
          <p:cNvPr id="390" name="Shape 390"/>
          <p:cNvCxnSpPr/>
          <p:nvPr/>
        </p:nvCxnSpPr>
        <p:spPr>
          <a:xfrm>
            <a:off x="349885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91" name="Shape 391"/>
          <p:cNvSpPr txBox="1"/>
          <p:nvPr/>
        </p:nvSpPr>
        <p:spPr>
          <a:xfrm>
            <a:off x="3581400" y="104775"/>
            <a:ext cx="53339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TAXING POLLUTION (cont’d)</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5" name="Shape 395"/>
        <p:cNvGrpSpPr/>
        <p:nvPr/>
      </p:nvGrpSpPr>
      <p:grpSpPr>
        <a:xfrm>
          <a:off x="0" y="0"/>
          <a:ext cx="0" cy="0"/>
          <a:chOff x="0" y="0"/>
          <a:chExt cx="0" cy="0"/>
        </a:xfrm>
      </p:grpSpPr>
      <p:sp>
        <p:nvSpPr>
          <p:cNvPr id="396" name="Shape 396"/>
          <p:cNvSpPr txBox="1"/>
          <p:nvPr/>
        </p:nvSpPr>
        <p:spPr>
          <a:xfrm>
            <a:off x="990600" y="1066800"/>
            <a:ext cx="73152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Market Effects of a Pollution Tax</a:t>
            </a:r>
          </a:p>
        </p:txBody>
      </p:sp>
      <p:sp>
        <p:nvSpPr>
          <p:cNvPr id="397" name="Shape 397"/>
          <p:cNvSpPr txBox="1"/>
          <p:nvPr/>
        </p:nvSpPr>
        <p:spPr>
          <a:xfrm>
            <a:off x="1447800" y="2057400"/>
            <a:ext cx="7162799" cy="1330324"/>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production of electricity generates two major pollutants:</a:t>
            </a:r>
          </a:p>
          <a:p>
            <a:pPr indent="215900" lvl="1" marL="457200" marR="0" rtl="0" algn="l">
              <a:lnSpc>
                <a:spcPct val="150000"/>
              </a:lnSpc>
              <a:spcBef>
                <a:spcPts val="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Sulfur dioxide. </a:t>
            </a:r>
          </a:p>
          <a:p>
            <a:pPr indent="215900" lvl="1" marL="457200" marR="0" rtl="0" algn="l">
              <a:lnSpc>
                <a:spcPct val="150000"/>
              </a:lnSpc>
              <a:spcBef>
                <a:spcPts val="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Nitrogen oxides (NO</a:t>
            </a:r>
            <a:r>
              <a:rPr b="1" baseline="-25000" i="1" lang="en-US" sz="1800" u="none" cap="none" strike="noStrike">
                <a:solidFill>
                  <a:schemeClr val="dk1"/>
                </a:solidFill>
                <a:latin typeface="Arial"/>
                <a:ea typeface="Arial"/>
                <a:cs typeface="Arial"/>
                <a:sym typeface="Arial"/>
              </a:rPr>
              <a:t>x</a:t>
            </a:r>
            <a:r>
              <a:rPr b="1" i="1" lang="en-US" sz="1800" u="none" cap="none" strike="noStrike">
                <a:solidFill>
                  <a:schemeClr val="dk1"/>
                </a:solidFill>
                <a:latin typeface="Arial"/>
                <a:ea typeface="Arial"/>
                <a:cs typeface="Arial"/>
                <a:sym typeface="Arial"/>
              </a:rPr>
              <a:t> ).</a:t>
            </a:r>
          </a:p>
        </p:txBody>
      </p:sp>
      <p:sp>
        <p:nvSpPr>
          <p:cNvPr id="398" name="Shape 398"/>
          <p:cNvSpPr txBox="1"/>
          <p:nvPr/>
        </p:nvSpPr>
        <p:spPr>
          <a:xfrm>
            <a:off x="2660650" y="152400"/>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9.7</a:t>
            </a:r>
          </a:p>
        </p:txBody>
      </p:sp>
      <p:cxnSp>
        <p:nvCxnSpPr>
          <p:cNvPr id="399" name="Shape 399"/>
          <p:cNvCxnSpPr/>
          <p:nvPr/>
        </p:nvCxnSpPr>
        <p:spPr>
          <a:xfrm>
            <a:off x="349885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00" name="Shape 400"/>
          <p:cNvSpPr txBox="1"/>
          <p:nvPr/>
        </p:nvSpPr>
        <p:spPr>
          <a:xfrm>
            <a:off x="3581400" y="104775"/>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TAXING POLLUTION (cont’d)</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4" name="Shape 404"/>
        <p:cNvGrpSpPr/>
        <p:nvPr/>
      </p:nvGrpSpPr>
      <p:grpSpPr>
        <a:xfrm>
          <a:off x="0" y="0"/>
          <a:ext cx="0" cy="0"/>
          <a:chOff x="0" y="0"/>
          <a:chExt cx="0" cy="0"/>
        </a:xfrm>
      </p:grpSpPr>
      <p:sp>
        <p:nvSpPr>
          <p:cNvPr id="405" name="Shape 405"/>
          <p:cNvSpPr txBox="1"/>
          <p:nvPr/>
        </p:nvSpPr>
        <p:spPr>
          <a:xfrm>
            <a:off x="990600" y="1295400"/>
            <a:ext cx="2362200" cy="1025525"/>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►FIGURE 9.5</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Effects of SO</a:t>
            </a:r>
            <a:r>
              <a:rPr b="1" baseline="-25000" i="0" lang="en-US" sz="1400" u="none" cap="none" strike="noStrike">
                <a:solidFill>
                  <a:schemeClr val="lt2"/>
                </a:solidFill>
                <a:latin typeface="Arial"/>
                <a:ea typeface="Arial"/>
                <a:cs typeface="Arial"/>
                <a:sym typeface="Arial"/>
              </a:rPr>
              <a:t>2</a:t>
            </a:r>
            <a:r>
              <a:rPr b="1" i="0" lang="en-US" sz="1400" u="none" cap="none" strike="noStrike">
                <a:solidFill>
                  <a:schemeClr val="lt2"/>
                </a:solidFill>
                <a:latin typeface="Arial"/>
                <a:ea typeface="Arial"/>
                <a:cs typeface="Arial"/>
                <a:sym typeface="Arial"/>
              </a:rPr>
              <a:t> and NO</a:t>
            </a:r>
            <a:r>
              <a:rPr b="1" baseline="-25000" i="0" lang="en-US" sz="1400" u="none" cap="none" strike="noStrike">
                <a:solidFill>
                  <a:schemeClr val="lt2"/>
                </a:solidFill>
                <a:latin typeface="Arial"/>
                <a:ea typeface="Arial"/>
                <a:cs typeface="Arial"/>
                <a:sym typeface="Arial"/>
              </a:rPr>
              <a:t>x</a:t>
            </a:r>
            <a:r>
              <a:rPr b="1" i="0" lang="en-US" sz="1400" u="none" cap="none" strike="noStrike">
                <a:solidFill>
                  <a:schemeClr val="lt2"/>
                </a:solidFill>
                <a:latin typeface="Arial"/>
                <a:ea typeface="Arial"/>
                <a:cs typeface="Arial"/>
                <a:sym typeface="Arial"/>
              </a:rPr>
              <a:t> Taxes on the Electricity Market</a:t>
            </a:r>
          </a:p>
        </p:txBody>
      </p:sp>
      <p:pic>
        <p:nvPicPr>
          <p:cNvPr id="406" name="Shape 406"/>
          <p:cNvPicPr preferRelativeResize="0"/>
          <p:nvPr/>
        </p:nvPicPr>
        <p:blipFill rotWithShape="1">
          <a:blip r:embed="rId3">
            <a:alphaModFix/>
          </a:blip>
          <a:srcRect b="0" l="0" r="0" t="0"/>
          <a:stretch/>
        </p:blipFill>
        <p:spPr>
          <a:xfrm>
            <a:off x="3352800" y="1905000"/>
            <a:ext cx="5734050" cy="3600450"/>
          </a:xfrm>
          <a:prstGeom prst="rect">
            <a:avLst/>
          </a:prstGeom>
          <a:noFill/>
          <a:ln>
            <a:noFill/>
          </a:ln>
        </p:spPr>
      </p:pic>
      <p:pic>
        <p:nvPicPr>
          <p:cNvPr id="407" name="Shape 407"/>
          <p:cNvPicPr preferRelativeResize="0"/>
          <p:nvPr/>
        </p:nvPicPr>
        <p:blipFill rotWithShape="1">
          <a:blip r:embed="rId4">
            <a:alphaModFix/>
          </a:blip>
          <a:srcRect b="0" l="0" r="0" t="0"/>
          <a:stretch/>
        </p:blipFill>
        <p:spPr>
          <a:xfrm>
            <a:off x="3352800" y="1905000"/>
            <a:ext cx="5734050" cy="3600450"/>
          </a:xfrm>
          <a:prstGeom prst="rect">
            <a:avLst/>
          </a:prstGeom>
          <a:noFill/>
          <a:ln>
            <a:noFill/>
          </a:ln>
        </p:spPr>
      </p:pic>
      <p:pic>
        <p:nvPicPr>
          <p:cNvPr id="408" name="Shape 408"/>
          <p:cNvPicPr preferRelativeResize="0"/>
          <p:nvPr/>
        </p:nvPicPr>
        <p:blipFill rotWithShape="1">
          <a:blip r:embed="rId5">
            <a:alphaModFix/>
          </a:blip>
          <a:srcRect b="0" l="0" r="0" t="0"/>
          <a:stretch/>
        </p:blipFill>
        <p:spPr>
          <a:xfrm>
            <a:off x="3352800" y="1905000"/>
            <a:ext cx="5734050" cy="3600450"/>
          </a:xfrm>
          <a:prstGeom prst="rect">
            <a:avLst/>
          </a:prstGeom>
          <a:noFill/>
          <a:ln>
            <a:noFill/>
          </a:ln>
        </p:spPr>
      </p:pic>
      <p:pic>
        <p:nvPicPr>
          <p:cNvPr id="409" name="Shape 409"/>
          <p:cNvPicPr preferRelativeResize="0"/>
          <p:nvPr/>
        </p:nvPicPr>
        <p:blipFill rotWithShape="1">
          <a:blip r:embed="rId6">
            <a:alphaModFix/>
          </a:blip>
          <a:srcRect b="0" l="0" r="0" t="0"/>
          <a:stretch/>
        </p:blipFill>
        <p:spPr>
          <a:xfrm>
            <a:off x="3352800" y="1905000"/>
            <a:ext cx="5734050" cy="3600450"/>
          </a:xfrm>
          <a:prstGeom prst="rect">
            <a:avLst/>
          </a:prstGeom>
          <a:noFill/>
          <a:ln>
            <a:noFill/>
          </a:ln>
        </p:spPr>
      </p:pic>
      <p:pic>
        <p:nvPicPr>
          <p:cNvPr id="410" name="Shape 410"/>
          <p:cNvPicPr preferRelativeResize="0"/>
          <p:nvPr/>
        </p:nvPicPr>
        <p:blipFill rotWithShape="1">
          <a:blip r:embed="rId7">
            <a:alphaModFix/>
          </a:blip>
          <a:srcRect b="0" l="0" r="0" t="0"/>
          <a:stretch/>
        </p:blipFill>
        <p:spPr>
          <a:xfrm>
            <a:off x="3352800" y="1905000"/>
            <a:ext cx="5734050" cy="3600450"/>
          </a:xfrm>
          <a:prstGeom prst="rect">
            <a:avLst/>
          </a:prstGeom>
          <a:noFill/>
          <a:ln>
            <a:noFill/>
          </a:ln>
        </p:spPr>
      </p:pic>
      <p:pic>
        <p:nvPicPr>
          <p:cNvPr id="411" name="Shape 411"/>
          <p:cNvPicPr preferRelativeResize="0"/>
          <p:nvPr/>
        </p:nvPicPr>
        <p:blipFill rotWithShape="1">
          <a:blip r:embed="rId8">
            <a:alphaModFix/>
          </a:blip>
          <a:srcRect b="0" l="0" r="0" t="0"/>
          <a:stretch/>
        </p:blipFill>
        <p:spPr>
          <a:xfrm>
            <a:off x="3352800" y="1905000"/>
            <a:ext cx="5734050" cy="3600450"/>
          </a:xfrm>
          <a:prstGeom prst="rect">
            <a:avLst/>
          </a:prstGeom>
          <a:noFill/>
          <a:ln>
            <a:noFill/>
          </a:ln>
        </p:spPr>
      </p:pic>
      <p:pic>
        <p:nvPicPr>
          <p:cNvPr id="412" name="Shape 412"/>
          <p:cNvPicPr preferRelativeResize="0"/>
          <p:nvPr/>
        </p:nvPicPr>
        <p:blipFill rotWithShape="1">
          <a:blip r:embed="rId9">
            <a:alphaModFix/>
          </a:blip>
          <a:srcRect b="0" l="0" r="0" t="0"/>
          <a:stretch/>
        </p:blipFill>
        <p:spPr>
          <a:xfrm>
            <a:off x="3276600" y="1676400"/>
            <a:ext cx="5734050" cy="3600450"/>
          </a:xfrm>
          <a:prstGeom prst="rect">
            <a:avLst/>
          </a:prstGeom>
          <a:noFill/>
          <a:ln>
            <a:noFill/>
          </a:ln>
        </p:spPr>
      </p:pic>
      <p:sp>
        <p:nvSpPr>
          <p:cNvPr id="413" name="Shape 413"/>
          <p:cNvSpPr txBox="1"/>
          <p:nvPr/>
        </p:nvSpPr>
        <p:spPr>
          <a:xfrm>
            <a:off x="990600" y="2514600"/>
            <a:ext cx="2362200" cy="294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pollution tax increases the cost of producing electricity, shifting the market supply curve up. </a:t>
            </a:r>
          </a:p>
          <a:p>
            <a:pPr indent="0" lvl="0" marL="0" marR="0" rtl="0" algn="l">
              <a:lnSpc>
                <a:spcPct val="100000"/>
              </a:lnSpc>
              <a:spcBef>
                <a:spcPts val="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equilibrium moves from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to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tax increases the equilibrium price from $64.90 to $67.60 per megawatt-hour and decreases the equilibrium quantity.</a:t>
            </a:r>
          </a:p>
        </p:txBody>
      </p:sp>
      <p:sp>
        <p:nvSpPr>
          <p:cNvPr id="414" name="Shape 414"/>
          <p:cNvSpPr txBox="1"/>
          <p:nvPr/>
        </p:nvSpPr>
        <p:spPr>
          <a:xfrm>
            <a:off x="2660650" y="152400"/>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9.7</a:t>
            </a:r>
          </a:p>
        </p:txBody>
      </p:sp>
      <p:cxnSp>
        <p:nvCxnSpPr>
          <p:cNvPr id="415" name="Shape 415"/>
          <p:cNvCxnSpPr/>
          <p:nvPr/>
        </p:nvCxnSpPr>
        <p:spPr>
          <a:xfrm>
            <a:off x="349885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16" name="Shape 416"/>
          <p:cNvSpPr txBox="1"/>
          <p:nvPr/>
        </p:nvSpPr>
        <p:spPr>
          <a:xfrm>
            <a:off x="3581400" y="104775"/>
            <a:ext cx="52577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TAXING POLLUTION (cont’d)</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0" name="Shape 420"/>
        <p:cNvGrpSpPr/>
        <p:nvPr/>
      </p:nvGrpSpPr>
      <p:grpSpPr>
        <a:xfrm>
          <a:off x="0" y="0"/>
          <a:ext cx="0" cy="0"/>
          <a:chOff x="0" y="0"/>
          <a:chExt cx="0" cy="0"/>
        </a:xfrm>
      </p:grpSpPr>
      <p:sp>
        <p:nvSpPr>
          <p:cNvPr id="421" name="Shape 421"/>
          <p:cNvSpPr txBox="1"/>
          <p:nvPr>
            <p:ph idx="1" type="body"/>
          </p:nvPr>
        </p:nvSpPr>
        <p:spPr>
          <a:xfrm>
            <a:off x="304800" y="1447800"/>
            <a:ext cx="2971799" cy="2438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►FIGURE 9.6</a:t>
            </a:r>
            <a:r>
              <a:rPr b="0" i="0" lang="en-US" sz="1600" u="none" cap="none" strike="noStrike">
                <a:solidFill>
                  <a:srgbClr val="F15B47"/>
                </a:solidFill>
                <a:latin typeface="Arial"/>
                <a:ea typeface="Arial"/>
                <a:cs typeface="Arial"/>
                <a:sym typeface="Arial"/>
              </a:rPr>
              <a:t> </a:t>
            </a:r>
            <a:r>
              <a:rPr b="1" i="0" lang="en-US" sz="1400" u="none" cap="none" strike="noStrike">
                <a:solidFill>
                  <a:schemeClr val="lt2"/>
                </a:solidFill>
                <a:latin typeface="Arial"/>
                <a:ea typeface="Arial"/>
                <a:cs typeface="Arial"/>
                <a:sym typeface="Arial"/>
              </a:rPr>
              <a:t>Responses to SO</a:t>
            </a:r>
            <a:r>
              <a:rPr b="1" baseline="-25000" i="0" lang="en-US" sz="1400" u="none" cap="none" strike="noStrike">
                <a:solidFill>
                  <a:schemeClr val="lt2"/>
                </a:solidFill>
                <a:latin typeface="Arial"/>
                <a:ea typeface="Arial"/>
                <a:cs typeface="Arial"/>
                <a:sym typeface="Arial"/>
              </a:rPr>
              <a:t>2</a:t>
            </a:r>
            <a:r>
              <a:rPr b="1" i="0" lang="en-US" sz="1400" u="none" cap="none" strike="noStrike">
                <a:solidFill>
                  <a:schemeClr val="lt2"/>
                </a:solidFill>
                <a:latin typeface="Arial"/>
                <a:ea typeface="Arial"/>
                <a:cs typeface="Arial"/>
                <a:sym typeface="Arial"/>
              </a:rPr>
              <a:t> and NOx Taxes on Electricity Generation</a:t>
            </a:r>
            <a:r>
              <a:rPr b="0" i="0" lang="en-US" sz="1600" u="none" cap="none" strike="noStrike">
                <a:solidFill>
                  <a:srgbClr val="F15B47"/>
                </a:solidFill>
                <a:latin typeface="Arial"/>
                <a:ea typeface="Arial"/>
                <a:cs typeface="Arial"/>
                <a:sym typeface="Arial"/>
              </a:rPr>
              <a:t> </a:t>
            </a:r>
          </a:p>
          <a:p>
            <a:pPr indent="-342900" lvl="0" marL="342900" marR="0" rtl="0" algn="l">
              <a:lnSpc>
                <a:spcPct val="100000"/>
              </a:lnSpc>
              <a:spcBef>
                <a:spcPts val="320"/>
              </a:spcBef>
              <a:spcAft>
                <a:spcPts val="0"/>
              </a:spcAft>
              <a:buClr>
                <a:srgbClr val="F15B47"/>
              </a:buClr>
              <a:buSzPct val="25000"/>
              <a:buFont typeface="Arial"/>
              <a:buNone/>
            </a:pPr>
            <a:r>
              <a:t/>
            </a:r>
            <a:endParaRPr b="0" i="0" sz="1600" u="none" cap="none" strike="noStrike">
              <a:solidFill>
                <a:srgbClr val="F15B47"/>
              </a:solidFill>
              <a:latin typeface="Arial"/>
              <a:ea typeface="Arial"/>
              <a:cs typeface="Arial"/>
              <a:sym typeface="Arial"/>
            </a:endParaRPr>
          </a:p>
          <a:p>
            <a:pPr indent="-342900" lvl="0" marL="342900" marR="0" rtl="0" algn="l">
              <a:lnSpc>
                <a:spcPct val="100000"/>
              </a:lnSpc>
              <a:spcBef>
                <a:spcPts val="32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Taxes on SO</a:t>
            </a:r>
            <a:r>
              <a:rPr b="0" baseline="-25000" i="0" lang="en-US" sz="1600" u="none" cap="none" strike="noStrike">
                <a:solidFill>
                  <a:schemeClr val="dk1"/>
                </a:solidFill>
                <a:latin typeface="Arial"/>
                <a:ea typeface="Arial"/>
                <a:cs typeface="Arial"/>
                <a:sym typeface="Arial"/>
              </a:rPr>
              <a:t>2</a:t>
            </a:r>
            <a:r>
              <a:rPr b="0" i="0" lang="en-US" sz="1600" u="none" cap="none" strike="noStrike">
                <a:solidFill>
                  <a:schemeClr val="dk1"/>
                </a:solidFill>
                <a:latin typeface="Arial"/>
                <a:ea typeface="Arial"/>
                <a:cs typeface="Arial"/>
                <a:sym typeface="Arial"/>
              </a:rPr>
              <a:t> and NOx cause electricity generators to switch to low-sulfur coal and to alternative energy sources that generate less SO</a:t>
            </a:r>
            <a:r>
              <a:rPr b="0" baseline="-25000" i="0" lang="en-US" sz="1600" u="none" cap="none" strike="noStrike">
                <a:solidFill>
                  <a:schemeClr val="dk1"/>
                </a:solidFill>
                <a:latin typeface="Arial"/>
                <a:ea typeface="Arial"/>
                <a:cs typeface="Arial"/>
                <a:sym typeface="Arial"/>
              </a:rPr>
              <a:t>2</a:t>
            </a:r>
            <a:r>
              <a:rPr b="0" i="0" lang="en-US" sz="1600" u="none" cap="none" strike="noStrike">
                <a:solidFill>
                  <a:schemeClr val="dk1"/>
                </a:solidFill>
                <a:latin typeface="Arial"/>
                <a:ea typeface="Arial"/>
                <a:cs typeface="Arial"/>
                <a:sym typeface="Arial"/>
              </a:rPr>
              <a:t> and NOx.</a:t>
            </a:r>
          </a:p>
        </p:txBody>
      </p:sp>
      <p:pic>
        <p:nvPicPr>
          <p:cNvPr id="422" name="Shape 422"/>
          <p:cNvPicPr preferRelativeResize="0"/>
          <p:nvPr/>
        </p:nvPicPr>
        <p:blipFill rotWithShape="1">
          <a:blip r:embed="rId3">
            <a:alphaModFix/>
          </a:blip>
          <a:srcRect b="0" l="0" r="0" t="0"/>
          <a:stretch/>
        </p:blipFill>
        <p:spPr>
          <a:xfrm>
            <a:off x="3705225" y="1447800"/>
            <a:ext cx="5286375" cy="3533774"/>
          </a:xfrm>
          <a:prstGeom prst="rect">
            <a:avLst/>
          </a:prstGeom>
          <a:noFill/>
          <a:ln>
            <a:noFill/>
          </a:ln>
        </p:spPr>
      </p:pic>
      <p:pic>
        <p:nvPicPr>
          <p:cNvPr id="423" name="Shape 423"/>
          <p:cNvPicPr preferRelativeResize="0"/>
          <p:nvPr/>
        </p:nvPicPr>
        <p:blipFill rotWithShape="1">
          <a:blip r:embed="rId4">
            <a:alphaModFix/>
          </a:blip>
          <a:srcRect b="0" l="0" r="0" t="0"/>
          <a:stretch/>
        </p:blipFill>
        <p:spPr>
          <a:xfrm>
            <a:off x="3705225" y="1447800"/>
            <a:ext cx="5286375" cy="3533774"/>
          </a:xfrm>
          <a:prstGeom prst="rect">
            <a:avLst/>
          </a:prstGeom>
          <a:noFill/>
          <a:ln>
            <a:noFill/>
          </a:ln>
        </p:spPr>
      </p:pic>
      <p:pic>
        <p:nvPicPr>
          <p:cNvPr id="424" name="Shape 424"/>
          <p:cNvPicPr preferRelativeResize="0"/>
          <p:nvPr/>
        </p:nvPicPr>
        <p:blipFill rotWithShape="1">
          <a:blip r:embed="rId5">
            <a:alphaModFix/>
          </a:blip>
          <a:srcRect b="0" l="0" r="0" t="0"/>
          <a:stretch/>
        </p:blipFill>
        <p:spPr>
          <a:xfrm>
            <a:off x="3705225" y="1447800"/>
            <a:ext cx="5286375" cy="3533774"/>
          </a:xfrm>
          <a:prstGeom prst="rect">
            <a:avLst/>
          </a:prstGeom>
          <a:noFill/>
          <a:ln>
            <a:noFill/>
          </a:ln>
        </p:spPr>
      </p:pic>
      <p:pic>
        <p:nvPicPr>
          <p:cNvPr id="425" name="Shape 425"/>
          <p:cNvPicPr preferRelativeResize="0"/>
          <p:nvPr/>
        </p:nvPicPr>
        <p:blipFill rotWithShape="1">
          <a:blip r:embed="rId6">
            <a:alphaModFix/>
          </a:blip>
          <a:srcRect b="0" l="0" r="0" t="0"/>
          <a:stretch/>
        </p:blipFill>
        <p:spPr>
          <a:xfrm>
            <a:off x="3705225" y="1447800"/>
            <a:ext cx="5286375" cy="3533774"/>
          </a:xfrm>
          <a:prstGeom prst="rect">
            <a:avLst/>
          </a:prstGeom>
          <a:noFill/>
          <a:ln>
            <a:noFill/>
          </a:ln>
        </p:spPr>
      </p:pic>
      <p:pic>
        <p:nvPicPr>
          <p:cNvPr id="426" name="Shape 426"/>
          <p:cNvPicPr preferRelativeResize="0"/>
          <p:nvPr/>
        </p:nvPicPr>
        <p:blipFill rotWithShape="1">
          <a:blip r:embed="rId7">
            <a:alphaModFix/>
          </a:blip>
          <a:srcRect b="0" l="0" r="0" t="0"/>
          <a:stretch/>
        </p:blipFill>
        <p:spPr>
          <a:xfrm>
            <a:off x="3705225" y="1447800"/>
            <a:ext cx="5286375" cy="3533774"/>
          </a:xfrm>
          <a:prstGeom prst="rect">
            <a:avLst/>
          </a:prstGeom>
          <a:noFill/>
          <a:ln>
            <a:noFill/>
          </a:ln>
        </p:spPr>
      </p:pic>
      <p:sp>
        <p:nvSpPr>
          <p:cNvPr id="427" name="Shape 427"/>
          <p:cNvSpPr txBox="1"/>
          <p:nvPr/>
        </p:nvSpPr>
        <p:spPr>
          <a:xfrm>
            <a:off x="2660650" y="152400"/>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9.7</a:t>
            </a:r>
          </a:p>
        </p:txBody>
      </p:sp>
      <p:cxnSp>
        <p:nvCxnSpPr>
          <p:cNvPr id="428" name="Shape 428"/>
          <p:cNvCxnSpPr/>
          <p:nvPr/>
        </p:nvCxnSpPr>
        <p:spPr>
          <a:xfrm>
            <a:off x="349885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29" name="Shape 429"/>
          <p:cNvSpPr txBox="1"/>
          <p:nvPr/>
        </p:nvSpPr>
        <p:spPr>
          <a:xfrm>
            <a:off x="3581400" y="104775"/>
            <a:ext cx="52577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TAXING POLLUTION (cont’d)</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3" name="Shape 433"/>
        <p:cNvGrpSpPr/>
        <p:nvPr/>
      </p:nvGrpSpPr>
      <p:grpSpPr>
        <a:xfrm>
          <a:off x="0" y="0"/>
          <a:ext cx="0" cy="0"/>
          <a:chOff x="0" y="0"/>
          <a:chExt cx="0" cy="0"/>
        </a:xfrm>
      </p:grpSpPr>
      <p:sp>
        <p:nvSpPr>
          <p:cNvPr id="434" name="Shape 434"/>
          <p:cNvSpPr txBox="1"/>
          <p:nvPr/>
        </p:nvSpPr>
        <p:spPr>
          <a:xfrm>
            <a:off x="2133600" y="685800"/>
            <a:ext cx="4343400" cy="1201737"/>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   POLLUTION TAXES IN RURAL AND URBAN AREAS </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#8: How do pollution taxes vary across space?</a:t>
            </a:r>
          </a:p>
        </p:txBody>
      </p:sp>
      <p:sp>
        <p:nvSpPr>
          <p:cNvPr id="435" name="Shape 435"/>
          <p:cNvSpPr txBox="1"/>
          <p:nvPr/>
        </p:nvSpPr>
        <p:spPr>
          <a:xfrm>
            <a:off x="990600" y="2057400"/>
            <a:ext cx="7696199" cy="2563812"/>
          </a:xfrm>
          <a:prstGeom prst="rect">
            <a:avLst/>
          </a:prstGeom>
          <a:noFill/>
          <a:ln>
            <a:noFill/>
          </a:ln>
        </p:spPr>
        <p:txBody>
          <a:bodyPr anchorCtr="0" anchor="t" bIns="45700" lIns="91425" rIns="91425" tIns="45700">
            <a:noAutofit/>
          </a:bodyPr>
          <a:lstStyle/>
          <a:p>
            <a:pPr indent="-347662" lvl="0" marL="347662"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recent study estimated the marginal damages (external cost) for 10,000 sources of air pollution in the U.S.</a:t>
            </a:r>
          </a:p>
          <a:p>
            <a:pPr indent="-347662" lvl="0" marL="347662" marR="0" rtl="0" algn="l">
              <a:lnSpc>
                <a:spcPct val="100000"/>
              </a:lnSpc>
              <a:spcBef>
                <a:spcPts val="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347662" lvl="0" marL="347662"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The study reveals substantial spatial variation because of differences in population density.</a:t>
            </a:r>
          </a:p>
          <a:p>
            <a:pPr indent="-347662" lvl="0" marL="347662"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Marginal damage is $220 per ton in rural Oregon.</a:t>
            </a:r>
          </a:p>
          <a:p>
            <a:pPr indent="-347662" lvl="0" marL="347662"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Marginal damage is $10,860 per ton near New York.</a:t>
            </a:r>
          </a:p>
          <a:p>
            <a:pPr indent="-347662" lvl="0" marL="347662"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The appropriate pollution tax is equal to the marginal damage, so the tax would be larger in an urban area than a rural one</a:t>
            </a:r>
          </a:p>
        </p:txBody>
      </p:sp>
      <p:grpSp>
        <p:nvGrpSpPr>
          <p:cNvPr id="436" name="Shape 436"/>
          <p:cNvGrpSpPr/>
          <p:nvPr/>
        </p:nvGrpSpPr>
        <p:grpSpPr>
          <a:xfrm>
            <a:off x="3471862" y="304800"/>
            <a:ext cx="3005137" cy="366711"/>
            <a:chOff x="2568575" y="-185736"/>
            <a:chExt cx="3005137" cy="366711"/>
          </a:xfrm>
        </p:grpSpPr>
        <p:sp>
          <p:nvSpPr>
            <p:cNvPr id="437" name="Shape 437"/>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38" name="Shape 438"/>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439" name="Shape 439"/>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40" name="Shape 440"/>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8</a:t>
              </a:r>
            </a:p>
          </p:txBody>
        </p:sp>
      </p:gr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4" name="Shape 444"/>
        <p:cNvGrpSpPr/>
        <p:nvPr/>
      </p:nvGrpSpPr>
      <p:grpSpPr>
        <a:xfrm>
          <a:off x="0" y="0"/>
          <a:ext cx="0" cy="0"/>
          <a:chOff x="0" y="0"/>
          <a:chExt cx="0" cy="0"/>
        </a:xfrm>
      </p:grpSpPr>
      <p:sp>
        <p:nvSpPr>
          <p:cNvPr id="445" name="Shape 445"/>
          <p:cNvSpPr txBox="1"/>
          <p:nvPr/>
        </p:nvSpPr>
        <p:spPr>
          <a:xfrm>
            <a:off x="990600" y="1143000"/>
            <a:ext cx="73152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Uniform Abatement with Permits</a:t>
            </a:r>
          </a:p>
        </p:txBody>
      </p:sp>
      <p:sp>
        <p:nvSpPr>
          <p:cNvPr id="446" name="Shape 446"/>
          <p:cNvSpPr txBox="1"/>
          <p:nvPr/>
        </p:nvSpPr>
        <p:spPr>
          <a:xfrm>
            <a:off x="1219200" y="1752600"/>
            <a:ext cx="6553200" cy="1970086"/>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Consider an area with two electricity generators, firm L (for low cost) and firm H (for high cost). Suppose that in the absence of pollution-abatement efforts, each firm would discharge five tons of pollution per hour. The government sets a target abatement level of two tons of SO</a:t>
            </a:r>
            <a:r>
              <a:rPr b="0" baseline="-25000" i="0" lang="en-US" sz="1600" u="none" cap="none" strike="noStrike">
                <a:solidFill>
                  <a:schemeClr val="dk1"/>
                </a:solidFill>
                <a:latin typeface="Arial"/>
                <a:ea typeface="Arial"/>
                <a:cs typeface="Arial"/>
                <a:sym typeface="Arial"/>
              </a:rPr>
              <a:t>2</a:t>
            </a:r>
            <a:r>
              <a:rPr b="0" i="0" lang="en-US" sz="1600" u="none" cap="none" strike="noStrike">
                <a:solidFill>
                  <a:schemeClr val="dk1"/>
                </a:solidFill>
                <a:latin typeface="Arial"/>
                <a:ea typeface="Arial"/>
                <a:cs typeface="Arial"/>
                <a:sym typeface="Arial"/>
              </a:rPr>
              <a:t> per hour, divided equally between the two firms. Under this </a:t>
            </a:r>
            <a:r>
              <a:rPr b="0" i="1" lang="en-US" sz="1600" u="none" cap="none" strike="noStrike">
                <a:solidFill>
                  <a:schemeClr val="dk1"/>
                </a:solidFill>
                <a:latin typeface="Arial"/>
                <a:ea typeface="Arial"/>
                <a:cs typeface="Arial"/>
                <a:sym typeface="Arial"/>
              </a:rPr>
              <a:t>uniform abatement policy</a:t>
            </a:r>
            <a:r>
              <a:rPr b="0" i="0" lang="en-US" sz="1600" u="none" cap="none" strike="noStrike">
                <a:solidFill>
                  <a:schemeClr val="dk1"/>
                </a:solidFill>
                <a:latin typeface="Arial"/>
                <a:ea typeface="Arial"/>
                <a:cs typeface="Arial"/>
                <a:sym typeface="Arial"/>
              </a:rPr>
              <a:t>, the government will issue four pollution permits to each firm, forcing each firm to cut pollution from five tons to four tons.</a:t>
            </a:r>
          </a:p>
        </p:txBody>
      </p:sp>
      <p:sp>
        <p:nvSpPr>
          <p:cNvPr id="447" name="Shape 447"/>
          <p:cNvSpPr txBox="1"/>
          <p:nvPr/>
        </p:nvSpPr>
        <p:spPr>
          <a:xfrm>
            <a:off x="2590800" y="136525"/>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9.8</a:t>
            </a:r>
          </a:p>
        </p:txBody>
      </p:sp>
      <p:cxnSp>
        <p:nvCxnSpPr>
          <p:cNvPr id="448" name="Shape 448"/>
          <p:cNvCxnSpPr/>
          <p:nvPr/>
        </p:nvCxnSpPr>
        <p:spPr>
          <a:xfrm>
            <a:off x="349885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49" name="Shape 449"/>
          <p:cNvSpPr txBox="1"/>
          <p:nvPr/>
        </p:nvSpPr>
        <p:spPr>
          <a:xfrm>
            <a:off x="3527425" y="228600"/>
            <a:ext cx="5159374"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TRADITIONAL REGULATION</a:t>
            </a:r>
          </a:p>
        </p:txBody>
      </p:sp>
      <p:pic>
        <p:nvPicPr>
          <p:cNvPr id="450" name="Shape 450"/>
          <p:cNvPicPr preferRelativeResize="0"/>
          <p:nvPr/>
        </p:nvPicPr>
        <p:blipFill rotWithShape="1">
          <a:blip r:embed="rId3">
            <a:alphaModFix/>
          </a:blip>
          <a:srcRect b="0" l="0" r="0" t="0"/>
          <a:stretch/>
        </p:blipFill>
        <p:spPr>
          <a:xfrm>
            <a:off x="990600" y="4191000"/>
            <a:ext cx="7173912" cy="1981199"/>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4" name="Shape 454"/>
        <p:cNvGrpSpPr/>
        <p:nvPr/>
      </p:nvGrpSpPr>
      <p:grpSpPr>
        <a:xfrm>
          <a:off x="0" y="0"/>
          <a:ext cx="0" cy="0"/>
          <a:chOff x="0" y="0"/>
          <a:chExt cx="0" cy="0"/>
        </a:xfrm>
      </p:grpSpPr>
      <p:sp>
        <p:nvSpPr>
          <p:cNvPr id="455" name="Shape 455"/>
          <p:cNvSpPr txBox="1"/>
          <p:nvPr/>
        </p:nvSpPr>
        <p:spPr>
          <a:xfrm>
            <a:off x="990600" y="1066800"/>
            <a:ext cx="73152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Command and Control</a:t>
            </a:r>
          </a:p>
        </p:txBody>
      </p:sp>
      <p:sp>
        <p:nvSpPr>
          <p:cNvPr id="456" name="Shape 456"/>
          <p:cNvSpPr txBox="1"/>
          <p:nvPr/>
        </p:nvSpPr>
        <p:spPr>
          <a:xfrm>
            <a:off x="1219200" y="1676400"/>
            <a:ext cx="7010400" cy="3910012"/>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problem with this approach is that the mandated abatement technology—the control part of the policy—is unlikely to be the most efficient technology for two reasons:</a:t>
            </a:r>
          </a:p>
          <a:p>
            <a:pPr indent="0" lvl="0" marL="0" marR="0" rtl="0" algn="l">
              <a:lnSpc>
                <a:spcPct val="12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25425" lvl="1" marL="682625" marR="0" rtl="0" algn="l">
              <a:lnSpc>
                <a:spcPct val="12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regulatory policy specifies a single abatement technology for all firms. Because the producers of a polluting good often use different materials and production techniques, an abatement technology that is efficient for one firm may be inefficient for others.</a:t>
            </a:r>
          </a:p>
          <a:p>
            <a:pPr indent="-225425" lvl="1" marL="682625" marR="0" rtl="0" algn="l">
              <a:lnSpc>
                <a:spcPct val="12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25425" lvl="1" marL="682625" marR="0" rtl="0" algn="l">
              <a:lnSpc>
                <a:spcPct val="12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regulatory policy decreases the incentives to develop more efficient abatement technologies. The command part of the policy specifies a maximum volume of waste for each firm, so there is no incentive to cut the volume of waste below the maximum allowed.</a:t>
            </a:r>
          </a:p>
        </p:txBody>
      </p:sp>
      <p:sp>
        <p:nvSpPr>
          <p:cNvPr id="457" name="Shape 457"/>
          <p:cNvSpPr txBox="1"/>
          <p:nvPr/>
        </p:nvSpPr>
        <p:spPr>
          <a:xfrm>
            <a:off x="2609850" y="136525"/>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9.8</a:t>
            </a:r>
          </a:p>
        </p:txBody>
      </p:sp>
      <p:cxnSp>
        <p:nvCxnSpPr>
          <p:cNvPr id="458" name="Shape 458"/>
          <p:cNvCxnSpPr/>
          <p:nvPr/>
        </p:nvCxnSpPr>
        <p:spPr>
          <a:xfrm>
            <a:off x="349885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59" name="Shape 459"/>
          <p:cNvSpPr txBox="1"/>
          <p:nvPr/>
        </p:nvSpPr>
        <p:spPr>
          <a:xfrm>
            <a:off x="3527425" y="228600"/>
            <a:ext cx="5540374"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TRADITIONAL REGULATION (cont’d)</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3" name="Shape 463"/>
        <p:cNvGrpSpPr/>
        <p:nvPr/>
      </p:nvGrpSpPr>
      <p:grpSpPr>
        <a:xfrm>
          <a:off x="0" y="0"/>
          <a:ext cx="0" cy="0"/>
          <a:chOff x="0" y="0"/>
          <a:chExt cx="0" cy="0"/>
        </a:xfrm>
      </p:grpSpPr>
      <p:sp>
        <p:nvSpPr>
          <p:cNvPr id="464" name="Shape 464"/>
          <p:cNvSpPr txBox="1"/>
          <p:nvPr/>
        </p:nvSpPr>
        <p:spPr>
          <a:xfrm>
            <a:off x="990600" y="1066800"/>
            <a:ext cx="73152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Market Effects of Pollution Regulations</a:t>
            </a:r>
          </a:p>
        </p:txBody>
      </p:sp>
      <p:sp>
        <p:nvSpPr>
          <p:cNvPr id="465" name="Shape 465"/>
          <p:cNvSpPr txBox="1"/>
          <p:nvPr/>
        </p:nvSpPr>
        <p:spPr>
          <a:xfrm>
            <a:off x="990600" y="1828800"/>
            <a:ext cx="7391399" cy="38480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the market effects of pollution regulation compare to a pollution tax? </a:t>
            </a:r>
          </a:p>
          <a:p>
            <a:pPr indent="0" lvl="0" marL="0" marR="0" rtl="0" algn="l">
              <a:lnSpc>
                <a:spcPct val="11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abatement policy achieves the same reduction in pollution at a higher cost because it doesn’t exploit differences in abatement costs across firms. </a:t>
            </a:r>
          </a:p>
          <a:p>
            <a:pPr indent="0" lvl="0" marL="0" marR="0" rtl="0" algn="l">
              <a:lnSpc>
                <a:spcPct val="11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control part of command and control may lead to costly abatement techniques because there’s no incentive to develop better ones. </a:t>
            </a:r>
          </a:p>
          <a:p>
            <a:pPr indent="0" lvl="0" marL="0" marR="0" rtl="0" algn="l">
              <a:lnSpc>
                <a:spcPct val="11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This will cause the supply curve for the polluting good to shift upward by a larger amount than it would with a tax. </a:t>
            </a:r>
          </a:p>
          <a:p>
            <a:pPr indent="0" lvl="0" marL="0" marR="0" rtl="0" algn="l">
              <a:lnSpc>
                <a:spcPct val="11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 larger supply shift causes a larger increase in the equilibrium price and a larger reduction in quantity. The inefficiency of regulations is passed on to consumers, who pay higher prices. </a:t>
            </a:r>
          </a:p>
        </p:txBody>
      </p:sp>
      <p:sp>
        <p:nvSpPr>
          <p:cNvPr id="466" name="Shape 466"/>
          <p:cNvSpPr txBox="1"/>
          <p:nvPr/>
        </p:nvSpPr>
        <p:spPr>
          <a:xfrm>
            <a:off x="2609850" y="136525"/>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9.8</a:t>
            </a:r>
          </a:p>
        </p:txBody>
      </p:sp>
      <p:cxnSp>
        <p:nvCxnSpPr>
          <p:cNvPr id="467" name="Shape 467"/>
          <p:cNvCxnSpPr/>
          <p:nvPr/>
        </p:nvCxnSpPr>
        <p:spPr>
          <a:xfrm>
            <a:off x="349885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68" name="Shape 468"/>
          <p:cNvSpPr txBox="1"/>
          <p:nvPr/>
        </p:nvSpPr>
        <p:spPr>
          <a:xfrm>
            <a:off x="3527425" y="228600"/>
            <a:ext cx="5540374"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TRADITIONAL REGULATION (cont’d)</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2" name="Shape 472"/>
        <p:cNvGrpSpPr/>
        <p:nvPr/>
      </p:nvGrpSpPr>
      <p:grpSpPr>
        <a:xfrm>
          <a:off x="0" y="0"/>
          <a:ext cx="0" cy="0"/>
          <a:chOff x="0" y="0"/>
          <a:chExt cx="0" cy="0"/>
        </a:xfrm>
      </p:grpSpPr>
      <p:sp>
        <p:nvSpPr>
          <p:cNvPr id="473" name="Shape 473"/>
          <p:cNvSpPr txBox="1"/>
          <p:nvPr/>
        </p:nvSpPr>
        <p:spPr>
          <a:xfrm>
            <a:off x="990600" y="1066800"/>
            <a:ext cx="8153399" cy="121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Lesson from Dear Abby: Options for Pollution Abatement</a:t>
            </a:r>
          </a:p>
        </p:txBody>
      </p:sp>
      <p:sp>
        <p:nvSpPr>
          <p:cNvPr id="474" name="Shape 474"/>
          <p:cNvSpPr txBox="1"/>
          <p:nvPr/>
        </p:nvSpPr>
        <p:spPr>
          <a:xfrm>
            <a:off x="1371600" y="1628775"/>
            <a:ext cx="7239000" cy="4465636"/>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readers of “Dear Abby” offered the following suggestions to Dreading Winter:</a:t>
            </a:r>
          </a:p>
          <a:p>
            <a:pPr indent="-233361" lvl="1" marL="347662"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Buy the neighbors a catalytic add-on for the wood stove or a wood-chip gasifier for an oil furnace.  In either case, there would be much less air pollution from burning wood.</a:t>
            </a:r>
          </a:p>
          <a:p>
            <a:pPr indent="-233361" lvl="1" marL="347662"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Soak a towel in water, swish it around the room, and watch the smoke disappear.</a:t>
            </a:r>
          </a:p>
          <a:p>
            <a:pPr indent="-233361" lvl="1" marL="347662"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Leave a saucer of vinegar in each room to eliminate the smoke odor.</a:t>
            </a:r>
          </a:p>
          <a:p>
            <a:pPr indent="-233361" lvl="1" marL="347662"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Pay your neighbors to hire a chimney sweep to clean their flue.</a:t>
            </a:r>
          </a:p>
          <a:p>
            <a:pPr indent="-233361" lvl="1" marL="347662"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Seal and caulk your windows to keep the smoke outside at a cost of less than $500.</a:t>
            </a:r>
          </a:p>
          <a:p>
            <a:pPr indent="-233361" lvl="1" marL="347662"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Use the $500 to purchase an air purifier for your home.</a:t>
            </a:r>
          </a:p>
          <a:p>
            <a:pPr indent="-233361" lvl="1" marL="347662" marR="0" rtl="0" algn="l">
              <a:lnSpc>
                <a:spcPct val="11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233361" lvl="1" marL="347662"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There is usually more than one way to deal with a pollution problem.</a:t>
            </a:r>
          </a:p>
        </p:txBody>
      </p:sp>
      <p:sp>
        <p:nvSpPr>
          <p:cNvPr id="475" name="Shape 475"/>
          <p:cNvSpPr txBox="1"/>
          <p:nvPr/>
        </p:nvSpPr>
        <p:spPr>
          <a:xfrm>
            <a:off x="2609850" y="136525"/>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9.8</a:t>
            </a:r>
          </a:p>
        </p:txBody>
      </p:sp>
      <p:cxnSp>
        <p:nvCxnSpPr>
          <p:cNvPr id="476" name="Shape 476"/>
          <p:cNvCxnSpPr/>
          <p:nvPr/>
        </p:nvCxnSpPr>
        <p:spPr>
          <a:xfrm>
            <a:off x="349885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77" name="Shape 477"/>
          <p:cNvSpPr txBox="1"/>
          <p:nvPr/>
        </p:nvSpPr>
        <p:spPr>
          <a:xfrm>
            <a:off x="3527425" y="228600"/>
            <a:ext cx="5540374"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TRADITIONAL REGULATION (cont’d)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3" name="Shape 63"/>
        <p:cNvGrpSpPr/>
        <p:nvPr/>
      </p:nvGrpSpPr>
      <p:grpSpPr>
        <a:xfrm>
          <a:off x="0" y="0"/>
          <a:ext cx="0" cy="0"/>
          <a:chOff x="0" y="0"/>
          <a:chExt cx="0" cy="0"/>
        </a:xfrm>
      </p:grpSpPr>
      <p:sp>
        <p:nvSpPr>
          <p:cNvPr id="64" name="Shape 64"/>
          <p:cNvSpPr txBox="1"/>
          <p:nvPr/>
        </p:nvSpPr>
        <p:spPr>
          <a:xfrm>
            <a:off x="2286000" y="2073275"/>
            <a:ext cx="5486399" cy="375284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can we respond to the free-rider problem?</a:t>
            </a:r>
          </a:p>
          <a:p>
            <a:pPr indent="-285750" lvl="1" marL="74295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Free Riders and the Three-Clock Tower</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happens when external benefits spill across international borders?</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Global Weather Observation</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we determine the optimum level of pollution?</a:t>
            </a:r>
          </a:p>
          <a:p>
            <a:pPr indent="-285750" lvl="1" marL="74295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Reducing Methane Emissions</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pollution taxes vary across space?</a:t>
            </a:r>
          </a:p>
          <a:p>
            <a:pPr indent="-285750" lvl="1" marL="74295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Pollution Taxes in Rural and Urban Areas</a:t>
            </a:r>
          </a:p>
          <a:p>
            <a:pPr indent="0" lvl="0" marL="0" marR="0" rtl="0" algn="l">
              <a:lnSpc>
                <a:spcPct val="100000"/>
              </a:lnSpc>
              <a:spcBef>
                <a:spcPts val="0"/>
              </a:spcBef>
              <a:spcAft>
                <a:spcPts val="0"/>
              </a:spcAft>
              <a:buNone/>
            </a:pPr>
            <a:r>
              <a:t/>
            </a:r>
            <a:endParaRPr b="0" i="1" sz="1600" u="none" cap="none" strike="noStrike">
              <a:solidFill>
                <a:schemeClr val="dk1"/>
              </a:solidFill>
              <a:latin typeface="Arial"/>
              <a:ea typeface="Arial"/>
              <a:cs typeface="Arial"/>
              <a:sym typeface="Arial"/>
            </a:endParaRPr>
          </a:p>
        </p:txBody>
      </p:sp>
      <p:cxnSp>
        <p:nvCxnSpPr>
          <p:cNvPr id="65" name="Shape 65"/>
          <p:cNvCxnSpPr/>
          <p:nvPr/>
        </p:nvCxnSpPr>
        <p:spPr>
          <a:xfrm>
            <a:off x="7848600" y="1633537"/>
            <a:ext cx="0" cy="4052886"/>
          </a:xfrm>
          <a:prstGeom prst="straightConnector1">
            <a:avLst/>
          </a:prstGeom>
          <a:noFill/>
          <a:ln cap="rnd" cmpd="sng" w="9525">
            <a:solidFill>
              <a:srgbClr val="ADC2E4"/>
            </a:solidFill>
            <a:prstDash val="solid"/>
            <a:miter/>
            <a:headEnd len="med" w="med" type="none"/>
            <a:tailEnd len="med" w="med" type="none"/>
          </a:ln>
        </p:spPr>
      </p:cxnSp>
      <p:cxnSp>
        <p:nvCxnSpPr>
          <p:cNvPr id="66" name="Shape 66"/>
          <p:cNvCxnSpPr/>
          <p:nvPr/>
        </p:nvCxnSpPr>
        <p:spPr>
          <a:xfrm>
            <a:off x="6172200" y="1633537"/>
            <a:ext cx="1676399" cy="0"/>
          </a:xfrm>
          <a:prstGeom prst="straightConnector1">
            <a:avLst/>
          </a:prstGeom>
          <a:noFill/>
          <a:ln cap="rnd" cmpd="sng" w="9525">
            <a:solidFill>
              <a:srgbClr val="ADC2E4"/>
            </a:solidFill>
            <a:prstDash val="solid"/>
            <a:miter/>
            <a:headEnd len="med" w="med" type="none"/>
            <a:tailEnd len="med" w="med" type="none"/>
          </a:ln>
        </p:spPr>
      </p:cxnSp>
      <p:sp>
        <p:nvSpPr>
          <p:cNvPr id="67" name="Shape 67"/>
          <p:cNvSpPr/>
          <p:nvPr/>
        </p:nvSpPr>
        <p:spPr>
          <a:xfrm>
            <a:off x="1676400" y="2028825"/>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68" name="Shape 68"/>
          <p:cNvSpPr txBox="1"/>
          <p:nvPr/>
        </p:nvSpPr>
        <p:spPr>
          <a:xfrm>
            <a:off x="1704975" y="2043111"/>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sp>
        <p:nvSpPr>
          <p:cNvPr id="69" name="Shape 69"/>
          <p:cNvSpPr/>
          <p:nvPr/>
        </p:nvSpPr>
        <p:spPr>
          <a:xfrm>
            <a:off x="1690686" y="2854325"/>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70" name="Shape 70"/>
          <p:cNvSpPr txBox="1"/>
          <p:nvPr/>
        </p:nvSpPr>
        <p:spPr>
          <a:xfrm>
            <a:off x="1719261" y="2859086"/>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6</a:t>
            </a:r>
          </a:p>
        </p:txBody>
      </p:sp>
      <p:sp>
        <p:nvSpPr>
          <p:cNvPr id="71" name="Shape 71"/>
          <p:cNvSpPr/>
          <p:nvPr/>
        </p:nvSpPr>
        <p:spPr>
          <a:xfrm>
            <a:off x="1676400" y="3844925"/>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72" name="Shape 72"/>
          <p:cNvSpPr txBox="1"/>
          <p:nvPr/>
        </p:nvSpPr>
        <p:spPr>
          <a:xfrm>
            <a:off x="1704975" y="3849687"/>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7</a:t>
            </a:r>
          </a:p>
        </p:txBody>
      </p:sp>
      <p:sp>
        <p:nvSpPr>
          <p:cNvPr id="73" name="Shape 73"/>
          <p:cNvSpPr/>
          <p:nvPr/>
        </p:nvSpPr>
        <p:spPr>
          <a:xfrm>
            <a:off x="1676400" y="4683125"/>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74" name="Shape 74"/>
          <p:cNvSpPr txBox="1"/>
          <p:nvPr/>
        </p:nvSpPr>
        <p:spPr>
          <a:xfrm>
            <a:off x="1704975" y="4687887"/>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8</a:t>
            </a:r>
          </a:p>
        </p:txBody>
      </p:sp>
      <p:sp>
        <p:nvSpPr>
          <p:cNvPr id="75" name="Shape 75"/>
          <p:cNvSpPr/>
          <p:nvPr/>
        </p:nvSpPr>
        <p:spPr>
          <a:xfrm>
            <a:off x="1676400" y="1419225"/>
            <a:ext cx="4583112" cy="341311"/>
          </a:xfrm>
          <a:prstGeom prst="roundRect">
            <a:avLst>
              <a:gd fmla="val 16667" name="adj"/>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76" name="Shape 76"/>
          <p:cNvSpPr txBox="1"/>
          <p:nvPr/>
        </p:nvSpPr>
        <p:spPr>
          <a:xfrm>
            <a:off x="1752600" y="1419225"/>
            <a:ext cx="44767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Y I N G   T H E   C O N C E P T 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1" name="Shape 481"/>
        <p:cNvGrpSpPr/>
        <p:nvPr/>
      </p:nvGrpSpPr>
      <p:grpSpPr>
        <a:xfrm>
          <a:off x="0" y="0"/>
          <a:ext cx="0" cy="0"/>
          <a:chOff x="0" y="0"/>
          <a:chExt cx="0" cy="0"/>
        </a:xfrm>
      </p:grpSpPr>
      <p:sp>
        <p:nvSpPr>
          <p:cNvPr id="482" name="Shape 482"/>
          <p:cNvSpPr txBox="1"/>
          <p:nvPr/>
        </p:nvSpPr>
        <p:spPr>
          <a:xfrm>
            <a:off x="1905000" y="1752600"/>
            <a:ext cx="5714999" cy="1701799"/>
          </a:xfrm>
          <a:prstGeom prst="rect">
            <a:avLst/>
          </a:prstGeom>
          <a:noFill/>
          <a:ln>
            <a:noFill/>
          </a:ln>
        </p:spPr>
        <p:txBody>
          <a:bodyPr anchorCtr="0" anchor="t" bIns="45700" lIns="91425" rIns="91425" tIns="45700">
            <a:noAutofit/>
          </a:bodyPr>
          <a:lstStyle/>
          <a:p>
            <a:pPr indent="-231775" lvl="0" marL="231775" marR="0" rtl="0" algn="l">
              <a:lnSpc>
                <a:spcPct val="11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marketable pollution permits</a:t>
            </a:r>
          </a:p>
          <a:p>
            <a:pPr indent="-231775" lvl="0" marL="231775" marR="0" rtl="0" algn="l">
              <a:lnSpc>
                <a:spcPct val="110000"/>
              </a:lnSpc>
              <a:spcBef>
                <a:spcPts val="0"/>
              </a:spcBef>
              <a:spcAft>
                <a:spcPts val="0"/>
              </a:spcAft>
              <a:buClr>
                <a:srgbClr val="382344"/>
              </a:buClr>
              <a:buSzPct val="25000"/>
              <a:buFont typeface="Arial"/>
              <a:buNone/>
            </a:pPr>
            <a:r>
              <a:rPr b="1" i="0" lang="en-US" sz="1600" u="none" cap="none" strike="noStrike">
                <a:solidFill>
                  <a:srgbClr val="382344"/>
                </a:solidFill>
                <a:latin typeface="Arial"/>
                <a:ea typeface="Arial"/>
                <a:cs typeface="Arial"/>
                <a:sym typeface="Arial"/>
              </a:rPr>
              <a:t>    </a:t>
            </a:r>
            <a:r>
              <a:rPr b="0" i="0" lang="en-US" sz="1600" u="none" cap="none" strike="noStrike">
                <a:solidFill>
                  <a:schemeClr val="dk1"/>
                </a:solidFill>
                <a:latin typeface="Arial"/>
                <a:ea typeface="Arial"/>
                <a:cs typeface="Arial"/>
                <a:sym typeface="Arial"/>
              </a:rPr>
              <a:t> A system under which the government picks a target pollution level for a particular area, issues just enough pollution permits to meet the pollution target, and allows firms to buy and sell the permits; also known as a </a:t>
            </a:r>
            <a:r>
              <a:rPr b="0" i="1" lang="en-US" sz="1600" u="none" cap="none" strike="noStrike">
                <a:solidFill>
                  <a:schemeClr val="dk1"/>
                </a:solidFill>
                <a:latin typeface="Arial"/>
                <a:ea typeface="Arial"/>
                <a:cs typeface="Arial"/>
                <a:sym typeface="Arial"/>
              </a:rPr>
              <a:t>cap-and-trade system</a:t>
            </a:r>
            <a:r>
              <a:rPr b="0" i="0" lang="en-US" sz="1600" u="none" cap="none" strike="noStrike">
                <a:solidFill>
                  <a:schemeClr val="dk1"/>
                </a:solidFill>
                <a:latin typeface="Arial"/>
                <a:ea typeface="Arial"/>
                <a:cs typeface="Arial"/>
                <a:sym typeface="Arial"/>
              </a:rPr>
              <a:t>.</a:t>
            </a:r>
          </a:p>
        </p:txBody>
      </p:sp>
      <p:sp>
        <p:nvSpPr>
          <p:cNvPr id="483" name="Shape 483"/>
          <p:cNvSpPr txBox="1"/>
          <p:nvPr/>
        </p:nvSpPr>
        <p:spPr>
          <a:xfrm>
            <a:off x="2209800" y="136525"/>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9.9</a:t>
            </a:r>
          </a:p>
        </p:txBody>
      </p:sp>
      <p:cxnSp>
        <p:nvCxnSpPr>
          <p:cNvPr id="484" name="Shape 484"/>
          <p:cNvCxnSpPr/>
          <p:nvPr/>
        </p:nvCxnSpPr>
        <p:spPr>
          <a:xfrm>
            <a:off x="30988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85" name="Shape 485"/>
          <p:cNvSpPr txBox="1"/>
          <p:nvPr/>
        </p:nvSpPr>
        <p:spPr>
          <a:xfrm>
            <a:off x="3127375" y="228600"/>
            <a:ext cx="5540374"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MARKETABLE POLLUTION PERMITS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9" name="Shape 489"/>
        <p:cNvGrpSpPr/>
        <p:nvPr/>
      </p:nvGrpSpPr>
      <p:grpSpPr>
        <a:xfrm>
          <a:off x="0" y="0"/>
          <a:ext cx="0" cy="0"/>
          <a:chOff x="0" y="0"/>
          <a:chExt cx="0" cy="0"/>
        </a:xfrm>
      </p:grpSpPr>
      <p:sp>
        <p:nvSpPr>
          <p:cNvPr id="490" name="Shape 490"/>
          <p:cNvSpPr txBox="1"/>
          <p:nvPr/>
        </p:nvSpPr>
        <p:spPr>
          <a:xfrm>
            <a:off x="990600" y="1066800"/>
            <a:ext cx="73152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Voluntary Exchange and Marketable Permits</a:t>
            </a:r>
          </a:p>
        </p:txBody>
      </p:sp>
      <p:sp>
        <p:nvSpPr>
          <p:cNvPr id="491" name="Shape 491"/>
          <p:cNvSpPr txBox="1"/>
          <p:nvPr/>
        </p:nvSpPr>
        <p:spPr>
          <a:xfrm>
            <a:off x="1004887" y="3200400"/>
            <a:ext cx="66294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P R I N C I P L E  O F  V O L U N T A R Y  E X C H A N G E</a:t>
            </a:r>
          </a:p>
        </p:txBody>
      </p:sp>
      <p:cxnSp>
        <p:nvCxnSpPr>
          <p:cNvPr id="492" name="Shape 492"/>
          <p:cNvCxnSpPr/>
          <p:nvPr/>
        </p:nvCxnSpPr>
        <p:spPr>
          <a:xfrm>
            <a:off x="7772400" y="3254375"/>
            <a:ext cx="0" cy="620711"/>
          </a:xfrm>
          <a:prstGeom prst="straightConnector1">
            <a:avLst/>
          </a:prstGeom>
          <a:noFill/>
          <a:ln cap="rnd" cmpd="sng" w="12700">
            <a:solidFill>
              <a:schemeClr val="lt2"/>
            </a:solidFill>
            <a:prstDash val="solid"/>
            <a:miter/>
            <a:headEnd len="med" w="med" type="none"/>
            <a:tailEnd len="med" w="med" type="none"/>
          </a:ln>
        </p:spPr>
      </p:cxnSp>
      <p:sp>
        <p:nvSpPr>
          <p:cNvPr id="493" name="Shape 493"/>
          <p:cNvSpPr txBox="1"/>
          <p:nvPr/>
        </p:nvSpPr>
        <p:spPr>
          <a:xfrm>
            <a:off x="914400" y="3489325"/>
            <a:ext cx="6781800" cy="411161"/>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A voluntary exchange between two people makes both people better off.</a:t>
            </a:r>
          </a:p>
        </p:txBody>
      </p:sp>
      <p:sp>
        <p:nvSpPr>
          <p:cNvPr id="494" name="Shape 494"/>
          <p:cNvSpPr txBox="1"/>
          <p:nvPr/>
        </p:nvSpPr>
        <p:spPr>
          <a:xfrm>
            <a:off x="1828800" y="1752600"/>
            <a:ext cx="5486399" cy="996950"/>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Making pollution permits marketable is sensible because it allows mutually beneficial exchanges between firms with different abatement costs.</a:t>
            </a:r>
          </a:p>
        </p:txBody>
      </p:sp>
      <p:sp>
        <p:nvSpPr>
          <p:cNvPr id="495" name="Shape 495"/>
          <p:cNvSpPr txBox="1"/>
          <p:nvPr/>
        </p:nvSpPr>
        <p:spPr>
          <a:xfrm>
            <a:off x="2209800" y="136525"/>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9.9</a:t>
            </a:r>
          </a:p>
        </p:txBody>
      </p:sp>
      <p:cxnSp>
        <p:nvCxnSpPr>
          <p:cNvPr id="496" name="Shape 496"/>
          <p:cNvCxnSpPr/>
          <p:nvPr/>
        </p:nvCxnSpPr>
        <p:spPr>
          <a:xfrm>
            <a:off x="30988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97" name="Shape 497"/>
          <p:cNvSpPr txBox="1"/>
          <p:nvPr/>
        </p:nvSpPr>
        <p:spPr>
          <a:xfrm>
            <a:off x="3127375" y="381000"/>
            <a:ext cx="5540374"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MARKETABLE POLLUTION PERMITS (cont’d)</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1" name="Shape 501"/>
        <p:cNvGrpSpPr/>
        <p:nvPr/>
      </p:nvGrpSpPr>
      <p:grpSpPr>
        <a:xfrm>
          <a:off x="0" y="0"/>
          <a:ext cx="0" cy="0"/>
          <a:chOff x="0" y="0"/>
          <a:chExt cx="0" cy="0"/>
        </a:xfrm>
      </p:grpSpPr>
      <p:sp>
        <p:nvSpPr>
          <p:cNvPr id="502" name="Shape 502"/>
          <p:cNvSpPr txBox="1"/>
          <p:nvPr/>
        </p:nvSpPr>
        <p:spPr>
          <a:xfrm>
            <a:off x="990600" y="1066800"/>
            <a:ext cx="8153399"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Supply, Demand, and the Price of Marketable Permits</a:t>
            </a:r>
          </a:p>
        </p:txBody>
      </p:sp>
      <p:sp>
        <p:nvSpPr>
          <p:cNvPr id="503" name="Shape 503"/>
          <p:cNvSpPr txBox="1"/>
          <p:nvPr/>
        </p:nvSpPr>
        <p:spPr>
          <a:xfrm>
            <a:off x="990600" y="1752600"/>
            <a:ext cx="3200399"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9.7</a:t>
            </a:r>
            <a:br>
              <a:rPr b="0" i="0" lang="en-US" sz="1400" u="none" cap="none" strike="noStrike">
                <a:solidFill>
                  <a:schemeClr val="dk1"/>
                </a:solidFill>
                <a:latin typeface="Times New Roman"/>
                <a:ea typeface="Times New Roman"/>
                <a:cs typeface="Times New Roman"/>
                <a:sym typeface="Times New Roman"/>
              </a:rPr>
            </a:br>
            <a:r>
              <a:rPr b="1" i="0" lang="en-US" sz="1400" u="none" cap="none" strike="noStrike">
                <a:solidFill>
                  <a:schemeClr val="lt2"/>
                </a:solidFill>
                <a:latin typeface="Arial"/>
                <a:ea typeface="Arial"/>
                <a:cs typeface="Arial"/>
                <a:sym typeface="Arial"/>
              </a:rPr>
              <a:t>The Market for Pollution Permits</a:t>
            </a:r>
          </a:p>
        </p:txBody>
      </p:sp>
      <p:pic>
        <p:nvPicPr>
          <p:cNvPr id="504" name="Shape 504"/>
          <p:cNvPicPr preferRelativeResize="0"/>
          <p:nvPr/>
        </p:nvPicPr>
        <p:blipFill rotWithShape="1">
          <a:blip r:embed="rId3">
            <a:alphaModFix/>
          </a:blip>
          <a:srcRect b="0" l="0" r="0" t="0"/>
          <a:stretch/>
        </p:blipFill>
        <p:spPr>
          <a:xfrm>
            <a:off x="4267200" y="1714500"/>
            <a:ext cx="4419599" cy="3592512"/>
          </a:xfrm>
          <a:prstGeom prst="rect">
            <a:avLst/>
          </a:prstGeom>
          <a:noFill/>
          <a:ln>
            <a:noFill/>
          </a:ln>
        </p:spPr>
      </p:pic>
      <p:pic>
        <p:nvPicPr>
          <p:cNvPr id="505" name="Shape 505"/>
          <p:cNvPicPr preferRelativeResize="0"/>
          <p:nvPr/>
        </p:nvPicPr>
        <p:blipFill rotWithShape="1">
          <a:blip r:embed="rId4">
            <a:alphaModFix/>
          </a:blip>
          <a:srcRect b="0" l="0" r="0" t="0"/>
          <a:stretch/>
        </p:blipFill>
        <p:spPr>
          <a:xfrm>
            <a:off x="4267200" y="1714500"/>
            <a:ext cx="4419599" cy="3592512"/>
          </a:xfrm>
          <a:prstGeom prst="rect">
            <a:avLst/>
          </a:prstGeom>
          <a:noFill/>
          <a:ln>
            <a:noFill/>
          </a:ln>
        </p:spPr>
      </p:pic>
      <p:pic>
        <p:nvPicPr>
          <p:cNvPr id="506" name="Shape 506"/>
          <p:cNvPicPr preferRelativeResize="0"/>
          <p:nvPr/>
        </p:nvPicPr>
        <p:blipFill rotWithShape="1">
          <a:blip r:embed="rId5">
            <a:alphaModFix/>
          </a:blip>
          <a:srcRect b="0" l="0" r="0" t="0"/>
          <a:stretch/>
        </p:blipFill>
        <p:spPr>
          <a:xfrm>
            <a:off x="4267200" y="1714500"/>
            <a:ext cx="4419599" cy="3592512"/>
          </a:xfrm>
          <a:prstGeom prst="rect">
            <a:avLst/>
          </a:prstGeom>
          <a:noFill/>
          <a:ln>
            <a:noFill/>
          </a:ln>
        </p:spPr>
      </p:pic>
      <p:pic>
        <p:nvPicPr>
          <p:cNvPr id="507" name="Shape 507"/>
          <p:cNvPicPr preferRelativeResize="0"/>
          <p:nvPr/>
        </p:nvPicPr>
        <p:blipFill rotWithShape="1">
          <a:blip r:embed="rId6">
            <a:alphaModFix/>
          </a:blip>
          <a:srcRect b="0" l="0" r="0" t="0"/>
          <a:stretch/>
        </p:blipFill>
        <p:spPr>
          <a:xfrm>
            <a:off x="4267200" y="1714500"/>
            <a:ext cx="4419599" cy="3592512"/>
          </a:xfrm>
          <a:prstGeom prst="rect">
            <a:avLst/>
          </a:prstGeom>
          <a:noFill/>
          <a:ln>
            <a:noFill/>
          </a:ln>
        </p:spPr>
      </p:pic>
      <p:pic>
        <p:nvPicPr>
          <p:cNvPr id="508" name="Shape 508"/>
          <p:cNvPicPr preferRelativeResize="0"/>
          <p:nvPr/>
        </p:nvPicPr>
        <p:blipFill rotWithShape="1">
          <a:blip r:embed="rId7">
            <a:alphaModFix/>
          </a:blip>
          <a:srcRect b="0" l="0" r="0" t="0"/>
          <a:stretch/>
        </p:blipFill>
        <p:spPr>
          <a:xfrm>
            <a:off x="4267200" y="1714500"/>
            <a:ext cx="4419599" cy="3592512"/>
          </a:xfrm>
          <a:prstGeom prst="rect">
            <a:avLst/>
          </a:prstGeom>
          <a:noFill/>
          <a:ln>
            <a:noFill/>
          </a:ln>
        </p:spPr>
      </p:pic>
      <p:pic>
        <p:nvPicPr>
          <p:cNvPr id="509" name="Shape 509"/>
          <p:cNvPicPr preferRelativeResize="0"/>
          <p:nvPr/>
        </p:nvPicPr>
        <p:blipFill rotWithShape="1">
          <a:blip r:embed="rId8">
            <a:alphaModFix/>
          </a:blip>
          <a:srcRect b="0" l="0" r="0" t="0"/>
          <a:stretch/>
        </p:blipFill>
        <p:spPr>
          <a:xfrm>
            <a:off x="4267200" y="1714500"/>
            <a:ext cx="4419599" cy="3592512"/>
          </a:xfrm>
          <a:prstGeom prst="rect">
            <a:avLst/>
          </a:prstGeom>
          <a:noFill/>
          <a:ln>
            <a:noFill/>
          </a:ln>
        </p:spPr>
      </p:pic>
      <p:pic>
        <p:nvPicPr>
          <p:cNvPr id="510" name="Shape 510"/>
          <p:cNvPicPr preferRelativeResize="0"/>
          <p:nvPr/>
        </p:nvPicPr>
        <p:blipFill rotWithShape="1">
          <a:blip r:embed="rId9">
            <a:alphaModFix/>
          </a:blip>
          <a:srcRect b="0" l="0" r="0" t="0"/>
          <a:stretch/>
        </p:blipFill>
        <p:spPr>
          <a:xfrm>
            <a:off x="4267200" y="1714500"/>
            <a:ext cx="4419599" cy="3592512"/>
          </a:xfrm>
          <a:prstGeom prst="rect">
            <a:avLst/>
          </a:prstGeom>
          <a:noFill/>
          <a:ln>
            <a:noFill/>
          </a:ln>
        </p:spPr>
      </p:pic>
      <p:sp>
        <p:nvSpPr>
          <p:cNvPr id="511" name="Shape 511"/>
          <p:cNvSpPr txBox="1"/>
          <p:nvPr/>
        </p:nvSpPr>
        <p:spPr>
          <a:xfrm>
            <a:off x="990600" y="2438400"/>
            <a:ext cx="2819400" cy="3070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equilibrium price of permits is shown by the intersection of the demand curve and the vertical supply curve.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supply curve is vertical because each year the government specifies a fixed number of permits.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decrease in the number of permits shifts the supply curve to the left, increasing the equilibrium price.</a:t>
            </a:r>
          </a:p>
        </p:txBody>
      </p:sp>
      <p:sp>
        <p:nvSpPr>
          <p:cNvPr id="512" name="Shape 512"/>
          <p:cNvSpPr txBox="1"/>
          <p:nvPr/>
        </p:nvSpPr>
        <p:spPr>
          <a:xfrm>
            <a:off x="2209800" y="136525"/>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9.9</a:t>
            </a:r>
          </a:p>
        </p:txBody>
      </p:sp>
      <p:cxnSp>
        <p:nvCxnSpPr>
          <p:cNvPr id="513" name="Shape 513"/>
          <p:cNvCxnSpPr/>
          <p:nvPr/>
        </p:nvCxnSpPr>
        <p:spPr>
          <a:xfrm>
            <a:off x="30988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514" name="Shape 514"/>
          <p:cNvSpPr txBox="1"/>
          <p:nvPr/>
        </p:nvSpPr>
        <p:spPr>
          <a:xfrm>
            <a:off x="3127375" y="381000"/>
            <a:ext cx="5540374"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MARKETABLE POLLUTION PERMITS (cont’d)</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8" name="Shape 518"/>
        <p:cNvGrpSpPr/>
        <p:nvPr/>
      </p:nvGrpSpPr>
      <p:grpSpPr>
        <a:xfrm>
          <a:off x="0" y="0"/>
          <a:ext cx="0" cy="0"/>
          <a:chOff x="0" y="0"/>
          <a:chExt cx="0" cy="0"/>
        </a:xfrm>
      </p:grpSpPr>
      <p:sp>
        <p:nvSpPr>
          <p:cNvPr id="519" name="Shape 519"/>
          <p:cNvSpPr txBox="1"/>
          <p:nvPr/>
        </p:nvSpPr>
        <p:spPr>
          <a:xfrm>
            <a:off x="914400" y="1371600"/>
            <a:ext cx="3733800" cy="32559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adverse-selection problem</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asymmetric information</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experience rating</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external cost of production</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external benefit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marketable pollution permits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free rider</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mixed market</a:t>
            </a:r>
          </a:p>
        </p:txBody>
      </p:sp>
      <p:sp>
        <p:nvSpPr>
          <p:cNvPr id="520" name="Shape 520"/>
          <p:cNvSpPr txBox="1"/>
          <p:nvPr/>
        </p:nvSpPr>
        <p:spPr>
          <a:xfrm>
            <a:off x="4724400" y="1371600"/>
            <a:ext cx="3733800" cy="32559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marketable pollution permits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moral hazard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pollution tax</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private cost of production</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private good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public good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social cost of production</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thin market</a:t>
            </a:r>
          </a:p>
        </p:txBody>
      </p:sp>
      <p:sp>
        <p:nvSpPr>
          <p:cNvPr id="521" name="Shape 521"/>
          <p:cNvSpPr txBox="1"/>
          <p:nvPr/>
        </p:nvSpPr>
        <p:spPr>
          <a:xfrm>
            <a:off x="3581400" y="457200"/>
            <a:ext cx="20574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KEY TERMS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 name="Shape 80"/>
        <p:cNvGrpSpPr/>
        <p:nvPr/>
      </p:nvGrpSpPr>
      <p:grpSpPr>
        <a:xfrm>
          <a:off x="0" y="0"/>
          <a:ext cx="0" cy="0"/>
          <a:chOff x="0" y="0"/>
          <a:chExt cx="0" cy="0"/>
        </a:xfrm>
      </p:grpSpPr>
      <p:sp>
        <p:nvSpPr>
          <p:cNvPr id="81" name="Shape 81"/>
          <p:cNvSpPr txBox="1"/>
          <p:nvPr/>
        </p:nvSpPr>
        <p:spPr>
          <a:xfrm>
            <a:off x="2971800" y="1600200"/>
            <a:ext cx="4343400" cy="1190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asymmetric information</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situation in which one side of the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market—either buyers or sellers—has</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better information than the other.</a:t>
            </a:r>
          </a:p>
        </p:txBody>
      </p:sp>
      <p:sp>
        <p:nvSpPr>
          <p:cNvPr id="82" name="Shape 82"/>
          <p:cNvSpPr txBox="1"/>
          <p:nvPr/>
        </p:nvSpPr>
        <p:spPr>
          <a:xfrm>
            <a:off x="2971800" y="3533775"/>
            <a:ext cx="4343400" cy="9159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mixed market</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market in which goods of different</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qualities are sold for the same price.</a:t>
            </a:r>
          </a:p>
        </p:txBody>
      </p:sp>
      <p:sp>
        <p:nvSpPr>
          <p:cNvPr id="83" name="Shape 83"/>
          <p:cNvSpPr txBox="1"/>
          <p:nvPr/>
        </p:nvSpPr>
        <p:spPr>
          <a:xfrm>
            <a:off x="3429000" y="228600"/>
            <a:ext cx="50291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LEMONS PROBLEM</a:t>
            </a:r>
          </a:p>
        </p:txBody>
      </p:sp>
      <p:sp>
        <p:nvSpPr>
          <p:cNvPr id="84" name="Shape 84"/>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9.1</a:t>
            </a:r>
          </a:p>
        </p:txBody>
      </p:sp>
      <p:cxnSp>
        <p:nvCxnSpPr>
          <p:cNvPr id="85" name="Shape 85"/>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9" name="Shape 89"/>
        <p:cNvGrpSpPr/>
        <p:nvPr/>
      </p:nvGrpSpPr>
      <p:grpSpPr>
        <a:xfrm>
          <a:off x="0" y="0"/>
          <a:ext cx="0" cy="0"/>
          <a:chOff x="0" y="0"/>
          <a:chExt cx="0" cy="0"/>
        </a:xfrm>
      </p:grpSpPr>
      <p:sp>
        <p:nvSpPr>
          <p:cNvPr id="90" name="Shape 90"/>
          <p:cNvSpPr txBox="1"/>
          <p:nvPr/>
        </p:nvSpPr>
        <p:spPr>
          <a:xfrm>
            <a:off x="914400" y="12954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Uninformed Buyers and Knowledgeable Sellers</a:t>
            </a:r>
          </a:p>
        </p:txBody>
      </p:sp>
      <p:sp>
        <p:nvSpPr>
          <p:cNvPr id="91" name="Shape 91"/>
          <p:cNvSpPr txBox="1"/>
          <p:nvPr/>
        </p:nvSpPr>
        <p:spPr>
          <a:xfrm>
            <a:off x="914400" y="1828800"/>
            <a:ext cx="7072312" cy="2974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How much is a consumer willing to pay for a used car that could be either a lemon or a plum? To determine a consumer’s willingness to pay in a mixed market with both lemons and plums, we must answer three questions:</a:t>
            </a: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300037" lvl="1" marL="465137"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1</a:t>
            </a:r>
            <a:r>
              <a:rPr b="0" i="0" lang="en-US" sz="1800" u="none" cap="none" strike="noStrike">
                <a:solidFill>
                  <a:schemeClr val="dk1"/>
                </a:solidFill>
                <a:latin typeface="Arial"/>
                <a:ea typeface="Arial"/>
                <a:cs typeface="Arial"/>
                <a:sym typeface="Arial"/>
              </a:rPr>
              <a:t>	How much is the consumer willing to pay for a plum? </a:t>
            </a:r>
          </a:p>
          <a:p>
            <a:pPr indent="-300037" lvl="1" marL="465137" marR="0" rtl="0" algn="l">
              <a:lnSpc>
                <a:spcPct val="100000"/>
              </a:lnSpc>
              <a:spcBef>
                <a:spcPts val="0"/>
              </a:spcBef>
              <a:spcAft>
                <a:spcPts val="0"/>
              </a:spcAft>
              <a:buClr>
                <a:schemeClr val="dk1"/>
              </a:buClr>
              <a:buFont typeface="Times New Roman"/>
              <a:buNone/>
            </a:pPr>
            <a:r>
              <a:t/>
            </a:r>
            <a:endParaRPr b="1" i="0" sz="1800" u="none" cap="none" strike="noStrike">
              <a:solidFill>
                <a:schemeClr val="dk1"/>
              </a:solidFill>
              <a:latin typeface="Arial"/>
              <a:ea typeface="Arial"/>
              <a:cs typeface="Arial"/>
              <a:sym typeface="Arial"/>
            </a:endParaRPr>
          </a:p>
          <a:p>
            <a:pPr indent="-300037" lvl="1" marL="465137"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	How much is the consumer willing to pay for a lemon?</a:t>
            </a:r>
          </a:p>
          <a:p>
            <a:pPr indent="-300037" lvl="1" marL="465137" marR="0" rtl="0" algn="l">
              <a:lnSpc>
                <a:spcPct val="100000"/>
              </a:lnSpc>
              <a:spcBef>
                <a:spcPts val="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300037" lvl="1" marL="465137"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3</a:t>
            </a:r>
            <a:r>
              <a:rPr b="0" i="0" lang="en-US" sz="1800" u="none" cap="none" strike="noStrike">
                <a:solidFill>
                  <a:schemeClr val="dk1"/>
                </a:solidFill>
                <a:latin typeface="Arial"/>
                <a:ea typeface="Arial"/>
                <a:cs typeface="Arial"/>
                <a:sym typeface="Arial"/>
              </a:rPr>
              <a:t>	What is the chance that a used car purchased in the mixed market will be of low quality?</a:t>
            </a:r>
          </a:p>
        </p:txBody>
      </p:sp>
      <p:sp>
        <p:nvSpPr>
          <p:cNvPr id="92" name="Shape 92"/>
          <p:cNvSpPr txBox="1"/>
          <p:nvPr/>
        </p:nvSpPr>
        <p:spPr>
          <a:xfrm>
            <a:off x="914400" y="4845050"/>
            <a:ext cx="7072312"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Consumer expectations play a key role in determining the market outcome when there is imperfect information.</a:t>
            </a:r>
          </a:p>
        </p:txBody>
      </p:sp>
      <p:sp>
        <p:nvSpPr>
          <p:cNvPr id="93" name="Shape 93"/>
          <p:cNvSpPr txBox="1"/>
          <p:nvPr/>
        </p:nvSpPr>
        <p:spPr>
          <a:xfrm>
            <a:off x="3429000" y="228600"/>
            <a:ext cx="49530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LEMONS PROBLEM (cont’d)</a:t>
            </a:r>
          </a:p>
        </p:txBody>
      </p:sp>
      <p:sp>
        <p:nvSpPr>
          <p:cNvPr id="94" name="Shape 94"/>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9.1</a:t>
            </a:r>
          </a:p>
        </p:txBody>
      </p:sp>
      <p:cxnSp>
        <p:nvCxnSpPr>
          <p:cNvPr id="95" name="Shape 95"/>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9" name="Shape 99"/>
        <p:cNvGrpSpPr/>
        <p:nvPr/>
      </p:nvGrpSpPr>
      <p:grpSpPr>
        <a:xfrm>
          <a:off x="0" y="0"/>
          <a:ext cx="0" cy="0"/>
          <a:chOff x="0" y="0"/>
          <a:chExt cx="0" cy="0"/>
        </a:xfrm>
      </p:grpSpPr>
      <p:sp>
        <p:nvSpPr>
          <p:cNvPr id="100" name="Shape 100"/>
          <p:cNvSpPr txBox="1"/>
          <p:nvPr/>
        </p:nvSpPr>
        <p:spPr>
          <a:xfrm>
            <a:off x="914400" y="12954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Uninformed Buyers and Knowledgeable Sellers</a:t>
            </a:r>
          </a:p>
        </p:txBody>
      </p:sp>
      <p:sp>
        <p:nvSpPr>
          <p:cNvPr id="101" name="Shape 101"/>
          <p:cNvSpPr txBox="1"/>
          <p:nvPr/>
        </p:nvSpPr>
        <p:spPr>
          <a:xfrm>
            <a:off x="304800" y="1863725"/>
            <a:ext cx="3200399" cy="7302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9.1</a:t>
            </a:r>
          </a:p>
          <a:p>
            <a:pPr indent="0" lvl="0" marL="0" marR="0" rtl="0" algn="l">
              <a:lnSpc>
                <a:spcPct val="10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All Used Cars on the Market Are Lemons</a:t>
            </a:r>
          </a:p>
        </p:txBody>
      </p:sp>
      <p:pic>
        <p:nvPicPr>
          <p:cNvPr id="102" name="Shape 102"/>
          <p:cNvPicPr preferRelativeResize="0"/>
          <p:nvPr/>
        </p:nvPicPr>
        <p:blipFill rotWithShape="1">
          <a:blip r:embed="rId3">
            <a:alphaModFix/>
          </a:blip>
          <a:srcRect b="0" l="0" r="0" t="0"/>
          <a:stretch/>
        </p:blipFill>
        <p:spPr>
          <a:xfrm>
            <a:off x="3257550" y="2016125"/>
            <a:ext cx="5886449" cy="4105275"/>
          </a:xfrm>
          <a:prstGeom prst="rect">
            <a:avLst/>
          </a:prstGeom>
          <a:noFill/>
          <a:ln>
            <a:noFill/>
          </a:ln>
        </p:spPr>
      </p:pic>
      <p:pic>
        <p:nvPicPr>
          <p:cNvPr id="103" name="Shape 103"/>
          <p:cNvPicPr preferRelativeResize="0"/>
          <p:nvPr/>
        </p:nvPicPr>
        <p:blipFill rotWithShape="1">
          <a:blip r:embed="rId4">
            <a:alphaModFix/>
          </a:blip>
          <a:srcRect b="0" l="0" r="0" t="0"/>
          <a:stretch/>
        </p:blipFill>
        <p:spPr>
          <a:xfrm>
            <a:off x="3257550" y="2016125"/>
            <a:ext cx="5886449" cy="4105275"/>
          </a:xfrm>
          <a:prstGeom prst="rect">
            <a:avLst/>
          </a:prstGeom>
          <a:noFill/>
          <a:ln>
            <a:noFill/>
          </a:ln>
        </p:spPr>
      </p:pic>
      <p:pic>
        <p:nvPicPr>
          <p:cNvPr id="104" name="Shape 104"/>
          <p:cNvPicPr preferRelativeResize="0"/>
          <p:nvPr/>
        </p:nvPicPr>
        <p:blipFill rotWithShape="1">
          <a:blip r:embed="rId5">
            <a:alphaModFix/>
          </a:blip>
          <a:srcRect b="0" l="0" r="0" t="0"/>
          <a:stretch/>
        </p:blipFill>
        <p:spPr>
          <a:xfrm>
            <a:off x="3257550" y="2016125"/>
            <a:ext cx="5886449" cy="4105275"/>
          </a:xfrm>
          <a:prstGeom prst="rect">
            <a:avLst/>
          </a:prstGeom>
          <a:noFill/>
          <a:ln>
            <a:noFill/>
          </a:ln>
        </p:spPr>
      </p:pic>
      <p:pic>
        <p:nvPicPr>
          <p:cNvPr id="105" name="Shape 105"/>
          <p:cNvPicPr preferRelativeResize="0"/>
          <p:nvPr/>
        </p:nvPicPr>
        <p:blipFill rotWithShape="1">
          <a:blip r:embed="rId6">
            <a:alphaModFix/>
          </a:blip>
          <a:srcRect b="0" l="0" r="0" t="0"/>
          <a:stretch/>
        </p:blipFill>
        <p:spPr>
          <a:xfrm>
            <a:off x="3257550" y="2016125"/>
            <a:ext cx="5886449" cy="4105275"/>
          </a:xfrm>
          <a:prstGeom prst="rect">
            <a:avLst/>
          </a:prstGeom>
          <a:noFill/>
          <a:ln>
            <a:noFill/>
          </a:ln>
        </p:spPr>
      </p:pic>
      <p:pic>
        <p:nvPicPr>
          <p:cNvPr id="106" name="Shape 106"/>
          <p:cNvPicPr preferRelativeResize="0"/>
          <p:nvPr/>
        </p:nvPicPr>
        <p:blipFill rotWithShape="1">
          <a:blip r:embed="rId7">
            <a:alphaModFix/>
          </a:blip>
          <a:srcRect b="0" l="0" r="0" t="0"/>
          <a:stretch/>
        </p:blipFill>
        <p:spPr>
          <a:xfrm>
            <a:off x="3257550" y="2016125"/>
            <a:ext cx="5886449" cy="4105275"/>
          </a:xfrm>
          <a:prstGeom prst="rect">
            <a:avLst/>
          </a:prstGeom>
          <a:noFill/>
          <a:ln>
            <a:noFill/>
          </a:ln>
        </p:spPr>
      </p:pic>
      <p:pic>
        <p:nvPicPr>
          <p:cNvPr id="107" name="Shape 107"/>
          <p:cNvPicPr preferRelativeResize="0"/>
          <p:nvPr/>
        </p:nvPicPr>
        <p:blipFill rotWithShape="1">
          <a:blip r:embed="rId8">
            <a:alphaModFix/>
          </a:blip>
          <a:srcRect b="0" l="0" r="0" t="0"/>
          <a:stretch/>
        </p:blipFill>
        <p:spPr>
          <a:xfrm>
            <a:off x="3257550" y="2016125"/>
            <a:ext cx="5886449" cy="4105275"/>
          </a:xfrm>
          <a:prstGeom prst="rect">
            <a:avLst/>
          </a:prstGeom>
          <a:noFill/>
          <a:ln>
            <a:noFill/>
          </a:ln>
        </p:spPr>
      </p:pic>
      <p:pic>
        <p:nvPicPr>
          <p:cNvPr id="108" name="Shape 108"/>
          <p:cNvPicPr preferRelativeResize="0"/>
          <p:nvPr/>
        </p:nvPicPr>
        <p:blipFill rotWithShape="1">
          <a:blip r:embed="rId9">
            <a:alphaModFix/>
          </a:blip>
          <a:srcRect b="0" l="0" r="0" t="0"/>
          <a:stretch/>
        </p:blipFill>
        <p:spPr>
          <a:xfrm>
            <a:off x="3257550" y="2016125"/>
            <a:ext cx="5886449" cy="4105275"/>
          </a:xfrm>
          <a:prstGeom prst="rect">
            <a:avLst/>
          </a:prstGeom>
          <a:noFill/>
          <a:ln>
            <a:noFill/>
          </a:ln>
        </p:spPr>
      </p:pic>
      <p:pic>
        <p:nvPicPr>
          <p:cNvPr id="109" name="Shape 109"/>
          <p:cNvPicPr preferRelativeResize="0"/>
          <p:nvPr/>
        </p:nvPicPr>
        <p:blipFill rotWithShape="1">
          <a:blip r:embed="rId10">
            <a:alphaModFix/>
          </a:blip>
          <a:srcRect b="0" l="0" r="0" t="0"/>
          <a:stretch/>
        </p:blipFill>
        <p:spPr>
          <a:xfrm>
            <a:off x="3257550" y="2016125"/>
            <a:ext cx="5886449" cy="4105275"/>
          </a:xfrm>
          <a:prstGeom prst="rect">
            <a:avLst/>
          </a:prstGeom>
          <a:noFill/>
          <a:ln>
            <a:noFill/>
          </a:ln>
        </p:spPr>
      </p:pic>
      <p:sp>
        <p:nvSpPr>
          <p:cNvPr id="110" name="Shape 110"/>
          <p:cNvSpPr txBox="1"/>
          <p:nvPr/>
        </p:nvSpPr>
        <p:spPr>
          <a:xfrm>
            <a:off x="228600" y="2632075"/>
            <a:ext cx="3124199" cy="35607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If buyers assume that there is a 50–50 chance of getting a lemon or a plum, they are willing to pay $3,000 for a used car.</a:t>
            </a:r>
          </a:p>
          <a:p>
            <a:pPr indent="0" lvl="0" marL="0" marR="0" rtl="0" algn="l">
              <a:lnSpc>
                <a:spcPct val="100000"/>
              </a:lnSpc>
              <a:spcBef>
                <a:spcPts val="0"/>
              </a:spcBef>
              <a:spcAft>
                <a:spcPts val="0"/>
              </a:spcAft>
              <a:buClr>
                <a:schemeClr val="dk1"/>
              </a:buClr>
              <a:buFont typeface="Times New Roman"/>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At this price, 20 plums are supplied (point </a:t>
            </a:r>
            <a:r>
              <a:rPr b="0" i="1" lang="en-US" sz="1200" u="none" cap="none" strike="noStrike">
                <a:solidFill>
                  <a:schemeClr val="dk1"/>
                </a:solidFill>
                <a:latin typeface="Arial"/>
                <a:ea typeface="Arial"/>
                <a:cs typeface="Arial"/>
                <a:sym typeface="Arial"/>
              </a:rPr>
              <a:t>a</a:t>
            </a:r>
            <a:r>
              <a:rPr b="0" i="0" lang="en-US" sz="1200" u="none" cap="none" strike="noStrike">
                <a:solidFill>
                  <a:schemeClr val="dk1"/>
                </a:solidFill>
                <a:latin typeface="Arial"/>
                <a:ea typeface="Arial"/>
                <a:cs typeface="Arial"/>
                <a:sym typeface="Arial"/>
              </a:rPr>
              <a:t>) along with 80 lemons (point </a:t>
            </a:r>
            <a:r>
              <a:rPr b="0" i="1"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 This is not an equilibrium because consumers’ expectations of a 50–50 split are not realized. </a:t>
            </a:r>
          </a:p>
          <a:p>
            <a:pPr indent="0" lvl="0" marL="0" marR="0" rtl="0" algn="l">
              <a:lnSpc>
                <a:spcPct val="100000"/>
              </a:lnSpc>
              <a:spcBef>
                <a:spcPts val="0"/>
              </a:spcBef>
              <a:spcAft>
                <a:spcPts val="0"/>
              </a:spcAft>
              <a:buClr>
                <a:schemeClr val="dk1"/>
              </a:buClr>
              <a:buFont typeface="Times New Roman"/>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If consumers become pessimistic and assume that all cars on the market will be lemons, they are willing to pay $2,000 for a used car.</a:t>
            </a:r>
          </a:p>
          <a:p>
            <a:pPr indent="0" lvl="0" marL="0" marR="0" rtl="0" algn="l">
              <a:lnSpc>
                <a:spcPct val="100000"/>
              </a:lnSpc>
              <a:spcBef>
                <a:spcPts val="0"/>
              </a:spcBef>
              <a:spcAft>
                <a:spcPts val="0"/>
              </a:spcAft>
              <a:buClr>
                <a:schemeClr val="dk1"/>
              </a:buClr>
              <a:buFont typeface="Times New Roman"/>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At this price, only lemons will be supplied (point </a:t>
            </a:r>
            <a:r>
              <a:rPr b="0" i="1"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 Consumer expectations are realized, so the equilibrium is shown by point </a:t>
            </a:r>
            <a:r>
              <a:rPr b="0" i="1"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 with an equilibrium price of $2,000.</a:t>
            </a:r>
          </a:p>
        </p:txBody>
      </p:sp>
      <p:sp>
        <p:nvSpPr>
          <p:cNvPr id="111" name="Shape 111"/>
          <p:cNvSpPr txBox="1"/>
          <p:nvPr/>
        </p:nvSpPr>
        <p:spPr>
          <a:xfrm>
            <a:off x="3429000" y="228600"/>
            <a:ext cx="51816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LEMONS PROBLEM (cont’d)</a:t>
            </a:r>
          </a:p>
        </p:txBody>
      </p:sp>
      <p:sp>
        <p:nvSpPr>
          <p:cNvPr id="112" name="Shape 112"/>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9.1</a:t>
            </a:r>
          </a:p>
        </p:txBody>
      </p:sp>
      <p:cxnSp>
        <p:nvCxnSpPr>
          <p:cNvPr id="113" name="Shape 113"/>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7" name="Shape 117"/>
        <p:cNvGrpSpPr/>
        <p:nvPr/>
      </p:nvGrpSpPr>
      <p:grpSpPr>
        <a:xfrm>
          <a:off x="0" y="0"/>
          <a:ext cx="0" cy="0"/>
          <a:chOff x="0" y="0"/>
          <a:chExt cx="0" cy="0"/>
        </a:xfrm>
      </p:grpSpPr>
      <p:sp>
        <p:nvSpPr>
          <p:cNvPr id="118" name="Shape 118"/>
          <p:cNvSpPr txBox="1"/>
          <p:nvPr/>
        </p:nvSpPr>
        <p:spPr>
          <a:xfrm>
            <a:off x="914400" y="12954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Equilibrium with All Low-Quality Goods</a:t>
            </a:r>
          </a:p>
        </p:txBody>
      </p:sp>
      <p:sp>
        <p:nvSpPr>
          <p:cNvPr id="119" name="Shape 119"/>
          <p:cNvSpPr txBox="1"/>
          <p:nvPr/>
        </p:nvSpPr>
        <p:spPr>
          <a:xfrm>
            <a:off x="3429000" y="228600"/>
            <a:ext cx="52577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LEMONS PROBLEM (cont’d)</a:t>
            </a:r>
          </a:p>
        </p:txBody>
      </p:sp>
      <p:sp>
        <p:nvSpPr>
          <p:cNvPr id="120" name="Shape 120"/>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9.1</a:t>
            </a:r>
          </a:p>
        </p:txBody>
      </p:sp>
      <p:cxnSp>
        <p:nvCxnSpPr>
          <p:cNvPr id="121" name="Shape 121"/>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122" name="Shape 122"/>
          <p:cNvPicPr preferRelativeResize="0"/>
          <p:nvPr/>
        </p:nvPicPr>
        <p:blipFill rotWithShape="1">
          <a:blip r:embed="rId3">
            <a:alphaModFix/>
          </a:blip>
          <a:srcRect b="0" l="0" r="0" t="0"/>
          <a:stretch/>
        </p:blipFill>
        <p:spPr>
          <a:xfrm>
            <a:off x="1524000" y="2209800"/>
            <a:ext cx="6867525" cy="3619500"/>
          </a:xfrm>
          <a:prstGeom prst="rect">
            <a:avLst/>
          </a:prstGeom>
          <a:noFill/>
          <a:ln>
            <a:noFill/>
          </a:ln>
        </p:spPr>
      </p:pic>
      <p:sp>
        <p:nvSpPr>
          <p:cNvPr id="123" name="Shape 123"/>
          <p:cNvSpPr txBox="1"/>
          <p:nvPr/>
        </p:nvSpPr>
        <p:spPr>
          <a:xfrm>
            <a:off x="2128836" y="2247900"/>
            <a:ext cx="152399" cy="152399"/>
          </a:xfrm>
          <a:prstGeom prst="rect">
            <a:avLst/>
          </a:prstGeom>
          <a:solidFill>
            <a:srgbClr val="5C92F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7" name="Shape 127"/>
        <p:cNvGrpSpPr/>
        <p:nvPr/>
      </p:nvGrpSpPr>
      <p:grpSpPr>
        <a:xfrm>
          <a:off x="0" y="0"/>
          <a:ext cx="0" cy="0"/>
          <a:chOff x="0" y="0"/>
          <a:chExt cx="0" cy="0"/>
        </a:xfrm>
      </p:grpSpPr>
      <p:sp>
        <p:nvSpPr>
          <p:cNvPr id="128" name="Shape 128"/>
          <p:cNvSpPr txBox="1"/>
          <p:nvPr/>
        </p:nvSpPr>
        <p:spPr>
          <a:xfrm>
            <a:off x="914400" y="12954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Equilibrium with All Low-Quality Goods</a:t>
            </a:r>
          </a:p>
        </p:txBody>
      </p:sp>
      <p:sp>
        <p:nvSpPr>
          <p:cNvPr id="129" name="Shape 129"/>
          <p:cNvSpPr txBox="1"/>
          <p:nvPr/>
        </p:nvSpPr>
        <p:spPr>
          <a:xfrm>
            <a:off x="2028825" y="1781175"/>
            <a:ext cx="5067300" cy="1190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adverse-selection problem</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situation in which the uninformed side of the market must choose from an undesirable or adverse selection of goods.</a:t>
            </a:r>
          </a:p>
        </p:txBody>
      </p:sp>
      <p:sp>
        <p:nvSpPr>
          <p:cNvPr id="130" name="Shape 130"/>
          <p:cNvSpPr txBox="1"/>
          <p:nvPr/>
        </p:nvSpPr>
        <p:spPr>
          <a:xfrm>
            <a:off x="914400" y="3048000"/>
            <a:ext cx="7575550" cy="26987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asymmetric information in the market generates a downward spiral of price and quality:</a:t>
            </a: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The presence of low-quality goods on the market pulls down the price consumers are willing to pay.</a:t>
            </a:r>
          </a:p>
          <a:p>
            <a:pPr indent="-233361" lvl="1" marL="347662"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A decrease in price decreases the number of high-quality goods supplied, decreasing the average quality of goods on the market.</a:t>
            </a:r>
          </a:p>
          <a:p>
            <a:pPr indent="-233361" lvl="1" marL="347662"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The decrease in the average quality of goods on the market pulls down the price consumers are willing to pay again.</a:t>
            </a:r>
          </a:p>
        </p:txBody>
      </p:sp>
      <p:sp>
        <p:nvSpPr>
          <p:cNvPr id="131" name="Shape 131"/>
          <p:cNvSpPr txBox="1"/>
          <p:nvPr/>
        </p:nvSpPr>
        <p:spPr>
          <a:xfrm>
            <a:off x="3429000" y="228600"/>
            <a:ext cx="52577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LEMONS PROBLEM (cont’d)</a:t>
            </a:r>
          </a:p>
        </p:txBody>
      </p:sp>
      <p:sp>
        <p:nvSpPr>
          <p:cNvPr id="132" name="Shape 132"/>
          <p:cNvSpPr txBox="1"/>
          <p:nvPr/>
        </p:nvSpPr>
        <p:spPr>
          <a:xfrm>
            <a:off x="2597150" y="152400"/>
            <a:ext cx="819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9.1</a:t>
            </a:r>
          </a:p>
        </p:txBody>
      </p:sp>
      <p:cxnSp>
        <p:nvCxnSpPr>
          <p:cNvPr id="133" name="Shape 133"/>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