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notesMasterIdLst>
    <p:notesMasterId r:id="rId23"/>
  </p:notesMasterIdLst>
  <p:sldIdLst>
    <p:sldId id="265" r:id="rId2"/>
    <p:sldId id="266" r:id="rId3"/>
    <p:sldId id="268" r:id="rId4"/>
    <p:sldId id="267" r:id="rId5"/>
    <p:sldId id="256" r:id="rId6"/>
    <p:sldId id="269" r:id="rId7"/>
    <p:sldId id="257" r:id="rId8"/>
    <p:sldId id="270" r:id="rId9"/>
    <p:sldId id="258" r:id="rId10"/>
    <p:sldId id="271" r:id="rId11"/>
    <p:sldId id="259" r:id="rId12"/>
    <p:sldId id="260" r:id="rId13"/>
    <p:sldId id="261" r:id="rId14"/>
    <p:sldId id="273" r:id="rId15"/>
    <p:sldId id="272" r:id="rId16"/>
    <p:sldId id="274" r:id="rId17"/>
    <p:sldId id="262" r:id="rId18"/>
    <p:sldId id="275" r:id="rId19"/>
    <p:sldId id="276" r:id="rId20"/>
    <p:sldId id="263" r:id="rId21"/>
    <p:sldId id="264" r:id="rId22"/>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6" d="100"/>
          <a:sy n="66" d="100"/>
        </p:scale>
        <p:origin x="-1506"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55CD5F03-BBFB-4ABB-8B17-F0D9E604EB79}" type="datetimeFigureOut">
              <a:rPr lang="ar-SA" smtClean="0"/>
              <a:t>05/07/40</a:t>
            </a:fld>
            <a:endParaRPr lang="ar-SA"/>
          </a:p>
        </p:txBody>
      </p:sp>
      <p:sp>
        <p:nvSpPr>
          <p:cNvPr id="4" name="عنصر نائب لصورة الشريحة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BF21717C-4956-4328-8617-7ED048F0D34F}" type="slidenum">
              <a:rPr lang="ar-SA" smtClean="0"/>
              <a:t>‹#›</a:t>
            </a:fld>
            <a:endParaRPr lang="ar-SA"/>
          </a:p>
        </p:txBody>
      </p:sp>
    </p:spTree>
    <p:extLst>
      <p:ext uri="{BB962C8B-B14F-4D97-AF65-F5344CB8AC3E}">
        <p14:creationId xmlns:p14="http://schemas.microsoft.com/office/powerpoint/2010/main" val="1846442819"/>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dirty="0"/>
          </a:p>
        </p:txBody>
      </p:sp>
      <p:sp>
        <p:nvSpPr>
          <p:cNvPr id="4" name="عنصر نائب لرقم الشريحة 3"/>
          <p:cNvSpPr>
            <a:spLocks noGrp="1"/>
          </p:cNvSpPr>
          <p:nvPr>
            <p:ph type="sldNum" sz="quarter" idx="10"/>
          </p:nvPr>
        </p:nvSpPr>
        <p:spPr/>
        <p:txBody>
          <a:bodyPr/>
          <a:lstStyle/>
          <a:p>
            <a:fld id="{BF21717C-4956-4328-8617-7ED048F0D34F}" type="slidenum">
              <a:rPr lang="ar-SA" smtClean="0"/>
              <a:t>2</a:t>
            </a:fld>
            <a:endParaRPr lang="ar-SA"/>
          </a:p>
        </p:txBody>
      </p:sp>
    </p:spTree>
    <p:extLst>
      <p:ext uri="{BB962C8B-B14F-4D97-AF65-F5344CB8AC3E}">
        <p14:creationId xmlns:p14="http://schemas.microsoft.com/office/powerpoint/2010/main" val="2335889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dirty="0"/>
          </a:p>
        </p:txBody>
      </p:sp>
      <p:sp>
        <p:nvSpPr>
          <p:cNvPr id="4" name="عنصر نائب لرقم الشريحة 3"/>
          <p:cNvSpPr>
            <a:spLocks noGrp="1"/>
          </p:cNvSpPr>
          <p:nvPr>
            <p:ph type="sldNum" sz="quarter" idx="10"/>
          </p:nvPr>
        </p:nvSpPr>
        <p:spPr/>
        <p:txBody>
          <a:bodyPr/>
          <a:lstStyle/>
          <a:p>
            <a:fld id="{BF21717C-4956-4328-8617-7ED048F0D34F}" type="slidenum">
              <a:rPr lang="ar-SA" smtClean="0"/>
              <a:t>4</a:t>
            </a:fld>
            <a:endParaRPr lang="ar-SA"/>
          </a:p>
        </p:txBody>
      </p:sp>
    </p:spTree>
    <p:extLst>
      <p:ext uri="{BB962C8B-B14F-4D97-AF65-F5344CB8AC3E}">
        <p14:creationId xmlns:p14="http://schemas.microsoft.com/office/powerpoint/2010/main" val="9238595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14" name="عنوان 13"/>
          <p:cNvSpPr>
            <a:spLocks noGrp="1"/>
          </p:cNvSpPr>
          <p:nvPr>
            <p:ph type="ctrTitle"/>
          </p:nvPr>
        </p:nvSpPr>
        <p:spPr>
          <a:xfrm>
            <a:off x="1432560" y="359898"/>
            <a:ext cx="7406640" cy="1472184"/>
          </a:xfrm>
        </p:spPr>
        <p:txBody>
          <a:bodyPr anchor="b"/>
          <a:lstStyle>
            <a:lvl1pPr algn="l">
              <a:defRPr/>
            </a:lvl1pPr>
            <a:extLst/>
          </a:lstStyle>
          <a:p>
            <a:r>
              <a:rPr kumimoji="0" lang="ar-SA" smtClean="0"/>
              <a:t>انقر لتحرير نمط العنوان الرئيسي</a:t>
            </a:r>
            <a:endParaRPr kumimoji="0" lang="en-US"/>
          </a:p>
        </p:txBody>
      </p:sp>
      <p:sp>
        <p:nvSpPr>
          <p:cNvPr id="22" name="عنوان فرعي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smtClean="0"/>
              <a:t>انقر لتحرير نمط العنوان الثانوي الرئيسي</a:t>
            </a:r>
            <a:endParaRPr kumimoji="0" lang="en-US"/>
          </a:p>
        </p:txBody>
      </p:sp>
      <p:sp>
        <p:nvSpPr>
          <p:cNvPr id="7" name="عنصر نائب للتاريخ 6"/>
          <p:cNvSpPr>
            <a:spLocks noGrp="1"/>
          </p:cNvSpPr>
          <p:nvPr>
            <p:ph type="dt" sz="half" idx="10"/>
          </p:nvPr>
        </p:nvSpPr>
        <p:spPr/>
        <p:txBody>
          <a:bodyPr/>
          <a:lstStyle>
            <a:extLst/>
          </a:lstStyle>
          <a:p>
            <a:fld id="{2658AFAD-3592-4E42-A14D-FAE6F5AE4C0A}" type="datetimeFigureOut">
              <a:rPr lang="ar-SA" smtClean="0"/>
              <a:pPr/>
              <a:t>05/07/40</a:t>
            </a:fld>
            <a:endParaRPr lang="ar-SA"/>
          </a:p>
        </p:txBody>
      </p:sp>
      <p:sp>
        <p:nvSpPr>
          <p:cNvPr id="20" name="عنصر نائب للتذييل 19"/>
          <p:cNvSpPr>
            <a:spLocks noGrp="1"/>
          </p:cNvSpPr>
          <p:nvPr>
            <p:ph type="ftr" sz="quarter" idx="11"/>
          </p:nvPr>
        </p:nvSpPr>
        <p:spPr/>
        <p:txBody>
          <a:bodyPr/>
          <a:lstStyle>
            <a:extLst/>
          </a:lstStyle>
          <a:p>
            <a:endParaRPr lang="ar-SA"/>
          </a:p>
        </p:txBody>
      </p:sp>
      <p:sp>
        <p:nvSpPr>
          <p:cNvPr id="10" name="عنصر نائب لرقم الشريحة 9"/>
          <p:cNvSpPr>
            <a:spLocks noGrp="1"/>
          </p:cNvSpPr>
          <p:nvPr>
            <p:ph type="sldNum" sz="quarter" idx="12"/>
          </p:nvPr>
        </p:nvSpPr>
        <p:spPr/>
        <p:txBody>
          <a:bodyPr/>
          <a:lstStyle>
            <a:extLst/>
          </a:lstStyle>
          <a:p>
            <a:fld id="{801233C6-9AB1-42D9-B97A-67E3713F00DB}" type="slidenum">
              <a:rPr lang="ar-SA" smtClean="0"/>
              <a:pPr/>
              <a:t>‹#›</a:t>
            </a:fld>
            <a:endParaRPr lang="ar-SA"/>
          </a:p>
        </p:txBody>
      </p:sp>
      <p:sp>
        <p:nvSpPr>
          <p:cNvPr id="8" name="شكل بيضاوي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شكل بيضاوي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2658AFAD-3592-4E42-A14D-FAE6F5AE4C0A}" type="datetimeFigureOut">
              <a:rPr lang="ar-SA" smtClean="0"/>
              <a:pPr/>
              <a:t>05/07/40</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801233C6-9AB1-42D9-B97A-67E3713F00DB}"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58000" y="274639"/>
            <a:ext cx="1828800" cy="5851525"/>
          </a:xfrm>
        </p:spPr>
        <p:txBody>
          <a:bodyPr vert="eaVert"/>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1143000" y="274640"/>
            <a:ext cx="5562600" cy="5851525"/>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2658AFAD-3592-4E42-A14D-FAE6F5AE4C0A}" type="datetimeFigureOut">
              <a:rPr lang="ar-SA" smtClean="0"/>
              <a:pPr/>
              <a:t>05/07/40</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801233C6-9AB1-42D9-B97A-67E3713F00DB}"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2658AFAD-3592-4E42-A14D-FAE6F5AE4C0A}" type="datetimeFigureOut">
              <a:rPr lang="ar-SA" smtClean="0"/>
              <a:pPr/>
              <a:t>05/07/40</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801233C6-9AB1-42D9-B97A-67E3713F00DB}"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7" name="مستطيل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عنوان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extLst/>
          </a:lstStyle>
          <a:p>
            <a:fld id="{2658AFAD-3592-4E42-A14D-FAE6F5AE4C0A}" type="datetimeFigureOut">
              <a:rPr lang="ar-SA" smtClean="0"/>
              <a:pPr/>
              <a:t>05/07/40</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801233C6-9AB1-42D9-B97A-67E3713F00DB}" type="slidenum">
              <a:rPr lang="ar-SA" smtClean="0"/>
              <a:pPr/>
              <a:t>‹#›</a:t>
            </a:fld>
            <a:endParaRPr lang="ar-SA"/>
          </a:p>
        </p:txBody>
      </p:sp>
      <p:sp>
        <p:nvSpPr>
          <p:cNvPr id="10" name="مستطيل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شكل بيضاوي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شكل بيضاوي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2658AFAD-3592-4E42-A14D-FAE6F5AE4C0A}" type="datetimeFigureOut">
              <a:rPr lang="ar-SA" smtClean="0"/>
              <a:pPr/>
              <a:t>05/07/40</a:t>
            </a:fld>
            <a:endParaRPr lang="ar-SA"/>
          </a:p>
        </p:txBody>
      </p:sp>
      <p:sp>
        <p:nvSpPr>
          <p:cNvPr id="6" name="عنصر نائب للتذييل 5"/>
          <p:cNvSpPr>
            <a:spLocks noGrp="1"/>
          </p:cNvSpPr>
          <p:nvPr>
            <p:ph type="ftr" sz="quarter" idx="11"/>
          </p:nvPr>
        </p:nvSpPr>
        <p:spPr/>
        <p:txBody>
          <a:bodyPr/>
          <a:lstStyle>
            <a:extLst/>
          </a:lstStyle>
          <a:p>
            <a:endParaRPr lang="ar-SA"/>
          </a:p>
        </p:txBody>
      </p:sp>
      <p:sp>
        <p:nvSpPr>
          <p:cNvPr id="7" name="عنصر نائب لرقم الشريحة 6"/>
          <p:cNvSpPr>
            <a:spLocks noGrp="1"/>
          </p:cNvSpPr>
          <p:nvPr>
            <p:ph type="sldNum" sz="quarter" idx="12"/>
          </p:nvPr>
        </p:nvSpPr>
        <p:spPr/>
        <p:txBody>
          <a:bodyPr/>
          <a:lstStyle>
            <a:extLst/>
          </a:lstStyle>
          <a:p>
            <a:fld id="{801233C6-9AB1-42D9-B97A-67E3713F00DB}"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extLst/>
          </a:lstStyle>
          <a:p>
            <a:fld id="{2658AFAD-3592-4E42-A14D-FAE6F5AE4C0A}" type="datetimeFigureOut">
              <a:rPr lang="ar-SA" smtClean="0"/>
              <a:pPr/>
              <a:t>05/07/40</a:t>
            </a:fld>
            <a:endParaRPr lang="ar-SA"/>
          </a:p>
        </p:txBody>
      </p:sp>
      <p:sp>
        <p:nvSpPr>
          <p:cNvPr id="8" name="عنصر نائب للتذييل 7"/>
          <p:cNvSpPr>
            <a:spLocks noGrp="1"/>
          </p:cNvSpPr>
          <p:nvPr>
            <p:ph type="ftr" sz="quarter" idx="11"/>
          </p:nvPr>
        </p:nvSpPr>
        <p:spPr/>
        <p:txBody>
          <a:bodyPr/>
          <a:lstStyle>
            <a:extLst/>
          </a:lstStyle>
          <a:p>
            <a:endParaRPr lang="ar-SA"/>
          </a:p>
        </p:txBody>
      </p:sp>
      <p:sp>
        <p:nvSpPr>
          <p:cNvPr id="9" name="عنصر نائب لرقم الشريحة 8"/>
          <p:cNvSpPr>
            <a:spLocks noGrp="1"/>
          </p:cNvSpPr>
          <p:nvPr>
            <p:ph type="sldNum" sz="quarter" idx="12"/>
          </p:nvPr>
        </p:nvSpPr>
        <p:spPr/>
        <p:txBody>
          <a:bodyPr/>
          <a:lstStyle>
            <a:extLst/>
          </a:lstStyle>
          <a:p>
            <a:fld id="{801233C6-9AB1-42D9-B97A-67E3713F00DB}"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nchor="ctr"/>
          <a:lstStyle>
            <a:extLst/>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extLst/>
          </a:lstStyle>
          <a:p>
            <a:fld id="{2658AFAD-3592-4E42-A14D-FAE6F5AE4C0A}" type="datetimeFigureOut">
              <a:rPr lang="ar-SA" smtClean="0"/>
              <a:pPr/>
              <a:t>05/07/40</a:t>
            </a:fld>
            <a:endParaRPr lang="ar-SA"/>
          </a:p>
        </p:txBody>
      </p:sp>
      <p:sp>
        <p:nvSpPr>
          <p:cNvPr id="4" name="عنصر نائب للتذييل 3"/>
          <p:cNvSpPr>
            <a:spLocks noGrp="1"/>
          </p:cNvSpPr>
          <p:nvPr>
            <p:ph type="ftr" sz="quarter" idx="11"/>
          </p:nvPr>
        </p:nvSpPr>
        <p:spPr/>
        <p:txBody>
          <a:bodyPr/>
          <a:lstStyle>
            <a:extLst/>
          </a:lstStyle>
          <a:p>
            <a:endParaRPr lang="ar-SA"/>
          </a:p>
        </p:txBody>
      </p:sp>
      <p:sp>
        <p:nvSpPr>
          <p:cNvPr id="5" name="عنصر نائب لرقم الشريحة 4"/>
          <p:cNvSpPr>
            <a:spLocks noGrp="1"/>
          </p:cNvSpPr>
          <p:nvPr>
            <p:ph type="sldNum" sz="quarter" idx="12"/>
          </p:nvPr>
        </p:nvSpPr>
        <p:spPr/>
        <p:txBody>
          <a:bodyPr/>
          <a:lstStyle>
            <a:extLst/>
          </a:lstStyle>
          <a:p>
            <a:fld id="{801233C6-9AB1-42D9-B97A-67E3713F00DB}"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5" name="مستطيل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عنصر نائب للتاريخ 1"/>
          <p:cNvSpPr>
            <a:spLocks noGrp="1"/>
          </p:cNvSpPr>
          <p:nvPr>
            <p:ph type="dt" sz="half" idx="10"/>
          </p:nvPr>
        </p:nvSpPr>
        <p:spPr/>
        <p:txBody>
          <a:bodyPr/>
          <a:lstStyle>
            <a:extLst/>
          </a:lstStyle>
          <a:p>
            <a:fld id="{2658AFAD-3592-4E42-A14D-FAE6F5AE4C0A}" type="datetimeFigureOut">
              <a:rPr lang="ar-SA" smtClean="0"/>
              <a:pPr/>
              <a:t>05/07/40</a:t>
            </a:fld>
            <a:endParaRPr lang="ar-SA"/>
          </a:p>
        </p:txBody>
      </p:sp>
      <p:sp>
        <p:nvSpPr>
          <p:cNvPr id="3" name="عنصر نائب للتذييل 2"/>
          <p:cNvSpPr>
            <a:spLocks noGrp="1"/>
          </p:cNvSpPr>
          <p:nvPr>
            <p:ph type="ftr" sz="quarter" idx="11"/>
          </p:nvPr>
        </p:nvSpPr>
        <p:spPr/>
        <p:txBody>
          <a:bodyPr/>
          <a:lstStyle>
            <a:extLst/>
          </a:lstStyle>
          <a:p>
            <a:endParaRPr lang="ar-SA"/>
          </a:p>
        </p:txBody>
      </p:sp>
      <p:sp>
        <p:nvSpPr>
          <p:cNvPr id="4" name="عنصر نائب لرقم الشريحة 3"/>
          <p:cNvSpPr>
            <a:spLocks noGrp="1"/>
          </p:cNvSpPr>
          <p:nvPr>
            <p:ph type="sldNum" sz="quarter" idx="12"/>
          </p:nvPr>
        </p:nvSpPr>
        <p:spPr/>
        <p:txBody>
          <a:bodyPr/>
          <a:lstStyle>
            <a:extLst/>
          </a:lstStyle>
          <a:p>
            <a:fld id="{801233C6-9AB1-42D9-B97A-67E3713F00DB}" type="slidenum">
              <a:rPr lang="ar-SA" smtClean="0"/>
              <a:pPr/>
              <a:t>‹#›</a:t>
            </a:fld>
            <a:endParaRPr lang="ar-SA"/>
          </a:p>
        </p:txBody>
      </p:sp>
      <p:sp>
        <p:nvSpPr>
          <p:cNvPr id="6" name="مستطيل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2658AFAD-3592-4E42-A14D-FAE6F5AE4C0A}" type="datetimeFigureOut">
              <a:rPr lang="ar-SA" smtClean="0"/>
              <a:pPr/>
              <a:t>05/07/40</a:t>
            </a:fld>
            <a:endParaRPr lang="ar-SA"/>
          </a:p>
        </p:txBody>
      </p:sp>
      <p:sp>
        <p:nvSpPr>
          <p:cNvPr id="6" name="عنصر نائب للتذييل 5"/>
          <p:cNvSpPr>
            <a:spLocks noGrp="1"/>
          </p:cNvSpPr>
          <p:nvPr>
            <p:ph type="ftr" sz="quarter" idx="11"/>
          </p:nvPr>
        </p:nvSpPr>
        <p:spPr/>
        <p:txBody>
          <a:bodyPr/>
          <a:lstStyle>
            <a:extLst/>
          </a:lstStyle>
          <a:p>
            <a:endParaRPr lang="ar-SA"/>
          </a:p>
        </p:txBody>
      </p:sp>
      <p:sp>
        <p:nvSpPr>
          <p:cNvPr id="7" name="عنصر نائب لرقم الشريحة 6"/>
          <p:cNvSpPr>
            <a:spLocks noGrp="1"/>
          </p:cNvSpPr>
          <p:nvPr>
            <p:ph type="sldNum" sz="quarter" idx="12"/>
          </p:nvPr>
        </p:nvSpPr>
        <p:spPr/>
        <p:txBody>
          <a:bodyPr/>
          <a:lstStyle>
            <a:extLst/>
          </a:lstStyle>
          <a:p>
            <a:fld id="{801233C6-9AB1-42D9-B97A-67E3713F00DB}"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ar-SA" smtClean="0"/>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extLst/>
          </a:lstStyle>
          <a:p>
            <a:fld id="{2658AFAD-3592-4E42-A14D-FAE6F5AE4C0A}" type="datetimeFigureOut">
              <a:rPr lang="ar-SA" smtClean="0"/>
              <a:pPr/>
              <a:t>05/07/40</a:t>
            </a:fld>
            <a:endParaRPr lang="ar-SA"/>
          </a:p>
        </p:txBody>
      </p:sp>
      <p:sp>
        <p:nvSpPr>
          <p:cNvPr id="6" name="عنصر نائب للتذييل 5"/>
          <p:cNvSpPr>
            <a:spLocks noGrp="1"/>
          </p:cNvSpPr>
          <p:nvPr>
            <p:ph type="ftr" sz="quarter" idx="11"/>
          </p:nvPr>
        </p:nvSpPr>
        <p:spPr/>
        <p:txBody>
          <a:bodyPr/>
          <a:lstStyle>
            <a:extLst/>
          </a:lstStyle>
          <a:p>
            <a:endParaRPr lang="ar-SA"/>
          </a:p>
        </p:txBody>
      </p:sp>
      <p:sp>
        <p:nvSpPr>
          <p:cNvPr id="7" name="عنصر نائب لرقم الشريحة 6"/>
          <p:cNvSpPr>
            <a:spLocks noGrp="1"/>
          </p:cNvSpPr>
          <p:nvPr>
            <p:ph type="sldNum" sz="quarter" idx="12"/>
          </p:nvPr>
        </p:nvSpPr>
        <p:spPr/>
        <p:txBody>
          <a:bodyPr/>
          <a:lstStyle>
            <a:extLst/>
          </a:lstStyle>
          <a:p>
            <a:fld id="{801233C6-9AB1-42D9-B97A-67E3713F00DB}" type="slidenum">
              <a:rPr lang="ar-SA" smtClean="0"/>
              <a:pPr/>
              <a:t>‹#›</a:t>
            </a:fld>
            <a:endParaRPr lang="ar-SA"/>
          </a:p>
        </p:txBody>
      </p:sp>
      <p:sp>
        <p:nvSpPr>
          <p:cNvPr id="8" name="مستطيل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عنصر نائب للصورة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ar-SA" smtClean="0"/>
              <a:t>انقر فوق الرمز لإضافة صورة</a:t>
            </a:r>
            <a:endParaRPr kumimoji="0" lang="en-US" dirty="0"/>
          </a:p>
        </p:txBody>
      </p:sp>
      <p:sp>
        <p:nvSpPr>
          <p:cNvPr id="9" name="مخطط انسيابي: معالجة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مخطط انسيابي: معالجة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عنصر نائب للنص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ar-SA" smtClean="0"/>
              <a:t>انقر لتحرير أنماط النص الرئيسي</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دائري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شكل بيضاوي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دائرة مجوفة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مستطيل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5" name="عنصر نائب للعنوان 4"/>
          <p:cNvSpPr>
            <a:spLocks noGrp="1"/>
          </p:cNvSpPr>
          <p:nvPr>
            <p:ph type="title"/>
          </p:nvPr>
        </p:nvSpPr>
        <p:spPr>
          <a:xfrm>
            <a:off x="1435608" y="274638"/>
            <a:ext cx="7498080" cy="1143000"/>
          </a:xfrm>
          <a:prstGeom prst="rect">
            <a:avLst/>
          </a:prstGeom>
        </p:spPr>
        <p:txBody>
          <a:bodyPr anchor="ctr">
            <a:normAutofit/>
          </a:bodyPr>
          <a:lstStyle>
            <a:extLst/>
          </a:lstStyle>
          <a:p>
            <a:r>
              <a:rPr kumimoji="0" lang="ar-SA" smtClean="0"/>
              <a:t>انقر لتحرير نمط العنوان الرئيسي</a:t>
            </a:r>
            <a:endParaRPr kumimoji="0" lang="en-US"/>
          </a:p>
        </p:txBody>
      </p:sp>
      <p:sp>
        <p:nvSpPr>
          <p:cNvPr id="9" name="عنصر نائب للنص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24" name="عنصر نائب للتاريخ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2658AFAD-3592-4E42-A14D-FAE6F5AE4C0A}" type="datetimeFigureOut">
              <a:rPr lang="ar-SA" smtClean="0"/>
              <a:pPr/>
              <a:t>05/07/40</a:t>
            </a:fld>
            <a:endParaRPr lang="ar-SA"/>
          </a:p>
        </p:txBody>
      </p:sp>
      <p:sp>
        <p:nvSpPr>
          <p:cNvPr id="10" name="عنصر نائب للتذييل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ar-SA"/>
          </a:p>
        </p:txBody>
      </p:sp>
      <p:sp>
        <p:nvSpPr>
          <p:cNvPr id="22" name="عنصر نائب لرقم الشريحة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801233C6-9AB1-42D9-B97A-67E3713F00DB}" type="slidenum">
              <a:rPr lang="ar-SA" smtClean="0"/>
              <a:pPr/>
              <a:t>‹#›</a:t>
            </a:fld>
            <a:endParaRPr lang="ar-SA"/>
          </a:p>
        </p:txBody>
      </p:sp>
      <p:sp>
        <p:nvSpPr>
          <p:cNvPr id="15" name="مستطيل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r" rtl="1"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r" rtl="1"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r" rtl="1"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r" rtl="1"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r" rtl="1"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r" rtl="1"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SA" dirty="0"/>
              <a:t>مشكلات وتنمية وتحديات القيادة الإدارية </a:t>
            </a:r>
          </a:p>
        </p:txBody>
      </p:sp>
      <p:sp>
        <p:nvSpPr>
          <p:cNvPr id="3" name="عنوان فرعي 2"/>
          <p:cNvSpPr>
            <a:spLocks noGrp="1"/>
          </p:cNvSpPr>
          <p:nvPr>
            <p:ph type="subTitle" idx="1"/>
          </p:nvPr>
        </p:nvSpPr>
        <p:spPr/>
        <p:txBody>
          <a:bodyPr>
            <a:normAutofit fontScale="92500"/>
          </a:bodyPr>
          <a:lstStyle/>
          <a:p>
            <a:pPr algn="r"/>
            <a:r>
              <a:rPr lang="ar-SA" dirty="0"/>
              <a:t>يهدف هذا الفصل الى </a:t>
            </a:r>
            <a:r>
              <a:rPr lang="ar-SA" dirty="0" smtClean="0"/>
              <a:t>مايلي  </a:t>
            </a:r>
            <a:r>
              <a:rPr lang="ar-SA" dirty="0"/>
              <a:t>:                                      </a:t>
            </a:r>
          </a:p>
          <a:p>
            <a:pPr marL="457200" indent="-457200" algn="r">
              <a:buFont typeface="+mj-lt"/>
              <a:buAutoNum type="arabicPeriod"/>
            </a:pPr>
            <a:r>
              <a:rPr lang="ar-SA" dirty="0"/>
              <a:t>مناقشة مشكلات القيادة الإدارية وتأثيرها على القائد .</a:t>
            </a:r>
          </a:p>
          <a:p>
            <a:pPr marL="457200" indent="-457200" algn="r">
              <a:buFont typeface="+mj-lt"/>
              <a:buAutoNum type="arabicPeriod"/>
            </a:pPr>
            <a:r>
              <a:rPr lang="ar-SA" dirty="0"/>
              <a:t>شرح كيفية تنمية وتطوير القيادة الإدارية على مختلف المستويات .</a:t>
            </a:r>
          </a:p>
          <a:p>
            <a:pPr marL="457200" indent="-457200" algn="r">
              <a:buFont typeface="+mj-lt"/>
              <a:buAutoNum type="arabicPeriod"/>
            </a:pPr>
            <a:r>
              <a:rPr lang="ar-SA" dirty="0"/>
              <a:t>بيان </a:t>
            </a:r>
            <a:r>
              <a:rPr lang="ar-SA" dirty="0" smtClean="0"/>
              <a:t>التحديات </a:t>
            </a:r>
            <a:r>
              <a:rPr lang="ar-SA" dirty="0"/>
              <a:t>المعاصرة والمستقبلية وكيفية التعامل معها .</a:t>
            </a:r>
          </a:p>
          <a:p>
            <a:endParaRPr lang="ar-SA" dirty="0"/>
          </a:p>
        </p:txBody>
      </p:sp>
    </p:spTree>
    <p:extLst>
      <p:ext uri="{BB962C8B-B14F-4D97-AF65-F5344CB8AC3E}">
        <p14:creationId xmlns:p14="http://schemas.microsoft.com/office/powerpoint/2010/main" val="1425050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332656"/>
            <a:ext cx="7498080" cy="5915744"/>
          </a:xfrm>
        </p:spPr>
        <p:txBody>
          <a:bodyPr>
            <a:normAutofit/>
          </a:bodyPr>
          <a:lstStyle/>
          <a:p>
            <a:pPr lvl="0" algn="just">
              <a:buClr>
                <a:srgbClr val="3891A7"/>
              </a:buClr>
              <a:buNone/>
            </a:pPr>
            <a:r>
              <a:rPr lang="ar-SA" sz="2700" dirty="0">
                <a:solidFill>
                  <a:srgbClr val="FF0000"/>
                </a:solidFill>
              </a:rPr>
              <a:t>8)الإنغلاق الثقافي الحضاري:</a:t>
            </a:r>
          </a:p>
          <a:p>
            <a:pPr lvl="0" algn="just">
              <a:buClr>
                <a:srgbClr val="3891A7"/>
              </a:buClr>
              <a:buNone/>
            </a:pPr>
            <a:r>
              <a:rPr lang="ar-SA" sz="2700" dirty="0"/>
              <a:t>يشكل الإنغلاق الثقافي الحضاري أحد المشكلات التي تعاني منها القيادات الإدارية في العصر الحاضر، فبالرغم من إنفتاح دول العالم على بعضها حتى أصبحت ثمثل قرية كونية واحدة ، مازال هناك تقوقع ثقافي ( ليس عقائدي ) في ذهنية كثير من القادة الإداريين </a:t>
            </a:r>
            <a:r>
              <a:rPr lang="ar-SA" sz="2700" dirty="0" smtClean="0"/>
              <a:t>القائمين </a:t>
            </a:r>
            <a:r>
              <a:rPr lang="ar-SA" sz="2700" dirty="0"/>
              <a:t>على </a:t>
            </a:r>
            <a:r>
              <a:rPr lang="ar-SA" sz="2700" dirty="0" smtClean="0"/>
              <a:t>كثير </a:t>
            </a:r>
            <a:r>
              <a:rPr lang="ar-SA" sz="2700" dirty="0"/>
              <a:t>من التنظيمات الإدارية في الدول النامية اليوم ، بل إنهم  مازالوا يؤمنون بثقافة القرية والإقليم ومبادئها المغلقة .</a:t>
            </a:r>
          </a:p>
          <a:p>
            <a:pPr lvl="0" algn="just">
              <a:buClr>
                <a:srgbClr val="3891A7"/>
              </a:buClr>
              <a:buNone/>
            </a:pPr>
            <a:r>
              <a:rPr lang="ar-SA" sz="2700" dirty="0"/>
              <a:t>ومن الأمثلة على هذه المشكلات : أن بعض القيادات الإدارية تعمل على إختيار مساعديها والعاملين معهم من نفس الطبقة أو الجهة إنطلاقاً من القناعة بولائها  وقناعة من تلك القيادات بأنها لن تقف حجرة عثرة في طريقها لإتخاذ  أي قرار</a:t>
            </a:r>
          </a:p>
        </p:txBody>
      </p:sp>
    </p:spTree>
    <p:extLst>
      <p:ext uri="{BB962C8B-B14F-4D97-AF65-F5344CB8AC3E}">
        <p14:creationId xmlns:p14="http://schemas.microsoft.com/office/powerpoint/2010/main" val="5665542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071538" y="428604"/>
            <a:ext cx="7892950" cy="5857916"/>
          </a:xfrm>
        </p:spPr>
        <p:txBody>
          <a:bodyPr>
            <a:normAutofit fontScale="92500" lnSpcReduction="10000"/>
          </a:bodyPr>
          <a:lstStyle/>
          <a:p>
            <a:pPr>
              <a:buNone/>
            </a:pPr>
            <a:r>
              <a:rPr lang="ar-SA" sz="1800" dirty="0" smtClean="0"/>
              <a:t>.</a:t>
            </a:r>
            <a:endParaRPr lang="ar-SA" sz="1800" dirty="0"/>
          </a:p>
          <a:p>
            <a:pPr algn="just">
              <a:buNone/>
            </a:pPr>
            <a:r>
              <a:rPr lang="ar-SA" sz="2000" dirty="0" smtClean="0"/>
              <a:t>9</a:t>
            </a:r>
            <a:r>
              <a:rPr lang="ar-SA" sz="2700" dirty="0"/>
              <a:t>) </a:t>
            </a:r>
            <a:r>
              <a:rPr lang="ar-SA" sz="2900" dirty="0" err="1">
                <a:solidFill>
                  <a:srgbClr val="FF0000"/>
                </a:solidFill>
              </a:rPr>
              <a:t>الإنحراف</a:t>
            </a:r>
            <a:r>
              <a:rPr lang="ar-SA" sz="2900" dirty="0">
                <a:solidFill>
                  <a:srgbClr val="FF0000"/>
                </a:solidFill>
              </a:rPr>
              <a:t> الإداري الأخلاقي </a:t>
            </a:r>
            <a:r>
              <a:rPr lang="ar-SA" sz="2700" dirty="0"/>
              <a:t>: </a:t>
            </a:r>
          </a:p>
          <a:p>
            <a:pPr algn="just">
              <a:buNone/>
            </a:pPr>
            <a:r>
              <a:rPr lang="ar-SA" sz="2700" dirty="0"/>
              <a:t>تشكل الإنحرافات الإدارية الأخلاقية إحدى المشكلات التي تواجه القيادات الإدارية وذلك لأنها عندما تنتشر في أي تنظيم فإنها تنتقل كالعدوى إلى بقية التنظيمات الإدارية الأخرى التي تتعامل معها  كما أنها تؤدي إلى الإخلال بالثقة العامة والأمانة التي يجب أن تتوفر في القائد الإداري أو الموظف الذي عهدت </a:t>
            </a:r>
            <a:r>
              <a:rPr lang="ar-SA" sz="2700" dirty="0" smtClean="0"/>
              <a:t>إليه </a:t>
            </a:r>
            <a:r>
              <a:rPr lang="ar-SA" sz="2700" dirty="0"/>
              <a:t>المنظمة بجزء من سلطتها .فإن نجاح التنظيمات الإدارية يتطلب حرص القادة الإداريين فيها على عدم السماح لعوامل الإنحراف الإداري الأخلاقي بالتأثير على أدائهم  بأي شكل خاصة أن تلك الإنحرافات تقلل من قدرة التنظيمات الإدارية في المحافظة على أموالها ووقت موظفيها وموجودات جهازها الإداري  ، </a:t>
            </a:r>
            <a:r>
              <a:rPr lang="ar-SA" sz="2700" dirty="0">
                <a:solidFill>
                  <a:srgbClr val="FF0000"/>
                </a:solidFill>
              </a:rPr>
              <a:t>كما أن على القيادات الإدارية معالجة هذه المشكلات بتوجيه جهودها  للتمسك بميثاق أخلاقيات ومبادئ العمل النبيلة لتضرب المثل العليا للعاملين ، وللحيلولة دون إستمرار الفساد الأخلاقي الإداري  بين القيادات والعاملين بشكل لا يترك فرصة لإجراءات الردع حتى تأخذ مجالها </a:t>
            </a:r>
            <a:r>
              <a:rPr lang="ar-SA" sz="1800" dirty="0" smtClean="0">
                <a:solidFill>
                  <a:srgbClr val="FF0000"/>
                </a:solidFill>
              </a:rPr>
              <a:t>.</a:t>
            </a:r>
            <a:endParaRPr lang="ar-SA" sz="1800" dirty="0">
              <a:solidFill>
                <a:srgbClr val="FF0000"/>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000100" y="571480"/>
            <a:ext cx="8143900" cy="5953864"/>
          </a:xfrm>
        </p:spPr>
        <p:txBody>
          <a:bodyPr>
            <a:normAutofit fontScale="92500" lnSpcReduction="10000"/>
          </a:bodyPr>
          <a:lstStyle/>
          <a:p>
            <a:pPr algn="just">
              <a:buNone/>
            </a:pPr>
            <a:r>
              <a:rPr lang="ar-SA" sz="2500" dirty="0">
                <a:solidFill>
                  <a:srgbClr val="FF0000"/>
                </a:solidFill>
              </a:rPr>
              <a:t>10) العلاقات مع المستشارين :</a:t>
            </a:r>
          </a:p>
          <a:p>
            <a:pPr algn="just">
              <a:buNone/>
            </a:pPr>
            <a:r>
              <a:rPr lang="ar-SA" sz="2500" dirty="0"/>
              <a:t>يعمل ضمن التشكيل الإداري في المنظمات عدد من الخبراء يمثلون المستشارين الذي يعتمد عليهم القادة الإداريون في </a:t>
            </a:r>
            <a:r>
              <a:rPr lang="ar-SA" sz="2500" dirty="0" err="1"/>
              <a:t>إتخاذ</a:t>
            </a:r>
            <a:r>
              <a:rPr lang="ar-SA" sz="2500" dirty="0"/>
              <a:t> بعض القرارات أو في تحليل بعض الحالات أو المواقف .</a:t>
            </a:r>
          </a:p>
          <a:p>
            <a:pPr algn="just">
              <a:buNone/>
            </a:pPr>
            <a:r>
              <a:rPr lang="ar-SA" sz="2500" dirty="0"/>
              <a:t>وقد يشكل المستشارون مشكلة للقادة الإداريين لعدة أسباب منها : </a:t>
            </a:r>
          </a:p>
          <a:p>
            <a:pPr algn="just">
              <a:buNone/>
            </a:pPr>
            <a:r>
              <a:rPr lang="ar-SA" sz="2500" dirty="0"/>
              <a:t>   أ- </a:t>
            </a:r>
            <a:r>
              <a:rPr lang="ar-SA" sz="2500" dirty="0" err="1"/>
              <a:t>أ</a:t>
            </a:r>
            <a:r>
              <a:rPr lang="ar-SA" sz="2500" dirty="0"/>
              <a:t>ن القادة الإداريين قد يعتمدون على المستشارين بشكل كبير ولمدة طويلة مما يحول دون تطور مهاراتهم وقدراتهم الشخصية .</a:t>
            </a:r>
          </a:p>
          <a:p>
            <a:pPr algn="just">
              <a:buNone/>
            </a:pPr>
            <a:r>
              <a:rPr lang="ar-SA" sz="2500" dirty="0"/>
              <a:t>   ب- إنه قد ينشأ بين المستشارين والتنفيذيين بعض المشاكل النابعة من عدم وضوح الفاصل بين مهام التنفيذيين ومهام المستشارين .</a:t>
            </a:r>
          </a:p>
          <a:p>
            <a:pPr algn="just">
              <a:buNone/>
            </a:pPr>
            <a:r>
              <a:rPr lang="ar-SA" sz="2500" dirty="0"/>
              <a:t>   ج- إن المستشارين يعتقدون بأن التنفيذيين يملكون السلطة وأنهم يمارسون النشاطات الرئيسية وبالتالي فإنهم يحتكرون السلطة التي يستعر الصراع حولها  ويسخط المستشارون من </a:t>
            </a:r>
            <a:r>
              <a:rPr lang="ar-SA" sz="2500" dirty="0" err="1"/>
              <a:t>إفتقارهم</a:t>
            </a:r>
            <a:r>
              <a:rPr lang="ar-SA" sz="2500" dirty="0"/>
              <a:t> لها </a:t>
            </a:r>
          </a:p>
          <a:p>
            <a:pPr algn="just">
              <a:buNone/>
            </a:pPr>
            <a:r>
              <a:rPr lang="ar-SA" sz="2500" dirty="0"/>
              <a:t>    د- حيث أن دور المستشارين ينحصر في تقديم الخبرات والنصائح </a:t>
            </a:r>
            <a:r>
              <a:rPr lang="ar-SA" sz="2500" dirty="0" err="1"/>
              <a:t>والإستشارات</a:t>
            </a:r>
            <a:r>
              <a:rPr lang="ar-SA" sz="2500" dirty="0"/>
              <a:t> والتسهيلات لقادة المنظمة وقادة الوحدات التنفيذية الذي يتخذون القرار  فإن هذا يسبب فجوة بين الطرفين يشعر من من خلالها المستشارون بأنهم لا يحصلون على التقدير اللازم </a:t>
            </a:r>
            <a:r>
              <a:rPr lang="ar-SA" sz="1800" dirty="0" smtClean="0"/>
              <a:t>.</a:t>
            </a:r>
          </a:p>
          <a:p>
            <a:pPr>
              <a:buNone/>
            </a:pPr>
            <a:endParaRPr lang="ar-SA" sz="1800"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683568" y="285728"/>
            <a:ext cx="8568952" cy="6572272"/>
          </a:xfrm>
        </p:spPr>
        <p:txBody>
          <a:bodyPr>
            <a:normAutofit fontScale="77500" lnSpcReduction="20000"/>
          </a:bodyPr>
          <a:lstStyle/>
          <a:p>
            <a:pPr algn="just">
              <a:lnSpc>
                <a:spcPct val="110000"/>
              </a:lnSpc>
              <a:buNone/>
            </a:pPr>
            <a:r>
              <a:rPr lang="ar-SA" sz="4600" dirty="0">
                <a:solidFill>
                  <a:srgbClr val="FF0000"/>
                </a:solidFill>
              </a:rPr>
              <a:t>ثالثاً: تنمية وتطوير القيادة الإدارية : </a:t>
            </a:r>
          </a:p>
          <a:p>
            <a:pPr algn="just">
              <a:lnSpc>
                <a:spcPct val="110000"/>
              </a:lnSpc>
              <a:buNone/>
            </a:pPr>
            <a:r>
              <a:rPr lang="ar-SA" sz="2700" dirty="0"/>
              <a:t>إن النجاح لا يمكن أن يأتي بدون إعداد له  ، ولذلك  لا يمكن تصور أن القيادات الإدارية تنمو من ذاتها وتتطور تلقائياً دون أي تدخل مخطط يعتمد على التعليم المناسب </a:t>
            </a:r>
            <a:r>
              <a:rPr lang="ar-SA" sz="2700" dirty="0" err="1"/>
              <a:t>والإختيار</a:t>
            </a:r>
            <a:r>
              <a:rPr lang="ar-SA" sz="2700" dirty="0"/>
              <a:t> المدروس المنظم.</a:t>
            </a:r>
          </a:p>
          <a:p>
            <a:pPr algn="just">
              <a:lnSpc>
                <a:spcPct val="110000"/>
              </a:lnSpc>
              <a:buNone/>
            </a:pPr>
            <a:r>
              <a:rPr lang="ar-SA" sz="2700" dirty="0"/>
              <a:t>سنستعرض في هذا الجانب ثلاثة موضع رئيسية هي: </a:t>
            </a:r>
          </a:p>
          <a:p>
            <a:pPr algn="just">
              <a:lnSpc>
                <a:spcPct val="110000"/>
              </a:lnSpc>
              <a:buNone/>
            </a:pPr>
            <a:r>
              <a:rPr lang="ar-SA" sz="2700" dirty="0"/>
              <a:t>     1- </a:t>
            </a:r>
            <a:r>
              <a:rPr lang="ar-SA" sz="2700" dirty="0">
                <a:solidFill>
                  <a:srgbClr val="FF0000"/>
                </a:solidFill>
              </a:rPr>
              <a:t>تأهيل القيادات الإدارية : </a:t>
            </a:r>
          </a:p>
          <a:p>
            <a:pPr algn="just">
              <a:lnSpc>
                <a:spcPct val="110000"/>
              </a:lnSpc>
              <a:buNone/>
            </a:pPr>
            <a:r>
              <a:rPr lang="ar-SA" sz="2700" dirty="0"/>
              <a:t>      يأتي التأهيل كأول مراحل إعداد القيادات الإدارية عبر المراحل التعليمية المختلفة . ولكي نكوِّن كادراً قيادياً  في المجتمع  يتطلب الأمر أن  يكون هناك برامج واستراتيجيات لتأهيل القيادات المختلفة في كل مراحل التعليم. ولذلك يجب أن تتوفر لدينا برامج واستراتيجيات لتعليم القيادة الإدارية في مراحل التعليم العالي  لخلق الكادر الذي يمكن </a:t>
            </a:r>
            <a:r>
              <a:rPr lang="ar-SA" sz="2700" dirty="0" err="1"/>
              <a:t>الإعتماد</a:t>
            </a:r>
            <a:r>
              <a:rPr lang="ar-SA" sz="2700" dirty="0"/>
              <a:t> عليه في توفير الأفراد لمؤهلين للقيام بالمهام القيادية في التنظيمات المختلفة.</a:t>
            </a:r>
          </a:p>
          <a:p>
            <a:pPr algn="just">
              <a:lnSpc>
                <a:spcPct val="110000"/>
              </a:lnSpc>
              <a:buNone/>
            </a:pPr>
            <a:r>
              <a:rPr lang="ar-SA" sz="2700" dirty="0">
                <a:solidFill>
                  <a:srgbClr val="FF0000"/>
                </a:solidFill>
              </a:rPr>
              <a:t>    2- تطوير وتدريب القيادات الإدارية </a:t>
            </a:r>
            <a:r>
              <a:rPr lang="ar-SA" sz="2700" dirty="0"/>
              <a:t>: </a:t>
            </a:r>
          </a:p>
          <a:p>
            <a:pPr algn="just">
              <a:lnSpc>
                <a:spcPct val="110000"/>
              </a:lnSpc>
              <a:buNone/>
            </a:pPr>
            <a:r>
              <a:rPr lang="ar-SA" sz="2700" dirty="0"/>
              <a:t>     لا يمكن  أن يكون ذلك التوجيه والتأهيل الذي يحصل عليه الأشخاص  وهم على مقاعد الدراسة كافياً لجعلهم قادة إداريين قادرين على على إدارة التنظيم الإداري بكفاءة وعلى </a:t>
            </a:r>
            <a:r>
              <a:rPr lang="ar-SA" sz="2700" dirty="0" err="1"/>
              <a:t>إتخاذ</a:t>
            </a:r>
            <a:r>
              <a:rPr lang="ar-SA" sz="2700" dirty="0"/>
              <a:t> القرارات الإدارية الصائبة . ويعني ذلك أن الأمر يتطلب تدريباً منظماً من خلال إلحاق الموظف ببرامج تدريبية قوية تساعده في التعرف على الأساليب القيادية الأكثر فاعلية وترشده إلى أفضل السبل للتعامل مع المشاكل المختلفة ، </a:t>
            </a:r>
            <a:r>
              <a:rPr lang="ar-SA" sz="2700" dirty="0" err="1"/>
              <a:t>وإتخاذ</a:t>
            </a:r>
            <a:r>
              <a:rPr lang="ar-SA" sz="2700" dirty="0"/>
              <a:t> القرارات المناسبة حيالها.</a:t>
            </a:r>
          </a:p>
          <a:p>
            <a:pPr algn="just">
              <a:lnSpc>
                <a:spcPct val="110000"/>
              </a:lnSpc>
              <a:buNone/>
            </a:pPr>
            <a:r>
              <a:rPr lang="ar-SA" sz="2700" dirty="0"/>
              <a:t>     </a:t>
            </a:r>
            <a:r>
              <a:rPr lang="ar-SA" sz="2000" dirty="0" smtClean="0"/>
              <a:t>     </a:t>
            </a:r>
            <a:endParaRPr lang="ar-SA" sz="20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404664"/>
            <a:ext cx="7600888" cy="6264696"/>
          </a:xfrm>
        </p:spPr>
        <p:txBody>
          <a:bodyPr>
            <a:normAutofit lnSpcReduction="10000"/>
          </a:bodyPr>
          <a:lstStyle/>
          <a:p>
            <a:pPr lvl="0" algn="just">
              <a:lnSpc>
                <a:spcPct val="90000"/>
              </a:lnSpc>
              <a:buNone/>
            </a:pPr>
            <a:r>
              <a:rPr lang="ar-SA" sz="3600" dirty="0"/>
              <a:t>وهناك نوعين من تدريب القيادات الإدارية الأول : </a:t>
            </a:r>
            <a:r>
              <a:rPr lang="ar-SA" sz="3600" dirty="0">
                <a:solidFill>
                  <a:srgbClr val="FF0000"/>
                </a:solidFill>
              </a:rPr>
              <a:t>هو التدريب قبل الخدمة </a:t>
            </a:r>
            <a:r>
              <a:rPr lang="ar-SA" sz="3600" dirty="0"/>
              <a:t>والآخر : </a:t>
            </a:r>
            <a:r>
              <a:rPr lang="ar-SA" sz="3600" dirty="0">
                <a:solidFill>
                  <a:srgbClr val="FF0000"/>
                </a:solidFill>
              </a:rPr>
              <a:t>هو التدريب أثناء الخدمة </a:t>
            </a:r>
            <a:r>
              <a:rPr lang="ar-SA" sz="3600" dirty="0"/>
              <a:t>.</a:t>
            </a:r>
          </a:p>
          <a:p>
            <a:pPr lvl="0" algn="just">
              <a:lnSpc>
                <a:spcPct val="90000"/>
              </a:lnSpc>
              <a:buNone/>
            </a:pPr>
            <a:r>
              <a:rPr lang="ar-SA" sz="3600" dirty="0"/>
              <a:t>      فالتدريب قبل الخدمة هدفه إعطاء المتدرب الفرصة للتزود ببعض المهارات والقدرات الجديدة التي لم يتعرض لها في فترة التعليم وكذلك تطوير قدراته على الإنضباط والتعود على بعض السلوكيات التي يتطلبها العمل.</a:t>
            </a:r>
          </a:p>
          <a:p>
            <a:pPr lvl="0" algn="just">
              <a:lnSpc>
                <a:spcPct val="90000"/>
              </a:lnSpc>
              <a:buNone/>
            </a:pPr>
            <a:r>
              <a:rPr lang="ar-SA" sz="3600" dirty="0"/>
              <a:t>      أما التدريب أثناء الخدمة : فيأتي مكملاً لمرحلة تنمية وتطوير قدرات القائد وتعريفه بالأساليب الإدارية الحديثة ، وبالتجارب الناجحة للقادة والمنظمات الإدارية الأخرى </a:t>
            </a:r>
            <a:r>
              <a:rPr lang="ar-SA" sz="2300" dirty="0"/>
              <a:t>.</a:t>
            </a:r>
          </a:p>
          <a:p>
            <a:pPr lvl="0">
              <a:buClr>
                <a:srgbClr val="3891A7"/>
              </a:buClr>
              <a:buNone/>
            </a:pPr>
            <a:r>
              <a:rPr lang="ar-SA" sz="1300" dirty="0">
                <a:solidFill>
                  <a:prstClr val="black"/>
                </a:solidFill>
              </a:rPr>
              <a:t>.</a:t>
            </a:r>
          </a:p>
          <a:p>
            <a:endParaRPr lang="ar-SA" dirty="0"/>
          </a:p>
        </p:txBody>
      </p:sp>
    </p:spTree>
    <p:extLst>
      <p:ext uri="{BB962C8B-B14F-4D97-AF65-F5344CB8AC3E}">
        <p14:creationId xmlns:p14="http://schemas.microsoft.com/office/powerpoint/2010/main" val="37566459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548680"/>
            <a:ext cx="7600888" cy="5699720"/>
          </a:xfrm>
        </p:spPr>
        <p:txBody>
          <a:bodyPr>
            <a:normAutofit lnSpcReduction="10000"/>
          </a:bodyPr>
          <a:lstStyle/>
          <a:p>
            <a:pPr lvl="0">
              <a:buClr>
                <a:srgbClr val="3891A7"/>
              </a:buClr>
              <a:buNone/>
            </a:pPr>
            <a:r>
              <a:rPr lang="ar-SA" sz="1300" dirty="0">
                <a:solidFill>
                  <a:srgbClr val="FF0000"/>
                </a:solidFill>
              </a:rPr>
              <a:t> </a:t>
            </a:r>
            <a:r>
              <a:rPr lang="ar-SA" sz="2400" dirty="0">
                <a:solidFill>
                  <a:srgbClr val="FF0000"/>
                </a:solidFill>
              </a:rPr>
              <a:t>الأهداف التي ينبغي التركيز عليها في تدريب القادة الإداريين  فيما يلي </a:t>
            </a:r>
            <a:r>
              <a:rPr lang="ar-SA" sz="2400" dirty="0"/>
              <a:t>: </a:t>
            </a:r>
          </a:p>
          <a:p>
            <a:pPr lvl="0">
              <a:buClr>
                <a:srgbClr val="3891A7"/>
              </a:buClr>
              <a:buNone/>
            </a:pPr>
            <a:r>
              <a:rPr lang="ar-SA" sz="2400" dirty="0"/>
              <a:t>      - تكييف وتطوير إتجاهات وأساليب وعادة العمل لدى القادة  الإداريين لتواكب متطلبات العصر الحاضر.</a:t>
            </a:r>
          </a:p>
          <a:p>
            <a:pPr lvl="0">
              <a:buClr>
                <a:srgbClr val="3891A7"/>
              </a:buClr>
              <a:buNone/>
            </a:pPr>
            <a:r>
              <a:rPr lang="ar-SA" sz="2400" dirty="0"/>
              <a:t>      - تنمية الشعور بالمسئولية العامة عند القادة الإداريين  وتعريفهم بأهمية إستخدام العمل كحافز . </a:t>
            </a:r>
          </a:p>
          <a:p>
            <a:pPr lvl="0">
              <a:buClr>
                <a:srgbClr val="3891A7"/>
              </a:buClr>
              <a:buNone/>
            </a:pPr>
            <a:r>
              <a:rPr lang="ar-SA" sz="2400" dirty="0"/>
              <a:t>      - تمكين القائد من إعداد نفسه لتولي المسؤليات الأعلى التي تفرضها عليه ةأوضاع التنظيم .</a:t>
            </a:r>
          </a:p>
          <a:p>
            <a:pPr lvl="0">
              <a:buClr>
                <a:srgbClr val="3891A7"/>
              </a:buClr>
              <a:buNone/>
            </a:pPr>
            <a:r>
              <a:rPr lang="ar-SA" sz="2400" dirty="0"/>
              <a:t>      - تدريب القائد على كيفية تحسين وسائل </a:t>
            </a:r>
            <a:r>
              <a:rPr lang="ar-SA" sz="2400" dirty="0" smtClean="0"/>
              <a:t>العمل وبيئته  </a:t>
            </a:r>
            <a:r>
              <a:rPr lang="ar-SA" sz="2400" dirty="0"/>
              <a:t>للمحافظة على العاملين في التنظيم  وعلى مصالح التنظيم ذاته .</a:t>
            </a:r>
          </a:p>
          <a:p>
            <a:pPr lvl="0">
              <a:buClr>
                <a:srgbClr val="3891A7"/>
              </a:buClr>
              <a:buNone/>
            </a:pPr>
            <a:r>
              <a:rPr lang="ar-SA" sz="2400" dirty="0"/>
              <a:t>      - تدريب القادة على الدقة في العمل والوعي بالمسئولية نحو التنظيم ونحو المجتمع .</a:t>
            </a:r>
          </a:p>
          <a:p>
            <a:pPr lvl="0">
              <a:buClr>
                <a:srgbClr val="3891A7"/>
              </a:buClr>
              <a:buNone/>
            </a:pPr>
            <a:r>
              <a:rPr lang="ar-SA" sz="2400" dirty="0"/>
              <a:t>      - تدريب القائد على تقدير قيمة الوقت والجهد الإنساني . </a:t>
            </a:r>
          </a:p>
          <a:p>
            <a:pPr lvl="0">
              <a:buClr>
                <a:srgbClr val="3891A7"/>
              </a:buClr>
              <a:buNone/>
            </a:pPr>
            <a:r>
              <a:rPr lang="ar-SA" sz="2400" dirty="0"/>
              <a:t>      - تدريب القادة على مواجهة المشاكل وتنمية قدراتهم على إتخاذ القرارات بشكل عملي</a:t>
            </a:r>
          </a:p>
        </p:txBody>
      </p:sp>
    </p:spTree>
    <p:extLst>
      <p:ext uri="{BB962C8B-B14F-4D97-AF65-F5344CB8AC3E}">
        <p14:creationId xmlns:p14="http://schemas.microsoft.com/office/powerpoint/2010/main" val="19068490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75656" y="692696"/>
            <a:ext cx="7458032" cy="5555704"/>
          </a:xfrm>
        </p:spPr>
        <p:txBody>
          <a:bodyPr/>
          <a:lstStyle/>
          <a:p>
            <a:pPr>
              <a:buClr>
                <a:srgbClr val="3891A7"/>
              </a:buClr>
              <a:buNone/>
            </a:pPr>
            <a:r>
              <a:rPr lang="ar-SA" sz="2000" dirty="0">
                <a:solidFill>
                  <a:srgbClr val="FF0000"/>
                </a:solidFill>
              </a:rPr>
              <a:t> </a:t>
            </a:r>
            <a:r>
              <a:rPr lang="ar-SA" sz="2000" b="1" dirty="0">
                <a:solidFill>
                  <a:srgbClr val="FF0000"/>
                </a:solidFill>
              </a:rPr>
              <a:t>3-</a:t>
            </a:r>
            <a:r>
              <a:rPr lang="ar-SA" sz="1400" b="1" dirty="0">
                <a:solidFill>
                  <a:srgbClr val="FF0000"/>
                </a:solidFill>
              </a:rPr>
              <a:t> </a:t>
            </a:r>
            <a:r>
              <a:rPr lang="ar-SA" sz="2400" dirty="0">
                <a:solidFill>
                  <a:srgbClr val="FF0000"/>
                </a:solidFill>
              </a:rPr>
              <a:t>إختيار وتعيين القيادات الإدارية : </a:t>
            </a:r>
          </a:p>
          <a:p>
            <a:pPr>
              <a:buClr>
                <a:srgbClr val="3891A7"/>
              </a:buClr>
              <a:buNone/>
            </a:pPr>
            <a:r>
              <a:rPr lang="ar-SA" sz="2400" dirty="0"/>
              <a:t>        من الأسس التي ينبغي أن يقوم عليها إختيار القيادات الإدارية المعاصرة ومنها مايلي: </a:t>
            </a:r>
          </a:p>
          <a:p>
            <a:pPr>
              <a:buClr>
                <a:srgbClr val="3891A7"/>
              </a:buClr>
              <a:buNone/>
            </a:pPr>
            <a:r>
              <a:rPr lang="ar-SA" sz="2400" dirty="0"/>
              <a:t>             أ- الحصول على المؤهل التعليمي والإعداد المهني اللازم .</a:t>
            </a:r>
          </a:p>
          <a:p>
            <a:pPr>
              <a:buClr>
                <a:srgbClr val="3891A7"/>
              </a:buClr>
              <a:buNone/>
            </a:pPr>
            <a:r>
              <a:rPr lang="ar-SA" sz="2400" dirty="0"/>
              <a:t>             ب- إجتياز الإختبار والمقابلات الموضوعة لإنتقاء القادة .</a:t>
            </a:r>
          </a:p>
          <a:p>
            <a:pPr>
              <a:buClr>
                <a:srgbClr val="3891A7"/>
              </a:buClr>
              <a:buNone/>
            </a:pPr>
            <a:r>
              <a:rPr lang="ar-SA" sz="2400" dirty="0"/>
              <a:t>             ج- إكتشاف من لديهم صفات القيادة وترشيحهم . </a:t>
            </a:r>
          </a:p>
          <a:p>
            <a:pPr>
              <a:buClr>
                <a:srgbClr val="3891A7"/>
              </a:buClr>
              <a:buNone/>
            </a:pPr>
            <a:r>
              <a:rPr lang="ar-SA" sz="2400" dirty="0"/>
              <a:t>             د- تقويم القادة بصفة مستمرة للتأكد من كفاءاتهم وتمييزهم </a:t>
            </a:r>
          </a:p>
        </p:txBody>
      </p:sp>
    </p:spTree>
    <p:extLst>
      <p:ext uri="{BB962C8B-B14F-4D97-AF65-F5344CB8AC3E}">
        <p14:creationId xmlns:p14="http://schemas.microsoft.com/office/powerpoint/2010/main" val="25113901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000100" y="428604"/>
            <a:ext cx="7729534" cy="6000792"/>
          </a:xfrm>
        </p:spPr>
        <p:txBody>
          <a:bodyPr>
            <a:normAutofit/>
          </a:bodyPr>
          <a:lstStyle/>
          <a:p>
            <a:pPr algn="just">
              <a:buClr>
                <a:srgbClr val="3891A7"/>
              </a:buClr>
              <a:buNone/>
            </a:pPr>
            <a:r>
              <a:rPr lang="ar-SA" sz="1400" dirty="0" smtClean="0"/>
              <a:t>.</a:t>
            </a:r>
            <a:endParaRPr lang="ar-SA" sz="2400" dirty="0"/>
          </a:p>
          <a:p>
            <a:pPr algn="just">
              <a:buClr>
                <a:srgbClr val="3891A7"/>
              </a:buClr>
              <a:buNone/>
            </a:pPr>
            <a:r>
              <a:rPr lang="ar-SA" sz="2800" dirty="0">
                <a:solidFill>
                  <a:srgbClr val="FF0000"/>
                </a:solidFill>
              </a:rPr>
              <a:t>رابعاً : التحديات المعاصرة والمستقبلية </a:t>
            </a:r>
            <a:r>
              <a:rPr lang="ar-SA" sz="2400" dirty="0"/>
              <a:t>: </a:t>
            </a:r>
          </a:p>
          <a:p>
            <a:pPr algn="just">
              <a:buClr>
                <a:srgbClr val="3891A7"/>
              </a:buClr>
              <a:buNone/>
            </a:pPr>
            <a:r>
              <a:rPr lang="ar-SA" sz="2400" dirty="0"/>
              <a:t>         تواجه القيادات الإدارية في العصر الحاضر  الكثير من التحديات التي تحدثنا عن بعضها سلفاً والتي قد تتصاعد في المستقبل لتصبح عقبات يصعب </a:t>
            </a:r>
            <a:r>
              <a:rPr lang="ar-SA" sz="2400" dirty="0" err="1"/>
              <a:t>إجتيازها</a:t>
            </a:r>
            <a:r>
              <a:rPr lang="ar-SA" sz="2400" dirty="0"/>
              <a:t> . </a:t>
            </a:r>
          </a:p>
          <a:p>
            <a:pPr algn="just">
              <a:buClr>
                <a:srgbClr val="3891A7"/>
              </a:buClr>
              <a:buNone/>
            </a:pPr>
            <a:r>
              <a:rPr lang="ar-SA" sz="2400" dirty="0"/>
              <a:t>          </a:t>
            </a:r>
            <a:r>
              <a:rPr lang="ar-SA" sz="2400" dirty="0">
                <a:solidFill>
                  <a:srgbClr val="FF0000"/>
                </a:solidFill>
              </a:rPr>
              <a:t>1- ظاهرة العولمة </a:t>
            </a:r>
            <a:r>
              <a:rPr lang="ar-SA" sz="2400" dirty="0"/>
              <a:t>:  وما يهمنا  هنا هو نوع التحدي الذي يواجه القيادات الإدارية والمتمثل في قدرتها على فهم هذه الظاهرة وكيفية  </a:t>
            </a:r>
            <a:r>
              <a:rPr lang="ar-SA" sz="2400" dirty="0" smtClean="0"/>
              <a:t>تعامل </a:t>
            </a:r>
            <a:r>
              <a:rPr lang="ar-SA" sz="2400" dirty="0"/>
              <a:t>القادة الإداريين معها  ومدى تأثرهم بها وتأثيرها عليهم وقد  </a:t>
            </a:r>
            <a:r>
              <a:rPr lang="ar-SA" sz="2400" dirty="0" smtClean="0"/>
              <a:t>يتطلب </a:t>
            </a:r>
            <a:r>
              <a:rPr lang="ar-SA" sz="2400" dirty="0"/>
              <a:t>التعامل مع العولمة بعض الصفات والخصائص التي يجب أن تتوفر في القائد ، بحيث يستطيع التعامل على  المستوى العالمي مع كل الفئات والأجناس والثقافات ومنها على سبيل المثال لا الحصر : </a:t>
            </a:r>
          </a:p>
          <a:p>
            <a:pPr algn="just">
              <a:buClr>
                <a:srgbClr val="3891A7"/>
              </a:buClr>
              <a:buNone/>
            </a:pPr>
            <a:r>
              <a:rPr lang="ar-SA" sz="2400" dirty="0"/>
              <a:t>      مهارات </a:t>
            </a:r>
            <a:r>
              <a:rPr lang="ar-SA" sz="2400" dirty="0" err="1"/>
              <a:t>إستخدام</a:t>
            </a:r>
            <a:r>
              <a:rPr lang="ar-SA" sz="2400" dirty="0"/>
              <a:t> الحاسب الآلي  وإجادة اللغة الإنجليزية تحدثاً  وكتابة  بالإضافة إلى الإلمام بمختلف الأساليب المهنية الحديثة </a:t>
            </a:r>
            <a:r>
              <a:rPr lang="ar-SA" sz="1400" dirty="0" smtClean="0"/>
              <a:t>.   </a:t>
            </a:r>
          </a:p>
          <a:p>
            <a:pPr>
              <a:buNone/>
            </a:pPr>
            <a:r>
              <a:rPr lang="ar-SA" sz="1400" dirty="0" smtClean="0"/>
              <a:t>.</a:t>
            </a:r>
            <a:endParaRPr lang="ar-SA" sz="14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71600" y="116632"/>
            <a:ext cx="8172400" cy="5016624"/>
          </a:xfrm>
        </p:spPr>
        <p:txBody>
          <a:bodyPr>
            <a:noAutofit/>
          </a:bodyPr>
          <a:lstStyle/>
          <a:p>
            <a:pPr lvl="0">
              <a:buClr>
                <a:srgbClr val="3891A7"/>
              </a:buClr>
              <a:buNone/>
            </a:pPr>
            <a:r>
              <a:rPr lang="ar-SA" sz="2400" dirty="0">
                <a:solidFill>
                  <a:srgbClr val="FF0000"/>
                </a:solidFill>
              </a:rPr>
              <a:t>2- المهارات الشخصية الفكرية والإنسانية والفنية </a:t>
            </a:r>
            <a:r>
              <a:rPr lang="ar-SA" sz="2400" dirty="0"/>
              <a:t>: </a:t>
            </a:r>
          </a:p>
          <a:p>
            <a:pPr lvl="0">
              <a:buClr>
                <a:srgbClr val="3891A7"/>
              </a:buClr>
              <a:buNone/>
            </a:pPr>
            <a:r>
              <a:rPr lang="ar-SA" sz="2400" dirty="0"/>
              <a:t>           إن إمتلاك القائد  لبعض المهارات الشخصية الموروثة  لا يحقق له القدرة القيادية المطلوبة  كما أنه  لا يؤهله للقيادة دون أن يكون هناك تدخلاً  يضعها في إطارها الصحيح الذي يبنى على التصور الكلي لمجمل نشاط المنظمة ، وهذا هو التحدي الأول الذي يكمن في القدرة على إستيعاب مناشط العمل في التنظيم  وتصور  التكامل الذي ينشأ بين جزئيات العمل وأقسام التنظيم ؛ لأنها تعتمد على بعضها البعض وبالتالي يصبح لدى القائد ما يسمى  بالنظرة الشاملة للإدارة ، ولتنمية المهارات الشخصية الفكرية يجب تسخير القدرات الفطرية للتأكد من الأولويات النسبية بين الأهداف والقواعد والتفكير في الإحتمالات والميول بدلاً من حالات اليقين وفي أنماط الترابط والعلاقات السببية الأولية بدلاً من القلاقات الثابتة القائمة على السبب والنتيجة . أما المهارات الإنسانية التي تشكل تحدي للقائد الإداري فإنها تنبع من ضرورة التفاعل مع العوامل المؤثرة في السلوك الإنساني  كما أن تلك المهارات تنبع من قدرة القائد على العمل بكفاءة وفاعلية بوصفه عضواً في فريق يهتم بالجهد التضامني والمؤسسي . </a:t>
            </a:r>
          </a:p>
          <a:p>
            <a:pPr lvl="0">
              <a:buClr>
                <a:srgbClr val="3891A7"/>
              </a:buClr>
              <a:buNone/>
            </a:pPr>
            <a:r>
              <a:rPr lang="ar-SA" sz="2400" dirty="0"/>
              <a:t>       وكذلك من التحديات التي تواجه القيادات الإدارية : مدى قدرتها على التعامل مع الأشياء بنفس المستوى الذي يتعامل به القائد مع العاملين وهذا ما نسميه الشخصية الفنية ، إن المهارات الفنية من أكثر المهارات وضوحاً لا سيما أنها  متعلقة بالطرق والعمليات والإجراءات والأساليب التي يؤدى بها  العمل</a:t>
            </a:r>
          </a:p>
        </p:txBody>
      </p:sp>
    </p:spTree>
    <p:extLst>
      <p:ext uri="{BB962C8B-B14F-4D97-AF65-F5344CB8AC3E}">
        <p14:creationId xmlns:p14="http://schemas.microsoft.com/office/powerpoint/2010/main" val="26283792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75656" y="404664"/>
            <a:ext cx="7458032" cy="5843736"/>
          </a:xfrm>
        </p:spPr>
        <p:txBody>
          <a:bodyPr/>
          <a:lstStyle/>
          <a:p>
            <a:pPr lvl="0">
              <a:buClr>
                <a:srgbClr val="3891A7"/>
              </a:buClr>
              <a:buNone/>
            </a:pPr>
            <a:r>
              <a:rPr lang="ar-SA" sz="1600" dirty="0">
                <a:solidFill>
                  <a:srgbClr val="FF0000"/>
                </a:solidFill>
              </a:rPr>
              <a:t>3</a:t>
            </a:r>
            <a:r>
              <a:rPr lang="ar-SA" sz="1600" b="1" dirty="0">
                <a:solidFill>
                  <a:srgbClr val="FF0000"/>
                </a:solidFill>
              </a:rPr>
              <a:t>- </a:t>
            </a:r>
            <a:r>
              <a:rPr lang="ar-SA" sz="2400" dirty="0">
                <a:solidFill>
                  <a:srgbClr val="FF0000"/>
                </a:solidFill>
              </a:rPr>
              <a:t>التطور التقني : </a:t>
            </a:r>
          </a:p>
          <a:p>
            <a:pPr lvl="0">
              <a:buClr>
                <a:srgbClr val="3891A7"/>
              </a:buClr>
              <a:buNone/>
            </a:pPr>
            <a:r>
              <a:rPr lang="ar-SA" sz="2400" dirty="0"/>
              <a:t>      لقد تميزت بداية القرن الحادي والعشرين بأنها بداية عصر السباق التكنولوجي ؛ حيث تطورت التقنية وتسارعت الإكتشافات  بشكل عجيب كما أصبح يقاس المستوى الحضاري والتقدم والرقي  لأي دولة بمدى فعاليتها وقدرتها على إقتناء وإستخدام التقنية المناسبة .</a:t>
            </a:r>
          </a:p>
          <a:p>
            <a:pPr lvl="0">
              <a:buClr>
                <a:srgbClr val="3891A7"/>
              </a:buClr>
              <a:buNone/>
            </a:pPr>
            <a:r>
              <a:rPr lang="ar-SA" sz="2400" dirty="0"/>
              <a:t>       لذلك فقد أصبحت التقنية و كيفية الحصول عليها وعمليات تطويعها وتوطينها  من أهم المواضيع  التي توليها الدول والمنظمات والقيادات الإدارية جُل  اهتمامها</a:t>
            </a:r>
          </a:p>
        </p:txBody>
      </p:sp>
    </p:spTree>
    <p:extLst>
      <p:ext uri="{BB962C8B-B14F-4D97-AF65-F5344CB8AC3E}">
        <p14:creationId xmlns:p14="http://schemas.microsoft.com/office/powerpoint/2010/main" val="22440194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sz="4400" b="1" dirty="0">
                <a:solidFill>
                  <a:schemeClr val="accent2">
                    <a:lumMod val="75000"/>
                  </a:schemeClr>
                </a:solidFill>
              </a:rPr>
              <a:t>أولاً: مقدمة</a:t>
            </a:r>
            <a:endParaRPr lang="ar-SA" dirty="0"/>
          </a:p>
        </p:txBody>
      </p:sp>
      <p:sp>
        <p:nvSpPr>
          <p:cNvPr id="3" name="عنصر نائب للمحتوى 2"/>
          <p:cNvSpPr>
            <a:spLocks noGrp="1"/>
          </p:cNvSpPr>
          <p:nvPr>
            <p:ph idx="1"/>
          </p:nvPr>
        </p:nvSpPr>
        <p:spPr>
          <a:xfrm>
            <a:off x="971600" y="1052736"/>
            <a:ext cx="7962088" cy="5195664"/>
          </a:xfrm>
        </p:spPr>
        <p:txBody>
          <a:bodyPr>
            <a:normAutofit lnSpcReduction="10000"/>
          </a:bodyPr>
          <a:lstStyle/>
          <a:p>
            <a:r>
              <a:rPr lang="ar-SA" dirty="0"/>
              <a:t>إن القيادات الإدارية في مختلف البلدان وعلى مستوى جميع المنظمات لا تبرز من تلقاء نفسها وإنما تتطلب جهداً كبيراً لتنميتها وتطويرها حتى ترقى إلى </a:t>
            </a:r>
            <a:r>
              <a:rPr lang="ar-SA" dirty="0" smtClean="0"/>
              <a:t>المستوى </a:t>
            </a:r>
            <a:r>
              <a:rPr lang="ar-SA" dirty="0"/>
              <a:t>الذي يؤهلها للفعالية القيادية ومع ذلك </a:t>
            </a:r>
            <a:r>
              <a:rPr lang="ar-SA" dirty="0" smtClean="0"/>
              <a:t>فإن </a:t>
            </a:r>
            <a:r>
              <a:rPr lang="ar-SA" dirty="0"/>
              <a:t>العديد من المنظمات تعاني من عدم </a:t>
            </a:r>
            <a:r>
              <a:rPr lang="ar-SA" dirty="0" smtClean="0"/>
              <a:t>قدرة </a:t>
            </a:r>
            <a:r>
              <a:rPr lang="ar-SA" dirty="0"/>
              <a:t>قياداتها على تجاوز المشاكل التي تعترضها وبالتالي عدم </a:t>
            </a:r>
            <a:r>
              <a:rPr lang="ar-SA" dirty="0" smtClean="0"/>
              <a:t>قدرة </a:t>
            </a:r>
            <a:r>
              <a:rPr lang="ar-SA" dirty="0"/>
              <a:t>تلك القيادات على تحقيق أهداف منظماتها</a:t>
            </a:r>
            <a:r>
              <a:rPr lang="ar-SA" dirty="0" smtClean="0"/>
              <a:t>.</a:t>
            </a:r>
          </a:p>
          <a:p>
            <a:r>
              <a:rPr lang="ar-SA" b="1" dirty="0">
                <a:solidFill>
                  <a:schemeClr val="accent2">
                    <a:lumMod val="75000"/>
                  </a:schemeClr>
                </a:solidFill>
              </a:rPr>
              <a:t>ثانياً : مشكلات القيادات الإدارية </a:t>
            </a:r>
          </a:p>
          <a:p>
            <a:r>
              <a:rPr lang="ar-SA" dirty="0"/>
              <a:t>تواجه القيادات الإدارية في الوطن العربي العديد من المشكلات والصعوبات التي تحتاج إلى دراسة ومعالجة وذلك لمساعدة تلك القيادات على تجاوزها</a:t>
            </a:r>
          </a:p>
          <a:p>
            <a:endParaRPr lang="ar-SA" dirty="0"/>
          </a:p>
        </p:txBody>
      </p:sp>
    </p:spTree>
    <p:extLst>
      <p:ext uri="{BB962C8B-B14F-4D97-AF65-F5344CB8AC3E}">
        <p14:creationId xmlns:p14="http://schemas.microsoft.com/office/powerpoint/2010/main" val="368637071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000100" y="428604"/>
            <a:ext cx="7586658" cy="5429288"/>
          </a:xfrm>
        </p:spPr>
        <p:txBody>
          <a:bodyPr>
            <a:normAutofit fontScale="92500" lnSpcReduction="10000"/>
          </a:bodyPr>
          <a:lstStyle/>
          <a:p>
            <a:pPr>
              <a:buNone/>
            </a:pPr>
            <a:r>
              <a:rPr lang="ar-SA" sz="1600" dirty="0" smtClean="0"/>
              <a:t>. </a:t>
            </a:r>
          </a:p>
          <a:p>
            <a:pPr algn="just">
              <a:buClr>
                <a:srgbClr val="3891A7"/>
              </a:buClr>
              <a:buNone/>
            </a:pPr>
            <a:r>
              <a:rPr lang="ar-SA" sz="2600" dirty="0">
                <a:solidFill>
                  <a:srgbClr val="FF0000"/>
                </a:solidFill>
              </a:rPr>
              <a:t>      4- التحدي الريادي : </a:t>
            </a:r>
          </a:p>
          <a:p>
            <a:pPr algn="just">
              <a:buClr>
                <a:srgbClr val="3891A7"/>
              </a:buClr>
              <a:buNone/>
            </a:pPr>
            <a:r>
              <a:rPr lang="ar-SA" sz="1600" dirty="0" smtClean="0"/>
              <a:t>       </a:t>
            </a:r>
            <a:r>
              <a:rPr lang="ar-SA" sz="2400" dirty="0"/>
              <a:t>يعجز كثير من القادة الإداريين في الوصول بقدراتهم ، ومهاراتهم وفكرهم القيادي إلى المستوى الذي يؤهلهم للقيادة الريادية التي تمثل أعلى مراتب القيادة . </a:t>
            </a:r>
          </a:p>
          <a:p>
            <a:pPr algn="just">
              <a:buClr>
                <a:srgbClr val="3891A7"/>
              </a:buClr>
              <a:buNone/>
            </a:pPr>
            <a:r>
              <a:rPr lang="ar-SA" sz="2400" dirty="0"/>
              <a:t>إن المستوى الأول </a:t>
            </a:r>
            <a:r>
              <a:rPr lang="ar-SA" sz="2400" dirty="0" smtClean="0">
                <a:solidFill>
                  <a:srgbClr val="FF0000"/>
                </a:solidFill>
              </a:rPr>
              <a:t>( قيادات الانجاز) </a:t>
            </a:r>
            <a:r>
              <a:rPr lang="ar-SA" sz="2400" dirty="0" smtClean="0"/>
              <a:t>لا يفهمون </a:t>
            </a:r>
            <a:r>
              <a:rPr lang="ar-SA" sz="2400" dirty="0"/>
              <a:t>القيادة بأكثر من  كونها عملية السيطرة علي سير العملية افدارية وتوجيهها نحو إنجاز الأهداف عن طريق المناورة والتأثير السلبي أو الإيجابي والمشاركة والعلاقات الإنسانية .</a:t>
            </a:r>
          </a:p>
          <a:p>
            <a:pPr algn="just">
              <a:buClr>
                <a:srgbClr val="3891A7"/>
              </a:buClr>
              <a:buNone/>
            </a:pPr>
            <a:r>
              <a:rPr lang="ar-SA" sz="2400" dirty="0"/>
              <a:t> المستوى الثاني : </a:t>
            </a:r>
            <a:r>
              <a:rPr lang="ar-SA" sz="2400" dirty="0" smtClean="0">
                <a:solidFill>
                  <a:srgbClr val="FF0000"/>
                </a:solidFill>
              </a:rPr>
              <a:t>(قادة حل المشكلات و اتخاذ القرارات)  </a:t>
            </a:r>
            <a:r>
              <a:rPr lang="ar-SA" sz="2400" dirty="0"/>
              <a:t>إن العملية الإدارية تتوقف على الإنجاز والإعتماد  الكلي على المستشارين ، ولكنها تتضمن أيضاً  معالجة المشكلات واتخاذ القرارات اللازمة لحلها  وهذا جُل ما يهتم به  المستوى </a:t>
            </a:r>
            <a:r>
              <a:rPr lang="ar-SA" sz="2400" dirty="0" smtClean="0"/>
              <a:t>الثاني </a:t>
            </a:r>
            <a:r>
              <a:rPr lang="ar-SA" sz="2400" dirty="0"/>
              <a:t>من القادة الإداريين فهم يركزون على التحليل والتخطيط والبرهنة </a:t>
            </a:r>
          </a:p>
          <a:p>
            <a:pPr algn="just">
              <a:buClr>
                <a:srgbClr val="3891A7"/>
              </a:buClr>
              <a:buNone/>
            </a:pPr>
            <a:r>
              <a:rPr lang="ar-SA" sz="2400" dirty="0"/>
              <a:t>المستوى الثالث: </a:t>
            </a:r>
            <a:r>
              <a:rPr lang="ar-SA" sz="2400" dirty="0" smtClean="0">
                <a:solidFill>
                  <a:srgbClr val="FF0000"/>
                </a:solidFill>
              </a:rPr>
              <a:t>( القادة الرواد) </a:t>
            </a:r>
            <a:r>
              <a:rPr lang="ar-SA" sz="2400" dirty="0" smtClean="0"/>
              <a:t>وهو </a:t>
            </a:r>
            <a:r>
              <a:rPr lang="ar-SA" sz="2400" dirty="0"/>
              <a:t>الأعلى من القيادات الإدارية هو المستوى الذي يعتبر مصدر تحدي للقيادات الإدارية  وهو يجمع بين المستويات المختلفة من القيادة حيث يهتم بإثارة افتراض حدوث المشكلات ليتعرف على مايمكن أن يحصل لو أنها حدثت فعلاً وكذلك الإهتمام بتحديد أحسن الطرق للوصول إلى الهدف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000100" y="571480"/>
            <a:ext cx="7964388" cy="5554683"/>
          </a:xfrm>
        </p:spPr>
        <p:txBody>
          <a:bodyPr>
            <a:normAutofit/>
          </a:bodyPr>
          <a:lstStyle/>
          <a:p>
            <a:pPr algn="just">
              <a:lnSpc>
                <a:spcPct val="90000"/>
              </a:lnSpc>
              <a:buClr>
                <a:srgbClr val="3891A7"/>
              </a:buClr>
              <a:buNone/>
            </a:pPr>
            <a:r>
              <a:rPr lang="ar-SA" sz="2200" dirty="0">
                <a:solidFill>
                  <a:srgbClr val="FF0000"/>
                </a:solidFill>
              </a:rPr>
              <a:t>     5- التحدي الأيديولوجي : </a:t>
            </a:r>
          </a:p>
          <a:p>
            <a:pPr algn="just">
              <a:lnSpc>
                <a:spcPct val="90000"/>
              </a:lnSpc>
              <a:buClr>
                <a:srgbClr val="3891A7"/>
              </a:buClr>
              <a:buNone/>
            </a:pPr>
            <a:r>
              <a:rPr lang="ar-SA" sz="2200" dirty="0"/>
              <a:t>          إن كثير من مكونات فكر القائد الإداري المسلم بل وشخصيته ترتكز على نسيج  متين من الثقافة الدينية  و الاجتماعية التعليمية والعملية ، ولذلك فإن محاولات تغيير هذه الثقافات الأيديولوجية  من قبل جهات ومنظمات غربية وعلمانية  يمثل أهم التحديات التي تواجه القائد الإداري المسلم في العصر الحاضر وستستمر مواجهته مستقبلاً .</a:t>
            </a:r>
          </a:p>
          <a:p>
            <a:pPr algn="just">
              <a:lnSpc>
                <a:spcPct val="90000"/>
              </a:lnSpc>
              <a:buClr>
                <a:srgbClr val="3891A7"/>
              </a:buClr>
              <a:buNone/>
            </a:pPr>
            <a:r>
              <a:rPr lang="ar-SA" sz="2200" dirty="0"/>
              <a:t>      ونظراً لما يجابه المجتمعات  العربية والإسلامية من تحدٍ للأيديولوجية الإسلامية نتيجة </a:t>
            </a:r>
            <a:r>
              <a:rPr lang="ar-SA" sz="2200" dirty="0" err="1"/>
              <a:t>للإنفتاح</a:t>
            </a:r>
            <a:r>
              <a:rPr lang="ar-SA" sz="2200" dirty="0"/>
              <a:t> الواسع على العالم ، فإنه قد تظهر هناك بعض المحاولات التي تستهدف الفكر الإسلامي  والروابط </a:t>
            </a:r>
            <a:r>
              <a:rPr lang="ar-SA" sz="2200" dirty="0" err="1"/>
              <a:t>الإجتماعية</a:t>
            </a:r>
            <a:r>
              <a:rPr lang="ar-SA" sz="2200" dirty="0"/>
              <a:t> .</a:t>
            </a:r>
          </a:p>
          <a:p>
            <a:pPr algn="just">
              <a:lnSpc>
                <a:spcPct val="90000"/>
              </a:lnSpc>
              <a:buClr>
                <a:srgbClr val="3891A7"/>
              </a:buClr>
              <a:buNone/>
            </a:pPr>
            <a:r>
              <a:rPr lang="ar-SA" sz="2200" dirty="0"/>
              <a:t>      ومن هنا </a:t>
            </a:r>
            <a:r>
              <a:rPr lang="ar-SA" sz="2200"/>
              <a:t>فإن </a:t>
            </a:r>
            <a:r>
              <a:rPr lang="ar-SA" sz="2200" smtClean="0"/>
              <a:t>التحدي الحقيقي </a:t>
            </a:r>
            <a:r>
              <a:rPr lang="ar-SA" sz="2200" dirty="0"/>
              <a:t>للقائد الإداري المسلم يتمثل في الوقوف أمام هذه الموجة من الحرب الفكرية وأن يكون واعياً بشكل عام لثقافته التكوينية التي تشكلت من جزئيات التشريع الرباني  ، وما تعلمه من المجتمع والمدرسة والممارسة التي </a:t>
            </a:r>
            <a:r>
              <a:rPr lang="ar-SA" sz="2200" dirty="0" err="1"/>
              <a:t>إستمدت</a:t>
            </a:r>
            <a:r>
              <a:rPr lang="ar-SA" sz="2200" dirty="0"/>
              <a:t> في الأصل من ذلك التشريع ، كما أن عليه التمسك بتلك المكونات التي تعزز  مفهوم الأخلاق ، وتربي  الذات وتحقق الأمن بمفهومه الشامل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71128" y="548680"/>
            <a:ext cx="8272872" cy="5699720"/>
          </a:xfrm>
        </p:spPr>
        <p:txBody>
          <a:bodyPr>
            <a:normAutofit fontScale="85000" lnSpcReduction="10000"/>
          </a:bodyPr>
          <a:lstStyle/>
          <a:p>
            <a:pPr marL="514350" lvl="0" indent="-514350" algn="just">
              <a:buClr>
                <a:srgbClr val="3891A7"/>
              </a:buClr>
              <a:buFont typeface="+mj-lt"/>
              <a:buAutoNum type="arabicPeriod"/>
            </a:pPr>
            <a:r>
              <a:rPr lang="ar-SA" b="1" dirty="0" smtClean="0">
                <a:solidFill>
                  <a:srgbClr val="FF0000"/>
                </a:solidFill>
              </a:rPr>
              <a:t>البيروقراطيات </a:t>
            </a:r>
            <a:r>
              <a:rPr lang="ar-SA" b="1" dirty="0">
                <a:solidFill>
                  <a:srgbClr val="FF0000"/>
                </a:solidFill>
              </a:rPr>
              <a:t>المترهلة </a:t>
            </a:r>
            <a:r>
              <a:rPr lang="ar-SA" dirty="0"/>
              <a:t>:لقد كانت المنظمات الإدارية التي أنشئت منذ فترة طويلة قد كونت نظاماً إدارياً تراكمياً نما وتطور خلال فترة زمنية ليست بالقصيرة ويتشكل هذا النظام من إجراءات وأنظمة أنشئت لمواجهة بعض الظروف في فترات ماضية ولكنها استمرت بمرور الزمن بل وتراكمت لتكون موروثاً ثقافياً بيروقراطياً ليس من السهل تغييرة أو تجاوزه من قبل القادة الإداريين .وقد أصبح لهذا النظام البيروقراطي حراس من الموظفين القدامى الذين يواجهون كل تغيير أو تحديث بمقاومة عنيفة نابعة من ثقافة بيروقراطية متأصلة تهدف إلى منع القيادات من إجراء أي تعديل .بعض القيادات الإدارية التي لم يكن لها من الهم إلا تنمية وتوسيع نطاق سلطاتها وإمبراطورياتها الإدارية حتى ترهلت وأصبحت طبيعتها البيروقراطية تقف حجر أمام كل قائد يريد أن يحدث أي نوع من التغيير أو التحديث بل وتعتبره متطفلاً يجب مقاومته وإيقافه عند حده </a:t>
            </a:r>
            <a:r>
              <a:rPr lang="ar-SA" dirty="0">
                <a:solidFill>
                  <a:srgbClr val="FF0000"/>
                </a:solidFill>
              </a:rPr>
              <a:t>ومن الضروري للقيادة تنمية وتدريب الموظفين وإيجاد عناصر قوية لدعم التغيير ومواجهة عناصر البيروقراطية المتأصلة في النظام . </a:t>
            </a:r>
          </a:p>
        </p:txBody>
      </p:sp>
    </p:spTree>
    <p:extLst>
      <p:ext uri="{BB962C8B-B14F-4D97-AF65-F5344CB8AC3E}">
        <p14:creationId xmlns:p14="http://schemas.microsoft.com/office/powerpoint/2010/main" val="21318686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755576" y="260648"/>
            <a:ext cx="8388424" cy="6480720"/>
          </a:xfrm>
        </p:spPr>
        <p:txBody>
          <a:bodyPr>
            <a:noAutofit/>
          </a:bodyPr>
          <a:lstStyle/>
          <a:p>
            <a:pPr marL="0" lvl="0" algn="r">
              <a:buClr>
                <a:srgbClr val="3891A7"/>
              </a:buClr>
            </a:pPr>
            <a:r>
              <a:rPr lang="ar-SA" sz="2000" dirty="0" smtClean="0"/>
              <a:t>2</a:t>
            </a:r>
            <a:r>
              <a:rPr lang="ar-SA" sz="2000" dirty="0" smtClean="0">
                <a:solidFill>
                  <a:srgbClr val="FF0000"/>
                </a:solidFill>
              </a:rPr>
              <a:t>. </a:t>
            </a:r>
            <a:r>
              <a:rPr lang="ar-SA" sz="2800" dirty="0" smtClean="0">
                <a:solidFill>
                  <a:srgbClr val="FF0000"/>
                </a:solidFill>
              </a:rPr>
              <a:t>الأنظمة </a:t>
            </a:r>
            <a:r>
              <a:rPr lang="ar-SA" sz="2800" dirty="0">
                <a:solidFill>
                  <a:srgbClr val="FF0000"/>
                </a:solidFill>
              </a:rPr>
              <a:t>واللوائح</a:t>
            </a:r>
            <a:endParaRPr lang="ar-SA" sz="3200" dirty="0">
              <a:solidFill>
                <a:srgbClr val="FF0000"/>
              </a:solidFill>
            </a:endParaRPr>
          </a:p>
          <a:p>
            <a:pPr marL="0" algn="just"/>
            <a:r>
              <a:rPr lang="ar-SA" sz="2700" dirty="0" smtClean="0">
                <a:solidFill>
                  <a:schemeClr val="tx1"/>
                </a:solidFill>
              </a:rPr>
              <a:t>تعمل </a:t>
            </a:r>
            <a:r>
              <a:rPr lang="ar-SA" sz="2700" dirty="0">
                <a:solidFill>
                  <a:schemeClr val="tx1"/>
                </a:solidFill>
              </a:rPr>
              <a:t>المنظمات الإدارية بالدول النامية في ظل العديد من الأنظمة والتعليمات التي وضعت على مر الزمن لتنظيم وتسيير شئون المنظمة ومن الملاحظ أن تلك الأنظمة قد وضعت عند بداية تأسيس المنظمات وأنه لم يتم تغيير أو تعديل أو </a:t>
            </a:r>
            <a:r>
              <a:rPr lang="ar-SA" sz="2700" dirty="0" smtClean="0">
                <a:solidFill>
                  <a:schemeClr val="tx1"/>
                </a:solidFill>
              </a:rPr>
              <a:t>اعادة </a:t>
            </a:r>
            <a:r>
              <a:rPr lang="ar-SA" sz="2700" dirty="0">
                <a:solidFill>
                  <a:schemeClr val="tx1"/>
                </a:solidFill>
              </a:rPr>
              <a:t>دراسة هذه الأنظمة وإنما ازداد الولاء لها دون التفكير فيما تحققه من </a:t>
            </a:r>
            <a:r>
              <a:rPr lang="ar-SA" sz="2700" dirty="0" smtClean="0">
                <a:solidFill>
                  <a:schemeClr val="tx1"/>
                </a:solidFill>
              </a:rPr>
              <a:t>اهداف </a:t>
            </a:r>
            <a:r>
              <a:rPr lang="ar-SA" sz="2700" dirty="0">
                <a:solidFill>
                  <a:schemeClr val="tx1"/>
                </a:solidFill>
              </a:rPr>
              <a:t>للتنظيم </a:t>
            </a:r>
            <a:r>
              <a:rPr lang="ar-SA" sz="2000" dirty="0"/>
              <a:t>.  </a:t>
            </a:r>
            <a:endParaRPr lang="ar-SA" sz="2000" dirty="0" smtClean="0"/>
          </a:p>
          <a:p>
            <a:pPr lvl="0" algn="r">
              <a:buClr>
                <a:srgbClr val="3891A7"/>
              </a:buClr>
            </a:pPr>
            <a:r>
              <a:rPr lang="ar-SA" sz="2700" dirty="0" smtClean="0">
                <a:solidFill>
                  <a:srgbClr val="FF0000"/>
                </a:solidFill>
              </a:rPr>
              <a:t>اهم </a:t>
            </a:r>
            <a:r>
              <a:rPr lang="ar-SA" sz="2700" dirty="0">
                <a:solidFill>
                  <a:srgbClr val="FF0000"/>
                </a:solidFill>
              </a:rPr>
              <a:t>المشكلات ذات العلاقة بالأنظمة التي تواجه القيادات الإدارية </a:t>
            </a:r>
            <a:r>
              <a:rPr lang="ar-SA" sz="2700" dirty="0">
                <a:solidFill>
                  <a:schemeClr val="tx1"/>
                </a:solidFill>
              </a:rPr>
              <a:t>:</a:t>
            </a:r>
          </a:p>
          <a:p>
            <a:pPr lvl="0" algn="r">
              <a:buClr>
                <a:srgbClr val="3891A7"/>
              </a:buClr>
              <a:buFont typeface="Arial" pitchFamily="34" charset="0"/>
              <a:buChar char="•"/>
            </a:pPr>
            <a:r>
              <a:rPr lang="ar-SA" sz="2700" dirty="0">
                <a:solidFill>
                  <a:schemeClr val="tx1"/>
                </a:solidFill>
              </a:rPr>
              <a:t>جمود الأنظمة واللوائح بشكل لا يساعد على سرعة اتخاذ القرار.</a:t>
            </a:r>
          </a:p>
          <a:p>
            <a:pPr lvl="0" algn="r">
              <a:buClr>
                <a:srgbClr val="3891A7"/>
              </a:buClr>
              <a:buFont typeface="Arial" pitchFamily="34" charset="0"/>
              <a:buChar char="•"/>
            </a:pPr>
            <a:r>
              <a:rPr lang="ar-SA" sz="2700" dirty="0">
                <a:solidFill>
                  <a:schemeClr val="tx1"/>
                </a:solidFill>
              </a:rPr>
              <a:t>كثرة التعديلات والتفسيرات للأنظمة واللوائح بشكل متتابع دون إطلاع المسئولين الآخرين عليها.</a:t>
            </a:r>
          </a:p>
          <a:p>
            <a:pPr lvl="0" algn="r">
              <a:buClr>
                <a:srgbClr val="3891A7"/>
              </a:buClr>
              <a:buFont typeface="Arial" pitchFamily="34" charset="0"/>
              <a:buChar char="•"/>
            </a:pPr>
            <a:r>
              <a:rPr lang="ar-SA" sz="2700" dirty="0">
                <a:solidFill>
                  <a:schemeClr val="tx1"/>
                </a:solidFill>
              </a:rPr>
              <a:t>غموض الأنظمة واللوائح بشكل يجعل القادة يجتهدون لتفسيرها وقد يكون ذلك بطريقة غير دقيقة وغير صحيحة .</a:t>
            </a:r>
          </a:p>
          <a:p>
            <a:pPr lvl="0" algn="r">
              <a:buClr>
                <a:srgbClr val="3891A7"/>
              </a:buClr>
            </a:pPr>
            <a:r>
              <a:rPr lang="ar-SA" sz="2700" dirty="0">
                <a:solidFill>
                  <a:srgbClr val="FF0000"/>
                </a:solidFill>
              </a:rPr>
              <a:t>ولمواجهة المشكلات المتعلقة بالأنظمة واللوائح فإن على القيادات الإدارية الإستعانة بالمستشارين والخبراء من خارج التنظيم ؛ وذلك للعمل على دراسة تلك الأنظمة واللوائح ، وإقتراح السبل المناسبة لتغييرها أو تطويرها </a:t>
            </a:r>
          </a:p>
          <a:p>
            <a:pPr marL="514350" indent="-514350" algn="r">
              <a:buFont typeface="+mj-lt"/>
              <a:buAutoNum type="arabicPeriod"/>
            </a:pPr>
            <a:endParaRPr lang="ar-SA" sz="2000" dirty="0"/>
          </a:p>
        </p:txBody>
      </p:sp>
    </p:spTree>
    <p:extLst>
      <p:ext uri="{BB962C8B-B14F-4D97-AF65-F5344CB8AC3E}">
        <p14:creationId xmlns:p14="http://schemas.microsoft.com/office/powerpoint/2010/main" val="7174486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1000100" y="714356"/>
            <a:ext cx="7358114" cy="5429288"/>
          </a:xfrm>
        </p:spPr>
        <p:txBody>
          <a:bodyPr>
            <a:normAutofit/>
          </a:bodyPr>
          <a:lstStyle/>
          <a:p>
            <a:pPr algn="r"/>
            <a:endParaRPr lang="ar-SA" sz="1800" dirty="0" smtClean="0">
              <a:solidFill>
                <a:schemeClr val="tx1"/>
              </a:solidFill>
            </a:endParaRPr>
          </a:p>
          <a:p>
            <a:pPr algn="just">
              <a:buClr>
                <a:srgbClr val="3891A7"/>
              </a:buClr>
              <a:buFont typeface="Arial" pitchFamily="34" charset="0"/>
              <a:buChar char="•"/>
            </a:pPr>
            <a:r>
              <a:rPr lang="ar-SA" sz="2700" dirty="0">
                <a:solidFill>
                  <a:schemeClr val="tx1"/>
                </a:solidFill>
              </a:rPr>
              <a:t>3) </a:t>
            </a:r>
            <a:r>
              <a:rPr lang="ar-SA" sz="2700" dirty="0">
                <a:solidFill>
                  <a:srgbClr val="FF0000"/>
                </a:solidFill>
              </a:rPr>
              <a:t>نقل </a:t>
            </a:r>
            <a:r>
              <a:rPr lang="ar-SA" sz="2700" dirty="0" err="1">
                <a:solidFill>
                  <a:srgbClr val="FF0000"/>
                </a:solidFill>
              </a:rPr>
              <a:t>وإستخدام</a:t>
            </a:r>
            <a:r>
              <a:rPr lang="ar-SA" sz="2700" dirty="0">
                <a:solidFill>
                  <a:srgbClr val="FF0000"/>
                </a:solidFill>
              </a:rPr>
              <a:t> التكنولوجيا: </a:t>
            </a:r>
          </a:p>
          <a:p>
            <a:pPr algn="just">
              <a:buClr>
                <a:srgbClr val="3891A7"/>
              </a:buClr>
              <a:buFont typeface="Arial" pitchFamily="34" charset="0"/>
              <a:buChar char="•"/>
            </a:pPr>
            <a:r>
              <a:rPr lang="ar-SA" sz="2700" dirty="0" smtClean="0">
                <a:solidFill>
                  <a:schemeClr val="tx1"/>
                </a:solidFill>
              </a:rPr>
              <a:t>وجدت </a:t>
            </a:r>
            <a:r>
              <a:rPr lang="ar-SA" sz="2700" dirty="0">
                <a:solidFill>
                  <a:schemeClr val="tx1"/>
                </a:solidFill>
              </a:rPr>
              <a:t>القيادات الإدارية نفسها في سباق غير متكافئ  مع هذا التطور التكنولوجي مما جعلها تشعر بأنه من المستحيل نقل تلك التقنيات أو اللحاق بتطوراتها .</a:t>
            </a:r>
          </a:p>
          <a:p>
            <a:pPr algn="just">
              <a:buClr>
                <a:srgbClr val="3891A7"/>
              </a:buClr>
              <a:buFont typeface="Arial" pitchFamily="34" charset="0"/>
              <a:buChar char="•"/>
            </a:pPr>
            <a:r>
              <a:rPr lang="ar-SA" sz="2700" dirty="0">
                <a:solidFill>
                  <a:schemeClr val="tx1"/>
                </a:solidFill>
              </a:rPr>
              <a:t>إن سمة نجاح القائد الإداري في العصر الحاضر .. هي القدرة على التعامل مع تقنيات ومعطيات هذا العصر .. بما في ذلك  التكنولوجيا التي يتطلبها التنظيم ، وذلك ليصبح في مصاف  قادة المنظمات العصرية ، </a:t>
            </a:r>
            <a:r>
              <a:rPr lang="ar-SA" sz="2700" dirty="0">
                <a:solidFill>
                  <a:srgbClr val="FF0000"/>
                </a:solidFill>
              </a:rPr>
              <a:t>وعليهم أولاً تعلمها ليضربوا بأنفسهم مثلاً لجميع العاملين في التنظيم ، وذلك أن تعلمهم لتلك التقنية هو تشجيع للآخرين على </a:t>
            </a:r>
            <a:r>
              <a:rPr lang="ar-SA" sz="2700" dirty="0" err="1">
                <a:solidFill>
                  <a:srgbClr val="FF0000"/>
                </a:solidFill>
              </a:rPr>
              <a:t>إستخدامها</a:t>
            </a:r>
            <a:r>
              <a:rPr lang="ar-SA" sz="2700" dirty="0">
                <a:solidFill>
                  <a:srgbClr val="FF0000"/>
                </a:solidFill>
              </a:rPr>
              <a:t> ، ثم أن عليهم السعي لنقلها وتبنيها في جميع أعمال التنظيم .</a:t>
            </a:r>
          </a:p>
          <a:p>
            <a:pPr algn="just"/>
            <a:endParaRPr lang="ar-SA"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03648" y="764704"/>
            <a:ext cx="7530040" cy="5483696"/>
          </a:xfrm>
        </p:spPr>
        <p:txBody>
          <a:bodyPr/>
          <a:lstStyle/>
          <a:p>
            <a:pPr marL="27432" lvl="0" indent="0" algn="just">
              <a:buClr>
                <a:srgbClr val="3891A7"/>
              </a:buClr>
              <a:buFont typeface="Arial" pitchFamily="34" charset="0"/>
              <a:buChar char="•"/>
            </a:pPr>
            <a:r>
              <a:rPr lang="ar-SA" sz="2000" dirty="0">
                <a:solidFill>
                  <a:prstClr val="black"/>
                </a:solidFill>
              </a:rPr>
              <a:t>4</a:t>
            </a:r>
            <a:r>
              <a:rPr lang="ar-SA" sz="2700" dirty="0">
                <a:solidFill>
                  <a:srgbClr val="FF0000"/>
                </a:solidFill>
              </a:rPr>
              <a:t>) البيئة المادية والتنمية الخراسانية : </a:t>
            </a:r>
          </a:p>
          <a:p>
            <a:pPr marL="27432" lvl="0" indent="0" algn="just">
              <a:buClr>
                <a:srgbClr val="3891A7"/>
              </a:buClr>
              <a:buFont typeface="Arial" pitchFamily="34" charset="0"/>
              <a:buChar char="•"/>
            </a:pPr>
            <a:r>
              <a:rPr lang="ar-SA" sz="2700" dirty="0"/>
              <a:t>    سيطرت الماديات والمظاهر الشكلية على الوضع القائم في كثير من المنظمات الإدارية حتى أصبحت أحد أهم المشكلات التي تواجه القيادات الإدارية في العصر الحديث .</a:t>
            </a:r>
          </a:p>
          <a:p>
            <a:pPr marL="27432" lvl="0" indent="0" algn="just">
              <a:buClr>
                <a:srgbClr val="3891A7"/>
              </a:buClr>
              <a:buFont typeface="Arial" pitchFamily="34" charset="0"/>
              <a:buChar char="•"/>
            </a:pPr>
            <a:r>
              <a:rPr lang="ar-SA" sz="2700" dirty="0">
                <a:solidFill>
                  <a:srgbClr val="FF0000"/>
                </a:solidFill>
              </a:rPr>
              <a:t>إن على القيادات الإدارية التي ترغب في مواجهة متطلبات العصر الحاضر .. أن تجعل المظاهر المادية في آخر قائمة أولوياتها  وأن تصرف النظر إلى ما هو أهم منها  ، وذلك مثل وضع إستراتيجيات  ورسالة المنظمة التي تركز على الأهداف الأساسية  بعيدة المدى والعناية بالعنصر البشري وتأهيله  ، وتحديث الأنظمة و إدخال التكنولوجيا والتدريب عليها لتطوير الأداء </a:t>
            </a:r>
            <a:r>
              <a:rPr lang="ar-SA" sz="2700" dirty="0"/>
              <a:t>.</a:t>
            </a:r>
          </a:p>
          <a:p>
            <a:endParaRPr lang="ar-SA" dirty="0"/>
          </a:p>
        </p:txBody>
      </p:sp>
    </p:spTree>
    <p:extLst>
      <p:ext uri="{BB962C8B-B14F-4D97-AF65-F5344CB8AC3E}">
        <p14:creationId xmlns:p14="http://schemas.microsoft.com/office/powerpoint/2010/main" val="25519127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827584" y="357166"/>
            <a:ext cx="8208912" cy="6384202"/>
          </a:xfrm>
        </p:spPr>
        <p:txBody>
          <a:bodyPr>
            <a:normAutofit lnSpcReduction="10000"/>
          </a:bodyPr>
          <a:lstStyle/>
          <a:p>
            <a:pPr>
              <a:buNone/>
            </a:pPr>
            <a:r>
              <a:rPr lang="ar-SA" sz="2700" dirty="0">
                <a:solidFill>
                  <a:srgbClr val="FF0000"/>
                </a:solidFill>
              </a:rPr>
              <a:t>5) القيم والإنتماءات الإجتماعية : </a:t>
            </a:r>
          </a:p>
          <a:p>
            <a:pPr algn="just">
              <a:buNone/>
            </a:pPr>
            <a:r>
              <a:rPr lang="ar-SA" sz="2700" dirty="0"/>
              <a:t>تتأثر المجتمعات بالأيديولوجيات  التي تتكون من مجموعة من المبادئ والقيم والمثل العليا التي يؤمن </a:t>
            </a:r>
            <a:r>
              <a:rPr lang="ar-SA" sz="2700" dirty="0" err="1"/>
              <a:t>بها</a:t>
            </a:r>
            <a:r>
              <a:rPr lang="ar-SA" sz="2700" dirty="0"/>
              <a:t> المجتمع والقيادة الإدارية.</a:t>
            </a:r>
          </a:p>
          <a:p>
            <a:pPr algn="just">
              <a:buNone/>
            </a:pPr>
            <a:r>
              <a:rPr lang="ar-SA" sz="2700" dirty="0"/>
              <a:t>ومن التصرفات القيادية المتأثرة بالعادات والتقاليد </a:t>
            </a:r>
            <a:r>
              <a:rPr lang="ar-SA" sz="2700" dirty="0" err="1"/>
              <a:t>الواسطات</a:t>
            </a:r>
            <a:r>
              <a:rPr lang="ar-SA" sz="2700" dirty="0"/>
              <a:t>  </a:t>
            </a:r>
            <a:r>
              <a:rPr lang="ar-SA" sz="2700" dirty="0" err="1"/>
              <a:t>والمحسوبيات</a:t>
            </a:r>
            <a:r>
              <a:rPr lang="ar-SA" sz="2700" dirty="0"/>
              <a:t> والأعراف </a:t>
            </a:r>
            <a:r>
              <a:rPr lang="ar-SA" sz="2700" dirty="0" err="1"/>
              <a:t>الإجتماعية</a:t>
            </a:r>
            <a:r>
              <a:rPr lang="ar-SA" sz="2700" dirty="0"/>
              <a:t> التي يكون الدافع من ورائها شعور بضرورة </a:t>
            </a:r>
            <a:r>
              <a:rPr lang="ar-SA" sz="2700" dirty="0" err="1"/>
              <a:t>الإستجابة</a:t>
            </a:r>
            <a:r>
              <a:rPr lang="ar-SA" sz="2700" dirty="0"/>
              <a:t> لروح النخوة العربية والفزعة . </a:t>
            </a:r>
          </a:p>
          <a:p>
            <a:pPr algn="just">
              <a:buNone/>
            </a:pPr>
            <a:r>
              <a:rPr lang="ar-SA" sz="2700" dirty="0"/>
              <a:t>وهناك نمط آخر من تأثير </a:t>
            </a:r>
            <a:r>
              <a:rPr lang="ar-SA" sz="2700" dirty="0" err="1"/>
              <a:t>الإنتماءات</a:t>
            </a:r>
            <a:r>
              <a:rPr lang="ar-SA" sz="2700" dirty="0"/>
              <a:t> والقيم </a:t>
            </a:r>
            <a:r>
              <a:rPr lang="ar-SA" sz="2700" dirty="0" err="1"/>
              <a:t>الإجتماعية</a:t>
            </a:r>
            <a:r>
              <a:rPr lang="ar-SA" sz="2700" dirty="0"/>
              <a:t> على القيادات الإدارية يتمثل في التركيبة الطبقية للمجتمع التي تظهر نتيجة لسيطرة طبقة برجوازية أو إقطاعية أو إقليمية على المناصب القيادية في المنظمات الإدارية. </a:t>
            </a:r>
          </a:p>
          <a:p>
            <a:pPr algn="just">
              <a:buNone/>
            </a:pPr>
            <a:r>
              <a:rPr lang="ar-SA" sz="2700" dirty="0"/>
              <a:t>إنه يجب على القيادات الإدارية أن تدرك أن الخضوع لهذه المظاهر قد يحقق نتائج قصيرة المدى للقيادات المتحيزة على المدى البعيد ، كما أنه لا يحقق أي أهداف للتنظيم  ذاته سواء على المدى القصير أو الطويل ، ومن أفضل الأساليب المناسبة لعلاج تلك المظاهر والتعامل </a:t>
            </a:r>
            <a:r>
              <a:rPr lang="ar-SA" sz="2700" dirty="0" smtClean="0"/>
              <a:t>مع المشكلات </a:t>
            </a:r>
            <a:r>
              <a:rPr lang="ar-SA" sz="2700" dirty="0"/>
              <a:t>التي تنتج عنها </a:t>
            </a:r>
            <a:r>
              <a:rPr lang="ar-SA" sz="2700" dirty="0" smtClean="0">
                <a:solidFill>
                  <a:srgbClr val="FF0000"/>
                </a:solidFill>
              </a:rPr>
              <a:t>هو </a:t>
            </a:r>
            <a:r>
              <a:rPr lang="ar-SA" sz="2700" dirty="0">
                <a:solidFill>
                  <a:srgbClr val="FF0000"/>
                </a:solidFill>
              </a:rPr>
              <a:t>أن يعترف القادة الإداريون بوجودها أولاً ثم يلتمسون واقعها  وأسبابها ثانياً</a:t>
            </a:r>
            <a:r>
              <a:rPr lang="ar-SA" sz="1600" dirty="0">
                <a:solidFill>
                  <a:srgbClr val="FF0000"/>
                </a:solidFill>
              </a:rPr>
              <a: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47664" y="1052736"/>
            <a:ext cx="7498080" cy="4800600"/>
          </a:xfrm>
        </p:spPr>
        <p:txBody>
          <a:bodyPr/>
          <a:lstStyle/>
          <a:p>
            <a:pPr lvl="0" algn="just">
              <a:buNone/>
            </a:pPr>
            <a:r>
              <a:rPr lang="ar-SA" sz="2700" dirty="0">
                <a:solidFill>
                  <a:srgbClr val="FF0000"/>
                </a:solidFill>
              </a:rPr>
              <a:t>6) الضغوط الداخلية والخارجية</a:t>
            </a:r>
            <a:r>
              <a:rPr lang="ar-SA" sz="2700" dirty="0"/>
              <a:t>: </a:t>
            </a:r>
          </a:p>
          <a:p>
            <a:pPr lvl="0" algn="just">
              <a:buNone/>
            </a:pPr>
            <a:r>
              <a:rPr lang="ar-SA" sz="2700" dirty="0"/>
              <a:t>     نظراً للعلاقات التي تربط القائد الإداري بزملائه ومجتمعه فإنه يصبح تحت العديد من الضغوط التي تدفع به إلى إتخاذ بعض القرارات التي لا يرضى عنها ولكن لتحقيق رضا تلك الأطراف.</a:t>
            </a:r>
          </a:p>
          <a:p>
            <a:pPr lvl="0" algn="just">
              <a:buNone/>
            </a:pPr>
            <a:r>
              <a:rPr lang="ar-SA" sz="2700" dirty="0"/>
              <a:t>     </a:t>
            </a:r>
            <a:r>
              <a:rPr lang="ar-SA" sz="2700" dirty="0">
                <a:solidFill>
                  <a:srgbClr val="FF0000"/>
                </a:solidFill>
              </a:rPr>
              <a:t>ويجب على القائد الإداري مواجهة تلك الضغوط بروح معنوية عالية ، وأن يعمل على مجابهتها بشكل  لا يقلل من أهميته وهيبته ، و لا يضعف  من الثقة التي تربطه بأولئك الذين يتعاملون معه من داخل التنظيم  أو من خارجه </a:t>
            </a:r>
            <a:r>
              <a:rPr lang="ar-SA" sz="1800" dirty="0">
                <a:solidFill>
                  <a:srgbClr val="FF0000"/>
                </a:solidFill>
              </a:rPr>
              <a:t>.</a:t>
            </a:r>
          </a:p>
          <a:p>
            <a:endParaRPr lang="ar-SA" dirty="0"/>
          </a:p>
        </p:txBody>
      </p:sp>
    </p:spTree>
    <p:extLst>
      <p:ext uri="{BB962C8B-B14F-4D97-AF65-F5344CB8AC3E}">
        <p14:creationId xmlns:p14="http://schemas.microsoft.com/office/powerpoint/2010/main" val="21088940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000100" y="0"/>
            <a:ext cx="7964388" cy="6143644"/>
          </a:xfrm>
        </p:spPr>
        <p:txBody>
          <a:bodyPr>
            <a:noAutofit/>
          </a:bodyPr>
          <a:lstStyle/>
          <a:p>
            <a:pPr algn="just">
              <a:buNone/>
            </a:pPr>
            <a:r>
              <a:rPr lang="ar-SA" sz="2700" dirty="0">
                <a:solidFill>
                  <a:srgbClr val="FF0000"/>
                </a:solidFill>
              </a:rPr>
              <a:t>7)عدم كفاءة القيادات الإدارية : </a:t>
            </a:r>
          </a:p>
          <a:p>
            <a:pPr algn="just">
              <a:buNone/>
            </a:pPr>
            <a:r>
              <a:rPr lang="ar-SA" sz="2700" dirty="0" smtClean="0"/>
              <a:t>العوامل </a:t>
            </a:r>
            <a:r>
              <a:rPr lang="ar-SA" sz="2700" dirty="0"/>
              <a:t>المتعلقة  بمستوى تأهيل وخبرة وتدريب القائد الإداري ، ومستوى قدراته على التعامل مع متطلبات المنظمة ، ويمكن إستعراض تلك المشاكل على النحو التالي: </a:t>
            </a:r>
          </a:p>
          <a:p>
            <a:pPr algn="just">
              <a:buNone/>
            </a:pPr>
            <a:r>
              <a:rPr lang="ar-SA" sz="2700" dirty="0"/>
              <a:t>     أ</a:t>
            </a:r>
            <a:r>
              <a:rPr lang="ar-SA" sz="2700" dirty="0">
                <a:solidFill>
                  <a:srgbClr val="FF0000"/>
                </a:solidFill>
              </a:rPr>
              <a:t>) مستوى تعليم القيادات الإدارية </a:t>
            </a:r>
            <a:r>
              <a:rPr lang="ar-SA" sz="2700" dirty="0"/>
              <a:t>: يكمن ضعف القادة الإداريين  أولاً: في ضعف تأهيلهم العلمي الذي بموجبه تم </a:t>
            </a:r>
            <a:r>
              <a:rPr lang="ar-SA" sz="2700" dirty="0" err="1"/>
              <a:t>إختيارهم</a:t>
            </a:r>
            <a:r>
              <a:rPr lang="ar-SA" sz="2700" dirty="0"/>
              <a:t> في المجال القيادي التنظيمي . من حيث مستوى التأهيل نفسه أو من حيث كفاءة المنظمة التعليمية التي تلقي فيها تعلمه الإداري. </a:t>
            </a:r>
          </a:p>
          <a:p>
            <a:pPr algn="just">
              <a:buNone/>
            </a:pPr>
            <a:r>
              <a:rPr lang="ar-SA" sz="2700" dirty="0"/>
              <a:t>    ب</a:t>
            </a:r>
            <a:r>
              <a:rPr lang="ar-SA" sz="2700" dirty="0">
                <a:solidFill>
                  <a:srgbClr val="FF0000"/>
                </a:solidFill>
              </a:rPr>
              <a:t>) ضعف مستوى التدريب </a:t>
            </a:r>
            <a:r>
              <a:rPr lang="ar-SA" sz="2700" dirty="0"/>
              <a:t>: فالقائد الإداري الفعال  لا يعتمد على تعليمه فحسب وإنما يشكل التدريب رافداً هاماً في تكوين شخصيته وتزويده  بالمهارات اللازمة للقيام بمهام عمله على الوجه المطلوب . </a:t>
            </a:r>
          </a:p>
          <a:p>
            <a:pPr algn="just">
              <a:buNone/>
            </a:pPr>
            <a:r>
              <a:rPr lang="ar-SA" sz="2700" dirty="0"/>
              <a:t>    ج) </a:t>
            </a:r>
            <a:r>
              <a:rPr lang="ar-SA" sz="2700" dirty="0">
                <a:solidFill>
                  <a:srgbClr val="FF0000"/>
                </a:solidFill>
              </a:rPr>
              <a:t>ضعف مستوى الخبرة </a:t>
            </a:r>
            <a:r>
              <a:rPr lang="ar-SA" sz="2700" dirty="0"/>
              <a:t>: لجأت كثير من الدول النامية إلى تعويض النقص الملموس في برامج تعليم وتدريب القادة الإداريين المحلية بإبعاث أصحاب القدرات العالية وذوي </a:t>
            </a:r>
            <a:r>
              <a:rPr lang="ar-SA" sz="2700" dirty="0" smtClean="0"/>
              <a:t>الخبرةا </a:t>
            </a:r>
            <a:r>
              <a:rPr lang="ar-SA" sz="2700" dirty="0"/>
              <a:t>منهم إلى الدول المتقدمة للحصول على المستويات التعليمية والتدريبية المطلوبة.</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انقلاب">
  <a:themeElements>
    <a:clrScheme name="انقلاب">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انقلاب">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انقلاب">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Solstice</Template>
  <TotalTime>523</TotalTime>
  <Words>2528</Words>
  <Application>Microsoft Office PowerPoint</Application>
  <PresentationFormat>On-screen Show (4:3)</PresentationFormat>
  <Paragraphs>100</Paragraphs>
  <Slides>21</Slides>
  <Notes>2</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انقلاب</vt:lpstr>
      <vt:lpstr>مشكلات وتنمية وتحديات القيادة الإدارية </vt:lpstr>
      <vt:lpstr>أولاً: مقدمة</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Dell</dc:creator>
  <cp:lastModifiedBy>United</cp:lastModifiedBy>
  <cp:revision>70</cp:revision>
  <dcterms:created xsi:type="dcterms:W3CDTF">2018-03-27T07:48:54Z</dcterms:created>
  <dcterms:modified xsi:type="dcterms:W3CDTF">2019-03-11T15:38:56Z</dcterms:modified>
</cp:coreProperties>
</file>