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9" r:id="rId2"/>
    <p:sldId id="266" r:id="rId3"/>
    <p:sldId id="267" r:id="rId4"/>
    <p:sldId id="260" r:id="rId5"/>
    <p:sldId id="261" r:id="rId6"/>
    <p:sldId id="268" r:id="rId7"/>
    <p:sldId id="272" r:id="rId8"/>
    <p:sldId id="269" r:id="rId9"/>
    <p:sldId id="270" r:id="rId10"/>
    <p:sldId id="271" r:id="rId11"/>
    <p:sldId id="262" r:id="rId12"/>
    <p:sldId id="264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50" d="100"/>
          <a:sy n="50" d="100"/>
        </p:scale>
        <p:origin x="-1920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6CD7816-09CA-4CEC-8B43-7332C977DE50}" type="datetimeFigureOut">
              <a:rPr lang="ar-SA" smtClean="0"/>
              <a:pPr/>
              <a:t>16/12/37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514CFE4-16AE-4B03-89C0-D2F35B9ACFA2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6325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A" dirty="0" err="1" smtClean="0"/>
              <a:t>لاجابة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4CFE4-16AE-4B03-89C0-D2F35B9ACFA2}" type="slidenum">
              <a:rPr lang="ar-SA" smtClean="0"/>
              <a:pPr/>
              <a:t>4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7402-1316-4830-8CD1-2A302A3622D3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9C93B-A992-47B4-91B0-C2F013D1E495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2A415-873C-4262-A8BF-16545AC1BF8E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AD2AC-51C3-4446-980E-9DABF0E067F1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387AC-7AF9-4687-9E00-8A6F15953343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A5673-91E5-4D09-AD51-3DD57433590B}" type="datetime1">
              <a:rPr lang="ar-SA" smtClean="0"/>
              <a:t>16/12/37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57145-1D47-4545-A519-5DECC129DF20}" type="datetime1">
              <a:rPr lang="ar-SA" smtClean="0"/>
              <a:t>16/12/37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6D3B-22D9-44C1-A757-B688D2622BA4}" type="datetime1">
              <a:rPr lang="ar-SA" smtClean="0"/>
              <a:t>16/12/37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A6F62-5A78-4B5C-9607-1DA50C185108}" type="datetime1">
              <a:rPr lang="ar-SA" smtClean="0"/>
              <a:t>16/12/37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DADB3-E9F8-43BA-B423-5EF8758F1CAF}" type="datetime1">
              <a:rPr lang="ar-SA" smtClean="0"/>
              <a:t>16/12/37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3D882-6E2B-4290-9B33-3E7681006C68}" type="datetime1">
              <a:rPr lang="ar-SA" smtClean="0"/>
              <a:t>16/12/37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59B65-BAB1-4D94-988D-7848FA2CB3C2}" type="datetime1">
              <a:rPr lang="ar-SA" smtClean="0"/>
              <a:t>16/12/37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ar-SA" smtClean="0"/>
              <a:t>ملتقى المعلمين والمعلمات</a:t>
            </a: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34AA0-7206-4CFC-8EEC-DCD9EF6A3A8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  <p:sndAc>
      <p:stSnd>
        <p:snd r:embed="rId13" name="chimes.wav"/>
      </p:stSnd>
    </p:sndAc>
  </p:transition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2.png"/><Relationship Id="rId3" Type="http://schemas.openxmlformats.org/officeDocument/2006/relationships/image" Target="../media/image2.png"/><Relationship Id="rId7" Type="http://schemas.openxmlformats.org/officeDocument/2006/relationships/image" Target="../media/image56.png"/><Relationship Id="rId12" Type="http://schemas.openxmlformats.org/officeDocument/2006/relationships/image" Target="../media/image6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60.png"/><Relationship Id="rId5" Type="http://schemas.openxmlformats.org/officeDocument/2006/relationships/image" Target="../media/image4.png"/><Relationship Id="rId15" Type="http://schemas.openxmlformats.org/officeDocument/2006/relationships/image" Target="../media/image6.png"/><Relationship Id="rId10" Type="http://schemas.openxmlformats.org/officeDocument/2006/relationships/image" Target="../media/image59.png"/><Relationship Id="rId4" Type="http://schemas.openxmlformats.org/officeDocument/2006/relationships/image" Target="../media/image3.png"/><Relationship Id="rId9" Type="http://schemas.openxmlformats.org/officeDocument/2006/relationships/image" Target="../media/image58.png"/><Relationship Id="rId14" Type="http://schemas.openxmlformats.org/officeDocument/2006/relationships/image" Target="../media/image6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1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audio" Target="../media/audio1.wav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audio" Target="../media/audio1.wav"/><Relationship Id="rId16" Type="http://schemas.openxmlformats.org/officeDocument/2006/relationships/image" Target="../media/image27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22.png"/><Relationship Id="rId5" Type="http://schemas.openxmlformats.org/officeDocument/2006/relationships/image" Target="../media/image4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19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2.png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audio" Target="../media/audio1.wav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35.png"/><Relationship Id="rId5" Type="http://schemas.openxmlformats.org/officeDocument/2006/relationships/image" Target="../media/image4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13" Type="http://schemas.openxmlformats.org/officeDocument/2006/relationships/image" Target="../media/image49.png"/><Relationship Id="rId3" Type="http://schemas.openxmlformats.org/officeDocument/2006/relationships/image" Target="../media/image2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47.png"/><Relationship Id="rId5" Type="http://schemas.openxmlformats.org/officeDocument/2006/relationships/image" Target="../media/image4.png"/><Relationship Id="rId15" Type="http://schemas.openxmlformats.org/officeDocument/2006/relationships/image" Target="../media/image6.png"/><Relationship Id="rId10" Type="http://schemas.openxmlformats.org/officeDocument/2006/relationships/image" Target="../media/image46.png"/><Relationship Id="rId4" Type="http://schemas.openxmlformats.org/officeDocument/2006/relationships/image" Target="../media/image3.png"/><Relationship Id="rId9" Type="http://schemas.openxmlformats.org/officeDocument/2006/relationships/image" Target="../media/image45.png"/><Relationship Id="rId1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2.png"/><Relationship Id="rId7" Type="http://schemas.openxmlformats.org/officeDocument/2006/relationships/image" Target="../media/image51.png"/><Relationship Id="rId12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55.png"/><Relationship Id="rId5" Type="http://schemas.openxmlformats.org/officeDocument/2006/relationships/image" Target="../media/image4.png"/><Relationship Id="rId10" Type="http://schemas.openxmlformats.org/officeDocument/2006/relationships/image" Target="../media/image54.png"/><Relationship Id="rId4" Type="http://schemas.openxmlformats.org/officeDocument/2006/relationships/image" Target="../media/image3.png"/><Relationship Id="rId9" Type="http://schemas.openxmlformats.org/officeDocument/2006/relationships/image" Target="../media/image5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 معادلة المستقيم :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نجمة ذات 8 نقاط 13"/>
          <p:cNvSpPr/>
          <p:nvPr/>
        </p:nvSpPr>
        <p:spPr>
          <a:xfrm>
            <a:off x="3143240" y="2428868"/>
            <a:ext cx="4000528" cy="1928826"/>
          </a:xfrm>
          <a:prstGeom prst="star8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يمكن كتابة معادلة المستقيم إذا علم :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9" name="مخطط انسيابي: رابط خارج الصفحة 18"/>
          <p:cNvSpPr/>
          <p:nvPr/>
        </p:nvSpPr>
        <p:spPr>
          <a:xfrm>
            <a:off x="6286512" y="1214422"/>
            <a:ext cx="2357454" cy="928694"/>
          </a:xfrm>
          <a:prstGeom prst="flowChartOffpageConnector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الميل والمقطع الصادي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مخطط انسيابي: رابط خارج الصفحة 19"/>
          <p:cNvSpPr/>
          <p:nvPr/>
        </p:nvSpPr>
        <p:spPr>
          <a:xfrm>
            <a:off x="1643042" y="1214422"/>
            <a:ext cx="2357454" cy="1000132"/>
          </a:xfrm>
          <a:prstGeom prst="flowChartOffpageConnector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الميل ونقطة علي المستقيم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1" name="مخطط انسيابي: رابط خارج الصفحة 20"/>
          <p:cNvSpPr/>
          <p:nvPr/>
        </p:nvSpPr>
        <p:spPr>
          <a:xfrm>
            <a:off x="3786182" y="5000636"/>
            <a:ext cx="2643206" cy="857256"/>
          </a:xfrm>
          <a:prstGeom prst="flowChartOffpageConnector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85000" lnSpcReduction="1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نقطتان علي المستقيم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سهم منحني إلى الأعلى 21"/>
          <p:cNvSpPr/>
          <p:nvPr/>
        </p:nvSpPr>
        <p:spPr>
          <a:xfrm rot="18111376">
            <a:off x="6743128" y="2546232"/>
            <a:ext cx="1643074" cy="64294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4" name="سهم منحني إلى اليسار 23"/>
          <p:cNvSpPr/>
          <p:nvPr/>
        </p:nvSpPr>
        <p:spPr>
          <a:xfrm rot="9262115">
            <a:off x="2257410" y="2035580"/>
            <a:ext cx="707465" cy="168026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5" name="سهم للأسفل 24"/>
          <p:cNvSpPr/>
          <p:nvPr/>
        </p:nvSpPr>
        <p:spPr>
          <a:xfrm>
            <a:off x="4976488" y="4214818"/>
            <a:ext cx="357190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6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8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9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30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7" name="Picture 26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7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>
          <a:xfrm>
            <a:off x="3124200" y="5944195"/>
            <a:ext cx="2895600" cy="365125"/>
          </a:xfrm>
        </p:spPr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مثال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19275" y="1357298"/>
            <a:ext cx="7324725" cy="6238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1285852" y="2214554"/>
            <a:ext cx="7643866" cy="350046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286380" y="2428868"/>
            <a:ext cx="347662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Left Arrow 18"/>
          <p:cNvSpPr/>
          <p:nvPr/>
        </p:nvSpPr>
        <p:spPr>
          <a:xfrm>
            <a:off x="4143372" y="2571744"/>
            <a:ext cx="1000132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357290" y="2428868"/>
            <a:ext cx="2619381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000628" y="3000372"/>
            <a:ext cx="3838575" cy="561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000628" y="3714752"/>
            <a:ext cx="3862384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000628" y="4429132"/>
            <a:ext cx="3867156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000628" y="5000636"/>
            <a:ext cx="382904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357290" y="4929198"/>
            <a:ext cx="3522852" cy="71534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5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7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8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29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6" name="Picture 25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15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 تمارين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4714876" y="1071546"/>
            <a:ext cx="1071538" cy="571504"/>
          </a:xfrm>
          <a:prstGeom prst="ellipse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7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مثال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2857488" y="1785926"/>
            <a:ext cx="485778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2060"/>
                </a:solidFill>
              </a:rPr>
              <a:t>اكتب معادلة المستقيم الذي ميله =</a:t>
            </a:r>
            <a:r>
              <a:rPr lang="en-US" sz="2800" b="1" dirty="0" smtClean="0">
                <a:solidFill>
                  <a:srgbClr val="002060"/>
                </a:solidFill>
              </a:rPr>
              <a:t>3 </a:t>
            </a:r>
            <a:r>
              <a:rPr lang="ar-SA" sz="28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rgbClr val="002060"/>
                </a:solidFill>
              </a:rPr>
              <a:t>ويمر بالنقطة </a:t>
            </a:r>
            <a:r>
              <a:rPr lang="en-US" sz="2800" b="1" dirty="0" smtClean="0">
                <a:solidFill>
                  <a:srgbClr val="002060"/>
                </a:solidFill>
              </a:rPr>
              <a:t>( 1 , 2 ) 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19" name="سهم إلى اليسار 18"/>
          <p:cNvSpPr/>
          <p:nvPr/>
        </p:nvSpPr>
        <p:spPr>
          <a:xfrm rot="18566789">
            <a:off x="7429520" y="2714620"/>
            <a:ext cx="1428760" cy="714380"/>
          </a:xfrm>
          <a:prstGeom prst="leftArrow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الإجابة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5929322" y="3643314"/>
            <a:ext cx="28575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 smtClean="0"/>
              <a:t>Y – 2 = 3 ( x – 1 ) </a:t>
            </a:r>
            <a:endParaRPr lang="ar-SA" sz="28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4429124" y="4334540"/>
            <a:ext cx="385765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0070C0"/>
                </a:solidFill>
              </a:rPr>
              <a:t>ويمكن تحويلها إلى الصورة </a:t>
            </a:r>
            <a:endParaRPr lang="ar-SA" sz="2800" b="1" dirty="0">
              <a:solidFill>
                <a:srgbClr val="0070C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571868" y="4834606"/>
            <a:ext cx="24288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 smtClean="0"/>
              <a:t>Y  = 3 x – 3 + 2 </a:t>
            </a:r>
            <a:endParaRPr lang="ar-SA" sz="28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2143108" y="5072074"/>
            <a:ext cx="314327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1928794" y="5201679"/>
            <a:ext cx="2428892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Y  = 3 x – 1 </a:t>
            </a:r>
            <a:endParaRPr lang="ar-SA" sz="3200" b="1" dirty="0">
              <a:solidFill>
                <a:srgbClr val="C00000"/>
              </a:solidFill>
            </a:endParaRP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6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8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9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30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7" name="Picture 26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7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19" grpId="0" animBg="1"/>
      <p:bldP spid="20" grpId="0"/>
      <p:bldP spid="21" grpId="0"/>
      <p:bldP spid="22" grpId="0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 تمارين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سهم للأسفل 13"/>
          <p:cNvSpPr/>
          <p:nvPr/>
        </p:nvSpPr>
        <p:spPr>
          <a:xfrm>
            <a:off x="4286248" y="1000108"/>
            <a:ext cx="1785950" cy="714380"/>
          </a:xfrm>
          <a:prstGeom prst="downArrow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مثال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1428728" y="1785927"/>
            <a:ext cx="73581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7030A0"/>
                </a:solidFill>
              </a:rPr>
              <a:t>اكتب معادلة المستقيم المار بالنقطتين </a:t>
            </a:r>
            <a:r>
              <a:rPr lang="en-US" sz="2800" b="1" dirty="0" smtClean="0">
                <a:solidFill>
                  <a:srgbClr val="7030A0"/>
                </a:solidFill>
              </a:rPr>
              <a:t>( -1 , 6 )  ,   ( 3 , 2 )  </a:t>
            </a:r>
            <a:endParaRPr lang="ar-SA" sz="2800" b="1" dirty="0">
              <a:solidFill>
                <a:srgbClr val="7030A0"/>
              </a:solidFill>
            </a:endParaRPr>
          </a:p>
        </p:txBody>
      </p:sp>
      <p:sp>
        <p:nvSpPr>
          <p:cNvPr id="20" name="وسيلة شرح مع سهم إلى اليسار 19"/>
          <p:cNvSpPr/>
          <p:nvPr/>
        </p:nvSpPr>
        <p:spPr>
          <a:xfrm>
            <a:off x="7286644" y="2428868"/>
            <a:ext cx="1428760" cy="1071570"/>
          </a:xfrm>
          <a:prstGeom prst="leftArrowCallout">
            <a:avLst>
              <a:gd name="adj1" fmla="val 26460"/>
              <a:gd name="adj2" fmla="val 25000"/>
              <a:gd name="adj3" fmla="val 45598"/>
              <a:gd name="adj4" fmla="val 64977"/>
            </a:avLst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الإجابة</a:t>
            </a:r>
            <a:endParaRPr lang="ar-SA" altLang="ar-SA" sz="24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5" name="مجموعة 24"/>
          <p:cNvGrpSpPr/>
          <p:nvPr/>
        </p:nvGrpSpPr>
        <p:grpSpPr>
          <a:xfrm>
            <a:off x="2285984" y="2786058"/>
            <a:ext cx="2175654" cy="830997"/>
            <a:chOff x="3896544" y="2857496"/>
            <a:chExt cx="2175654" cy="830997"/>
          </a:xfrm>
        </p:grpSpPr>
        <p:sp>
          <p:nvSpPr>
            <p:cNvPr id="21" name="مربع نص 20"/>
            <p:cNvSpPr txBox="1"/>
            <p:nvPr/>
          </p:nvSpPr>
          <p:spPr>
            <a:xfrm>
              <a:off x="4929190" y="2857496"/>
              <a:ext cx="1143008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 smtClean="0"/>
                <a:t> 2 – 6   </a:t>
              </a:r>
            </a:p>
            <a:p>
              <a:r>
                <a:rPr lang="en-US" sz="2400" b="1" dirty="0" smtClean="0"/>
                <a:t> 3 – (-1)</a:t>
              </a:r>
              <a:endParaRPr lang="ar-SA" sz="2400" b="1" dirty="0" smtClean="0"/>
            </a:p>
          </p:txBody>
        </p:sp>
        <p:sp>
          <p:nvSpPr>
            <p:cNvPr id="22" name="مربع نص 21"/>
            <p:cNvSpPr txBox="1"/>
            <p:nvPr/>
          </p:nvSpPr>
          <p:spPr>
            <a:xfrm>
              <a:off x="3896544" y="3038773"/>
              <a:ext cx="107157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2400" b="1" dirty="0" smtClean="0"/>
                <a:t>m = </a:t>
              </a:r>
              <a:endParaRPr lang="ar-SA" sz="2400" b="1" dirty="0"/>
            </a:p>
          </p:txBody>
        </p:sp>
        <p:cxnSp>
          <p:nvCxnSpPr>
            <p:cNvPr id="24" name="رابط مستقيم 23"/>
            <p:cNvCxnSpPr/>
            <p:nvPr/>
          </p:nvCxnSpPr>
          <p:spPr>
            <a:xfrm>
              <a:off x="5056300" y="3254592"/>
              <a:ext cx="857256" cy="1588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مربع نص 25"/>
          <p:cNvSpPr txBox="1"/>
          <p:nvPr/>
        </p:nvSpPr>
        <p:spPr>
          <a:xfrm>
            <a:off x="4286248" y="2968840"/>
            <a:ext cx="92869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/>
              <a:t>= - 1 </a:t>
            </a:r>
            <a:endParaRPr lang="ar-SA" sz="2400" b="1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3929058" y="4371955"/>
            <a:ext cx="24288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Y – 2 = -1 (x – 3 )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4786314" y="4896161"/>
            <a:ext cx="22145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Y  = - x + 3  + 2 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5715008" y="5324789"/>
            <a:ext cx="1928826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Y  = - x + 5 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2571736" y="3714752"/>
            <a:ext cx="435771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cs typeface="AL-Battar" pitchFamily="2" charset="-78"/>
              </a:rPr>
              <a:t>و نستخدم الصيغة السابقة كما يلي </a:t>
            </a:r>
            <a:endParaRPr lang="ar-SA" sz="2800" b="1" dirty="0">
              <a:cs typeface="AL-Battar" pitchFamily="2" charset="-78"/>
            </a:endParaRPr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32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34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35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36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33" name="Picture 32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7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/>
      <p:bldP spid="20" grpId="0" animBg="1"/>
      <p:bldP spid="26" grpId="0"/>
      <p:bldP spid="27" grpId="0"/>
      <p:bldP spid="29" grpId="0"/>
      <p:bldP spid="30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معادلة المستقيم غير الرأسى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1142984"/>
            <a:ext cx="3314700" cy="423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48" y="1571612"/>
            <a:ext cx="4657725" cy="46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14414" y="1643050"/>
            <a:ext cx="2857500" cy="40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43042" y="1214422"/>
            <a:ext cx="19431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214546" y="2071678"/>
            <a:ext cx="18764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929322" y="2714620"/>
            <a:ext cx="2924175" cy="447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929190" y="3214686"/>
            <a:ext cx="3886200" cy="452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500694" y="3643314"/>
            <a:ext cx="33242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857356" y="3571876"/>
            <a:ext cx="254675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071670" y="2928934"/>
            <a:ext cx="250033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071802" y="4000504"/>
            <a:ext cx="9334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6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8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9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30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7" name="Picture 26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18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معادلة المستقيم غير الرأسى: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71604" y="1142984"/>
            <a:ext cx="7358114" cy="571504"/>
          </a:xfrm>
          <a:prstGeom prst="round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47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أكتب بصيغة الميل والمقطع معادلة المستقيم الذى ميلة  </a:t>
            </a:r>
            <a:r>
              <a:rPr lang="en-US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ar-SA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ومقطع المحور </a:t>
            </a:r>
            <a:r>
              <a:rPr lang="en-US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ar-SA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له </a:t>
            </a:r>
            <a:r>
              <a:rPr lang="en-US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ar-SA" altLang="ar-SA" sz="36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ثم مثلة بيانيا</a:t>
            </a:r>
            <a:endParaRPr lang="ar-SA" altLang="ar-SA" sz="36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1928802"/>
            <a:ext cx="2214578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Left Arrow 19"/>
          <p:cNvSpPr/>
          <p:nvPr/>
        </p:nvSpPr>
        <p:spPr>
          <a:xfrm>
            <a:off x="4643438" y="2071678"/>
            <a:ext cx="1285884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85984" y="2143116"/>
            <a:ext cx="2236846" cy="433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00826" y="2500306"/>
            <a:ext cx="2147897" cy="43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Left Arrow 20"/>
          <p:cNvSpPr/>
          <p:nvPr/>
        </p:nvSpPr>
        <p:spPr>
          <a:xfrm>
            <a:off x="4714876" y="2571744"/>
            <a:ext cx="1285884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571736" y="2643182"/>
            <a:ext cx="188595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429388" y="3000372"/>
            <a:ext cx="1643074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Left Arrow 23"/>
          <p:cNvSpPr/>
          <p:nvPr/>
        </p:nvSpPr>
        <p:spPr>
          <a:xfrm>
            <a:off x="4714876" y="3071810"/>
            <a:ext cx="1357322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643306" y="3071810"/>
            <a:ext cx="923929" cy="409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428728" y="3500438"/>
            <a:ext cx="2309815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071934" y="3643314"/>
            <a:ext cx="4886325" cy="333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29" name="Straight Arrow Connector 28"/>
          <p:cNvCxnSpPr/>
          <p:nvPr/>
        </p:nvCxnSpPr>
        <p:spPr>
          <a:xfrm rot="10800000" flipV="1">
            <a:off x="2428860" y="4000504"/>
            <a:ext cx="171451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6072198" y="4286256"/>
            <a:ext cx="2847975" cy="3714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14810" y="4786322"/>
            <a:ext cx="24765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357686" y="5143512"/>
            <a:ext cx="19145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34" name="Straight Arrow Connector 33"/>
          <p:cNvCxnSpPr/>
          <p:nvPr/>
        </p:nvCxnSpPr>
        <p:spPr>
          <a:xfrm rot="5400000" flipH="1" flipV="1">
            <a:off x="1857356" y="4357694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285984" y="400050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6500826" y="5500702"/>
            <a:ext cx="24098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5643570" y="5500702"/>
            <a:ext cx="8572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6" name="Group 35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37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39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40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41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38" name="Picture 37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20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0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6" dur="1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 تابع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مستطيل ذو زاوية واحدة مخدوشة ودائرية 13"/>
          <p:cNvSpPr/>
          <p:nvPr/>
        </p:nvSpPr>
        <p:spPr>
          <a:xfrm>
            <a:off x="3540336" y="928670"/>
            <a:ext cx="3643338" cy="857256"/>
          </a:xfrm>
          <a:prstGeom prst="snipRound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8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صيغة الميل والمقطع </a:t>
            </a:r>
            <a:endParaRPr lang="ar-SA" altLang="ar-SA" sz="28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مخطط انسيابي: معالجة متعاقبة 18"/>
          <p:cNvSpPr/>
          <p:nvPr/>
        </p:nvSpPr>
        <p:spPr>
          <a:xfrm>
            <a:off x="3428992" y="1928802"/>
            <a:ext cx="3857652" cy="85725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Y  =  m  x   +   b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1571604" y="2928934"/>
            <a:ext cx="721523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حيث هو </a:t>
            </a:r>
            <a:r>
              <a:rPr lang="en-US" sz="3200" b="1" dirty="0" smtClean="0"/>
              <a:t>m</a:t>
            </a:r>
            <a:r>
              <a:rPr lang="ar-SA" sz="3200" b="1" dirty="0" smtClean="0"/>
              <a:t> ميل المستقيم ،  </a:t>
            </a:r>
            <a:r>
              <a:rPr lang="en-US" sz="3200" b="1" dirty="0" smtClean="0"/>
              <a:t>b</a:t>
            </a:r>
            <a:r>
              <a:rPr lang="ar-SA" sz="3200" b="1" dirty="0" smtClean="0"/>
              <a:t>  هو المقطع الصادي </a:t>
            </a:r>
            <a:endParaRPr lang="ar-SA" sz="3200" b="1" dirty="0"/>
          </a:p>
        </p:txBody>
      </p:sp>
      <p:sp>
        <p:nvSpPr>
          <p:cNvPr id="21" name="شكل بيضاوي 20"/>
          <p:cNvSpPr/>
          <p:nvPr/>
        </p:nvSpPr>
        <p:spPr>
          <a:xfrm>
            <a:off x="4714876" y="3571876"/>
            <a:ext cx="1071538" cy="57150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مثال 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2643174" y="4117967"/>
            <a:ext cx="485778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 smtClean="0">
                <a:solidFill>
                  <a:srgbClr val="002060"/>
                </a:solidFill>
              </a:rPr>
              <a:t>اكتب معادلة المستقيم الذي ميله = </a:t>
            </a:r>
            <a:r>
              <a:rPr lang="en-US" sz="2800" b="1" dirty="0" smtClean="0">
                <a:solidFill>
                  <a:srgbClr val="002060"/>
                </a:solidFill>
              </a:rPr>
              <a:t>- 4 </a:t>
            </a:r>
            <a:r>
              <a:rPr lang="ar-SA" sz="28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ar-SA" sz="2800" b="1" dirty="0" smtClean="0">
                <a:solidFill>
                  <a:srgbClr val="002060"/>
                </a:solidFill>
              </a:rPr>
              <a:t>والمقطع الصادي =  </a:t>
            </a:r>
            <a:r>
              <a:rPr lang="en-US" sz="2800" b="1" dirty="0" smtClean="0">
                <a:solidFill>
                  <a:srgbClr val="002060"/>
                </a:solidFill>
              </a:rPr>
              <a:t>2 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4000496" y="5143512"/>
            <a:ext cx="22860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Y = - 4 x + 2 </a:t>
            </a:r>
            <a:endParaRPr lang="ar-SA" sz="2800" b="1" dirty="0">
              <a:solidFill>
                <a:srgbClr val="002060"/>
              </a:solidFill>
            </a:endParaRPr>
          </a:p>
        </p:txBody>
      </p:sp>
      <p:sp>
        <p:nvSpPr>
          <p:cNvPr id="24" name="سهم إلى اليسار 23"/>
          <p:cNvSpPr/>
          <p:nvPr/>
        </p:nvSpPr>
        <p:spPr>
          <a:xfrm>
            <a:off x="7429520" y="5143512"/>
            <a:ext cx="1428760" cy="714380"/>
          </a:xfrm>
          <a:prstGeom prst="lef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/>
              <a:t>الإجابة</a:t>
            </a:r>
            <a:endParaRPr lang="ar-SA" sz="2800" b="1" dirty="0"/>
          </a:p>
        </p:txBody>
      </p:sp>
      <p:sp>
        <p:nvSpPr>
          <p:cNvPr id="25" name="Oval 24"/>
          <p:cNvSpPr/>
          <p:nvPr/>
        </p:nvSpPr>
        <p:spPr>
          <a:xfrm>
            <a:off x="7358082" y="1142984"/>
            <a:ext cx="1571636" cy="1214446"/>
          </a:xfrm>
          <a:prstGeom prst="ellipse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تذكر ان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7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9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30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31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8" name="Picture 27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8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9" grpId="0" animBg="1"/>
      <p:bldP spid="20" grpId="0"/>
      <p:bldP spid="21" grpId="0" animBg="1"/>
      <p:bldP spid="22" grpId="0"/>
      <p:bldP spid="23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تابع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مستطيل ذو زاوية واحدة مخدوشة ودائرية 13"/>
          <p:cNvSpPr/>
          <p:nvPr/>
        </p:nvSpPr>
        <p:spPr>
          <a:xfrm>
            <a:off x="3571868" y="1357298"/>
            <a:ext cx="3643338" cy="857256"/>
          </a:xfrm>
          <a:prstGeom prst="snipRound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8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صيغة الميل ونقطة على المستقيم  </a:t>
            </a:r>
            <a:endParaRPr lang="ar-SA" altLang="ar-SA" sz="28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مخطط انسيابي: معالجة متعاقبة 15"/>
          <p:cNvSpPr/>
          <p:nvPr/>
        </p:nvSpPr>
        <p:spPr>
          <a:xfrm>
            <a:off x="3214678" y="2928934"/>
            <a:ext cx="4357718" cy="85725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y-y</a:t>
            </a:r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  =  m(x – x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) 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571604" y="4209170"/>
            <a:ext cx="721523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حيث هو </a:t>
            </a:r>
            <a:r>
              <a:rPr lang="en-US" sz="3200" b="1" dirty="0" smtClean="0"/>
              <a:t>m</a:t>
            </a:r>
            <a:r>
              <a:rPr lang="ar-SA" sz="3200" b="1" dirty="0" smtClean="0"/>
              <a:t> ميل المستقيم ،</a:t>
            </a:r>
            <a:r>
              <a:rPr lang="en-US" sz="3200" b="1" dirty="0" smtClean="0"/>
              <a:t>( x</a:t>
            </a:r>
            <a:r>
              <a:rPr lang="en-US" sz="2000" b="1" dirty="0" smtClean="0"/>
              <a:t>1 , </a:t>
            </a:r>
            <a:r>
              <a:rPr lang="en-US" sz="3200" b="1" dirty="0" smtClean="0"/>
              <a:t>y</a:t>
            </a:r>
            <a:r>
              <a:rPr lang="en-US" b="1" dirty="0" smtClean="0"/>
              <a:t>1 </a:t>
            </a:r>
            <a:r>
              <a:rPr lang="en-US" sz="3200" b="1" dirty="0" smtClean="0"/>
              <a:t>)</a:t>
            </a:r>
            <a:r>
              <a:rPr lang="en-US" sz="2000" b="1" dirty="0" smtClean="0"/>
              <a:t> </a:t>
            </a:r>
            <a:r>
              <a:rPr lang="ar-SA" sz="3200" b="1" dirty="0" smtClean="0"/>
              <a:t> هي إحداثيات نقطة علي المستقيم </a:t>
            </a:r>
            <a:endParaRPr lang="ar-SA" sz="3200" b="1" dirty="0"/>
          </a:p>
        </p:txBody>
      </p:sp>
      <p:sp>
        <p:nvSpPr>
          <p:cNvPr id="20" name="Oval 19"/>
          <p:cNvSpPr/>
          <p:nvPr/>
        </p:nvSpPr>
        <p:spPr>
          <a:xfrm>
            <a:off x="7358082" y="1142984"/>
            <a:ext cx="1571636" cy="1214446"/>
          </a:xfrm>
          <a:prstGeom prst="ellipse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تذكر ان 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2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4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5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26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3" name="Picture 22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7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مثال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43042" y="1214422"/>
            <a:ext cx="7296150" cy="714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86512" y="2285992"/>
            <a:ext cx="208597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86512" y="2786058"/>
            <a:ext cx="2409826" cy="476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286512" y="3429000"/>
            <a:ext cx="2357454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500694" y="3857628"/>
            <a:ext cx="3352800" cy="30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Left Arrow 22"/>
          <p:cNvSpPr/>
          <p:nvPr/>
        </p:nvSpPr>
        <p:spPr>
          <a:xfrm>
            <a:off x="5072066" y="2428868"/>
            <a:ext cx="928694" cy="28575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Left Arrow 23"/>
          <p:cNvSpPr/>
          <p:nvPr/>
        </p:nvSpPr>
        <p:spPr>
          <a:xfrm>
            <a:off x="5072066" y="3000372"/>
            <a:ext cx="928694" cy="28575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Left Arrow 24"/>
          <p:cNvSpPr/>
          <p:nvPr/>
        </p:nvSpPr>
        <p:spPr>
          <a:xfrm>
            <a:off x="5072066" y="3500438"/>
            <a:ext cx="928694" cy="285752"/>
          </a:xfrm>
          <a:prstGeom prst="lef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071802" y="2428868"/>
            <a:ext cx="181039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571736" y="2857496"/>
            <a:ext cx="238125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929058" y="3500438"/>
            <a:ext cx="981079" cy="36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1142976" y="3643314"/>
            <a:ext cx="2571768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929190" y="4429132"/>
            <a:ext cx="3914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4286248" y="4929198"/>
            <a:ext cx="4572000" cy="461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929322" y="5357826"/>
            <a:ext cx="2876550" cy="4619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34" name="Straight Arrow Connector 33"/>
          <p:cNvCxnSpPr/>
          <p:nvPr/>
        </p:nvCxnSpPr>
        <p:spPr>
          <a:xfrm rot="10800000" flipV="1">
            <a:off x="1857356" y="3929066"/>
            <a:ext cx="3571900" cy="3571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1285852" y="464344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785918" y="5072074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10800000">
            <a:off x="2786050" y="4929198"/>
            <a:ext cx="1571636" cy="71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33" name="Group 32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35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39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40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41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38" name="Picture 37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19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3" dur="2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 تابع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مستطيل ذو زاوية واحدة مخدوشة ودائرية 13"/>
          <p:cNvSpPr/>
          <p:nvPr/>
        </p:nvSpPr>
        <p:spPr>
          <a:xfrm>
            <a:off x="3571868" y="928670"/>
            <a:ext cx="3643338" cy="857256"/>
          </a:xfrm>
          <a:prstGeom prst="snipRound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2400" b="1" cap="all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صيغة النقطتين على المستقيم  </a:t>
            </a:r>
            <a:endParaRPr lang="ar-SA" altLang="ar-SA" sz="24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مخطط انسيابي: معالجة متعاقبة 15"/>
          <p:cNvSpPr/>
          <p:nvPr/>
        </p:nvSpPr>
        <p:spPr>
          <a:xfrm>
            <a:off x="3214678" y="4500570"/>
            <a:ext cx="4357718" cy="857256"/>
          </a:xfrm>
          <a:prstGeom prst="flowChartAlternateProcess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Y-y</a:t>
            </a:r>
            <a:r>
              <a:rPr lang="en-US" sz="2000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  =  m(x – x</a:t>
            </a:r>
            <a:r>
              <a:rPr lang="en-US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) 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643042" y="2071678"/>
            <a:ext cx="7215238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حيث </a:t>
            </a:r>
            <a:r>
              <a:rPr lang="en-US" sz="3200" b="1" dirty="0" smtClean="0"/>
              <a:t>( x</a:t>
            </a:r>
            <a:r>
              <a:rPr lang="en-US" sz="2000" b="1" dirty="0" smtClean="0"/>
              <a:t>1 , </a:t>
            </a:r>
            <a:r>
              <a:rPr lang="en-US" sz="3200" b="1" dirty="0" smtClean="0"/>
              <a:t>y</a:t>
            </a:r>
            <a:r>
              <a:rPr lang="en-US" b="1" dirty="0" smtClean="0"/>
              <a:t>1 </a:t>
            </a:r>
            <a:r>
              <a:rPr lang="en-US" sz="3200" b="1" dirty="0" smtClean="0"/>
              <a:t>)</a:t>
            </a:r>
            <a:r>
              <a:rPr lang="en-US" sz="2000" b="1" dirty="0" smtClean="0"/>
              <a:t> </a:t>
            </a:r>
            <a:r>
              <a:rPr lang="ar-SA" sz="3200" b="1" dirty="0" smtClean="0"/>
              <a:t> ، </a:t>
            </a:r>
            <a:r>
              <a:rPr lang="en-US" sz="3200" b="1" dirty="0" smtClean="0"/>
              <a:t>(x</a:t>
            </a:r>
            <a:r>
              <a:rPr lang="en-US" b="1" dirty="0" smtClean="0"/>
              <a:t>2</a:t>
            </a:r>
            <a:r>
              <a:rPr lang="en-US" sz="3200" b="1" dirty="0" smtClean="0"/>
              <a:t> ,y</a:t>
            </a:r>
            <a:r>
              <a:rPr lang="en-US" b="1" dirty="0" smtClean="0"/>
              <a:t>2</a:t>
            </a:r>
            <a:r>
              <a:rPr lang="en-US" sz="3200" b="1" dirty="0" smtClean="0"/>
              <a:t> )</a:t>
            </a:r>
            <a:r>
              <a:rPr lang="ar-SA" sz="3200" b="1" dirty="0" smtClean="0"/>
              <a:t> هي إحداثيات النقطتين علي المستقيم </a:t>
            </a:r>
            <a:endParaRPr lang="ar-SA" sz="32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2000232" y="3286124"/>
            <a:ext cx="62865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cs typeface="AL-Battar" pitchFamily="2" charset="-78"/>
              </a:rPr>
              <a:t>باستعمال النقطتين نوجد ميل المستقيم </a:t>
            </a:r>
            <a:r>
              <a:rPr lang="en-US" sz="3200" b="1" dirty="0" smtClean="0">
                <a:cs typeface="AL-Battar" pitchFamily="2" charset="-78"/>
              </a:rPr>
              <a:t> m </a:t>
            </a:r>
            <a:endParaRPr lang="ar-SA" sz="3200" b="1" dirty="0">
              <a:cs typeface="AL-Battar" pitchFamily="2" charset="-78"/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571868" y="3786190"/>
            <a:ext cx="350046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cs typeface="Akhbar MT" pitchFamily="2" charset="-78"/>
              </a:rPr>
              <a:t>ونستخدم الصيغة السابقة</a:t>
            </a:r>
            <a:endParaRPr lang="ar-SA" sz="3600" b="1" dirty="0">
              <a:cs typeface="Akhbar MT" pitchFamily="2" charset="-78"/>
            </a:endParaRPr>
          </a:p>
        </p:txBody>
      </p:sp>
      <p:grpSp>
        <p:nvGrpSpPr>
          <p:cNvPr id="21" name="Group 20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3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5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6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27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4" name="Picture 23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7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9" grpId="0"/>
      <p:bldP spid="20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 مثال 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7620" y="1071546"/>
            <a:ext cx="3552825" cy="45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71604" y="1643050"/>
            <a:ext cx="7277111" cy="428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500826" y="2357430"/>
            <a:ext cx="2157422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Oval 20"/>
          <p:cNvSpPr/>
          <p:nvPr/>
        </p:nvSpPr>
        <p:spPr>
          <a:xfrm>
            <a:off x="6929454" y="2786058"/>
            <a:ext cx="2214546" cy="714380"/>
          </a:xfrm>
          <a:prstGeom prst="ellipse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الخطوة الاولى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6929454" y="3929066"/>
            <a:ext cx="2214546" cy="714380"/>
          </a:xfrm>
          <a:prstGeom prst="ellipse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الخطوة الثانية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929058" y="2786058"/>
            <a:ext cx="2800350" cy="361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071538" y="3357562"/>
            <a:ext cx="5715040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929058" y="4143380"/>
            <a:ext cx="2724156" cy="381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500562" y="4786322"/>
            <a:ext cx="3981450" cy="4619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357554" y="5357826"/>
            <a:ext cx="5219700" cy="4762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4" name="Group 23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5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7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8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29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6" name="Picture 25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15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E:\صور تصاميم\رياضيات\normal_pic753[1] نسخ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85784" y="214290"/>
            <a:ext cx="2000263" cy="1388398"/>
          </a:xfrm>
          <a:prstGeom prst="rect">
            <a:avLst/>
          </a:prstGeom>
          <a:noFill/>
        </p:spPr>
      </p:pic>
      <p:pic>
        <p:nvPicPr>
          <p:cNvPr id="1030" name="Picture 6" descr="E:\صور تصاميم\رياضيات\1%20(22)[1] نسخ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214282" y="2714620"/>
            <a:ext cx="714380" cy="1428760"/>
          </a:xfrm>
          <a:prstGeom prst="rect">
            <a:avLst/>
          </a:prstGeom>
          <a:noFill/>
        </p:spPr>
      </p:pic>
      <p:pic>
        <p:nvPicPr>
          <p:cNvPr id="1031" name="Picture 7" descr="E:\صور تصاميم\رياضيات\برجلة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0" y="3738563"/>
            <a:ext cx="1285852" cy="1955800"/>
          </a:xfrm>
          <a:prstGeom prst="rect">
            <a:avLst/>
          </a:prstGeom>
          <a:noFill/>
        </p:spPr>
      </p:pic>
      <p:pic>
        <p:nvPicPr>
          <p:cNvPr id="1033" name="Picture 9" descr="E:\صور تصاميم\رياضيات\3e9e3078[1] نسخ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714488"/>
            <a:ext cx="1283853" cy="1143008"/>
          </a:xfrm>
          <a:prstGeom prst="rect">
            <a:avLst/>
          </a:prstGeom>
          <a:noFill/>
        </p:spPr>
      </p:pic>
      <p:sp>
        <p:nvSpPr>
          <p:cNvPr id="18" name="مربع نص 17"/>
          <p:cNvSpPr txBox="1"/>
          <p:nvPr/>
        </p:nvSpPr>
        <p:spPr>
          <a:xfrm>
            <a:off x="3143240" y="68025"/>
            <a:ext cx="6000760" cy="604781"/>
          </a:xfrm>
          <a:prstGeom prst="rect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ar-SA" altLang="ar-SA" sz="3600" b="1" cap="all" dirty="0" smtClean="0">
                <a:solidFill>
                  <a:srgbClr val="FFFF00"/>
                </a:solidFill>
                <a:latin typeface="Andalus" pitchFamily="18" charset="-78"/>
                <a:cs typeface="Andalus" pitchFamily="18" charset="-78"/>
              </a:rPr>
              <a:t> معادلات المستقيمات الافقية والرأسية:</a:t>
            </a:r>
            <a:endParaRPr lang="ar-SA" altLang="ar-SA" sz="3600" b="1" cap="all" dirty="0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4" name="Horizontal Scroll 13"/>
          <p:cNvSpPr/>
          <p:nvPr/>
        </p:nvSpPr>
        <p:spPr>
          <a:xfrm>
            <a:off x="3571868" y="1214422"/>
            <a:ext cx="5286412" cy="4643470"/>
          </a:xfrm>
          <a:prstGeom prst="horizontalScroll">
            <a:avLst/>
          </a:prstGeom>
          <a:solidFill>
            <a:schemeClr val="tx1"/>
          </a:solidFill>
          <a:ln w="28575">
            <a:solidFill>
              <a:srgbClr val="FF0000"/>
            </a:solidFill>
            <a:miter lim="800000"/>
            <a:headEnd/>
            <a:tailEnd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342900" indent="-342900"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ar-SA" altLang="ar-SA" sz="3600" b="1" cap="all">
              <a:solidFill>
                <a:srgbClr val="FFFF00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2976" y="2000241"/>
            <a:ext cx="2357454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500562" y="1928802"/>
            <a:ext cx="4081471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86578" y="2857496"/>
            <a:ext cx="169545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0" name="Straight Arrow Connector 19"/>
          <p:cNvCxnSpPr/>
          <p:nvPr/>
        </p:nvCxnSpPr>
        <p:spPr>
          <a:xfrm rot="10800000" flipV="1">
            <a:off x="2357422" y="3071810"/>
            <a:ext cx="4357718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643438" y="3643314"/>
            <a:ext cx="3986230" cy="752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429388" y="4643446"/>
            <a:ext cx="2128840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22" name="Straight Arrow Connector 21"/>
          <p:cNvCxnSpPr/>
          <p:nvPr/>
        </p:nvCxnSpPr>
        <p:spPr>
          <a:xfrm rot="10800000">
            <a:off x="1928794" y="3643314"/>
            <a:ext cx="4572032" cy="14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357158" y="6176986"/>
            <a:ext cx="8382000" cy="466724"/>
            <a:chOff x="96" y="4062"/>
            <a:chExt cx="5280" cy="258"/>
          </a:xfrm>
        </p:grpSpPr>
        <p:grpSp>
          <p:nvGrpSpPr>
            <p:cNvPr id="24" name="Group 13"/>
            <p:cNvGrpSpPr>
              <a:grpSpLocks/>
            </p:cNvGrpSpPr>
            <p:nvPr/>
          </p:nvGrpSpPr>
          <p:grpSpPr bwMode="auto">
            <a:xfrm>
              <a:off x="816" y="4062"/>
              <a:ext cx="4560" cy="258"/>
              <a:chOff x="816" y="4068"/>
              <a:chExt cx="4560" cy="258"/>
            </a:xfrm>
          </p:grpSpPr>
          <p:sp>
            <p:nvSpPr>
              <p:cNvPr id="26" name="مستطيل مستدير الزوايا 5">
                <a:hlinkClick r:id="" action="ppaction://hlinkshowjump?jump=firstslide"/>
              </p:cNvPr>
              <p:cNvSpPr>
                <a:spLocks noChangeArrowheads="1"/>
              </p:cNvSpPr>
              <p:nvPr/>
            </p:nvSpPr>
            <p:spPr bwMode="auto">
              <a:xfrm>
                <a:off x="2016" y="4068"/>
                <a:ext cx="2208" cy="240"/>
              </a:xfrm>
              <a:prstGeom prst="star8">
                <a:avLst>
                  <a:gd name="adj" fmla="val 37954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shape">
                  <a:fillToRect l="50000" t="50000" r="50000" b="50000"/>
                </a:path>
              </a:gradFill>
              <a:ln w="25400" algn="ctr">
                <a:noFill/>
                <a:miter lim="800000"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lIns="0" rIns="0"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ea typeface="Arial Unicode MS" pitchFamily="34" charset="-128"/>
                    <a:cs typeface="Arial Unicode MS" pitchFamily="34" charset="-128"/>
                  </a:rPr>
                  <a:t>الصفحة الرئيسية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ea typeface="Arial Unicode MS" pitchFamily="34" charset="-128"/>
                  <a:cs typeface="Arial Unicode MS" pitchFamily="34" charset="-128"/>
                </a:endParaRPr>
              </a:p>
            </p:txBody>
          </p:sp>
          <p:sp>
            <p:nvSpPr>
              <p:cNvPr id="27" name="مستطيل مستدير الزوايا 5">
                <a:hlinkClick r:id="" action="ppaction://hlinkshowjump?jump=nextslide"/>
              </p:cNvPr>
              <p:cNvSpPr>
                <a:spLocks noChangeArrowheads="1"/>
              </p:cNvSpPr>
              <p:nvPr/>
            </p:nvSpPr>
            <p:spPr bwMode="auto">
              <a:xfrm>
                <a:off x="816" y="4080"/>
                <a:ext cx="1200" cy="240"/>
              </a:xfrm>
              <a:prstGeom prst="cloudCallout">
                <a:avLst>
                  <a:gd name="adj1" fmla="val 78833"/>
                  <a:gd name="adj2" fmla="val -2917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التالي</a:t>
                </a:r>
                <a:endParaRPr lang="ar-SA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  <p:sp>
            <p:nvSpPr>
              <p:cNvPr id="28" name="مستطيل مستدير الزوايا 5">
                <a:hlinkClick r:id="" action="ppaction://hlinkshowjump?jump=previousslide"/>
              </p:cNvPr>
              <p:cNvSpPr>
                <a:spLocks noChangeArrowheads="1"/>
              </p:cNvSpPr>
              <p:nvPr/>
            </p:nvSpPr>
            <p:spPr bwMode="auto">
              <a:xfrm>
                <a:off x="4176" y="4086"/>
                <a:ext cx="1200" cy="240"/>
              </a:xfrm>
              <a:prstGeom prst="cloudCallout">
                <a:avLst>
                  <a:gd name="adj1" fmla="val -80000"/>
                  <a:gd name="adj2" fmla="val 0"/>
                </a:avLst>
              </a:prstGeom>
              <a:gradFill rotWithShape="1">
                <a:gsLst>
                  <a:gs pos="0">
                    <a:srgbClr val="CCFF33"/>
                  </a:gs>
                  <a:gs pos="100000">
                    <a:srgbClr val="669900"/>
                  </a:gs>
                </a:gsLst>
                <a:path path="rect">
                  <a:fillToRect l="50000" t="50000" r="50000" b="50000"/>
                </a:path>
              </a:gradFill>
              <a:ln w="25400" algn="ctr">
                <a:noFill/>
                <a:round/>
                <a:headEnd/>
                <a:tailEnd/>
              </a:ln>
              <a:effectLst>
                <a:outerShdw dist="107763" dir="2700000" algn="ctr" rotWithShape="0">
                  <a:srgbClr val="FF0000">
                    <a:alpha val="50000"/>
                  </a:srgbClr>
                </a:outerShdw>
              </a:effectLst>
            </p:spPr>
            <p:txBody>
              <a:bodyPr anchor="ctr"/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1"/>
                <a:r>
                  <a:rPr lang="ar-EG" sz="1700" b="1" i="1" dirty="0">
                    <a:solidFill>
                      <a:srgbClr val="800000"/>
                    </a:solidFill>
                    <a:latin typeface="Calibri" pitchFamily="34" charset="0"/>
                    <a:cs typeface="Tahoma" pitchFamily="34" charset="0"/>
                  </a:rPr>
                  <a:t>السابق</a:t>
                </a:r>
                <a:endParaRPr lang="ar-SA" sz="1700" b="1" i="1" dirty="0">
                  <a:solidFill>
                    <a:srgbClr val="800000"/>
                  </a:solidFill>
                  <a:latin typeface="Calibri" pitchFamily="34" charset="0"/>
                  <a:cs typeface="Tahoma" pitchFamily="34" charset="0"/>
                </a:endParaRPr>
              </a:p>
            </p:txBody>
          </p:sp>
        </p:grpSp>
        <p:pic>
          <p:nvPicPr>
            <p:cNvPr id="25" name="Picture 24">
              <a:hlinkClick r:id="" action="ppaction://hlinkshowjump?jump=endshow"/>
            </p:cNvPr>
            <p:cNvPicPr>
              <a:picLocks noChangeAspect="1" noChangeArrowheads="1"/>
            </p:cNvPicPr>
            <p:nvPr/>
          </p:nvPicPr>
          <p:blipFill>
            <a:blip r:embed="rId12"/>
            <a:srcRect l="4683" t="10001" r="48488" b="25000"/>
            <a:stretch>
              <a:fillRect/>
            </a:stretch>
          </p:blipFill>
          <p:spPr bwMode="auto">
            <a:xfrm>
              <a:off x="96" y="4116"/>
              <a:ext cx="480" cy="2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 smtClean="0"/>
              <a:t>ملتقى المعلمين والمعلمات</a:t>
            </a:r>
            <a:endParaRPr lang="ar-SA"/>
          </a:p>
        </p:txBody>
      </p:sp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386</Words>
  <Application>Microsoft Office PowerPoint</Application>
  <PresentationFormat>عرض على الشاشة (3:4)‏</PresentationFormat>
  <Paragraphs>106</Paragraphs>
  <Slides>12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3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hp</dc:creator>
  <cp:lastModifiedBy>امل</cp:lastModifiedBy>
  <cp:revision>37</cp:revision>
  <dcterms:created xsi:type="dcterms:W3CDTF">2011-04-29T15:19:49Z</dcterms:created>
  <dcterms:modified xsi:type="dcterms:W3CDTF">2016-09-17T21:18:23Z</dcterms:modified>
</cp:coreProperties>
</file>