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2" Type="http://schemas.openxmlformats.org/officeDocument/2006/relationships/audio" Target="../media/media3.m4a"/><Relationship Id="rId16" Type="http://schemas.openxmlformats.org/officeDocument/2006/relationships/image" Target="../media/image2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6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hdphoto" Target="../media/hdphoto3.wdp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6F4761CD-52EC-5144-A29F-23D62B546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9874" y="5282476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616675"/>
            <a:ext cx="12192000" cy="2739211"/>
            <a:chOff x="-8712" y="2309011"/>
            <a:chExt cx="12192000" cy="2739211"/>
          </a:xfrm>
        </p:grpSpPr>
        <p:sp>
          <p:nvSpPr>
            <p:cNvPr id="6" name="TextBox 5"/>
            <p:cNvSpPr txBox="1"/>
            <p:nvPr/>
          </p:nvSpPr>
          <p:spPr>
            <a:xfrm>
              <a:off x="-8712" y="2309011"/>
              <a:ext cx="12192000" cy="273921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dirty="0" smtClean="0"/>
                <a:t>                 </a:t>
              </a:r>
              <a:r>
                <a:rPr lang="en-US" sz="4000" b="1" dirty="0" smtClean="0"/>
                <a:t>          </a:t>
              </a:r>
              <a:r>
                <a:rPr lang="en-US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التربية </a:t>
              </a:r>
              <a:r>
                <a:rPr lang="ar-BH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الرياضية</a:t>
              </a:r>
            </a:p>
            <a:p>
              <a:pPr algn="r" rtl="1"/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جملة </a:t>
              </a:r>
              <a:r>
                <a:rPr lang="ar-BH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فنية مكونة من خط أو خطين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فقط</a:t>
              </a:r>
              <a:endParaRPr lang="ar-BH" sz="4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7346" y="2439641"/>
              <a:ext cx="2557477" cy="2492991"/>
              <a:chOff x="-236094" y="2497899"/>
              <a:chExt cx="2510472" cy="253896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236094" y="2497900"/>
                <a:ext cx="2510472" cy="253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49" y="2497899"/>
                <a:ext cx="1924595" cy="253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88156" y="3672527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11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D5D731E4-872E-6D43-8C2C-BC2E10469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063" y="5282476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4790308" y="4539747"/>
            <a:ext cx="2611383" cy="19516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7643927" y="3646444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781740" y="2833373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938527" y="1009169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ircular Arrow 9"/>
          <p:cNvSpPr/>
          <p:nvPr/>
        </p:nvSpPr>
        <p:spPr>
          <a:xfrm>
            <a:off x="7428400" y="3206342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/>
          <p:cNvSpPr/>
          <p:nvPr/>
        </p:nvSpPr>
        <p:spPr>
          <a:xfrm>
            <a:off x="5473847" y="2457185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Circular Arrow 15"/>
          <p:cNvSpPr/>
          <p:nvPr/>
        </p:nvSpPr>
        <p:spPr>
          <a:xfrm>
            <a:off x="6841736" y="75419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04855A51-9432-6948-8FE6-E6B2A29F1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8410" y="1689055"/>
            <a:ext cx="665051" cy="665051"/>
          </a:xfrm>
          <a:prstGeom prst="rect">
            <a:avLst/>
          </a:prstGeom>
        </p:spPr>
      </p:pic>
      <p:pic>
        <p:nvPicPr>
          <p:cNvPr id="1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6B9F1A3D-4B33-1F42-BB30-F3DD91DCB7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1483" y="3195862"/>
            <a:ext cx="803237" cy="812800"/>
          </a:xfrm>
          <a:prstGeom prst="rect">
            <a:avLst/>
          </a:prstGeom>
        </p:spPr>
      </p:pic>
      <p:pic>
        <p:nvPicPr>
          <p:cNvPr id="1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5836E80E-F5A6-1748-91E6-3B22C120B3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836" y="4182612"/>
            <a:ext cx="1102212" cy="888652"/>
          </a:xfrm>
          <a:prstGeom prst="rect">
            <a:avLst/>
          </a:prstGeom>
        </p:spPr>
      </p:pic>
      <p:pic>
        <p:nvPicPr>
          <p:cNvPr id="2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F6959004-B506-5442-BDD1-95DC7DCA10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916" y="4549264"/>
            <a:ext cx="1044000" cy="104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040" y="1506017"/>
            <a:ext cx="5281836" cy="1658983"/>
            <a:chOff x="324512" y="1584395"/>
            <a:chExt cx="5388390" cy="1658983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512" y="1838649"/>
              <a:ext cx="53883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يشارك في أداء جملة حركية فنية بطريقة صحيحة.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5" name="Oval 2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تطبيقات عملية(جملة فنية)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249" y="1304556"/>
            <a:ext cx="7354388" cy="54168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النقاط الفنية والخطوات التعليمية :</a:t>
            </a:r>
            <a:endParaRPr lang="ar-BH" sz="1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النقاط الفنية: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النظر لأمام.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الرأس للداخل مضموم ومثني على الصدر.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فرد الذراعين للجانب.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الجسم مفرود.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دفع الارض بالقدمين معاً.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اليدان باتساع الصدر.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أداء الحركة في خط مستقيم.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الخطوات التعليمية :</a:t>
            </a:r>
            <a:endParaRPr lang="en-US" sz="2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(وقوف) المشي على الأمشاط في خط مستقيم 4 خطوات.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(اقعاء) الدحرجة الأمامية فتحاً.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(وقوف) ميزان أمامي.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(وقوف) دوران نصف لفة.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(اقعاء) الدحرجة الخلفية فتحاً.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(وقوف) الوقوف على الرأس.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(وقوف) العجلة الجانبية.</a:t>
            </a:r>
          </a:p>
        </p:txBody>
      </p:sp>
      <p:pic>
        <p:nvPicPr>
          <p:cNvPr id="3" name="النقاط">
            <a:hlinkClick r:id="" action="ppaction://media"/>
            <a:extLst>
              <a:ext uri="{FF2B5EF4-FFF2-40B4-BE49-F238E27FC236}">
                <a16:creationId xmlns:a16="http://schemas.microsoft.com/office/drawing/2014/main" id="{2A7BCE73-2A34-1F4B-A4CE-21815A5CE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651" y="5285952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179280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تطبيقات عملية(جملة فنية)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جملة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" y="1219567"/>
            <a:ext cx="11338559" cy="53989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153154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تطبيقات عملية(جملة فنية)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31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9159" y="1382096"/>
            <a:ext cx="106812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ضع علامة صح( √) أو خطأ(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X</a:t>
            </a: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) أمام العبارات التالية :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6582" y="2066876"/>
            <a:ext cx="905256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1- (   </a:t>
            </a:r>
            <a:r>
              <a:rPr lang="ar-BH" sz="2800" b="1" dirty="0">
                <a:ln w="0"/>
                <a:cs typeface="+mj-cs"/>
              </a:rPr>
              <a:t>) </a:t>
            </a:r>
            <a:r>
              <a:rPr lang="ar-BH" sz="2800" b="1" dirty="0" err="1">
                <a:cs typeface="+mj-cs"/>
              </a:rPr>
              <a:t>الدحرجات</a:t>
            </a:r>
            <a:r>
              <a:rPr lang="ar-BH" sz="2800" b="1" dirty="0">
                <a:cs typeface="+mj-cs"/>
              </a:rPr>
              <a:t>  من مهارات العاب </a:t>
            </a:r>
            <a:r>
              <a:rPr lang="ar-BH" sz="2800" b="1" u="sng" dirty="0">
                <a:cs typeface="+mj-cs"/>
              </a:rPr>
              <a:t>القوى</a:t>
            </a:r>
            <a:r>
              <a:rPr lang="ar-BH" sz="2800" b="1" dirty="0">
                <a:cs typeface="+mj-cs"/>
              </a:rPr>
              <a:t> .</a:t>
            </a:r>
            <a:endParaRPr lang="ar-BH" sz="28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2- (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</a:t>
            </a:r>
            <a:r>
              <a:rPr lang="ar-BH" sz="2800" b="1" dirty="0">
                <a:ln w="0"/>
                <a:cs typeface="+mj-cs"/>
              </a:rPr>
              <a:t>) الميزان الامامي يكون الجسم مُتزن على قدم واحدة والذراعان جانباً.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3- (   ) </a:t>
            </a:r>
            <a:r>
              <a:rPr lang="ar-BH" sz="2800" b="1" dirty="0">
                <a:cs typeface="+mj-cs"/>
              </a:rPr>
              <a:t>تبدأ الجملة الفنية كما هو موضح بالفيديو بالمشي على الامشاط.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4- (   ) تنتهي الجملة الفنية </a:t>
            </a:r>
            <a:r>
              <a:rPr lang="ar-BH" sz="2800" b="1" dirty="0">
                <a:cs typeface="+mj-cs"/>
              </a:rPr>
              <a:t>كما هو موضح بالفيديو </a:t>
            </a:r>
            <a:r>
              <a:rPr lang="ar-BH" sz="2800" b="1" u="sng" dirty="0">
                <a:ln w="0"/>
                <a:cs typeface="+mj-cs"/>
              </a:rPr>
              <a:t>بالوقوف على الرأس</a:t>
            </a:r>
            <a:r>
              <a:rPr lang="ar-BH" sz="2800" b="1" dirty="0">
                <a:ln w="0"/>
                <a:cs typeface="+mj-cs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5- </a:t>
            </a:r>
            <a:r>
              <a:rPr lang="ar-BH" sz="2800" b="1" dirty="0">
                <a:cs typeface="+mj-cs"/>
              </a:rPr>
              <a:t>(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</a:t>
            </a:r>
            <a:r>
              <a:rPr lang="ar-BH" sz="2800" b="1" dirty="0">
                <a:cs typeface="+mj-cs"/>
              </a:rPr>
              <a:t>) الجملة الفنية بالجمباز تشتمل على أكثر من مهارة.</a:t>
            </a:r>
            <a:endParaRPr lang="en-US" sz="2800" b="1" dirty="0">
              <a:cs typeface="+mj-cs"/>
            </a:endParaRPr>
          </a:p>
        </p:txBody>
      </p:sp>
      <p:pic>
        <p:nvPicPr>
          <p:cNvPr id="3" name="صح أم خطا.m4a">
            <a:hlinkClick r:id="" action="ppaction://media"/>
            <a:extLst>
              <a:ext uri="{FF2B5EF4-FFF2-40B4-BE49-F238E27FC236}">
                <a16:creationId xmlns:a16="http://schemas.microsoft.com/office/drawing/2014/main" id="{492B2D9F-7D60-0244-A292-5E1F2C657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366408"/>
            <a:ext cx="1044000" cy="1044000"/>
          </a:xfrm>
          <a:prstGeom prst="rect">
            <a:avLst/>
          </a:prstGeom>
        </p:spPr>
      </p:pic>
      <p:pic>
        <p:nvPicPr>
          <p:cNvPr id="12" name="١">
            <a:hlinkClick r:id="" action="ppaction://media"/>
            <a:extLst>
              <a:ext uri="{FF2B5EF4-FFF2-40B4-BE49-F238E27FC236}">
                <a16:creationId xmlns:a16="http://schemas.microsoft.com/office/drawing/2014/main" id="{AEFDE92E-7707-2B47-B571-58F56A6B21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142" y="2258513"/>
            <a:ext cx="396000" cy="396000"/>
          </a:xfrm>
          <a:prstGeom prst="rect">
            <a:avLst/>
          </a:prstGeom>
        </p:spPr>
      </p:pic>
      <p:pic>
        <p:nvPicPr>
          <p:cNvPr id="13" name="٢">
            <a:hlinkClick r:id="" action="ppaction://media"/>
            <a:extLst>
              <a:ext uri="{FF2B5EF4-FFF2-40B4-BE49-F238E27FC236}">
                <a16:creationId xmlns:a16="http://schemas.microsoft.com/office/drawing/2014/main" id="{0BA62125-8175-FC41-BDD2-803A854FC0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142" y="2927610"/>
            <a:ext cx="396000" cy="396000"/>
          </a:xfrm>
          <a:prstGeom prst="rect">
            <a:avLst/>
          </a:prstGeom>
        </p:spPr>
      </p:pic>
      <p:pic>
        <p:nvPicPr>
          <p:cNvPr id="14" name="٣">
            <a:hlinkClick r:id="" action="ppaction://media"/>
            <a:extLst>
              <a:ext uri="{FF2B5EF4-FFF2-40B4-BE49-F238E27FC236}">
                <a16:creationId xmlns:a16="http://schemas.microsoft.com/office/drawing/2014/main" id="{2E9E96C1-55F3-444B-BF21-20531F1B9D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142" y="3534391"/>
            <a:ext cx="396000" cy="396000"/>
          </a:xfrm>
          <a:prstGeom prst="rect">
            <a:avLst/>
          </a:prstGeom>
        </p:spPr>
      </p:pic>
      <p:pic>
        <p:nvPicPr>
          <p:cNvPr id="15" name="٤">
            <a:hlinkClick r:id="" action="ppaction://media"/>
            <a:extLst>
              <a:ext uri="{FF2B5EF4-FFF2-40B4-BE49-F238E27FC236}">
                <a16:creationId xmlns:a16="http://schemas.microsoft.com/office/drawing/2014/main" id="{D319DA29-542D-7D4E-A77F-28A6799396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142" y="4230066"/>
            <a:ext cx="396000" cy="396000"/>
          </a:xfrm>
          <a:prstGeom prst="rect">
            <a:avLst/>
          </a:prstGeom>
        </p:spPr>
      </p:pic>
      <p:pic>
        <p:nvPicPr>
          <p:cNvPr id="16" name="٥">
            <a:hlinkClick r:id="" action="ppaction://media"/>
            <a:extLst>
              <a:ext uri="{FF2B5EF4-FFF2-40B4-BE49-F238E27FC236}">
                <a16:creationId xmlns:a16="http://schemas.microsoft.com/office/drawing/2014/main" id="{ECA51722-AB05-4D42-AEDC-DDB9C270959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142" y="4847158"/>
            <a:ext cx="396000" cy="396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2843" y="218469"/>
            <a:ext cx="3875202" cy="1020781"/>
            <a:chOff x="-258338" y="209915"/>
            <a:chExt cx="3445083" cy="1020781"/>
          </a:xfrm>
        </p:grpSpPr>
        <p:sp>
          <p:nvSpPr>
            <p:cNvPr id="18" name="Flowchart: Alternate Process 17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9" name="Oval 18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تطبيقات عملية(جملة فنية)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210273" y="234044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التقييم الذاتي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3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3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56810"/>
            <a:ext cx="12895639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400" b="1" dirty="0">
                <a:ln w="0"/>
              </a:rPr>
              <a:t>الإجابة</a:t>
            </a:r>
            <a:r>
              <a:rPr lang="ar-BH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BH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rtl="1"/>
            <a:endParaRPr lang="ar-BH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 علامة صح( √) أو خطأ(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أمام العبارات التالية :</a:t>
            </a: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7096" y="1933524"/>
            <a:ext cx="9823269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1- (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X</a:t>
            </a:r>
            <a:r>
              <a:rPr lang="ar-BH" sz="2800" b="1" dirty="0">
                <a:ln w="0"/>
                <a:cs typeface="+mj-cs"/>
              </a:rPr>
              <a:t> ) </a:t>
            </a:r>
            <a:r>
              <a:rPr lang="ar-BH" sz="2800" b="1" dirty="0" err="1">
                <a:cs typeface="+mj-cs"/>
              </a:rPr>
              <a:t>الدحرجات</a:t>
            </a:r>
            <a:r>
              <a:rPr lang="ar-BH" sz="2800" b="1" dirty="0">
                <a:cs typeface="+mj-cs"/>
              </a:rPr>
              <a:t>  من مهارات العاب </a:t>
            </a:r>
            <a:r>
              <a:rPr lang="ar-BH" sz="2800" b="1" u="sng" dirty="0">
                <a:cs typeface="+mj-cs"/>
              </a:rPr>
              <a:t>القوى</a:t>
            </a:r>
            <a:r>
              <a:rPr lang="ar-BH" sz="2800" b="1" dirty="0">
                <a:cs typeface="+mj-cs"/>
              </a:rPr>
              <a:t> .</a:t>
            </a:r>
            <a:endParaRPr lang="ar-BH" sz="28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2- (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ln w="0"/>
                <a:cs typeface="+mj-cs"/>
              </a:rPr>
              <a:t>) الميزان الامامي يكون الجسم مُتزن على قدم واحدة والذراعان جانباً.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3- (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ln w="0"/>
                <a:cs typeface="+mj-cs"/>
              </a:rPr>
              <a:t>) </a:t>
            </a:r>
            <a:r>
              <a:rPr lang="ar-BH" sz="2800" b="1" dirty="0">
                <a:cs typeface="+mj-cs"/>
              </a:rPr>
              <a:t>تبدأ الجملة الفنية كما هو موضح بالفيديو بالمشي على الامشاط.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4- (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X</a:t>
            </a:r>
            <a:r>
              <a:rPr lang="ar-BH" sz="2800" b="1" dirty="0">
                <a:ln w="0"/>
                <a:cs typeface="+mj-cs"/>
              </a:rPr>
              <a:t>) تنتهي الجملة الفنية </a:t>
            </a:r>
            <a:r>
              <a:rPr lang="ar-BH" sz="2800" b="1" dirty="0">
                <a:cs typeface="+mj-cs"/>
              </a:rPr>
              <a:t>كما هو موضح بالفيديو </a:t>
            </a:r>
            <a:r>
              <a:rPr lang="ar-BH" sz="2800" b="1" u="sng" dirty="0">
                <a:ln w="0"/>
                <a:cs typeface="+mj-cs"/>
              </a:rPr>
              <a:t>بالوقوف على الرأس</a:t>
            </a:r>
            <a:r>
              <a:rPr lang="ar-BH" sz="2800" b="1" dirty="0">
                <a:ln w="0"/>
                <a:cs typeface="+mj-cs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5- </a:t>
            </a:r>
            <a:r>
              <a:rPr lang="ar-BH" sz="2800" b="1" dirty="0">
                <a:cs typeface="+mj-cs"/>
              </a:rPr>
              <a:t>(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cs typeface="+mj-cs"/>
              </a:rPr>
              <a:t>) الجملة الفنية بالجمباز تشتمل على أكثر من مهارة.</a:t>
            </a:r>
            <a:endParaRPr lang="en-US" sz="2800" b="1" dirty="0">
              <a:cs typeface="+mj-cs"/>
            </a:endParaRPr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F983211C-9CDB-C84D-8CD2-8E27858A2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6731" y="5541866"/>
            <a:ext cx="1044000" cy="10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DBBCA-74A7-ED45-BB7C-F7BE493AC6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4379635"/>
            <a:ext cx="2135434" cy="1678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2032" y="140091"/>
            <a:ext cx="3875202" cy="1020781"/>
            <a:chOff x="-258338" y="209915"/>
            <a:chExt cx="3445083" cy="1020781"/>
          </a:xfrm>
        </p:grpSpPr>
        <p:sp>
          <p:nvSpPr>
            <p:cNvPr id="15" name="Flowchart: Alternate Process 1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تطبيقات عملية(جملة فنية)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05" y="1644485"/>
            <a:ext cx="6220753" cy="426970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19156" y="1614834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CC5408DF-2A9D-FD44-800F-651A2CA54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807" y="5391395"/>
            <a:ext cx="1044000" cy="1044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17" y="140091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تطبيقات عملية(جملة فنية)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1609</TotalTime>
  <Words>373</Words>
  <Application>Microsoft Office PowerPoint</Application>
  <PresentationFormat>Widescreen</PresentationFormat>
  <Paragraphs>78</Paragraphs>
  <Slides>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Sakkal Majalla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158</cp:revision>
  <dcterms:created xsi:type="dcterms:W3CDTF">2020-03-04T10:47:58Z</dcterms:created>
  <dcterms:modified xsi:type="dcterms:W3CDTF">2020-08-13T06:12:34Z</dcterms:modified>
</cp:coreProperties>
</file>