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3" r:id="rId2"/>
    <p:sldId id="256" r:id="rId3"/>
    <p:sldId id="259" r:id="rId4"/>
    <p:sldId id="264" r:id="rId5"/>
    <p:sldId id="279" r:id="rId6"/>
    <p:sldId id="266" r:id="rId7"/>
    <p:sldId id="268" r:id="rId8"/>
    <p:sldId id="270" r:id="rId9"/>
    <p:sldId id="272" r:id="rId10"/>
    <p:sldId id="274" r:id="rId11"/>
    <p:sldId id="27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5458" autoAdjust="0"/>
  </p:normalViewPr>
  <p:slideViewPr>
    <p:cSldViewPr snapToGrid="0">
      <p:cViewPr varScale="1">
        <p:scale>
          <a:sx n="63" d="100"/>
          <a:sy n="63" d="100"/>
        </p:scale>
        <p:origin x="1020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image" Target="../media/image35.jpeg"/><Relationship Id="rId4" Type="http://schemas.openxmlformats.org/officeDocument/2006/relationships/image" Target="../media/image38.jpe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650D3-D5D9-4669-96F7-1A1A71B9318A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6171-4492-4A02-ACF4-7722196D7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1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13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3811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5108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20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72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6628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5803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575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7178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8256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647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87"/>
            <a:ext cx="1219200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504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3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410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993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165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37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4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024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40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50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wmf"/><Relationship Id="rId5" Type="http://schemas.openxmlformats.org/officeDocument/2006/relationships/image" Target="../media/image22.wmf"/><Relationship Id="rId4" Type="http://schemas.openxmlformats.org/officeDocument/2006/relationships/image" Target="../media/image21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7" Type="http://schemas.openxmlformats.org/officeDocument/2006/relationships/image" Target="../media/image2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wmf"/><Relationship Id="rId5" Type="http://schemas.openxmlformats.org/officeDocument/2006/relationships/image" Target="../media/image27.wmf"/><Relationship Id="rId4" Type="http://schemas.openxmlformats.org/officeDocument/2006/relationships/image" Target="../media/image26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7" Type="http://schemas.openxmlformats.org/officeDocument/2006/relationships/image" Target="../media/image3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wmf"/><Relationship Id="rId5" Type="http://schemas.openxmlformats.org/officeDocument/2006/relationships/image" Target="../media/image32.wmf"/><Relationship Id="rId4" Type="http://schemas.openxmlformats.org/officeDocument/2006/relationships/image" Target="../media/image31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70096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" y="30480"/>
            <a:ext cx="38100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4840" y="4861556"/>
            <a:ext cx="3677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362F20"/>
                </a:solidFill>
                <a:latin typeface="Calibri" panose="020F0502020204030204" pitchFamily="34" charset="0"/>
              </a:rPr>
              <a:t>Mathematics</a:t>
            </a:r>
            <a:r>
              <a:rPr lang="en-US" sz="2800" dirty="0" smtClean="0">
                <a:solidFill>
                  <a:srgbClr val="362F20"/>
                </a:solidFill>
                <a:latin typeface="Calibri" panose="020F0502020204030204" pitchFamily="34" charset="0"/>
              </a:rPr>
              <a:t>: Lesson17</a:t>
            </a:r>
          </a:p>
        </p:txBody>
      </p:sp>
    </p:spTree>
    <p:extLst>
      <p:ext uri="{BB962C8B-B14F-4D97-AF65-F5344CB8AC3E}">
        <p14:creationId xmlns:p14="http://schemas.microsoft.com/office/powerpoint/2010/main" val="64849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17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1" y="1423759"/>
                <a:ext cx="10580294" cy="34246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Solve this quadratic inequality </a:t>
                </a:r>
              </a:p>
              <a:p>
                <a:pPr lv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i="1"/>
                        <m:t>9−</m:t>
                      </m:r>
                      <m:sSup>
                        <m:sSupPr>
                          <m:ctrlPr>
                            <a:rPr lang="en-US" sz="2400" i="1"/>
                          </m:ctrlPr>
                        </m:sSupPr>
                        <m:e>
                          <m:r>
                            <a:rPr lang="en-US" sz="2400" i="1"/>
                            <m:t>𝑥</m:t>
                          </m:r>
                        </m:e>
                        <m:sup>
                          <m:r>
                            <a:rPr lang="en-US" sz="2400" i="1"/>
                            <m:t>2</m:t>
                          </m:r>
                        </m:sup>
                      </m:sSup>
                      <m:r>
                        <a:rPr lang="en-US" sz="2400" i="1"/>
                        <m:t>≤0</m:t>
                      </m:r>
                    </m:oMath>
                  </m:oMathPara>
                </a14:m>
                <a:endParaRPr lang="en-US" sz="2400" dirty="0"/>
              </a:p>
              <a:p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(−∞, −3)</m:t>
                    </m:r>
                  </m:oMath>
                </a14:m>
                <a:r>
                  <a:rPr lang="en-US" sz="2400" dirty="0"/>
                  <a:t> and </a:t>
                </a:r>
                <a14:m>
                  <m:oMath xmlns:m="http://schemas.openxmlformats.org/officeDocument/2006/math">
                    <m:r>
                      <a:rPr lang="en-US" sz="2400" b="0" i="0"/>
                      <m:t>(3, ∞)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(−3, 3)</m:t>
                    </m:r>
                  </m:oMath>
                </a14:m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No </a:t>
                </a:r>
                <a:r>
                  <a:rPr lang="en-US" sz="2400" dirty="0"/>
                  <a:t>real number solutions</a:t>
                </a:r>
                <a:r>
                  <a:rPr lang="en-US" sz="2400" dirty="0" smtClean="0"/>
                  <a:t> </a:t>
                </a:r>
                <a:endParaRPr lang="en-US" sz="2400" dirty="0"/>
              </a:p>
              <a:p>
                <a:r>
                  <a:rPr lang="en-US" sz="2400" dirty="0" smtClean="0"/>
                  <a:t>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1" y="1423759"/>
                <a:ext cx="10580294" cy="3424655"/>
              </a:xfrm>
              <a:prstGeom prst="rect">
                <a:avLst/>
              </a:prstGeom>
              <a:blipFill rotWithShape="0">
                <a:blip r:embed="rId3"/>
                <a:stretch>
                  <a:fillRect l="-922" t="-14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1977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19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0" y="1423759"/>
                <a:ext cx="11180269" cy="56323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Solve this quadratic inequality</a:t>
                </a:r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−5≤</m:t>
                    </m:r>
                    <m:r>
                      <m:rPr>
                        <m:sty m:val="p"/>
                      </m:rPr>
                      <a:rPr lang="en-US" sz="2400" b="0" i="0"/>
                      <m:t>x</m:t>
                    </m:r>
                    <m:r>
                      <a:rPr lang="en-US" sz="2400" b="0" i="0"/>
                      <m:t>≤3</m:t>
                    </m:r>
                  </m:oMath>
                </a14:m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lvl="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(−5, 3)</m:t>
                    </m:r>
                  </m:oMath>
                </a14:m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lvl="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−3≤</m:t>
                    </m:r>
                    <m:r>
                      <m:rPr>
                        <m:sty m:val="p"/>
                      </m:rPr>
                      <a:rPr lang="en-US" sz="2400" b="0" i="0"/>
                      <m:t>x</m:t>
                    </m:r>
                    <m:r>
                      <a:rPr lang="en-US" sz="2400" b="0" i="0"/>
                      <m:t>≤5</m:t>
                    </m:r>
                  </m:oMath>
                </a14:m>
                <a:endParaRPr lang="en-US" sz="2400" dirty="0"/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b="0" dirty="0" smtClean="0"/>
              </a:p>
              <a:p>
                <a:pPr marL="457200" lvl="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[−3, 5]</m:t>
                    </m:r>
                  </m:oMath>
                </a14:m>
                <a:endParaRPr lang="en-US" sz="2400" dirty="0"/>
              </a:p>
              <a:p>
                <a:r>
                  <a:rPr lang="en-US" sz="2400" dirty="0" smtClean="0"/>
                  <a:t> </a:t>
                </a:r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0" y="1423759"/>
                <a:ext cx="11180269" cy="5632311"/>
              </a:xfrm>
              <a:prstGeom prst="rect">
                <a:avLst/>
              </a:prstGeom>
              <a:blipFill rotWithShape="0">
                <a:blip r:embed="rId3"/>
                <a:stretch>
                  <a:fillRect l="-872" t="-8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210" y="1920240"/>
            <a:ext cx="1986916" cy="3809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4308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1570" y="1415299"/>
            <a:ext cx="1050970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Express the </a:t>
            </a:r>
            <a:r>
              <a:rPr lang="en-US" sz="2400" dirty="0" smtClean="0"/>
              <a:t>inequalities </a:t>
            </a:r>
            <a:r>
              <a:rPr lang="en-US" sz="2400" dirty="0"/>
              <a:t>in interval </a:t>
            </a:r>
            <a:r>
              <a:rPr lang="en-US" sz="2400" dirty="0" smtClean="0"/>
              <a:t>notation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A.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</a:t>
            </a:r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2290" y="1480586"/>
            <a:ext cx="755333" cy="367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911" y="2287967"/>
            <a:ext cx="902970" cy="35718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911" y="3073581"/>
            <a:ext cx="885826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911" y="3769404"/>
            <a:ext cx="84201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911" y="4465227"/>
            <a:ext cx="811400" cy="3041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2324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1157650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Express the </a:t>
            </a:r>
            <a:r>
              <a:rPr lang="en-US" sz="2400" dirty="0" smtClean="0"/>
              <a:t>inequalities </a:t>
            </a:r>
            <a:r>
              <a:rPr lang="en-US" sz="2400" dirty="0"/>
              <a:t>in interval </a:t>
            </a:r>
            <a:r>
              <a:rPr lang="en-US" sz="2400" dirty="0" smtClean="0"/>
              <a:t>notation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> </a:t>
            </a:r>
            <a:endParaRPr lang="en-US" sz="2400" dirty="0" smtClean="0"/>
          </a:p>
          <a:p>
            <a:r>
              <a:rPr lang="en-US" sz="2400" dirty="0" smtClean="0"/>
              <a:t>A.</a:t>
            </a:r>
          </a:p>
          <a:p>
            <a:endParaRPr lang="en-US" sz="2400" dirty="0"/>
          </a:p>
          <a:p>
            <a:r>
              <a:rPr lang="en-US" sz="2400" dirty="0" smtClean="0"/>
              <a:t>B.  </a:t>
            </a:r>
          </a:p>
          <a:p>
            <a:r>
              <a:rPr lang="en-US" sz="2400" dirty="0" smtClean="0"/>
              <a:t> </a:t>
            </a:r>
            <a:endParaRPr lang="en-US" sz="2400" dirty="0"/>
          </a:p>
          <a:p>
            <a:r>
              <a:rPr lang="en-US" sz="2400" dirty="0" smtClean="0"/>
              <a:t>C.    </a:t>
            </a:r>
          </a:p>
          <a:p>
            <a:endParaRPr lang="en-US" sz="2400" dirty="0"/>
          </a:p>
          <a:p>
            <a:r>
              <a:rPr lang="en-US" sz="2400" dirty="0" smtClean="0"/>
              <a:t>D.</a:t>
            </a:r>
            <a:br>
              <a:rPr lang="en-US" sz="2400" dirty="0" smtClean="0"/>
            </a:br>
            <a:endParaRPr lang="en-US" sz="2400" dirty="0" smtClean="0"/>
          </a:p>
        </p:txBody>
      </p:sp>
      <p:pic>
        <p:nvPicPr>
          <p:cNvPr id="12" name="Picture 1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292" y="1493520"/>
            <a:ext cx="1177290" cy="3495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417" y="2173109"/>
            <a:ext cx="732473" cy="3876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417" y="2992254"/>
            <a:ext cx="671513" cy="4181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417" y="3715906"/>
            <a:ext cx="666750" cy="3876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417" y="4440461"/>
            <a:ext cx="697230" cy="336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088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94960" y="1423759"/>
            <a:ext cx="1145508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Which interval notation represents the set of all numbers from 2 through 7 inclusive? </a:t>
            </a:r>
          </a:p>
          <a:p>
            <a:endParaRPr lang="en-US" sz="2400" dirty="0"/>
          </a:p>
          <a:p>
            <a:r>
              <a:rPr lang="en-US" sz="2400" dirty="0" smtClean="0"/>
              <a:t>A.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</a:t>
            </a:r>
          </a:p>
        </p:txBody>
      </p:sp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77" y="2209800"/>
            <a:ext cx="775336" cy="3724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77" y="2953325"/>
            <a:ext cx="648653" cy="3571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77" y="3681610"/>
            <a:ext cx="670560" cy="3936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77" y="4409895"/>
            <a:ext cx="602933" cy="37109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94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561268" cy="37856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Solve the following compound inequality and choose the correct answer</a:t>
                </a:r>
                <a:r>
                  <a:rPr lang="en-US" sz="2400" dirty="0" smtClean="0"/>
                  <a:t>:</a:t>
                </a:r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pPr/>
                <a:r>
                  <a:rPr lang="en-US" sz="2400" dirty="0" smtClean="0"/>
                  <a:t>A.  </a:t>
                </a:r>
                <a14:m>
                  <m:oMath xmlns:m="http://schemas.openxmlformats.org/officeDocument/2006/math">
                    <m:r>
                      <a:rPr lang="en-US" sz="2400" i="1"/>
                      <m:t>−26&lt;</m:t>
                    </m:r>
                    <m:r>
                      <a:rPr lang="en-US" sz="2400" i="1"/>
                      <m:t>𝑥</m:t>
                    </m:r>
                    <m:r>
                      <a:rPr lang="en-US" sz="2400" i="1"/>
                      <m:t>&lt;−2</m:t>
                    </m:r>
                  </m:oMath>
                </a14:m>
                <a:endParaRPr lang="en-US" sz="2400" dirty="0" smtClean="0"/>
              </a:p>
              <a:p>
                <a:pPr marL="0" lvl="1"/>
                <a:endParaRPr lang="en-US" sz="2400" b="1" dirty="0" smtClean="0"/>
              </a:p>
              <a:p>
                <a:pPr marL="0" lvl="1"/>
                <a:r>
                  <a:rPr lang="en-US" sz="2400" dirty="0" smtClean="0"/>
                  <a:t>B. </a:t>
                </a:r>
                <a14:m>
                  <m:oMath xmlns:m="http://schemas.openxmlformats.org/officeDocument/2006/math">
                    <m:r>
                      <a:rPr lang="en-US" sz="2400" b="0" i="1"/>
                      <m:t>−5&lt;</m:t>
                    </m:r>
                    <m:r>
                      <a:rPr lang="en-US" sz="2400" b="0" i="1"/>
                      <m:t>𝑥</m:t>
                    </m:r>
                    <m:r>
                      <a:rPr lang="en-US" sz="2400" b="0" i="1"/>
                      <m:t>&lt;3</m:t>
                    </m:r>
                  </m:oMath>
                </a14:m>
                <a:endParaRPr lang="en-US" sz="2400" dirty="0"/>
              </a:p>
              <a:p>
                <a:pPr/>
                <a:endParaRPr lang="en-US" sz="2400" dirty="0" smtClean="0"/>
              </a:p>
              <a:p>
                <a:pPr marL="0" lvl="1"/>
                <a:r>
                  <a:rPr lang="en-US" sz="2400" dirty="0" smtClean="0"/>
                  <a:t>C. </a:t>
                </a:r>
                <a14:m>
                  <m:oMath xmlns:m="http://schemas.openxmlformats.org/officeDocument/2006/math">
                    <m:r>
                      <a:rPr lang="en-US" sz="2400" i="1"/>
                      <m:t>−18&lt;</m:t>
                    </m:r>
                    <m:r>
                      <a:rPr lang="en-US" sz="2400" i="1"/>
                      <m:t>𝑥</m:t>
                    </m:r>
                    <m:r>
                      <a:rPr lang="en-US" sz="2400" i="1"/>
                      <m:t>&lt;6</m:t>
                    </m:r>
                  </m:oMath>
                </a14:m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/>
                <a:r>
                  <a:rPr lang="en-US" sz="2400" dirty="0" smtClean="0"/>
                  <a:t>D. </a:t>
                </a:r>
                <a14:m>
                  <m:oMath xmlns:m="http://schemas.openxmlformats.org/officeDocument/2006/math">
                    <m:r>
                      <a:rPr lang="en-US" sz="2400" i="1"/>
                      <m:t>−9&lt;</m:t>
                    </m:r>
                    <m:r>
                      <a:rPr lang="en-US" sz="2400" i="1"/>
                      <m:t>𝑥</m:t>
                    </m:r>
                    <m:r>
                      <a:rPr lang="en-US" sz="2400" i="1"/>
                      <m:t>&lt;3</m:t>
                    </m:r>
                  </m:oMath>
                </a14:m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561268" cy="3785652"/>
              </a:xfrm>
              <a:prstGeom prst="rect">
                <a:avLst/>
              </a:prstGeom>
              <a:blipFill rotWithShape="0">
                <a:blip r:embed="rId3"/>
                <a:stretch>
                  <a:fillRect l="-843" t="-1288" b="-27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7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0025" cy="18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809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" name="Picture 1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212" y="1919494"/>
            <a:ext cx="2520006" cy="380047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extBox 16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66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4698" y="1484719"/>
            <a:ext cx="1132246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Which compound inequality represents the following </a:t>
            </a:r>
            <a:r>
              <a:rPr lang="en-US" sz="2400" dirty="0" smtClean="0"/>
              <a:t>graph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 smtClean="0"/>
              <a:t>A.</a:t>
            </a:r>
          </a:p>
          <a:p>
            <a:r>
              <a:rPr lang="en-US" sz="2400" dirty="0" smtClean="0"/>
              <a:t> </a:t>
            </a:r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 </a:t>
            </a:r>
          </a:p>
          <a:p>
            <a:endParaRPr lang="en-US" sz="2400" dirty="0"/>
          </a:p>
          <a:p>
            <a:r>
              <a:rPr lang="en-US" sz="2400" dirty="0" smtClean="0"/>
              <a:t>D.</a:t>
            </a:r>
          </a:p>
          <a:p>
            <a:endParaRPr lang="en-US" sz="2400" b="1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  <p:pic>
        <p:nvPicPr>
          <p:cNvPr id="10" name="Picture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98" y="1935481"/>
            <a:ext cx="7085742" cy="91154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677" y="3416172"/>
            <a:ext cx="1029653" cy="3052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578" y="4180018"/>
            <a:ext cx="1105852" cy="3055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578" y="4900937"/>
            <a:ext cx="1105853" cy="3055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378" y="5617374"/>
            <a:ext cx="1182053" cy="3052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3743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10509708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 Write an inequality to describe the region represented on the number line below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                </a:t>
            </a:r>
          </a:p>
          <a:p>
            <a:r>
              <a:rPr lang="en-US" sz="2400" dirty="0" smtClean="0"/>
              <a:t>                                     1                </a:t>
            </a:r>
            <a:r>
              <a:rPr lang="en-US" sz="2400" dirty="0"/>
              <a:t>0                 1                 2</a:t>
            </a:r>
            <a:endParaRPr lang="en-US" sz="2400" dirty="0"/>
          </a:p>
          <a:p>
            <a:r>
              <a:rPr lang="en-US" sz="2400" dirty="0" smtClean="0"/>
              <a:t>                                      </a:t>
            </a:r>
            <a:endParaRPr lang="en-US" sz="2400" dirty="0" smtClean="0"/>
          </a:p>
          <a:p>
            <a:r>
              <a:rPr lang="en-US" sz="2400" dirty="0" smtClean="0"/>
              <a:t>A. 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 smtClean="0"/>
          </a:p>
          <a:p>
            <a:r>
              <a:rPr lang="en-US" sz="2400" dirty="0" smtClean="0"/>
              <a:t>D.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  <p:sp>
        <p:nvSpPr>
          <p:cNvPr id="2" name="Rectangle 1"/>
          <p:cNvSpPr/>
          <p:nvPr/>
        </p:nvSpPr>
        <p:spPr>
          <a:xfrm>
            <a:off x="5885045" y="3167390"/>
            <a:ext cx="2840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endParaRPr lang="en-US" dirty="0"/>
          </a:p>
        </p:txBody>
      </p:sp>
      <p:pic>
        <p:nvPicPr>
          <p:cNvPr id="11" name="Picture 1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123" y="3372341"/>
            <a:ext cx="1238250" cy="3520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123" y="4114471"/>
            <a:ext cx="1101090" cy="3471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811" y="4849704"/>
            <a:ext cx="1390650" cy="3471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291" y="5531123"/>
            <a:ext cx="1131570" cy="34717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" name="Group 12"/>
          <p:cNvGrpSpPr/>
          <p:nvPr/>
        </p:nvGrpSpPr>
        <p:grpSpPr>
          <a:xfrm>
            <a:off x="418147" y="1787843"/>
            <a:ext cx="8009573" cy="600075"/>
            <a:chOff x="0" y="0"/>
            <a:chExt cx="4619625" cy="600075"/>
          </a:xfrm>
        </p:grpSpPr>
        <p:grpSp>
          <p:nvGrpSpPr>
            <p:cNvPr id="14" name="Group 13"/>
            <p:cNvGrpSpPr/>
            <p:nvPr/>
          </p:nvGrpSpPr>
          <p:grpSpPr>
            <a:xfrm>
              <a:off x="0" y="314325"/>
              <a:ext cx="4619625" cy="285750"/>
              <a:chOff x="0" y="0"/>
              <a:chExt cx="4619625" cy="285750"/>
            </a:xfrm>
          </p:grpSpPr>
          <p:sp>
            <p:nvSpPr>
              <p:cNvPr id="18" name="Left-Right Arrow 17"/>
              <p:cNvSpPr/>
              <p:nvPr/>
            </p:nvSpPr>
            <p:spPr>
              <a:xfrm>
                <a:off x="0" y="104775"/>
                <a:ext cx="4619625" cy="123825"/>
              </a:xfrm>
              <a:prstGeom prst="left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cxnSp>
            <p:nvCxnSpPr>
              <p:cNvPr id="19" name="Straight Connector 18"/>
              <p:cNvCxnSpPr/>
              <p:nvPr/>
            </p:nvCxnSpPr>
            <p:spPr>
              <a:xfrm flipH="1">
                <a:off x="2343150" y="0"/>
                <a:ext cx="0" cy="27622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flipH="1">
                <a:off x="1009650" y="9525"/>
                <a:ext cx="0" cy="27622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flipH="1">
                <a:off x="1676400" y="9525"/>
                <a:ext cx="0" cy="27622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flipH="1">
                <a:off x="3705225" y="0"/>
                <a:ext cx="0" cy="27622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flipH="1">
                <a:off x="3009900" y="0"/>
                <a:ext cx="0" cy="27622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19223" y="0"/>
              <a:ext cx="2552701" cy="3251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2058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1" y="1484719"/>
            <a:ext cx="1054284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Choose the best inequality that best describes the graph </a:t>
            </a:r>
            <a:r>
              <a:rPr lang="en-US" sz="2400" dirty="0" smtClean="0"/>
              <a:t>below</a:t>
            </a:r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                           4                </a:t>
            </a:r>
            <a:r>
              <a:rPr lang="en-US" sz="2400" dirty="0"/>
              <a:t>­2                0                  2                 4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A</a:t>
            </a:r>
            <a:r>
              <a:rPr lang="en-US" sz="2400" dirty="0" smtClean="0"/>
              <a:t>.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           </a:t>
            </a:r>
            <a:endParaRPr lang="en-US" sz="2400" dirty="0"/>
          </a:p>
        </p:txBody>
      </p:sp>
      <p:pic>
        <p:nvPicPr>
          <p:cNvPr id="13" name="Picture 1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403" y="3344586"/>
            <a:ext cx="1463993" cy="457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403" y="4134427"/>
            <a:ext cx="1463993" cy="3873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403" y="4854201"/>
            <a:ext cx="1614711" cy="3676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403" y="5633160"/>
            <a:ext cx="1492314" cy="33859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" name="Group 9"/>
          <p:cNvGrpSpPr/>
          <p:nvPr/>
        </p:nvGrpSpPr>
        <p:grpSpPr>
          <a:xfrm>
            <a:off x="387667" y="1823991"/>
            <a:ext cx="8664893" cy="504825"/>
            <a:chOff x="0" y="0"/>
            <a:chExt cx="4619625" cy="504825"/>
          </a:xfrm>
        </p:grpSpPr>
        <p:grpSp>
          <p:nvGrpSpPr>
            <p:cNvPr id="11" name="Group 10"/>
            <p:cNvGrpSpPr/>
            <p:nvPr/>
          </p:nvGrpSpPr>
          <p:grpSpPr>
            <a:xfrm>
              <a:off x="0" y="219075"/>
              <a:ext cx="4619625" cy="285750"/>
              <a:chOff x="0" y="0"/>
              <a:chExt cx="4619625" cy="285750"/>
            </a:xfrm>
          </p:grpSpPr>
          <p:sp>
            <p:nvSpPr>
              <p:cNvPr id="17" name="Left-Right Arrow 16"/>
              <p:cNvSpPr/>
              <p:nvPr/>
            </p:nvSpPr>
            <p:spPr>
              <a:xfrm>
                <a:off x="0" y="104775"/>
                <a:ext cx="4619625" cy="123825"/>
              </a:xfrm>
              <a:prstGeom prst="left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 flipH="1">
                <a:off x="2343150" y="0"/>
                <a:ext cx="0" cy="27622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flipH="1">
                <a:off x="1009650" y="9525"/>
                <a:ext cx="0" cy="27622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flipH="1">
                <a:off x="1676400" y="9525"/>
                <a:ext cx="0" cy="27622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flipH="1">
                <a:off x="3705225" y="0"/>
                <a:ext cx="0" cy="27622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flipH="1">
                <a:off x="3009900" y="0"/>
                <a:ext cx="0" cy="27622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66850" y="0"/>
              <a:ext cx="1335405" cy="1809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6811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6516" y="1398539"/>
            <a:ext cx="1158068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Choose the correct graph that best describes the solution of the following inequality</a:t>
            </a:r>
            <a:br>
              <a:rPr lang="en-US" sz="2400" dirty="0"/>
            </a:br>
            <a:r>
              <a:rPr lang="en-US" sz="2400" dirty="0"/>
              <a:t> </a:t>
            </a:r>
            <a:endParaRPr lang="en-US" sz="2400" b="1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b="1" dirty="0"/>
              <a:t> </a:t>
            </a:r>
            <a:r>
              <a:rPr lang="en-US" sz="2400" b="1" dirty="0" smtClean="0"/>
              <a:t>                     −</a:t>
            </a:r>
            <a:r>
              <a:rPr lang="en-US" sz="2400" b="1" dirty="0"/>
              <a:t>20              −18                 0                    6                  </a:t>
            </a:r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9" name="Picture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516" y="1920240"/>
            <a:ext cx="2589084" cy="44196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6" name="Group 45"/>
          <p:cNvGrpSpPr/>
          <p:nvPr/>
        </p:nvGrpSpPr>
        <p:grpSpPr>
          <a:xfrm>
            <a:off x="819308" y="2582063"/>
            <a:ext cx="8644732" cy="603676"/>
            <a:chOff x="0" y="0"/>
            <a:chExt cx="4619625" cy="285750"/>
          </a:xfrm>
        </p:grpSpPr>
        <p:sp>
          <p:nvSpPr>
            <p:cNvPr id="47" name="Left-Right Arrow 46"/>
            <p:cNvSpPr/>
            <p:nvPr/>
          </p:nvSpPr>
          <p:spPr>
            <a:xfrm>
              <a:off x="0" y="104775"/>
              <a:ext cx="4619625" cy="123825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cxnSp>
          <p:nvCxnSpPr>
            <p:cNvPr id="48" name="Straight Connector 47"/>
            <p:cNvCxnSpPr/>
            <p:nvPr/>
          </p:nvCxnSpPr>
          <p:spPr>
            <a:xfrm flipH="1">
              <a:off x="2343150" y="0"/>
              <a:ext cx="0" cy="2762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H="1">
              <a:off x="1009650" y="9525"/>
              <a:ext cx="0" cy="2762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flipH="1">
              <a:off x="1676400" y="9525"/>
              <a:ext cx="0" cy="2762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flipH="1">
              <a:off x="3705225" y="0"/>
              <a:ext cx="0" cy="2762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H="1">
              <a:off x="3009900" y="0"/>
              <a:ext cx="0" cy="2762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8004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9590</TotalTime>
  <Words>244</Words>
  <Application>Microsoft Office PowerPoint</Application>
  <PresentationFormat>Widescreen</PresentationFormat>
  <Paragraphs>140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 Unicode MS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Snehal Velhankar</dc:creator>
  <cp:lastModifiedBy>Shrikant Gadewar</cp:lastModifiedBy>
  <cp:revision>171</cp:revision>
  <dcterms:created xsi:type="dcterms:W3CDTF">2015-02-19T09:01:21Z</dcterms:created>
  <dcterms:modified xsi:type="dcterms:W3CDTF">2015-07-24T08:48:22Z</dcterms:modified>
</cp:coreProperties>
</file>