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79" r:id="rId6"/>
    <p:sldId id="266" r:id="rId7"/>
    <p:sldId id="268" r:id="rId8"/>
    <p:sldId id="270" r:id="rId9"/>
    <p:sldId id="272" r:id="rId10"/>
    <p:sldId id="274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1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7" Type="http://schemas.openxmlformats.org/officeDocument/2006/relationships/image" Target="../media/image34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Lesson15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8029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 the quadratic formula to solve this quadratic </a:t>
            </a:r>
            <a:r>
              <a:rPr lang="en-US" sz="2400" dirty="0" smtClean="0"/>
              <a:t>equation: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A</a:t>
            </a:r>
            <a:r>
              <a:rPr lang="en-US" sz="2400" dirty="0" smtClean="0"/>
              <a:t>.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x</a:t>
            </a:r>
            <a:r>
              <a:rPr lang="en-US" sz="2400" dirty="0"/>
              <a:t>=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B</a:t>
            </a:r>
            <a:r>
              <a:rPr lang="en-US" sz="2400" dirty="0" smtClean="0"/>
              <a:t>.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x</a:t>
            </a:r>
            <a:r>
              <a:rPr lang="en-US" sz="2400" dirty="0"/>
              <a:t>=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C</a:t>
            </a:r>
            <a:r>
              <a:rPr lang="en-US" sz="2400" dirty="0" smtClean="0"/>
              <a:t>.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x</a:t>
            </a:r>
            <a:r>
              <a:rPr lang="en-US" sz="2400" dirty="0"/>
              <a:t>=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D</a:t>
            </a:r>
            <a:r>
              <a:rPr lang="en-US" sz="2400" dirty="0" smtClean="0"/>
              <a:t>.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x</a:t>
            </a:r>
            <a:r>
              <a:rPr lang="en-US" sz="2400" dirty="0"/>
              <a:t>=</a:t>
            </a:r>
            <a:endParaRPr lang="en-US" sz="2400" dirty="0"/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1" y="1813560"/>
            <a:ext cx="1419226" cy="389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765" y="2561730"/>
            <a:ext cx="1028052" cy="3595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525" y="3263734"/>
            <a:ext cx="1011918" cy="375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045" y="4028771"/>
            <a:ext cx="1028052" cy="375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765" y="4792541"/>
            <a:ext cx="903926" cy="318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0" y="1423759"/>
            <a:ext cx="1118026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 the quadratic formula to solve this quadratic equation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 smtClean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  <a:p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14" name="Picture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0" y="1859280"/>
            <a:ext cx="1257300" cy="36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97" y="2579665"/>
            <a:ext cx="899160" cy="387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97" y="3321958"/>
            <a:ext cx="824866" cy="411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97" y="4034174"/>
            <a:ext cx="980923" cy="411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97" y="4746389"/>
            <a:ext cx="937260" cy="411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570" y="1415299"/>
            <a:ext cx="1050970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</a:t>
            </a:r>
            <a:r>
              <a:rPr lang="en-US" sz="2400" dirty="0"/>
              <a:t>equation </a:t>
            </a:r>
            <a:r>
              <a:rPr lang="en-US" sz="2400" dirty="0" smtClean="0"/>
              <a:t>              has</a:t>
            </a:r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1 real solution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1</a:t>
            </a:r>
            <a:r>
              <a:rPr lang="en-US" sz="2400" dirty="0" smtClean="0"/>
              <a:t> </a:t>
            </a:r>
            <a:r>
              <a:rPr lang="en-US" sz="2400" dirty="0"/>
              <a:t>imaginary </a:t>
            </a:r>
            <a:r>
              <a:rPr lang="en-US" sz="2400" dirty="0" smtClean="0"/>
              <a:t>solution </a:t>
            </a:r>
            <a:endParaRPr lang="en-US" sz="2400" dirty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2 imaginary </a:t>
            </a:r>
            <a:r>
              <a:rPr lang="en-US" sz="2400" dirty="0" smtClean="0"/>
              <a:t>solutions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2 real solutions </a:t>
            </a:r>
          </a:p>
          <a:p>
            <a:r>
              <a:rPr lang="en-US" sz="2400" dirty="0" smtClean="0"/>
              <a:t> </a:t>
            </a:r>
            <a:endParaRPr lang="en-US" sz="2400" dirty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330" y="1415299"/>
            <a:ext cx="803910" cy="3545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765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equation </a:t>
            </a:r>
            <a:r>
              <a:rPr lang="en-US" sz="2400" dirty="0" smtClean="0"/>
              <a:t>                         </a:t>
            </a:r>
            <a:r>
              <a:rPr lang="en-US" sz="2400" dirty="0"/>
              <a:t>has </a:t>
            </a:r>
            <a:endParaRPr lang="en-US" sz="2400" dirty="0" smtClean="0"/>
          </a:p>
          <a:p>
            <a:endParaRPr lang="en-US" sz="2400" dirty="0" smtClean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1 real solution </a:t>
            </a:r>
          </a:p>
          <a:p>
            <a:pPr marL="514350" indent="-514350">
              <a:buFont typeface="+mj-lt"/>
              <a:buAutoNum type="alphaUcPeriod"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2 real </a:t>
            </a:r>
            <a:r>
              <a:rPr lang="en-US" sz="2400" dirty="0" smtClean="0"/>
              <a:t>solutions </a:t>
            </a:r>
            <a:endParaRPr lang="en-US" sz="2400" dirty="0" smtClean="0"/>
          </a:p>
          <a:p>
            <a:pPr marL="514350" indent="-514350">
              <a:buFont typeface="+mj-lt"/>
              <a:buAutoNum type="alphaUcPeriod"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2 imaginary solutions </a:t>
            </a:r>
          </a:p>
          <a:p>
            <a:pPr marL="514350" indent="-514350">
              <a:buFont typeface="+mj-lt"/>
              <a:buAutoNum type="alphaUcPeriod"/>
            </a:pPr>
            <a:endParaRPr lang="en-US" sz="2400" dirty="0" smtClean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1 imaginary solution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423759"/>
            <a:ext cx="1508760" cy="4050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960" y="1423759"/>
            <a:ext cx="114550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                        </a:t>
            </a:r>
            <a:r>
              <a:rPr lang="en-US" sz="2400" dirty="0" smtClean="0"/>
              <a:t>, </a:t>
            </a:r>
            <a:r>
              <a:rPr lang="en-US" sz="2400" dirty="0"/>
              <a:t>then which of the following formulas correctly states the possible value </a:t>
            </a:r>
            <a:r>
              <a:rPr lang="en-US" sz="2400" dirty="0" smtClean="0"/>
              <a:t>of</a:t>
            </a:r>
          </a:p>
          <a:p>
            <a:r>
              <a:rPr lang="en-US" sz="2400" dirty="0" smtClean="0"/>
              <a:t>     </a:t>
            </a:r>
            <a:r>
              <a:rPr lang="en-US" sz="2400" dirty="0"/>
              <a:t>? </a:t>
            </a:r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07" y="1423759"/>
            <a:ext cx="1547813" cy="37433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4" y="1920240"/>
            <a:ext cx="260033" cy="300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2357613"/>
            <a:ext cx="1994536" cy="624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3297762"/>
            <a:ext cx="1878223" cy="618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3987403"/>
            <a:ext cx="1994536" cy="594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711969"/>
            <a:ext cx="1752600" cy="6095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612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When will a quadratic equation have two </a:t>
            </a:r>
            <a:r>
              <a:rPr lang="en-GB" sz="2400" dirty="0"/>
              <a:t>different complex</a:t>
            </a:r>
            <a:r>
              <a:rPr lang="en-US" sz="2400" dirty="0" smtClean="0"/>
              <a:t> </a:t>
            </a:r>
            <a:r>
              <a:rPr lang="en-US" sz="2400" dirty="0"/>
              <a:t>roots? </a:t>
            </a:r>
            <a:endParaRPr lang="en-US" sz="2400" dirty="0" smtClean="0"/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When the discriminant is positive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When the discriminant is negative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When the discriminant is zero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Will never have complex number roots </a:t>
            </a:r>
            <a:r>
              <a:rPr lang="en-US" sz="2400" dirty="0" smtClean="0"/>
              <a:t>                    </a:t>
            </a:r>
            <a:endParaRPr lang="en-US" sz="24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698" y="1484719"/>
            <a:ext cx="1132246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 the quadratic formula to solve the following equation 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r>
              <a:rPr lang="en-US" sz="2400" dirty="0" smtClean="0"/>
              <a:t> </a:t>
            </a:r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 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endParaRPr lang="en-US" sz="2400" b="1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38" y="1950720"/>
            <a:ext cx="1344930" cy="328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27" y="2440058"/>
            <a:ext cx="889636" cy="5414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27" y="3211335"/>
            <a:ext cx="889637" cy="5648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27" y="4005949"/>
            <a:ext cx="947201" cy="5614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27" y="4797211"/>
            <a:ext cx="904875" cy="5614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05097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 the quadratic formula to solve the following equation 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 </a:t>
            </a:r>
            <a:r>
              <a:rPr lang="en-US" sz="2400" dirty="0" smtClean="0"/>
              <a:t> 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 smtClean="0"/>
              <a:t>=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B</a:t>
            </a:r>
            <a:r>
              <a:rPr lang="en-US" sz="2400" dirty="0" smtClean="0"/>
              <a:t>.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x</a:t>
            </a:r>
            <a:r>
              <a:rPr lang="en-US" sz="2400" dirty="0"/>
              <a:t>=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C</a:t>
            </a:r>
            <a:r>
              <a:rPr lang="en-US" sz="2400" dirty="0" smtClean="0"/>
              <a:t>. 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/>
              <a:t>=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D</a:t>
            </a:r>
            <a:r>
              <a:rPr lang="en-US" sz="2400" dirty="0" smtClean="0"/>
              <a:t>. 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/>
              <a:t>=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5885045" y="3167390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58" y="1765311"/>
            <a:ext cx="1287780" cy="3616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865" y="2468485"/>
            <a:ext cx="1185863" cy="54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865" y="3167390"/>
            <a:ext cx="1185863" cy="575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405" y="3888327"/>
            <a:ext cx="1185863" cy="585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684" y="4705556"/>
            <a:ext cx="1185863" cy="5286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05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42842" cy="4901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Use the discriminant to determine the type of the solution </a:t>
                </a:r>
                <a:r>
                  <a:rPr lang="en-US" sz="2400" dirty="0" smtClean="0"/>
                  <a:t>for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>
                          <a:latin typeface="Cambria Math" panose="02040503050406030204" pitchFamily="18" charset="0"/>
                        </a:rPr>
                        <m:t>+8</m:t>
                      </m:r>
                      <m:r>
                        <a:rPr lang="en-US" sz="2400" b="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>
                          <a:latin typeface="Cambria Math" panose="02040503050406030204" pitchFamily="18" charset="0"/>
                        </a:rPr>
                        <m:t>+16=0</m:t>
                      </m:r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1 rational solution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2 complex solutions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2 irrational solutions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2 rational solutions</a:t>
                </a:r>
                <a:r>
                  <a:rPr lang="en-US" sz="2400" dirty="0" smtClean="0"/>
                  <a:t> </a:t>
                </a:r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42842" cy="4901983"/>
              </a:xfrm>
              <a:prstGeom prst="rect">
                <a:avLst/>
              </a:prstGeom>
              <a:blipFill rotWithShape="0">
                <a:blip r:embed="rId3"/>
                <a:stretch>
                  <a:fillRect l="-925" t="-9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306516" y="1398539"/>
                <a:ext cx="11580684" cy="3793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Find the discriminant value </a:t>
                </a:r>
                <a:r>
                  <a:rPr lang="en-US" sz="2400" dirty="0" smtClean="0"/>
                  <a:t>for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+10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+25=0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A</a:t>
                </a:r>
                <a:r>
                  <a:rPr lang="en-US" sz="2400" dirty="0" smtClean="0"/>
                  <a:t>.   </a:t>
                </a:r>
                <a:r>
                  <a:rPr lang="en-US" sz="2400" dirty="0" smtClean="0">
                    <a:sym typeface="Symbol" panose="05050102010706020507" pitchFamily="18" charset="2"/>
                  </a:rPr>
                  <a:t>200</a:t>
                </a:r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 200</a:t>
                </a:r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 100</a:t>
                </a:r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0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516" y="1398539"/>
                <a:ext cx="11580684" cy="3793987"/>
              </a:xfrm>
              <a:prstGeom prst="rect">
                <a:avLst/>
              </a:prstGeom>
              <a:blipFill rotWithShape="0">
                <a:blip r:embed="rId3"/>
                <a:stretch>
                  <a:fillRect l="-789" t="-1284" b="-24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00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9372</TotalTime>
  <Words>231</Words>
  <Application>Microsoft Office PowerPoint</Application>
  <PresentationFormat>Widescreen</PresentationFormat>
  <Paragraphs>137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 Unicode MS</vt:lpstr>
      <vt:lpstr>Arial</vt:lpstr>
      <vt:lpstr>Calibri</vt:lpstr>
      <vt:lpstr>Calibri Light</vt:lpstr>
      <vt:lpstr>Cambria Math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Shamika Inamdar</cp:lastModifiedBy>
  <cp:revision>157</cp:revision>
  <dcterms:created xsi:type="dcterms:W3CDTF">2015-02-19T09:01:21Z</dcterms:created>
  <dcterms:modified xsi:type="dcterms:W3CDTF">2015-08-06T07:11:12Z</dcterms:modified>
</cp:coreProperties>
</file>