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8" r:id="rId13"/>
    <p:sldId id="280" r:id="rId14"/>
    <p:sldId id="27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-10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Lesson10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1551062" cy="4678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spcAft>
                    <a:spcPts val="1200"/>
                  </a:spcAft>
                </a:pPr>
                <a:r>
                  <a:rPr lang="en-US" sz="2400" dirty="0"/>
                  <a:t>Solve the equation to determine whether it is an identity, conditional or contradiction</a:t>
                </a:r>
                <a:r>
                  <a:rPr lang="en-US" sz="2400" dirty="0" smtClean="0"/>
                  <a:t>.</a:t>
                </a:r>
              </a:p>
              <a:p>
                <a:pPr marL="72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6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−5=30+6(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−5)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Identity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Conditional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Contradiction</a:t>
                </a:r>
              </a:p>
              <a:p>
                <a:pPr marL="0" lvl="1"/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1551062" cy="4678204"/>
              </a:xfrm>
              <a:prstGeom prst="rect">
                <a:avLst/>
              </a:prstGeom>
              <a:blipFill rotWithShape="1">
                <a:blip r:embed="rId3"/>
                <a:stretch>
                  <a:fillRect l="-792" t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317429" cy="4678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/>
                  <a:t>Solve the equation to determine whether it is an identity, conditional </a:t>
                </a:r>
                <a:r>
                  <a:rPr lang="en-US" sz="2400" dirty="0" smtClean="0"/>
                  <a:t>or contradiction.</a:t>
                </a:r>
              </a:p>
              <a:p>
                <a:pPr marL="72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2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+7−2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−3=9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−9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Identity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Conditional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Contradiction</a:t>
                </a:r>
              </a:p>
              <a:p>
                <a:pPr marL="0" lvl="1"/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317429" cy="4678204"/>
              </a:xfrm>
              <a:prstGeom prst="rect">
                <a:avLst/>
              </a:prstGeom>
              <a:blipFill rotWithShape="1">
                <a:blip r:embed="rId3"/>
                <a:stretch>
                  <a:fillRect l="-862" t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317429" cy="464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Find the solution set of the equation</a:t>
                </a:r>
              </a:p>
              <a:p>
                <a:pPr marL="432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+5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+6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−9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∅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Set of all real numbers</a:t>
                </a:r>
                <a:endParaRPr lang="en-US" sz="2400" dirty="0"/>
              </a:p>
              <a:p>
                <a:r>
                  <a:rPr lang="en-US" sz="2400" dirty="0" smtClean="0"/>
                  <a:t>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317429" cy="4640886"/>
              </a:xfrm>
              <a:prstGeom prst="rect">
                <a:avLst/>
              </a:prstGeom>
              <a:blipFill rotWithShape="1">
                <a:blip r:embed="rId3"/>
                <a:stretch>
                  <a:fillRect l="-862" t="-10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538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317429" cy="4828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Find the solution set of the equation</a:t>
                </a:r>
              </a:p>
              <a:p>
                <a:pPr marL="432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+20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+6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+7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∅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Set of all real numbers</a:t>
                </a:r>
                <a:endParaRPr lang="en-US" sz="2400" dirty="0"/>
              </a:p>
              <a:p>
                <a:r>
                  <a:rPr lang="en-US" sz="2400" dirty="0" smtClean="0"/>
                  <a:t>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317429" cy="4828566"/>
              </a:xfrm>
              <a:prstGeom prst="rect">
                <a:avLst/>
              </a:prstGeom>
              <a:blipFill rotWithShape="1">
                <a:blip r:embed="rId3"/>
                <a:stretch>
                  <a:fillRect l="-862" t="-10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653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317429" cy="4494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Solve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sz="2400" dirty="0" smtClean="0"/>
              </a:p>
              <a:p>
                <a:pPr marL="108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/>
                        </a:rPr>
                        <m:t>4</m:t>
                      </m:r>
                      <m:d>
                        <m:d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𝑝</m:t>
                          </m:r>
                        </m:e>
                      </m:d>
                      <m:r>
                        <a:rPr lang="en-GB" sz="2400" b="0" i="1" smtClean="0">
                          <a:latin typeface="Cambria Math"/>
                        </a:rPr>
                        <m:t>+8</m:t>
                      </m:r>
                      <m:r>
                        <a:rPr lang="en-GB" sz="2400" b="0" i="1" smtClean="0">
                          <a:latin typeface="Cambria Math"/>
                        </a:rPr>
                        <m:t>𝑚</m:t>
                      </m:r>
                      <m:r>
                        <a:rPr lang="en-GB" sz="2400" b="0" i="1" smtClean="0">
                          <a:latin typeface="Cambria Math"/>
                        </a:rPr>
                        <m:t>=6</m:t>
                      </m:r>
                      <m:r>
                        <a:rPr lang="en-GB" sz="2400" i="1" smtClean="0">
                          <a:latin typeface="Cambria Math"/>
                        </a:rPr>
                        <m:t>𝑛</m:t>
                      </m:r>
                      <m:r>
                        <a:rPr lang="en-GB" sz="2400" b="0" i="1" smtClean="0">
                          <a:latin typeface="Cambria Math"/>
                        </a:rPr>
                        <m:t>+10</m:t>
                      </m:r>
                      <m:r>
                        <a:rPr lang="en-GB" sz="2400" b="0" i="1" smtClean="0">
                          <a:latin typeface="Cambria Math"/>
                        </a:rPr>
                        <m:t>𝑝</m:t>
                      </m:r>
                    </m:oMath>
                  </m:oMathPara>
                </a14:m>
                <a:endParaRPr lang="en-US" sz="2400" dirty="0" smtClean="0"/>
              </a:p>
              <a:p>
                <a:pPr marL="1080000"/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𝑛</m:t>
                    </m:r>
                    <m:r>
                      <a:rPr lang="en-GB" sz="2400" b="0" i="1" smtClean="0">
                        <a:latin typeface="Cambria Math"/>
                      </a:rPr>
                      <m:t>=14</m:t>
                    </m:r>
                    <m:r>
                      <a:rPr lang="en-GB" sz="2400" b="0" i="1" smtClean="0">
                        <a:latin typeface="Cambria Math"/>
                      </a:rPr>
                      <m:t>𝑛</m:t>
                    </m:r>
                    <m:r>
                      <a:rPr lang="en-GB" sz="2400" b="0" i="1" smtClean="0">
                        <a:latin typeface="Cambria Math"/>
                      </a:rPr>
                      <m:t>−8</m:t>
                    </m:r>
                    <m:r>
                      <a:rPr lang="en-GB" sz="2400" b="0" i="1" smtClean="0">
                        <a:latin typeface="Cambria Math"/>
                      </a:rPr>
                      <m:t>𝑚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𝑛</m:t>
                    </m:r>
                    <m:r>
                      <a:rPr lang="en-GB" sz="2400" b="0" i="1" smtClean="0">
                        <a:latin typeface="Cambria Math"/>
                      </a:rPr>
                      <m:t>=7</m:t>
                    </m:r>
                    <m:r>
                      <a:rPr lang="en-GB" sz="2400" b="0" i="1" smtClean="0">
                        <a:latin typeface="Cambria Math"/>
                      </a:rPr>
                      <m:t>𝑝</m:t>
                    </m:r>
                    <m:r>
                      <a:rPr lang="en-GB" sz="2400" b="0" i="1" smtClean="0">
                        <a:latin typeface="Cambria Math"/>
                      </a:rPr>
                      <m:t>−4</m:t>
                    </m:r>
                    <m:r>
                      <a:rPr lang="en-GB" sz="2400" b="0" i="1" smtClean="0">
                        <a:latin typeface="Cambria Math"/>
                      </a:rPr>
                      <m:t>𝑚</m:t>
                    </m:r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d>
                      <m:d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14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𝑛</m:t>
                    </m:r>
                    <m:r>
                      <a:rPr lang="en-GB" sz="2400" b="0" i="1" smtClean="0">
                        <a:latin typeface="Cambria Math"/>
                      </a:rPr>
                      <m:t>=3</m:t>
                    </m:r>
                    <m:r>
                      <a:rPr lang="en-GB" sz="2400" b="0" i="1" smtClean="0">
                        <a:latin typeface="Cambria Math"/>
                      </a:rPr>
                      <m:t>𝑝</m:t>
                    </m:r>
                    <m:r>
                      <a:rPr lang="en-GB" sz="2400" b="0" i="1" smtClean="0">
                        <a:latin typeface="Cambria Math"/>
                      </a:rPr>
                      <m:t>−8</m:t>
                    </m:r>
                    <m:r>
                      <a:rPr lang="en-GB" sz="2400" b="0" i="1" smtClean="0">
                        <a:latin typeface="Cambria Math"/>
                      </a:rPr>
                      <m:t>𝑚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317429" cy="4494564"/>
              </a:xfrm>
              <a:prstGeom prst="rect">
                <a:avLst/>
              </a:prstGeom>
              <a:blipFill rotWithShape="1">
                <a:blip r:embed="rId3"/>
                <a:stretch>
                  <a:fillRect l="-862" t="-1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22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0509708" cy="5220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 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−10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−1=−7+8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/>
                  <a:t>3</a:t>
                </a:r>
              </a:p>
              <a:p>
                <a:pPr marL="457200" lvl="0" indent="-457200">
                  <a:buFont typeface="+mj-lt"/>
                  <a:buAutoNum type="arabi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rabi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/>
                      </a:rPr>
                      <m:t>−3</m:t>
                    </m:r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rabi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lvl="0"/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0509708" cy="5220212"/>
              </a:xfrm>
              <a:prstGeom prst="rect">
                <a:avLst/>
              </a:prstGeom>
              <a:blipFill rotWithShape="0">
                <a:blip r:embed="rId3"/>
                <a:stretch>
                  <a:fillRect l="-928" t="-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276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Solve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5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−6−5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=−2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−6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r>
                  <a:rPr lang="en-US" sz="2400" dirty="0" smtClean="0"/>
                  <a:t> </a:t>
                </a:r>
              </a:p>
              <a:p>
                <a:pPr lvl="0"/>
                <a:r>
                  <a:rPr lang="en-US" sz="2400" dirty="0" smtClean="0"/>
                  <a:t>A.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1</a:t>
                </a:r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D.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276555"/>
              </a:xfrm>
              <a:prstGeom prst="rect">
                <a:avLst/>
              </a:prstGeom>
              <a:blipFill rotWithShape="0">
                <a:blip r:embed="rId3"/>
                <a:stretch>
                  <a:fillRect l="-843" t="-11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5290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Solve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+7</m:t>
                    </m:r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lvl="0"/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84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28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21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12</a:t>
                </a:r>
              </a:p>
              <a:p>
                <a:endParaRPr lang="en-US" sz="2400" dirty="0"/>
              </a:p>
              <a:p>
                <a:pPr lvl="0"/>
                <a:endParaRPr lang="en-US" sz="2400" dirty="0" smtClean="0"/>
              </a:p>
              <a:p>
                <a:pPr lvl="0"/>
                <a:endParaRPr lang="en-US" dirty="0"/>
              </a:p>
              <a:p>
                <a:endParaRPr lang="en-US" sz="2400" dirty="0" smtClean="0"/>
              </a:p>
              <a:p>
                <a:pPr lvl="0"/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5290038"/>
              </a:xfrm>
              <a:prstGeom prst="rect">
                <a:avLst/>
              </a:prstGeom>
              <a:blipFill rotWithShape="0">
                <a:blip r:embed="rId3"/>
                <a:stretch>
                  <a:fillRect l="-851" t="-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751268" cy="5704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Solve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+5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A.  75</a:t>
                </a:r>
                <a:endParaRPr lang="en-US" sz="2400" dirty="0"/>
              </a:p>
              <a:p>
                <a:pPr marL="0" lvl="1"/>
                <a:endParaRPr lang="en-US" sz="2400" dirty="0"/>
              </a:p>
              <a:p>
                <a:pPr marL="0" lvl="1"/>
                <a:r>
                  <a:rPr lang="en-US" sz="2400" dirty="0" smtClean="0"/>
                  <a:t>B.  −</a:t>
                </a:r>
                <a:r>
                  <a:rPr lang="en-US" sz="2400" dirty="0"/>
                  <a:t>75</a:t>
                </a:r>
              </a:p>
              <a:p>
                <a:pPr marL="0" lvl="1"/>
                <a:endParaRPr lang="en-US" dirty="0" smtClean="0"/>
              </a:p>
              <a:p>
                <a:pPr marL="0" lvl="1"/>
                <a:r>
                  <a:rPr lang="en-US" sz="2400" dirty="0" smtClean="0"/>
                  <a:t>C.  150</a:t>
                </a:r>
                <a:endParaRPr lang="en-US" sz="2400" dirty="0"/>
              </a:p>
              <a:p>
                <a:pPr marL="0" lvl="1"/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 −</a:t>
                </a:r>
                <a:r>
                  <a:rPr lang="en-US" sz="2400" dirty="0"/>
                  <a:t>150</a:t>
                </a:r>
              </a:p>
              <a:p>
                <a:pPr marL="0" lvl="1"/>
                <a:endParaRPr lang="en-US" sz="2400" dirty="0"/>
              </a:p>
              <a:p>
                <a:pPr marL="0" lvl="1"/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751268" cy="5704190"/>
              </a:xfrm>
              <a:prstGeom prst="rect">
                <a:avLst/>
              </a:prstGeom>
              <a:blipFill rotWithShape="1">
                <a:blip r:embed="rId3"/>
                <a:stretch>
                  <a:fillRect l="-1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346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</a:t>
                </a:r>
                <a:endParaRPr lang="en-US" sz="2400" dirty="0" smtClean="0"/>
              </a:p>
              <a:p>
                <a:pPr marL="720000"/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  <m:r>
                          <a:rPr lang="en-US" sz="2800" i="1">
                            <a:latin typeface="Cambria Math"/>
                          </a:rPr>
                          <m:t>+6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33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  <m:r>
                          <a:rPr lang="en-US" sz="2800" i="1">
                            <a:latin typeface="Cambria Math"/>
                          </a:rPr>
                          <m:t>−2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n-US" sz="2800" dirty="0"/>
              </a:p>
              <a:p>
                <a:r>
                  <a:rPr lang="en-US" sz="2400" dirty="0" smtClean="0"/>
                  <a:t> </a:t>
                </a:r>
              </a:p>
              <a:p>
                <a:pPr marL="0" lvl="1"/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29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800" dirty="0"/>
              </a:p>
              <a:p>
                <a:pPr marL="0" lvl="1"/>
                <a:r>
                  <a:rPr lang="en-US" sz="2400" dirty="0" smtClean="0"/>
                  <a:t>B.    0</a:t>
                </a:r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   33</a:t>
                </a:r>
                <a:endParaRPr lang="en-US" sz="2400" dirty="0"/>
              </a:p>
              <a:p>
                <a:pPr marL="0" lvl="1"/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   1</a:t>
                </a:r>
                <a:endParaRPr lang="en-US" sz="2400" dirty="0"/>
              </a:p>
              <a:p>
                <a:pPr marL="0" lvl="1"/>
                <a:endParaRPr lang="en-US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346015"/>
              </a:xfrm>
              <a:prstGeom prst="rect">
                <a:avLst/>
              </a:prstGeom>
              <a:blipFill rotWithShape="1">
                <a:blip r:embed="rId3"/>
                <a:stretch>
                  <a:fillRect l="-843" t="-9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5539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Solve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10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−3=2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+8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−3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  <a:p>
                <a:pPr marL="0" lvl="1"/>
                <a:r>
                  <a:rPr lang="en-US" sz="2400" dirty="0" smtClean="0"/>
                  <a:t>A.  </a:t>
                </a:r>
                <a:r>
                  <a:rPr lang="en-US" dirty="0" smtClean="0"/>
                  <a:t> </a:t>
                </a:r>
                <a:r>
                  <a:rPr lang="en-US" sz="2400" dirty="0"/>
                  <a:t>0</a:t>
                </a:r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  −</a:t>
                </a:r>
                <a:r>
                  <a:rPr lang="en-US" sz="2400" dirty="0"/>
                  <a:t>3</a:t>
                </a:r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  Any </a:t>
                </a:r>
                <a:r>
                  <a:rPr lang="en-US" sz="2400" dirty="0"/>
                  <a:t>number</a:t>
                </a:r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D.   No </a:t>
                </a:r>
                <a:r>
                  <a:rPr lang="en-US" sz="2400" dirty="0"/>
                  <a:t>s</a:t>
                </a:r>
                <a:r>
                  <a:rPr lang="en-US" sz="2400" dirty="0" smtClean="0"/>
                  <a:t>olution</a:t>
                </a:r>
                <a:endParaRPr lang="en-US" sz="2400" dirty="0"/>
              </a:p>
              <a:p>
                <a:pPr marL="0" lvl="1"/>
                <a:endParaRPr lang="en-US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5539978"/>
              </a:xfrm>
              <a:prstGeom prst="rect">
                <a:avLst/>
              </a:prstGeom>
              <a:blipFill rotWithShape="1">
                <a:blip r:embed="rId3"/>
                <a:stretch>
                  <a:fillRect l="-837" t="-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=11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−4+6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−4</m:t>
                    </m:r>
                  </m:oMath>
                </a14:m>
                <a:endParaRPr lang="en-US" sz="2400" dirty="0"/>
              </a:p>
              <a:p>
                <a:pPr algn="ctr"/>
                <a:r>
                  <a:rPr lang="en-US" sz="2400" dirty="0" smtClean="0"/>
                  <a:t> 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−0.5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0.5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−</a:t>
                </a:r>
                <a:r>
                  <a:rPr lang="en-US" sz="2400" dirty="0" smtClean="0"/>
                  <a:t>2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2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971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7263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spcAft>
                    <a:spcPts val="1200"/>
                  </a:spcAft>
                </a:pPr>
                <a:r>
                  <a:rPr lang="en-US" sz="2400" dirty="0"/>
                  <a:t>Solve the equation to determine whether it is an identity, conditional or contradiction</a:t>
                </a:r>
                <a:r>
                  <a:rPr lang="en-US" sz="2400" dirty="0" smtClean="0"/>
                  <a:t>.</a:t>
                </a:r>
              </a:p>
              <a:p>
                <a:pPr marL="720000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3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5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  <m:r>
                            <a:rPr lang="en-US" sz="24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=15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−6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Identity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Conditional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Contradiction</a:t>
                </a:r>
              </a:p>
              <a:p>
                <a:endParaRPr lang="en-US" sz="2400" dirty="0"/>
              </a:p>
              <a:p>
                <a:pPr marL="0" lvl="1"/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7263527"/>
              </a:xfrm>
              <a:prstGeom prst="rect">
                <a:avLst/>
              </a:prstGeom>
              <a:blipFill rotWithShape="1">
                <a:blip r:embed="rId3"/>
                <a:stretch>
                  <a:fillRect l="-872" t="-6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9065</TotalTime>
  <Words>497</Words>
  <Application>Microsoft Office PowerPoint</Application>
  <PresentationFormat>Custom</PresentationFormat>
  <Paragraphs>189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Administrator</cp:lastModifiedBy>
  <cp:revision>110</cp:revision>
  <dcterms:created xsi:type="dcterms:W3CDTF">2015-02-19T09:01:21Z</dcterms:created>
  <dcterms:modified xsi:type="dcterms:W3CDTF">2016-01-18T10:28:25Z</dcterms:modified>
</cp:coreProperties>
</file>