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494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smtClean="0">
                <a:solidFill>
                  <a:srgbClr val="362F20"/>
                </a:solidFill>
                <a:latin typeface="Calibri" panose="020F0502020204030204" pitchFamily="34" charset="0"/>
              </a:rPr>
              <a:t>: Lesson9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6427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6427529"/>
              </a:xfrm>
              <a:prstGeom prst="rect">
                <a:avLst/>
              </a:prstGeom>
              <a:blipFill rotWithShape="0">
                <a:blip r:embed="rId3"/>
                <a:stretch>
                  <a:fillRect l="-792" t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447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Which of these is correct:</a:t>
                </a:r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=−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ra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 −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447949"/>
              </a:xfrm>
              <a:prstGeom prst="rect">
                <a:avLst/>
              </a:prstGeom>
              <a:blipFill rotWithShape="0">
                <a:blip r:embed="rId3"/>
                <a:stretch>
                  <a:fillRect l="-922" t="-1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00059"/>
            <a:ext cx="105097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Evaluate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400" dirty="0" smtClean="0"/>
              <a:t>1</a:t>
            </a:r>
          </a:p>
          <a:p>
            <a:pPr marL="457200" lvl="0" indent="-457200">
              <a:buFont typeface="+mj-lt"/>
              <a:buAutoNum type="alphaUcPeriod"/>
            </a:pPr>
            <a:endParaRPr lang="en-US" sz="2400" dirty="0"/>
          </a:p>
          <a:p>
            <a:pPr marL="457200" lvl="0" indent="-457200">
              <a:buFont typeface="+mj-lt"/>
              <a:buAutoNum type="alphaUcPeriod"/>
            </a:pPr>
            <a:r>
              <a:rPr lang="en-US" sz="2400" dirty="0" smtClean="0"/>
              <a:t>2</a:t>
            </a:r>
          </a:p>
          <a:p>
            <a:pPr marL="457200" lvl="0" indent="-457200">
              <a:buFont typeface="+mj-lt"/>
              <a:buAutoNum type="alphaUcPeriod"/>
            </a:pPr>
            <a:endParaRPr lang="en-US" sz="2400" dirty="0"/>
          </a:p>
          <a:p>
            <a:pPr marL="457200" lvl="0" indent="-457200">
              <a:buFont typeface="+mj-lt"/>
              <a:buAutoNum type="alphaUcPeriod"/>
            </a:pPr>
            <a:r>
              <a:rPr lang="en-US" sz="2400" dirty="0" smtClean="0"/>
              <a:t>3</a:t>
            </a:r>
          </a:p>
          <a:p>
            <a:pPr marL="457200" lvl="0" indent="-457200">
              <a:buFont typeface="+mj-lt"/>
              <a:buAutoNum type="alphaUcPeriod"/>
            </a:pPr>
            <a:endParaRPr lang="en-US" sz="2400" dirty="0"/>
          </a:p>
          <a:p>
            <a:pPr marL="457200" lvl="0" indent="-457200">
              <a:buFont typeface="+mj-lt"/>
              <a:buAutoNum type="alphaUcPeriod"/>
            </a:pPr>
            <a:r>
              <a:rPr lang="en-US" sz="2400" dirty="0"/>
              <a:t>4</a:t>
            </a:r>
          </a:p>
          <a:p>
            <a:endParaRPr lang="en-US" sz="2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6349" y="1764337"/>
                <a:ext cx="473142" cy="4946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49" y="1764337"/>
                <a:ext cx="473142" cy="4946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304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 </a:t>
                </a:r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  <m:sup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2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4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8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16</a:t>
                </a:r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304512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582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</a:t>
                </a: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25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 0</m:t>
                      </m:r>
                    </m:oMath>
                  </m:oMathPara>
                </a14:m>
                <a:endParaRPr lang="en-US" sz="2400" dirty="0" smtClean="0"/>
              </a:p>
              <a:p>
                <a:pPr lvl="0"/>
                <a:endParaRPr lang="en-US" sz="2400" dirty="0" smtClean="0"/>
              </a:p>
              <a:p>
                <a:r>
                  <a:rPr lang="en-US" sz="2400" dirty="0" smtClean="0"/>
                  <a:t>A.  5</a:t>
                </a:r>
                <a:endParaRPr lang="en-US" sz="2400" dirty="0"/>
              </a:p>
              <a:p>
                <a:pPr lvl="0"/>
                <a:endParaRPr lang="en-US" sz="2400" dirty="0" smtClean="0"/>
              </a:p>
              <a:p>
                <a:r>
                  <a:rPr lang="en-US" sz="2400" dirty="0" smtClean="0"/>
                  <a:t>B. −5</a:t>
                </a:r>
              </a:p>
              <a:p>
                <a:pPr lvl="0"/>
                <a:endParaRPr lang="en-US" sz="2400" dirty="0" smtClean="0"/>
              </a:p>
              <a:p>
                <a:pPr lvl="0"/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lvl="0"/>
                <a:endParaRPr lang="en-US" dirty="0" smtClean="0"/>
              </a:p>
              <a:p>
                <a:r>
                  <a:rPr lang="en-US" sz="2400" dirty="0" smtClean="0"/>
                  <a:t>D.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125</m:t>
                        </m:r>
                      </m:den>
                    </m:f>
                  </m:oMath>
                </a14:m>
                <a:endParaRPr lang="en-US" sz="2400" dirty="0"/>
              </a:p>
              <a:p>
                <a:pPr lvl="0"/>
                <a:endParaRPr lang="en-US" sz="2400" dirty="0" smtClean="0"/>
              </a:p>
              <a:p>
                <a:pPr lvl="0"/>
                <a:endParaRPr lang="en-US" dirty="0"/>
              </a:p>
              <a:p>
                <a:endParaRPr lang="en-US" sz="2400" dirty="0" smtClean="0"/>
              </a:p>
              <a:p>
                <a:pPr lvl="0"/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582619"/>
              </a:xfrm>
              <a:prstGeom prst="rect">
                <a:avLst/>
              </a:prstGeom>
              <a:blipFill rotWithShape="0">
                <a:blip r:embed="rId3"/>
                <a:stretch>
                  <a:fillRect l="-798" t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625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Evaluate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(−8)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0" lvl="1"/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:r>
                  <a:rPr lang="en-US" sz="2400" dirty="0"/>
                  <a:t>−</a:t>
                </a:r>
                <a:r>
                  <a:rPr lang="en-US" sz="2400" dirty="0" smtClean="0"/>
                  <a:t>16</a:t>
                </a:r>
              </a:p>
              <a:p>
                <a:pPr marL="0" lvl="1"/>
                <a:endParaRPr lang="en-US" dirty="0"/>
              </a:p>
              <a:p>
                <a:pPr marL="0" lvl="1"/>
                <a:r>
                  <a:rPr lang="en-US" sz="2400" dirty="0" smtClean="0"/>
                  <a:t>C. 16</a:t>
                </a:r>
              </a:p>
              <a:p>
                <a:pPr marL="0" lvl="1"/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</a:t>
                </a:r>
                <a:r>
                  <a:rPr lang="en-US" sz="2400" dirty="0"/>
                  <a:t>undefined</a:t>
                </a:r>
              </a:p>
              <a:p>
                <a:pPr marL="0" lvl="1"/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6250044"/>
              </a:xfrm>
              <a:prstGeom prst="rect">
                <a:avLst/>
              </a:prstGeom>
              <a:blipFill rotWithShape="0">
                <a:blip r:embed="rId3"/>
                <a:stretch>
                  <a:fillRect l="-1258" t="-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4738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4738670"/>
              </a:xfrm>
              <a:prstGeom prst="rect">
                <a:avLst/>
              </a:prstGeom>
              <a:blipFill rotWithShape="0">
                <a:blip r:embed="rId3"/>
                <a:stretch>
                  <a:fillRect l="-843" t="-1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6178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</a:t>
                </a:r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× 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× 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A.</a:t>
                </a:r>
                <a:r>
                  <a:rPr lang="en-US" dirty="0"/>
                  <a:t>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3 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6178358"/>
              </a:xfrm>
              <a:prstGeom prst="rect">
                <a:avLst/>
              </a:prstGeom>
              <a:blipFill rotWithShape="0">
                <a:blip r:embed="rId3"/>
                <a:stretch>
                  <a:fillRect l="-837" t="-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396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Is the domain of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algn="ctr"/>
                <a:r>
                  <a:rPr lang="en-US" sz="2400" dirty="0" smtClean="0"/>
                  <a:t> </a:t>
                </a:r>
              </a:p>
              <a:p>
                <a:pPr marL="0" lvl="1"/>
                <a:r>
                  <a:rPr lang="en-US" sz="2400" dirty="0" smtClean="0"/>
                  <a:t>A.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0" lvl="1"/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The </a:t>
                </a:r>
                <a:r>
                  <a:rPr lang="en-US" sz="2400" dirty="0"/>
                  <a:t>set of all real numbers</a:t>
                </a:r>
              </a:p>
              <a:p>
                <a:r>
                  <a:rPr lang="en-US" sz="2400" dirty="0" smtClean="0"/>
                  <a:t>    </a:t>
                </a:r>
              </a:p>
              <a:p>
                <a:pPr marL="0" lvl="1"/>
                <a:r>
                  <a:rPr lang="en-US" sz="2400" dirty="0" smtClean="0"/>
                  <a:t>C.  </a:t>
                </a:r>
                <a:r>
                  <a:rPr lang="en-US" sz="2400" dirty="0"/>
                  <a:t>not </a:t>
                </a:r>
                <a:r>
                  <a:rPr lang="en-US" sz="2400" dirty="0" smtClean="0"/>
                  <a:t>A. </a:t>
                </a:r>
                <a:r>
                  <a:rPr lang="en-US" sz="2400"/>
                  <a:t>or </a:t>
                </a:r>
                <a:r>
                  <a:rPr lang="en-US" sz="2400" smtClean="0"/>
                  <a:t>B.</a:t>
                </a:r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3964162"/>
              </a:xfrm>
              <a:prstGeom prst="rect">
                <a:avLst/>
              </a:prstGeom>
              <a:blipFill rotWithShape="0">
                <a:blip r:embed="rId3"/>
                <a:stretch>
                  <a:fillRect l="-971" t="-1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8387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Evaluate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AutoNum type="alphaUcPeriod"/>
                </a:pPr>
                <a:r>
                  <a:rPr lang="en-US" sz="2400" dirty="0" smtClean="0"/>
                  <a:t> -4</a:t>
                </a:r>
              </a:p>
              <a:p>
                <a:pPr marL="457200" indent="-457200">
                  <a:buAutoNum type="alphaUcPeriod"/>
                </a:pPr>
                <a:endParaRPr lang="en-US" sz="2400" dirty="0"/>
              </a:p>
              <a:p>
                <a:pPr marL="0" lvl="1"/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0" lvl="1"/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400" dirty="0" smtClean="0"/>
                  <a:t>8</a:t>
                </a:r>
              </a:p>
              <a:p>
                <a:pPr marL="0" lvl="1"/>
                <a:endParaRPr lang="en-US" dirty="0" smtClean="0"/>
              </a:p>
              <a:p>
                <a:pPr marL="0" lvl="1"/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sz="2400" dirty="0"/>
              </a:p>
              <a:p>
                <a:pPr marL="0" lvl="1"/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8387617"/>
              </a:xfrm>
              <a:prstGeom prst="rect">
                <a:avLst/>
              </a:prstGeom>
              <a:blipFill rotWithShape="0">
                <a:blip r:embed="rId3"/>
                <a:stretch>
                  <a:fillRect l="-872" t="-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8943</TotalTime>
  <Words>62</Words>
  <Application>Microsoft Office PowerPoint</Application>
  <PresentationFormat>Widescreen</PresentationFormat>
  <Paragraphs>149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100</cp:revision>
  <dcterms:created xsi:type="dcterms:W3CDTF">2015-02-19T09:01:21Z</dcterms:created>
  <dcterms:modified xsi:type="dcterms:W3CDTF">2015-08-06T08:20:42Z</dcterms:modified>
</cp:coreProperties>
</file>