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Lesson08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0580294" cy="5151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quotient	</a:t>
                </a:r>
              </a:p>
              <a:p>
                <a:pPr marL="180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÷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+3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1)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0580294" cy="5151538"/>
              </a:xfrm>
              <a:prstGeom prst="rect">
                <a:avLst/>
              </a:prstGeom>
              <a:blipFill rotWithShape="1">
                <a:blip r:embed="rId3"/>
                <a:stretch>
                  <a:fillRect l="-864" t="-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516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/>
                  <a:t>Simplify this complex </a:t>
                </a:r>
                <a:r>
                  <a:rPr lang="en-US" sz="2400" dirty="0" smtClean="0"/>
                  <a:t>fraction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</a:p>
              <a:p>
                <a:pPr marL="432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4+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sz="2400" dirty="0"/>
              </a:p>
              <a:p>
                <a:pPr lvl="0"/>
                <a:endParaRPr lang="en-US" sz="2400" dirty="0" smtClean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1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12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516044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81" b="-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6891" y="1372396"/>
                <a:ext cx="10580294" cy="4897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 this complex fraction</a:t>
                </a:r>
              </a:p>
              <a:p>
                <a:pPr marL="432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2+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2−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 marL="4320000" lvl="0"/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2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2)(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− 1)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1)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2)(1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1)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1)(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− 1)</m:t>
                        </m:r>
                      </m:den>
                    </m:f>
                  </m:oMath>
                </a14:m>
                <a:r>
                  <a:rPr lang="en-US" sz="2400" dirty="0" smtClean="0"/>
                  <a:t>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891" y="1372396"/>
                <a:ext cx="10580294" cy="4897559"/>
              </a:xfrm>
              <a:prstGeom prst="rect">
                <a:avLst/>
              </a:prstGeom>
              <a:blipFill rotWithShape="1">
                <a:blip r:embed="rId3"/>
                <a:stretch>
                  <a:fillRect l="-864" t="-9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32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170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Simplify this complex fraction</a:t>
                </a:r>
              </a:p>
              <a:p>
                <a:pPr marL="432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GB" sz="240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GB" sz="24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GB" sz="240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sz="2400" dirty="0"/>
              </a:p>
              <a:p>
                <a:pPr marL="4320000" lvl="0"/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dirty="0" smtClean="0">
                            <a:latin typeface="Cambria Math"/>
                          </a:rPr>
                          <m:t>+ 1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 − 1</m:t>
                            </m:r>
                          </m:e>
                        </m:d>
                        <m:d>
                          <m:dPr>
                            <m:ctrlPr>
                              <a:rPr lang="en-GB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 + 1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 − 1</m:t>
                        </m:r>
                      </m:num>
                      <m:den>
                        <m:r>
                          <a:rPr lang="en-GB" sz="2400" i="1" dirty="0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 − 1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 dirty="0">
                            <a:latin typeface="Cambria Math"/>
                          </a:rPr>
                          <m:t>+ 1</m:t>
                        </m:r>
                      </m:num>
                      <m:den>
                        <m:sSup>
                          <m:sSupPr>
                            <m:ctrlPr>
                              <a:rPr lang="en-GB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dirty="0" smtClean="0">
                                <a:latin typeface="Cambria Math"/>
                              </a:rPr>
                              <m:t>2(2</m:t>
                            </m:r>
                            <m:r>
                              <a:rPr lang="en-GB" sz="24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dirty="0" smtClean="0">
                            <a:latin typeface="Cambria Math"/>
                          </a:rPr>
                          <m:t>+ 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 + 1)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dirty="0" smtClean="0">
                            <a:latin typeface="Cambria Math"/>
                          </a:rPr>
                          <m:t>−4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 +  1</m:t>
                        </m:r>
                      </m:num>
                      <m:den>
                        <m:r>
                          <a:rPr lang="en-GB" sz="2400" i="1" dirty="0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 − 1</m:t>
                            </m:r>
                          </m:e>
                        </m:d>
                        <m:d>
                          <m:d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dirty="0">
                                <a:latin typeface="Cambria Math"/>
                              </a:rPr>
                              <m:t>𝑥</m:t>
                            </m:r>
                            <m:r>
                              <a:rPr lang="en-GB" sz="2400" i="1" dirty="0">
                                <a:latin typeface="Cambria Math"/>
                              </a:rPr>
                              <m:t> + 1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400" dirty="0" smtClean="0"/>
                  <a:t>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170198"/>
              </a:xfrm>
              <a:prstGeom prst="rect">
                <a:avLst/>
              </a:prstGeom>
              <a:blipFill rotWithShape="1">
                <a:blip r:embed="rId3"/>
                <a:stretch>
                  <a:fillRect l="-922" t="-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126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276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𝑎𝑏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𝑎𝑏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÷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𝑏𝑎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  <m:r>
                          <a:rPr lang="en-GB" sz="24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− 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r>
                          <a:rPr lang="en-GB" sz="2400" i="1">
                            <a:latin typeface="Cambria Math"/>
                          </a:rPr>
                          <m:t>𝑎</m:t>
                        </m:r>
                        <m:r>
                          <a:rPr lang="en-GB" sz="2400" i="1">
                            <a:latin typeface="Cambria Math"/>
                          </a:rPr>
                          <m:t> + 1)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𝑎𝑏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 </m:t>
                        </m:r>
                        <m:sSup>
                          <m:sSup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r>
                          <a:rPr lang="en-GB" sz="2400" i="1" smtClean="0">
                            <a:latin typeface="Cambria Math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+ 1</m:t>
                        </m:r>
                        <m:r>
                          <a:rPr lang="en-GB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+ </m:t>
                        </m:r>
                        <m:r>
                          <a:rPr lang="en-GB" sz="2400" i="1">
                            <a:latin typeface="Cambria Math"/>
                          </a:rPr>
                          <m:t>𝑎𝑏</m:t>
                        </m:r>
                        <m:r>
                          <a:rPr lang="en-GB" sz="2400" i="1">
                            <a:latin typeface="Cambria Math"/>
                          </a:rPr>
                          <m:t> +  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 + 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𝑏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+ </m:t>
                        </m:r>
                        <m:r>
                          <a:rPr lang="en-GB" sz="2400" i="1">
                            <a:latin typeface="Cambria Math"/>
                          </a:rPr>
                          <m:t>𝑎𝑏</m:t>
                        </m:r>
                        <m:r>
                          <a:rPr lang="en-GB" sz="2400" i="1">
                            <a:latin typeface="Cambria Math"/>
                          </a:rPr>
                          <m:t> +  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)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+ 1</m:t>
                            </m:r>
                          </m:e>
                        </m:d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 + 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𝑏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276124"/>
              </a:xfrm>
              <a:prstGeom prst="rect">
                <a:avLst/>
              </a:prstGeom>
              <a:blipFill rotWithShape="1">
                <a:blip r:embed="rId3"/>
                <a:stretch>
                  <a:fillRect l="-922" t="-9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578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52201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Factor	</a:t>
                </a:r>
              </a:p>
              <a:p>
                <a:pPr marL="1800000" lvl="0"/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56</m:t>
                        </m:r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56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GB" sz="32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14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56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14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d>
                      </m:num>
                      <m:den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28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56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r>
                  <a:rPr lang="en-US" sz="2400" dirty="0" smtClean="0"/>
                  <a:t>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5220147"/>
              </a:xfrm>
              <a:prstGeom prst="rect">
                <a:avLst/>
              </a:prstGeom>
              <a:blipFill rotWithShape="1">
                <a:blip r:embed="rId3"/>
                <a:stretch>
                  <a:fillRect l="-928" t="-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23758"/>
                <a:ext cx="11576508" cy="5007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product 	</a:t>
                </a:r>
              </a:p>
              <a:p>
                <a:pPr marL="1800000" lvl="0"/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56</m:t>
                        </m:r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56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8</m:t>
                        </m:r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48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sz="32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eqArr>
                          <m:eqArr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</m:d>
                          </m: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eqAr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7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−8</m:t>
                        </m:r>
                      </m:e>
                    </m:d>
                  </m:oMath>
                </a14:m>
                <a:endParaRPr lang="en-GB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23758"/>
                <a:ext cx="11576508" cy="5007718"/>
              </a:xfrm>
              <a:prstGeom prst="rect">
                <a:avLst/>
              </a:prstGeom>
              <a:blipFill rotWithShape="1">
                <a:blip r:embed="rId3"/>
                <a:stretch>
                  <a:fillRect l="-790" t="-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50751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product	 </a:t>
                </a:r>
              </a:p>
              <a:p>
                <a:pPr marL="1800000" lvl="0"/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GB" sz="32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−8</m:t>
                        </m:r>
                      </m:e>
                    </m:d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+9</m:t>
                        </m:r>
                      </m:e>
                    </m:d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5075172"/>
              </a:xfrm>
              <a:prstGeom prst="rect">
                <a:avLst/>
              </a:prstGeom>
              <a:blipFill rotWithShape="1">
                <a:blip r:embed="rId3"/>
                <a:stretch>
                  <a:fillRect l="-798" t="-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9580068" cy="43057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the product	 </a:t>
                </a:r>
              </a:p>
              <a:p>
                <a:pPr marL="1800000" lvl="0"/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48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32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− 6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9580068" cy="4305730"/>
              </a:xfrm>
              <a:prstGeom prst="rect">
                <a:avLst/>
              </a:prstGeom>
              <a:blipFill rotWithShape="0">
                <a:blip r:embed="rId3"/>
                <a:stretch>
                  <a:fillRect l="-1018" t="-1133" b="-12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4415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quotient	</a:t>
                </a:r>
              </a:p>
              <a:p>
                <a:pPr marL="180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−64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÷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−64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+8</m:t>
                        </m:r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4415568"/>
              </a:xfrm>
              <a:prstGeom prst="rect">
                <a:avLst/>
              </a:prstGeom>
              <a:blipFill rotWithShape="1">
                <a:blip r:embed="rId3"/>
                <a:stretch>
                  <a:fillRect l="-843" t="-1105" b="-4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014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quotient	</a:t>
                </a:r>
              </a:p>
              <a:p>
                <a:pPr marL="180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÷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−18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indent="-457200">
                  <a:spcAft>
                    <a:spcPts val="1800"/>
                  </a:spcAft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014321"/>
              </a:xfrm>
              <a:prstGeom prst="rect">
                <a:avLst/>
              </a:prstGeom>
              <a:blipFill rotWithShape="1">
                <a:blip r:embed="rId3"/>
                <a:stretch>
                  <a:fillRect l="-837" t="-9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269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quotient	</a:t>
                </a:r>
              </a:p>
              <a:p>
                <a:pPr marL="180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+42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−7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÷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−30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−10</m:t>
                          </m:r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 lvl="0"/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269567"/>
              </a:xfrm>
              <a:prstGeom prst="rect">
                <a:avLst/>
              </a:prstGeom>
              <a:blipFill rotWithShape="1">
                <a:blip r:embed="rId3"/>
                <a:stretch>
                  <a:fillRect l="-971" t="-1143" b="-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147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dirty="0" smtClean="0"/>
                  <a:t>Find this product	</a:t>
                </a:r>
              </a:p>
              <a:p>
                <a:pPr marL="1800000"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+7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+10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−15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 ×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+12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+15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  <a:p>
                <a:r>
                  <a:rPr lang="en-US" sz="2400" dirty="0"/>
                  <a:t> </a:t>
                </a:r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den>
                    </m:f>
                  </m:oMath>
                </a14:m>
                <a:endParaRPr lang="en-GB" sz="2400" dirty="0"/>
              </a:p>
              <a:p>
                <a:pPr marL="457200" lvl="0" indent="-457200">
                  <a:spcAft>
                    <a:spcPts val="1800"/>
                  </a:spcAft>
                  <a:buFont typeface="+mj-lt"/>
                  <a:buAutoNum type="alphaUcPeriod"/>
                </a:pPr>
                <a:r>
                  <a:rPr lang="en-GB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147756"/>
              </a:xfrm>
              <a:prstGeom prst="rect">
                <a:avLst/>
              </a:prstGeom>
              <a:blipFill rotWithShape="1">
                <a:blip r:embed="rId3"/>
                <a:stretch>
                  <a:fillRect l="-872" t="-9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9170</TotalTime>
  <Words>92</Words>
  <Application>Microsoft Office PowerPoint</Application>
  <PresentationFormat>Widescreen</PresentationFormat>
  <Paragraphs>124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111</cp:revision>
  <dcterms:created xsi:type="dcterms:W3CDTF">2015-02-19T09:01:21Z</dcterms:created>
  <dcterms:modified xsi:type="dcterms:W3CDTF">2016-01-13T17:00:04Z</dcterms:modified>
</cp:coreProperties>
</file>