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63" r:id="rId2"/>
    <p:sldId id="256" r:id="rId3"/>
    <p:sldId id="259" r:id="rId4"/>
    <p:sldId id="264" r:id="rId5"/>
    <p:sldId id="265" r:id="rId6"/>
    <p:sldId id="267" r:id="rId7"/>
    <p:sldId id="269" r:id="rId8"/>
    <p:sldId id="271" r:id="rId9"/>
    <p:sldId id="273" r:id="rId10"/>
    <p:sldId id="275" r:id="rId11"/>
    <p:sldId id="277" r:id="rId12"/>
    <p:sldId id="278" r:id="rId13"/>
    <p:sldId id="279" r:id="rId14"/>
    <p:sldId id="280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85458" autoAdjust="0"/>
  </p:normalViewPr>
  <p:slideViewPr>
    <p:cSldViewPr snapToGrid="0">
      <p:cViewPr varScale="1">
        <p:scale>
          <a:sx n="63" d="100"/>
          <a:sy n="63" d="100"/>
        </p:scale>
        <p:origin x="1020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2650D3-D5D9-4669-96F7-1A1A71B9318A}" type="datetimeFigureOut">
              <a:rPr lang="en-US" smtClean="0"/>
              <a:t>1/13/2016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3C6171-4492-4A02-ACF4-7722196D74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91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9134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5921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4610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46107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46107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4610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0206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4720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6628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0103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0614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66150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369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938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587"/>
            <a:ext cx="12192000" cy="1019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504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7303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402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410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993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165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1/13/2016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137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1/13/2016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2642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1/13/2016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64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024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440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BF4DFB-127D-41C4-9F95-13A1D4E34B8F}" type="datetimeFigureOut">
              <a:rPr lang="en-US" smtClean="0"/>
              <a:t>1/13/2016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450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70096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" y="30480"/>
            <a:ext cx="381000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24840" y="4861556"/>
            <a:ext cx="367735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362F20"/>
                </a:solidFill>
                <a:latin typeface="Calibri" panose="020F0502020204030204" pitchFamily="34" charset="0"/>
              </a:rPr>
              <a:t>Mathematics</a:t>
            </a:r>
            <a:r>
              <a:rPr lang="en-US" sz="2800" dirty="0" smtClean="0">
                <a:solidFill>
                  <a:srgbClr val="362F20"/>
                </a:solidFill>
                <a:latin typeface="Calibri" panose="020F0502020204030204" pitchFamily="34" charset="0"/>
              </a:rPr>
              <a:t>: Lesson07</a:t>
            </a:r>
          </a:p>
          <a:p>
            <a:endParaRPr lang="en-US" sz="2800" dirty="0">
              <a:solidFill>
                <a:srgbClr val="362F2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8499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9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44698" y="1530439"/>
                <a:ext cx="10580294" cy="5026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Perform this operation and express the answer in the simplest form</a:t>
                </a:r>
              </a:p>
              <a:p>
                <a:pPr marL="1800000">
                  <a:spcBef>
                    <a:spcPts val="12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/>
                        </a:rPr>
                        <m:t>2</m:t>
                      </m:r>
                      <m:r>
                        <a:rPr lang="en-GB" sz="2400" b="0" i="1" smtClean="0">
                          <a:latin typeface="Cambria Math"/>
                        </a:rPr>
                        <m:t>𝑥</m:t>
                      </m:r>
                      <m:r>
                        <a:rPr lang="en-GB" sz="2400" b="0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/>
                            </a:rPr>
                            <m:t>𝑥</m:t>
                          </m:r>
                        </m:num>
                        <m:den>
                          <m:r>
                            <a:rPr lang="en-GB" sz="2400" b="0" i="1" smtClean="0">
                              <a:latin typeface="Cambria Math"/>
                            </a:rPr>
                            <m:t>𝑦</m:t>
                          </m:r>
                        </m:den>
                      </m:f>
                    </m:oMath>
                  </m:oMathPara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A.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400" b="0" i="1" smtClean="0">
                            <a:latin typeface="Cambria Math"/>
                          </a:rPr>
                          <m:t>𝑥</m:t>
                        </m:r>
                        <m:d>
                          <m:d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2400" b="0" i="1" smtClean="0">
                                <a:latin typeface="Cambria Math"/>
                              </a:rPr>
                              <m:t>2</m:t>
                            </m:r>
                            <m:r>
                              <a:rPr lang="en-GB" sz="2400" b="0" i="1" smtClean="0">
                                <a:latin typeface="Cambria Math"/>
                              </a:rPr>
                              <m:t>𝑦</m:t>
                            </m:r>
                            <m:r>
                              <a:rPr lang="en-GB" sz="2400" b="0" i="1" smtClean="0">
                                <a:latin typeface="Cambria Math"/>
                              </a:rPr>
                              <m:t> + 1</m:t>
                            </m:r>
                          </m:e>
                        </m:d>
                      </m:num>
                      <m:den>
                        <m:r>
                          <a:rPr lang="en-GB" sz="2400" b="0" i="1" smtClean="0">
                            <a:latin typeface="Cambria Math"/>
                          </a:rPr>
                          <m:t>𝑦</m:t>
                        </m:r>
                      </m:den>
                    </m:f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B.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400" b="0" i="1" smtClean="0">
                            <a:latin typeface="Cambria Math"/>
                          </a:rPr>
                          <m:t>3</m:t>
                        </m:r>
                        <m:r>
                          <a:rPr lang="en-GB" sz="2400" i="1">
                            <a:latin typeface="Cambria Math"/>
                          </a:rPr>
                          <m:t>𝑥</m:t>
                        </m:r>
                      </m:num>
                      <m:den>
                        <m:r>
                          <a:rPr lang="en-GB" sz="2400" i="1">
                            <a:latin typeface="Cambria Math"/>
                          </a:rPr>
                          <m:t>𝑦</m:t>
                        </m:r>
                      </m:den>
                    </m:f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C.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400" b="0" i="1" smtClean="0">
                            <a:latin typeface="Cambria Math"/>
                          </a:rPr>
                          <m:t>3</m:t>
                        </m:r>
                        <m:sSup>
                          <m:sSup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400" b="0" i="1" smtClean="0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GB" sz="24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GB" sz="2400" i="1">
                            <a:latin typeface="Cambria Math"/>
                          </a:rPr>
                          <m:t>𝑦</m:t>
                        </m:r>
                      </m:den>
                    </m:f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D.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400" b="0" i="1" smtClean="0">
                            <a:latin typeface="Cambria Math"/>
                          </a:rPr>
                          <m:t>2</m:t>
                        </m:r>
                        <m:r>
                          <a:rPr lang="en-GB" sz="2400" i="1">
                            <a:latin typeface="Cambria Math"/>
                          </a:rPr>
                          <m:t>𝑥</m:t>
                        </m:r>
                        <m:r>
                          <a:rPr lang="en-GB" sz="2400" b="0" i="1" smtClean="0">
                            <a:latin typeface="Cambria Math"/>
                          </a:rPr>
                          <m:t>𝑦</m:t>
                        </m:r>
                        <m:r>
                          <a:rPr lang="en-GB" sz="2400" b="0" i="1" smtClean="0">
                            <a:latin typeface="Cambria Math"/>
                          </a:rPr>
                          <m:t> + 2</m:t>
                        </m:r>
                        <m:sSup>
                          <m:sSup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400" b="0" i="1" smtClean="0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GB" sz="24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GB" sz="2400" i="1">
                            <a:latin typeface="Cambria Math"/>
                          </a:rPr>
                          <m:t>𝑦</m:t>
                        </m:r>
                      </m:den>
                    </m:f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698" y="1530439"/>
                <a:ext cx="10580294" cy="5026376"/>
              </a:xfrm>
              <a:prstGeom prst="rect">
                <a:avLst/>
              </a:prstGeom>
              <a:blipFill rotWithShape="1">
                <a:blip r:embed="rId3"/>
                <a:stretch>
                  <a:fillRect l="-864" t="-97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04809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700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10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80211" y="1423759"/>
                <a:ext cx="10580294" cy="51880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Perform this operation and express the answer in the simplest form</a:t>
                </a:r>
              </a:p>
              <a:p>
                <a:pPr marL="1800000">
                  <a:spcBef>
                    <a:spcPts val="12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/>
                            </a:rPr>
                            <m:t>8</m:t>
                          </m:r>
                        </m:num>
                        <m:den>
                          <m:r>
                            <a:rPr lang="en-GB" sz="2400" b="0" i="1" smtClean="0">
                              <a:latin typeface="Cambria Math"/>
                            </a:rPr>
                            <m:t>3</m:t>
                          </m:r>
                          <m:d>
                            <m:d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400" b="0" i="1" smtClean="0"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GB" sz="2400" b="0" i="1" smtClean="0">
                                  <a:latin typeface="Cambria Math"/>
                                </a:rPr>
                                <m:t>+8</m:t>
                              </m:r>
                            </m:e>
                          </m:d>
                        </m:den>
                      </m:f>
                      <m:r>
                        <a:rPr lang="en-GB" sz="2400" b="0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/>
                            </a:rPr>
                            <m:t>4</m:t>
                          </m:r>
                        </m:num>
                        <m:den>
                          <m:r>
                            <a:rPr lang="en-GB" sz="2400" b="0" i="1" smtClean="0">
                              <a:latin typeface="Cambria Math"/>
                            </a:rPr>
                            <m:t>3</m:t>
                          </m:r>
                          <m:d>
                            <m:d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400" b="0" i="1" smtClean="0"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GB" sz="2400" b="0" i="1" smtClean="0">
                                  <a:latin typeface="Cambria Math"/>
                                </a:rPr>
                                <m:t>+8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en-US" sz="2400" dirty="0" smtClean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A.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400" b="0" i="1" smtClean="0">
                            <a:latin typeface="Cambria Math"/>
                          </a:rPr>
                          <m:t>4</m:t>
                        </m:r>
                      </m:num>
                      <m:den>
                        <m:r>
                          <a:rPr lang="en-GB" sz="2400" b="0" i="1" smtClean="0">
                            <a:latin typeface="Cambria Math"/>
                          </a:rPr>
                          <m:t>𝑥</m:t>
                        </m:r>
                        <m:r>
                          <a:rPr lang="en-GB" sz="2400" b="0" i="1" smtClean="0">
                            <a:latin typeface="Cambria Math"/>
                          </a:rPr>
                          <m:t> + 8</m:t>
                        </m:r>
                      </m:den>
                    </m:f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B.</a:t>
                </a:r>
                <a:r>
                  <a:rPr lang="en-US" sz="2400" dirty="0"/>
                  <a:t> </a:t>
                </a:r>
                <a:r>
                  <a:rPr lang="en-US" sz="2400" dirty="0" smtClean="0"/>
                  <a:t>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400" b="0" i="1" smtClean="0"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en-GB" sz="2400" i="1">
                            <a:latin typeface="Cambria Math"/>
                          </a:rPr>
                          <m:t>𝑥</m:t>
                        </m:r>
                        <m:r>
                          <a:rPr lang="en-GB" sz="2400" i="1">
                            <a:latin typeface="Cambria Math"/>
                          </a:rPr>
                          <m:t> + 8</m:t>
                        </m:r>
                      </m:den>
                    </m:f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C.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400" b="0" i="1" smtClean="0">
                            <a:latin typeface="Cambria Math"/>
                          </a:rPr>
                          <m:t>12</m:t>
                        </m:r>
                      </m:num>
                      <m:den>
                        <m:r>
                          <a:rPr lang="en-GB" sz="2400" i="1">
                            <a:latin typeface="Cambria Math"/>
                          </a:rPr>
                          <m:t>𝑥</m:t>
                        </m:r>
                        <m:r>
                          <a:rPr lang="en-GB" sz="2400" i="1">
                            <a:latin typeface="Cambria Math"/>
                          </a:rPr>
                          <m:t> + 8</m:t>
                        </m:r>
                      </m:den>
                    </m:f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D.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400" i="1">
                            <a:latin typeface="Cambria Math"/>
                          </a:rPr>
                          <m:t>4</m:t>
                        </m:r>
                      </m:num>
                      <m:den>
                        <m:sSup>
                          <m:sSupPr>
                            <m:ctrlPr>
                              <a:rPr lang="en-GB" sz="24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GB" sz="240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GB" sz="2400" b="0" i="1" smtClean="0"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en-GB" sz="2400" b="0" i="1" smtClean="0">
                                    <a:latin typeface="Cambria Math"/>
                                  </a:rPr>
                                  <m:t> + 8</m:t>
                                </m:r>
                              </m:e>
                            </m:d>
                          </m:e>
                          <m:sup>
                            <m:r>
                              <a:rPr lang="en-GB" sz="24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endParaRPr lang="en-US" sz="2400" dirty="0"/>
              </a:p>
              <a:p>
                <a:r>
                  <a:rPr lang="en-US" sz="2400" dirty="0" smtClean="0"/>
                  <a:t>                    </a:t>
                </a:r>
                <a:endParaRPr lang="en-US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1" y="1423759"/>
                <a:ext cx="10580294" cy="5188087"/>
              </a:xfrm>
              <a:prstGeom prst="rect">
                <a:avLst/>
              </a:prstGeom>
              <a:blipFill rotWithShape="1">
                <a:blip r:embed="rId3"/>
                <a:stretch>
                  <a:fillRect l="-922" t="-94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31248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700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11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80211" y="1423759"/>
                <a:ext cx="10580294" cy="51880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Perform this operation and express the answer in the simplest form</a:t>
                </a:r>
              </a:p>
              <a:p>
                <a:pPr marL="1800000">
                  <a:spcBef>
                    <a:spcPts val="12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/>
                            </a:rPr>
                            <m:t>8</m:t>
                          </m:r>
                        </m:num>
                        <m:den>
                          <m:r>
                            <a:rPr lang="en-GB" sz="2400" b="0" i="1" smtClean="0">
                              <a:latin typeface="Cambria Math"/>
                            </a:rPr>
                            <m:t>3</m:t>
                          </m:r>
                          <m:r>
                            <a:rPr lang="en-GB" sz="2400" b="0" i="1" smtClean="0">
                              <a:latin typeface="Cambria Math"/>
                            </a:rPr>
                            <m:t>𝑚</m:t>
                          </m:r>
                        </m:den>
                      </m:f>
                      <m:r>
                        <a:rPr lang="en-GB" sz="2400" b="0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/>
                            </a:rPr>
                            <m:t>7</m:t>
                          </m:r>
                        </m:num>
                        <m:den>
                          <m:r>
                            <a:rPr lang="en-GB" sz="2400" b="0" i="1" smtClean="0">
                              <a:latin typeface="Cambria Math"/>
                            </a:rPr>
                            <m:t>5</m:t>
                          </m:r>
                          <m:r>
                            <a:rPr lang="en-GB" sz="2400" b="0" i="1" smtClean="0">
                              <a:latin typeface="Cambria Math"/>
                            </a:rPr>
                            <m:t>𝑚</m:t>
                          </m:r>
                        </m:den>
                      </m:f>
                      <m:r>
                        <a:rPr lang="en-GB" sz="2400" b="0" i="1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/>
                            </a:rPr>
                            <m:t>3</m:t>
                          </m:r>
                        </m:num>
                        <m:den>
                          <m:r>
                            <a:rPr lang="en-GB" sz="2400" b="0" i="1" smtClean="0">
                              <a:latin typeface="Cambria Math"/>
                            </a:rPr>
                            <m:t>2</m:t>
                          </m:r>
                          <m:r>
                            <a:rPr lang="en-GB" sz="2400" b="0" i="1" smtClean="0">
                              <a:latin typeface="Cambria Math"/>
                            </a:rPr>
                            <m:t>𝑚</m:t>
                          </m:r>
                        </m:den>
                      </m:f>
                    </m:oMath>
                  </m:oMathPara>
                </a14:m>
                <a:endParaRPr lang="en-US" sz="2400" dirty="0" smtClean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A.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400" b="0" i="1" smtClean="0">
                            <a:latin typeface="Cambria Math"/>
                          </a:rPr>
                          <m:t>167</m:t>
                        </m:r>
                      </m:num>
                      <m:den>
                        <m:r>
                          <a:rPr lang="en-GB" sz="2400" b="0" i="1" smtClean="0">
                            <a:latin typeface="Cambria Math"/>
                          </a:rPr>
                          <m:t>30</m:t>
                        </m:r>
                        <m:r>
                          <a:rPr lang="en-GB" sz="2400" b="0" i="1" smtClean="0">
                            <a:latin typeface="Cambria Math"/>
                          </a:rPr>
                          <m:t>𝑚</m:t>
                        </m:r>
                      </m:den>
                    </m:f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B.</a:t>
                </a:r>
                <a:r>
                  <a:rPr lang="en-US" sz="2400" dirty="0"/>
                  <a:t> </a:t>
                </a:r>
                <a:r>
                  <a:rPr lang="en-US" sz="2400" dirty="0" smtClean="0"/>
                  <a:t>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400" b="0" i="1" smtClean="0">
                            <a:latin typeface="Cambria Math"/>
                          </a:rPr>
                          <m:t>77</m:t>
                        </m:r>
                      </m:num>
                      <m:den>
                        <m:r>
                          <a:rPr lang="en-GB" sz="2400" b="0" i="1" smtClean="0">
                            <a:latin typeface="Cambria Math"/>
                          </a:rPr>
                          <m:t>10</m:t>
                        </m:r>
                        <m:r>
                          <a:rPr lang="en-GB" sz="2400" b="0" i="1" smtClean="0">
                            <a:latin typeface="Cambria Math"/>
                          </a:rPr>
                          <m:t>𝑚</m:t>
                        </m:r>
                      </m:den>
                    </m:f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C.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400" b="0" i="1" smtClean="0">
                            <a:latin typeface="Cambria Math"/>
                          </a:rPr>
                          <m:t>77</m:t>
                        </m:r>
                      </m:num>
                      <m:den>
                        <m:r>
                          <a:rPr lang="en-GB" sz="2400" b="0" i="1" smtClean="0">
                            <a:latin typeface="Cambria Math"/>
                          </a:rPr>
                          <m:t>30</m:t>
                        </m:r>
                        <m:r>
                          <a:rPr lang="en-GB" sz="2400" b="0" i="1" smtClean="0">
                            <a:latin typeface="Cambria Math"/>
                          </a:rPr>
                          <m:t>𝑚</m:t>
                        </m:r>
                      </m:den>
                    </m:f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D.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400" b="0" i="1" smtClean="0">
                            <a:latin typeface="Cambria Math"/>
                          </a:rPr>
                          <m:t>11</m:t>
                        </m:r>
                      </m:num>
                      <m:den>
                        <m:r>
                          <a:rPr lang="en-GB" sz="2400" i="1" smtClean="0">
                            <a:latin typeface="Cambria Math"/>
                          </a:rPr>
                          <m:t>1</m:t>
                        </m:r>
                        <m:r>
                          <a:rPr lang="en-GB" sz="2400" b="0" i="1" smtClean="0">
                            <a:latin typeface="Cambria Math"/>
                          </a:rPr>
                          <m:t>0</m:t>
                        </m:r>
                        <m:r>
                          <a:rPr lang="en-GB" sz="2400" b="0" i="1" smtClean="0">
                            <a:latin typeface="Cambria Math"/>
                          </a:rPr>
                          <m:t>𝑚</m:t>
                        </m:r>
                      </m:den>
                    </m:f>
                  </m:oMath>
                </a14:m>
                <a:endParaRPr lang="en-US" sz="2400" dirty="0"/>
              </a:p>
              <a:p>
                <a:r>
                  <a:rPr lang="en-US" sz="2400" dirty="0" smtClean="0"/>
                  <a:t>                    </a:t>
                </a:r>
                <a:endParaRPr lang="en-US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1" y="1423759"/>
                <a:ext cx="10580294" cy="5188087"/>
              </a:xfrm>
              <a:prstGeom prst="rect">
                <a:avLst/>
              </a:prstGeom>
              <a:blipFill rotWithShape="1">
                <a:blip r:embed="rId3"/>
                <a:stretch>
                  <a:fillRect l="-922" t="-94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43293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700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12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80211" y="1423759"/>
                <a:ext cx="10580294" cy="55106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Perform this operation and express the answer in the simplest form</a:t>
                </a:r>
              </a:p>
              <a:p>
                <a:pPr marL="1800000">
                  <a:spcBef>
                    <a:spcPts val="12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/>
                            </a:rPr>
                            <m:t>2</m:t>
                          </m:r>
                        </m:num>
                        <m:den>
                          <m:r>
                            <a:rPr lang="en-GB" sz="2400" b="0" i="1" smtClean="0">
                              <a:latin typeface="Cambria Math"/>
                            </a:rPr>
                            <m:t>𝑎</m:t>
                          </m:r>
                          <m:r>
                            <a:rPr lang="en-GB" sz="2400" b="0" i="1" smtClean="0">
                              <a:latin typeface="Cambria Math"/>
                            </a:rPr>
                            <m:t>−2</m:t>
                          </m:r>
                        </m:den>
                      </m:f>
                      <m:r>
                        <a:rPr lang="en-GB" sz="2400" b="0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/>
                            </a:rPr>
                            <m:t>5</m:t>
                          </m:r>
                        </m:num>
                        <m:den>
                          <m:sSup>
                            <m:sSup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400" b="0" i="1" smtClean="0">
                                  <a:latin typeface="Cambria Math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n-GB" sz="2400" b="0" i="1" smtClean="0">
                                  <a:latin typeface="Cambria Math"/>
                                </a:rPr>
                                <m:t>3</m:t>
                              </m:r>
                            </m:sup>
                          </m:sSup>
                          <m:r>
                            <a:rPr lang="en-GB" sz="2400" b="0" i="1" smtClean="0">
                              <a:latin typeface="Cambria Math"/>
                            </a:rPr>
                            <m:t>−8</m:t>
                          </m:r>
                        </m:den>
                      </m:f>
                      <m:r>
                        <a:rPr lang="en-GB" sz="2400" b="0" i="1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/>
                            </a:rPr>
                            <m:t>4</m:t>
                          </m:r>
                        </m:num>
                        <m:den>
                          <m:sSup>
                            <m:sSup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400" b="0" i="1" smtClean="0">
                                  <a:latin typeface="Cambria Math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n-GB" sz="24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GB" sz="2400" b="0" i="1" smtClean="0">
                              <a:latin typeface="Cambria Math"/>
                            </a:rPr>
                            <m:t>+2</m:t>
                          </m:r>
                          <m:r>
                            <a:rPr lang="en-GB" sz="2400" b="0" i="1" smtClean="0">
                              <a:latin typeface="Cambria Math"/>
                            </a:rPr>
                            <m:t>𝑎</m:t>
                          </m:r>
                          <m:r>
                            <a:rPr lang="en-GB" sz="2400" b="0" i="1" smtClean="0">
                              <a:latin typeface="Cambria Math"/>
                            </a:rPr>
                            <m:t>+4</m:t>
                          </m:r>
                        </m:den>
                      </m:f>
                    </m:oMath>
                  </m:oMathPara>
                </a14:m>
                <a:endParaRPr lang="en-US" sz="2400" dirty="0" smtClean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A.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400" b="0" i="1" smtClean="0">
                            <a:latin typeface="Cambria Math"/>
                          </a:rPr>
                          <m:t>2</m:t>
                        </m:r>
                        <m:sSup>
                          <m:sSup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400" b="0" i="1" smtClean="0">
                                <a:latin typeface="Cambria Math"/>
                              </a:rPr>
                              <m:t>𝑎</m:t>
                            </m:r>
                          </m:e>
                          <m:sup>
                            <m:r>
                              <a:rPr lang="en-GB" sz="24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GB" sz="2400" b="0" i="1" smtClean="0">
                            <a:latin typeface="Cambria Math"/>
                          </a:rPr>
                          <m:t>+ 8</m:t>
                        </m:r>
                        <m:r>
                          <a:rPr lang="en-GB" sz="2400" b="0" i="1" smtClean="0">
                            <a:latin typeface="Cambria Math"/>
                          </a:rPr>
                          <m:t>𝑎</m:t>
                        </m:r>
                        <m:r>
                          <a:rPr lang="en-GB" sz="2400" b="0" i="1" smtClean="0">
                            <a:latin typeface="Cambria Math"/>
                          </a:rPr>
                          <m:t> + 21</m:t>
                        </m:r>
                      </m:num>
                      <m:den>
                        <m:d>
                          <m:dPr>
                            <m:ctrlPr>
                              <a:rPr lang="en-US" sz="24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2400" b="0" i="1" smtClean="0">
                                <a:latin typeface="Cambria Math"/>
                              </a:rPr>
                              <m:t>𝑎</m:t>
                            </m:r>
                            <m:r>
                              <a:rPr lang="en-GB" sz="2400" b="0" i="1" smtClean="0">
                                <a:latin typeface="Cambria Math"/>
                              </a:rPr>
                              <m:t> − 2</m:t>
                            </m:r>
                          </m:e>
                        </m:d>
                        <m:r>
                          <a:rPr lang="en-GB" sz="2400" b="0" i="1" smtClean="0">
                            <a:latin typeface="Cambria Math"/>
                          </a:rPr>
                          <m:t>(</m:t>
                        </m:r>
                        <m:sSup>
                          <m:sSup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400" b="0" i="1" smtClean="0">
                                <a:latin typeface="Cambria Math"/>
                              </a:rPr>
                              <m:t>𝑎</m:t>
                            </m:r>
                          </m:e>
                          <m:sup>
                            <m:r>
                              <a:rPr lang="en-GB" sz="24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GB" sz="2400" b="0" i="1" smtClean="0">
                            <a:latin typeface="Cambria Math"/>
                          </a:rPr>
                          <m:t> + 2</m:t>
                        </m:r>
                        <m:r>
                          <a:rPr lang="en-GB" sz="2400" b="0" i="1" smtClean="0">
                            <a:latin typeface="Cambria Math"/>
                          </a:rPr>
                          <m:t>𝑎</m:t>
                        </m:r>
                        <m:r>
                          <a:rPr lang="en-GB" sz="2400" b="0" i="1" smtClean="0">
                            <a:latin typeface="Cambria Math"/>
                          </a:rPr>
                          <m:t> + 4)</m:t>
                        </m:r>
                      </m:den>
                    </m:f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B.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400" i="1">
                            <a:latin typeface="Cambria Math"/>
                          </a:rPr>
                          <m:t>2</m:t>
                        </m:r>
                        <m:sSup>
                          <m:sSupPr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400" i="1">
                                <a:latin typeface="Cambria Math"/>
                              </a:rPr>
                              <m:t>𝑎</m:t>
                            </m:r>
                          </m:e>
                          <m:sup>
                            <m:r>
                              <a:rPr lang="en-GB" sz="24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GB" sz="2400" i="1">
                            <a:latin typeface="Cambria Math"/>
                          </a:rPr>
                          <m:t> +</m:t>
                        </m:r>
                        <m:r>
                          <a:rPr lang="en-GB" sz="2400" b="0" i="1" smtClean="0">
                            <a:latin typeface="Cambria Math"/>
                          </a:rPr>
                          <m:t> 5</m:t>
                        </m:r>
                      </m:num>
                      <m:den>
                        <m:d>
                          <m:d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2400" i="1">
                                <a:latin typeface="Cambria Math"/>
                              </a:rPr>
                              <m:t>𝑎</m:t>
                            </m:r>
                            <m:r>
                              <a:rPr lang="en-GB" sz="2400" i="1">
                                <a:latin typeface="Cambria Math"/>
                              </a:rPr>
                              <m:t> − 2</m:t>
                            </m:r>
                          </m:e>
                        </m:d>
                        <m:r>
                          <a:rPr lang="en-GB" sz="2400" i="1">
                            <a:latin typeface="Cambria Math"/>
                          </a:rPr>
                          <m:t>(</m:t>
                        </m:r>
                        <m:sSup>
                          <m:sSupPr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400" i="1">
                                <a:latin typeface="Cambria Math"/>
                              </a:rPr>
                              <m:t>𝑎</m:t>
                            </m:r>
                          </m:e>
                          <m:sup>
                            <m:r>
                              <a:rPr lang="en-GB" sz="24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GB" sz="2400" i="1">
                            <a:latin typeface="Cambria Math"/>
                          </a:rPr>
                          <m:t> + 2</m:t>
                        </m:r>
                        <m:r>
                          <a:rPr lang="en-GB" sz="2400" i="1">
                            <a:latin typeface="Cambria Math"/>
                          </a:rPr>
                          <m:t>𝑎</m:t>
                        </m:r>
                        <m:r>
                          <a:rPr lang="en-GB" sz="2400" i="1">
                            <a:latin typeface="Cambria Math"/>
                          </a:rPr>
                          <m:t> + 4)</m:t>
                        </m:r>
                      </m:den>
                    </m:f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C.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400" b="0" i="1" smtClean="0">
                            <a:latin typeface="Cambria Math"/>
                          </a:rPr>
                          <m:t>21</m:t>
                        </m:r>
                      </m:num>
                      <m:den>
                        <m:d>
                          <m:d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2400" i="1">
                                <a:latin typeface="Cambria Math"/>
                              </a:rPr>
                              <m:t>𝑎</m:t>
                            </m:r>
                            <m:r>
                              <a:rPr lang="en-GB" sz="2400" i="1">
                                <a:latin typeface="Cambria Math"/>
                              </a:rPr>
                              <m:t> − 2</m:t>
                            </m:r>
                          </m:e>
                        </m:d>
                      </m:den>
                    </m:f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D.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400" i="1">
                            <a:latin typeface="Cambria Math"/>
                          </a:rPr>
                          <m:t>2</m:t>
                        </m:r>
                        <m:sSup>
                          <m:sSupPr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400" i="1">
                                <a:latin typeface="Cambria Math"/>
                              </a:rPr>
                              <m:t>𝑎</m:t>
                            </m:r>
                          </m:e>
                          <m:sup>
                            <m:r>
                              <a:rPr lang="en-GB" sz="24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GB" sz="2400" i="1">
                            <a:latin typeface="Cambria Math"/>
                          </a:rPr>
                          <m:t> +</m:t>
                        </m:r>
                        <m:r>
                          <a:rPr lang="en-GB" sz="2400" b="0" i="1" smtClean="0">
                            <a:latin typeface="Cambria Math"/>
                          </a:rPr>
                          <m:t> 21</m:t>
                        </m:r>
                      </m:num>
                      <m:den>
                        <m:d>
                          <m:d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2400" i="1">
                                <a:latin typeface="Cambria Math"/>
                              </a:rPr>
                              <m:t>𝑎</m:t>
                            </m:r>
                            <m:r>
                              <a:rPr lang="en-GB" sz="2400" i="1">
                                <a:latin typeface="Cambria Math"/>
                              </a:rPr>
                              <m:t> − 2</m:t>
                            </m:r>
                          </m:e>
                        </m:d>
                        <m:r>
                          <a:rPr lang="en-GB" sz="2400" i="1">
                            <a:latin typeface="Cambria Math"/>
                          </a:rPr>
                          <m:t>(</m:t>
                        </m:r>
                        <m:sSup>
                          <m:sSupPr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400" i="1">
                                <a:latin typeface="Cambria Math"/>
                              </a:rPr>
                              <m:t>𝑎</m:t>
                            </m:r>
                          </m:e>
                          <m:sup>
                            <m:r>
                              <a:rPr lang="en-GB" sz="24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GB" sz="2400" i="1">
                            <a:latin typeface="Cambria Math"/>
                          </a:rPr>
                          <m:t> + 2</m:t>
                        </m:r>
                        <m:r>
                          <a:rPr lang="en-GB" sz="2400" i="1">
                            <a:latin typeface="Cambria Math"/>
                          </a:rPr>
                          <m:t>𝑎</m:t>
                        </m:r>
                        <m:r>
                          <a:rPr lang="en-GB" sz="2400" i="1">
                            <a:latin typeface="Cambria Math"/>
                          </a:rPr>
                          <m:t> + 4)</m:t>
                        </m:r>
                      </m:den>
                    </m:f>
                  </m:oMath>
                </a14:m>
                <a:endParaRPr lang="en-US" sz="2400" dirty="0"/>
              </a:p>
              <a:p>
                <a:r>
                  <a:rPr lang="en-US" sz="2400" dirty="0" smtClean="0"/>
                  <a:t>                    </a:t>
                </a:r>
                <a:endParaRPr lang="en-US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1" y="1423759"/>
                <a:ext cx="10580294" cy="5510676"/>
              </a:xfrm>
              <a:prstGeom prst="rect">
                <a:avLst/>
              </a:prstGeom>
              <a:blipFill rotWithShape="1">
                <a:blip r:embed="rId3"/>
                <a:stretch>
                  <a:fillRect l="-922" t="-88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21268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700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13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80211" y="1423759"/>
                <a:ext cx="10580294" cy="51385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Perform this operation and express the answer in the simplest form</a:t>
                </a:r>
              </a:p>
              <a:p>
                <a:pPr marL="1800000">
                  <a:spcBef>
                    <a:spcPts val="12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/>
                            </a:rPr>
                            <m:t>3</m:t>
                          </m:r>
                        </m:num>
                        <m:den>
                          <m:sSup>
                            <m:sSup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400" b="0" i="1" smtClean="0">
                                  <a:latin typeface="Cambria Math"/>
                                </a:rPr>
                                <m:t>2</m:t>
                              </m:r>
                              <m:r>
                                <a:rPr lang="en-GB" sz="2400" b="0" i="1" smtClean="0">
                                  <a:latin typeface="Cambria Math"/>
                                </a:rPr>
                                <m:t>𝑝</m:t>
                              </m:r>
                            </m:e>
                            <m:sup>
                              <m:r>
                                <a:rPr lang="en-GB" sz="24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GB" sz="2400" b="0" i="1" smtClean="0">
                              <a:latin typeface="Cambria Math"/>
                            </a:rPr>
                            <m:t>−7</m:t>
                          </m:r>
                          <m:r>
                            <a:rPr lang="en-GB" sz="2400" b="0" i="1" smtClean="0">
                              <a:latin typeface="Cambria Math"/>
                            </a:rPr>
                            <m:t>𝑝</m:t>
                          </m:r>
                          <m:r>
                            <a:rPr lang="en-GB" sz="2400" b="0" i="1" smtClean="0">
                              <a:latin typeface="Cambria Math"/>
                            </a:rPr>
                            <m:t>+3</m:t>
                          </m:r>
                        </m:den>
                      </m:f>
                      <m:r>
                        <a:rPr lang="en-GB" sz="2400" b="0" i="1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/>
                            </a:rPr>
                            <m:t>3</m:t>
                          </m:r>
                        </m:num>
                        <m:den>
                          <m:sSup>
                            <m:sSup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400" b="0" i="1" smtClean="0">
                                  <a:latin typeface="Cambria Math"/>
                                </a:rPr>
                                <m:t>4</m:t>
                              </m:r>
                              <m:r>
                                <a:rPr lang="en-GB" sz="2400" b="0" i="1" smtClean="0">
                                  <a:latin typeface="Cambria Math"/>
                                </a:rPr>
                                <m:t>𝑝</m:t>
                              </m:r>
                            </m:e>
                            <m:sup>
                              <m:r>
                                <a:rPr lang="en-GB" sz="24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GB" sz="2400" b="0" i="1" smtClean="0">
                              <a:latin typeface="Cambria Math"/>
                            </a:rPr>
                            <m:t>+8</m:t>
                          </m:r>
                          <m:r>
                            <a:rPr lang="en-GB" sz="2400" b="0" i="1" smtClean="0">
                              <a:latin typeface="Cambria Math"/>
                            </a:rPr>
                            <m:t>𝑝</m:t>
                          </m:r>
                          <m:r>
                            <a:rPr lang="en-GB" sz="2400" b="0" i="1" smtClean="0">
                              <a:latin typeface="Cambria Math"/>
                            </a:rPr>
                            <m:t>−5</m:t>
                          </m:r>
                        </m:den>
                      </m:f>
                    </m:oMath>
                  </m:oMathPara>
                </a14:m>
                <a:endParaRPr lang="en-US" sz="2400" dirty="0" smtClean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A.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400" b="0" i="1" smtClean="0">
                            <a:latin typeface="Cambria Math"/>
                          </a:rPr>
                          <m:t>6</m:t>
                        </m:r>
                        <m:sSup>
                          <m:sSup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400" b="0" i="1" smtClean="0">
                                <a:latin typeface="Cambria Math"/>
                              </a:rPr>
                              <m:t>𝑝</m:t>
                            </m:r>
                          </m:e>
                          <m:sup>
                            <m:r>
                              <a:rPr lang="en-GB" sz="24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GB" sz="2400" b="0" i="1" smtClean="0">
                            <a:latin typeface="Cambria Math"/>
                          </a:rPr>
                          <m:t>+ 45</m:t>
                        </m:r>
                        <m:r>
                          <a:rPr lang="en-GB" sz="2400" b="0" i="1" smtClean="0">
                            <a:latin typeface="Cambria Math"/>
                          </a:rPr>
                          <m:t>𝑝</m:t>
                        </m:r>
                        <m:r>
                          <a:rPr lang="en-GB" sz="2400" b="0" i="1" smtClean="0">
                            <a:latin typeface="Cambria Math"/>
                          </a:rPr>
                          <m:t> − 24</m:t>
                        </m:r>
                      </m:num>
                      <m:den>
                        <m:d>
                          <m:dPr>
                            <m:ctrlPr>
                              <a:rPr lang="en-US" sz="24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40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sz="2400" b="0" i="1" smtClean="0">
                                    <a:latin typeface="Cambria Math"/>
                                  </a:rPr>
                                  <m:t>2</m:t>
                                </m:r>
                                <m:r>
                                  <a:rPr lang="en-GB" sz="2400" b="0" i="1" smtClean="0">
                                    <a:latin typeface="Cambria Math"/>
                                  </a:rPr>
                                  <m:t>𝑝</m:t>
                                </m:r>
                              </m:e>
                              <m:sup>
                                <m:r>
                                  <a:rPr lang="en-GB" sz="2400" b="0" i="1" smtClean="0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GB" sz="2400" b="0" i="1" smtClean="0">
                                <a:latin typeface="Cambria Math"/>
                              </a:rPr>
                              <m:t>−7</m:t>
                            </m:r>
                            <m:r>
                              <a:rPr lang="en-GB" sz="2400" b="0" i="1" smtClean="0">
                                <a:latin typeface="Cambria Math"/>
                              </a:rPr>
                              <m:t>𝑝</m:t>
                            </m:r>
                            <m:r>
                              <a:rPr lang="en-GB" sz="2400" b="0" i="1" smtClean="0">
                                <a:latin typeface="Cambria Math"/>
                              </a:rPr>
                              <m:t> + 3</m:t>
                            </m:r>
                          </m:e>
                        </m:d>
                        <m:r>
                          <a:rPr lang="en-GB" sz="2400" b="0" i="1" smtClean="0">
                            <a:latin typeface="Cambria Math"/>
                          </a:rPr>
                          <m:t>(</m:t>
                        </m:r>
                        <m:sSup>
                          <m:sSup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400" b="0" i="1" smtClean="0">
                                <a:latin typeface="Cambria Math"/>
                              </a:rPr>
                              <m:t>4</m:t>
                            </m:r>
                            <m:r>
                              <a:rPr lang="en-GB" sz="2400" b="0" i="1" smtClean="0">
                                <a:latin typeface="Cambria Math"/>
                              </a:rPr>
                              <m:t>𝑝</m:t>
                            </m:r>
                          </m:e>
                          <m:sup>
                            <m:r>
                              <a:rPr lang="en-GB" sz="24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GB" sz="2400" b="0" i="1" smtClean="0">
                            <a:latin typeface="Cambria Math"/>
                          </a:rPr>
                          <m:t> + 8</m:t>
                        </m:r>
                        <m:r>
                          <a:rPr lang="en-GB" sz="2400" b="0" i="1" smtClean="0">
                            <a:latin typeface="Cambria Math"/>
                          </a:rPr>
                          <m:t>𝑝</m:t>
                        </m:r>
                        <m:r>
                          <a:rPr lang="en-GB" sz="2400" b="0" i="1" smtClean="0">
                            <a:latin typeface="Cambria Math"/>
                          </a:rPr>
                          <m:t> −5)</m:t>
                        </m:r>
                      </m:den>
                    </m:f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B.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400" b="0" i="1" smtClean="0">
                            <a:latin typeface="Cambria Math"/>
                          </a:rPr>
                          <m:t>3(2</m:t>
                        </m:r>
                        <m:sSup>
                          <m:sSupPr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400" i="1">
                                <a:latin typeface="Cambria Math"/>
                              </a:rPr>
                              <m:t>𝑝</m:t>
                            </m:r>
                          </m:e>
                          <m:sup>
                            <m:r>
                              <a:rPr lang="en-GB" sz="24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GB" sz="2400" i="1">
                            <a:latin typeface="Cambria Math"/>
                          </a:rPr>
                          <m:t>+</m:t>
                        </m:r>
                        <m:r>
                          <a:rPr lang="en-GB" sz="2400" b="0" i="1" smtClean="0">
                            <a:latin typeface="Cambria Math"/>
                          </a:rPr>
                          <m:t>15</m:t>
                        </m:r>
                        <m:r>
                          <a:rPr lang="en-GB" sz="2400" i="1">
                            <a:latin typeface="Cambria Math"/>
                          </a:rPr>
                          <m:t>𝑝</m:t>
                        </m:r>
                        <m:r>
                          <a:rPr lang="en-GB" sz="2400" i="1">
                            <a:latin typeface="Cambria Math"/>
                          </a:rPr>
                          <m:t> − 8)</m:t>
                        </m:r>
                      </m:num>
                      <m:den>
                        <m:d>
                          <m:d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sz="2400" i="1">
                                    <a:latin typeface="Cambria Math"/>
                                  </a:rPr>
                                  <m:t>2</m:t>
                                </m:r>
                                <m:r>
                                  <a:rPr lang="en-GB" sz="2400" i="1">
                                    <a:latin typeface="Cambria Math"/>
                                  </a:rPr>
                                  <m:t>𝑝</m:t>
                                </m:r>
                              </m:e>
                              <m:sup>
                                <m:r>
                                  <a:rPr lang="en-GB" sz="2400" i="1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GB" sz="2400" i="1">
                                <a:latin typeface="Cambria Math"/>
                              </a:rPr>
                              <m:t>−7</m:t>
                            </m:r>
                            <m:r>
                              <a:rPr lang="en-GB" sz="2400" i="1">
                                <a:latin typeface="Cambria Math"/>
                              </a:rPr>
                              <m:t>𝑝</m:t>
                            </m:r>
                            <m:r>
                              <a:rPr lang="en-GB" sz="2400" i="1">
                                <a:latin typeface="Cambria Math"/>
                              </a:rPr>
                              <m:t> + 3</m:t>
                            </m:r>
                          </m:e>
                        </m:d>
                        <m:r>
                          <a:rPr lang="en-GB" sz="2400" i="1">
                            <a:latin typeface="Cambria Math"/>
                          </a:rPr>
                          <m:t>(</m:t>
                        </m:r>
                        <m:sSup>
                          <m:sSupPr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400" i="1">
                                <a:latin typeface="Cambria Math"/>
                              </a:rPr>
                              <m:t>4</m:t>
                            </m:r>
                            <m:r>
                              <a:rPr lang="en-GB" sz="2400" i="1">
                                <a:latin typeface="Cambria Math"/>
                              </a:rPr>
                              <m:t>𝑝</m:t>
                            </m:r>
                          </m:e>
                          <m:sup>
                            <m:r>
                              <a:rPr lang="en-GB" sz="24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GB" sz="2400" i="1">
                            <a:latin typeface="Cambria Math"/>
                          </a:rPr>
                          <m:t> +</m:t>
                        </m:r>
                        <m:r>
                          <a:rPr lang="en-GB" sz="2400" b="0" i="1" smtClean="0">
                            <a:latin typeface="Cambria Math"/>
                          </a:rPr>
                          <m:t> </m:t>
                        </m:r>
                        <m:r>
                          <a:rPr lang="en-GB" sz="2400" i="1">
                            <a:latin typeface="Cambria Math"/>
                          </a:rPr>
                          <m:t>8</m:t>
                        </m:r>
                        <m:r>
                          <a:rPr lang="en-GB" sz="2400" i="1">
                            <a:latin typeface="Cambria Math"/>
                          </a:rPr>
                          <m:t>𝑝</m:t>
                        </m:r>
                        <m:r>
                          <a:rPr lang="en-GB" sz="2400" i="1">
                            <a:latin typeface="Cambria Math"/>
                          </a:rPr>
                          <m:t> −5)</m:t>
                        </m:r>
                      </m:den>
                    </m:f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C.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400" b="0" i="1" smtClean="0">
                            <a:latin typeface="Cambria Math"/>
                          </a:rPr>
                          <m:t>3</m:t>
                        </m:r>
                        <m:d>
                          <m:d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2400" b="0" i="1" smtClean="0">
                                <a:latin typeface="Cambria Math"/>
                              </a:rPr>
                              <m:t>𝑝</m:t>
                            </m:r>
                            <m:r>
                              <a:rPr lang="en-GB" sz="2400" b="0" i="1" smtClean="0">
                                <a:latin typeface="Cambria Math"/>
                              </a:rPr>
                              <m:t> + 8</m:t>
                            </m:r>
                          </m:e>
                        </m:d>
                      </m:num>
                      <m:den>
                        <m:d>
                          <m:d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2400" b="0" i="1" smtClean="0">
                                <a:latin typeface="Cambria Math"/>
                              </a:rPr>
                              <m:t>2</m:t>
                            </m:r>
                            <m:r>
                              <a:rPr lang="en-GB" sz="2400" i="1">
                                <a:latin typeface="Cambria Math"/>
                              </a:rPr>
                              <m:t>𝑝</m:t>
                            </m:r>
                            <m:r>
                              <a:rPr lang="en-GB" sz="2400" i="1">
                                <a:latin typeface="Cambria Math"/>
                              </a:rPr>
                              <m:t> − 1</m:t>
                            </m:r>
                          </m:e>
                        </m:d>
                        <m:r>
                          <a:rPr lang="en-GB" sz="2400" i="1">
                            <a:latin typeface="Cambria Math"/>
                          </a:rPr>
                          <m:t>(</m:t>
                        </m:r>
                        <m:r>
                          <a:rPr lang="en-GB" sz="2400" b="0" i="1" smtClean="0">
                            <a:latin typeface="Cambria Math"/>
                          </a:rPr>
                          <m:t>𝑝</m:t>
                        </m:r>
                        <m:r>
                          <a:rPr lang="en-GB" sz="2400" b="0" i="1" smtClean="0">
                            <a:latin typeface="Cambria Math"/>
                          </a:rPr>
                          <m:t> − 3)</m:t>
                        </m:r>
                        <m:d>
                          <m:dPr>
                            <m:ctrlPr>
                              <a:rPr lang="en-GB" sz="24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2400" b="0" i="1" smtClean="0">
                                <a:latin typeface="Cambria Math"/>
                              </a:rPr>
                              <m:t>2</m:t>
                            </m:r>
                            <m:r>
                              <a:rPr lang="en-GB" sz="2400" b="0" i="1" smtClean="0">
                                <a:latin typeface="Cambria Math"/>
                              </a:rPr>
                              <m:t>𝑝</m:t>
                            </m:r>
                            <m:r>
                              <a:rPr lang="en-GB" sz="2400" b="0" i="1" smtClean="0">
                                <a:latin typeface="Cambria Math"/>
                              </a:rPr>
                              <m:t> + 5</m:t>
                            </m:r>
                          </m:e>
                        </m:d>
                      </m:den>
                    </m:f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D</a:t>
                </a:r>
                <a:r>
                  <a:rPr lang="en-US" sz="2400" dirty="0"/>
                  <a:t> </a:t>
                </a:r>
                <a:r>
                  <a:rPr lang="en-US" sz="2400" dirty="0" smtClean="0"/>
                  <a:t>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400" b="0" i="1" smtClean="0">
                            <a:latin typeface="Cambria Math"/>
                          </a:rPr>
                          <m:t>3</m:t>
                        </m:r>
                        <m:d>
                          <m:d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2400" b="0" i="1" smtClean="0">
                                <a:latin typeface="Cambria Math"/>
                              </a:rPr>
                              <m:t>2</m:t>
                            </m:r>
                            <m:r>
                              <a:rPr lang="en-GB" sz="2400" b="0" i="1" smtClean="0">
                                <a:latin typeface="Cambria Math"/>
                              </a:rPr>
                              <m:t>𝑝</m:t>
                            </m:r>
                            <m:r>
                              <a:rPr lang="en-GB" sz="2400" b="0" i="1" smtClean="0">
                                <a:latin typeface="Cambria Math"/>
                              </a:rPr>
                              <m:t> − 1</m:t>
                            </m:r>
                          </m:e>
                        </m:d>
                        <m:d>
                          <m:d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2400" b="0" i="1" smtClean="0">
                                <a:latin typeface="Cambria Math"/>
                              </a:rPr>
                              <m:t>𝑝</m:t>
                            </m:r>
                            <m:r>
                              <a:rPr lang="en-GB" sz="2400" b="0" i="1" smtClean="0">
                                <a:latin typeface="Cambria Math"/>
                              </a:rPr>
                              <m:t> + 8</m:t>
                            </m:r>
                          </m:e>
                        </m:d>
                      </m:num>
                      <m:den>
                        <m:d>
                          <m:d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sz="2400" i="1">
                                    <a:latin typeface="Cambria Math"/>
                                  </a:rPr>
                                  <m:t>2</m:t>
                                </m:r>
                                <m:r>
                                  <a:rPr lang="en-GB" sz="2400" i="1">
                                    <a:latin typeface="Cambria Math"/>
                                  </a:rPr>
                                  <m:t>𝑝</m:t>
                                </m:r>
                              </m:e>
                              <m:sup>
                                <m:r>
                                  <a:rPr lang="en-GB" sz="2400" i="1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GB" sz="2400" i="1">
                                <a:latin typeface="Cambria Math"/>
                              </a:rPr>
                              <m:t>−7</m:t>
                            </m:r>
                            <m:r>
                              <a:rPr lang="en-GB" sz="2400" i="1">
                                <a:latin typeface="Cambria Math"/>
                              </a:rPr>
                              <m:t>𝑝</m:t>
                            </m:r>
                            <m:r>
                              <a:rPr lang="en-GB" sz="2400" i="1">
                                <a:latin typeface="Cambria Math"/>
                              </a:rPr>
                              <m:t> + 3</m:t>
                            </m:r>
                          </m:e>
                        </m:d>
                        <m:r>
                          <a:rPr lang="en-GB" sz="2400" i="1">
                            <a:latin typeface="Cambria Math"/>
                          </a:rPr>
                          <m:t>(</m:t>
                        </m:r>
                        <m:sSup>
                          <m:sSupPr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400" i="1">
                                <a:latin typeface="Cambria Math"/>
                              </a:rPr>
                              <m:t>4</m:t>
                            </m:r>
                            <m:r>
                              <a:rPr lang="en-GB" sz="2400" i="1">
                                <a:latin typeface="Cambria Math"/>
                              </a:rPr>
                              <m:t>𝑝</m:t>
                            </m:r>
                          </m:e>
                          <m:sup>
                            <m:r>
                              <a:rPr lang="en-GB" sz="24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GB" sz="2400" i="1">
                            <a:latin typeface="Cambria Math"/>
                          </a:rPr>
                          <m:t> +</m:t>
                        </m:r>
                        <m:r>
                          <a:rPr lang="en-GB" sz="2400" b="0" i="1" smtClean="0">
                            <a:latin typeface="Cambria Math"/>
                          </a:rPr>
                          <m:t> </m:t>
                        </m:r>
                        <m:r>
                          <a:rPr lang="en-GB" sz="2400" i="1">
                            <a:latin typeface="Cambria Math"/>
                          </a:rPr>
                          <m:t>8</m:t>
                        </m:r>
                        <m:r>
                          <a:rPr lang="en-GB" sz="2400" i="1">
                            <a:latin typeface="Cambria Math"/>
                          </a:rPr>
                          <m:t>𝑝</m:t>
                        </m:r>
                        <m:r>
                          <a:rPr lang="en-GB" sz="2400" i="1">
                            <a:latin typeface="Cambria Math"/>
                          </a:rPr>
                          <m:t> −5)</m:t>
                        </m:r>
                      </m:den>
                    </m:f>
                  </m:oMath>
                </a14:m>
                <a:r>
                  <a:rPr lang="en-US" sz="2400" dirty="0" smtClean="0"/>
                  <a:t>                   </a:t>
                </a:r>
                <a:endParaRPr lang="en-US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1" y="1423759"/>
                <a:ext cx="10580294" cy="5138586"/>
              </a:xfrm>
              <a:prstGeom prst="rect">
                <a:avLst/>
              </a:prstGeom>
              <a:blipFill rotWithShape="1">
                <a:blip r:embed="rId3"/>
                <a:stretch>
                  <a:fillRect l="-922" t="-94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65785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1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80212" y="1400059"/>
                <a:ext cx="10509708" cy="41147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Indicate if the following is true </a:t>
                </a:r>
                <a:r>
                  <a:rPr lang="en-US" sz="2400" dirty="0"/>
                  <a:t>or </a:t>
                </a:r>
                <a:r>
                  <a:rPr lang="en-US" sz="2400" dirty="0" smtClean="0"/>
                  <a:t>false</a:t>
                </a:r>
              </a:p>
              <a:p>
                <a:endParaRPr lang="en-US" sz="2400" dirty="0"/>
              </a:p>
              <a:p>
                <a:r>
                  <a:rPr lang="en-US" sz="2400" dirty="0"/>
                  <a:t>The least common denominator (LCD) of </a:t>
                </a:r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32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GB" sz="3200" b="0" i="1" smtClean="0">
                            <a:latin typeface="Cambria Math"/>
                          </a:rPr>
                          <m:t>6</m:t>
                        </m:r>
                        <m:sSup>
                          <m:sSupPr>
                            <m:ctrlPr>
                              <a:rPr lang="en-GB" sz="32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3200" b="0" i="1" smtClean="0">
                                <a:latin typeface="Cambria Math"/>
                              </a:rPr>
                              <m:t>𝑎</m:t>
                            </m:r>
                          </m:e>
                          <m:sup>
                            <m:r>
                              <a:rPr lang="en-GB" sz="32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sz="2400" dirty="0" smtClean="0"/>
                  <a:t> and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32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GB" sz="3200" b="0" i="1" smtClean="0">
                            <a:latin typeface="Cambria Math"/>
                          </a:rPr>
                          <m:t>4</m:t>
                        </m:r>
                        <m:r>
                          <a:rPr lang="en-GB" sz="3200" b="0" i="1" smtClean="0">
                            <a:latin typeface="Cambria Math"/>
                          </a:rPr>
                          <m:t>𝑎</m:t>
                        </m:r>
                        <m:sSup>
                          <m:sSupPr>
                            <m:ctrlPr>
                              <a:rPr lang="en-GB" sz="32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3200" b="0" i="1" smtClean="0">
                                <a:latin typeface="Cambria Math"/>
                              </a:rPr>
                              <m:t>𝑏</m:t>
                            </m:r>
                          </m:e>
                          <m:sup>
                            <m:r>
                              <a:rPr lang="en-GB" sz="3200" b="0" i="1" smtClean="0">
                                <a:latin typeface="Cambria Math"/>
                              </a:rPr>
                              <m:t>3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sz="2400" dirty="0" smtClean="0"/>
                  <a:t> is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2</m:t>
                    </m:r>
                    <m:r>
                      <a:rPr lang="en-GB" sz="2400" b="0" i="1" smtClean="0">
                        <a:latin typeface="Cambria Math"/>
                      </a:rPr>
                      <m:t>𝑎𝑏</m:t>
                    </m:r>
                  </m:oMath>
                </a14:m>
                <a:endParaRPr lang="en-US" sz="2400" dirty="0"/>
              </a:p>
              <a:p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True </a:t>
                </a:r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False </a:t>
                </a:r>
              </a:p>
              <a:p>
                <a:r>
                  <a:rPr lang="en-US" sz="2400" dirty="0" smtClean="0"/>
                  <a:t>     </a:t>
                </a:r>
              </a:p>
              <a:p>
                <a:endParaRPr lang="en-US" sz="2400" dirty="0"/>
              </a:p>
              <a:p>
                <a:r>
                  <a:rPr lang="en-US" sz="2400" dirty="0" smtClean="0"/>
                  <a:t>      </a:t>
                </a:r>
                <a:endParaRPr lang="en-US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00059"/>
                <a:ext cx="10509708" cy="4114781"/>
              </a:xfrm>
              <a:prstGeom prst="rect">
                <a:avLst/>
              </a:prstGeom>
              <a:blipFill rotWithShape="1">
                <a:blip r:embed="rId3"/>
                <a:stretch>
                  <a:fillRect l="-928" t="-118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23247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44698" y="1423758"/>
                <a:ext cx="11576508" cy="30063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Indicate if the following is true </a:t>
                </a:r>
                <a:r>
                  <a:rPr lang="en-US" sz="2400" dirty="0"/>
                  <a:t>or </a:t>
                </a:r>
                <a:r>
                  <a:rPr lang="en-US" sz="2400" dirty="0" smtClean="0"/>
                  <a:t>false</a:t>
                </a:r>
              </a:p>
              <a:p>
                <a:endParaRPr lang="en-US" sz="2400" dirty="0"/>
              </a:p>
              <a:p>
                <a:r>
                  <a:rPr lang="en-US" sz="2400" dirty="0"/>
                  <a:t>The least common denominator (LCD) of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32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GB" sz="3200" b="0" i="1" smtClean="0">
                            <a:latin typeface="Cambria Math"/>
                          </a:rPr>
                          <m:t>𝑥</m:t>
                        </m:r>
                        <m:r>
                          <a:rPr lang="en-GB" sz="3200" b="0" i="1" smtClean="0">
                            <a:latin typeface="Cambria Math"/>
                          </a:rPr>
                          <m:t>−2</m:t>
                        </m:r>
                      </m:den>
                    </m:f>
                  </m:oMath>
                </a14:m>
                <a:r>
                  <a:rPr lang="en-US" sz="2400" dirty="0"/>
                  <a:t> and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32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GB" sz="3200" b="0" i="1" smtClean="0">
                            <a:latin typeface="Cambria Math"/>
                          </a:rPr>
                          <m:t>𝑥</m:t>
                        </m:r>
                        <m:r>
                          <a:rPr lang="en-GB" sz="3200" b="0" i="1" smtClean="0">
                            <a:latin typeface="Cambria Math"/>
                          </a:rPr>
                          <m:t>+2</m:t>
                        </m:r>
                      </m:den>
                    </m:f>
                  </m:oMath>
                </a14:m>
                <a:r>
                  <a:rPr lang="en-US" sz="2400" dirty="0"/>
                  <a:t> is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GB" sz="24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GB" sz="2400" b="0" i="1" smtClean="0">
                        <a:latin typeface="Cambria Math"/>
                      </a:rPr>
                      <m:t>−4</m:t>
                    </m:r>
                  </m:oMath>
                </a14:m>
                <a:endParaRPr lang="en-US" sz="2400" dirty="0"/>
              </a:p>
              <a:p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/>
                  <a:t>True </a:t>
                </a: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/>
                  <a:t>False</a:t>
                </a:r>
                <a:r>
                  <a:rPr lang="en-US" sz="2400" dirty="0" smtClean="0"/>
                  <a:t>                        </a:t>
                </a:r>
                <a:endParaRPr lang="en-US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698" y="1423758"/>
                <a:ext cx="11576508" cy="3006336"/>
              </a:xfrm>
              <a:prstGeom prst="rect">
                <a:avLst/>
              </a:prstGeom>
              <a:blipFill rotWithShape="1">
                <a:blip r:embed="rId3"/>
                <a:stretch>
                  <a:fillRect l="-790" t="-1623" b="-36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6088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3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94960" y="1423759"/>
                <a:ext cx="11455080" cy="48550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Determine the LCD of these two expressions</a:t>
                </a:r>
              </a:p>
              <a:p>
                <a:endParaRPr lang="en-US" sz="2400" dirty="0"/>
              </a:p>
              <a:p>
                <a:pPr marL="180000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sz="240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400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GB" sz="24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GB" sz="2400" b="0" i="1" smtClean="0">
                              <a:latin typeface="Cambria Math"/>
                            </a:rPr>
                            <m:t>+7</m:t>
                          </m:r>
                          <m:r>
                            <a:rPr lang="en-GB" sz="24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en-GB" sz="2400" b="0" i="1" smtClean="0">
                              <a:latin typeface="Cambria Math"/>
                            </a:rPr>
                            <m:t>+6</m:t>
                          </m:r>
                        </m:den>
                      </m:f>
                      <m:r>
                        <a:rPr lang="en-GB" sz="2400" b="0" i="1" smtClean="0">
                          <a:latin typeface="Cambria Math"/>
                        </a:rPr>
                        <m:t>                             </m:t>
                      </m:r>
                      <m:f>
                        <m:f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400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GB" sz="24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GB" sz="2400" b="0" i="1" smtClean="0">
                              <a:latin typeface="Cambria Math"/>
                            </a:rPr>
                            <m:t>+4</m:t>
                          </m:r>
                          <m:r>
                            <a:rPr lang="en-GB" sz="24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en-GB" sz="2400" b="0" i="1" smtClean="0">
                              <a:latin typeface="Cambria Math"/>
                            </a:rPr>
                            <m:t>+3</m:t>
                          </m:r>
                        </m:den>
                      </m:f>
                    </m:oMath>
                  </m:oMathPara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r>
                  <a:rPr lang="en-US" sz="2400" dirty="0" smtClean="0"/>
                  <a:t>A.  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400" b="0" i="1" smtClean="0">
                            <a:latin typeface="Cambria Math"/>
                          </a:rPr>
                          <m:t>𝑥</m:t>
                        </m:r>
                        <m:r>
                          <a:rPr lang="en-GB" sz="2400" b="0" i="1" smtClean="0">
                            <a:latin typeface="Cambria Math"/>
                          </a:rPr>
                          <m:t>+6</m:t>
                        </m:r>
                      </m:e>
                    </m:d>
                    <m:d>
                      <m:d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400" b="0" i="1" smtClean="0">
                            <a:latin typeface="Cambria Math"/>
                          </a:rPr>
                          <m:t>𝑥</m:t>
                        </m:r>
                        <m:r>
                          <a:rPr lang="en-GB" sz="2400" b="0" i="1" smtClean="0">
                            <a:latin typeface="Cambria Math"/>
                          </a:rPr>
                          <m:t>−3</m:t>
                        </m:r>
                      </m:e>
                    </m:d>
                    <m:d>
                      <m:d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400" b="0" i="1" smtClean="0">
                            <a:latin typeface="Cambria Math"/>
                          </a:rPr>
                          <m:t>𝑥</m:t>
                        </m:r>
                        <m:r>
                          <a:rPr lang="en-GB" sz="2400" b="0" i="1" smtClean="0">
                            <a:latin typeface="Cambria Math"/>
                          </a:rPr>
                          <m:t>+1</m:t>
                        </m:r>
                      </m:e>
                    </m:d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B.  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400" i="1">
                            <a:latin typeface="Cambria Math"/>
                          </a:rPr>
                          <m:t>𝑥</m:t>
                        </m:r>
                        <m:r>
                          <a:rPr lang="en-GB" sz="2400" i="1">
                            <a:latin typeface="Cambria Math"/>
                          </a:rPr>
                          <m:t>+1</m:t>
                        </m:r>
                      </m:e>
                    </m:d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400" i="1">
                            <a:latin typeface="Cambria Math"/>
                          </a:rPr>
                          <m:t>𝑥</m:t>
                        </m:r>
                        <m:r>
                          <a:rPr lang="en-GB" sz="2400" b="0" i="1" smtClean="0">
                            <a:latin typeface="Cambria Math"/>
                          </a:rPr>
                          <m:t>+</m:t>
                        </m:r>
                        <m:r>
                          <a:rPr lang="en-GB" sz="2400" i="1">
                            <a:latin typeface="Cambria Math"/>
                          </a:rPr>
                          <m:t>3</m:t>
                        </m:r>
                      </m:e>
                    </m:d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400" i="1">
                            <a:latin typeface="Cambria Math"/>
                          </a:rPr>
                          <m:t>𝑥</m:t>
                        </m:r>
                        <m:r>
                          <a:rPr lang="en-GB" sz="2400" b="0" i="1" smtClean="0">
                            <a:latin typeface="Cambria Math"/>
                          </a:rPr>
                          <m:t>−6</m:t>
                        </m:r>
                      </m:e>
                    </m:d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C.  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400" i="1">
                            <a:latin typeface="Cambria Math"/>
                          </a:rPr>
                          <m:t>𝑥</m:t>
                        </m:r>
                        <m:r>
                          <a:rPr lang="en-GB" sz="2400" i="1">
                            <a:latin typeface="Cambria Math"/>
                          </a:rPr>
                          <m:t>+6</m:t>
                        </m:r>
                      </m:e>
                    </m:d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400" i="1">
                            <a:latin typeface="Cambria Math"/>
                          </a:rPr>
                          <m:t>𝑥</m:t>
                        </m:r>
                        <m:r>
                          <a:rPr lang="en-GB" sz="2400" b="0" i="1" smtClean="0">
                            <a:latin typeface="Cambria Math"/>
                          </a:rPr>
                          <m:t>+1</m:t>
                        </m:r>
                      </m:e>
                    </m:d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400" i="1">
                            <a:latin typeface="Cambria Math"/>
                          </a:rPr>
                          <m:t>𝑥</m:t>
                        </m:r>
                        <m:r>
                          <a:rPr lang="en-GB" sz="2400" i="1">
                            <a:latin typeface="Cambria Math"/>
                          </a:rPr>
                          <m:t>+3</m:t>
                        </m:r>
                      </m:e>
                    </m:d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D.  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400" i="1">
                            <a:latin typeface="Cambria Math"/>
                          </a:rPr>
                          <m:t>𝑥</m:t>
                        </m:r>
                        <m:r>
                          <a:rPr lang="en-GB" sz="2400" b="0" i="1" smtClean="0">
                            <a:latin typeface="Cambria Math"/>
                          </a:rPr>
                          <m:t>−</m:t>
                        </m:r>
                        <m:r>
                          <a:rPr lang="en-GB" sz="2400" i="1">
                            <a:latin typeface="Cambria Math"/>
                          </a:rPr>
                          <m:t>6</m:t>
                        </m:r>
                      </m:e>
                    </m:d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400" i="1">
                            <a:latin typeface="Cambria Math"/>
                          </a:rPr>
                          <m:t>𝑥</m:t>
                        </m:r>
                        <m:r>
                          <a:rPr lang="en-GB" sz="2400" i="1">
                            <a:latin typeface="Cambria Math"/>
                          </a:rPr>
                          <m:t>−3</m:t>
                        </m:r>
                      </m:e>
                    </m:d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400" i="1">
                            <a:latin typeface="Cambria Math"/>
                          </a:rPr>
                          <m:t>𝑥</m:t>
                        </m:r>
                        <m:r>
                          <a:rPr lang="en-GB" sz="2400" b="0" i="1" smtClean="0">
                            <a:latin typeface="Cambria Math"/>
                          </a:rPr>
                          <m:t>−</m:t>
                        </m:r>
                        <m:r>
                          <a:rPr lang="en-GB" sz="2400" i="1">
                            <a:latin typeface="Cambria Math"/>
                          </a:rPr>
                          <m:t>1</m:t>
                        </m:r>
                      </m:e>
                    </m:d>
                  </m:oMath>
                </a14:m>
                <a:endParaRPr lang="en-US" sz="2400" dirty="0"/>
              </a:p>
              <a:p>
                <a:endParaRPr lang="en-US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960" y="1423759"/>
                <a:ext cx="11455080" cy="4855047"/>
              </a:xfrm>
              <a:prstGeom prst="rect">
                <a:avLst/>
              </a:prstGeom>
              <a:blipFill rotWithShape="1">
                <a:blip r:embed="rId3"/>
                <a:stretch>
                  <a:fillRect l="-798" t="-100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52945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4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80212" y="1423759"/>
                <a:ext cx="9580068" cy="47586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Perform this operation and express the answer in the simplest form</a:t>
                </a:r>
              </a:p>
              <a:p>
                <a:pPr marL="180000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/>
                            </a:rPr>
                            <m:t>−5</m:t>
                          </m:r>
                          <m:r>
                            <a:rPr lang="en-GB" sz="2400" b="0" i="1" smtClean="0">
                              <a:latin typeface="Cambria Math"/>
                            </a:rPr>
                            <m:t>𝑥</m:t>
                          </m:r>
                        </m:num>
                        <m:den>
                          <m:r>
                            <a:rPr lang="en-GB" sz="24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en-GB" sz="2400" b="0" i="1" smtClean="0">
                              <a:latin typeface="Cambria Math"/>
                            </a:rPr>
                            <m:t>−9</m:t>
                          </m:r>
                        </m:den>
                      </m:f>
                      <m:r>
                        <a:rPr lang="en-GB" sz="2400" b="0" i="1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/>
                            </a:rPr>
                            <m:t>−8</m:t>
                          </m:r>
                        </m:num>
                        <m:den>
                          <m:r>
                            <a:rPr lang="en-GB" sz="24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en-GB" sz="2400" b="0" i="1" smtClean="0">
                              <a:latin typeface="Cambria Math"/>
                            </a:rPr>
                            <m:t>−9</m:t>
                          </m:r>
                        </m:den>
                      </m:f>
                    </m:oMath>
                  </m:oMathPara>
                </a14:m>
                <a:endParaRPr lang="en-US" sz="2400" dirty="0" smtClean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A.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400" b="0" i="1" smtClean="0">
                            <a:latin typeface="Cambria Math"/>
                          </a:rPr>
                          <m:t>−5</m:t>
                        </m:r>
                        <m:r>
                          <a:rPr lang="en-GB" sz="2400" b="0" i="1" smtClean="0">
                            <a:latin typeface="Cambria Math"/>
                          </a:rPr>
                          <m:t>𝑥</m:t>
                        </m:r>
                        <m:r>
                          <a:rPr lang="en-GB" sz="2400" b="0" i="1" smtClean="0">
                            <a:latin typeface="Cambria Math"/>
                          </a:rPr>
                          <m:t> + 8</m:t>
                        </m:r>
                      </m:num>
                      <m:den>
                        <m:r>
                          <a:rPr lang="en-GB" sz="2400" b="0" i="1" smtClean="0">
                            <a:latin typeface="Cambria Math"/>
                          </a:rPr>
                          <m:t>𝑥</m:t>
                        </m:r>
                        <m:r>
                          <a:rPr lang="en-GB" sz="2400" b="0" i="1" smtClean="0">
                            <a:latin typeface="Cambria Math"/>
                          </a:rPr>
                          <m:t> −9</m:t>
                        </m:r>
                      </m:den>
                    </m:f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B.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400" i="1">
                            <a:latin typeface="Cambria Math"/>
                          </a:rPr>
                          <m:t>−5</m:t>
                        </m:r>
                        <m:r>
                          <a:rPr lang="en-GB" sz="2400" i="1">
                            <a:latin typeface="Cambria Math"/>
                          </a:rPr>
                          <m:t>𝑥</m:t>
                        </m:r>
                        <m:r>
                          <a:rPr lang="en-GB" sz="2400" i="1">
                            <a:latin typeface="Cambria Math"/>
                          </a:rPr>
                          <m:t> − 8</m:t>
                        </m:r>
                      </m:num>
                      <m:den>
                        <m:r>
                          <a:rPr lang="en-GB" sz="2400" i="1">
                            <a:latin typeface="Cambria Math"/>
                          </a:rPr>
                          <m:t>𝑥</m:t>
                        </m:r>
                        <m:r>
                          <a:rPr lang="en-GB" sz="2400" i="1">
                            <a:latin typeface="Cambria Math"/>
                          </a:rPr>
                          <m:t> −9</m:t>
                        </m:r>
                      </m:den>
                    </m:f>
                  </m:oMath>
                </a14:m>
                <a:r>
                  <a:rPr lang="en-US" sz="2400" dirty="0" smtClean="0"/>
                  <a:t> </a:t>
                </a:r>
              </a:p>
              <a:p>
                <a:endParaRPr lang="en-US" sz="2400" dirty="0"/>
              </a:p>
              <a:p>
                <a:r>
                  <a:rPr lang="en-US" sz="2400" dirty="0" smtClean="0"/>
                  <a:t>C.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400" i="1">
                            <a:latin typeface="Cambria Math"/>
                          </a:rPr>
                          <m:t>𝑥</m:t>
                        </m:r>
                        <m:r>
                          <a:rPr lang="en-GB" sz="2400" i="1">
                            <a:latin typeface="Cambria Math"/>
                          </a:rPr>
                          <m:t> −9</m:t>
                        </m:r>
                      </m:num>
                      <m:den>
                        <m:r>
                          <a:rPr lang="en-GB" sz="2400" b="0" i="1" smtClean="0">
                            <a:latin typeface="Cambria Math"/>
                          </a:rPr>
                          <m:t>−5</m:t>
                        </m:r>
                        <m:r>
                          <a:rPr lang="en-GB" sz="2400" i="1">
                            <a:latin typeface="Cambria Math"/>
                          </a:rPr>
                          <m:t>𝑥</m:t>
                        </m:r>
                      </m:den>
                    </m:f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D.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400" i="1">
                            <a:latin typeface="Cambria Math"/>
                          </a:rPr>
                          <m:t>𝑥</m:t>
                        </m:r>
                        <m:r>
                          <a:rPr lang="en-GB" sz="2400" i="1">
                            <a:latin typeface="Cambria Math"/>
                          </a:rPr>
                          <m:t> + 8</m:t>
                        </m:r>
                      </m:num>
                      <m:den>
                        <m:r>
                          <a:rPr lang="en-GB" sz="2400" i="1">
                            <a:latin typeface="Cambria Math"/>
                          </a:rPr>
                          <m:t>𝑥</m:t>
                        </m:r>
                        <m:r>
                          <a:rPr lang="en-GB" sz="2400" i="1">
                            <a:latin typeface="Cambria Math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sz="2400" dirty="0" smtClean="0"/>
                  <a:t>                     </a:t>
                </a:r>
                <a:endParaRPr lang="en-US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23759"/>
                <a:ext cx="9580068" cy="4758675"/>
              </a:xfrm>
              <a:prstGeom prst="rect">
                <a:avLst/>
              </a:prstGeom>
              <a:blipFill rotWithShape="1">
                <a:blip r:embed="rId3"/>
                <a:stretch>
                  <a:fillRect l="-1018" t="-1026" b="-2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72159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5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80212" y="1423759"/>
                <a:ext cx="11574904" cy="53244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Perform this operation and express the answer in the simplest form</a:t>
                </a:r>
              </a:p>
              <a:p>
                <a:endParaRPr lang="en-US" sz="2400" dirty="0" smtClean="0"/>
              </a:p>
              <a:p>
                <a:pPr marL="180000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/>
                            </a:rPr>
                            <m:t>3</m:t>
                          </m:r>
                          <m:r>
                            <a:rPr lang="en-GB" sz="2400" b="0" i="1" smtClean="0">
                              <a:latin typeface="Cambria Math"/>
                            </a:rPr>
                            <m:t>𝑦</m:t>
                          </m:r>
                          <m:r>
                            <a:rPr lang="en-GB" sz="2400" b="0" i="1" smtClean="0">
                              <a:latin typeface="Cambria Math"/>
                            </a:rPr>
                            <m:t>+2</m:t>
                          </m:r>
                        </m:num>
                        <m:den>
                          <m:r>
                            <a:rPr lang="en-GB" sz="2400" b="0" i="1" smtClean="0">
                              <a:latin typeface="Cambria Math"/>
                            </a:rPr>
                            <m:t>4</m:t>
                          </m:r>
                          <m:r>
                            <a:rPr lang="en-GB" sz="2400" b="0" i="1" smtClean="0">
                              <a:latin typeface="Cambria Math"/>
                            </a:rPr>
                            <m:t>𝑦</m:t>
                          </m:r>
                          <m:r>
                            <a:rPr lang="en-GB" sz="2400" b="0" i="1" smtClean="0">
                              <a:latin typeface="Cambria Math"/>
                            </a:rPr>
                            <m:t>−5</m:t>
                          </m:r>
                        </m:den>
                      </m:f>
                      <m:r>
                        <a:rPr lang="en-GB" sz="2400" b="0" i="1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/>
                            </a:rPr>
                            <m:t>𝑦</m:t>
                          </m:r>
                          <m:r>
                            <a:rPr lang="en-GB" sz="2400" b="0" i="1" smtClean="0">
                              <a:latin typeface="Cambria Math"/>
                            </a:rPr>
                            <m:t>−1</m:t>
                          </m:r>
                        </m:num>
                        <m:den>
                          <m:r>
                            <a:rPr lang="en-GB" sz="2400" b="0" i="1" smtClean="0">
                              <a:latin typeface="Cambria Math"/>
                            </a:rPr>
                            <m:t>5−4</m:t>
                          </m:r>
                          <m:r>
                            <a:rPr lang="en-GB" sz="2400" b="0" i="1" smtClean="0">
                              <a:latin typeface="Cambria Math"/>
                            </a:rPr>
                            <m:t>𝑦</m:t>
                          </m:r>
                        </m:den>
                      </m:f>
                    </m:oMath>
                  </m:oMathPara>
                </a14:m>
                <a:endParaRPr lang="en-US" sz="2400" dirty="0"/>
              </a:p>
              <a:p>
                <a:r>
                  <a:rPr lang="en-US" sz="2400" dirty="0" smtClean="0"/>
                  <a:t/>
                </a:r>
                <a:br>
                  <a:rPr lang="en-US" sz="2400" dirty="0" smtClean="0"/>
                </a:br>
                <a:r>
                  <a:rPr lang="en-US" sz="2400" dirty="0" smtClean="0"/>
                  <a:t>A.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400" b="0" i="1" smtClean="0">
                            <a:latin typeface="Cambria Math"/>
                          </a:rPr>
                          <m:t>𝑦</m:t>
                        </m:r>
                        <m:r>
                          <a:rPr lang="en-GB" sz="2400" b="0" i="1" smtClean="0">
                            <a:latin typeface="Cambria Math"/>
                          </a:rPr>
                          <m:t> + 1</m:t>
                        </m:r>
                      </m:num>
                      <m:den>
                        <m:r>
                          <a:rPr lang="en-GB" sz="2400" b="0" i="1" smtClean="0">
                            <a:latin typeface="Cambria Math"/>
                          </a:rPr>
                          <m:t>𝑦</m:t>
                        </m:r>
                        <m:r>
                          <a:rPr lang="en-GB" sz="2400" b="0" i="1" smtClean="0">
                            <a:latin typeface="Cambria Math"/>
                          </a:rPr>
                          <m:t> −5</m:t>
                        </m:r>
                      </m:den>
                    </m:f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B.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400" b="0" i="1" smtClean="0">
                            <a:latin typeface="Cambria Math"/>
                          </a:rPr>
                          <m:t>2</m:t>
                        </m:r>
                        <m:r>
                          <a:rPr lang="en-GB" sz="2400" i="1">
                            <a:latin typeface="Cambria Math"/>
                          </a:rPr>
                          <m:t>𝑦</m:t>
                        </m:r>
                        <m:r>
                          <a:rPr lang="en-GB" sz="2400" i="1">
                            <a:latin typeface="Cambria Math"/>
                          </a:rPr>
                          <m:t> +3</m:t>
                        </m:r>
                      </m:num>
                      <m:den>
                        <m:r>
                          <a:rPr lang="en-GB" sz="2400" b="0" i="1" smtClean="0">
                            <a:latin typeface="Cambria Math"/>
                          </a:rPr>
                          <m:t>4</m:t>
                        </m:r>
                        <m:r>
                          <a:rPr lang="en-GB" sz="2400" i="1">
                            <a:latin typeface="Cambria Math"/>
                          </a:rPr>
                          <m:t>𝑦</m:t>
                        </m:r>
                        <m:r>
                          <a:rPr lang="en-GB" sz="2400" i="1">
                            <a:latin typeface="Cambria Math"/>
                          </a:rPr>
                          <m:t> −5</m:t>
                        </m:r>
                      </m:den>
                    </m:f>
                  </m:oMath>
                </a14:m>
                <a:r>
                  <a:rPr lang="en-US" sz="2400" dirty="0" smtClean="0"/>
                  <a:t> </a:t>
                </a:r>
              </a:p>
              <a:p>
                <a:endParaRPr lang="en-US" sz="2400" dirty="0"/>
              </a:p>
              <a:p>
                <a:r>
                  <a:rPr lang="en-US" sz="2400" dirty="0" smtClean="0"/>
                  <a:t>C.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400" b="0" i="1" smtClean="0">
                            <a:latin typeface="Cambria Math"/>
                          </a:rPr>
                          <m:t>4</m:t>
                        </m:r>
                        <m:r>
                          <a:rPr lang="en-GB" sz="2400" i="1">
                            <a:latin typeface="Cambria Math"/>
                          </a:rPr>
                          <m:t>𝑦</m:t>
                        </m:r>
                        <m:r>
                          <a:rPr lang="en-GB" sz="2400" i="1">
                            <a:latin typeface="Cambria Math"/>
                          </a:rPr>
                          <m:t> + 1</m:t>
                        </m:r>
                      </m:num>
                      <m:den>
                        <m:r>
                          <a:rPr lang="en-GB" sz="2400" b="0" i="1" smtClean="0">
                            <a:latin typeface="Cambria Math"/>
                          </a:rPr>
                          <m:t>4</m:t>
                        </m:r>
                        <m:r>
                          <a:rPr lang="en-GB" sz="2400" i="1">
                            <a:latin typeface="Cambria Math"/>
                          </a:rPr>
                          <m:t>𝑦</m:t>
                        </m:r>
                        <m:r>
                          <a:rPr lang="en-GB" sz="2400" b="0" i="1" smtClean="0">
                            <a:latin typeface="Cambria Math"/>
                          </a:rPr>
                          <m:t> + </m:t>
                        </m:r>
                        <m:r>
                          <a:rPr lang="en-GB" sz="2400" i="1">
                            <a:latin typeface="Cambria Math"/>
                          </a:rPr>
                          <m:t>5</m:t>
                        </m:r>
                      </m:den>
                    </m:f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D.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400" b="0" i="1" smtClean="0">
                            <a:latin typeface="Cambria Math"/>
                          </a:rPr>
                          <m:t>2</m:t>
                        </m:r>
                        <m:r>
                          <a:rPr lang="en-GB" sz="2400" i="1">
                            <a:latin typeface="Cambria Math"/>
                          </a:rPr>
                          <m:t>𝑦</m:t>
                        </m:r>
                        <m:r>
                          <a:rPr lang="en-GB" sz="2400" i="1">
                            <a:latin typeface="Cambria Math"/>
                          </a:rPr>
                          <m:t> + 1</m:t>
                        </m:r>
                      </m:num>
                      <m:den>
                        <m:r>
                          <a:rPr lang="en-GB" sz="2400" b="0" i="1" smtClean="0">
                            <a:latin typeface="Cambria Math"/>
                          </a:rPr>
                          <m:t>4</m:t>
                        </m:r>
                        <m:r>
                          <a:rPr lang="en-GB" sz="2400" i="1">
                            <a:latin typeface="Cambria Math"/>
                          </a:rPr>
                          <m:t>𝑦</m:t>
                        </m:r>
                        <m:r>
                          <a:rPr lang="en-GB" sz="2400" i="1">
                            <a:latin typeface="Cambria Math"/>
                          </a:rPr>
                          <m:t> −5</m:t>
                        </m:r>
                      </m:den>
                    </m:f>
                  </m:oMath>
                </a14:m>
                <a:r>
                  <a:rPr lang="en-US" sz="2400" dirty="0" smtClean="0"/>
                  <a:t>                 </a:t>
                </a:r>
                <a:endParaRPr lang="en-US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23759"/>
                <a:ext cx="11574904" cy="5324406"/>
              </a:xfrm>
              <a:prstGeom prst="rect">
                <a:avLst/>
              </a:prstGeom>
              <a:blipFill rotWithShape="1">
                <a:blip r:embed="rId3"/>
                <a:stretch>
                  <a:fillRect l="-843" t="-91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30425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6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80212" y="1423759"/>
                <a:ext cx="11655114" cy="57669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Perform this operation and express the answer in the simplest form</a:t>
                </a:r>
              </a:p>
              <a:p>
                <a:endParaRPr lang="en-US" sz="2400" dirty="0" smtClean="0"/>
              </a:p>
              <a:p>
                <a:pPr marL="180000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/>
                            </a:rPr>
                            <m:t>2</m:t>
                          </m:r>
                          <m:r>
                            <a:rPr lang="en-GB" sz="2400" b="0" i="1" smtClean="0">
                              <a:latin typeface="Cambria Math"/>
                            </a:rPr>
                            <m:t>𝑦</m:t>
                          </m:r>
                          <m:r>
                            <a:rPr lang="en-GB" sz="2400" b="0" i="1" smtClean="0">
                              <a:latin typeface="Cambria Math"/>
                            </a:rPr>
                            <m:t>+3</m:t>
                          </m:r>
                        </m:num>
                        <m:den>
                          <m:r>
                            <a:rPr lang="en-GB" sz="2400" b="0" i="1" smtClean="0">
                              <a:latin typeface="Cambria Math"/>
                            </a:rPr>
                            <m:t>𝑦</m:t>
                          </m:r>
                          <m:r>
                            <a:rPr lang="en-GB" sz="2400" b="0" i="1" smtClean="0">
                              <a:latin typeface="Cambria Math"/>
                            </a:rPr>
                            <m:t>−4</m:t>
                          </m:r>
                        </m:den>
                      </m:f>
                      <m:r>
                        <a:rPr lang="en-GB" sz="2400" b="0" i="1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/>
                            </a:rPr>
                            <m:t>𝑦</m:t>
                          </m:r>
                          <m:r>
                            <a:rPr lang="en-GB" sz="2400" b="0" i="1" smtClean="0">
                              <a:latin typeface="Cambria Math"/>
                            </a:rPr>
                            <m:t>−5</m:t>
                          </m:r>
                        </m:num>
                        <m:den>
                          <m:r>
                            <a:rPr lang="en-GB" sz="2400" b="0" i="1" smtClean="0">
                              <a:latin typeface="Cambria Math"/>
                            </a:rPr>
                            <m:t>𝑦</m:t>
                          </m:r>
                          <m:r>
                            <a:rPr lang="en-GB" sz="2400" b="0" i="1" smtClean="0">
                              <a:latin typeface="Cambria Math"/>
                            </a:rPr>
                            <m:t>+2</m:t>
                          </m:r>
                        </m:den>
                      </m:f>
                    </m:oMath>
                  </m:oMathPara>
                </a14:m>
                <a:endParaRPr lang="en-US" sz="2400" dirty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A.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400" b="0" i="1" smtClean="0">
                            <a:latin typeface="Cambria Math"/>
                          </a:rPr>
                          <m:t>𝑦</m:t>
                        </m:r>
                        <m:r>
                          <a:rPr lang="en-GB" sz="2400" b="0" i="1" smtClean="0">
                            <a:latin typeface="Cambria Math"/>
                          </a:rPr>
                          <m:t> + 8</m:t>
                        </m:r>
                      </m:num>
                      <m:den>
                        <m:r>
                          <a:rPr lang="en-GB" sz="2400" b="0" i="1" smtClean="0">
                            <a:latin typeface="Cambria Math"/>
                          </a:rPr>
                          <m:t>−6</m:t>
                        </m:r>
                      </m:den>
                    </m:f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B.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4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400" b="0" i="1" smtClean="0">
                                <a:latin typeface="Cambria Math"/>
                              </a:rPr>
                              <m:t>𝑦</m:t>
                            </m:r>
                          </m:e>
                          <m:sup>
                            <m:r>
                              <a:rPr lang="en-GB" sz="24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GB" sz="2400" b="0" i="1" smtClean="0">
                            <a:latin typeface="Cambria Math"/>
                          </a:rPr>
                          <m:t>+ 16</m:t>
                        </m:r>
                        <m:r>
                          <a:rPr lang="en-GB" sz="2400" b="0" i="1" smtClean="0">
                            <a:latin typeface="Cambria Math"/>
                          </a:rPr>
                          <m:t>𝑦</m:t>
                        </m:r>
                        <m:r>
                          <a:rPr lang="en-GB" sz="2400" b="0" i="1" smtClean="0">
                            <a:latin typeface="Cambria Math"/>
                          </a:rPr>
                          <m:t> − 14</m:t>
                        </m:r>
                      </m:num>
                      <m:den>
                        <m:d>
                          <m:dPr>
                            <m:ctrlPr>
                              <a:rPr lang="en-US" sz="24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2400" b="0" i="1" smtClean="0">
                                <a:latin typeface="Cambria Math"/>
                              </a:rPr>
                              <m:t>𝑦</m:t>
                            </m:r>
                            <m:r>
                              <a:rPr lang="en-GB" sz="2400" b="0" i="1" smtClean="0">
                                <a:latin typeface="Cambria Math"/>
                              </a:rPr>
                              <m:t> + 2</m:t>
                            </m:r>
                          </m:e>
                        </m:d>
                        <m:d>
                          <m:dPr>
                            <m:ctrlPr>
                              <a:rPr lang="en-US" sz="24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2400" b="0" i="1" smtClean="0">
                                <a:latin typeface="Cambria Math"/>
                              </a:rPr>
                              <m:t>𝑦</m:t>
                            </m:r>
                            <m:r>
                              <a:rPr lang="en-GB" sz="2400" b="0" i="1" smtClean="0">
                                <a:latin typeface="Cambria Math"/>
                              </a:rPr>
                              <m:t> − 4</m:t>
                            </m:r>
                          </m:e>
                        </m:d>
                      </m:den>
                    </m:f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pPr marL="457200" indent="-457200">
                  <a:buAutoNum type="alphaUcPeriod" startAt="3"/>
                </a:pPr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400" b="0" i="1" smtClean="0">
                            <a:latin typeface="Cambria Math"/>
                          </a:rPr>
                          <m:t>𝑦</m:t>
                        </m:r>
                        <m:r>
                          <a:rPr lang="en-GB" sz="2400" b="0" i="1" smtClean="0">
                            <a:latin typeface="Cambria Math"/>
                          </a:rPr>
                          <m:t> + 8</m:t>
                        </m:r>
                      </m:num>
                      <m:den>
                        <m:d>
                          <m:d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2400" i="1">
                                <a:latin typeface="Cambria Math"/>
                              </a:rPr>
                              <m:t>𝑦</m:t>
                            </m:r>
                            <m:r>
                              <a:rPr lang="en-GB" sz="2400" i="1">
                                <a:latin typeface="Cambria Math"/>
                              </a:rPr>
                              <m:t> + 2</m:t>
                            </m:r>
                          </m:e>
                        </m:d>
                        <m:d>
                          <m:d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2400" i="1">
                                <a:latin typeface="Cambria Math"/>
                              </a:rPr>
                              <m:t>𝑦</m:t>
                            </m:r>
                            <m:r>
                              <a:rPr lang="en-GB" sz="2400" i="1">
                                <a:latin typeface="Cambria Math"/>
                              </a:rPr>
                              <m:t> − 4</m:t>
                            </m:r>
                          </m:e>
                        </m:d>
                      </m:den>
                    </m:f>
                  </m:oMath>
                </a14:m>
                <a:endParaRPr lang="en-US" sz="2400" dirty="0" smtClean="0"/>
              </a:p>
              <a:p>
                <a:pPr marL="457200" indent="-457200">
                  <a:buAutoNum type="alphaUcPeriod" startAt="3"/>
                </a:pPr>
                <a:endParaRPr lang="en-US" sz="2400" dirty="0"/>
              </a:p>
              <a:p>
                <a:pPr marL="457200" indent="-457200">
                  <a:buAutoNum type="alphaUcPeriod" startAt="3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400" i="1">
                                <a:latin typeface="Cambria Math"/>
                              </a:rPr>
                              <m:t>𝑦</m:t>
                            </m:r>
                          </m:e>
                          <m:sup>
                            <m:r>
                              <a:rPr lang="en-GB" sz="24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GB" sz="2400" b="0" i="1" smtClean="0">
                            <a:latin typeface="Cambria Math"/>
                          </a:rPr>
                          <m:t>−</m:t>
                        </m:r>
                        <m:r>
                          <a:rPr lang="en-GB" sz="2400" i="1">
                            <a:latin typeface="Cambria Math"/>
                          </a:rPr>
                          <m:t> 16</m:t>
                        </m:r>
                        <m:r>
                          <a:rPr lang="en-GB" sz="2400" i="1">
                            <a:latin typeface="Cambria Math"/>
                          </a:rPr>
                          <m:t>𝑦</m:t>
                        </m:r>
                        <m:r>
                          <a:rPr lang="en-GB" sz="2400" b="0" i="1" smtClean="0">
                            <a:latin typeface="Cambria Math"/>
                          </a:rPr>
                          <m:t> +</m:t>
                        </m:r>
                        <m:r>
                          <a:rPr lang="en-GB" sz="2400" i="1">
                            <a:latin typeface="Cambria Math"/>
                          </a:rPr>
                          <m:t> 14</m:t>
                        </m:r>
                      </m:num>
                      <m:den>
                        <m:d>
                          <m:d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2400" i="1">
                                <a:latin typeface="Cambria Math"/>
                              </a:rPr>
                              <m:t>𝑦</m:t>
                            </m:r>
                            <m:r>
                              <a:rPr lang="en-GB" sz="2400" i="1">
                                <a:latin typeface="Cambria Math"/>
                              </a:rPr>
                              <m:t> + 2</m:t>
                            </m:r>
                          </m:e>
                        </m:d>
                        <m:d>
                          <m:d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2400" i="1">
                                <a:latin typeface="Cambria Math"/>
                              </a:rPr>
                              <m:t>𝑦</m:t>
                            </m:r>
                            <m:r>
                              <a:rPr lang="en-GB" sz="2400" i="1">
                                <a:latin typeface="Cambria Math"/>
                              </a:rPr>
                              <m:t> − 4</m:t>
                            </m:r>
                          </m:e>
                        </m:d>
                      </m:den>
                    </m:f>
                  </m:oMath>
                </a14:m>
                <a:endParaRPr lang="en-US" sz="2400" dirty="0" smtClean="0"/>
              </a:p>
              <a:p>
                <a:endParaRPr lang="en-US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23759"/>
                <a:ext cx="11655114" cy="5766900"/>
              </a:xfrm>
              <a:prstGeom prst="rect">
                <a:avLst/>
              </a:prstGeom>
              <a:blipFill rotWithShape="1">
                <a:blip r:embed="rId3"/>
                <a:stretch>
                  <a:fillRect l="-837" t="-84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03946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7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80212" y="1423759"/>
                <a:ext cx="10037268" cy="47680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Perform this operation and express the answer in the simplest form</a:t>
                </a:r>
              </a:p>
              <a:p>
                <a:pPr marL="1800000">
                  <a:spcBef>
                    <a:spcPts val="12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/>
                            </a:rPr>
                            <m:t>8</m:t>
                          </m:r>
                          <m:r>
                            <a:rPr lang="en-GB" sz="2400" b="0" i="1" smtClean="0">
                              <a:latin typeface="Cambria Math"/>
                            </a:rPr>
                            <m:t>𝑎</m:t>
                          </m:r>
                          <m:r>
                            <a:rPr lang="en-GB" sz="2400" b="0" i="1" smtClean="0">
                              <a:latin typeface="Cambria Math"/>
                            </a:rPr>
                            <m:t>+6</m:t>
                          </m:r>
                        </m:num>
                        <m:den>
                          <m:r>
                            <a:rPr lang="en-GB" sz="2400" b="0" i="1" smtClean="0">
                              <a:latin typeface="Cambria Math"/>
                            </a:rPr>
                            <m:t>4</m:t>
                          </m:r>
                          <m:r>
                            <a:rPr lang="en-GB" sz="2400" b="0" i="1" smtClean="0">
                              <a:latin typeface="Cambria Math"/>
                            </a:rPr>
                            <m:t>𝑎𝑏</m:t>
                          </m:r>
                        </m:den>
                      </m:f>
                      <m:r>
                        <a:rPr lang="en-GB" sz="2400" b="0" i="1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/>
                            </a:rPr>
                            <m:t>4</m:t>
                          </m:r>
                          <m:r>
                            <a:rPr lang="en-GB" sz="2400" b="0" i="1" smtClean="0">
                              <a:latin typeface="Cambria Math"/>
                            </a:rPr>
                            <m:t>𝑎</m:t>
                          </m:r>
                          <m:r>
                            <a:rPr lang="en-GB" sz="2400" b="0" i="1" smtClean="0">
                              <a:latin typeface="Cambria Math"/>
                            </a:rPr>
                            <m:t>+2</m:t>
                          </m:r>
                          <m:r>
                            <a:rPr lang="en-GB" sz="2400" b="0" i="1" smtClean="0">
                              <a:latin typeface="Cambria Math"/>
                            </a:rPr>
                            <m:t>𝑏</m:t>
                          </m:r>
                        </m:num>
                        <m:den>
                          <m:r>
                            <a:rPr lang="en-GB" sz="2400" b="0" i="1" smtClean="0">
                              <a:latin typeface="Cambria Math"/>
                            </a:rPr>
                            <m:t>4</m:t>
                          </m:r>
                          <m:r>
                            <a:rPr lang="en-GB" sz="2400" b="0" i="1" smtClean="0">
                              <a:latin typeface="Cambria Math"/>
                            </a:rPr>
                            <m:t>𝑎𝑏</m:t>
                          </m:r>
                        </m:den>
                      </m:f>
                    </m:oMath>
                  </m:oMathPara>
                </a14:m>
                <a:endParaRPr lang="en-US" sz="2400" dirty="0" smtClean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A.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400" b="0" i="1" smtClean="0">
                            <a:latin typeface="Cambria Math"/>
                          </a:rPr>
                          <m:t>4</m:t>
                        </m:r>
                        <m:r>
                          <a:rPr lang="en-GB" sz="2400" b="0" i="1" smtClean="0">
                            <a:latin typeface="Cambria Math"/>
                          </a:rPr>
                          <m:t>𝑎</m:t>
                        </m:r>
                        <m:r>
                          <a:rPr lang="en-GB" sz="2400" b="0" i="1" smtClean="0">
                            <a:latin typeface="Cambria Math"/>
                          </a:rPr>
                          <m:t> −2</m:t>
                        </m:r>
                        <m:r>
                          <a:rPr lang="en-GB" sz="2400" b="0" i="1" smtClean="0">
                            <a:latin typeface="Cambria Math"/>
                          </a:rPr>
                          <m:t>𝑏</m:t>
                        </m:r>
                        <m:r>
                          <a:rPr lang="en-GB" sz="2400" b="0" i="1" smtClean="0">
                            <a:latin typeface="Cambria Math"/>
                          </a:rPr>
                          <m:t> + 6</m:t>
                        </m:r>
                      </m:num>
                      <m:den>
                        <m:r>
                          <a:rPr lang="en-GB" sz="2400" b="0" i="1" smtClean="0">
                            <a:latin typeface="Cambria Math"/>
                          </a:rPr>
                          <m:t>4</m:t>
                        </m:r>
                        <m:r>
                          <a:rPr lang="en-GB" sz="2400" b="0" i="1" smtClean="0">
                            <a:latin typeface="Cambria Math"/>
                          </a:rPr>
                          <m:t>𝑎𝑏</m:t>
                        </m:r>
                      </m:den>
                    </m:f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B.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400" b="0" i="1" smtClean="0">
                            <a:latin typeface="Cambria Math"/>
                          </a:rPr>
                          <m:t>2</m:t>
                        </m:r>
                        <m:r>
                          <a:rPr lang="en-GB" sz="2400" i="1">
                            <a:latin typeface="Cambria Math"/>
                          </a:rPr>
                          <m:t>𝑎</m:t>
                        </m:r>
                        <m:r>
                          <a:rPr lang="en-GB" sz="2400" i="1">
                            <a:latin typeface="Cambria Math"/>
                          </a:rPr>
                          <m:t> − </m:t>
                        </m:r>
                        <m:r>
                          <a:rPr lang="en-GB" sz="2400" i="1">
                            <a:latin typeface="Cambria Math"/>
                          </a:rPr>
                          <m:t>𝑏</m:t>
                        </m:r>
                        <m:r>
                          <a:rPr lang="en-GB" sz="2400" i="1">
                            <a:latin typeface="Cambria Math"/>
                          </a:rPr>
                          <m:t> + 3</m:t>
                        </m:r>
                      </m:num>
                      <m:den>
                        <m:r>
                          <a:rPr lang="en-GB" sz="2400" b="0" i="1" smtClean="0">
                            <a:latin typeface="Cambria Math"/>
                          </a:rPr>
                          <m:t>2</m:t>
                        </m:r>
                        <m:r>
                          <a:rPr lang="en-GB" sz="2400" i="1">
                            <a:latin typeface="Cambria Math"/>
                          </a:rPr>
                          <m:t>𝑎𝑏</m:t>
                        </m:r>
                      </m:den>
                    </m:f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C.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400" b="0" i="1" smtClean="0">
                            <a:latin typeface="Cambria Math"/>
                          </a:rPr>
                          <m:t>2</m:t>
                        </m:r>
                        <m:r>
                          <a:rPr lang="en-GB" sz="2400" i="1">
                            <a:latin typeface="Cambria Math"/>
                          </a:rPr>
                          <m:t>𝑎</m:t>
                        </m:r>
                        <m:r>
                          <a:rPr lang="en-GB" sz="2400" b="0" i="1" smtClean="0">
                            <a:latin typeface="Cambria Math"/>
                          </a:rPr>
                          <m:t> + 3 </m:t>
                        </m:r>
                        <m:r>
                          <a:rPr lang="en-GB" sz="2400" i="1">
                            <a:latin typeface="Cambria Math"/>
                          </a:rPr>
                          <m:t>+</m:t>
                        </m:r>
                        <m:r>
                          <a:rPr lang="en-GB" sz="2400" b="0" i="1" smtClean="0">
                            <a:latin typeface="Cambria Math"/>
                          </a:rPr>
                          <m:t> </m:t>
                        </m:r>
                        <m:r>
                          <a:rPr lang="en-GB" sz="2400" b="0" i="1" smtClean="0">
                            <a:latin typeface="Cambria Math"/>
                          </a:rPr>
                          <m:t>𝑏</m:t>
                        </m:r>
                      </m:num>
                      <m:den>
                        <m:r>
                          <a:rPr lang="en-GB" sz="2400" b="0" i="1" smtClean="0">
                            <a:latin typeface="Cambria Math"/>
                          </a:rPr>
                          <m:t>2</m:t>
                        </m:r>
                        <m:r>
                          <a:rPr lang="en-GB" sz="2400" i="1">
                            <a:latin typeface="Cambria Math"/>
                          </a:rPr>
                          <m:t>𝑎𝑏</m:t>
                        </m:r>
                      </m:den>
                    </m:f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D.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400" i="1">
                            <a:latin typeface="Cambria Math"/>
                          </a:rPr>
                          <m:t>4</m:t>
                        </m:r>
                        <m:r>
                          <a:rPr lang="en-GB" sz="2400" i="1">
                            <a:latin typeface="Cambria Math"/>
                          </a:rPr>
                          <m:t>𝑎</m:t>
                        </m:r>
                        <m:r>
                          <a:rPr lang="en-GB" sz="2400" b="0" i="1" smtClean="0">
                            <a:latin typeface="Cambria Math"/>
                          </a:rPr>
                          <m:t> + </m:t>
                        </m:r>
                        <m:r>
                          <a:rPr lang="en-GB" sz="2400" i="1">
                            <a:latin typeface="Cambria Math"/>
                          </a:rPr>
                          <m:t>2</m:t>
                        </m:r>
                        <m:r>
                          <a:rPr lang="en-GB" sz="2400" i="1">
                            <a:latin typeface="Cambria Math"/>
                          </a:rPr>
                          <m:t>𝑏</m:t>
                        </m:r>
                        <m:r>
                          <a:rPr lang="en-GB" sz="2400" i="1">
                            <a:latin typeface="Cambria Math"/>
                          </a:rPr>
                          <m:t> + 6</m:t>
                        </m:r>
                      </m:num>
                      <m:den>
                        <m:r>
                          <a:rPr lang="en-GB" sz="2400" i="1">
                            <a:latin typeface="Cambria Math"/>
                          </a:rPr>
                          <m:t>4</m:t>
                        </m:r>
                        <m:r>
                          <a:rPr lang="en-GB" sz="2400" i="1">
                            <a:latin typeface="Cambria Math"/>
                          </a:rPr>
                          <m:t>𝑎𝑏</m:t>
                        </m:r>
                      </m:den>
                    </m:f>
                  </m:oMath>
                </a14:m>
                <a:r>
                  <a:rPr lang="en-US" sz="2400" dirty="0" smtClean="0"/>
                  <a:t>                   </a:t>
                </a:r>
                <a:endParaRPr lang="en-US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23759"/>
                <a:ext cx="10037268" cy="4768037"/>
              </a:xfrm>
              <a:prstGeom prst="rect">
                <a:avLst/>
              </a:prstGeom>
              <a:blipFill rotWithShape="1">
                <a:blip r:embed="rId3"/>
                <a:stretch>
                  <a:fillRect l="-971" t="-1023" b="-38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46757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8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80210" y="1423759"/>
                <a:ext cx="11180269" cy="51528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Perform this operation and express the answer in the simplest form</a:t>
                </a:r>
              </a:p>
              <a:p>
                <a:pPr marL="1800000">
                  <a:spcBef>
                    <a:spcPts val="12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40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400" b="0" i="1" smtClean="0">
                                  <a:latin typeface="Cambria Math"/>
                                </a:rPr>
                                <m:t>2</m:t>
                              </m:r>
                              <m:r>
                                <a:rPr lang="en-GB" sz="2400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GB" sz="24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GB" sz="2400" b="0" i="1" smtClean="0">
                              <a:latin typeface="Cambria Math"/>
                            </a:rPr>
                            <m:t>−48</m:t>
                          </m:r>
                        </m:num>
                        <m:den>
                          <m:sSup>
                            <m:sSupPr>
                              <m:ctrlPr>
                                <a:rPr lang="en-US" sz="240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400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GB" sz="24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GB" sz="2400" b="0" i="1" smtClean="0">
                              <a:latin typeface="Cambria Math"/>
                            </a:rPr>
                            <m:t>−16</m:t>
                          </m:r>
                        </m:den>
                      </m:f>
                      <m:r>
                        <a:rPr lang="en-GB" sz="2400" b="0" i="1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en-GB" sz="2400" b="0" i="1" smtClean="0">
                              <a:latin typeface="Cambria Math"/>
                            </a:rPr>
                            <m:t>+6</m:t>
                          </m:r>
                        </m:num>
                        <m:den>
                          <m:r>
                            <a:rPr lang="en-GB" sz="24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en-GB" sz="2400" b="0" i="1" smtClean="0">
                              <a:latin typeface="Cambria Math"/>
                            </a:rPr>
                            <m:t>+4</m:t>
                          </m:r>
                        </m:den>
                      </m:f>
                    </m:oMath>
                  </m:oMathPara>
                </a14:m>
                <a:endParaRPr lang="en-US" sz="2400" dirty="0"/>
              </a:p>
              <a:p>
                <a:endParaRPr lang="en-US" sz="2400" dirty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A.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400" b="0" i="1" smtClean="0">
                            <a:latin typeface="Cambria Math"/>
                          </a:rPr>
                          <m:t>𝑥</m:t>
                        </m:r>
                        <m:r>
                          <a:rPr lang="en-GB" sz="2400" b="0" i="1" smtClean="0">
                            <a:latin typeface="Cambria Math"/>
                          </a:rPr>
                          <m:t> − 6</m:t>
                        </m:r>
                      </m:num>
                      <m:den>
                        <m:r>
                          <a:rPr lang="en-GB" sz="2400" b="0" i="1" smtClean="0">
                            <a:latin typeface="Cambria Math"/>
                          </a:rPr>
                          <m:t>𝑥</m:t>
                        </m:r>
                        <m:r>
                          <a:rPr lang="en-GB" sz="2400" b="0" i="1" smtClean="0">
                            <a:latin typeface="Cambria Math"/>
                          </a:rPr>
                          <m:t> − 4</m:t>
                        </m:r>
                      </m:den>
                    </m:f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B.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GB" sz="24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GB" sz="2400" b="0" i="0" smtClean="0">
                        <a:latin typeface="Cambria Math"/>
                      </a:rPr>
                      <m:t>+2</m:t>
                    </m:r>
                    <m:r>
                      <m:rPr>
                        <m:sty m:val="p"/>
                      </m:rPr>
                      <a:rPr lang="en-GB" sz="2400" b="0" i="0" smtClean="0">
                        <a:latin typeface="Cambria Math"/>
                      </a:rPr>
                      <m:t>x</m:t>
                    </m:r>
                    <m:r>
                      <a:rPr lang="en-GB" sz="2400" b="0" i="0" smtClean="0">
                        <a:latin typeface="Cambria Math"/>
                      </a:rPr>
                      <m:t>−72</m:t>
                    </m:r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C.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400" i="1">
                            <a:latin typeface="Cambria Math"/>
                          </a:rPr>
                          <m:t>𝑥</m:t>
                        </m:r>
                        <m:r>
                          <a:rPr lang="en-GB" sz="2400" b="0" i="1" smtClean="0">
                            <a:latin typeface="Cambria Math"/>
                          </a:rPr>
                          <m:t> +</m:t>
                        </m:r>
                        <m:r>
                          <a:rPr lang="en-GB" sz="2400" i="1">
                            <a:latin typeface="Cambria Math"/>
                          </a:rPr>
                          <m:t> 6</m:t>
                        </m:r>
                      </m:num>
                      <m:den>
                        <m:r>
                          <a:rPr lang="en-GB" sz="2400" i="1">
                            <a:latin typeface="Cambria Math"/>
                          </a:rPr>
                          <m:t>𝑥</m:t>
                        </m:r>
                        <m:r>
                          <a:rPr lang="en-GB" sz="2400" i="1">
                            <a:latin typeface="Cambria Math"/>
                          </a:rPr>
                          <m:t> − 4</m:t>
                        </m:r>
                      </m:den>
                    </m:f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D.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400" i="1">
                            <a:latin typeface="Cambria Math"/>
                          </a:rPr>
                          <m:t>𝑥</m:t>
                        </m:r>
                        <m:r>
                          <a:rPr lang="en-GB" sz="2400" i="1">
                            <a:latin typeface="Cambria Math"/>
                          </a:rPr>
                          <m:t> − 6</m:t>
                        </m:r>
                      </m:num>
                      <m:den>
                        <m:r>
                          <a:rPr lang="en-GB" sz="2400" i="1">
                            <a:latin typeface="Cambria Math"/>
                          </a:rPr>
                          <m:t>𝑥</m:t>
                        </m:r>
                        <m:r>
                          <a:rPr lang="en-GB" sz="2400" b="0" i="1" smtClean="0">
                            <a:latin typeface="Cambria Math"/>
                          </a:rPr>
                          <m:t> +</m:t>
                        </m:r>
                        <m:r>
                          <a:rPr lang="en-GB" sz="2400" i="1">
                            <a:latin typeface="Cambria Math"/>
                          </a:rPr>
                          <m:t> 4</m:t>
                        </m:r>
                      </m:den>
                    </m:f>
                  </m:oMath>
                </a14:m>
                <a:r>
                  <a:rPr lang="en-US" sz="2400" dirty="0" smtClean="0"/>
                  <a:t>                 </a:t>
                </a:r>
                <a:endParaRPr lang="en-US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0" y="1423759"/>
                <a:ext cx="11180269" cy="5152885"/>
              </a:xfrm>
              <a:prstGeom prst="rect">
                <a:avLst/>
              </a:prstGeom>
              <a:blipFill rotWithShape="1">
                <a:blip r:embed="rId3"/>
                <a:stretch>
                  <a:fillRect l="-872" t="-9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8" name="Picture 2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3825" cy="14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0" y="1428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0930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9039</TotalTime>
  <Words>198</Words>
  <Application>Microsoft Office PowerPoint</Application>
  <PresentationFormat>Widescreen</PresentationFormat>
  <Paragraphs>162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Calibri</vt:lpstr>
      <vt:lpstr>Calibri Light</vt:lpstr>
      <vt:lpstr>Cambria Math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Snehal Velhankar</dc:creator>
  <cp:lastModifiedBy>Roxburgh, Joanne</cp:lastModifiedBy>
  <cp:revision>101</cp:revision>
  <dcterms:created xsi:type="dcterms:W3CDTF">2015-02-19T09:01:21Z</dcterms:created>
  <dcterms:modified xsi:type="dcterms:W3CDTF">2016-01-13T16:57:58Z</dcterms:modified>
</cp:coreProperties>
</file>