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  <p:sldId id="280" r:id="rId13"/>
    <p:sldId id="281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Lesson05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29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Which of the following is not a perfect square</a:t>
                </a:r>
                <a:r>
                  <a:rPr lang="en-US" sz="2400" dirty="0" smtClean="0"/>
                  <a:t>?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4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12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 + 9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+ 8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+ 16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4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20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+ 25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9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+ 12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All are perfect squares</a:t>
                </a: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290213"/>
              </a:xfrm>
              <a:prstGeom prst="rect">
                <a:avLst/>
              </a:prstGeom>
              <a:blipFill rotWithShape="1">
                <a:blip r:embed="rId3"/>
                <a:stretch>
                  <a:fillRect l="-922" t="-1138" b="-2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Factor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𝐿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8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 + 12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 – 6)(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+2)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+6)(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+2)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 – 6)(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 – 2)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+6)(</m:t>
                    </m:r>
                    <m:r>
                      <a:rPr lang="en-US" sz="2400" i="1" dirty="0">
                        <a:latin typeface="Cambria Math"/>
                      </a:rPr>
                      <m:t>𝐿</m:t>
                    </m:r>
                    <m:r>
                      <a:rPr lang="en-US" sz="2400" i="1" dirty="0">
                        <a:latin typeface="Cambria Math"/>
                      </a:rPr>
                      <m:t> – 2)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72" t="-1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245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Factor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+5</m:t>
                    </m:r>
                    <m:d>
                      <m:d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+2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−2</m:t>
                    </m:r>
                  </m:oMath>
                </a14:m>
                <a:r>
                  <a:rPr lang="en-GB" sz="2400" b="0" dirty="0" smtClean="0"/>
                  <a:t>.</a:t>
                </a:r>
                <a:endParaRPr lang="en-GB" sz="2400" b="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US" sz="2400" i="1" dirty="0">
                        <a:latin typeface="Cambria Math"/>
                      </a:rPr>
                      <m:t>)(</m:t>
                    </m:r>
                    <m:r>
                      <a:rPr lang="en-GB" sz="2400" b="0" i="1" dirty="0" smtClean="0">
                        <a:latin typeface="Cambria Math"/>
                      </a:rPr>
                      <m:t>9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5</m:t>
                    </m:r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GB" sz="2400" b="0" i="1" dirty="0" smtClean="0">
                        <a:latin typeface="Cambria Math"/>
                      </a:rPr>
                      <m:t>9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5</m:t>
                    </m:r>
                    <m:r>
                      <a:rPr lang="en-US" sz="2400" i="1" dirty="0">
                        <a:latin typeface="Cambria Math"/>
                      </a:rPr>
                      <m:t>)(</m:t>
                    </m:r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)(</m:t>
                    </m:r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2)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245136"/>
              </a:xfrm>
              <a:prstGeom prst="rect">
                <a:avLst/>
              </a:prstGeom>
              <a:blipFill rotWithShape="0">
                <a:blip r:embed="rId3"/>
                <a:stretch>
                  <a:fillRect l="-872" t="-11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15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+27</m:t>
                    </m:r>
                  </m:oMath>
                </a14:m>
                <a:r>
                  <a:rPr lang="en-GB" sz="2400" b="0" dirty="0" smtClean="0"/>
                  <a:t>.</a:t>
                </a:r>
                <a:endParaRPr lang="en-GB" sz="2400" b="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b="0" i="1" dirty="0" smtClean="0">
                            <a:latin typeface="Cambria Math"/>
                          </a:rPr>
                          <m:t>+9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+7</m:t>
                                </m:r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dirty="0" smtClean="0">
                            <a:latin typeface="Cambria Math"/>
                          </a:rPr>
                          <m:t>−3</m:t>
                        </m:r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b="0" i="1" dirty="0" smtClean="0">
                            <a:latin typeface="Cambria Math"/>
                          </a:rPr>
                          <m:t>+9</m:t>
                        </m:r>
                      </m:e>
                    </m:d>
                  </m:oMath>
                </a14:m>
                <a:endParaRPr lang="en-GB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i="1" dirty="0">
                            <a:latin typeface="Cambria Math"/>
                          </a:rPr>
                          <m:t>+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 dirty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+7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</m:e>
                          <m:sup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 dirty="0">
                            <a:latin typeface="Cambria Math"/>
                          </a:rPr>
                          <m:t>−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i="1" dirty="0">
                            <a:latin typeface="Cambria Math"/>
                          </a:rPr>
                          <m:t>+9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GB" sz="2400" i="1" dirty="0">
                            <a:latin typeface="Cambria Math"/>
                          </a:rPr>
                          <m:t>9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 dirty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+7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</m:e>
                          <m:sup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 dirty="0">
                            <a:latin typeface="Cambria Math"/>
                          </a:rPr>
                          <m:t>−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i="1" dirty="0">
                            <a:latin typeface="Cambria Math"/>
                          </a:rPr>
                          <m:t>+9</m:t>
                        </m:r>
                      </m:e>
                    </m:d>
                  </m:oMath>
                </a14:m>
                <a:endParaRPr lang="en-GB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b="0" i="1" dirty="0" smtClean="0">
                            <a:latin typeface="Cambria Math"/>
                          </a:rPr>
                          <m:t>−3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 dirty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+7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𝑦</m:t>
                                </m:r>
                              </m:e>
                            </m:d>
                          </m:e>
                          <m:sup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 dirty="0">
                            <a:latin typeface="Cambria Math"/>
                          </a:rPr>
                          <m:t>−9</m:t>
                        </m:r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+7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𝑦</m:t>
                            </m:r>
                          </m:e>
                        </m:d>
                        <m:r>
                          <a:rPr lang="en-GB" sz="2400" i="1" dirty="0">
                            <a:latin typeface="Cambria Math"/>
                          </a:rPr>
                          <m:t>+9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72" t="-1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30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(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GB" sz="2400" b="0" i="1" dirty="0" smtClean="0">
                        <a:latin typeface="Cambria Math"/>
                      </a:rPr>
                      <m:t>−5)</m:t>
                    </m:r>
                  </m:oMath>
                </a14:m>
                <a:endParaRPr lang="en-GB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e>
                    </m:d>
                  </m:oMath>
                </a14:m>
                <a:endParaRPr lang="en-GB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72" t="-1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5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35064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Factor </a:t>
                </a:r>
                <a:r>
                  <a:rPr lang="en-US" sz="2400" dirty="0"/>
                  <a:t>completely: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+20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+20  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5(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GB" sz="2400" b="0" i="1" dirty="0" smtClean="0">
                        <a:latin typeface="Cambria Math"/>
                      </a:rPr>
                      <m:t>+</m:t>
                    </m:r>
                    <m:r>
                      <a:rPr lang="en-US" sz="2400" i="1" dirty="0" smtClean="0">
                        <a:latin typeface="Cambria Math"/>
                      </a:rPr>
                      <m:t>2)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5(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GB" sz="2400" b="0" i="1" dirty="0" smtClean="0">
                        <a:latin typeface="Cambria Math"/>
                      </a:rPr>
                      <m:t>+</m:t>
                    </m:r>
                    <m:r>
                      <a:rPr lang="en-US" sz="2400" i="1" dirty="0" smtClean="0">
                        <a:latin typeface="Cambria Math"/>
                      </a:rPr>
                      <m:t>2)(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r>
                      <a:rPr lang="en-US" sz="2400" i="1" dirty="0" smtClean="0">
                        <a:latin typeface="Cambria Math"/>
                      </a:rPr>
                      <m:t>2)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5(</m:t>
                    </m:r>
                    <m:r>
                      <a:rPr lang="en-US" sz="2400" i="1" dirty="0" smtClean="0">
                        <a:latin typeface="Cambria Math"/>
                      </a:rPr>
                      <m:t>𝑚</m:t>
                    </m:r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r>
                      <a:rPr lang="en-US" sz="2400" i="1" dirty="0" smtClean="0">
                        <a:latin typeface="Cambria Math"/>
                      </a:rPr>
                      <m:t>2)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5(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</m:t>
                    </m:r>
                    <m:r>
                      <a:rPr lang="en-US" sz="2400" i="1" dirty="0">
                        <a:latin typeface="Cambria Math"/>
                      </a:rPr>
                      <m:t>4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 + 2)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3506473"/>
              </a:xfrm>
              <a:prstGeom prst="rect">
                <a:avLst/>
              </a:prstGeom>
              <a:blipFill rotWithShape="1">
                <a:blip r:embed="rId3"/>
                <a:stretch>
                  <a:fillRect l="-839" t="-1391" b="-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830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</a:t>
                </a:r>
                <a:r>
                  <a:rPr lang="en-US" sz="2400" dirty="0"/>
                  <a:t>greatest common factor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28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4</m:t>
                    </m:r>
                    <m:r>
                      <a:rPr lang="en-US" sz="2400" i="1" dirty="0">
                        <a:latin typeface="Cambria Math"/>
                      </a:rPr>
                      <m:t>𝑠</m:t>
                    </m:r>
                    <m:r>
                      <a:rPr lang="en-US" sz="2400" i="1" baseline="30000" dirty="0">
                        <a:latin typeface="Cambria Math"/>
                      </a:rPr>
                      <m:t>2 </m:t>
                    </m:r>
                    <m:r>
                      <a:rPr lang="en-US" sz="2400" i="1" dirty="0">
                        <a:latin typeface="Cambria Math"/>
                      </a:rPr>
                      <m:t>+ 7</m:t>
                    </m:r>
                    <m:r>
                      <a:rPr lang="en-US" sz="2400" i="1" dirty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𝑠</m:t>
                    </m:r>
                    <m:r>
                      <a:rPr lang="en-US" sz="2400" i="1" dirty="0">
                        <a:latin typeface="Cambria Math"/>
                      </a:rPr>
                      <m:t> – 35</m:t>
                    </m:r>
                    <m:r>
                      <a:rPr lang="en-US" sz="2400" i="1" dirty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4</m:t>
                    </m:r>
                    <m:r>
                      <a:rPr lang="en-US" sz="2400" i="1" dirty="0">
                        <a:latin typeface="Cambria Math"/>
                      </a:rPr>
                      <m:t>𝑠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is </a:t>
                </a:r>
                <a:r>
                  <a:rPr lang="en-US" sz="2400" dirty="0" smtClean="0"/>
                  <a:t> </a:t>
                </a:r>
                <a:endParaRPr lang="en-US" sz="2400" b="1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7</m:t>
                    </m:r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𝑟𝑠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830729"/>
              </a:xfrm>
              <a:prstGeom prst="rect">
                <a:avLst/>
              </a:prstGeom>
              <a:blipFill rotWithShape="1">
                <a:blip r:embed="rId3"/>
                <a:stretch>
                  <a:fillRect l="-843" t="-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3595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dirty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dirty="0" smtClean="0">
                                  <a:latin typeface="Cambria Math"/>
                                </a:rPr>
                                <m:t>+6</m:t>
                              </m:r>
                            </m:e>
                          </m:d>
                        </m:e>
                        <m:sup>
                          <m:r>
                            <a:rPr lang="en-GB" sz="24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 dirty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</m:t>
                    </m:r>
                    <m:r>
                      <a:rPr lang="en-US" sz="2400" i="1" dirty="0" smtClean="0">
                        <a:latin typeface="Cambria Math"/>
                      </a:rPr>
                      <m:t>36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+ 12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+ 36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</m:t>
                    </m:r>
                    <m:r>
                      <a:rPr lang="en-US" sz="2400" i="1" dirty="0" smtClean="0">
                        <a:latin typeface="Cambria Math"/>
                      </a:rPr>
                      <m:t>36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12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+ 36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3595664"/>
              </a:xfrm>
              <a:prstGeom prst="rect">
                <a:avLst/>
              </a:prstGeom>
              <a:blipFill rotWithShape="1">
                <a:blip r:embed="rId3"/>
                <a:stretch>
                  <a:fillRect l="-798" b="-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335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is a factor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27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400" dirty="0"/>
                  <a:t>, what is the other factor</a:t>
                </a:r>
                <a:r>
                  <a:rPr lang="en-US" sz="2400" dirty="0" smtClean="0"/>
                  <a:t>?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</m:t>
                    </m:r>
                    <m:r>
                      <a:rPr lang="en-US" sz="2400" i="1" dirty="0" smtClean="0">
                        <a:latin typeface="Cambria Math"/>
                      </a:rPr>
                      <m:t>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+3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335289"/>
              </a:xfrm>
              <a:prstGeom prst="rect">
                <a:avLst/>
              </a:prstGeom>
              <a:blipFill rotWithShape="1">
                <a:blip r:embed="rId3"/>
                <a:stretch>
                  <a:fillRect l="-843" t="-1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335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Which expression is equivalent to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+ 1) – 3(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+ 1)</m:t>
                    </m:r>
                  </m:oMath>
                </a14:m>
                <a:r>
                  <a:rPr lang="en-US" sz="2400" dirty="0" smtClean="0"/>
                  <a:t>?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+ 1)(5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3)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3(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+ 1)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+ 1)(5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+ 3)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335289"/>
              </a:xfrm>
              <a:prstGeom prst="rect">
                <a:avLst/>
              </a:prstGeom>
              <a:blipFill rotWithShape="1">
                <a:blip r:embed="rId3"/>
                <a:stretch>
                  <a:fillRect l="-807" t="-1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5443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 – 16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is factored completely, the answer </a:t>
                </a:r>
                <a:r>
                  <a:rPr lang="en-US" sz="2400" dirty="0" smtClean="0"/>
                  <a:t>is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4)(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+ 4)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4)(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+ 4)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16)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4)2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5443285"/>
              </a:xfrm>
              <a:prstGeom prst="rect">
                <a:avLst/>
              </a:prstGeom>
              <a:blipFill rotWithShape="1">
                <a:blip r:embed="rId3"/>
                <a:stretch>
                  <a:fillRect l="-928" t="-1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Factor completely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8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</m:t>
                    </m:r>
                    <m:r>
                      <a:rPr lang="en-US" sz="2400" i="1" dirty="0" smtClean="0">
                        <a:latin typeface="Cambria Math"/>
                      </a:rPr>
                      <m:t>72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8(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3)(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– 3)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8(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3)(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+ 3)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8(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9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8(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+ 9)</m:t>
                    </m:r>
                    <m:r>
                      <a:rPr lang="en-US" sz="2400" i="1" dirty="0" smtClean="0">
                        <a:latin typeface="Cambria Math"/>
                      </a:rPr>
                      <m:t>      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925" t="-1429" b="-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Factor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14</m:t>
                    </m:r>
                    <m:r>
                      <a:rPr lang="en-US" sz="2400" i="1" dirty="0" smtClean="0">
                        <a:latin typeface="Cambria Math"/>
                      </a:rPr>
                      <m:t>𝑥𝑦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</m:t>
                    </m:r>
                    <m:r>
                      <a:rPr lang="en-US" sz="2400" i="1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𝑥𝑦</m:t>
                    </m:r>
                  </m:oMath>
                </a14:m>
                <a:r>
                  <a:rPr lang="en-US" sz="2400" i="1" dirty="0" smtClean="0"/>
                  <a:t>.</a:t>
                </a:r>
                <a:endParaRPr lang="en-US" sz="2400" i="1" dirty="0" smtClean="0"/>
              </a:p>
              <a:p>
                <a:endParaRPr lang="en-US" sz="2400" b="1" i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𝑥𝑦</m:t>
                    </m:r>
                    <m:r>
                      <a:rPr lang="en-US" sz="2400" i="1" dirty="0" smtClean="0">
                        <a:latin typeface="Cambria Math"/>
                      </a:rPr>
                      <m:t> (7</m:t>
                    </m:r>
                    <m:r>
                      <a:rPr lang="en-US" sz="2400" i="1" dirty="0">
                        <a:latin typeface="Cambria Math"/>
                      </a:rPr>
                      <m:t>𝑦</m:t>
                    </m:r>
                    <m:r>
                      <a:rPr lang="en-US" sz="2400" i="1" dirty="0">
                        <a:latin typeface="Cambria Math"/>
                      </a:rPr>
                      <m:t> – 1)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</m:t>
                    </m:r>
                    <m:r>
                      <a:rPr lang="en-US" sz="2400" i="1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𝑥𝑦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(–7</m:t>
                    </m:r>
                    <m:r>
                      <a:rPr lang="en-US" sz="2400" i="1" dirty="0">
                        <a:latin typeface="Cambria Math"/>
                      </a:rPr>
                      <m:t>𝑦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(7</m:t>
                    </m:r>
                    <m:r>
                      <a:rPr lang="en-US" sz="2400" i="1" dirty="0">
                        <a:latin typeface="Cambria Math"/>
                      </a:rPr>
                      <m:t>𝑦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</m:t>
                    </m:r>
                    <m:r>
                      <a:rPr lang="en-US" sz="2400" i="1" dirty="0">
                        <a:latin typeface="Cambria Math"/>
                      </a:rPr>
                      <m:t>𝑦</m:t>
                    </m:r>
                    <m:r>
                      <a:rPr lang="en-US" sz="240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𝑦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(7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1)</m:t>
                    </m:r>
                  </m:oMath>
                </a14:m>
                <a:endParaRPr lang="en-US" sz="2400" b="1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42" t="-1426" b="-32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9634</TotalTime>
  <Words>460</Words>
  <Application>Microsoft Office PowerPoint</Application>
  <PresentationFormat>Widescreen</PresentationFormat>
  <Paragraphs>162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188</cp:revision>
  <dcterms:created xsi:type="dcterms:W3CDTF">2015-02-19T09:01:21Z</dcterms:created>
  <dcterms:modified xsi:type="dcterms:W3CDTF">2016-01-10T11:16:44Z</dcterms:modified>
</cp:coreProperties>
</file>