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8871" autoAdjust="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16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16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16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16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Lesson04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29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2400" dirty="0" smtClean="0"/>
                  <a:t>Evaluate:</a:t>
                </a:r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(5</m:t>
                      </m:r>
                      <m:r>
                        <a:rPr lang="en-US" sz="2400" i="1" dirty="0" smtClean="0">
                          <a:latin typeface="Cambria Math"/>
                        </a:rPr>
                        <m:t>𝑝</m:t>
                      </m:r>
                      <m:r>
                        <a:rPr lang="en-US" sz="2400" i="1" dirty="0" smtClean="0">
                          <a:latin typeface="Cambria Math"/>
                        </a:rPr>
                        <m:t> – 1) (25</m:t>
                      </m:r>
                      <m:r>
                        <a:rPr lang="en-US" sz="2400" i="1" dirty="0">
                          <a:latin typeface="Cambria Math"/>
                        </a:rPr>
                        <m:t>𝑝</m:t>
                      </m:r>
                      <m:r>
                        <a:rPr lang="en-US" sz="2400" i="1" baseline="30000" dirty="0">
                          <a:latin typeface="Cambria Math"/>
                        </a:rPr>
                        <m:t>2 </m:t>
                      </m:r>
                      <m:r>
                        <a:rPr lang="en-US" sz="2400" i="1" dirty="0">
                          <a:latin typeface="Cambria Math"/>
                        </a:rPr>
                        <m:t>+ 5</m:t>
                      </m:r>
                      <m:r>
                        <a:rPr lang="en-US" sz="2400" i="1" dirty="0">
                          <a:latin typeface="Cambria Math"/>
                        </a:rPr>
                        <m:t>𝑝</m:t>
                      </m:r>
                      <m:r>
                        <a:rPr lang="en-US" sz="2400" i="1" dirty="0">
                          <a:latin typeface="Cambria Math"/>
                        </a:rPr>
                        <m:t> + 1) 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125</m:t>
                    </m:r>
                    <m:r>
                      <a:rPr lang="en-US" sz="2400" i="1" dirty="0" smtClean="0">
                        <a:latin typeface="Cambria Math"/>
                      </a:rPr>
                      <m:t>𝑝</m:t>
                    </m:r>
                    <m:r>
                      <a:rPr lang="en-US" sz="2400" i="1" baseline="30000" dirty="0" smtClean="0">
                        <a:latin typeface="Cambria Math"/>
                      </a:rPr>
                      <m:t>3 </m:t>
                    </m:r>
                    <m:r>
                      <a:rPr lang="en-US" sz="2400" i="1" dirty="0">
                        <a:latin typeface="Cambria Math"/>
                      </a:rPr>
                      <m:t>+ 30</m:t>
                    </m:r>
                    <m:r>
                      <a:rPr lang="en-US" sz="2400" i="1" dirty="0">
                        <a:latin typeface="Cambria Math"/>
                      </a:rPr>
                      <m:t>𝑝</m:t>
                    </m:r>
                    <m:r>
                      <a:rPr lang="en-US" sz="2400" i="1" baseline="30000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– 1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125</m:t>
                    </m:r>
                    <m:r>
                      <a:rPr lang="en-US" sz="2400" i="1" dirty="0" smtClean="0">
                        <a:latin typeface="Cambria Math"/>
                      </a:rPr>
                      <m:t>𝑝</m:t>
                    </m:r>
                    <m:r>
                      <a:rPr lang="en-US" sz="2400" i="1" baseline="30000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1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125</m:t>
                    </m:r>
                    <m:r>
                      <a:rPr lang="en-US" sz="2400" i="1" dirty="0" smtClean="0">
                        <a:latin typeface="Cambria Math"/>
                      </a:rPr>
                      <m:t>𝑝</m:t>
                    </m:r>
                    <m:r>
                      <a:rPr lang="en-US" sz="2400" i="1" baseline="30000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+ 1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25</m:t>
                    </m:r>
                    <m:r>
                      <a:rPr lang="en-US" sz="2400" i="1" dirty="0" smtClean="0">
                        <a:latin typeface="Cambria Math"/>
                      </a:rPr>
                      <m:t>𝑝</m:t>
                    </m:r>
                    <m:r>
                      <a:rPr lang="en-US" sz="2400" i="1" baseline="30000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1 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290213"/>
              </a:xfrm>
              <a:prstGeom prst="rect">
                <a:avLst/>
              </a:prstGeom>
              <a:blipFill rotWithShape="0">
                <a:blip r:embed="rId3"/>
                <a:stretch>
                  <a:fillRect l="-922" t="-11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81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Simplify:</a:t>
                </a:r>
                <a:endParaRPr lang="en-US" sz="2400" dirty="0" smtClean="0"/>
              </a:p>
              <a:p>
                <a:pPr marL="72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−6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9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−20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13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12</m:t>
                    </m:r>
                  </m:oMath>
                </a14:m>
                <a:r>
                  <a:rPr lang="en-US" sz="2400" baseline="300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6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20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6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</m:t>
                    </m:r>
                    <m:r>
                      <a:rPr lang="en-US" sz="2400" i="1" dirty="0">
                        <a:latin typeface="Cambria Math"/>
                      </a:rPr>
                      <m:t>6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9</m:t>
                    </m:r>
                    <m:r>
                      <a:rPr lang="en-US" sz="2400" i="1" dirty="0">
                        <a:latin typeface="Cambria Math"/>
                      </a:rPr>
                      <m:t> + </m:t>
                    </m:r>
                    <m:r>
                      <a:rPr lang="en-US" sz="2400" i="1" dirty="0" smtClean="0">
                        <a:latin typeface="Cambria Math"/>
                      </a:rPr>
                      <m:t>10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sz="2400" baseline="30000" dirty="0" smtClean="0"/>
                  <a:t> 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aseline="30000" dirty="0" smtClean="0"/>
                  <a:t>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+10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817024"/>
              </a:xfrm>
              <a:prstGeom prst="rect">
                <a:avLst/>
              </a:prstGeom>
              <a:blipFill rotWithShape="0">
                <a:blip r:embed="rId3"/>
                <a:stretch>
                  <a:fillRect l="-922" t="-10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75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355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Evaluate:</a:t>
                </a:r>
                <a:endParaRPr lang="en-US" sz="2400" dirty="0" smtClean="0"/>
              </a:p>
              <a:p>
                <a:pPr marL="108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  <m:r>
                        <a:rPr lang="en-GB" sz="2400" b="0" i="1" smtClean="0">
                          <a:latin typeface="Cambria Math"/>
                        </a:rPr>
                        <m:t>(2</m:t>
                      </m:r>
                      <m:r>
                        <a:rPr lang="en-GB" sz="2400" b="0" i="1" smtClean="0">
                          <a:latin typeface="Cambria Math"/>
                        </a:rPr>
                        <m:t>𝑝</m:t>
                      </m:r>
                      <m:r>
                        <a:rPr lang="en-GB" sz="2400" b="0" i="1" smtClean="0">
                          <a:latin typeface="Cambria Math"/>
                        </a:rPr>
                        <m:t>−3)(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+6)</m:t>
                      </m:r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+24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+15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+72</m:t>
                    </m:r>
                    <m:r>
                      <a:rPr lang="en-GB" sz="2400" b="0" i="1" dirty="0" smtClean="0">
                        <a:latin typeface="Cambria Math"/>
                      </a:rPr>
                      <m:t>𝑝</m:t>
                    </m:r>
                    <m:r>
                      <a:rPr lang="en-GB" sz="2400" b="0" i="1" dirty="0" smtClean="0">
                        <a:latin typeface="Cambria Math"/>
                      </a:rPr>
                      <m:t>−54</m:t>
                    </m:r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r>
                      <a:rPr lang="en-GB" sz="2400" b="0" i="1" dirty="0" smtClean="0">
                        <a:latin typeface="Cambria Math"/>
                      </a:rPr>
                      <m:t>𝑝</m:t>
                    </m:r>
                    <m:r>
                      <a:rPr lang="en-GB" sz="2400" b="0" i="1" baseline="30000" dirty="0" smtClean="0">
                        <a:latin typeface="Cambria Math"/>
                      </a:rPr>
                      <m:t>4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</m:t>
                    </m:r>
                    <m:r>
                      <a:rPr lang="en-GB" sz="2400" b="0" i="1" dirty="0" smtClean="0">
                        <a:latin typeface="Cambria Math"/>
                      </a:rPr>
                      <m:t>15</m:t>
                    </m:r>
                    <m:r>
                      <a:rPr lang="en-GB" sz="2400" b="0" i="1" dirty="0" smtClean="0">
                        <a:latin typeface="Cambria Math"/>
                      </a:rPr>
                      <m:t>𝑝</m:t>
                    </m:r>
                    <m:r>
                      <a:rPr lang="en-GB" sz="2400" b="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−54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US" sz="2400" i="1" dirty="0">
                        <a:latin typeface="Cambria Math"/>
                      </a:rPr>
                      <m:t> +</m:t>
                    </m:r>
                    <m:r>
                      <a:rPr lang="en-GB" sz="2400" b="0" i="1" dirty="0" smtClean="0">
                        <a:latin typeface="Cambria Math"/>
                      </a:rPr>
                      <m:t>15</m:t>
                    </m:r>
                    <m:r>
                      <a:rPr lang="en-GB" sz="2400" b="0" i="1" dirty="0" smtClean="0">
                        <a:latin typeface="Cambria Math"/>
                      </a:rPr>
                      <m:t>𝑝</m:t>
                    </m:r>
                    <m:r>
                      <a:rPr lang="en-GB" sz="2400" b="0" i="1" baseline="30000" dirty="0" smtClean="0">
                        <a:latin typeface="Cambria Math"/>
                      </a:rPr>
                      <m:t>2</m:t>
                    </m:r>
                    <m:r>
                      <a:rPr lang="en-GB" sz="2400" b="0" i="1" dirty="0" smtClean="0">
                        <a:latin typeface="Cambria Math"/>
                      </a:rPr>
                      <m:t>−54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aseline="30000" dirty="0" smtClean="0"/>
                  <a:t>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−24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+15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−72</m:t>
                    </m:r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r>
                      <a:rPr lang="en-GB" sz="2400" b="0" i="1" smtClean="0">
                        <a:latin typeface="Cambria Math"/>
                      </a:rPr>
                      <m:t>−54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355038"/>
              </a:xfrm>
              <a:prstGeom prst="rect">
                <a:avLst/>
              </a:prstGeom>
              <a:blipFill rotWithShape="0">
                <a:blip r:embed="rId3"/>
                <a:stretch>
                  <a:fillRect l="-922" t="-1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223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489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Evaluate:</a:t>
                </a:r>
                <a:endParaRPr lang="en-US" sz="2400" dirty="0" smtClean="0"/>
              </a:p>
              <a:p>
                <a:pPr marL="1080000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  <m:r>
                          <a:rPr lang="en-GB" sz="2400" b="0" i="1" smtClean="0">
                            <a:latin typeface="Cambria Math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+3</m:t>
                            </m:r>
                          </m:e>
                        </m:d>
                        <m:r>
                          <a:rPr lang="en-GB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+4</m:t>
                    </m:r>
                    <m:r>
                      <a:rPr lang="en-GB" sz="2400" b="0" i="1" dirty="0" smtClean="0">
                        <a:latin typeface="Cambria Math"/>
                      </a:rPr>
                      <m:t>𝑝𝑦</m:t>
                    </m:r>
                    <m:r>
                      <a:rPr lang="en-GB" sz="2400" b="0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−9</m:t>
                    </m:r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r>
                      <a:rPr lang="en-GB" sz="2400" b="0" i="1" dirty="0" smtClean="0">
                        <a:latin typeface="Cambria Math"/>
                      </a:rPr>
                      <m:t>𝑝</m:t>
                    </m:r>
                    <m:r>
                      <a:rPr lang="en-GB" sz="2400" b="0" i="1" baseline="30000" dirty="0" smtClean="0">
                        <a:latin typeface="Cambria Math"/>
                      </a:rPr>
                      <m:t>2</m:t>
                    </m:r>
                    <m:r>
                      <a:rPr lang="en-GB" sz="2400" i="1" dirty="0" smtClean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r>
                      <a:rPr lang="en-GB" sz="2400" b="0" i="1" dirty="0" smtClean="0">
                        <a:latin typeface="Cambria Math"/>
                      </a:rPr>
                      <m:t>𝑝𝑦</m:t>
                    </m:r>
                    <m:r>
                      <a:rPr lang="en-GB" sz="2400" b="0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−9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dirty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6</m:t>
                    </m:r>
                    <m:r>
                      <a:rPr lang="en-GB" sz="2400" b="0" i="1" dirty="0" smtClean="0">
                        <a:latin typeface="Cambria Math"/>
                      </a:rPr>
                      <m:t>𝑦</m:t>
                    </m:r>
                    <m:r>
                      <a:rPr lang="en-GB" sz="2400" b="0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−9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aseline="30000" dirty="0" smtClean="0"/>
                  <a:t>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+6</m:t>
                    </m:r>
                    <m:r>
                      <a:rPr lang="en-GB" sz="2400" b="0" i="1" smtClean="0">
                        <a:latin typeface="Cambria Math"/>
                      </a:rPr>
                      <m:t>𝑦</m:t>
                    </m:r>
                    <m:r>
                      <a:rPr lang="en-GB" sz="2400" b="0" i="1" smtClean="0">
                        <a:latin typeface="Cambria Math"/>
                      </a:rPr>
                      <m:t>+4</m:t>
                    </m:r>
                    <m:r>
                      <a:rPr lang="en-GB" sz="2400" b="0" i="1" smtClean="0">
                        <a:latin typeface="Cambria Math"/>
                      </a:rPr>
                      <m:t>𝑝𝑦</m:t>
                    </m:r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489306"/>
              </a:xfrm>
              <a:prstGeom prst="rect">
                <a:avLst/>
              </a:prstGeom>
              <a:blipFill rotWithShape="0">
                <a:blip r:embed="rId3"/>
                <a:stretch>
                  <a:fillRect l="-922" t="-1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79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049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/>
                  <a:t>Evaluate:</a:t>
                </a:r>
                <a:endParaRPr lang="en-US" sz="2400" dirty="0" smtClean="0"/>
              </a:p>
              <a:p>
                <a:pPr marL="1080000"/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−5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+ 2</m:t>
                        </m:r>
                        <m:r>
                          <a:rPr lang="en-GB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3200" b="0" i="1" smtClean="0">
                            <a:latin typeface="Cambria Math"/>
                          </a:rPr>
                          <m:t>−12</m:t>
                        </m:r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3200" b="0" i="1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r>
                  <a:rPr lang="en-US" sz="3200" dirty="0" smtClean="0"/>
                  <a:t> </a:t>
                </a:r>
              </a:p>
              <a:p>
                <a:pPr marL="1080000"/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dirty="0" smtClean="0">
                        <a:latin typeface="Cambria Math"/>
                      </a:rPr>
                      <m:t>+4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GB" sz="2400" b="0" i="1" dirty="0" smtClean="0">
                        <a:latin typeface="Cambria Math"/>
                      </a:rPr>
                      <m:t>+14+</m:t>
                    </m:r>
                    <m:f>
                      <m:f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GB" sz="2400" b="0" i="1" baseline="30000" dirty="0" smtClean="0">
                        <a:latin typeface="Cambria Math"/>
                      </a:rPr>
                      <m:t>2</m:t>
                    </m:r>
                    <m:r>
                      <a:rPr lang="en-GB" sz="2400" i="1" dirty="0" smtClean="0">
                        <a:latin typeface="Cambria Math"/>
                      </a:rPr>
                      <m:t>+</m:t>
                    </m:r>
                    <m:r>
                      <a:rPr lang="en-GB" sz="2400" b="0" i="1" dirty="0" smtClean="0">
                        <a:latin typeface="Cambria Math"/>
                      </a:rPr>
                      <m:t>4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GB" sz="2400" b="0" i="1" dirty="0" smtClean="0">
                        <a:latin typeface="Cambria Math"/>
                      </a:rPr>
                      <m:t>+54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i="1" dirty="0" smtClean="0">
                        <a:latin typeface="Cambria Math"/>
                      </a:rPr>
                      <m:t>−</m:t>
                    </m:r>
                    <m:r>
                      <a:rPr lang="en-GB" sz="2400" b="0" i="1" dirty="0" smtClean="0">
                        <a:latin typeface="Cambria Math"/>
                      </a:rPr>
                      <m:t>14</m:t>
                    </m:r>
                    <m:r>
                      <a:rPr lang="en-GB" sz="2400" b="0" i="1" dirty="0" smtClean="0">
                        <a:latin typeface="Cambria Math"/>
                      </a:rPr>
                      <m:t>𝑥</m:t>
                    </m:r>
                    <m:r>
                      <a:rPr lang="en-GB" sz="2400" b="0" i="1" dirty="0" smtClean="0">
                        <a:latin typeface="Cambria Math"/>
                      </a:rPr>
                      <m:t>+12+</m:t>
                    </m:r>
                    <m:f>
                      <m:f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endParaRPr lang="en-GB" sz="2400" b="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aseline="30000" dirty="0" smtClean="0"/>
                  <a:t>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+4</m:t>
                    </m:r>
                    <m:r>
                      <a:rPr lang="en-GB" sz="2400" b="0" i="1" smtClean="0">
                        <a:latin typeface="Cambria Math"/>
                      </a:rPr>
                      <m:t>𝑥</m:t>
                    </m:r>
                    <m:r>
                      <a:rPr lang="en-GB" sz="2400" b="0" i="1" smtClean="0">
                        <a:latin typeface="Cambria Math"/>
                      </a:rPr>
                      <m:t>+14−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endParaRPr lang="en-US" sz="2400" baseline="300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049459"/>
              </a:xfrm>
              <a:prstGeom prst="rect">
                <a:avLst/>
              </a:prstGeom>
              <a:blipFill rotWithShape="0">
                <a:blip r:embed="rId3"/>
                <a:stretch>
                  <a:fillRect l="-922" t="-9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20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5025030" cy="3964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Which expression is </a:t>
                </a:r>
                <a:r>
                  <a:rPr lang="en-US" sz="2400" i="1" dirty="0"/>
                  <a:t>not</a:t>
                </a:r>
                <a:r>
                  <a:rPr lang="en-US" sz="2400" dirty="0"/>
                  <a:t> a polynomial? </a:t>
                </a:r>
              </a:p>
              <a:p>
                <a:r>
                  <a:rPr lang="en-US" sz="2400" dirty="0" smtClean="0"/>
                  <a:t> </a:t>
                </a: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:r>
                  <a:rPr lang="en-US" sz="2400" i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3</m:t>
                    </m:r>
                    <m:r>
                      <a:rPr lang="en-US" sz="2400" i="1" dirty="0" smtClean="0">
                        <a:latin typeface="Cambria Math"/>
                      </a:rPr>
                      <m:t> – 2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+ 3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– 2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–3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dirty="0" smtClean="0">
                        <a:latin typeface="Cambria Math"/>
                      </a:rPr>
                      <m:t> + 5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14</m:t>
                    </m:r>
                    <m:r>
                      <a:rPr lang="en-US" sz="2400" i="1" dirty="0" smtClean="0">
                        <a:latin typeface="Cambria Math"/>
                      </a:rPr>
                      <m:t> – 3 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−2</m:t>
                        </m:r>
                      </m:sup>
                    </m:sSup>
                    <m:r>
                      <a:rPr lang="en-US" sz="2400" i="1" dirty="0">
                        <a:latin typeface="Cambria Math"/>
                      </a:rPr>
                      <m:t>+ 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dirty="0">
                        <a:latin typeface="Cambria Math"/>
                      </a:rPr>
                      <m:t>   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5025030" cy="3964996"/>
              </a:xfrm>
              <a:prstGeom prst="rect">
                <a:avLst/>
              </a:prstGeom>
              <a:blipFill rotWithShape="1">
                <a:blip r:embed="rId3"/>
                <a:stretch>
                  <a:fillRect l="-1942" t="-1231" r="-850" b="-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63092" y="1530439"/>
                <a:ext cx="11180268" cy="3862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400" dirty="0"/>
                  <a:t>What is the degree of this </a:t>
                </a:r>
                <a:r>
                  <a:rPr lang="en-US" sz="2400" dirty="0" smtClean="0"/>
                  <a:t>polynomial</a:t>
                </a:r>
                <a:r>
                  <a:rPr lang="en-US" sz="2400" dirty="0"/>
                  <a:t>?</a:t>
                </a:r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4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5</m:t>
                      </m:r>
                      <m:r>
                        <a:rPr lang="en-US" sz="2400" i="1" dirty="0">
                          <a:latin typeface="Cambria Math"/>
                        </a:rPr>
                        <m:t> – 5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4</m:t>
                      </m:r>
                      <m:r>
                        <a:rPr lang="en-US" sz="2400" i="1" dirty="0">
                          <a:latin typeface="Cambria Math"/>
                        </a:rPr>
                        <m:t> –3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2</m:t>
                      </m:r>
                      <m:r>
                        <a:rPr lang="en-US" sz="2400" i="1" dirty="0">
                          <a:latin typeface="Cambria Math"/>
                        </a:rPr>
                        <m:t> + 2 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2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3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4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5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092" y="1530439"/>
                <a:ext cx="11180268" cy="3862596"/>
              </a:xfrm>
              <a:prstGeom prst="rect">
                <a:avLst/>
              </a:prstGeom>
              <a:blipFill rotWithShape="0">
                <a:blip r:embed="rId3"/>
                <a:stretch>
                  <a:fillRect l="-872" t="-1262" b="-26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31280" cy="1990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expression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400" dirty="0" smtClean="0"/>
                  <a:t> is </a:t>
                </a:r>
                <a:r>
                  <a:rPr lang="en-US" sz="2400" dirty="0"/>
                  <a:t>a </a:t>
                </a:r>
                <a:r>
                  <a:rPr lang="en-US" sz="2400" dirty="0" smtClean="0"/>
                  <a:t>polynomial.   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True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False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31280" cy="1990930"/>
              </a:xfrm>
              <a:prstGeom prst="rect">
                <a:avLst/>
              </a:prstGeom>
              <a:blipFill rotWithShape="0">
                <a:blip r:embed="rId3"/>
                <a:stretch>
                  <a:fillRect l="-846" t="-613" b="-5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509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Write this expression in </a:t>
                </a:r>
                <a:r>
                  <a:rPr lang="en-US" sz="2400" dirty="0"/>
                  <a:t>its simplest </a:t>
                </a:r>
                <a:r>
                  <a:rPr lang="en-US" sz="2400" dirty="0" smtClean="0"/>
                  <a:t>form: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2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32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sz="3200" i="1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5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i="1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4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4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9</m:t>
                    </m:r>
                  </m:oMath>
                </a14:m>
                <a:endParaRPr lang="en-US" sz="2400" baseline="300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5097165"/>
              </a:xfrm>
              <a:prstGeom prst="rect">
                <a:avLst/>
              </a:prstGeom>
              <a:blipFill rotWithShape="1">
                <a:blip r:embed="rId3"/>
                <a:stretch>
                  <a:fillRect l="-1258" t="-9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[(–4)</m:t>
                    </m:r>
                    <m:r>
                      <a:rPr lang="en-US" sz="2400" i="1" baseline="30000" dirty="0">
                        <a:latin typeface="Cambria Math"/>
                      </a:rPr>
                      <m:t>0</m:t>
                    </m:r>
                    <m:r>
                      <a:rPr lang="en-US" sz="2400" i="1" dirty="0">
                        <a:latin typeface="Cambria Math"/>
                      </a:rPr>
                      <m:t>]</m:t>
                    </m:r>
                    <m:r>
                      <a:rPr lang="en-US" sz="2400" i="1" baseline="30000" dirty="0">
                        <a:latin typeface="Cambria Math"/>
                      </a:rPr>
                      <m:t>5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5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−5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−</m:t>
                    </m:r>
                    <m:r>
                      <a:rPr lang="en-US" sz="2400" i="1" dirty="0">
                        <a:latin typeface="Cambria Math"/>
                      </a:rPr>
                      <m:t>1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43" t="-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27578" y="1149439"/>
                <a:ext cx="11655114" cy="5693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Simplify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−3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.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15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15</m:t>
                            </m:r>
                          </m:sup>
                        </m:sSup>
                      </m:den>
                    </m:f>
                  </m:oMath>
                </a14:m>
                <a:endParaRPr lang="en-US" sz="32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3200" i="1">
                                <a:latin typeface="Cambria Math"/>
                              </a:rPr>
                              <m:t>15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i="1">
                                <a:latin typeface="Cambria Math"/>
                              </a:rPr>
                              <m:t>15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200" dirty="0" smtClean="0"/>
                  <a:t> 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   </a:t>
                </a:r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3200" i="1">
                                <a:latin typeface="Cambria Math"/>
                              </a:rPr>
                              <m:t>1</m:t>
                            </m:r>
                            <m:r>
                              <a:rPr lang="en-GB" sz="3200" b="0" i="1" smtClean="0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i="1">
                                <a:latin typeface="Cambria Math"/>
                              </a:rPr>
                              <m:t>1</m:t>
                            </m:r>
                            <m:r>
                              <a:rPr lang="en-GB" sz="3200" b="0" i="1" smtClean="0">
                                <a:latin typeface="Cambria Math"/>
                              </a:rPr>
                              <m:t>7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200" dirty="0" smtClean="0"/>
                  <a:t>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i="1">
                                <a:latin typeface="Cambria Math"/>
                              </a:rPr>
                              <m:t>1</m:t>
                            </m:r>
                            <m:r>
                              <a:rPr lang="en-GB" sz="3200" b="0" i="1" smtClean="0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3200" i="1">
                                <a:latin typeface="Cambria Math"/>
                              </a:rPr>
                              <m:t>1</m:t>
                            </m:r>
                            <m:r>
                              <a:rPr lang="en-GB" sz="3200" b="0" i="1" smtClean="0">
                                <a:latin typeface="Cambria Math"/>
                              </a:rPr>
                              <m:t>7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78" y="1149439"/>
                <a:ext cx="11655114" cy="5693290"/>
              </a:xfrm>
              <a:prstGeom prst="rect">
                <a:avLst/>
              </a:prstGeom>
              <a:blipFill rotWithShape="0">
                <a:blip r:embed="rId3"/>
                <a:stretch>
                  <a:fillRect l="-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659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(–3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  <m:r>
                      <a:rPr lang="en-US" sz="2400" i="1" dirty="0">
                        <a:latin typeface="Cambria Math"/>
                      </a:rPr>
                      <m:t>)</m:t>
                    </m:r>
                    <m:r>
                      <a:rPr lang="en-US" sz="2400" i="1" baseline="30000" dirty="0">
                        <a:latin typeface="Cambria Math"/>
                      </a:rPr>
                      <m:t>3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:endParaRPr lang="en-US" sz="2400" dirty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–3</m:t>
                    </m:r>
                    <m:r>
                      <a:rPr lang="en-US" sz="2400" i="1" baseline="30000" dirty="0" smtClean="0">
                        <a:latin typeface="Cambria Math"/>
                      </a:rPr>
                      <m:t>9</m:t>
                    </m:r>
                  </m:oMath>
                </a14:m>
                <a:endParaRPr lang="en-US" sz="2400" baseline="300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</m:t>
                    </m:r>
                    <m:r>
                      <a:rPr lang="en-US" sz="2400" i="1" baseline="30000" dirty="0" smtClean="0">
                        <a:latin typeface="Cambria Math"/>
                      </a:rPr>
                      <m:t>9</m:t>
                    </m:r>
                  </m:oMath>
                </a14:m>
                <a:endParaRPr lang="en-US" sz="2400" baseline="30000" dirty="0" smtClean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</m:t>
                    </m:r>
                    <m:r>
                      <a:rPr lang="en-US" sz="2400" i="1" dirty="0">
                        <a:latin typeface="Cambria Math"/>
                      </a:rPr>
                      <m:t>3</m:t>
                    </m:r>
                    <m:r>
                      <a:rPr lang="en-US" sz="2400" i="1" baseline="30000" dirty="0">
                        <a:latin typeface="Cambria Math"/>
                      </a:rPr>
                      <m:t>6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659545"/>
              </a:xfrm>
              <a:prstGeom prst="rect">
                <a:avLst/>
              </a:prstGeom>
              <a:blipFill rotWithShape="0">
                <a:blip r:embed="rId3"/>
                <a:stretch>
                  <a:fillRect l="-971" t="-1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Evaluate:</a:t>
                </a:r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(4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 smtClean="0">
                          <a:latin typeface="Cambria Math"/>
                        </a:rPr>
                        <m:t>7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>
                          <a:latin typeface="Cambria Math"/>
                        </a:rPr>
                        <m:t>+ 7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9</m:t>
                      </m:r>
                      <m:r>
                        <a:rPr lang="en-US" sz="2400" i="1" dirty="0">
                          <a:latin typeface="Cambria Math"/>
                        </a:rPr>
                        <m:t> + 6 – 2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8</m:t>
                      </m:r>
                      <m:r>
                        <a:rPr lang="en-US" sz="2400" i="1" dirty="0">
                          <a:latin typeface="Cambria Math"/>
                        </a:rPr>
                        <m:t>) – (–5 – 5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8</m:t>
                      </m:r>
                      <m:r>
                        <a:rPr lang="en-US" sz="2400" i="1" dirty="0">
                          <a:latin typeface="Cambria Math"/>
                        </a:rPr>
                        <m:t> + 9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9</m:t>
                      </m:r>
                      <m:r>
                        <a:rPr lang="en-US" sz="2400" i="1" dirty="0">
                          <a:latin typeface="Cambria Math"/>
                        </a:rPr>
                        <m:t> + 8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30000" dirty="0">
                          <a:latin typeface="Cambria Math"/>
                        </a:rPr>
                        <m:t>7</m:t>
                      </m:r>
                      <m:r>
                        <a:rPr lang="en-US" sz="2400" i="1" dirty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  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16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9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7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8 </m:t>
                    </m:r>
                    <m:r>
                      <a:rPr lang="en-US" sz="2400" i="1" dirty="0">
                        <a:latin typeface="Cambria Math"/>
                      </a:rPr>
                      <m:t>+ 12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7</m:t>
                    </m:r>
                    <m:r>
                      <a:rPr lang="en-US" sz="2400" i="1" dirty="0">
                        <a:latin typeface="Cambria Math"/>
                      </a:rPr>
                      <m:t> + 1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16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9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– 7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8 </m:t>
                    </m:r>
                    <m:r>
                      <a:rPr lang="en-US" sz="2400" i="1" dirty="0" smtClean="0">
                        <a:latin typeface="Cambria Math"/>
                      </a:rPr>
                      <m:t>+ 12</m:t>
                    </m:r>
                    <m:r>
                      <a:rPr lang="en-US" sz="2400" i="1" dirty="0" smtClean="0">
                        <a:latin typeface="Cambria Math"/>
                      </a:rPr>
                      <m:t>𝑥</m:t>
                    </m:r>
                    <m:r>
                      <a:rPr lang="en-US" sz="2400" i="1" baseline="30000" dirty="0" smtClean="0">
                        <a:latin typeface="Cambria Math"/>
                      </a:rPr>
                      <m:t>7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+ 11 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</m:t>
                    </m:r>
                    <m:r>
                      <a:rPr lang="en-US" sz="2400" i="1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9 </m:t>
                    </m:r>
                    <m:r>
                      <a:rPr lang="en-US" sz="2400" i="1" dirty="0">
                        <a:latin typeface="Cambria Math"/>
                      </a:rPr>
                      <m:t>+ 3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8 </m:t>
                    </m:r>
                    <m:r>
                      <a:rPr lang="en-US" sz="2400" i="1" dirty="0">
                        <a:latin typeface="Cambria Math"/>
                      </a:rPr>
                      <m:t>– 4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7</m:t>
                    </m:r>
                    <m:r>
                      <a:rPr lang="en-US" sz="2400" i="1" dirty="0">
                        <a:latin typeface="Cambria Math"/>
                      </a:rPr>
                      <m:t> + 11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–</m:t>
                    </m:r>
                    <m:r>
                      <a:rPr lang="en-US" sz="2400" i="1" dirty="0">
                        <a:latin typeface="Cambria Math"/>
                      </a:rPr>
                      <m:t>2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9 </m:t>
                    </m:r>
                    <m:r>
                      <a:rPr lang="en-US" sz="2400" i="1" dirty="0">
                        <a:latin typeface="Cambria Math"/>
                      </a:rPr>
                      <m:t>+ 7</m:t>
                    </m:r>
                    <m:r>
                      <a:rPr lang="en-US" sz="2400" i="1" dirty="0">
                        <a:latin typeface="Cambria Math"/>
                      </a:rPr>
                      <m:t>𝑥</m:t>
                    </m:r>
                    <m:r>
                      <a:rPr lang="en-US" sz="2400" i="1" baseline="30000" dirty="0">
                        <a:latin typeface="Cambria Math"/>
                      </a:rPr>
                      <m:t>8</m:t>
                    </m:r>
                    <m:r>
                      <a:rPr lang="en-US" sz="2400" i="1" dirty="0">
                        <a:latin typeface="Cambria Math"/>
                      </a:rPr>
                      <m:t> + 12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dirty="0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en-US" sz="2400" i="1" baseline="30000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+ 1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72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8954</TotalTime>
  <Words>274</Words>
  <Application>Microsoft Office PowerPoint</Application>
  <PresentationFormat>Widescreen</PresentationFormat>
  <Paragraphs>167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74</cp:revision>
  <dcterms:created xsi:type="dcterms:W3CDTF">2015-02-19T09:01:21Z</dcterms:created>
  <dcterms:modified xsi:type="dcterms:W3CDTF">2016-01-10T11:15:09Z</dcterms:modified>
</cp:coreProperties>
</file>