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9" r:id="rId4"/>
    <p:sldId id="264" r:id="rId5"/>
    <p:sldId id="265" r:id="rId6"/>
    <p:sldId id="267" r:id="rId7"/>
    <p:sldId id="269" r:id="rId8"/>
    <p:sldId id="271" r:id="rId9"/>
    <p:sldId id="273" r:id="rId10"/>
    <p:sldId id="275" r:id="rId11"/>
    <p:sldId id="27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92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8160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10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61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150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36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93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Lesson04</a:t>
            </a:r>
          </a:p>
          <a:p>
            <a:endParaRPr lang="en-US" sz="2800" dirty="0">
              <a:solidFill>
                <a:srgbClr val="362F2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1" y="1423759"/>
            <a:ext cx="1058029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</a:t>
            </a:r>
            <a:r>
              <a:rPr lang="en-US" sz="2400" dirty="0"/>
              <a:t>(5</a:t>
            </a:r>
            <a:r>
              <a:rPr lang="en-US" sz="2400" i="1" dirty="0"/>
              <a:t>p</a:t>
            </a:r>
            <a:r>
              <a:rPr lang="en-US" sz="2400" dirty="0"/>
              <a:t> – 1) (25</a:t>
            </a:r>
            <a:r>
              <a:rPr lang="en-US" sz="2400" i="1" dirty="0"/>
              <a:t>p</a:t>
            </a:r>
            <a:r>
              <a:rPr lang="en-US" sz="2400" baseline="30000" dirty="0"/>
              <a:t>2 </a:t>
            </a:r>
            <a:r>
              <a:rPr lang="en-US" sz="2400" dirty="0"/>
              <a:t>+ 5</a:t>
            </a:r>
            <a:r>
              <a:rPr lang="en-US" sz="2400" i="1" dirty="0"/>
              <a:t>p</a:t>
            </a:r>
            <a:r>
              <a:rPr lang="en-US" sz="2400" dirty="0"/>
              <a:t> + 1) </a:t>
            </a:r>
            <a:endParaRPr lang="en-US" sz="2400" dirty="0" smtClean="0"/>
          </a:p>
          <a:p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125</a:t>
            </a:r>
            <a:r>
              <a:rPr lang="en-US" sz="2400" i="1" dirty="0"/>
              <a:t>p</a:t>
            </a:r>
            <a:r>
              <a:rPr lang="en-US" sz="2400" baseline="30000" dirty="0"/>
              <a:t>3 </a:t>
            </a:r>
            <a:r>
              <a:rPr lang="en-US" sz="2400" dirty="0"/>
              <a:t>+ 30</a:t>
            </a:r>
            <a:r>
              <a:rPr lang="en-US" sz="2400" i="1" dirty="0"/>
              <a:t>p</a:t>
            </a:r>
            <a:r>
              <a:rPr lang="en-US" sz="2400" baseline="30000" dirty="0"/>
              <a:t>2</a:t>
            </a:r>
            <a:r>
              <a:rPr lang="en-US" sz="2400" dirty="0"/>
              <a:t> – 1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 125</a:t>
            </a:r>
            <a:r>
              <a:rPr lang="en-US" sz="2400" i="1" dirty="0"/>
              <a:t>p</a:t>
            </a:r>
            <a:r>
              <a:rPr lang="en-US" sz="2400" baseline="30000" dirty="0"/>
              <a:t>3</a:t>
            </a:r>
            <a:r>
              <a:rPr lang="en-US" sz="2400" dirty="0"/>
              <a:t> – 1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125</a:t>
            </a:r>
            <a:r>
              <a:rPr lang="en-US" sz="2400" i="1" dirty="0"/>
              <a:t>p</a:t>
            </a:r>
            <a:r>
              <a:rPr lang="en-US" sz="2400" baseline="30000" dirty="0"/>
              <a:t>3</a:t>
            </a:r>
            <a:r>
              <a:rPr lang="en-US" sz="2400" dirty="0"/>
              <a:t> + 1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25</a:t>
            </a:r>
            <a:r>
              <a:rPr lang="en-US" sz="2400" i="1" dirty="0"/>
              <a:t>p</a:t>
            </a:r>
            <a:r>
              <a:rPr lang="en-US" sz="2400" baseline="30000" dirty="0"/>
              <a:t>3</a:t>
            </a:r>
            <a:r>
              <a:rPr lang="en-US" sz="2400" dirty="0"/>
              <a:t> – 1 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0480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1" y="1423759"/>
            <a:ext cx="1058029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Simplify </a:t>
            </a:r>
          </a:p>
          <a:p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13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12 </a:t>
            </a:r>
            <a:endParaRPr lang="en-US" sz="2400" baseline="300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3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6</a:t>
            </a:r>
            <a:r>
              <a:rPr lang="en-US" sz="2400" dirty="0"/>
              <a:t> – 20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6</a:t>
            </a:r>
            <a:r>
              <a:rPr lang="en-US" sz="2400" dirty="0"/>
              <a:t>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–6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9</a:t>
            </a:r>
            <a:r>
              <a:rPr lang="en-US" sz="2400" dirty="0"/>
              <a:t> + </a:t>
            </a:r>
            <a:r>
              <a:rPr lang="en-US" sz="2400" dirty="0" smtClean="0"/>
              <a:t>10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 smtClean="0"/>
              <a:t>3</a:t>
            </a:r>
          </a:p>
          <a:p>
            <a:pPr marL="457200" indent="-457200">
              <a:buFont typeface="+mj-lt"/>
              <a:buAutoNum type="alphaUcPeriod"/>
            </a:pPr>
            <a:endParaRPr lang="en-US" sz="2400" baseline="300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 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endParaRPr lang="en-US" sz="2400" baseline="30000" dirty="0"/>
          </a:p>
          <a:p>
            <a:pPr marL="457200" indent="-457200">
              <a:buFont typeface="+mj-lt"/>
              <a:buAutoNum type="alphaUcPeriod"/>
            </a:pPr>
            <a:endParaRPr lang="en-US" sz="2400" baseline="30000" dirty="0" smtClean="0"/>
          </a:p>
          <a:p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190" y="1423759"/>
            <a:ext cx="1192530" cy="6057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" y="4046784"/>
            <a:ext cx="1615440" cy="75559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752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00059"/>
            <a:ext cx="4956100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Which expression is </a:t>
            </a:r>
            <a:r>
              <a:rPr lang="en-US" sz="2400" i="1" dirty="0"/>
              <a:t>not</a:t>
            </a:r>
            <a:r>
              <a:rPr lang="en-US" sz="2400" dirty="0"/>
              <a:t> a </a:t>
            </a:r>
            <a:r>
              <a:rPr lang="en-US" sz="2400"/>
              <a:t>polynomial</a:t>
            </a:r>
            <a:r>
              <a:rPr lang="en-US" sz="2400" smtClean="0"/>
              <a:t>?</a:t>
            </a:r>
          </a:p>
          <a:p>
            <a:r>
              <a:rPr lang="en-US" sz="2400" smtClean="0"/>
              <a:t> </a:t>
            </a: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 </a:t>
            </a:r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sz="2400" baseline="30000" dirty="0"/>
              <a:t>3</a:t>
            </a:r>
            <a:r>
              <a:rPr lang="en-GB" sz="2400" dirty="0"/>
              <a:t> – 2</a:t>
            </a:r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sz="2400" baseline="30000" dirty="0"/>
              <a:t> 2</a:t>
            </a:r>
            <a:r>
              <a:rPr lang="en-GB" sz="2400" dirty="0"/>
              <a:t> + 3</a:t>
            </a:r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sz="2400" dirty="0"/>
              <a:t> – 2</a:t>
            </a:r>
          </a:p>
          <a:p>
            <a:pPr marL="457200" indent="-457200">
              <a:buFont typeface="+mj-lt"/>
              <a:buAutoNum type="alphaUcPeriod"/>
            </a:pPr>
            <a:endParaRPr lang="en-GB" sz="2400" dirty="0"/>
          </a:p>
          <a:p>
            <a:pPr marL="457200" indent="-457200">
              <a:buFont typeface="+mj-lt"/>
              <a:buAutoNum type="alphaUcPeriod"/>
            </a:pPr>
            <a:r>
              <a:rPr lang="en-GB" sz="2400" dirty="0"/>
              <a:t>–3</a:t>
            </a:r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sz="2400" dirty="0"/>
              <a:t> + 5</a:t>
            </a:r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sz="2400" baseline="30000" dirty="0"/>
              <a:t> 14</a:t>
            </a:r>
            <a:r>
              <a:rPr lang="en-GB" sz="2400" dirty="0"/>
              <a:t> – </a:t>
            </a:r>
            <a:r>
              <a:rPr lang="en-GB" sz="2400" dirty="0" smtClean="0"/>
              <a:t>3</a:t>
            </a:r>
          </a:p>
          <a:p>
            <a:pPr marL="457200" indent="-457200">
              <a:buFont typeface="+mj-lt"/>
              <a:buAutoNum type="alphaUcPeriod"/>
            </a:pPr>
            <a:endParaRPr lang="en-GB" sz="2400" dirty="0"/>
          </a:p>
          <a:p>
            <a:pPr marL="457200" indent="-457200">
              <a:buFont typeface="+mj-lt"/>
              <a:buAutoNum type="alphaUcPeriod"/>
            </a:pPr>
            <a:r>
              <a:rPr lang="en-GB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sz="2400" baseline="30000" dirty="0" smtClean="0"/>
              <a:t>-2 </a:t>
            </a:r>
            <a:r>
              <a:rPr lang="en-GB" sz="2400" dirty="0" smtClean="0"/>
              <a:t> + 2</a:t>
            </a:r>
          </a:p>
          <a:p>
            <a:pPr marL="457200" indent="-457200">
              <a:buFont typeface="+mj-lt"/>
              <a:buAutoNum type="alphaUcPeriod"/>
            </a:pPr>
            <a:endParaRPr lang="en-GB" sz="2400" baseline="30000" dirty="0"/>
          </a:p>
          <a:p>
            <a:pPr marL="457200" indent="-457200">
              <a:buFont typeface="+mj-lt"/>
              <a:buAutoNum type="alphaUcPeriod"/>
            </a:pPr>
            <a:endParaRPr lang="en-GB" sz="2400" baseline="30000" dirty="0"/>
          </a:p>
          <a:p>
            <a:pPr marL="457200" indent="-457200">
              <a:buFont typeface="+mj-lt"/>
              <a:buAutoNum type="alphaUcPeriod"/>
            </a:pPr>
            <a:r>
              <a:rPr lang="en-GB" sz="2400" dirty="0" smtClean="0"/>
              <a:t>5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18026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What is the degree of this </a:t>
            </a:r>
            <a:r>
              <a:rPr lang="en-US" sz="2400" dirty="0" smtClean="0"/>
              <a:t>polynomial</a:t>
            </a:r>
            <a:r>
              <a:rPr lang="en-US" sz="2400" dirty="0"/>
              <a:t>?</a:t>
            </a:r>
            <a:endParaRPr lang="en-US" sz="2400" dirty="0" smtClean="0"/>
          </a:p>
          <a:p>
            <a:r>
              <a:rPr lang="en-US" sz="2400" dirty="0"/>
              <a:t>4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5</a:t>
            </a:r>
            <a:r>
              <a:rPr lang="en-US" sz="2400" i="1" dirty="0"/>
              <a:t> </a:t>
            </a:r>
            <a:r>
              <a:rPr lang="en-US" sz="2400" dirty="0"/>
              <a:t>– 5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4</a:t>
            </a:r>
            <a:r>
              <a:rPr lang="en-US" sz="2400" dirty="0"/>
              <a:t> –3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2</a:t>
            </a:r>
            <a:r>
              <a:rPr lang="en-US" sz="2400" i="1" dirty="0"/>
              <a:t> </a:t>
            </a:r>
            <a:r>
              <a:rPr lang="en-US" sz="2400" dirty="0"/>
              <a:t>+ 2 </a:t>
            </a:r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2 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3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4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5 </a:t>
            </a:r>
          </a:p>
        </p:txBody>
      </p:sp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960" y="1423759"/>
            <a:ext cx="115312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expression 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 smtClean="0"/>
              <a:t>3</a:t>
            </a:r>
            <a:r>
              <a:rPr lang="en-US" sz="2400" i="1" dirty="0" smtClean="0"/>
              <a:t> </a:t>
            </a:r>
            <a:r>
              <a:rPr lang="en-US" sz="2400" dirty="0" smtClean="0"/>
              <a:t>–        is a polynomial.   </a:t>
            </a:r>
            <a:endParaRPr lang="en-US" sz="2400" dirty="0" smtClean="0"/>
          </a:p>
          <a:p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True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False </a:t>
            </a:r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977" y="1484719"/>
            <a:ext cx="454343" cy="3533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4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7751268" cy="48180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/>
                  <a:t>Simplify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GB" sz="2400" i="1"/>
                          <m:t>2</m:t>
                        </m:r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r>
                              <a:rPr lang="en-GB" sz="2400" i="1"/>
                              <m:t>𝑥</m:t>
                            </m:r>
                          </m:e>
                          <m:sup>
                            <m:r>
                              <a:rPr lang="en-GB" sz="2400" i="1"/>
                              <m:t>3</m:t>
                            </m:r>
                          </m:sup>
                        </m:sSup>
                      </m:e>
                    </m:d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GB" sz="2400" i="1"/>
                          <m:t>8</m:t>
                        </m:r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r>
                              <a:rPr lang="en-GB" sz="2400" i="1"/>
                              <m:t>𝑥</m:t>
                            </m:r>
                          </m:e>
                          <m:sup>
                            <m:r>
                              <a:rPr lang="en-GB" sz="2400" i="1"/>
                              <m:t>5</m:t>
                            </m:r>
                          </m:sup>
                        </m:sSup>
                      </m:e>
                    </m:d>
                    <m:r>
                      <a:rPr lang="en-GB" sz="2400" i="1"/>
                      <m:t>.</m:t>
                    </m:r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:r>
                  <a:rPr lang="en-GB" sz="2400" dirty="0"/>
                  <a:t>16</a:t>
                </a:r>
                <a:r>
                  <a:rPr lang="en-GB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GB" sz="2400" baseline="30000" dirty="0"/>
                  <a:t>15</a:t>
                </a:r>
                <a:endParaRPr lang="en-US" sz="2400" baseline="30000" dirty="0" smtClean="0">
                  <a:latin typeface="Calibri (Body)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GB" sz="2400" dirty="0"/>
                  <a:t>10</a:t>
                </a:r>
                <a:r>
                  <a:rPr lang="en-GB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GB" sz="2400" baseline="30000" dirty="0"/>
                  <a:t>8</a:t>
                </a:r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GB" sz="2400" dirty="0" smtClean="0"/>
                  <a:t>16</a:t>
                </a:r>
                <a:r>
                  <a:rPr lang="en-GB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GB" sz="2400" baseline="30000" dirty="0" smtClean="0"/>
                  <a:t>8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GB" sz="2400" baseline="300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GB" sz="2400" dirty="0"/>
                  <a:t>256</a:t>
                </a:r>
                <a:r>
                  <a:rPr lang="en-GB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GB" sz="2400" baseline="30000" dirty="0"/>
                  <a:t>15</a:t>
                </a:r>
                <a:endParaRPr lang="en-US" sz="2400" baseline="300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7751268" cy="4818050"/>
              </a:xfrm>
              <a:prstGeom prst="rect">
                <a:avLst/>
              </a:prstGeom>
              <a:blipFill rotWithShape="0">
                <a:blip r:embed="rId3"/>
                <a:stretch>
                  <a:fillRect l="-1258" t="-3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215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57490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Evaluate  </a:t>
            </a:r>
            <a:r>
              <a:rPr lang="en-US" sz="2400" dirty="0"/>
              <a:t>[(–4)</a:t>
            </a:r>
            <a:r>
              <a:rPr lang="en-US" sz="2400" baseline="30000" dirty="0"/>
              <a:t>0</a:t>
            </a:r>
            <a:r>
              <a:rPr lang="en-US" sz="2400" dirty="0"/>
              <a:t>]</a:t>
            </a:r>
            <a:r>
              <a:rPr lang="en-US" sz="2400" baseline="30000" dirty="0"/>
              <a:t>5</a:t>
            </a:r>
            <a:r>
              <a:rPr lang="en-US" sz="2400" dirty="0"/>
              <a:t> </a:t>
            </a:r>
            <a:endParaRPr lang="en-US" sz="2400" dirty="0" smtClean="0"/>
          </a:p>
          <a:p>
            <a:r>
              <a:rPr lang="en-US" sz="2400" dirty="0" smtClean="0"/>
              <a:t>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5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>
                <a:sym typeface="Symbol" panose="05050102010706020507" pitchFamily="18" charset="2"/>
              </a:rPr>
              <a:t></a:t>
            </a:r>
            <a:r>
              <a:rPr lang="en-US" sz="2400" dirty="0" smtClean="0"/>
              <a:t>5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1 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>
                <a:sym typeface="Symbol" panose="05050102010706020507" pitchFamily="18" charset="2"/>
              </a:rPr>
              <a:t></a:t>
            </a:r>
            <a:r>
              <a:rPr lang="en-US" sz="2400" dirty="0" smtClean="0"/>
              <a:t>1 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304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44698" y="1423759"/>
                <a:ext cx="11655114" cy="45415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 smtClean="0"/>
                  <a:t>Simplify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/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400" i="1"/>
                                    </m:ctrlPr>
                                  </m:sSupPr>
                                  <m:e>
                                    <m:r>
                                      <a:rPr lang="en-GB" sz="2400" i="1"/>
                                      <m:t>𝑥</m:t>
                                    </m:r>
                                  </m:e>
                                  <m:sup>
                                    <m:r>
                                      <a:rPr lang="en-GB" sz="2400" i="1"/>
                                      <m:t>3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sz="2400" i="1"/>
                                    </m:ctrlPr>
                                  </m:sSupPr>
                                  <m:e>
                                    <m:r>
                                      <a:rPr lang="en-GB" sz="2400" i="1"/>
                                      <m:t>𝑦</m:t>
                                    </m:r>
                                  </m:e>
                                  <m:sup>
                                    <m:r>
                                      <a:rPr lang="en-GB" sz="2400" i="1"/>
                                      <m:t>3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GB" sz="2400" i="1"/>
                              <m:t>5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r>
                              <a:rPr lang="en-GB" sz="2400" i="1"/>
                              <m:t>𝑥</m:t>
                            </m:r>
                          </m:e>
                          <m:sup>
                            <m:r>
                              <a:rPr lang="en-GB" sz="2400" i="1"/>
                              <m:t>5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r>
                              <a:rPr lang="en-GB" sz="2400" i="1"/>
                              <m:t>𝑦</m:t>
                            </m:r>
                          </m:e>
                          <m:sup>
                            <m:r>
                              <a:rPr lang="en-GB" sz="2400" i="1"/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GB" sz="2400" dirty="0"/>
                  <a:t>.</a:t>
                </a:r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A. </a:t>
                </a: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/>
                        </m:ctrlPr>
                      </m:sSupPr>
                      <m:e>
                        <m:r>
                          <a:rPr lang="en-GB" sz="2400" i="1"/>
                          <m:t>𝑥</m:t>
                        </m:r>
                      </m:e>
                      <m:sup>
                        <m:r>
                          <a:rPr lang="en-GB" sz="2400" i="1"/>
                          <m:t>3</m:t>
                        </m:r>
                      </m:sup>
                    </m:sSup>
                    <m:sSup>
                      <m:sSupPr>
                        <m:ctrlPr>
                          <a:rPr lang="en-US" sz="2400" i="1"/>
                        </m:ctrlPr>
                      </m:sSupPr>
                      <m:e>
                        <m:r>
                          <a:rPr lang="en-GB" sz="2400" i="1"/>
                          <m:t>𝑦</m:t>
                        </m:r>
                      </m:e>
                      <m:sup>
                        <m:r>
                          <a:rPr lang="en-GB" sz="2400" i="1"/>
                          <m:t>6</m:t>
                        </m:r>
                      </m:sup>
                    </m:sSup>
                  </m:oMath>
                </a14:m>
                <a:r>
                  <a:rPr lang="en-US" sz="2400" dirty="0" smtClean="0"/>
                  <a:t> 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B</a:t>
                </a:r>
                <a:r>
                  <a:rPr lang="en-US" sz="2400" dirty="0" smtClean="0"/>
                  <a:t>.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/>
                        </m:ctrlPr>
                      </m:sSupPr>
                      <m:e>
                        <m:r>
                          <a:rPr lang="en-GB" sz="2400" i="1"/>
                          <m:t>𝑥</m:t>
                        </m:r>
                      </m:e>
                      <m:sup>
                        <m:r>
                          <a:rPr lang="en-GB" sz="2400" i="1"/>
                          <m:t>2</m:t>
                        </m:r>
                      </m:sup>
                    </m:sSup>
                    <m:r>
                      <a:rPr lang="en-GB" sz="2400" i="1"/>
                      <m:t>𝑦</m:t>
                    </m:r>
                  </m:oMath>
                </a14:m>
                <a:r>
                  <a:rPr lang="en-US" sz="2400" dirty="0" smtClean="0"/>
                  <a:t>   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C.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/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GB" sz="2400" i="1"/>
                          <m:t>𝑥</m:t>
                        </m:r>
                      </m:e>
                      <m:sup>
                        <m:r>
                          <a:rPr lang="en-GB" sz="2400" i="1"/>
                          <m:t>10</m:t>
                        </m:r>
                      </m:sup>
                    </m:sSup>
                    <m:sSup>
                      <m:sSupPr>
                        <m:ctrlPr>
                          <a:rPr lang="en-US" sz="2400" i="1"/>
                        </m:ctrlPr>
                      </m:sSupPr>
                      <m:e>
                        <m:r>
                          <a:rPr lang="en-GB" sz="2400" i="1"/>
                          <m:t>𝑦</m:t>
                        </m:r>
                      </m:e>
                      <m:sup>
                        <m:r>
                          <a:rPr lang="en-GB" sz="2400" i="1"/>
                          <m:t>11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D</a:t>
                </a:r>
                <a:r>
                  <a:rPr lang="en-US" sz="2400" dirty="0" smtClean="0"/>
                  <a:t>.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/>
                        </m:ctrlPr>
                      </m:sSupPr>
                      <m:e>
                        <m:r>
                          <a:rPr lang="en-GB" sz="2400" i="1"/>
                          <m:t>𝑥</m:t>
                        </m:r>
                      </m:e>
                      <m:sup>
                        <m:r>
                          <a:rPr lang="en-GB" sz="2400" i="1"/>
                          <m:t>10</m:t>
                        </m:r>
                      </m:sup>
                    </m:sSup>
                    <m:sSup>
                      <m:sSupPr>
                        <m:ctrlPr>
                          <a:rPr lang="en-US" sz="2400" i="1"/>
                        </m:ctrlPr>
                      </m:sSupPr>
                      <m:e>
                        <m:r>
                          <a:rPr lang="en-GB" sz="2400" i="1"/>
                          <m:t>𝑦</m:t>
                        </m:r>
                      </m:e>
                      <m:sup>
                        <m:r>
                          <a:rPr lang="en-GB" sz="2400" i="1"/>
                          <m:t>13</m:t>
                        </m:r>
                      </m:sup>
                    </m:sSup>
                  </m:oMath>
                </a14:m>
                <a:r>
                  <a:rPr lang="en-US" sz="2400" dirty="0" smtClean="0"/>
                  <a:t>    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423759"/>
                <a:ext cx="11655114" cy="4541564"/>
              </a:xfrm>
              <a:prstGeom prst="rect">
                <a:avLst/>
              </a:prstGeom>
              <a:blipFill rotWithShape="0">
                <a:blip r:embed="rId3"/>
                <a:stretch>
                  <a:fillRect l="-7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394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0037268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Simplify (–3</a:t>
            </a:r>
            <a:r>
              <a:rPr lang="en-US" sz="2400" baseline="30000" dirty="0"/>
              <a:t>3</a:t>
            </a:r>
            <a:r>
              <a:rPr lang="en-US" sz="2400" dirty="0"/>
              <a:t>)</a:t>
            </a:r>
            <a:r>
              <a:rPr lang="en-US" sz="2400" baseline="30000" dirty="0"/>
              <a:t>3</a:t>
            </a:r>
            <a:r>
              <a:rPr lang="en-US" sz="2400" dirty="0"/>
              <a:t> </a:t>
            </a:r>
            <a:endParaRPr lang="en-US" sz="2400" dirty="0" smtClean="0"/>
          </a:p>
          <a:p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3</a:t>
            </a:r>
            <a:r>
              <a:rPr lang="en-US" sz="2400" baseline="30000" dirty="0"/>
              <a:t>6</a:t>
            </a:r>
            <a:r>
              <a:rPr lang="en-US" sz="2400" dirty="0"/>
              <a:t> </a:t>
            </a:r>
            <a:r>
              <a:rPr lang="en-US" sz="2400" dirty="0" smtClean="0"/>
              <a:t>  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–</a:t>
            </a:r>
            <a:r>
              <a:rPr lang="en-US" sz="2400" dirty="0" smtClean="0"/>
              <a:t>3</a:t>
            </a:r>
            <a:r>
              <a:rPr lang="en-US" sz="2400" baseline="30000" dirty="0" smtClean="0"/>
              <a:t>9</a:t>
            </a:r>
          </a:p>
          <a:p>
            <a:pPr marL="457200" indent="-457200">
              <a:buFont typeface="+mj-lt"/>
              <a:buAutoNum type="alphaUcPeriod"/>
            </a:pPr>
            <a:endParaRPr lang="en-US" sz="2400" baseline="300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3</a:t>
            </a:r>
            <a:r>
              <a:rPr lang="en-US" sz="2400" baseline="30000" dirty="0" smtClean="0"/>
              <a:t>9</a:t>
            </a:r>
          </a:p>
          <a:p>
            <a:pPr marL="457200" indent="-457200">
              <a:buFont typeface="+mj-lt"/>
              <a:buAutoNum type="alphaUcPeriod"/>
            </a:pPr>
            <a:endParaRPr lang="en-US" sz="2400" baseline="300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–3</a:t>
            </a:r>
            <a:r>
              <a:rPr lang="en-US" sz="2400" baseline="30000" dirty="0"/>
              <a:t>6</a:t>
            </a:r>
            <a:r>
              <a:rPr lang="en-US" sz="2400" dirty="0"/>
              <a:t>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4675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210" y="1423759"/>
            <a:ext cx="1118026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(4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7</a:t>
            </a:r>
            <a:r>
              <a:rPr lang="en-US" sz="2400" dirty="0"/>
              <a:t> + 7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9</a:t>
            </a:r>
            <a:r>
              <a:rPr lang="en-US" sz="2400" dirty="0"/>
              <a:t> + 6 – 2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8</a:t>
            </a:r>
            <a:r>
              <a:rPr lang="en-US" sz="2400" dirty="0"/>
              <a:t>) – (–5 – 5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8</a:t>
            </a:r>
            <a:r>
              <a:rPr lang="en-US" sz="2400" dirty="0"/>
              <a:t> + 9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9</a:t>
            </a:r>
            <a:r>
              <a:rPr lang="en-US" sz="2400" dirty="0"/>
              <a:t> + 8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7</a:t>
            </a:r>
            <a:r>
              <a:rPr lang="en-US" sz="2400" dirty="0"/>
              <a:t>) </a:t>
            </a:r>
            <a:endParaRPr lang="en-US" sz="2400" dirty="0" smtClean="0"/>
          </a:p>
          <a:p>
            <a:r>
              <a:rPr lang="en-US" sz="2400" dirty="0" smtClean="0"/>
              <a:t>  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16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9</a:t>
            </a:r>
            <a:r>
              <a:rPr lang="en-US" sz="2400" dirty="0"/>
              <a:t> – 7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8 </a:t>
            </a:r>
            <a:r>
              <a:rPr lang="en-US" sz="2400" dirty="0"/>
              <a:t>+ 12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7</a:t>
            </a:r>
            <a:r>
              <a:rPr lang="en-US" sz="2400" dirty="0"/>
              <a:t> + 1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16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9</a:t>
            </a:r>
            <a:r>
              <a:rPr lang="en-US" sz="2400" dirty="0"/>
              <a:t> – 7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8 </a:t>
            </a:r>
            <a:r>
              <a:rPr lang="en-US" sz="2400" dirty="0" smtClean="0"/>
              <a:t>+ 12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 smtClean="0"/>
              <a:t>7</a:t>
            </a:r>
            <a:r>
              <a:rPr lang="en-US" sz="2400" dirty="0" smtClean="0"/>
              <a:t> </a:t>
            </a:r>
            <a:r>
              <a:rPr lang="en-US" sz="2400" dirty="0"/>
              <a:t>+ 11 </a:t>
            </a:r>
          </a:p>
          <a:p>
            <a:pPr marL="457200" indent="-457200">
              <a:buFont typeface="+mj-lt"/>
              <a:buAutoNum type="alphaUcPeriod"/>
            </a:pPr>
            <a:endParaRPr lang="en-US" sz="2400" i="1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–2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9 </a:t>
            </a:r>
            <a:r>
              <a:rPr lang="en-US" sz="2400" dirty="0"/>
              <a:t>+ 3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8 </a:t>
            </a:r>
            <a:r>
              <a:rPr lang="en-US" sz="2400" dirty="0"/>
              <a:t>– 4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7</a:t>
            </a:r>
            <a:r>
              <a:rPr lang="en-US" sz="2400" dirty="0"/>
              <a:t> + 11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–2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9 </a:t>
            </a:r>
            <a:r>
              <a:rPr lang="en-US" sz="2400" dirty="0"/>
              <a:t>+ 7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8</a:t>
            </a:r>
            <a:r>
              <a:rPr lang="en-US" sz="2400" dirty="0"/>
              <a:t> + 12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30000" dirty="0"/>
              <a:t>7 </a:t>
            </a:r>
            <a:r>
              <a:rPr lang="en-US" sz="2400" dirty="0"/>
              <a:t>+ 1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6093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8769</TotalTime>
  <Words>204</Words>
  <Application>Microsoft Office PowerPoint</Application>
  <PresentationFormat>Widescreen</PresentationFormat>
  <Paragraphs>135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(Body)</vt:lpstr>
      <vt:lpstr>Calibri Light</vt:lpstr>
      <vt:lpstr>Cambria Math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Shamika Inamdar</cp:lastModifiedBy>
  <cp:revision>80</cp:revision>
  <dcterms:created xsi:type="dcterms:W3CDTF">2015-02-19T09:01:21Z</dcterms:created>
  <dcterms:modified xsi:type="dcterms:W3CDTF">2015-08-05T12:46:21Z</dcterms:modified>
</cp:coreProperties>
</file>