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3" r:id="rId2"/>
    <p:sldId id="256" r:id="rId3"/>
    <p:sldId id="259" r:id="rId4"/>
    <p:sldId id="279" r:id="rId5"/>
    <p:sldId id="261" r:id="rId6"/>
    <p:sldId id="266" r:id="rId7"/>
    <p:sldId id="268" r:id="rId8"/>
    <p:sldId id="270" r:id="rId9"/>
    <p:sldId id="272" r:id="rId10"/>
    <p:sldId id="274" r:id="rId11"/>
    <p:sldId id="276" r:id="rId12"/>
    <p:sldId id="280" r:id="rId13"/>
    <p:sldId id="283" r:id="rId14"/>
    <p:sldId id="28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-108" y="-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81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5985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200" dirty="0" smtClean="0"/>
              <a:t>Answer: 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252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717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25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47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smtClean="0">
                <a:solidFill>
                  <a:srgbClr val="362F20"/>
                </a:solidFill>
                <a:latin typeface="Calibri" panose="020F0502020204030204" pitchFamily="34" charset="0"/>
              </a:rPr>
              <a:t>: Lesson03</a:t>
            </a:r>
            <a:endParaRPr lang="en-US" sz="2800" dirty="0" smtClean="0">
              <a:solidFill>
                <a:srgbClr val="362F20"/>
              </a:solidFill>
              <a:latin typeface="Calibri" panose="020F0502020204030204" pitchFamily="34" charset="0"/>
            </a:endParaRPr>
          </a:p>
          <a:p>
            <a:endParaRPr lang="en-US" sz="2800" dirty="0">
              <a:solidFill>
                <a:srgbClr val="362F2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1017377" y="1591399"/>
                <a:ext cx="10580294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 dirty="0" smtClean="0">
                          <a:latin typeface="Cambria Math"/>
                        </a:rPr>
                        <m:t>|–</m:t>
                      </m:r>
                      <m:r>
                        <a:rPr lang="en-US" sz="2400" i="1" dirty="0">
                          <a:latin typeface="Cambria Math"/>
                        </a:rPr>
                        <m:t>8| + |–1| = |9| </m:t>
                      </m:r>
                    </m:oMath>
                  </m:oMathPara>
                </a14:m>
                <a:endParaRPr lang="en-US" sz="2400" dirty="0" smtClean="0"/>
              </a:p>
              <a:p>
                <a:r>
                  <a:rPr lang="en-US" sz="2400" dirty="0" smtClean="0"/>
                  <a:t>                    </a:t>
                </a: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True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False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7377" y="1591399"/>
                <a:ext cx="10580294" cy="3416320"/>
              </a:xfrm>
              <a:prstGeom prst="rect">
                <a:avLst/>
              </a:prstGeom>
              <a:blipFill rotWithShape="1">
                <a:blip r:embed="rId3"/>
                <a:stretch>
                  <a:fillRect l="-9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97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752651" y="1506398"/>
                <a:ext cx="10580294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9 × (5 + 7) = 9 × 5 + 9 × </m:t>
                    </m:r>
                    <m:r>
                      <a:rPr lang="en-US" sz="2400" i="1" dirty="0" smtClean="0">
                        <a:latin typeface="Cambria Math"/>
                      </a:rPr>
                      <m:t>7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True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False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r>
                  <a:rPr lang="en-US" sz="2400" dirty="0" smtClean="0"/>
                  <a:t> </a:t>
                </a:r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651" y="1506398"/>
                <a:ext cx="10580294" cy="4154984"/>
              </a:xfrm>
              <a:prstGeom prst="rect">
                <a:avLst/>
              </a:prstGeom>
              <a:blipFill rotWithShape="1">
                <a:blip r:embed="rId3"/>
                <a:stretch>
                  <a:fillRect l="-8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30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11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752651" y="1734998"/>
                <a:ext cx="10580294" cy="3071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GB" sz="2400" i="1">
                                  <a:latin typeface="Cambria Math"/>
                                </a:rPr>
                                <m:t>7</m:t>
                              </m:r>
                            </m:e>
                          </m:d>
                          <m:r>
                            <a:rPr lang="en-US" sz="24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sz="2400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GB" sz="2400" i="1">
                                  <a:latin typeface="Cambria Math"/>
                                  <a:ea typeface="Cambria Math"/>
                                </a:rPr>
                                <m:t>−2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sz="24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6</m:t>
                              </m:r>
                            </m:e>
                          </m:d>
                        </m:den>
                      </m:f>
                      <m:r>
                        <a:rPr lang="en-GB" sz="240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GB" sz="240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24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sz="2400" b="0" i="1" smtClean="0">
                                  <a:latin typeface="Cambria Math"/>
                                </a:rPr>
                                <m:t>7</m:t>
                              </m:r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×−2</m:t>
                              </m:r>
                            </m:num>
                            <m:den>
                              <m:r>
                                <a:rPr lang="en-GB" sz="2400" b="0" i="1" smtClean="0">
                                  <a:latin typeface="Cambria Math"/>
                                </a:rPr>
                                <m:t>6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 smtClean="0"/>
              </a:p>
              <a:p>
                <a:pPr/>
                <a:endParaRPr lang="en-US" sz="2400" dirty="0"/>
              </a:p>
              <a:p>
                <a:pPr/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True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False</a:t>
                </a:r>
                <a:endParaRPr lang="en-US" sz="2400" dirty="0"/>
              </a:p>
              <a:p>
                <a:r>
                  <a:rPr lang="en-US" sz="2400" dirty="0" smtClean="0"/>
                  <a:t> 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651" y="1734998"/>
                <a:ext cx="10580294" cy="3071931"/>
              </a:xfrm>
              <a:prstGeom prst="rect">
                <a:avLst/>
              </a:prstGeom>
              <a:blipFill rotWithShape="1">
                <a:blip r:embed="rId3"/>
                <a:stretch>
                  <a:fillRect l="-8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309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12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752651" y="1506398"/>
                <a:ext cx="10580294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If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𝑝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≤0</m:t>
                    </m:r>
                  </m:oMath>
                </a14:m>
                <a:r>
                  <a:rPr lang="en-US" sz="2400" dirty="0" smtClean="0"/>
                  <a:t>, then</a:t>
                </a:r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𝑝</m:t>
                    </m:r>
                    <m:d>
                      <m:dPr>
                        <m:begChr m:val="|"/>
                        <m:endChr m:val="|"/>
                        <m:ctrlPr>
                          <a:rPr lang="en-GB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</a:rPr>
                          <m:t>𝑝</m:t>
                        </m:r>
                      </m:e>
                    </m:d>
                    <m:r>
                      <a:rPr lang="en-GB" sz="2400" b="0" i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GB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GB" sz="2400" b="0" i="1" dirty="0" smtClean="0">
                        <a:latin typeface="Cambria Math"/>
                      </a:rPr>
                      <m:t>𝑝</m:t>
                    </m:r>
                    <m:d>
                      <m:dPr>
                        <m:begChr m:val="|"/>
                        <m:endChr m:val="|"/>
                        <m:ctrlPr>
                          <a:rPr lang="en-GB" sz="2400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sz="2400" b="0" i="1" dirty="0" smtClean="0">
                            <a:latin typeface="Cambria Math"/>
                          </a:rPr>
                          <m:t>𝑝</m:t>
                        </m:r>
                      </m:e>
                    </m:d>
                    <m:r>
                      <a:rPr lang="en-GB" sz="2400" b="0" i="1" dirty="0" smtClean="0">
                        <a:latin typeface="Cambria Math"/>
                        <a:ea typeface="Cambria Math"/>
                      </a:rPr>
                      <m:t>≤0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𝑝</m:t>
                    </m:r>
                    <m:d>
                      <m:dPr>
                        <m:begChr m:val="|"/>
                        <m:endChr m:val="|"/>
                        <m:ctrlPr>
                          <a:rPr lang="en-GB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</a:rPr>
                          <m:t>𝑝</m:t>
                        </m:r>
                      </m:e>
                    </m:d>
                    <m:r>
                      <a:rPr lang="en-GB" sz="2400" b="0" i="1" smtClean="0">
                        <a:latin typeface="Cambria Math"/>
                        <a:ea typeface="Cambria Math"/>
                      </a:rPr>
                      <m:t>≥0</m:t>
                    </m:r>
                  </m:oMath>
                </a14:m>
                <a:endParaRPr lang="en-GB" sz="2400" b="0" dirty="0" smtClean="0">
                  <a:ea typeface="Cambria Math"/>
                </a:endParaRP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:r>
                  <a:rPr lang="en-US" sz="2400" dirty="0" smtClean="0"/>
                  <a:t> None of the above</a:t>
                </a:r>
                <a:endParaRPr lang="en-US" sz="2400" dirty="0" smtClean="0"/>
              </a:p>
              <a:p>
                <a:r>
                  <a:rPr lang="en-US" sz="2400" dirty="0" smtClean="0"/>
                  <a:t> </a:t>
                </a:r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651" y="1506398"/>
                <a:ext cx="10580294" cy="3785652"/>
              </a:xfrm>
              <a:prstGeom prst="rect">
                <a:avLst/>
              </a:prstGeom>
              <a:blipFill rotWithShape="1">
                <a:blip r:embed="rId3"/>
                <a:stretch>
                  <a:fillRect l="-864" t="-12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598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13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752651" y="1506398"/>
                <a:ext cx="10580294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If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𝑚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≥0</m:t>
                    </m:r>
                  </m:oMath>
                </a14:m>
                <a:r>
                  <a:rPr lang="en-US" sz="2400" dirty="0" smtClean="0"/>
                  <a:t>, then</a:t>
                </a:r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sz="2400" b="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sz="24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𝑚</m:t>
                                </m:r>
                              </m:e>
                            </m:d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en-GB" sz="2400" b="0" i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GB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4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𝑚</m:t>
                                </m:r>
                              </m:e>
                            </m:d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en-GB" sz="2400" b="0" i="1" smtClean="0">
                        <a:latin typeface="Cambria Math"/>
                      </a:rPr>
                      <m:t>=−</m:t>
                    </m:r>
                    <m:d>
                      <m:dPr>
                        <m:ctrlPr>
                          <a:rPr lang="en-GB" sz="2400" b="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 dirty="0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GB" sz="2400" b="0" i="1" dirty="0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GB" sz="2400" b="0" i="1" dirty="0" smtClean="0">
                                    <a:latin typeface="Cambria Math"/>
                                  </a:rPr>
                                  <m:t>𝑚</m:t>
                                </m:r>
                              </m:e>
                            </m:d>
                          </m:e>
                          <m:sup>
                            <m:r>
                              <a:rPr lang="en-GB" sz="2400" b="0" i="1" dirty="0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en-GB" sz="2400" b="0" i="1" dirty="0" smtClean="0">
                        <a:latin typeface="Cambria Math"/>
                      </a:rPr>
                      <m:t>=−</m:t>
                    </m:r>
                    <m:d>
                      <m:dPr>
                        <m:begChr m:val="|"/>
                        <m:endChr m:val="|"/>
                        <m:ctrlPr>
                          <a:rPr lang="en-GB" sz="2400" b="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2400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sz="2400" b="0" i="1" dirty="0" smtClean="0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GB" sz="2400" b="0" i="1" dirty="0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 </m:t>
                    </m:r>
                  </m:oMath>
                </a14:m>
                <a:endParaRPr lang="en-GB" sz="2400" b="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:r>
                  <a:rPr lang="en-US" sz="2400" dirty="0" smtClean="0"/>
                  <a:t> None of the above</a:t>
                </a:r>
                <a:endParaRPr lang="en-US" sz="2400" dirty="0" smtClean="0"/>
              </a:p>
              <a:p>
                <a:r>
                  <a:rPr lang="en-US" sz="2400" dirty="0" smtClean="0"/>
                  <a:t> </a:t>
                </a:r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651" y="1506398"/>
                <a:ext cx="10580294" cy="3785652"/>
              </a:xfrm>
              <a:prstGeom prst="rect">
                <a:avLst/>
              </a:prstGeom>
              <a:blipFill rotWithShape="1">
                <a:blip r:embed="rId3"/>
                <a:stretch>
                  <a:fillRect l="-864" t="-12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851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00058"/>
                <a:ext cx="8726628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Select the equation that illustrates the inverse property</a:t>
                </a:r>
                <a:r>
                  <a:rPr lang="en-US" sz="2400" dirty="0" smtClean="0"/>
                  <a:t>.</a:t>
                </a:r>
              </a:p>
              <a:p>
                <a:r>
                  <a:rPr lang="en-US" sz="2400" dirty="0" smtClean="0"/>
                  <a:t> </a:t>
                </a:r>
                <a:endParaRPr lang="en-IN" sz="2400" dirty="0"/>
              </a:p>
              <a:p>
                <a:r>
                  <a:rPr lang="en-IN" sz="2400" dirty="0" smtClean="0"/>
                  <a:t>A</a:t>
                </a:r>
                <a:r>
                  <a:rPr lang="en-IN" sz="2400" dirty="0" smtClean="0"/>
                  <a:t>.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10+</m:t>
                    </m:r>
                    <m:d>
                      <m:dPr>
                        <m:ctrlPr>
                          <a:rPr lang="en-GB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</a:rPr>
                          <m:t>−10</m:t>
                        </m:r>
                      </m:e>
                    </m:d>
                    <m:r>
                      <a:rPr lang="en-GB" sz="2400" b="0" i="1" smtClean="0">
                        <a:latin typeface="Cambria Math"/>
                      </a:rPr>
                      <m:t>=0</m:t>
                    </m:r>
                  </m:oMath>
                </a14:m>
                <a:endParaRPr lang="en-IN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r>
                  <a:rPr lang="en-US" sz="2400" dirty="0" smtClean="0"/>
                  <a:t>B. </a:t>
                </a:r>
                <a:r>
                  <a:rPr lang="en-US" sz="2400" dirty="0" smtClean="0"/>
                  <a:t>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10+0=10</m:t>
                    </m:r>
                  </m:oMath>
                </a14:m>
                <a:endParaRPr lang="en-US" sz="2400" dirty="0" smtClean="0"/>
              </a:p>
              <a:p>
                <a:pPr marL="514350" indent="-51435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AutoNum type="alphaUcPeriod" startAt="3"/>
                </a:pPr>
                <a:r>
                  <a:rPr lang="en-GB" sz="2400" b="0" dirty="0" smtClean="0"/>
                  <a:t>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10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×5=5×10</m:t>
                    </m:r>
                  </m:oMath>
                </a14:m>
                <a:endParaRPr lang="en-GB" sz="2400" b="0" dirty="0" smtClean="0">
                  <a:ea typeface="Cambria Math"/>
                </a:endParaRPr>
              </a:p>
              <a:p>
                <a:pPr marL="457200" indent="-457200">
                  <a:buAutoNum type="alphaUcPeriod" startAt="3"/>
                </a:pPr>
                <a:endParaRPr lang="en-US" sz="2400" dirty="0" smtClean="0"/>
              </a:p>
              <a:p>
                <a:pPr marL="457200" indent="-457200">
                  <a:buAutoNum type="alphaUcPeriod" startAt="3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10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5+3</m:t>
                        </m:r>
                      </m:e>
                    </m:d>
                    <m:r>
                      <a:rPr lang="en-GB" sz="2400" b="0" i="1" smtClean="0">
                        <a:latin typeface="Cambria Math"/>
                        <a:ea typeface="Cambria Math"/>
                      </a:rPr>
                      <m:t>=10×5+10×3</m:t>
                    </m:r>
                  </m:oMath>
                </a14:m>
                <a:endParaRPr lang="en-US" sz="2400" dirty="0" smtClean="0"/>
              </a:p>
              <a:p>
                <a:pPr marL="514350" indent="-514350">
                  <a:buFont typeface="+mj-lt"/>
                  <a:buAutoNum type="alphaUcPeriod"/>
                </a:pPr>
                <a:endParaRPr lang="en-US" sz="2400" dirty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00058"/>
                <a:ext cx="8726628" cy="4154984"/>
              </a:xfrm>
              <a:prstGeom prst="rect">
                <a:avLst/>
              </a:prstGeom>
              <a:blipFill rotWithShape="1">
                <a:blip r:embed="rId3"/>
                <a:stretch>
                  <a:fillRect l="-1117" t="-11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7907486" cy="45243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Select the equation that illustrates the commutative property</a:t>
                </a:r>
                <a:r>
                  <a:rPr lang="en-US" sz="2400" dirty="0" smtClean="0"/>
                  <a:t> 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A. 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11 × (5 × 8) = (11 × 5) × 8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B.    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/>
                      </a:rPr>
                      <m:t>11 × 5 = 5 × 11</m:t>
                    </m:r>
                  </m:oMath>
                </a14:m>
                <a:endParaRPr lang="en-US" sz="2400" dirty="0"/>
              </a:p>
              <a:p>
                <a:pPr marL="0" lvl="1"/>
                <a:endParaRPr lang="en-US" sz="2400" dirty="0"/>
              </a:p>
              <a:p>
                <a:pPr marL="0" lvl="1"/>
                <a:r>
                  <a:rPr lang="en-US" sz="2400" dirty="0" smtClean="0"/>
                  <a:t>C.  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11 </m:t>
                    </m:r>
                    <m:r>
                      <a:rPr lang="en-US" sz="2400" i="1" dirty="0">
                        <a:latin typeface="Cambria Math"/>
                      </a:rPr>
                      <m:t>× ( 5 + 8) = 11 × 5 + 11 × 8</m:t>
                    </m:r>
                  </m:oMath>
                </a14:m>
                <a:endParaRPr lang="en-US" sz="2400" dirty="0"/>
              </a:p>
              <a:p>
                <a:pPr marL="0" lvl="1"/>
                <a:endParaRPr lang="en-US" sz="2400" dirty="0" smtClean="0"/>
              </a:p>
              <a:p>
                <a:pPr marL="0" lvl="1"/>
                <a:r>
                  <a:rPr lang="en-US" sz="2400" dirty="0" smtClean="0"/>
                  <a:t>D.  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11 + 0 = 11</m:t>
                    </m:r>
                  </m:oMath>
                </a14:m>
                <a:endParaRPr lang="en-US" sz="2400" dirty="0"/>
              </a:p>
              <a:p>
                <a:pPr marL="0" lvl="1"/>
                <a:endParaRPr lang="en-US" sz="2400" dirty="0"/>
              </a:p>
              <a:p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7907486" cy="4524315"/>
              </a:xfrm>
              <a:prstGeom prst="rect">
                <a:avLst/>
              </a:prstGeom>
              <a:blipFill rotWithShape="1">
                <a:blip r:embed="rId3"/>
                <a:stretch>
                  <a:fillRect l="-1234"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7219540" cy="48936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Select the equation that illustrates the identity property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3 × 7 = 7 × 3 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>
                  <a:sym typeface="Symbol" panose="05050102010706020507" pitchFamily="18" charset="2"/>
                </a:endParaRPr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3 </m:t>
                    </m:r>
                    <m:r>
                      <a:rPr lang="en-US" sz="2400" i="1" dirty="0">
                        <a:latin typeface="Cambria Math"/>
                      </a:rPr>
                      <m:t>+ (7 + 4) = (3 + 7) + 4 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>
                  <a:sym typeface="Symbol" panose="05050102010706020507" pitchFamily="18" charset="2"/>
                </a:endParaRPr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3 </m:t>
                    </m:r>
                    <m:r>
                      <a:rPr lang="en-US" sz="2400" i="1" dirty="0">
                        <a:latin typeface="Cambria Math"/>
                      </a:rPr>
                      <m:t>+ </m:t>
                    </m:r>
                    <m:r>
                      <a:rPr lang="en-US" sz="2400" i="1" dirty="0" smtClean="0">
                        <a:latin typeface="Cambria Math"/>
                      </a:rPr>
                      <m:t>(−3</m:t>
                    </m:r>
                    <m:r>
                      <a:rPr lang="en-US" sz="2400" i="1" dirty="0">
                        <a:latin typeface="Cambria Math"/>
                      </a:rPr>
                      <m:t>) = 0 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>
                  <a:sym typeface="Symbol" panose="05050102010706020507" pitchFamily="18" charset="2"/>
                </a:endParaRPr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3 </m:t>
                    </m:r>
                    <m:r>
                      <a:rPr lang="en-US" sz="2400" i="1" dirty="0">
                        <a:latin typeface="Cambria Math"/>
                      </a:rPr>
                      <m:t>+ 0 = 3 </m:t>
                    </m:r>
                  </m:oMath>
                </a14:m>
                <a:endParaRPr lang="en-US" sz="2400" dirty="0">
                  <a:sym typeface="Symbol" panose="05050102010706020507" pitchFamily="18" charset="2"/>
                </a:endParaRPr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7219540" cy="4893647"/>
              </a:xfrm>
              <a:prstGeom prst="rect">
                <a:avLst/>
              </a:prstGeom>
              <a:blipFill rotWithShape="1">
                <a:blip r:embed="rId3"/>
                <a:stretch>
                  <a:fillRect l="-1266" t="-998" r="-3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960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4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7158050" cy="49705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2400"/>
                  </a:spcBef>
                </a:pPr>
                <a:r>
                  <a:rPr lang="en-US" sz="2400" dirty="0"/>
                  <a:t>Select the correct property that describes </a:t>
                </a:r>
                <a:r>
                  <a:rPr lang="en-US" sz="2400" dirty="0" smtClean="0"/>
                  <a:t>this equation.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2400" dirty="0"/>
                  <a:t/>
                </a:r>
                <a:br>
                  <a:rPr lang="en-US" sz="24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 smtClean="0">
                          <a:latin typeface="Cambria Math"/>
                        </a:rPr>
                        <m:t>15 + 0 = 15 </m:t>
                      </m:r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Identity property of addition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Inverse property of addition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Commutative property of addition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Associative property of addition 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7158050" cy="4970591"/>
              </a:xfrm>
              <a:prstGeom prst="rect">
                <a:avLst/>
              </a:prstGeom>
              <a:blipFill rotWithShape="1">
                <a:blip r:embed="rId3"/>
                <a:stretch>
                  <a:fillRect l="-1363" t="-982" r="-3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116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8970468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Select the correct property that describes </a:t>
                </a:r>
                <a:r>
                  <a:rPr lang="en-US" sz="2400" dirty="0" smtClean="0"/>
                  <a:t>this equation</a:t>
                </a:r>
                <a:r>
                  <a:rPr lang="en-US" sz="2400" dirty="0" smtClean="0"/>
                  <a:t>.</a:t>
                </a:r>
              </a:p>
              <a:p>
                <a:r>
                  <a:rPr lang="en-US" sz="2400" dirty="0"/>
                  <a:t/>
                </a:r>
                <a:br>
                  <a:rPr lang="en-US" sz="24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 smtClean="0">
                          <a:latin typeface="Cambria Math"/>
                        </a:rPr>
                        <m:t>9 + 7 + 6 = 9 + 6 + 7 </m:t>
                      </m:r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Identity property of addition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Inverse property of addition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Commutative property of addition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Associative </a:t>
                </a:r>
                <a:r>
                  <a:rPr lang="en-US" sz="2400" dirty="0"/>
                  <a:t>property of </a:t>
                </a:r>
                <a:r>
                  <a:rPr lang="en-US" sz="2400" dirty="0" smtClean="0"/>
                  <a:t>addition </a:t>
                </a:r>
                <a:endParaRPr lang="en-US" sz="2400" dirty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8970468" cy="4524315"/>
              </a:xfrm>
              <a:prstGeom prst="rect">
                <a:avLst/>
              </a:prstGeom>
              <a:blipFill rotWithShape="1">
                <a:blip r:embed="rId3"/>
                <a:stretch>
                  <a:fillRect l="-1087"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0052508" cy="4893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Select the correct property that describes </a:t>
                </a:r>
                <a:r>
                  <a:rPr lang="en-US" sz="2400" dirty="0" smtClean="0"/>
                  <a:t>this equation.</a:t>
                </a:r>
              </a:p>
              <a:p>
                <a:pPr algn="ctr"/>
                <a:r>
                  <a:rPr lang="en-US" sz="2400" dirty="0"/>
                  <a:t/>
                </a:r>
                <a:br>
                  <a:rPr lang="en-US" sz="2400" dirty="0"/>
                </a:b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10 + (2 + 6) = (10 + 2) + </m:t>
                    </m:r>
                  </m:oMath>
                </a14:m>
                <a:r>
                  <a:rPr lang="en-US" sz="2400" dirty="0"/>
                  <a:t>6 </a:t>
                </a:r>
                <a:r>
                  <a:rPr lang="en-US" sz="2400" dirty="0" smtClean="0"/>
                  <a:t> </a:t>
                </a:r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Identity property of addition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Inverse property of addition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Commutative property of addition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Associative property of addition 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0052508" cy="4893647"/>
              </a:xfrm>
              <a:prstGeom prst="rect">
                <a:avLst/>
              </a:prstGeom>
              <a:blipFill rotWithShape="1">
                <a:blip r:embed="rId3"/>
                <a:stretch>
                  <a:fillRect l="-970" t="-9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05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40189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Select the correct property that describes this equation.</a:t>
                </a:r>
              </a:p>
              <a:p>
                <a:endParaRPr lang="en-US" sz="24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𝑥𝑦</m:t>
                          </m:r>
                        </m:e>
                      </m:d>
                      <m:r>
                        <a:rPr lang="en-GB" sz="2400" b="0" i="1" smtClean="0">
                          <a:latin typeface="Cambria Math"/>
                        </a:rPr>
                        <m:t>𝑧</m:t>
                      </m:r>
                      <m:r>
                        <a:rPr lang="en-GB" sz="2400" b="0" i="1" smtClean="0">
                          <a:latin typeface="Cambria Math"/>
                        </a:rPr>
                        <m:t>=</m:t>
                      </m:r>
                      <m:r>
                        <a:rPr lang="en-GB" sz="2400" b="0" i="1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GB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𝑦𝑧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Associative property of multiplication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Commutative property </a:t>
                </a:r>
                <a:r>
                  <a:rPr lang="en-US" sz="2400" dirty="0"/>
                  <a:t>of </a:t>
                </a:r>
                <a:r>
                  <a:rPr lang="en-US" sz="2400" dirty="0" smtClean="0"/>
                  <a:t>addition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Associative</a:t>
                </a:r>
                <a:r>
                  <a:rPr lang="en-US" sz="2400" dirty="0" smtClean="0"/>
                  <a:t> </a:t>
                </a:r>
                <a:r>
                  <a:rPr lang="en-US" sz="2400" dirty="0"/>
                  <a:t>property of </a:t>
                </a:r>
                <a:r>
                  <a:rPr lang="en-US" sz="2400" dirty="0" smtClean="0"/>
                  <a:t>addition</a:t>
                </a:r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  Distributive </a:t>
                </a:r>
                <a:r>
                  <a:rPr lang="en-US" sz="2400" dirty="0"/>
                  <a:t>property of multiplication </a:t>
                </a:r>
                <a:endParaRPr lang="en-US" sz="2400" dirty="0" smtClean="0"/>
              </a:p>
              <a:p>
                <a:r>
                  <a:rPr lang="en-US" sz="2400" dirty="0" smtClean="0"/>
                  <a:t> 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40189" cy="4524315"/>
              </a:xfrm>
              <a:prstGeom prst="rect">
                <a:avLst/>
              </a:prstGeom>
              <a:blipFill rotWithShape="1">
                <a:blip r:embed="rId3"/>
                <a:stretch>
                  <a:fillRect l="-925"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811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2171" y="1460678"/>
            <a:ext cx="108850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|</a:t>
            </a:r>
            <a:r>
              <a:rPr lang="en-US" sz="2400" dirty="0"/>
              <a:t>121| + |–15| = |136</a:t>
            </a:r>
            <a:r>
              <a:rPr lang="en-US" sz="2400" dirty="0" smtClean="0"/>
              <a:t>|</a:t>
            </a:r>
            <a:endParaRPr lang="en-US" sz="2400" dirty="0"/>
          </a:p>
          <a:p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True 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False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800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8858</TotalTime>
  <Words>407</Words>
  <Application>Microsoft Office PowerPoint</Application>
  <PresentationFormat>Custom</PresentationFormat>
  <Paragraphs>166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Administrator</cp:lastModifiedBy>
  <cp:revision>65</cp:revision>
  <dcterms:created xsi:type="dcterms:W3CDTF">2015-02-19T09:01:21Z</dcterms:created>
  <dcterms:modified xsi:type="dcterms:W3CDTF">2016-01-07T13:55:22Z</dcterms:modified>
</cp:coreProperties>
</file>