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63" r:id="rId2"/>
    <p:sldId id="256" r:id="rId3"/>
    <p:sldId id="259" r:id="rId4"/>
    <p:sldId id="264" r:id="rId5"/>
    <p:sldId id="265" r:id="rId6"/>
    <p:sldId id="267" r:id="rId7"/>
    <p:sldId id="269" r:id="rId8"/>
    <p:sldId id="271" r:id="rId9"/>
    <p:sldId id="273" r:id="rId10"/>
    <p:sldId id="275" r:id="rId11"/>
    <p:sldId id="276" r:id="rId12"/>
    <p:sldId id="277" r:id="rId13"/>
    <p:sldId id="278" r:id="rId14"/>
    <p:sldId id="279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93126" autoAdjust="0"/>
  </p:normalViewPr>
  <p:slideViewPr>
    <p:cSldViewPr snapToGrid="0">
      <p:cViewPr varScale="1">
        <p:scale>
          <a:sx n="63" d="100"/>
          <a:sy n="63" d="100"/>
        </p:scale>
        <p:origin x="-108" y="-35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E2650D3-D5D9-4669-96F7-1A1A71B9318A}" type="datetimeFigureOut">
              <a:rPr lang="en-US" smtClean="0"/>
              <a:t>1/6/2016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F3C6171-4492-4A02-ACF4-7722196D74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3913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691340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959218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651083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651083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651083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65108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602060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847208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466280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101030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606147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661500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23697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2938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1/6/2016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587"/>
            <a:ext cx="12192000" cy="1019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45045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1/6/2016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97303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1/6/2016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54022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1/6/2016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34104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1/6/2016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39934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1/6/2016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41655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1/6/2016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21375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1/6/2016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32642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1/6/2016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6645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1/6/2016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00246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1/6/2016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44406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BF4DFB-127D-41C4-9F95-13A1D4E34B8F}" type="datetimeFigureOut">
              <a:rPr lang="en-US" smtClean="0"/>
              <a:t>1/6/2016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74500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2192001" cy="6870096"/>
          </a:xfrm>
          <a:prstGeom prst="rect">
            <a:avLst/>
          </a:prstGeom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240" y="30480"/>
            <a:ext cx="3810000" cy="828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624840" y="4861556"/>
            <a:ext cx="3677353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smtClean="0">
                <a:solidFill>
                  <a:srgbClr val="362F20"/>
                </a:solidFill>
                <a:latin typeface="Calibri" panose="020F0502020204030204" pitchFamily="34" charset="0"/>
              </a:rPr>
              <a:t>Mathematics</a:t>
            </a:r>
            <a:r>
              <a:rPr lang="en-US" sz="2800" dirty="0" smtClean="0">
                <a:solidFill>
                  <a:srgbClr val="362F20"/>
                </a:solidFill>
                <a:latin typeface="Calibri" panose="020F0502020204030204" pitchFamily="34" charset="0"/>
              </a:rPr>
              <a:t>: Lesson02</a:t>
            </a:r>
          </a:p>
          <a:p>
            <a:endParaRPr lang="en-US" sz="2800" dirty="0">
              <a:solidFill>
                <a:srgbClr val="362F20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48499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545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</a:t>
            </a:r>
            <a:r>
              <a:rPr lang="en-US" sz="2400" dirty="0">
                <a:solidFill>
                  <a:schemeClr val="bg1"/>
                </a:solidFill>
              </a:rPr>
              <a:t>9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Box 5"/>
              <p:cNvSpPr txBox="1"/>
              <p:nvPr/>
            </p:nvSpPr>
            <p:spPr>
              <a:xfrm>
                <a:off x="280211" y="1423759"/>
                <a:ext cx="10580294" cy="452431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 smtClean="0"/>
                  <a:t>Evaluate 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i="1" smtClean="0">
                            <a:latin typeface="Cambria Math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sz="2400" i="1" smtClean="0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GB" sz="2400" b="0" i="1" smtClean="0">
                                <a:latin typeface="Cambria Math"/>
                              </a:rPr>
                              <m:t>−5</m:t>
                            </m:r>
                          </m:e>
                        </m:d>
                      </m:e>
                      <m:sup>
                        <m:r>
                          <a:rPr lang="en-GB" sz="2400" b="0" i="1" smtClean="0">
                            <a:latin typeface="Cambria Math"/>
                          </a:rPr>
                          <m:t>4</m:t>
                        </m:r>
                      </m:sup>
                    </m:sSup>
                  </m:oMath>
                </a14:m>
                <a:endParaRPr lang="en-US" sz="2400" dirty="0" smtClean="0"/>
              </a:p>
              <a:p>
                <a:r>
                  <a:rPr lang="en-US" sz="2400" dirty="0" smtClean="0"/>
                  <a:t> </a:t>
                </a:r>
              </a:p>
              <a:p>
                <a:pPr marL="457200" indent="-457200">
                  <a:buFont typeface="+mj-lt"/>
                  <a:buAutoNum type="alphaUcPeriod"/>
                </a:pPr>
                <a:r>
                  <a:rPr lang="en-US" sz="2400" dirty="0" smtClean="0"/>
                  <a:t> </a:t>
                </a: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/>
                      </a:rPr>
                      <m:t>−625</m:t>
                    </m:r>
                  </m:oMath>
                </a14:m>
                <a:endParaRPr lang="en-GB" sz="2400" b="0" dirty="0" smtClean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r>
                  <a:rPr lang="en-US" sz="2400" dirty="0"/>
                  <a:t> </a:t>
                </a: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/>
                      </a:rPr>
                      <m:t>625</m:t>
                    </m:r>
                  </m:oMath>
                </a14:m>
                <a:endParaRPr lang="en-GB" sz="2400" b="0" dirty="0" smtClean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r>
                  <a:rPr lang="en-US" sz="2400" dirty="0"/>
                  <a:t> </a:t>
                </a: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/>
                      </a:rPr>
                      <m:t>−20</m:t>
                    </m:r>
                  </m:oMath>
                </a14:m>
                <a:endParaRPr lang="en-GB" sz="2400" b="0" dirty="0" smtClean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r>
                  <a:rPr lang="en-US" sz="2400" dirty="0"/>
                  <a:t> </a:t>
                </a: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/>
                      </a:rPr>
                      <m:t>20</m:t>
                    </m:r>
                  </m:oMath>
                </a14:m>
                <a:endParaRPr lang="en-US" sz="2400" dirty="0" smtClean="0"/>
              </a:p>
              <a:p>
                <a:endParaRPr lang="en-US" sz="2400" dirty="0"/>
              </a:p>
              <a:p>
                <a:endParaRPr lang="en-US" sz="2400" dirty="0" smtClean="0"/>
              </a:p>
              <a:p>
                <a:endParaRPr lang="en-US" sz="2400" dirty="0"/>
              </a:p>
            </p:txBody>
          </p:sp>
        </mc:Choice>
        <mc:Fallback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0211" y="1423759"/>
                <a:ext cx="10580294" cy="4524315"/>
              </a:xfrm>
              <a:prstGeom prst="rect">
                <a:avLst/>
              </a:prstGeom>
              <a:blipFill rotWithShape="1">
                <a:blip r:embed="rId3"/>
                <a:stretch>
                  <a:fillRect l="-922" t="-107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304809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7008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smtClean="0">
                <a:solidFill>
                  <a:schemeClr val="bg1"/>
                </a:solidFill>
              </a:rPr>
              <a:t>Question 10</a:t>
            </a:r>
            <a:endParaRPr lang="en-US" sz="2400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Box 5"/>
              <p:cNvSpPr txBox="1"/>
              <p:nvPr/>
            </p:nvSpPr>
            <p:spPr>
              <a:xfrm>
                <a:off x="280211" y="1423759"/>
                <a:ext cx="10580294" cy="55092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 smtClean="0"/>
                  <a:t> </a:t>
                </a:r>
                <a:r>
                  <a:rPr lang="en-US" sz="2400" dirty="0" smtClean="0"/>
                  <a:t>Evaluate  </a:t>
                </a: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/>
                      </a:rPr>
                      <m:t>7</m:t>
                    </m:r>
                    <m:r>
                      <a:rPr lang="en-GB" sz="2400" i="1">
                        <a:latin typeface="Cambria Math"/>
                        <a:ea typeface="Cambria Math"/>
                      </a:rPr>
                      <m:t>×</m:t>
                    </m:r>
                    <m:sSup>
                      <m:sSupPr>
                        <m:ctrlPr>
                          <a:rPr lang="en-GB" sz="2400" i="1" smtClean="0"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a:rPr lang="en-GB" sz="2400" b="0" i="1" smtClean="0">
                            <a:latin typeface="Cambria Math"/>
                            <a:ea typeface="Cambria Math"/>
                          </a:rPr>
                          <m:t>2</m:t>
                        </m:r>
                      </m:e>
                      <m:sup>
                        <m:r>
                          <a:rPr lang="en-GB" sz="2400" b="0" i="1" smtClean="0">
                            <a:latin typeface="Cambria Math"/>
                            <a:ea typeface="Cambria Math"/>
                          </a:rPr>
                          <m:t>2</m:t>
                        </m:r>
                      </m:sup>
                    </m:sSup>
                  </m:oMath>
                </a14:m>
                <a:endParaRPr lang="en-US" sz="2400" dirty="0" smtClean="0"/>
              </a:p>
              <a:p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r>
                  <a:rPr lang="en-US" sz="2400" dirty="0"/>
                  <a:t> </a:t>
                </a: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/>
                      </a:rPr>
                      <m:t>28</m:t>
                    </m:r>
                  </m:oMath>
                </a14:m>
                <a:endParaRPr lang="en-GB" sz="2400" b="0" dirty="0" smtClean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r>
                  <a:rPr lang="en-US" sz="2400" dirty="0"/>
                  <a:t> </a:t>
                </a: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/>
                      </a:rPr>
                      <m:t>81</m:t>
                    </m:r>
                  </m:oMath>
                </a14:m>
                <a:endParaRPr lang="en-GB" sz="2400" b="0" dirty="0" smtClean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r>
                  <a:rPr lang="en-US" sz="2400" dirty="0" smtClean="0"/>
                  <a:t> </a:t>
                </a: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/>
                      </a:rPr>
                      <m:t>196</m:t>
                    </m:r>
                  </m:oMath>
                </a14:m>
                <a:endParaRPr lang="en-GB" sz="2400" b="0" dirty="0" smtClean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r>
                  <a:rPr lang="en-US" sz="2400" dirty="0"/>
                  <a:t> </a:t>
                </a: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/>
                      </a:rPr>
                      <m:t>98</m:t>
                    </m:r>
                  </m:oMath>
                </a14:m>
                <a:endParaRPr lang="en-US" sz="2400" dirty="0"/>
              </a:p>
              <a:p>
                <a:endParaRPr lang="en-US" sz="2400" baseline="30000" dirty="0" smtClean="0"/>
              </a:p>
              <a:p>
                <a:r>
                  <a:rPr lang="en-US" sz="2400" dirty="0" smtClean="0"/>
                  <a:t> </a:t>
                </a:r>
              </a:p>
              <a:p>
                <a:endParaRPr lang="en-US" sz="2400" dirty="0" smtClean="0"/>
              </a:p>
              <a:p>
                <a:endParaRPr lang="en-US" sz="2400" dirty="0" smtClean="0"/>
              </a:p>
              <a:p>
                <a:endParaRPr lang="en-US" sz="2400" dirty="0" smtClean="0"/>
              </a:p>
              <a:p>
                <a:r>
                  <a:rPr lang="en-US" sz="2400" dirty="0" smtClean="0"/>
                  <a:t>                     </a:t>
                </a:r>
                <a:endParaRPr lang="en-US" sz="2400" dirty="0"/>
              </a:p>
            </p:txBody>
          </p:sp>
        </mc:Choice>
        <mc:Fallback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0211" y="1423759"/>
                <a:ext cx="10580294" cy="5509200"/>
              </a:xfrm>
              <a:prstGeom prst="rect">
                <a:avLst/>
              </a:prstGeom>
              <a:blipFill rotWithShape="1">
                <a:blip r:embed="rId3"/>
                <a:stretch>
                  <a:fillRect l="-922" t="-88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43089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7008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</a:t>
            </a:r>
            <a:r>
              <a:rPr lang="en-US" sz="2400" dirty="0" smtClean="0">
                <a:solidFill>
                  <a:schemeClr val="bg1"/>
                </a:solidFill>
              </a:rPr>
              <a:t>11</a:t>
            </a:r>
            <a:endParaRPr lang="en-US" sz="2400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Box 5"/>
              <p:cNvSpPr txBox="1"/>
              <p:nvPr/>
            </p:nvSpPr>
            <p:spPr>
              <a:xfrm>
                <a:off x="280211" y="1423759"/>
                <a:ext cx="10580294" cy="661777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2400" dirty="0" smtClean="0"/>
                  <a:t>Which elements in this set are irrational numbers?</a:t>
                </a:r>
              </a:p>
              <a:p>
                <a:endParaRPr lang="en-GB" sz="2400" dirty="0"/>
              </a:p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{"/>
                          <m:endChr m:val="}"/>
                          <m:ctrlPr>
                            <a:rPr lang="en-US" sz="240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GB" sz="2400" b="0" i="1" smtClean="0">
                              <a:latin typeface="Cambria Math"/>
                            </a:rPr>
                            <m:t>−61, −</m:t>
                          </m:r>
                          <m:rad>
                            <m:radPr>
                              <m:degHide m:val="on"/>
                              <m:ctrlPr>
                                <a:rPr lang="en-GB" sz="2400" b="0" i="1" smtClean="0">
                                  <a:latin typeface="Cambria Math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GB" sz="2400" b="0" i="1" smtClean="0">
                                  <a:latin typeface="Cambria Math"/>
                                </a:rPr>
                                <m:t>49</m:t>
                              </m:r>
                            </m:e>
                          </m:rad>
                          <m:r>
                            <a:rPr lang="en-GB" sz="2400" b="0" i="1" smtClean="0">
                              <a:latin typeface="Cambria Math"/>
                            </a:rPr>
                            <m:t>, −</m:t>
                          </m:r>
                          <m:f>
                            <m:fPr>
                              <m:ctrlPr>
                                <a:rPr lang="en-GB" sz="2400" b="0" i="1" smtClean="0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n-GB" sz="2400" b="0" i="1" smtClean="0">
                                  <a:latin typeface="Cambria Math"/>
                                </a:rPr>
                                <m:t>7</m:t>
                              </m:r>
                            </m:num>
                            <m:den>
                              <m:r>
                                <a:rPr lang="en-GB" sz="2400" b="0" i="1" smtClean="0">
                                  <a:latin typeface="Cambria Math"/>
                                </a:rPr>
                                <m:t>2</m:t>
                              </m:r>
                            </m:den>
                          </m:f>
                          <m:r>
                            <a:rPr lang="en-GB" sz="2400" b="0" i="1" smtClean="0">
                              <a:latin typeface="Cambria Math"/>
                            </a:rPr>
                            <m:t>, </m:t>
                          </m:r>
                          <m:f>
                            <m:fPr>
                              <m:ctrlPr>
                                <a:rPr lang="en-GB" sz="2400" b="0" i="1" smtClean="0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n-GB" sz="2400" b="0" i="1" smtClean="0">
                                  <a:latin typeface="Cambria Math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GB" sz="2400" b="0" i="1" smtClean="0">
                                  <a:latin typeface="Cambria Math"/>
                                </a:rPr>
                                <m:t>11</m:t>
                              </m:r>
                            </m:den>
                          </m:f>
                          <m:r>
                            <a:rPr lang="en-GB" sz="2400" b="0" i="1" smtClean="0">
                              <a:latin typeface="Cambria Math"/>
                            </a:rPr>
                            <m:t>, 3</m:t>
                          </m:r>
                          <m:f>
                            <m:fPr>
                              <m:ctrlPr>
                                <a:rPr lang="en-GB" sz="2400" b="0" i="1" smtClean="0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n-GB" sz="2400" b="0" i="1" smtClean="0">
                                  <a:latin typeface="Cambria Math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GB" sz="2400" b="0" i="1" smtClean="0">
                                  <a:latin typeface="Cambria Math"/>
                                </a:rPr>
                                <m:t>2</m:t>
                              </m:r>
                            </m:den>
                          </m:f>
                          <m:r>
                            <a:rPr lang="en-GB" sz="2400" b="0" i="1" smtClean="0">
                              <a:latin typeface="Cambria Math"/>
                            </a:rPr>
                            <m:t>, </m:t>
                          </m:r>
                          <m:rad>
                            <m:radPr>
                              <m:degHide m:val="on"/>
                              <m:ctrlPr>
                                <a:rPr lang="en-GB" sz="2400" b="0" i="1" smtClean="0">
                                  <a:latin typeface="Cambria Math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GB" sz="2400" b="0" i="1" smtClean="0">
                                  <a:latin typeface="Cambria Math"/>
                                </a:rPr>
                                <m:t>21</m:t>
                              </m:r>
                            </m:e>
                          </m:rad>
                          <m:r>
                            <a:rPr lang="en-GB" sz="2400" b="0" i="1" smtClean="0">
                              <a:latin typeface="Cambria Math"/>
                            </a:rPr>
                            <m:t>, 61, 21</m:t>
                          </m:r>
                          <m:r>
                            <a:rPr lang="en-GB" sz="2400" b="0" i="1" smtClean="0">
                              <a:latin typeface="Cambria Math"/>
                              <a:ea typeface="Cambria Math"/>
                            </a:rPr>
                            <m:t>𝜋</m:t>
                          </m:r>
                          <m:r>
                            <a:rPr lang="en-GB" sz="2400" b="0" i="1" smtClean="0">
                              <a:latin typeface="Cambria Math"/>
                              <a:ea typeface="Cambria Math"/>
                            </a:rPr>
                            <m:t>, 199</m:t>
                          </m:r>
                        </m:e>
                      </m:d>
                    </m:oMath>
                  </m:oMathPara>
                </a14:m>
                <a:endParaRPr lang="en-US" sz="2400" dirty="0" smtClean="0"/>
              </a:p>
              <a:p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r>
                  <a:rPr lang="en-US" sz="2400" dirty="0"/>
                  <a:t> </a:t>
                </a: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/>
                      </a:rPr>
                      <m:t>−</m:t>
                    </m:r>
                    <m:rad>
                      <m:radPr>
                        <m:degHide m:val="on"/>
                        <m:ctrlPr>
                          <a:rPr lang="en-GB" sz="2400" b="0" i="1" smtClean="0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en-GB" sz="2400" b="0" i="1" smtClean="0">
                            <a:latin typeface="Cambria Math"/>
                          </a:rPr>
                          <m:t>49</m:t>
                        </m:r>
                      </m:e>
                    </m:rad>
                    <m:r>
                      <a:rPr lang="en-GB" sz="2400" b="0" i="1" smtClean="0">
                        <a:latin typeface="Cambria Math"/>
                      </a:rPr>
                      <m:t>, 21</m:t>
                    </m:r>
                    <m:r>
                      <a:rPr lang="en-GB" sz="2400" b="0" i="1" smtClean="0">
                        <a:latin typeface="Cambria Math"/>
                        <a:ea typeface="Cambria Math"/>
                      </a:rPr>
                      <m:t>𝜋</m:t>
                    </m:r>
                  </m:oMath>
                </a14:m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r>
                  <a:rPr lang="en-US" sz="2400" dirty="0"/>
                  <a:t> </a:t>
                </a: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/>
                      </a:rPr>
                      <m:t>21</m:t>
                    </m:r>
                    <m:r>
                      <a:rPr lang="en-GB" sz="2400" b="0" i="1" smtClean="0">
                        <a:latin typeface="Cambria Math"/>
                        <a:ea typeface="Cambria Math"/>
                      </a:rPr>
                      <m:t>𝜋</m:t>
                    </m:r>
                  </m:oMath>
                </a14:m>
                <a:endParaRPr lang="en-GB" sz="2400" b="0" dirty="0" smtClean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r>
                  <a:rPr lang="en-US" sz="2400" dirty="0" smtClean="0"/>
                  <a:t>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GB" sz="2400" b="0" i="1" smtClean="0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en-GB" sz="2400" b="0" i="1" smtClean="0">
                            <a:latin typeface="Cambria Math"/>
                          </a:rPr>
                          <m:t>21</m:t>
                        </m:r>
                      </m:e>
                    </m:rad>
                    <m:r>
                      <a:rPr lang="en-GB" sz="2400" b="0" i="1" smtClean="0">
                        <a:latin typeface="Cambria Math"/>
                      </a:rPr>
                      <m:t>,  21</m:t>
                    </m:r>
                    <m:r>
                      <a:rPr lang="en-GB" sz="2400" b="0" i="1" smtClean="0">
                        <a:latin typeface="Cambria Math"/>
                        <a:ea typeface="Cambria Math"/>
                      </a:rPr>
                      <m:t>𝜋</m:t>
                    </m:r>
                  </m:oMath>
                </a14:m>
                <a:endParaRPr lang="en-GB" sz="2400" b="0" dirty="0" smtClean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r>
                  <a:rPr lang="en-US" sz="2400" dirty="0"/>
                  <a:t> </a:t>
                </a: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/>
                      </a:rPr>
                      <m:t>−61, −</m:t>
                    </m:r>
                    <m:rad>
                      <m:radPr>
                        <m:degHide m:val="on"/>
                        <m:ctrlPr>
                          <a:rPr lang="en-GB" sz="2400" b="0" i="1" smtClean="0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en-GB" sz="2400" b="0" i="1" smtClean="0">
                            <a:latin typeface="Cambria Math"/>
                          </a:rPr>
                          <m:t>49</m:t>
                        </m:r>
                      </m:e>
                    </m:rad>
                    <m:r>
                      <a:rPr lang="en-GB" sz="2400" b="0" i="1" smtClean="0">
                        <a:latin typeface="Cambria Math"/>
                      </a:rPr>
                      <m:t>, −</m:t>
                    </m:r>
                    <m:f>
                      <m:fPr>
                        <m:ctrlPr>
                          <a:rPr lang="en-GB" sz="2400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GB" sz="2400" b="0" i="1" smtClean="0">
                            <a:latin typeface="Cambria Math"/>
                          </a:rPr>
                          <m:t>7</m:t>
                        </m:r>
                      </m:num>
                      <m:den>
                        <m:r>
                          <a:rPr lang="en-GB" sz="2400" b="0" i="1" smtClean="0">
                            <a:latin typeface="Cambria Math"/>
                          </a:rPr>
                          <m:t>2</m:t>
                        </m:r>
                      </m:den>
                    </m:f>
                  </m:oMath>
                </a14:m>
                <a:endParaRPr lang="en-US" sz="2400" baseline="30000" dirty="0" smtClean="0"/>
              </a:p>
              <a:p>
                <a:r>
                  <a:rPr lang="en-US" sz="2400" dirty="0" smtClean="0"/>
                  <a:t> </a:t>
                </a:r>
              </a:p>
              <a:p>
                <a:endParaRPr lang="en-US" sz="2400" dirty="0" smtClean="0"/>
              </a:p>
              <a:p>
                <a:endParaRPr lang="en-US" sz="2400" dirty="0" smtClean="0"/>
              </a:p>
              <a:p>
                <a:endParaRPr lang="en-US" sz="2400" dirty="0" smtClean="0"/>
              </a:p>
              <a:p>
                <a:r>
                  <a:rPr lang="en-US" sz="2400" dirty="0" smtClean="0"/>
                  <a:t>                     </a:t>
                </a:r>
                <a:endParaRPr lang="en-US" sz="2400" dirty="0"/>
              </a:p>
            </p:txBody>
          </p:sp>
        </mc:Choice>
        <mc:Fallback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0211" y="1423759"/>
                <a:ext cx="10580294" cy="6617774"/>
              </a:xfrm>
              <a:prstGeom prst="rect">
                <a:avLst/>
              </a:prstGeom>
              <a:blipFill rotWithShape="1">
                <a:blip r:embed="rId3"/>
                <a:stretch>
                  <a:fillRect l="-922" t="-73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095660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7008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</a:t>
            </a:r>
            <a:r>
              <a:rPr lang="en-US" sz="2400" dirty="0" smtClean="0">
                <a:solidFill>
                  <a:schemeClr val="bg1"/>
                </a:solidFill>
              </a:rPr>
              <a:t>12</a:t>
            </a:r>
            <a:endParaRPr lang="en-US" sz="2400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Box 5"/>
              <p:cNvSpPr txBox="1"/>
              <p:nvPr/>
            </p:nvSpPr>
            <p:spPr>
              <a:xfrm>
                <a:off x="280211" y="1423759"/>
                <a:ext cx="10580294" cy="511691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2400" dirty="0" smtClean="0"/>
                  <a:t>If </a:t>
                </a: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/>
                      </a:rPr>
                      <m:t>𝑝</m:t>
                    </m:r>
                    <m:r>
                      <a:rPr lang="en-GB" sz="2400" b="0" i="1" smtClean="0">
                        <a:latin typeface="Cambria Math"/>
                      </a:rPr>
                      <m:t>=4</m:t>
                    </m:r>
                  </m:oMath>
                </a14:m>
                <a:r>
                  <a:rPr lang="en-GB" sz="2400" dirty="0" smtClean="0"/>
                  <a:t>, </a:t>
                </a: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/>
                      </a:rPr>
                      <m:t>𝑞</m:t>
                    </m:r>
                    <m:r>
                      <a:rPr lang="en-GB" sz="2400" b="0" i="1" smtClean="0">
                        <a:latin typeface="Cambria Math"/>
                      </a:rPr>
                      <m:t>=−2</m:t>
                    </m:r>
                  </m:oMath>
                </a14:m>
                <a:r>
                  <a:rPr lang="en-GB" sz="2400" dirty="0" smtClean="0"/>
                  <a:t> and  </a:t>
                </a: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/>
                      </a:rPr>
                      <m:t>𝑟</m:t>
                    </m:r>
                    <m:r>
                      <a:rPr lang="en-GB" sz="2400" b="0" i="1" smtClean="0">
                        <a:latin typeface="Cambria Math"/>
                      </a:rPr>
                      <m:t>=5</m:t>
                    </m:r>
                  </m:oMath>
                </a14:m>
                <a:r>
                  <a:rPr lang="en-GB" sz="2400" dirty="0" smtClean="0"/>
                  <a:t>, evaluate</a:t>
                </a:r>
              </a:p>
              <a:p>
                <a:endParaRPr lang="en-GB" sz="2400" dirty="0"/>
              </a:p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40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GB" sz="2400" b="0" i="1" smtClean="0">
                              <a:latin typeface="Cambria Math"/>
                            </a:rPr>
                            <m:t>𝑝</m:t>
                          </m:r>
                          <m:r>
                            <a:rPr lang="en-GB" sz="2400" b="0" i="1" smtClean="0">
                              <a:latin typeface="Cambria Math"/>
                            </a:rPr>
                            <m:t>+8×</m:t>
                          </m:r>
                          <m:sSup>
                            <m:sSupPr>
                              <m:ctrlPr>
                                <a:rPr lang="en-GB" sz="2400" b="0" i="1" smtClean="0">
                                  <a:latin typeface="Cambria Math"/>
                                  <a:ea typeface="Cambria Math"/>
                                </a:rPr>
                              </m:ctrlPr>
                            </m:sSupPr>
                            <m:e>
                              <m:r>
                                <a:rPr lang="en-GB" sz="2400" b="0" i="1" smtClean="0">
                                  <a:latin typeface="Cambria Math"/>
                                  <a:ea typeface="Cambria Math"/>
                                </a:rPr>
                                <m:t>𝑞</m:t>
                              </m:r>
                            </m:e>
                            <m:sup>
                              <m:r>
                                <a:rPr lang="en-GB" sz="2400" b="0" i="1" smtClean="0">
                                  <a:latin typeface="Cambria Math"/>
                                  <a:ea typeface="Cambria Math"/>
                                </a:rPr>
                                <m:t>3</m:t>
                              </m:r>
                            </m:sup>
                          </m:sSup>
                        </m:num>
                        <m:den>
                          <m:r>
                            <a:rPr lang="en-GB" sz="2400" b="0" i="1" smtClean="0">
                              <a:latin typeface="Cambria Math"/>
                            </a:rPr>
                            <m:t>𝑟</m:t>
                          </m:r>
                          <m:r>
                            <a:rPr lang="en-GB" sz="2400" b="0" i="1" smtClean="0">
                              <a:latin typeface="Cambria Math"/>
                            </a:rPr>
                            <m:t>(</m:t>
                          </m:r>
                          <m:r>
                            <a:rPr lang="en-GB" sz="2400" b="0" i="1" smtClean="0">
                              <a:latin typeface="Cambria Math"/>
                            </a:rPr>
                            <m:t>𝑝</m:t>
                          </m:r>
                          <m:r>
                            <a:rPr lang="en-GB" sz="2400" b="0" i="1" smtClean="0">
                              <a:latin typeface="Cambria Math"/>
                            </a:rPr>
                            <m:t>+</m:t>
                          </m:r>
                          <m:r>
                            <a:rPr lang="en-GB" sz="2400" b="0" i="1" smtClean="0">
                              <a:latin typeface="Cambria Math"/>
                            </a:rPr>
                            <m:t>𝑞</m:t>
                          </m:r>
                          <m:r>
                            <a:rPr lang="en-GB" sz="2400" b="0" i="1" smtClean="0">
                              <a:latin typeface="Cambria Math"/>
                            </a:rPr>
                            <m:t>)</m:t>
                          </m:r>
                        </m:den>
                      </m:f>
                    </m:oMath>
                  </m:oMathPara>
                </a14:m>
                <a:endParaRPr lang="en-US" sz="2400" dirty="0" smtClean="0"/>
              </a:p>
              <a:p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r>
                  <a:rPr lang="en-US" sz="2400" dirty="0"/>
                  <a:t> </a:t>
                </a: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/>
                      </a:rPr>
                      <m:t>6.8</m:t>
                    </m:r>
                  </m:oMath>
                </a14:m>
                <a:endParaRPr lang="en-GB" sz="2400" b="0" dirty="0" smtClean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r>
                  <a:rPr lang="en-US" sz="2400" dirty="0"/>
                  <a:t> </a:t>
                </a: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/>
                      </a:rPr>
                      <m:t>−6</m:t>
                    </m:r>
                  </m:oMath>
                </a14:m>
                <a:endParaRPr lang="en-GB" sz="2400" b="0" dirty="0" smtClean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r>
                  <a:rPr lang="en-GB" sz="2400" dirty="0" smtClean="0"/>
                  <a:t>9.6</a:t>
                </a:r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r>
                  <a:rPr lang="en-US" sz="2400" dirty="0"/>
                  <a:t> </a:t>
                </a: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/>
                      </a:rPr>
                      <m:t>−9.6</m:t>
                    </m:r>
                  </m:oMath>
                </a14:m>
                <a:endParaRPr lang="en-US" sz="2400" baseline="30000" dirty="0" smtClean="0"/>
              </a:p>
              <a:p>
                <a:r>
                  <a:rPr lang="en-US" sz="2400" dirty="0" smtClean="0"/>
                  <a:t>                    </a:t>
                </a:r>
                <a:endParaRPr lang="en-US" sz="2400" dirty="0"/>
              </a:p>
            </p:txBody>
          </p:sp>
        </mc:Choice>
        <mc:Fallback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0211" y="1423759"/>
                <a:ext cx="10580294" cy="5116914"/>
              </a:xfrm>
              <a:prstGeom prst="rect">
                <a:avLst/>
              </a:prstGeom>
              <a:blipFill rotWithShape="1">
                <a:blip r:embed="rId3"/>
                <a:stretch>
                  <a:fillRect l="-922" t="-95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234092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7008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</a:t>
            </a:r>
            <a:r>
              <a:rPr lang="en-US" sz="2400" dirty="0" smtClean="0">
                <a:solidFill>
                  <a:schemeClr val="bg1"/>
                </a:solidFill>
              </a:rPr>
              <a:t>13</a:t>
            </a:r>
            <a:endParaRPr lang="en-US" sz="2400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Box 5"/>
              <p:cNvSpPr txBox="1"/>
              <p:nvPr/>
            </p:nvSpPr>
            <p:spPr>
              <a:xfrm>
                <a:off x="295451" y="1423759"/>
                <a:ext cx="10580294" cy="458901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2400" dirty="0" smtClean="0"/>
                  <a:t>If </a:t>
                </a: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/>
                      </a:rPr>
                      <m:t>𝑝</m:t>
                    </m:r>
                    <m:r>
                      <a:rPr lang="en-GB" sz="2400" b="0" i="1" smtClean="0">
                        <a:latin typeface="Cambria Math"/>
                      </a:rPr>
                      <m:t>=4</m:t>
                    </m:r>
                  </m:oMath>
                </a14:m>
                <a:r>
                  <a:rPr lang="en-GB" sz="2400" dirty="0" smtClean="0"/>
                  <a:t>, </a:t>
                </a: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/>
                      </a:rPr>
                      <m:t>𝑞</m:t>
                    </m:r>
                    <m:r>
                      <a:rPr lang="en-GB" sz="2400" b="0" i="1" smtClean="0">
                        <a:latin typeface="Cambria Math"/>
                      </a:rPr>
                      <m:t>=−2</m:t>
                    </m:r>
                  </m:oMath>
                </a14:m>
                <a:r>
                  <a:rPr lang="en-GB" sz="2400" dirty="0" smtClean="0"/>
                  <a:t> and  </a:t>
                </a: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/>
                      </a:rPr>
                      <m:t>𝑟</m:t>
                    </m:r>
                    <m:r>
                      <a:rPr lang="en-GB" sz="2400" b="0" i="1" smtClean="0">
                        <a:latin typeface="Cambria Math"/>
                      </a:rPr>
                      <m:t>=5</m:t>
                    </m:r>
                  </m:oMath>
                </a14:m>
                <a:r>
                  <a:rPr lang="en-GB" sz="2400" dirty="0" smtClean="0"/>
                  <a:t>, evaluate</a:t>
                </a:r>
              </a:p>
              <a:p>
                <a:endParaRPr lang="en-GB" sz="2400" dirty="0"/>
              </a:p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40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GB" sz="2400" b="0" i="1" smtClean="0">
                              <a:latin typeface="Cambria Math"/>
                            </a:rPr>
                            <m:t>3</m:t>
                          </m:r>
                          <m:d>
                            <m:dPr>
                              <m:ctrlPr>
                                <a:rPr lang="en-GB" sz="2400" b="0" i="1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GB" sz="2400" b="0" i="1" smtClean="0">
                                  <a:latin typeface="Cambria Math"/>
                                </a:rPr>
                                <m:t>2</m:t>
                              </m:r>
                              <m:r>
                                <a:rPr lang="en-GB" sz="2400" b="0" i="1" smtClean="0">
                                  <a:latin typeface="Cambria Math"/>
                                </a:rPr>
                                <m:t>𝑝</m:t>
                              </m:r>
                              <m:r>
                                <a:rPr lang="en-GB" sz="2400" b="0" i="1" smtClean="0">
                                  <a:latin typeface="Cambria Math"/>
                                </a:rPr>
                                <m:t>−</m:t>
                              </m:r>
                              <m:r>
                                <a:rPr lang="en-GB" sz="2400" b="0" i="1" smtClean="0">
                                  <a:latin typeface="Cambria Math"/>
                                </a:rPr>
                                <m:t>𝑟</m:t>
                              </m:r>
                            </m:e>
                          </m:d>
                          <m:r>
                            <a:rPr lang="en-GB" sz="2400" b="0" i="1" smtClean="0">
                              <a:latin typeface="Cambria Math"/>
                            </a:rPr>
                            <m:t>+</m:t>
                          </m:r>
                          <m:r>
                            <a:rPr lang="en-GB" sz="2400" b="0" i="1" smtClean="0">
                              <a:latin typeface="Cambria Math"/>
                            </a:rPr>
                            <m:t>9</m:t>
                          </m:r>
                          <m:sSup>
                            <m:sSupPr>
                              <m:ctrlPr>
                                <a:rPr lang="en-GB" sz="2400" b="0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GB" sz="2400" b="0" i="1" smtClean="0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n-GB" sz="2400" b="0" i="1" smtClean="0">
                                      <a:latin typeface="Cambria Math"/>
                                    </a:rPr>
                                    <m:t>1+</m:t>
                                  </m:r>
                                  <m:r>
                                    <a:rPr lang="en-GB" sz="2400" b="0" i="1" smtClean="0">
                                      <a:latin typeface="Cambria Math"/>
                                    </a:rPr>
                                    <m:t>𝑞</m:t>
                                  </m:r>
                                </m:e>
                              </m:d>
                            </m:e>
                            <m:sup>
                              <m:r>
                                <a:rPr lang="en-GB" sz="2400" b="0" i="1" smtClean="0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r>
                            <a:rPr lang="en-GB" sz="2400" b="0" i="1" smtClean="0">
                              <a:latin typeface="Cambria Math"/>
                            </a:rPr>
                            <m:t>4−</m:t>
                          </m:r>
                          <m:r>
                            <a:rPr lang="en-GB" sz="2400" b="0" i="1" smtClean="0">
                              <a:latin typeface="Cambria Math"/>
                            </a:rPr>
                            <m:t>𝑞</m:t>
                          </m:r>
                        </m:den>
                      </m:f>
                    </m:oMath>
                  </m:oMathPara>
                </a14:m>
                <a:endParaRPr lang="en-US" sz="2400" dirty="0" smtClean="0"/>
              </a:p>
              <a:p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r>
                  <a:rPr lang="en-US" sz="2400" dirty="0" smtClean="0"/>
                  <a:t> </a:t>
                </a: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/>
                      </a:rPr>
                      <m:t>3</m:t>
                    </m:r>
                  </m:oMath>
                </a14:m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r>
                  <a:rPr lang="en-GB" sz="2400" dirty="0" smtClean="0"/>
                  <a:t> 0</a:t>
                </a:r>
                <a:endParaRPr lang="en-GB" sz="2400" b="0" dirty="0" smtClean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r>
                  <a:rPr lang="en-GB" sz="2400" dirty="0" smtClean="0"/>
                  <a:t> 9</a:t>
                </a:r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r>
                  <a:rPr lang="en-US" sz="2400" dirty="0"/>
                  <a:t> </a:t>
                </a: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/>
                      </a:rPr>
                      <m:t>6</m:t>
                    </m:r>
                  </m:oMath>
                </a14:m>
                <a:r>
                  <a:rPr lang="en-US" sz="2400" dirty="0" smtClean="0"/>
                  <a:t>                    </a:t>
                </a:r>
                <a:endParaRPr lang="en-US" sz="2400" dirty="0"/>
              </a:p>
            </p:txBody>
          </p:sp>
        </mc:Choice>
        <mc:Fallback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5451" y="1423759"/>
                <a:ext cx="10580294" cy="4589013"/>
              </a:xfrm>
              <a:prstGeom prst="rect">
                <a:avLst/>
              </a:prstGeom>
              <a:blipFill rotWithShape="1">
                <a:blip r:embed="rId3"/>
                <a:stretch>
                  <a:fillRect l="-864" t="-1064" b="-212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144615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545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1</a:t>
            </a:r>
            <a:endParaRPr lang="en-US" sz="2400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Box 5"/>
              <p:cNvSpPr txBox="1"/>
              <p:nvPr/>
            </p:nvSpPr>
            <p:spPr>
              <a:xfrm>
                <a:off x="280212" y="1400059"/>
                <a:ext cx="2915029" cy="453720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400" dirty="0" smtClean="0"/>
                  <a:t>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sz="2400" i="1" smtClean="0">
                            <a:latin typeface="Cambria Math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en-US" sz="2400" i="1" smtClean="0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GB" sz="2400" b="0" i="1" smtClean="0">
                                <a:latin typeface="Cambria Math"/>
                              </a:rPr>
                              <m:t>25</m:t>
                            </m:r>
                          </m:num>
                          <m:den>
                            <m:r>
                              <a:rPr lang="en-GB" sz="2400" b="0" i="1" smtClean="0">
                                <a:latin typeface="Cambria Math"/>
                              </a:rPr>
                              <m:t>81</m:t>
                            </m:r>
                          </m:den>
                        </m:f>
                      </m:e>
                    </m:rad>
                  </m:oMath>
                </a14:m>
                <a:r>
                  <a:rPr lang="en-US" sz="2400" dirty="0" smtClean="0"/>
                  <a:t>     is a      </a:t>
                </a:r>
                <a:endParaRPr lang="en-US" sz="2400" dirty="0" smtClean="0"/>
              </a:p>
              <a:p>
                <a:endParaRPr lang="en-US" sz="2400" dirty="0"/>
              </a:p>
              <a:p>
                <a:r>
                  <a:rPr lang="en-US" sz="2400" dirty="0" smtClean="0"/>
                  <a:t> </a:t>
                </a:r>
                <a:endParaRPr lang="en-IN" sz="2400" dirty="0"/>
              </a:p>
              <a:p>
                <a:pPr marL="457200" indent="-457200">
                  <a:buFont typeface="+mj-lt"/>
                  <a:buAutoNum type="alphaUcPeriod"/>
                </a:pPr>
                <a:r>
                  <a:rPr lang="en-US" sz="2400" dirty="0"/>
                  <a:t>natural number </a:t>
                </a:r>
                <a:endParaRPr lang="en-IN" sz="2400" dirty="0"/>
              </a:p>
              <a:p>
                <a:pPr marL="457200" indent="-457200">
                  <a:buFont typeface="+mj-lt"/>
                  <a:buAutoNum type="alphaUcPeriod"/>
                </a:pPr>
                <a:endParaRPr lang="en-IN" sz="2400" dirty="0"/>
              </a:p>
              <a:p>
                <a:pPr marL="457200" indent="-457200">
                  <a:buFont typeface="+mj-lt"/>
                  <a:buAutoNum type="alphaUcPeriod"/>
                </a:pPr>
                <a:r>
                  <a:rPr lang="en-US" sz="2400" dirty="0" smtClean="0"/>
                  <a:t>integer</a:t>
                </a:r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/>
              </a:p>
              <a:p>
                <a:pPr marL="457200" indent="-457200">
                  <a:buFont typeface="+mj-lt"/>
                  <a:buAutoNum type="alphaUcPeriod"/>
                </a:pPr>
                <a:r>
                  <a:rPr lang="en-US" sz="2400" dirty="0"/>
                  <a:t>irrational number </a:t>
                </a:r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/>
              </a:p>
              <a:p>
                <a:pPr marL="457200" indent="-457200">
                  <a:buFont typeface="+mj-lt"/>
                  <a:buAutoNum type="alphaUcPeriod"/>
                </a:pPr>
                <a:r>
                  <a:rPr lang="en-US" sz="2400" dirty="0"/>
                  <a:t>rational number </a:t>
                </a:r>
              </a:p>
              <a:p>
                <a:r>
                  <a:rPr lang="en-US" sz="2400" dirty="0" smtClean="0"/>
                  <a:t>                     </a:t>
                </a:r>
                <a:endParaRPr lang="en-US" sz="2400" dirty="0"/>
              </a:p>
            </p:txBody>
          </p:sp>
        </mc:Choice>
        <mc:Fallback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0212" y="1400059"/>
                <a:ext cx="2915029" cy="4537204"/>
              </a:xfrm>
              <a:prstGeom prst="rect">
                <a:avLst/>
              </a:prstGeom>
              <a:blipFill rotWithShape="1">
                <a:blip r:embed="rId3"/>
                <a:stretch>
                  <a:fillRect l="-3347" r="-230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5232471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545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0212" y="1423759"/>
            <a:ext cx="3991798" cy="34163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−3 is </a:t>
            </a:r>
            <a:r>
              <a:rPr lang="en-US" sz="2400" dirty="0" smtClean="0"/>
              <a:t>a</a:t>
            </a:r>
          </a:p>
          <a:p>
            <a:endParaRPr lang="en-US" sz="2400" dirty="0" smtClean="0"/>
          </a:p>
          <a:p>
            <a:pPr marL="457200" indent="-457200">
              <a:buFont typeface="+mj-lt"/>
              <a:buAutoNum type="alphaUcPeriod"/>
            </a:pPr>
            <a:r>
              <a:rPr lang="en-US" sz="2400" dirty="0" smtClean="0"/>
              <a:t>natural </a:t>
            </a:r>
            <a:r>
              <a:rPr lang="en-US" sz="2400" dirty="0"/>
              <a:t>number </a:t>
            </a:r>
            <a:r>
              <a:rPr lang="en-US" sz="2400" dirty="0" smtClean="0"/>
              <a:t> </a:t>
            </a:r>
            <a:endParaRPr lang="en-US" sz="2400" dirty="0"/>
          </a:p>
          <a:p>
            <a:pPr marL="457200" indent="-457200">
              <a:buFont typeface="+mj-lt"/>
              <a:buAutoNum type="alphaUcPeriod"/>
            </a:pPr>
            <a:endParaRPr lang="en-US" sz="2400" dirty="0" smtClean="0"/>
          </a:p>
          <a:p>
            <a:pPr marL="457200" indent="-457200">
              <a:buFont typeface="+mj-lt"/>
              <a:buAutoNum type="alphaUcPeriod"/>
            </a:pPr>
            <a:r>
              <a:rPr lang="en-US" sz="2400" dirty="0" smtClean="0"/>
              <a:t>integer</a:t>
            </a:r>
            <a:endParaRPr lang="en-US" sz="2400" dirty="0" smtClean="0"/>
          </a:p>
          <a:p>
            <a:pPr marL="457200" indent="-457200">
              <a:buFont typeface="+mj-lt"/>
              <a:buAutoNum type="alphaUcPeriod"/>
            </a:pPr>
            <a:endParaRPr lang="en-US" sz="2400" dirty="0"/>
          </a:p>
          <a:p>
            <a:pPr marL="457200" indent="-457200">
              <a:buFont typeface="+mj-lt"/>
              <a:buAutoNum type="alphaUcPeriod"/>
            </a:pPr>
            <a:r>
              <a:rPr lang="en-US" sz="2400" dirty="0"/>
              <a:t>irrational number </a:t>
            </a:r>
            <a:endParaRPr lang="en-US" sz="2400" dirty="0" smtClean="0"/>
          </a:p>
          <a:p>
            <a:pPr marL="457200" indent="-457200">
              <a:buFont typeface="+mj-lt"/>
              <a:buAutoNum type="alphaUcPeriod"/>
            </a:pPr>
            <a:endParaRPr lang="en-US" sz="2400" dirty="0"/>
          </a:p>
          <a:p>
            <a:pPr marL="457200" indent="-457200">
              <a:buFont typeface="+mj-lt"/>
              <a:buAutoNum type="alphaUcPeriod"/>
            </a:pPr>
            <a:r>
              <a:rPr lang="en-US" sz="2400" dirty="0" smtClean="0"/>
              <a:t>whole </a:t>
            </a:r>
            <a:r>
              <a:rPr lang="en-US" sz="2400" dirty="0"/>
              <a:t>number </a:t>
            </a:r>
            <a:r>
              <a:rPr lang="en-US" sz="2400" dirty="0" smtClean="0"/>
              <a:t>                     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560884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545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3</a:t>
            </a:r>
            <a:endParaRPr lang="en-US" sz="2400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Box 5"/>
              <p:cNvSpPr txBox="1"/>
              <p:nvPr/>
            </p:nvSpPr>
            <p:spPr>
              <a:xfrm>
                <a:off x="294960" y="1423759"/>
                <a:ext cx="4444294" cy="346825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sz="2400" i="1" smtClean="0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en-GB" sz="2400" b="0" i="1" smtClean="0">
                            <a:latin typeface="Cambria Math"/>
                          </a:rPr>
                          <m:t>3</m:t>
                        </m:r>
                      </m:e>
                    </m:rad>
                  </m:oMath>
                </a14:m>
                <a:r>
                  <a:rPr lang="en-US" sz="2400" dirty="0" smtClean="0"/>
                  <a:t> is </a:t>
                </a:r>
                <a:r>
                  <a:rPr lang="en-US" sz="2400" dirty="0" smtClean="0"/>
                  <a:t>a</a:t>
                </a:r>
              </a:p>
              <a:p>
                <a:endParaRPr lang="en-US" sz="2400" dirty="0"/>
              </a:p>
              <a:p>
                <a:pPr marL="457200" indent="-457200">
                  <a:buFont typeface="+mj-lt"/>
                  <a:buAutoNum type="alphaUcPeriod"/>
                </a:pPr>
                <a:r>
                  <a:rPr lang="en-US" sz="2400" dirty="0"/>
                  <a:t>rational number </a:t>
                </a:r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/>
              </a:p>
              <a:p>
                <a:pPr marL="457200" indent="-457200">
                  <a:buFont typeface="+mj-lt"/>
                  <a:buAutoNum type="alphaUcPeriod"/>
                </a:pPr>
                <a:r>
                  <a:rPr lang="en-US" sz="2400" dirty="0"/>
                  <a:t>integer </a:t>
                </a:r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/>
              </a:p>
              <a:p>
                <a:pPr marL="457200" indent="-457200">
                  <a:buFont typeface="+mj-lt"/>
                  <a:buAutoNum type="alphaUcPeriod"/>
                </a:pPr>
                <a:r>
                  <a:rPr lang="en-US" sz="2400" dirty="0"/>
                  <a:t>real number </a:t>
                </a:r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/>
              </a:p>
              <a:p>
                <a:pPr marL="457200" indent="-457200">
                  <a:buFont typeface="+mj-lt"/>
                  <a:buAutoNum type="alphaUcPeriod"/>
                </a:pPr>
                <a:r>
                  <a:rPr lang="en-US" sz="2400" dirty="0"/>
                  <a:t>none of the above </a:t>
                </a:r>
                <a:r>
                  <a:rPr lang="en-US" sz="2400" dirty="0" smtClean="0"/>
                  <a:t>                     </a:t>
                </a:r>
                <a:endParaRPr lang="en-US" sz="2400" dirty="0"/>
              </a:p>
            </p:txBody>
          </p:sp>
        </mc:Choice>
        <mc:Fallback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4960" y="1423759"/>
                <a:ext cx="4444294" cy="3468257"/>
              </a:xfrm>
              <a:prstGeom prst="rect">
                <a:avLst/>
              </a:prstGeom>
              <a:blipFill rotWithShape="1">
                <a:blip r:embed="rId3"/>
                <a:stretch>
                  <a:fillRect l="-2058" t="-352" b="-264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6529456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545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</a:t>
            </a:r>
            <a:r>
              <a:rPr lang="en-US" sz="2400" dirty="0">
                <a:solidFill>
                  <a:schemeClr val="bg1"/>
                </a:solidFill>
              </a:rPr>
              <a:t>4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Box 5"/>
              <p:cNvSpPr txBox="1"/>
              <p:nvPr/>
            </p:nvSpPr>
            <p:spPr>
              <a:xfrm>
                <a:off x="280212" y="1423759"/>
                <a:ext cx="7751268" cy="507908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 smtClean="0"/>
                  <a:t>Evaluate</a:t>
                </a:r>
                <a:r>
                  <a:rPr lang="en-US" sz="2400" dirty="0"/>
                  <a:t> </a:t>
                </a:r>
                <a:r>
                  <a:rPr lang="en-US" sz="2400" dirty="0" smtClean="0"/>
                  <a:t> </a:t>
                </a: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/>
                      </a:rPr>
                      <m:t>4</m:t>
                    </m:r>
                    <m:d>
                      <m:dPr>
                        <m:begChr m:val="["/>
                        <m:endChr m:val="]"/>
                        <m:ctrlPr>
                          <a:rPr lang="en-GB" sz="2400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GB" sz="2400" b="0" i="1" smtClean="0">
                            <a:latin typeface="Cambria Math"/>
                          </a:rPr>
                          <m:t>3+7</m:t>
                        </m:r>
                        <m:d>
                          <m:dPr>
                            <m:ctrlPr>
                              <a:rPr lang="en-GB" sz="2400" b="0" i="1" smtClean="0">
                                <a:latin typeface="Cambria Math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en-GB" sz="2400" b="0" i="1" smtClean="0">
                                    <a:latin typeface="Cambria Math"/>
                                  </a:rPr>
                                </m:ctrlPr>
                              </m:sSupPr>
                              <m:e>
                                <m:r>
                                  <a:rPr lang="en-GB" sz="2400" b="0" i="1" smtClean="0">
                                    <a:latin typeface="Cambria Math"/>
                                  </a:rPr>
                                  <m:t>9</m:t>
                                </m:r>
                              </m:e>
                              <m:sup>
                                <m:r>
                                  <a:rPr lang="en-GB" sz="2400" b="0" i="1" smtClean="0">
                                    <a:latin typeface="Cambria Math"/>
                                  </a:rPr>
                                  <m:t>2</m:t>
                                </m:r>
                              </m:sup>
                            </m:sSup>
                          </m:e>
                        </m:d>
                      </m:e>
                    </m:d>
                  </m:oMath>
                </a14:m>
                <a:endParaRPr lang="en-US" sz="2400" dirty="0" smtClean="0"/>
              </a:p>
              <a:p>
                <a:r>
                  <a:rPr lang="en-US" sz="2400" dirty="0" smtClean="0"/>
                  <a:t> </a:t>
                </a:r>
              </a:p>
              <a:p>
                <a:pPr marL="457200" indent="-457200">
                  <a:buFont typeface="+mj-lt"/>
                  <a:buAutoNum type="alphaUcPeriod"/>
                </a:pPr>
                <a:r>
                  <a:rPr lang="en-US" sz="2400" dirty="0" smtClean="0"/>
                  <a:t>2280 </a:t>
                </a:r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r>
                  <a:rPr lang="en-US" sz="2400" dirty="0"/>
                  <a:t>15,888 </a:t>
                </a:r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r>
                  <a:rPr lang="en-US" sz="2400" dirty="0"/>
                  <a:t>69,696 </a:t>
                </a:r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/>
              </a:p>
              <a:p>
                <a:pPr marL="457200" indent="-457200">
                  <a:buFont typeface="+mj-lt"/>
                  <a:buAutoNum type="alphaUcPeriod"/>
                </a:pPr>
                <a:r>
                  <a:rPr lang="en-US" sz="2400" dirty="0" smtClean="0"/>
                  <a:t>17,424 </a:t>
                </a:r>
              </a:p>
              <a:p>
                <a:endParaRPr lang="en-US" sz="2400" dirty="0" smtClean="0"/>
              </a:p>
              <a:p>
                <a:endParaRPr lang="en-US" sz="2400" dirty="0" smtClean="0"/>
              </a:p>
              <a:p>
                <a:endParaRPr lang="en-US" sz="2400" dirty="0" smtClean="0"/>
              </a:p>
              <a:p>
                <a:r>
                  <a:rPr lang="en-US" sz="2400" dirty="0" smtClean="0"/>
                  <a:t>                     </a:t>
                </a:r>
                <a:endParaRPr lang="en-US" sz="2400" dirty="0"/>
              </a:p>
            </p:txBody>
          </p:sp>
        </mc:Choice>
        <mc:Fallback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0212" y="1423759"/>
                <a:ext cx="7751268" cy="5079083"/>
              </a:xfrm>
              <a:prstGeom prst="rect">
                <a:avLst/>
              </a:prstGeom>
              <a:blipFill rotWithShape="1">
                <a:blip r:embed="rId3"/>
                <a:stretch>
                  <a:fillRect l="-1258" t="-96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872159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545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5</a:t>
            </a:r>
            <a:endParaRPr lang="en-US" sz="2400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Box 5"/>
              <p:cNvSpPr txBox="1"/>
              <p:nvPr/>
            </p:nvSpPr>
            <p:spPr>
              <a:xfrm>
                <a:off x="280212" y="1423759"/>
                <a:ext cx="11574904" cy="544867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 smtClean="0"/>
                  <a:t>Evaluate  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GB" sz="2400" b="0" i="1" smtClean="0">
                            <a:latin typeface="Cambria Math"/>
                          </a:rPr>
                          <m:t>240</m:t>
                        </m:r>
                      </m:num>
                      <m:den>
                        <m:r>
                          <a:rPr lang="en-GB" sz="2400" b="0" i="1" smtClean="0">
                            <a:latin typeface="Cambria Math"/>
                          </a:rPr>
                          <m:t>8</m:t>
                        </m:r>
                      </m:den>
                    </m:f>
                    <m:r>
                      <a:rPr lang="en-GB" sz="2400" b="0" i="1" smtClean="0">
                        <a:latin typeface="Cambria Math"/>
                      </a:rPr>
                      <m:t>−3</m:t>
                    </m:r>
                  </m:oMath>
                </a14:m>
                <a:endParaRPr lang="en-US" sz="2400" dirty="0" smtClean="0"/>
              </a:p>
              <a:p>
                <a:r>
                  <a:rPr lang="en-US" sz="2400" dirty="0" smtClean="0"/>
                  <a:t> </a:t>
                </a:r>
              </a:p>
              <a:p>
                <a:pPr marL="457200" indent="-457200">
                  <a:buFont typeface="+mj-lt"/>
                  <a:buAutoNum type="alphaUcPeriod"/>
                </a:pPr>
                <a:r>
                  <a:rPr lang="en-US" sz="2400" dirty="0"/>
                  <a:t>229 </a:t>
                </a:r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r>
                  <a:rPr lang="en-US" sz="2400" dirty="0" smtClean="0"/>
                  <a:t>27</a:t>
                </a:r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/>
              </a:p>
              <a:p>
                <a:pPr marL="457200" indent="-457200">
                  <a:buFont typeface="+mj-lt"/>
                  <a:buAutoNum type="alphaUcPeriod"/>
                </a:pPr>
                <a:r>
                  <a:rPr lang="en-US" sz="2400" dirty="0"/>
                  <a:t>235 </a:t>
                </a:r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/>
              </a:p>
              <a:p>
                <a:pPr marL="457200" indent="-457200">
                  <a:buFont typeface="+mj-lt"/>
                  <a:buAutoNum type="alphaUcPeriod"/>
                </a:pPr>
                <a:r>
                  <a:rPr lang="en-US" sz="2400" dirty="0"/>
                  <a:t>48</a:t>
                </a:r>
                <a:r>
                  <a:rPr lang="en-US" sz="2400" dirty="0" smtClean="0"/>
                  <a:t/>
                </a:r>
                <a:br>
                  <a:rPr lang="en-US" sz="2400" dirty="0" smtClean="0"/>
                </a:br>
                <a:endParaRPr lang="en-US" sz="2400" dirty="0" smtClean="0"/>
              </a:p>
              <a:p>
                <a:endParaRPr lang="en-US" sz="2400" dirty="0" smtClean="0"/>
              </a:p>
              <a:p>
                <a:endParaRPr lang="en-US" sz="2400" dirty="0" smtClean="0"/>
              </a:p>
              <a:p>
                <a:endParaRPr lang="en-US" sz="2400" dirty="0" smtClean="0"/>
              </a:p>
              <a:p>
                <a:r>
                  <a:rPr lang="en-US" sz="2400" dirty="0" smtClean="0"/>
                  <a:t>                     </a:t>
                </a:r>
                <a:endParaRPr lang="en-US" sz="2400" dirty="0"/>
              </a:p>
            </p:txBody>
          </p:sp>
        </mc:Choice>
        <mc:Fallback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0212" y="1423759"/>
                <a:ext cx="11574904" cy="5448671"/>
              </a:xfrm>
              <a:prstGeom prst="rect">
                <a:avLst/>
              </a:prstGeom>
              <a:blipFill rotWithShape="1">
                <a:blip r:embed="rId3"/>
                <a:stretch>
                  <a:fillRect l="-84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30425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545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</a:t>
            </a:r>
            <a:r>
              <a:rPr lang="en-US" sz="2400" dirty="0">
                <a:solidFill>
                  <a:schemeClr val="bg1"/>
                </a:solidFill>
              </a:rPr>
              <a:t>6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Box 5"/>
              <p:cNvSpPr txBox="1"/>
              <p:nvPr/>
            </p:nvSpPr>
            <p:spPr>
              <a:xfrm>
                <a:off x="280212" y="1423759"/>
                <a:ext cx="11655114" cy="535217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 smtClean="0"/>
                  <a:t> Evaluate  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i="1" smtClean="0">
                            <a:latin typeface="Cambria Math"/>
                          </a:rPr>
                        </m:ctrlPr>
                      </m:sSupPr>
                      <m:e>
                        <m:d>
                          <m:dPr>
                            <m:begChr m:val="["/>
                            <m:endChr m:val="]"/>
                            <m:ctrlPr>
                              <a:rPr lang="en-US" sz="2400" i="1" smtClean="0">
                                <a:latin typeface="Cambria Math"/>
                              </a:rPr>
                            </m:ctrlPr>
                          </m:dPr>
                          <m:e>
                            <m:d>
                              <m:dPr>
                                <m:ctrlPr>
                                  <a:rPr lang="en-US" sz="2400" i="1" smtClean="0">
                                    <a:latin typeface="Cambria Math"/>
                                  </a:rPr>
                                </m:ctrlPr>
                              </m:dPr>
                              <m:e>
                                <m:r>
                                  <a:rPr lang="en-GB" sz="2400" b="0" i="1" smtClean="0">
                                    <a:latin typeface="Cambria Math"/>
                                  </a:rPr>
                                  <m:t>2+1</m:t>
                                </m:r>
                                <m:r>
                                  <a:rPr lang="en-GB" sz="2400" b="0" i="1" smtClean="0">
                                    <a:latin typeface="Cambria Math"/>
                                    <a:ea typeface="Cambria Math"/>
                                  </a:rPr>
                                  <m:t>×5</m:t>
                                </m:r>
                              </m:e>
                            </m:d>
                            <m:r>
                              <a:rPr lang="en-GB" sz="2400" b="0" i="1" smtClean="0">
                                <a:latin typeface="Cambria Math"/>
                              </a:rPr>
                              <m:t>−3</m:t>
                            </m:r>
                          </m:e>
                        </m:d>
                      </m:e>
                      <m:sup>
                        <m:r>
                          <a:rPr lang="en-GB" sz="2400" b="0" i="1" smtClean="0">
                            <a:latin typeface="Cambria Math"/>
                          </a:rPr>
                          <m:t>3</m:t>
                        </m:r>
                      </m:sup>
                    </m:sSup>
                  </m:oMath>
                </a14:m>
                <a:endParaRPr lang="en-US" sz="2400" dirty="0" smtClean="0"/>
              </a:p>
              <a:p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r>
                  <a:rPr lang="en-US" sz="2400" dirty="0"/>
                  <a:t>1728 </a:t>
                </a:r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r>
                  <a:rPr lang="en-US" sz="2400" dirty="0"/>
                  <a:t>64 </a:t>
                </a:r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/>
              </a:p>
              <a:p>
                <a:pPr marL="457200" indent="-457200">
                  <a:buFont typeface="+mj-lt"/>
                  <a:buAutoNum type="alphaUcPeriod"/>
                </a:pPr>
                <a:r>
                  <a:rPr lang="en-US" sz="2400" dirty="0" smtClean="0"/>
                  <a:t>−20</a:t>
                </a:r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/>
              </a:p>
              <a:p>
                <a:pPr marL="457200" indent="-457200">
                  <a:buFont typeface="+mj-lt"/>
                  <a:buAutoNum type="alphaUcPeriod"/>
                </a:pPr>
                <a:r>
                  <a:rPr lang="en-US" sz="2400" dirty="0" smtClean="0"/>
                  <a:t> </a:t>
                </a:r>
                <a:r>
                  <a:rPr lang="en-US" sz="2400" dirty="0"/>
                  <a:t>84 </a:t>
                </a:r>
                <a:r>
                  <a:rPr lang="en-US" sz="2400" dirty="0" smtClean="0"/>
                  <a:t> </a:t>
                </a:r>
                <a:endParaRPr lang="en-US" sz="2400" dirty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 smtClean="0"/>
              </a:p>
              <a:p>
                <a:endParaRPr lang="en-US" sz="2400" dirty="0" smtClean="0"/>
              </a:p>
              <a:p>
                <a:endParaRPr lang="en-US" sz="2400" dirty="0" smtClean="0"/>
              </a:p>
              <a:p>
                <a:endParaRPr lang="en-US" sz="2400" dirty="0" smtClean="0"/>
              </a:p>
              <a:p>
                <a:r>
                  <a:rPr lang="en-US" sz="2400" dirty="0" smtClean="0"/>
                  <a:t>                     </a:t>
                </a:r>
                <a:endParaRPr lang="en-US" sz="2400" dirty="0"/>
              </a:p>
            </p:txBody>
          </p:sp>
        </mc:Choice>
        <mc:Fallback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0212" y="1423759"/>
                <a:ext cx="11655114" cy="5352171"/>
              </a:xfrm>
              <a:prstGeom prst="rect">
                <a:avLst/>
              </a:prstGeom>
              <a:blipFill rotWithShape="1">
                <a:blip r:embed="rId3"/>
                <a:stretch>
                  <a:fillRect l="-837" t="-91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103946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545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</a:t>
            </a:r>
            <a:r>
              <a:rPr lang="en-US" sz="2400" dirty="0">
                <a:solidFill>
                  <a:schemeClr val="bg1"/>
                </a:solidFill>
              </a:rPr>
              <a:t>7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Box 5"/>
              <p:cNvSpPr txBox="1"/>
              <p:nvPr/>
            </p:nvSpPr>
            <p:spPr>
              <a:xfrm>
                <a:off x="280212" y="1423759"/>
                <a:ext cx="10037268" cy="449039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 smtClean="0"/>
                  <a:t>Evaluate 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GB" sz="2400" b="0" i="1" smtClean="0">
                            <a:latin typeface="Cambria Math"/>
                          </a:rPr>
                          <m:t>6</m:t>
                        </m:r>
                      </m:e>
                      <m:sup>
                        <m:r>
                          <a:rPr lang="en-GB" sz="2400" b="0" i="1" smtClean="0">
                            <a:latin typeface="Cambria Math"/>
                          </a:rPr>
                          <m:t>4</m:t>
                        </m:r>
                      </m:sup>
                    </m:sSup>
                  </m:oMath>
                </a14:m>
                <a:endParaRPr lang="en-US" sz="2400" dirty="0" smtClean="0"/>
              </a:p>
              <a:p>
                <a:endParaRPr lang="en-US" sz="2400" dirty="0"/>
              </a:p>
              <a:p>
                <a:pPr marL="457200" indent="-457200">
                  <a:buFont typeface="+mj-lt"/>
                  <a:buAutoNum type="alphaUcPeriod"/>
                </a:pPr>
                <a:r>
                  <a:rPr lang="en-US" sz="2400" dirty="0"/>
                  <a:t>1296</a:t>
                </a:r>
                <a:r>
                  <a:rPr lang="en-US" sz="2400" dirty="0" smtClean="0"/>
                  <a:t>  </a:t>
                </a:r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/>
              </a:p>
              <a:p>
                <a:pPr marL="457200" indent="-457200">
                  <a:buFont typeface="+mj-lt"/>
                  <a:buAutoNum type="alphaUcPeriod"/>
                </a:pPr>
                <a:r>
                  <a:rPr lang="en-US" sz="2400" dirty="0"/>
                  <a:t>24</a:t>
                </a:r>
                <a:r>
                  <a:rPr lang="en-US" sz="2400" baseline="30000" dirty="0" smtClean="0"/>
                  <a:t> </a:t>
                </a:r>
              </a:p>
              <a:p>
                <a:pPr marL="457200" indent="-457200">
                  <a:buFont typeface="+mj-lt"/>
                  <a:buAutoNum type="alphaUcPeriod"/>
                </a:pPr>
                <a:endParaRPr lang="en-US" sz="2400" baseline="30000" dirty="0"/>
              </a:p>
              <a:p>
                <a:pPr marL="457200" indent="-457200">
                  <a:buFont typeface="+mj-lt"/>
                  <a:buAutoNum type="alphaUcPeriod"/>
                </a:pPr>
                <a:r>
                  <a:rPr lang="en-US" sz="2400" dirty="0"/>
                  <a:t>216</a:t>
                </a:r>
                <a:r>
                  <a:rPr lang="en-US" sz="2400" dirty="0" smtClean="0"/>
                  <a:t> </a:t>
                </a:r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/>
              </a:p>
              <a:p>
                <a:pPr marL="457200" indent="-457200">
                  <a:buFont typeface="+mj-lt"/>
                  <a:buAutoNum type="alphaUcPeriod"/>
                </a:pPr>
                <a:r>
                  <a:rPr lang="en-US" sz="2400" dirty="0"/>
                  <a:t>7776</a:t>
                </a:r>
                <a:r>
                  <a:rPr lang="en-US" sz="2400" dirty="0" smtClean="0"/>
                  <a:t>  </a:t>
                </a:r>
                <a:endParaRPr lang="en-US" sz="2400" dirty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 smtClean="0"/>
              </a:p>
              <a:p>
                <a:endParaRPr lang="en-US" sz="2400" dirty="0" smtClean="0"/>
              </a:p>
              <a:p>
                <a:r>
                  <a:rPr lang="en-US" sz="2400" dirty="0" smtClean="0"/>
                  <a:t>                     </a:t>
                </a:r>
                <a:endParaRPr lang="en-US" sz="2400" dirty="0"/>
              </a:p>
            </p:txBody>
          </p:sp>
        </mc:Choice>
        <mc:Fallback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0212" y="1423759"/>
                <a:ext cx="10037268" cy="4490396"/>
              </a:xfrm>
              <a:prstGeom prst="rect">
                <a:avLst/>
              </a:prstGeom>
              <a:blipFill rotWithShape="1">
                <a:blip r:embed="rId3"/>
                <a:stretch>
                  <a:fillRect l="-971" t="-108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746757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545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</a:t>
            </a:r>
            <a:r>
              <a:rPr lang="en-US" sz="2400" dirty="0">
                <a:solidFill>
                  <a:schemeClr val="bg1"/>
                </a:solidFill>
              </a:rPr>
              <a:t>8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Box 5"/>
              <p:cNvSpPr txBox="1"/>
              <p:nvPr/>
            </p:nvSpPr>
            <p:spPr>
              <a:xfrm>
                <a:off x="280210" y="1423759"/>
                <a:ext cx="11180269" cy="526714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 smtClean="0"/>
                  <a:t>The exponent of </a:t>
                </a: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/>
                      </a:rPr>
                      <m:t>9</m:t>
                    </m:r>
                    <m:sSup>
                      <m:sSupPr>
                        <m:ctrlPr>
                          <a:rPr lang="en-GB" sz="2400" b="0" i="1" smtClean="0">
                            <a:latin typeface="Cambria Math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GB" sz="2400" b="0" i="1" smtClean="0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GB" sz="2400" b="0" i="1" smtClean="0">
                                <a:latin typeface="Cambria Math"/>
                              </a:rPr>
                              <m:t>𝑟𝑡</m:t>
                            </m:r>
                          </m:e>
                        </m:d>
                      </m:e>
                      <m:sup>
                        <m:r>
                          <a:rPr lang="en-GB" sz="2400" b="0" i="1" smtClean="0">
                            <a:latin typeface="Cambria Math"/>
                          </a:rPr>
                          <m:t>5</m:t>
                        </m:r>
                      </m:sup>
                    </m:sSup>
                  </m:oMath>
                </a14:m>
                <a:endParaRPr lang="en-US" sz="2400" dirty="0" smtClean="0"/>
              </a:p>
              <a:p>
                <a:r>
                  <a:rPr lang="en-US" sz="2400" dirty="0" smtClean="0"/>
                  <a:t>   </a:t>
                </a:r>
              </a:p>
              <a:p>
                <a:pPr marL="457200" indent="-457200">
                  <a:buFont typeface="+mj-lt"/>
                  <a:buAutoNum type="alphaUcPeriod"/>
                </a:pPr>
                <a:r>
                  <a:rPr lang="en-US" sz="2400" dirty="0" smtClean="0"/>
                  <a:t>9</a:t>
                </a:r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/>
              </a:p>
              <a:p>
                <a:pPr marL="457200" indent="-457200">
                  <a:buFont typeface="+mj-lt"/>
                  <a:buAutoNum type="alphaUcPeriod"/>
                </a:pPr>
                <a:r>
                  <a:rPr lang="en-US" sz="2400" dirty="0" smtClean="0"/>
                  <a:t> </a:t>
                </a: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/>
                      </a:rPr>
                      <m:t>9</m:t>
                    </m:r>
                    <m:r>
                      <a:rPr lang="en-GB" sz="2400" b="0" i="1" smtClean="0">
                        <a:latin typeface="Cambria Math"/>
                      </a:rPr>
                      <m:t>𝑟𝑡</m:t>
                    </m:r>
                  </m:oMath>
                </a14:m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/>
              </a:p>
              <a:p>
                <a:pPr marL="457200" indent="-457200">
                  <a:buFont typeface="+mj-lt"/>
                  <a:buAutoNum type="alphaUcPeriod"/>
                </a:pPr>
                <a:r>
                  <a:rPr lang="en-US" sz="2400" dirty="0" smtClean="0"/>
                  <a:t> 5</a:t>
                </a:r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/>
              </a:p>
              <a:p>
                <a:pPr marL="457200" indent="-457200">
                  <a:buFont typeface="+mj-lt"/>
                  <a:buAutoNum type="alphaUcPeriod"/>
                </a:pPr>
                <a:r>
                  <a:rPr lang="en-US" sz="2400" dirty="0" smtClean="0"/>
                  <a:t> </a:t>
                </a: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/>
                      </a:rPr>
                      <m:t>𝑟𝑡</m:t>
                    </m:r>
                  </m:oMath>
                </a14:m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 smtClean="0"/>
              </a:p>
              <a:p>
                <a:endParaRPr lang="en-US" sz="2400" dirty="0" smtClean="0"/>
              </a:p>
              <a:p>
                <a:endParaRPr lang="en-US" sz="2400" dirty="0" smtClean="0"/>
              </a:p>
              <a:p>
                <a:endParaRPr lang="en-US" sz="2400" dirty="0" smtClean="0"/>
              </a:p>
              <a:p>
                <a:r>
                  <a:rPr lang="en-US" sz="2400" dirty="0" smtClean="0"/>
                  <a:t>                     </a:t>
                </a:r>
                <a:endParaRPr lang="en-US" sz="2400" dirty="0"/>
              </a:p>
            </p:txBody>
          </p:sp>
        </mc:Choice>
        <mc:Fallback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0210" y="1423759"/>
                <a:ext cx="11180269" cy="5267148"/>
              </a:xfrm>
              <a:prstGeom prst="rect">
                <a:avLst/>
              </a:prstGeom>
              <a:blipFill rotWithShape="1">
                <a:blip r:embed="rId3"/>
                <a:stretch>
                  <a:fillRect l="-872" t="-81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060930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8774</TotalTime>
  <Words>358</Words>
  <Application>Microsoft Office PowerPoint</Application>
  <PresentationFormat>Custom</PresentationFormat>
  <Paragraphs>187</Paragraphs>
  <Slides>14</Slides>
  <Notes>14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Snehal Velhankar</dc:creator>
  <cp:lastModifiedBy>Administrator</cp:lastModifiedBy>
  <cp:revision>64</cp:revision>
  <dcterms:created xsi:type="dcterms:W3CDTF">2015-02-19T09:01:21Z</dcterms:created>
  <dcterms:modified xsi:type="dcterms:W3CDTF">2016-01-06T18:55:12Z</dcterms:modified>
</cp:coreProperties>
</file>