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2" autoAdjust="0"/>
    <p:restoredTop sz="97869" autoAdjust="0"/>
  </p:normalViewPr>
  <p:slideViewPr>
    <p:cSldViewPr snapToGrid="0">
      <p:cViewPr varScale="1">
        <p:scale>
          <a:sx n="70" d="100"/>
          <a:sy n="70" d="100"/>
        </p:scale>
        <p:origin x="9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00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8200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Lesson01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Use the Venn diagram to determine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2400" b="0" i="0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0" dirty="0" smtClean="0">
                        <a:latin typeface="Cambria Math"/>
                      </a:rPr>
                      <m:t>={</m:t>
                    </m:r>
                    <m:r>
                      <a:rPr lang="en-US" sz="2400" i="0" dirty="0">
                        <a:latin typeface="Cambria Math"/>
                      </a:rPr>
                      <m:t>1, 3, 5, 7, 8, 9, 10}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2400" b="0" i="0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0" dirty="0" smtClean="0">
                        <a:latin typeface="Cambria Math"/>
                      </a:rPr>
                      <m:t>=</m:t>
                    </m:r>
                    <m:r>
                      <a:rPr lang="en-US" sz="2400" i="0" dirty="0">
                        <a:latin typeface="Cambria Math"/>
                      </a:rPr>
                      <m:t>{9, 10}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2400" b="0" i="0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0" dirty="0" smtClean="0">
                        <a:latin typeface="Cambria Math"/>
                      </a:rPr>
                      <m:t>=</m:t>
                    </m:r>
                    <m:r>
                      <a:rPr lang="en-US" sz="2400" i="0" dirty="0">
                        <a:latin typeface="Cambria Math"/>
                      </a:rPr>
                      <m:t>{0, 1, 2, 3, 5, 7, 8, 9, 10} 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en-GB" sz="2400" b="0" i="0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0" dirty="0" smtClean="0">
                        <a:latin typeface="Cambria Math"/>
                      </a:rPr>
                      <m:t>=</m:t>
                    </m:r>
                    <m:r>
                      <a:rPr lang="en-US" sz="2400" i="0" dirty="0">
                        <a:latin typeface="Cambria Math"/>
                      </a:rPr>
                      <m:t>{1, 3, 5, 7, 8} 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22" t="-8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038" y="1937985"/>
            <a:ext cx="6878472" cy="48995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Use the Venn diagram to determine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𝐵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𝐵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4, 6, 7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𝐵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0, 1, 2, 3, 5</m:t>
                        </m:r>
                      </m:e>
                    </m:d>
                  </m:oMath>
                </a14:m>
                <a:r>
                  <a:rPr lang="en-US" sz="2400" dirty="0"/>
                  <a:t>}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𝐵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𝐵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GB" sz="2400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 dirty="0" smtClean="0">
                        <a:latin typeface="Cambria Math"/>
                      </a:rPr>
                      <m:t>{0, 1, 2, 3, 4, 5, 6, 7} 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922" t="-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85" y="1934533"/>
            <a:ext cx="6879600" cy="489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80211" y="1423759"/>
                <a:ext cx="10580294" cy="6090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 that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GB" sz="2400" i="1" dirty="0">
                        <a:latin typeface="Cambria Math"/>
                      </a:rPr>
                      <m:t>      </m:t>
                    </m:r>
                    <m:r>
                      <a:rPr lang="en-GB" sz="2400" b="0" i="1" dirty="0" smtClean="0">
                        <a:latin typeface="Cambria Math"/>
                      </a:rPr>
                      <m:t>𝑈</m:t>
                    </m:r>
                    <m:r>
                      <a:rPr lang="en-US" sz="2400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1, </m:t>
                        </m:r>
                        <m:r>
                          <a:rPr lang="en-US" sz="2400" i="1" dirty="0">
                            <a:latin typeface="Cambria Math"/>
                          </a:rPr>
                          <m:t>3, 5, 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7, </m:t>
                        </m:r>
                        <m:r>
                          <a:rPr lang="en-US" sz="2400" i="1" dirty="0">
                            <a:latin typeface="Cambria Math"/>
                          </a:rPr>
                          <m:t>9, 11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, 13, 15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      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    </m:t>
                    </m:r>
                    <m:r>
                      <a:rPr lang="en-GB" sz="2400" b="0" i="1" dirty="0" smtClean="0">
                        <a:latin typeface="Cambria Math"/>
                      </a:rPr>
                      <m:t>𝐴</m:t>
                    </m:r>
                    <m:r>
                      <a:rPr lang="en-US" sz="2400" i="1" dirty="0">
                        <a:latin typeface="Cambria Math"/>
                      </a:rPr>
                      <m:t>={</m:t>
                    </m:r>
                    <m:r>
                      <a:rPr lang="en-GB" sz="2400" b="0" i="1" dirty="0" smtClean="0">
                        <a:latin typeface="Cambria Math"/>
                      </a:rPr>
                      <m:t>5</m:t>
                    </m:r>
                    <m:r>
                      <a:rPr lang="en-US" sz="2400" i="1" dirty="0">
                        <a:latin typeface="Cambria Math"/>
                      </a:rPr>
                      <m:t>}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𝐵</m:t>
                    </m:r>
                    <m:r>
                      <a:rPr lang="en-US" sz="2400" i="1" dirty="0">
                        <a:latin typeface="Cambria Math"/>
                      </a:rPr>
                      <m:t>={</m:t>
                    </m:r>
                    <m:r>
                      <a:rPr lang="en-GB" sz="2400" b="0" i="1" dirty="0" smtClean="0">
                        <a:latin typeface="Cambria Math"/>
                      </a:rPr>
                      <m:t>1, 3, 5, 13</m:t>
                    </m:r>
                    <m:r>
                      <a:rPr lang="en-US" sz="2400" i="1" dirty="0">
                        <a:latin typeface="Cambria Math"/>
                      </a:rPr>
                      <m:t>}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𝐴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1, 3, 5, 13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𝐴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GB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𝐴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GB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7, 9, 11, 15</m:t>
                        </m:r>
                      </m:e>
                    </m:d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𝐴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∪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d>
                      </m:e>
                      <m:sup>
                        <m:r>
                          <a:rPr lang="en-GB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 sz="24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1, 3, </m:t>
                        </m:r>
                        <m:r>
                          <a:rPr lang="en-GB" sz="2400" b="0" i="1" smtClean="0">
                            <a:latin typeface="Cambria Math"/>
                          </a:rPr>
                          <m:t>7, 9, 11, 13, 15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6090835"/>
              </a:xfrm>
              <a:prstGeom prst="rect">
                <a:avLst/>
              </a:prstGeom>
              <a:blipFill rotWithShape="0">
                <a:blip r:embed="rId2"/>
                <a:stretch>
                  <a:fillRect l="-922" t="-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0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80211" y="1423759"/>
                <a:ext cx="10580294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 that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GB" sz="2400" i="1" dirty="0">
                        <a:latin typeface="Cambria Math"/>
                      </a:rPr>
                      <m:t>      </m:t>
                    </m:r>
                    <m:r>
                      <a:rPr lang="en-GB" sz="2400" b="0" i="1" dirty="0" smtClean="0">
                        <a:latin typeface="Cambria Math"/>
                      </a:rPr>
                      <m:t>𝑀</m:t>
                    </m:r>
                    <m:r>
                      <a:rPr lang="en-US" sz="2400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1, </m:t>
                        </m:r>
                        <m:r>
                          <a:rPr lang="en-GB" sz="2400" i="1" dirty="0" smtClean="0">
                            <a:latin typeface="Cambria Math"/>
                          </a:rPr>
                          <m:t>2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, 3, 6, 7, 12, 14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      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𝑁</m:t>
                    </m:r>
                    <m:r>
                      <a:rPr lang="en-US" sz="2400" i="1" dirty="0">
                        <a:latin typeface="Cambria Math"/>
                      </a:rPr>
                      <m:t>={</m:t>
                    </m:r>
                    <m:r>
                      <a:rPr lang="en-GB" sz="2400" b="0" i="1" dirty="0" smtClean="0">
                        <a:latin typeface="Cambria Math"/>
                      </a:rPr>
                      <m:t>1, 4, 5, 8, 14</m:t>
                    </m:r>
                    <m:r>
                      <a:rPr lang="en-US" sz="2400" i="1" dirty="0">
                        <a:latin typeface="Cambria Math"/>
                      </a:rPr>
                      <m:t>}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        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𝑄</m:t>
                    </m:r>
                    <m:r>
                      <a:rPr lang="en-US" sz="2400" i="1" dirty="0">
                        <a:latin typeface="Cambria Math"/>
                      </a:rPr>
                      <m:t>={</m:t>
                    </m:r>
                    <m:r>
                      <a:rPr lang="en-GB" sz="2400" b="0" i="1" dirty="0" smtClean="0">
                        <a:latin typeface="Cambria Math"/>
                      </a:rPr>
                      <m:t>6, 8, 9, 10, 11</m:t>
                    </m:r>
                    <m:r>
                      <a:rPr lang="en-US" sz="2400" i="1" dirty="0">
                        <a:latin typeface="Cambria Math"/>
                      </a:rPr>
                      <m:t>}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𝑁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  <m:r>
                      <a:rPr lang="en-US" sz="240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𝑀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𝑁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  <m:r>
                      <a:rPr lang="en-US" sz="240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𝑀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1, 2, 3, 4, 5, 6, 7, 8, 9, 10, 11, 12, 14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𝑁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𝑀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1, 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6, 14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𝑁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𝑀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2, 3, 4, 5, 7, 8, 9, 10, 11, 12</m:t>
                        </m:r>
                      </m:e>
                    </m:d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𝑁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∪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𝑄</m:t>
                        </m:r>
                      </m:e>
                    </m:d>
                    <m:r>
                      <a:rPr lang="en-US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𝑀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1, 2, 3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6, 7, 8, 12, 14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6001643"/>
              </a:xfrm>
              <a:prstGeom prst="rect">
                <a:avLst/>
              </a:prstGeom>
              <a:blipFill rotWithShape="0">
                <a:blip r:embed="rId2"/>
                <a:stretch>
                  <a:fillRect l="-922" t="-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 that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GB" sz="2400" i="1" dirty="0">
                        <a:latin typeface="Cambria Math"/>
                      </a:rPr>
                      <m:t>      </m:t>
                    </m:r>
                    <m:r>
                      <a:rPr lang="en-GB" sz="2400" b="0" i="1" dirty="0" smtClean="0">
                        <a:latin typeface="Cambria Math"/>
                      </a:rPr>
                      <m:t>𝑀</m:t>
                    </m:r>
                    <m:r>
                      <a:rPr lang="en-US" sz="2400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|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is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natural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number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less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than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or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equal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to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 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</a:rPr>
                          <m:t>7</m:t>
                        </m:r>
                      </m:e>
                    </m:d>
                    <m:r>
                      <a:rPr lang="en-GB" sz="2400" b="0" i="1" dirty="0" smtClean="0">
                        <a:latin typeface="Cambria Math"/>
                      </a:rPr>
                      <m:t>      </m:t>
                    </m:r>
                  </m:oMath>
                </a14:m>
                <a:r>
                  <a:rPr lang="en-US" sz="24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/>
                      </a:rPr>
                      <m:t> </m:t>
                    </m:r>
                  </m:oMath>
                </a14:m>
                <a:endParaRPr lang="en-GB" sz="2400" b="0" i="0" dirty="0" smtClean="0">
                  <a:latin typeface="Cambria Math"/>
                </a:endParaRPr>
              </a:p>
              <a:p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r>
                      <a:rPr lang="en-GB" sz="2400" i="1" dirty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    </m:t>
                    </m:r>
                    <m:r>
                      <a:rPr lang="en-GB" sz="2400" b="0" i="1" dirty="0" smtClean="0">
                        <a:latin typeface="Cambria Math"/>
                      </a:rPr>
                      <m:t>𝑁</m:t>
                    </m:r>
                    <m:r>
                      <a:rPr lang="en-US" sz="2400" i="1" dirty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 dirty="0">
                            <a:latin typeface="Cambria Math"/>
                          </a:rPr>
                          <m:t>𝑥</m:t>
                        </m:r>
                        <m:r>
                          <a:rPr lang="en-GB" sz="2400" i="1" dirty="0">
                            <a:latin typeface="Cambria Math"/>
                          </a:rPr>
                          <m:t>|</m:t>
                        </m:r>
                        <m:r>
                          <a:rPr lang="en-GB" sz="2400" i="1" dirty="0">
                            <a:latin typeface="Cambria Math"/>
                          </a:rPr>
                          <m:t>𝑥</m:t>
                        </m:r>
                        <m:r>
                          <a:rPr lang="en-GB" sz="2400" i="1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is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natural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number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dirty="0" smtClean="0">
                            <a:latin typeface="Cambria Math"/>
                          </a:rPr>
                          <m:t>greater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than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or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equal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to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</a:rPr>
                          <m:t> </m:t>
                        </m:r>
                        <m:r>
                          <a:rPr lang="en-GB" sz="2400" i="1" dirty="0">
                            <a:latin typeface="Cambria Math"/>
                            <a:ea typeface="Cambria Math"/>
                          </a:rPr>
                          <m:t>7</m:t>
                        </m:r>
                      </m:e>
                    </m:d>
                    <m:r>
                      <a:rPr lang="en-GB" sz="2400" i="1" dirty="0">
                        <a:latin typeface="Cambria Math"/>
                      </a:rPr>
                      <m:t>      </m:t>
                    </m:r>
                  </m:oMath>
                </a14:m>
                <a:r>
                  <a:rPr lang="en-US" sz="2400" dirty="0"/>
                  <a:t>      </a:t>
                </a:r>
                <a14:m>
                  <m:oMath xmlns:m="http://schemas.openxmlformats.org/officeDocument/2006/math">
                    <m:r>
                      <a:rPr lang="en-GB" sz="2400" dirty="0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𝑀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𝑁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𝑀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𝑁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is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natural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  <a:ea typeface="Cambria Math"/>
                          </a:rPr>
                          <m:t>number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𝑀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𝑁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=∅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𝑀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∩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𝑁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e>
                    </m:d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922" t="-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65165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set of the letters in the word MASTER is finite. </a:t>
            </a:r>
            <a:endParaRPr lang="en-US" sz="2400" dirty="0"/>
          </a:p>
          <a:p>
            <a:endParaRPr lang="en-IN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False </a:t>
            </a:r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212" y="0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43304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{0} represents a null </a:t>
            </a:r>
            <a:r>
              <a:rPr lang="en-US" sz="2400" dirty="0" smtClean="0"/>
              <a:t>(empty) set</a:t>
            </a:r>
            <a:r>
              <a:rPr lang="en-US" sz="2400" dirty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False 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61721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 is not an element of </a:t>
            </a:r>
            <a:r>
              <a:rPr lang="en-US" sz="2400" dirty="0"/>
              <a:t>the set of multiples of </a:t>
            </a:r>
            <a:r>
              <a:rPr lang="en-US" sz="2400" dirty="0" smtClean="0"/>
              <a:t>5.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True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False </a:t>
            </a:r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751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set of prime numbers </a:t>
            </a:r>
            <a:r>
              <a:rPr lang="en-US" sz="2400" dirty="0" smtClean="0"/>
              <a:t>is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 finite </a:t>
            </a:r>
            <a:r>
              <a:rPr lang="en-US" sz="2400" dirty="0" smtClean="0"/>
              <a:t>set.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 null (empty) </a:t>
            </a:r>
            <a:r>
              <a:rPr lang="en-US" sz="2400" dirty="0" smtClean="0"/>
              <a:t>set.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An infinite </a:t>
            </a:r>
            <a:r>
              <a:rPr lang="en-US" sz="2400" dirty="0" smtClean="0"/>
              <a:t>set.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set of negative integers </a:t>
            </a:r>
            <a:r>
              <a:rPr lang="en-US" sz="2400" dirty="0" smtClean="0"/>
              <a:t>is 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 </a:t>
            </a:r>
            <a:r>
              <a:rPr lang="en-US" sz="2400" dirty="0"/>
              <a:t>f</a:t>
            </a:r>
            <a:r>
              <a:rPr lang="en-US" sz="2400" dirty="0" smtClean="0"/>
              <a:t>inite </a:t>
            </a:r>
            <a:r>
              <a:rPr lang="en-US" sz="2400" dirty="0" smtClean="0"/>
              <a:t>set.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 null (empty) </a:t>
            </a:r>
            <a:r>
              <a:rPr lang="en-US" sz="2400" dirty="0" smtClean="0"/>
              <a:t>set.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An infinite </a:t>
            </a:r>
            <a:r>
              <a:rPr lang="en-US" sz="2400" dirty="0" smtClean="0"/>
              <a:t>set.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 that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        </m:t>
                    </m:r>
                    <m:r>
                      <a:rPr lang="en-US" sz="2400" i="1" dirty="0" smtClean="0">
                        <a:latin typeface="Cambria Math"/>
                      </a:rPr>
                      <m:t>𝐴</m:t>
                    </m:r>
                    <m:r>
                      <a:rPr lang="en-US" sz="2400" i="1" dirty="0" smtClean="0">
                        <a:latin typeface="Cambria Math"/>
                      </a:rPr>
                      <m:t>={3, 5</m:t>
                    </m:r>
                    <m:r>
                      <a:rPr lang="en-US" sz="2400" i="1" dirty="0">
                        <a:latin typeface="Cambria Math"/>
                      </a:rPr>
                      <m:t>, 9, 11}</m:t>
                    </m:r>
                  </m:oMath>
                </a14:m>
                <a:r>
                  <a:rPr lang="en-US" sz="2400" dirty="0"/>
                  <a:t>		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𝐵</m:t>
                    </m:r>
                    <m:r>
                      <a:rPr lang="en-US" sz="2400" i="1" dirty="0" smtClean="0">
                        <a:latin typeface="Cambria Math"/>
                      </a:rPr>
                      <m:t>={4, 6, 8,</m:t>
                    </m:r>
                    <m:r>
                      <a:rPr lang="en-US" sz="2400" i="1" dirty="0">
                        <a:latin typeface="Cambria Math"/>
                      </a:rPr>
                      <m:t> 10}</m:t>
                    </m:r>
                  </m:oMath>
                </a14:m>
                <a:r>
                  <a:rPr lang="en-US" sz="2400" dirty="0"/>
                  <a:t>		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𝐶</m:t>
                    </m:r>
                    <m:r>
                      <a:rPr lang="en-US" sz="2400" i="1" dirty="0" smtClean="0">
                        <a:latin typeface="Cambria Math"/>
                      </a:rPr>
                      <m:t>={3, 4, 5,</m:t>
                    </m:r>
                    <m:r>
                      <a:rPr lang="en-US" sz="2400" i="1" dirty="0">
                        <a:latin typeface="Cambria Math"/>
                      </a:rPr>
                      <m:t> 6, 7}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Then the statement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r>
                  <a:rPr lang="en-US" sz="2400" dirty="0" smtClean="0"/>
                  <a:t> is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True.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False.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37" t="-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Given that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                  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𝐵</m:t>
                    </m:r>
                    <m:r>
                      <a:rPr lang="en-US" sz="2400" i="1" dirty="0" smtClean="0">
                        <a:latin typeface="Cambria Math"/>
                      </a:rPr>
                      <m:t>={4, 6, 8,</m:t>
                    </m:r>
                    <m:r>
                      <a:rPr lang="en-US" sz="2400" i="1" dirty="0">
                        <a:latin typeface="Cambria Math"/>
                      </a:rPr>
                      <m:t> 10}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   and    </a:t>
                </a:r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𝐶</m:t>
                    </m:r>
                    <m:r>
                      <a:rPr lang="en-US" sz="2400" i="1" dirty="0" smtClean="0">
                        <a:latin typeface="Cambria Math"/>
                      </a:rPr>
                      <m:t>={3, 4, 5,</m:t>
                    </m:r>
                    <m:r>
                      <a:rPr lang="en-US" sz="2400" i="1" dirty="0">
                        <a:latin typeface="Cambria Math"/>
                      </a:rPr>
                      <m:t> 6, 7}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Then the statement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𝐵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⊄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r>
                  <a:rPr lang="en-US" sz="2400" dirty="0" smtClean="0"/>
                  <a:t> is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True.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False. 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971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Given that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                  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𝐵</m:t>
                    </m:r>
                    <m:r>
                      <a:rPr lang="en-US" sz="2400" i="1" dirty="0">
                        <a:latin typeface="Cambria Math"/>
                      </a:rPr>
                      <m:t>={4, 6, 8, 10}</m:t>
                    </m:r>
                  </m:oMath>
                </a14:m>
                <a:r>
                  <a:rPr lang="en-US" sz="2400" dirty="0"/>
                  <a:t>	   and    	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𝐶</m:t>
                    </m:r>
                    <m:r>
                      <a:rPr lang="en-US" sz="2400" i="1" dirty="0">
                        <a:latin typeface="Cambria Math"/>
                      </a:rPr>
                      <m:t>={3, 4, 5, 6, 7}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Then the statement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a:rPr lang="en-US" sz="2400" i="1" dirty="0" smtClean="0">
                        <a:latin typeface="Cambria Math"/>
                      </a:rPr>
                      <m:t>𝐵</m:t>
                    </m:r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en-US" sz="2400" i="1" dirty="0">
                        <a:latin typeface="Cambria Math"/>
                      </a:rPr>
                      <m:t>𝐶</m:t>
                    </m:r>
                    <m:r>
                      <a:rPr lang="en-US" sz="2400" i="1" dirty="0">
                        <a:latin typeface="Cambria Math"/>
                      </a:rPr>
                      <m:t>)⊂{1, 2, 3, 4, 5, 6, 7, 8, 9, 10}</m:t>
                    </m:r>
                  </m:oMath>
                </a14:m>
                <a:r>
                  <a:rPr lang="en-US" sz="2400" dirty="0" smtClean="0"/>
                  <a:t> is</a:t>
                </a:r>
              </a:p>
              <a:p>
                <a:r>
                  <a:rPr lang="en-US" sz="2400" dirty="0" smtClean="0"/>
                  <a:t> 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True.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False.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6001643"/>
              </a:xfrm>
              <a:prstGeom prst="rect">
                <a:avLst/>
              </a:prstGeom>
              <a:blipFill rotWithShape="0">
                <a:blip r:embed="rId3"/>
                <a:stretch>
                  <a:fillRect l="-872" t="-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9522</TotalTime>
  <Words>257</Words>
  <Application>Microsoft Office PowerPoint</Application>
  <PresentationFormat>Widescreen</PresentationFormat>
  <Paragraphs>180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63</cp:revision>
  <dcterms:created xsi:type="dcterms:W3CDTF">2015-02-19T09:01:21Z</dcterms:created>
  <dcterms:modified xsi:type="dcterms:W3CDTF">2016-01-06T12:53:30Z</dcterms:modified>
</cp:coreProperties>
</file>