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62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194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8200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Lesson01</a:t>
            </a:r>
          </a:p>
          <a:p>
            <a:endParaRPr lang="en-US" sz="2800" dirty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the Venn diagram to determine </a:t>
            </a:r>
            <a:r>
              <a:rPr lang="en-US" sz="2400" dirty="0" smtClean="0"/>
              <a:t>B</a:t>
            </a:r>
            <a:r>
              <a:rPr lang="en-US" sz="2400" dirty="0" smtClean="0"/>
              <a:t>’.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B’ = </a:t>
            </a:r>
            <a:r>
              <a:rPr lang="en-US" sz="2400" dirty="0"/>
              <a:t>{1, 3, 5, 7, 8, 9, 10}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B</a:t>
            </a:r>
            <a:r>
              <a:rPr lang="en-US" sz="2400" dirty="0" smtClean="0"/>
              <a:t>’ = </a:t>
            </a:r>
            <a:r>
              <a:rPr lang="en-US" sz="2400" dirty="0"/>
              <a:t>{9, 10}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B</a:t>
            </a:r>
            <a:r>
              <a:rPr lang="en-US" sz="2400" dirty="0" smtClean="0"/>
              <a:t>’ = </a:t>
            </a:r>
            <a:r>
              <a:rPr lang="en-US" sz="2400" dirty="0"/>
              <a:t>{0, 1, 2, 3, 5, 7, 8, 9, 10}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B’ = </a:t>
            </a:r>
            <a:r>
              <a:rPr lang="en-US" sz="2400" dirty="0"/>
              <a:t>{1, 3, 5, 7, 8} </a:t>
            </a:r>
          </a:p>
          <a:p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1" y="1983148"/>
            <a:ext cx="2280109" cy="20205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6370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Use the Venn diagram to determine </a:t>
                </a:r>
                <a:r>
                  <a:rPr lang="en-US" sz="2400" dirty="0"/>
                  <a:t>B </a:t>
                </a:r>
                <a14:m>
                  <m:oMath xmlns:m="http://schemas.openxmlformats.org/officeDocument/2006/math">
                    <m:r>
                      <a:rPr lang="en-US" sz="2400" i="1"/>
                      <m:t>∩</m:t>
                    </m:r>
                  </m:oMath>
                </a14:m>
                <a:r>
                  <a:rPr lang="en-US" sz="2400" dirty="0"/>
                  <a:t> C.</a:t>
                </a:r>
                <a:endParaRPr lang="en-US" sz="2400" dirty="0" smtClean="0"/>
              </a:p>
              <a:p>
                <a:r>
                  <a:rPr lang="en-US" sz="2400" dirty="0" smtClean="0"/>
                  <a:t> </a:t>
                </a:r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GB" sz="2400" dirty="0"/>
                  <a:t>B </a:t>
                </a:r>
                <a14:m>
                  <m:oMath xmlns:m="http://schemas.openxmlformats.org/officeDocument/2006/math">
                    <m:r>
                      <a:rPr lang="en-US" sz="2400" i="1"/>
                      <m:t>∩</m:t>
                    </m:r>
                  </m:oMath>
                </a14:m>
                <a:r>
                  <a:rPr lang="en-GB" sz="2400" dirty="0"/>
                  <a:t> C</a:t>
                </a:r>
                <a:r>
                  <a:rPr lang="en-US" sz="2400" dirty="0" smtClean="0"/>
                  <a:t>  = </a:t>
                </a:r>
                <a:r>
                  <a:rPr lang="en-US" sz="2400" dirty="0"/>
                  <a:t>{4, 6, 7}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GB" sz="2400" dirty="0"/>
                  <a:t>B </a:t>
                </a:r>
                <a14:m>
                  <m:oMath xmlns:m="http://schemas.openxmlformats.org/officeDocument/2006/math">
                    <m:r>
                      <a:rPr lang="en-US" sz="2400" i="1"/>
                      <m:t>∩</m:t>
                    </m:r>
                  </m:oMath>
                </a14:m>
                <a:r>
                  <a:rPr lang="en-GB" sz="2400" dirty="0"/>
                  <a:t> C</a:t>
                </a:r>
                <a:r>
                  <a:rPr lang="en-US" sz="2400" dirty="0"/>
                  <a:t>  </a:t>
                </a:r>
                <a:r>
                  <a:rPr lang="en-US" sz="2400" dirty="0" smtClean="0"/>
                  <a:t>=</a:t>
                </a:r>
                <a:r>
                  <a:rPr lang="en-US" sz="2400" dirty="0"/>
                  <a:t> {0, 1, 2, 3, 5}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GB" sz="2400" dirty="0"/>
                  <a:t>B </a:t>
                </a:r>
                <a14:m>
                  <m:oMath xmlns:m="http://schemas.openxmlformats.org/officeDocument/2006/math">
                    <m:r>
                      <a:rPr lang="en-US" sz="2400" i="1"/>
                      <m:t>∩</m:t>
                    </m:r>
                  </m:oMath>
                </a14:m>
                <a:r>
                  <a:rPr lang="en-GB" sz="2400" dirty="0"/>
                  <a:t> C</a:t>
                </a:r>
                <a:r>
                  <a:rPr lang="en-US" sz="2400" dirty="0"/>
                  <a:t>  </a:t>
                </a:r>
                <a:r>
                  <a:rPr lang="en-US" sz="2400" dirty="0" smtClean="0"/>
                  <a:t>=</a:t>
                </a:r>
                <a:r>
                  <a:rPr lang="en-US" sz="2400" dirty="0"/>
                  <a:t> { }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GB" sz="2400" dirty="0"/>
                  <a:t>B </a:t>
                </a:r>
                <a14:m>
                  <m:oMath xmlns:m="http://schemas.openxmlformats.org/officeDocument/2006/math">
                    <m:r>
                      <a:rPr lang="en-US" sz="2400" i="1"/>
                      <m:t>∩</m:t>
                    </m:r>
                  </m:oMath>
                </a14:m>
                <a:r>
                  <a:rPr lang="en-GB" sz="2400" dirty="0"/>
                  <a:t> C</a:t>
                </a:r>
                <a:r>
                  <a:rPr lang="en-US" sz="2400" dirty="0"/>
                  <a:t>  </a:t>
                </a:r>
                <a:r>
                  <a:rPr lang="en-US" sz="2400" dirty="0" smtClean="0"/>
                  <a:t>= </a:t>
                </a:r>
                <a:r>
                  <a:rPr lang="en-US" sz="2400" dirty="0"/>
                  <a:t>{0, 1, 2, 3, 4, 5, 6, 7} </a:t>
                </a:r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6370975"/>
              </a:xfrm>
              <a:prstGeom prst="rect">
                <a:avLst/>
              </a:prstGeom>
              <a:blipFill rotWithShape="0">
                <a:blip r:embed="rId3"/>
                <a:stretch>
                  <a:fillRect l="-922" t="-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1" y="1930191"/>
            <a:ext cx="2310589" cy="1910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12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00059"/>
            <a:ext cx="602921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set of letters in the word MASTER is finite. </a:t>
            </a:r>
            <a:endParaRPr lang="en-US" sz="2400" dirty="0"/>
          </a:p>
          <a:p>
            <a:endParaRPr lang="en-IN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True</a:t>
            </a:r>
          </a:p>
          <a:p>
            <a:pPr marL="457200" indent="-457200">
              <a:buFont typeface="+mj-lt"/>
              <a:buAutoNum type="alphaUcPeriod"/>
            </a:pPr>
            <a:endParaRPr lang="en-IN" sz="2400" dirty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False </a:t>
            </a:r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0212" y="0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327384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{0} represents a null set. </a:t>
            </a:r>
            <a:endParaRPr lang="en-US" sz="2400" dirty="0" smtClean="0"/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 True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 False </a:t>
            </a:r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614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 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4217758" cy="23083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10 </a:t>
                </a:r>
                <a14:m>
                  <m:oMath xmlns:m="http://schemas.openxmlformats.org/officeDocument/2006/math">
                    <m:r>
                      <a:rPr lang="en-GB" sz="2400">
                        <a:sym typeface="Symbol" panose="05050102010706020507" pitchFamily="18" charset="2"/>
                      </a:rPr>
                      <m:t></m:t>
                    </m:r>
                    <m:r>
                      <a:rPr lang="en-GB" sz="2400"/>
                      <m:t> </m:t>
                    </m:r>
                  </m:oMath>
                </a14:m>
                <a:r>
                  <a:rPr lang="en-US" sz="2400" dirty="0"/>
                  <a:t>of the set of multiples of 5</a:t>
                </a:r>
                <a:r>
                  <a:rPr lang="en-GB" sz="2400" dirty="0"/>
                  <a:t>.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/>
                  <a:t>True 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/>
                  <a:t>False </a:t>
                </a:r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4217758" cy="2308324"/>
              </a:xfrm>
              <a:prstGeom prst="rect">
                <a:avLst/>
              </a:prstGeom>
              <a:blipFill rotWithShape="0">
                <a:blip r:embed="rId3"/>
                <a:stretch>
                  <a:fillRect l="-2168" t="-2116" r="-14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77512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set of prime numbers is </a:t>
            </a:r>
            <a:r>
              <a:rPr lang="en-US" sz="2400" dirty="0" smtClean="0"/>
              <a:t>an</a:t>
            </a:r>
            <a:endParaRPr lang="en-US" sz="2400" dirty="0" smtClean="0"/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Finite set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Null set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Infinite set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4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set of negative integers is </a:t>
            </a:r>
            <a:r>
              <a:rPr lang="en-US" sz="2400" dirty="0" smtClean="0"/>
              <a:t>an </a:t>
            </a:r>
            <a:endParaRPr lang="en-US" sz="2400" dirty="0"/>
          </a:p>
          <a:p>
            <a:r>
              <a:rPr lang="en-US" sz="2400" dirty="0" smtClean="0"/>
              <a:t>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Finite set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Null set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Infinite set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65511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 = {3, 5, 9, 11}		B = {4, 6, 8, 10}		C = {3, 4, 5, 6, 7</a:t>
            </a:r>
            <a:r>
              <a:rPr lang="en-US" sz="2400" dirty="0" smtClean="0"/>
              <a:t>}</a:t>
            </a:r>
          </a:p>
          <a:p>
            <a:r>
              <a:rPr lang="en-US" sz="2400" dirty="0"/>
              <a:t>Given sets A, B and C, is this statement True or </a:t>
            </a:r>
            <a:r>
              <a:rPr lang="en-US" sz="2400" dirty="0" smtClean="0"/>
              <a:t>False? </a:t>
            </a:r>
            <a:r>
              <a:rPr lang="en-US" sz="2400" dirty="0" smtClean="0"/>
              <a:t>10 </a:t>
            </a:r>
            <a:r>
              <a:rPr lang="en-US" sz="2400" dirty="0" smtClean="0">
                <a:sym typeface="Symbol" panose="05050102010706020507" pitchFamily="18" charset="2"/>
              </a:rPr>
              <a:t></a:t>
            </a:r>
            <a:r>
              <a:rPr lang="en-US" sz="2400" dirty="0" smtClean="0"/>
              <a:t> </a:t>
            </a:r>
            <a:r>
              <a:rPr lang="en-US" sz="2400" dirty="0"/>
              <a:t>A </a:t>
            </a:r>
            <a:endParaRPr lang="en-US" sz="2400" dirty="0" smtClean="0"/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True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False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0372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 = {3, 5, 9, 11}		B = {4, 6, 8, 10}		C = {3, 4, 5, 6, 7</a:t>
            </a:r>
            <a:r>
              <a:rPr lang="en-US" sz="2400" dirty="0" smtClean="0"/>
              <a:t>}</a:t>
            </a:r>
          </a:p>
          <a:p>
            <a:r>
              <a:rPr lang="en-US" sz="2400" dirty="0"/>
              <a:t>Given sets A, B and C, is this statement True or </a:t>
            </a:r>
            <a:r>
              <a:rPr lang="en-US" sz="2400" dirty="0" smtClean="0"/>
              <a:t>False</a:t>
            </a:r>
            <a:r>
              <a:rPr lang="en-US" sz="2400" dirty="0"/>
              <a:t>?</a:t>
            </a:r>
            <a:r>
              <a:rPr lang="en-US" sz="2400" dirty="0" smtClean="0"/>
              <a:t> </a:t>
            </a:r>
            <a:r>
              <a:rPr lang="en-US" sz="2400" dirty="0"/>
              <a:t>B </a:t>
            </a:r>
            <a:r>
              <a:rPr lang="en-US" sz="2400" dirty="0" smtClean="0">
                <a:sym typeface="Symbol" panose="05050102010706020507" pitchFamily="18" charset="2"/>
              </a:rPr>
              <a:t> </a:t>
            </a:r>
            <a:r>
              <a:rPr lang="en-US" sz="2400" dirty="0" smtClean="0"/>
              <a:t>C 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True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False </a:t>
            </a:r>
            <a:r>
              <a:rPr lang="en-US" sz="2400" dirty="0" smtClean="0"/>
              <a:t> </a:t>
            </a:r>
            <a:endParaRPr lang="en-US" sz="2400" dirty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614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A = {3, 5, 9, 11}		B = {4, 6, 8, 10}		C = {3, 4, 5, 6, 7</a:t>
                </a:r>
                <a:r>
                  <a:rPr lang="en-US" sz="2400" dirty="0" smtClean="0"/>
                  <a:t>}</a:t>
                </a:r>
              </a:p>
              <a:p>
                <a:r>
                  <a:rPr lang="en-US" sz="2400" dirty="0"/>
                  <a:t>Given sets A, B and C, is this statement True or False? (</a:t>
                </a:r>
                <a14:m>
                  <m:oMath xmlns:m="http://schemas.openxmlformats.org/officeDocument/2006/math">
                    <m:r>
                      <a:rPr lang="en-US" sz="2400" i="1"/>
                      <m:t>𝐵</m:t>
                    </m:r>
                    <m:r>
                      <a:rPr lang="en-US" sz="2400" i="1"/>
                      <m:t>∪</m:t>
                    </m:r>
                    <m:r>
                      <a:rPr lang="en-US" sz="2400" i="1"/>
                      <m:t>𝐶</m:t>
                    </m:r>
                    <m:r>
                      <a:rPr lang="en-US" sz="2400" i="1"/>
                      <m:t>) </m:t>
                    </m:r>
                    <m:r>
                      <a:rPr lang="en-US" sz="2400">
                        <a:sym typeface="Symbol" panose="05050102010706020507" pitchFamily="18" charset="2"/>
                      </a:rPr>
                      <m:t></m:t>
                    </m:r>
                    <m:r>
                      <a:rPr lang="en-US" sz="2400"/>
                      <m:t> </m:t>
                    </m:r>
                    <m:r>
                      <a:rPr lang="en-US" sz="2400" i="1"/>
                      <m:t>{</m:t>
                    </m:r>
                  </m:oMath>
                </a14:m>
                <a:r>
                  <a:rPr lang="en-US" sz="2400" dirty="0"/>
                  <a:t>1, 2, 3, 4, 5, 6, 7, 8, 9, 10}</a:t>
                </a:r>
                <a:endParaRPr lang="en-US" sz="2400" dirty="0" smtClean="0"/>
              </a:p>
              <a:p>
                <a:r>
                  <a:rPr lang="en-US" sz="2400" dirty="0" smtClean="0"/>
                  <a:t>  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True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False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5262979"/>
              </a:xfrm>
              <a:prstGeom prst="rect">
                <a:avLst/>
              </a:prstGeom>
              <a:blipFill rotWithShape="0">
                <a:blip r:embed="rId3"/>
                <a:stretch>
                  <a:fillRect l="-872" t="-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8613</TotalTime>
  <Words>272</Words>
  <Application>Microsoft Office PowerPoint</Application>
  <PresentationFormat>Widescreen</PresentationFormat>
  <Paragraphs>130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Shamika Inamdar</cp:lastModifiedBy>
  <cp:revision>51</cp:revision>
  <dcterms:created xsi:type="dcterms:W3CDTF">2015-02-19T09:01:21Z</dcterms:created>
  <dcterms:modified xsi:type="dcterms:W3CDTF">2015-08-05T06:11:30Z</dcterms:modified>
</cp:coreProperties>
</file>