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983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Lesson09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1551062" cy="4225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</a:t>
                </a:r>
              </a:p>
              <a:p>
                <a:pPr marL="108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  <m:r>
                                    <a:rPr lang="en-US" sz="2400" i="1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9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			B.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 smtClean="0"/>
              </a:p>
              <a:p>
                <a:pPr marL="0" lvl="1"/>
                <a:endParaRPr lang="en-US" sz="2400" dirty="0"/>
              </a:p>
              <a:p>
                <a:pPr marL="0" lvl="1"/>
                <a:r>
                  <a:rPr lang="en-US" sz="2400" dirty="0" smtClean="0"/>
                  <a:t>C.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dirty="0" smtClean="0"/>
                  <a:t>		D.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1551062" cy="4225900"/>
              </a:xfrm>
              <a:prstGeom prst="rect">
                <a:avLst/>
              </a:prstGeom>
              <a:blipFill rotWithShape="1">
                <a:blip r:embed="rId3"/>
                <a:stretch>
                  <a:fillRect l="-792" t="-1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447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Which of these is correct:</a:t>
                </a:r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/>
                      </a:rPr>
                      <m:t>=−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</m:ra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/>
                      </a:rPr>
                      <m:t>= −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</m:rad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447949"/>
              </a:xfrm>
              <a:prstGeom prst="rect">
                <a:avLst/>
              </a:prstGeom>
              <a:blipFill rotWithShape="1">
                <a:blip r:embed="rId3"/>
                <a:stretch>
                  <a:fillRect l="-922" t="-10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668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</a:t>
                </a:r>
              </a:p>
              <a:p>
                <a:pPr marL="1080000"/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GB" sz="3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32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GB" sz="3200" b="0" i="1" smtClean="0">
                                            <a:latin typeface="Cambria Math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endParaRPr lang="en-US" sz="32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GB" sz="24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sup>
                    </m:sSup>
                    <m:r>
                      <a:rPr lang="en-GB" sz="24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668603"/>
              </a:xfrm>
              <a:prstGeom prst="rect">
                <a:avLst/>
              </a:prstGeom>
              <a:blipFill rotWithShape="1">
                <a:blip r:embed="rId3"/>
                <a:stretch>
                  <a:fillRect l="-837" t="-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8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301839"/>
                <a:ext cx="11655114" cy="57398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Perform the indicated operation</a:t>
                </a:r>
              </a:p>
              <a:p>
                <a:pPr marL="4680000"/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 smtClean="0">
                            <a:latin typeface="Cambria Math"/>
                          </a:rPr>
                          <m:t>𝑚</m:t>
                        </m:r>
                        <m:sSup>
                          <m:sSupPr>
                            <m:ctrlPr>
                              <a:rPr lang="en-GB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  <m:sSup>
                          <m:sSupPr>
                            <m:ctrlPr>
                              <a:rPr lang="en-GB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−4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GB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−2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32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GB" sz="32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32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32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8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𝑚𝑛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10</m:t>
                                </m:r>
                              </m:sup>
                            </m:sSup>
                            <m:r>
                              <a:rPr lang="en-GB" sz="24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8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301839"/>
                <a:ext cx="11655114" cy="5739841"/>
              </a:xfrm>
              <a:prstGeom prst="rect">
                <a:avLst/>
              </a:prstGeom>
              <a:blipFill rotWithShape="1">
                <a:blip r:embed="rId3"/>
                <a:stretch>
                  <a:fillRect l="-837" t="-8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54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301839"/>
                <a:ext cx="11655114" cy="5159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 and write in exponential form</a:t>
                </a:r>
              </a:p>
              <a:p>
                <a:pPr marL="4680000"/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GB" sz="2400" b="0" i="1" smtClean="0">
                            <a:latin typeface="Cambria Math"/>
                          </a:rPr>
                          <m:t>5</m:t>
                        </m:r>
                      </m:deg>
                      <m:e>
                        <m:r>
                          <a:rPr lang="en-GB" sz="2400" b="0" i="1" smtClean="0">
                            <a:latin typeface="Cambria Math"/>
                          </a:rPr>
                          <m:t>32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rad>
                  </m:oMath>
                </a14:m>
                <a:endParaRPr lang="en-US" sz="32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32</m:t>
                        </m:r>
                      </m:e>
                      <m:sup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𝑧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32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10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      </m:t>
                    </m:r>
                    <m:r>
                      <a:rPr lang="en-GB" sz="24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  <m:r>
                      <a:rPr lang="en-GB" sz="2400" i="1">
                        <a:latin typeface="Cambria Math"/>
                      </a:rPr>
                      <m:t>𝑧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      </m:t>
                    </m:r>
                    <m:r>
                      <a:rPr lang="en-GB" sz="240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n-GB" sz="2400" i="1">
                        <a:latin typeface="Cambria Math"/>
                      </a:rPr>
                      <m:t>𝑧</m:t>
                    </m:r>
                  </m:oMath>
                </a14:m>
                <a:endParaRPr lang="en-US" sz="2400" dirty="0"/>
              </a:p>
              <a:p>
                <a:pPr marL="0" lvl="1"/>
                <a:endParaRPr lang="en-US" sz="2400" dirty="0"/>
              </a:p>
              <a:p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301839"/>
                <a:ext cx="11655114" cy="5159618"/>
              </a:xfrm>
              <a:prstGeom prst="rect">
                <a:avLst/>
              </a:prstGeom>
              <a:blipFill rotWithShape="1">
                <a:blip r:embed="rId3"/>
                <a:stretch>
                  <a:fillRect l="-837" t="-9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630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4373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Evaluate</a:t>
                </a:r>
              </a:p>
              <a:p>
                <a:pPr marL="126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f>
                            <m:f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1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3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4</a:t>
                </a:r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4373826"/>
              </a:xfrm>
              <a:prstGeom prst="rect">
                <a:avLst/>
              </a:prstGeom>
              <a:blipFill rotWithShape="1">
                <a:blip r:embed="rId3"/>
                <a:stretch>
                  <a:fillRect l="-928" t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304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Evaluate </a:t>
                </a:r>
              </a:p>
              <a:p>
                <a:pPr marL="1260000"/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32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5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4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8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16</a:t>
                </a:r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304512"/>
              </a:xfrm>
              <a:prstGeom prst="rect">
                <a:avLst/>
              </a:prstGeom>
              <a:blipFill rotWithShape="1">
                <a:blip r:embed="rId3"/>
                <a:stretch>
                  <a:fillRect l="-843" t="-11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5553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Evaluate</a:t>
                </a:r>
              </a:p>
              <a:p>
                <a:pPr marL="126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25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 smtClean="0"/>
              </a:p>
              <a:p>
                <a:r>
                  <a:rPr lang="en-US" sz="2400" dirty="0" smtClean="0"/>
                  <a:t>A.   5</a:t>
                </a:r>
                <a:endParaRPr lang="en-US" sz="2400" dirty="0"/>
              </a:p>
              <a:p>
                <a:pPr lvl="0"/>
                <a:endParaRPr lang="en-US" sz="2400" dirty="0" smtClean="0"/>
              </a:p>
              <a:p>
                <a:r>
                  <a:rPr lang="en-US" sz="2400" dirty="0" smtClean="0"/>
                  <a:t>B.   −5</a:t>
                </a:r>
              </a:p>
              <a:p>
                <a:pPr lvl="0"/>
                <a:endParaRPr lang="en-US" sz="2400" dirty="0" smtClean="0"/>
              </a:p>
              <a:p>
                <a:pPr lvl="0"/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lvl="0"/>
                <a:endParaRPr lang="en-US" dirty="0" smtClean="0"/>
              </a:p>
              <a:p>
                <a:r>
                  <a:rPr lang="en-US" sz="2400" dirty="0" smtClean="0"/>
                  <a:t>D.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125</m:t>
                        </m:r>
                      </m:den>
                    </m:f>
                  </m:oMath>
                </a14:m>
                <a:endParaRPr lang="en-US" sz="2400" dirty="0"/>
              </a:p>
              <a:p>
                <a:pPr lvl="0"/>
                <a:endParaRPr lang="en-US" sz="2400" dirty="0" smtClean="0"/>
              </a:p>
              <a:p>
                <a:pPr lvl="0"/>
                <a:endParaRPr lang="en-US" dirty="0"/>
              </a:p>
              <a:p>
                <a:endParaRPr lang="en-US" sz="2400" dirty="0" smtClean="0"/>
              </a:p>
              <a:p>
                <a:pPr lvl="0"/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5553059"/>
              </a:xfrm>
              <a:prstGeom prst="rect">
                <a:avLst/>
              </a:prstGeom>
              <a:blipFill rotWithShape="1">
                <a:blip r:embed="rId3"/>
                <a:stretch>
                  <a:fillRect l="-798" t="-8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4753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Evaluate</a:t>
                </a:r>
              </a:p>
              <a:p>
                <a:pPr marL="126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(−8)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A.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lvl="1"/>
                <a:endParaRPr lang="en-US" sz="2400" dirty="0"/>
              </a:p>
              <a:p>
                <a:pPr marL="0" lvl="1"/>
                <a:r>
                  <a:rPr lang="en-US" sz="2400" dirty="0" smtClean="0"/>
                  <a:t>B.  −16</a:t>
                </a:r>
              </a:p>
              <a:p>
                <a:pPr marL="0" lvl="1"/>
                <a:endParaRPr lang="en-US" dirty="0"/>
              </a:p>
              <a:p>
                <a:pPr marL="0" lvl="1"/>
                <a:r>
                  <a:rPr lang="en-US" sz="2400" dirty="0" smtClean="0"/>
                  <a:t>C.   16</a:t>
                </a:r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  undefined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4753289"/>
              </a:xfrm>
              <a:prstGeom prst="rect">
                <a:avLst/>
              </a:prstGeom>
              <a:blipFill rotWithShape="1">
                <a:blip r:embed="rId3"/>
                <a:stretch>
                  <a:fillRect l="-1258" t="-10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4963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</a:t>
                </a:r>
              </a:p>
              <a:p>
                <a:pPr marL="108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sz="2400" i="1">
                          <a:latin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  <a:p>
                <a:pPr marL="0" lvl="1"/>
                <a:r>
                  <a:rPr lang="en-US" sz="2400" dirty="0" smtClean="0"/>
                  <a:t>A.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𝑎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4963025"/>
              </a:xfrm>
              <a:prstGeom prst="rect">
                <a:avLst/>
              </a:prstGeom>
              <a:blipFill rotWithShape="1">
                <a:blip r:embed="rId3"/>
                <a:stretch>
                  <a:fillRect l="-843" t="-9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6383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</a:t>
                </a:r>
              </a:p>
              <a:p>
                <a:pPr marL="1080000"/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× 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× 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A.</a:t>
                </a:r>
                <a:r>
                  <a:rPr lang="en-US" dirty="0"/>
                  <a:t> </a:t>
                </a:r>
                <a:r>
                  <a:rPr lang="en-US" dirty="0" smtClean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3 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2 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6383799"/>
              </a:xfrm>
              <a:prstGeom prst="rect">
                <a:avLst/>
              </a:prstGeom>
              <a:blipFill rotWithShape="1">
                <a:blip r:embed="rId3"/>
                <a:stretch>
                  <a:fillRect l="-837" t="-7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396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Is the domain of</a:t>
                </a:r>
              </a:p>
              <a:p>
                <a:pPr marL="252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algn="ctr"/>
                <a:r>
                  <a:rPr lang="en-US" sz="2400" dirty="0" smtClean="0"/>
                  <a:t> </a:t>
                </a:r>
              </a:p>
              <a:p>
                <a:pPr marL="0" lvl="1"/>
                <a:r>
                  <a:rPr lang="en-US" sz="2400" dirty="0" smtClean="0"/>
                  <a:t>A. 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sz="2400" dirty="0" smtClean="0"/>
                  <a:t>?</a:t>
                </a:r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:r>
                  <a:rPr lang="en-US" sz="2400" dirty="0" smtClean="0"/>
                  <a:t>the </a:t>
                </a:r>
                <a:r>
                  <a:rPr lang="en-US" sz="2400" dirty="0"/>
                  <a:t>set of all real </a:t>
                </a:r>
                <a:r>
                  <a:rPr lang="en-US" sz="2400" dirty="0" smtClean="0"/>
                  <a:t>numbers?</a:t>
                </a:r>
                <a:endParaRPr lang="en-US" sz="2400" dirty="0"/>
              </a:p>
              <a:p>
                <a:r>
                  <a:rPr lang="en-US" sz="2400" dirty="0" smtClean="0"/>
                  <a:t>    </a:t>
                </a:r>
              </a:p>
              <a:p>
                <a:pPr marL="0" lvl="1"/>
                <a:r>
                  <a:rPr lang="en-US" sz="2400" dirty="0" smtClean="0"/>
                  <a:t>C.   </a:t>
                </a:r>
                <a:r>
                  <a:rPr lang="en-US" sz="2400" dirty="0" smtClean="0"/>
                  <a:t>neither </a:t>
                </a:r>
                <a:r>
                  <a:rPr lang="en-US" sz="2400" dirty="0" smtClean="0"/>
                  <a:t>A. </a:t>
                </a:r>
                <a:r>
                  <a:rPr lang="en-US" sz="2400" dirty="0" smtClean="0"/>
                  <a:t>nor </a:t>
                </a:r>
                <a:r>
                  <a:rPr lang="en-US" sz="2400" dirty="0" smtClean="0"/>
                  <a:t>B</a:t>
                </a:r>
                <a:r>
                  <a:rPr lang="en-US" sz="2400" dirty="0" smtClean="0"/>
                  <a:t>.?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3964162"/>
              </a:xfrm>
              <a:prstGeom prst="rect">
                <a:avLst/>
              </a:prstGeom>
              <a:blipFill rotWithShape="0">
                <a:blip r:embed="rId3"/>
                <a:stretch>
                  <a:fillRect l="-971" t="-1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03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Evaluate</a:t>
                </a:r>
              </a:p>
              <a:p>
                <a:pPr marL="108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64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−4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/>
                </a:pPr>
                <a:endParaRPr lang="en-US" sz="2400" dirty="0"/>
              </a:p>
              <a:p>
                <a:pPr marL="0" lvl="1"/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C.  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</m:oMath>
                </a14:m>
                <a:r>
                  <a:rPr lang="en-US" sz="2400" dirty="0" smtClean="0"/>
                  <a:t>8</a:t>
                </a:r>
              </a:p>
              <a:p>
                <a:pPr marL="0" lvl="1"/>
                <a:endParaRPr lang="en-US" dirty="0" smtClean="0"/>
              </a:p>
              <a:p>
                <a:pPr marL="0" lvl="1"/>
                <a:r>
                  <a:rPr lang="en-US" sz="2400" dirty="0" smtClean="0"/>
                  <a:t>D.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033814"/>
              </a:xfrm>
              <a:prstGeom prst="rect">
                <a:avLst/>
              </a:prstGeom>
              <a:blipFill rotWithShape="1">
                <a:blip r:embed="rId3"/>
                <a:stretch>
                  <a:fillRect l="-872" t="-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9862</TotalTime>
  <Words>80</Words>
  <Application>Microsoft Office PowerPoint</Application>
  <PresentationFormat>Widescreen</PresentationFormat>
  <Paragraphs>171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Roxburgh, Joanne</cp:lastModifiedBy>
  <cp:revision>107</cp:revision>
  <dcterms:created xsi:type="dcterms:W3CDTF">2015-02-19T09:01:21Z</dcterms:created>
  <dcterms:modified xsi:type="dcterms:W3CDTF">2016-01-15T07:38:51Z</dcterms:modified>
</cp:coreProperties>
</file>