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Lesson12</a:t>
            </a:r>
          </a:p>
          <a:p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4959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2+5</m:t>
                              </m:r>
                              <m:r>
                                <a:rPr lang="en-GB" sz="2400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+5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4959948"/>
              </a:xfrm>
              <a:prstGeom prst="rect">
                <a:avLst/>
              </a:prstGeom>
              <a:blipFill rotWithShape="1">
                <a:blip r:embed="rId3"/>
                <a:stretch>
                  <a:fillRect l="-792" t="-983" b="-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803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3−3</m:t>
                              </m:r>
                              <m:r>
                                <a:rPr lang="en-GB" sz="2400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</a:rPr>
                                <m:t>3+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sz="2400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/>
                  <a:t>A.     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3−3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C.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−3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803366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15" b="-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745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2+3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−8</m:t>
                                  </m:r>
                                </m:e>
                              </m:rad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24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−9</m:t>
                                  </m:r>
                                </m:e>
                              </m:rad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/>
                  <a:t>A.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1−9</m:t>
                        </m:r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  <m:r>
                          <a:rPr lang="en-GB" sz="2400" b="0" i="1" smtClean="0">
                            <a:latin typeface="Cambria Math"/>
                          </a:rPr>
                          <m:t>−3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/>
                <a:r>
                  <a:rPr lang="en-US" sz="2400" dirty="0"/>
                  <a:t>B.</a:t>
                </a:r>
                <a:r>
                  <a:rPr lang="en-US" sz="24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i="1">
                            <a:latin typeface="Cambria Math"/>
                          </a:rPr>
                          <m:t>9</m:t>
                        </m:r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GB" sz="24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GB" sz="24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/>
                <a:r>
                  <a:rPr lang="en-US" sz="2400" dirty="0"/>
                  <a:t>C.</a:t>
                </a:r>
                <a:r>
                  <a:rPr lang="en-US" sz="24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9</m:t>
                        </m:r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  <m:r>
                          <a:rPr lang="en-GB" sz="2400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3−</m:t>
                        </m:r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</a:t>
                </a:r>
                <a:r>
                  <a:rPr lang="en-US" sz="2400" dirty="0" smtClean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i="1">
                            <a:latin typeface="Cambria Math"/>
                          </a:rPr>
                          <m:t>9</m:t>
                        </m:r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GB" sz="240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GB" sz="24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745997"/>
              </a:xfrm>
              <a:prstGeom prst="rect">
                <a:avLst/>
              </a:prstGeom>
              <a:blipFill rotWithShape="1">
                <a:blip r:embed="rId3"/>
                <a:stretch>
                  <a:fillRect l="-922" t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883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2−5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11</m:t>
                          </m:r>
                          <m:r>
                            <a:rPr lang="en-GB" sz="2400" i="1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  <m:d>
                        <m:d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11−2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3240000"/>
                <a:endParaRPr lang="en-US" sz="2400" dirty="0"/>
              </a:p>
              <a:p>
                <a:r>
                  <a:rPr lang="en-US" sz="2400" dirty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234−</m:t>
                    </m:r>
                    <m:r>
                      <a:rPr lang="en-GB" sz="2400" i="1">
                        <a:latin typeface="Cambria Math"/>
                      </a:rPr>
                      <m:t>5</m:t>
                    </m:r>
                    <m:r>
                      <a:rPr lang="en-GB" sz="2400" b="0" i="1" smtClean="0">
                        <a:latin typeface="Cambria Math"/>
                      </a:rPr>
                      <m:t>85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825</m:t>
                    </m:r>
                  </m:oMath>
                </a14:m>
                <a:endParaRPr lang="en-GB" sz="2400" b="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C.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250</m:t>
                    </m:r>
                    <m:r>
                      <a:rPr lang="en-GB" sz="2400" i="1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625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−250+625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093428"/>
              </a:xfrm>
              <a:prstGeom prst="rect">
                <a:avLst/>
              </a:prstGeom>
              <a:blipFill rotWithShape="1">
                <a:blip r:embed="rId3"/>
                <a:stretch>
                  <a:fillRect l="-922" t="-1192" b="-2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32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07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 Give the answer in the standard form of a complex number.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𝑖</m:t>
                      </m:r>
                      <m:sSup>
                        <m:sSup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3−4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3240000"/>
                <a:endParaRPr lang="en-US" sz="2400" dirty="0"/>
              </a:p>
              <a:p>
                <a:r>
                  <a:rPr lang="en-US" sz="2400" dirty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24−</m:t>
                    </m:r>
                    <m:r>
                      <a:rPr lang="en-GB" sz="2400" i="1" smtClean="0">
                        <a:latin typeface="Cambria Math"/>
                      </a:rPr>
                      <m:t>7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−24+7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GB" sz="2400" b="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C.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24+25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     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24−25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07837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83" r="-1152" b="-12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018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3939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26+3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GB" sz="2400" b="0" i="1" smtClean="0">
                        <a:latin typeface="Cambria Math"/>
                      </a:rPr>
                      <m:t>−(12−6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>
                      <a:rPr lang="en-GB" sz="2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42+9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14−3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14+9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−14−9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3939540"/>
              </a:xfrm>
              <a:prstGeom prst="rect">
                <a:avLst/>
              </a:prstGeom>
              <a:blipFill rotWithShape="1">
                <a:blip r:embed="rId3"/>
                <a:stretch>
                  <a:fillRect l="-928" t="-1238"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5389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6+</m:t>
                        </m:r>
                        <m:rad>
                          <m:radPr>
                            <m:degHide m:val="on"/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−8</m:t>
                            </m:r>
                          </m:e>
                        </m:rad>
                      </m:e>
                    </m:d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r>
                      <a:rPr lang="en-GB" sz="2400" i="1">
                        <a:latin typeface="Cambria Math"/>
                      </a:rPr>
                      <m:t>(</m:t>
                    </m:r>
                    <m:r>
                      <a:rPr lang="en-GB" sz="2400" b="0" i="1" smtClean="0">
                        <a:latin typeface="Cambria Math"/>
                      </a:rPr>
                      <m:t>8</m:t>
                    </m:r>
                    <m:r>
                      <a:rPr lang="en-GB" sz="240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−72</m:t>
                        </m:r>
                      </m:e>
                    </m:rad>
                    <m:r>
                      <a:rPr lang="en-GB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14−4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14+4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14+4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14−4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400" dirty="0" smtClean="0"/>
                  <a:t>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538935"/>
              </a:xfrm>
              <a:prstGeom prst="rect">
                <a:avLst/>
              </a:prstGeom>
              <a:blipFill rotWithShape="1">
                <a:blip r:embed="rId3"/>
                <a:stretch>
                  <a:fillRect l="-843" t="-1075" b="-1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287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8−3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3+8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3−8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−3−8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:r>
                  <a:rPr lang="en-US" sz="2400" dirty="0" smtClean="0"/>
                  <a:t>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−8+3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287007"/>
              </a:xfrm>
              <a:prstGeom prst="rect">
                <a:avLst/>
              </a:prstGeom>
              <a:blipFill rotWithShape="1">
                <a:blip r:embed="rId3"/>
                <a:stretch>
                  <a:fillRect l="-798" t="-1138" b="-22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678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9</m:t>
                        </m:r>
                        <m:r>
                          <a:rPr lang="en-GB" sz="2400" i="1">
                            <a:latin typeface="Cambria Math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7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GB" sz="2400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2+7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9+2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16+16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16+2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−2−2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−2+2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678204"/>
              </a:xfrm>
              <a:prstGeom prst="rect">
                <a:avLst/>
              </a:prstGeom>
              <a:blipFill rotWithShape="1">
                <a:blip r:embed="rId3"/>
                <a:stretch>
                  <a:fillRect l="-837" t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4462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i="1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9</m:t>
                          </m:r>
                          <m:r>
                            <a:rPr lang="en-GB" sz="2400" i="1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3240000"/>
                <a:endParaRPr lang="en-US" sz="2400" dirty="0" smtClean="0"/>
              </a:p>
              <a:p>
                <a:r>
                  <a:rPr lang="en-US" sz="2400" dirty="0" smtClean="0"/>
                  <a:t>A. </a:t>
                </a:r>
                <a:r>
                  <a:rPr lang="en-US" sz="2400" dirty="0" smtClean="0"/>
                  <a:t>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76+52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40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−92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>
                      <a:rPr lang="en-GB" sz="2400" b="0" i="1" smtClean="0">
                        <a:latin typeface="Cambria Math"/>
                      </a:rPr>
                      <m:t>−4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−4−94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:r>
                  <a:rPr lang="en-US" sz="2400" dirty="0" smtClean="0"/>
                  <a:t>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−4+92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4462760"/>
              </a:xfrm>
              <a:prstGeom prst="rect">
                <a:avLst/>
              </a:prstGeom>
              <a:blipFill rotWithShape="1">
                <a:blip r:embed="rId3"/>
                <a:stretch>
                  <a:fillRect l="-843" t="-1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569352"/>
                <a:ext cx="11655114" cy="5272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5−3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17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17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17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17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569352"/>
                <a:ext cx="11655114" cy="5272597"/>
              </a:xfrm>
              <a:prstGeom prst="rect">
                <a:avLst/>
              </a:prstGeom>
              <a:blipFill rotWithShape="1">
                <a:blip r:embed="rId3"/>
                <a:stretch>
                  <a:fillRect l="-837" t="-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559136"/>
                <a:ext cx="10037268" cy="4678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</a:t>
                </a:r>
              </a:p>
              <a:p>
                <a:pPr marL="3240000"/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3−5</m:t>
                        </m:r>
                        <m:r>
                          <a:rPr lang="en-GB" sz="2400" i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r>
                      <a:rPr lang="en-GB" sz="2400" i="1">
                        <a:latin typeface="Cambria Math"/>
                      </a:rPr>
                      <m:t>(</m:t>
                    </m:r>
                    <m:r>
                      <a:rPr lang="en-GB" sz="2400" b="0" i="1" smtClean="0">
                        <a:latin typeface="Cambria Math"/>
                      </a:rPr>
                      <m:t>−4+7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  <m:r>
                      <a:rPr lang="en-GB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−1+2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1+2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7−12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−2+3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59136"/>
                <a:ext cx="10037268" cy="4678204"/>
              </a:xfrm>
              <a:prstGeom prst="rect">
                <a:avLst/>
              </a:prstGeom>
              <a:blipFill rotWithShape="1">
                <a:blip r:embed="rId3"/>
                <a:stretch>
                  <a:fillRect l="-911" t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 smtClean="0"/>
                  <a:t>Perform the indicated operation.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i="1">
                              <a:latin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  <m:d>
                        <m:dPr>
                          <m:ctrlPr>
                            <a:rPr lang="en-GB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3−2</m:t>
                          </m:r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−4+11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16−19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−4−19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16+11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832092"/>
              </a:xfrm>
              <a:prstGeom prst="rect">
                <a:avLst/>
              </a:prstGeom>
              <a:blipFill rotWithShape="1">
                <a:blip r:embed="rId3"/>
                <a:stretch>
                  <a:fillRect l="-872" t="-10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9320</TotalTime>
  <Words>685</Words>
  <Application>Microsoft Office PowerPoint</Application>
  <PresentationFormat>Custom</PresentationFormat>
  <Paragraphs>168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120</cp:revision>
  <dcterms:created xsi:type="dcterms:W3CDTF">2015-02-19T09:01:21Z</dcterms:created>
  <dcterms:modified xsi:type="dcterms:W3CDTF">2016-01-16T19:22:50Z</dcterms:modified>
</cp:coreProperties>
</file>