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-10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Lesson11</a:t>
            </a:r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Evaluate </a:t>
                </a:r>
              </a:p>
              <a:p>
                <a:pPr marL="72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42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A. 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1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B.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−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C.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−1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D.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4247317"/>
              </a:xfrm>
              <a:prstGeom prst="rect">
                <a:avLst/>
              </a:prstGeom>
              <a:blipFill rotWithShape="1">
                <a:blip r:embed="rId3"/>
                <a:stretch>
                  <a:fillRect l="-792" t="-1148" b="-2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271359"/>
                <a:ext cx="10580294" cy="4941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Simplify and 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4</m:t>
                    </m:r>
                    <m:r>
                      <a:rPr lang="en-GB" sz="2400" b="0" i="1" smtClean="0">
                        <a:latin typeface="Cambria Math"/>
                      </a:rPr>
                      <m:t>+2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−4−2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C.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4</m:t>
                    </m:r>
                    <m:r>
                      <a:rPr lang="en-GB" sz="2400" b="0" i="1" smtClean="0">
                        <a:latin typeface="Cambria Math"/>
                      </a:rPr>
                      <m:t>−2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D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4</m:t>
                    </m:r>
                    <m:r>
                      <a:rPr lang="en-GB" sz="2400" i="1" smtClean="0">
                        <a:latin typeface="Cambria Math"/>
                      </a:rPr>
                      <m:t>+</m:t>
                    </m:r>
                    <m:r>
                      <a:rPr lang="en-GB" sz="2400" b="0" i="1" smtClean="0">
                        <a:latin typeface="Cambria Math"/>
                      </a:rPr>
                      <m:t>2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271359"/>
                <a:ext cx="10580294" cy="4941224"/>
              </a:xfrm>
              <a:prstGeom prst="rect">
                <a:avLst/>
              </a:prstGeom>
              <a:blipFill rotWithShape="1">
                <a:blip r:embed="rId3"/>
                <a:stretch>
                  <a:fillRect l="-922" t="-9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271359"/>
                <a:ext cx="10580294" cy="4430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−3</m:t>
                          </m:r>
                        </m:e>
                      </m:rad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−121</m:t>
                          </m:r>
                        </m:e>
                      </m:rad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−81</m:t>
                          </m:r>
                        </m:e>
                      </m:rad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AutoNum type="alphaUcPeriod"/>
                </a:pPr>
                <a:r>
                  <a:rPr lang="en-GB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9</m:t>
                    </m:r>
                    <m:r>
                      <a:rPr lang="en-GB" sz="2400" b="0" i="1" smtClean="0">
                        <a:latin typeface="Cambria Math"/>
                      </a:rPr>
                      <m:t>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/>
                </a:pPr>
                <a:endParaRPr lang="en-US" sz="2400" dirty="0"/>
              </a:p>
              <a:p>
                <a:pPr marL="457200" indent="-457200">
                  <a:buAutoNum type="alphaUcPeriod" startAt="2"/>
                </a:pPr>
                <a:r>
                  <a:rPr lang="en-GB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99</m:t>
                    </m:r>
                    <m:sSup>
                      <m:sSupPr>
                        <m:ctrlPr>
                          <a:rPr lang="en-GB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GB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2"/>
                </a:pPr>
                <a:endParaRPr lang="en-US" sz="2400" dirty="0"/>
              </a:p>
              <a:p>
                <a:pPr marL="457200" indent="-457200">
                  <a:buAutoNum type="alphaUcPeriod" startAt="3"/>
                </a:pPr>
                <a:r>
                  <a:rPr lang="en-GB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99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3"/>
                </a:pPr>
                <a:endParaRPr lang="en-US" sz="2400" dirty="0"/>
              </a:p>
              <a:p>
                <a:r>
                  <a:rPr lang="en-US" sz="2400" dirty="0"/>
                  <a:t>D</a:t>
                </a:r>
                <a:r>
                  <a:rPr lang="en-US" sz="2400" dirty="0" smtClean="0"/>
                  <a:t>.  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99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𝑖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271359"/>
                <a:ext cx="10580294" cy="4430124"/>
              </a:xfrm>
              <a:prstGeom prst="rect">
                <a:avLst/>
              </a:prstGeom>
              <a:blipFill rotWithShape="1">
                <a:blip r:embed="rId3"/>
                <a:stretch>
                  <a:fillRect l="-922" t="-1102" b="-2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17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271359"/>
                <a:ext cx="10580294" cy="4867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−7−</m:t>
                          </m:r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−98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−49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AutoNum type="alphaUcPeriod"/>
                </a:pPr>
                <a:r>
                  <a:rPr lang="en-GB" sz="2400" dirty="0" smtClean="0"/>
                  <a:t>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/>
                </a:pPr>
                <a:endParaRPr lang="en-US" sz="2400" dirty="0"/>
              </a:p>
              <a:p>
                <a:pPr marL="457200" indent="-457200">
                  <a:buAutoNum type="alphaUcPeriod" startAt="2"/>
                </a:pPr>
                <a:r>
                  <a:rPr lang="en-GB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en-GB" sz="2400" b="0" i="1" smtClean="0">
                        <a:latin typeface="Cambria Math"/>
                      </a:rPr>
                      <m:t>+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2"/>
                </a:pPr>
                <a:endParaRPr lang="en-US" sz="2400" dirty="0"/>
              </a:p>
              <a:p>
                <a:pPr marL="457200" indent="-457200">
                  <a:buAutoNum type="alphaUcPeriod" startAt="3"/>
                </a:pPr>
                <a:r>
                  <a:rPr lang="en-GB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1+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3"/>
                </a:pPr>
                <a:endParaRPr lang="en-US" sz="2400" dirty="0"/>
              </a:p>
              <a:p>
                <a:r>
                  <a:rPr lang="en-US" sz="2400" dirty="0"/>
                  <a:t>D</a:t>
                </a:r>
                <a:r>
                  <a:rPr lang="en-US" sz="2400" dirty="0" smtClean="0"/>
                  <a:t>. 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1−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271359"/>
                <a:ext cx="10580294" cy="4867999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03" b="-20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473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271359"/>
                <a:ext cx="10580294" cy="4390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</a:rPr>
                        <m:t>−</m:t>
                      </m:r>
                      <m:r>
                        <a:rPr lang="en-GB" sz="2400" b="0" i="1" smtClean="0">
                          <a:latin typeface="Cambria Math"/>
                        </a:rPr>
                        <m:t>𝑖</m:t>
                      </m:r>
                      <m:rad>
                        <m:radPr>
                          <m:degHide m:val="on"/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  <m:r>
                        <a:rPr lang="en-GB" sz="2400" b="0" i="1" smtClean="0">
                          <a:latin typeface="Cambria Math"/>
                        </a:rPr>
                        <m:t>+4</m:t>
                      </m:r>
                      <m:r>
                        <a:rPr lang="en-GB" sz="2400" b="0" i="1" smtClean="0">
                          <a:latin typeface="Cambria Math"/>
                        </a:rPr>
                        <m:t>𝑖</m:t>
                      </m:r>
                      <m:d>
                        <m:d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  <m:r>
                            <a:rPr lang="en-GB" sz="24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e>
                      </m:d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2−3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AutoNum type="alphaUcPeriod"/>
                </a:pPr>
                <a:r>
                  <a:rPr lang="en-GB" sz="2400" dirty="0" smtClean="0"/>
                  <a:t> 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6</m:t>
                    </m:r>
                  </m:oMath>
                </a14:m>
                <a:endParaRPr lang="en-GB" sz="2400" dirty="0" smtClean="0"/>
              </a:p>
              <a:p>
                <a:pPr marL="457200" indent="-457200">
                  <a:buAutoNum type="alphaUcPeriod"/>
                </a:pPr>
                <a:endParaRPr lang="en-US" sz="2400" dirty="0"/>
              </a:p>
              <a:p>
                <a:pPr marL="457200" indent="-457200">
                  <a:buAutoNum type="alphaUcPeriod" startAt="2"/>
                </a:pPr>
                <a:r>
                  <a:rPr lang="en-GB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2"/>
                </a:pPr>
                <a:endParaRPr lang="en-US" sz="2400" dirty="0"/>
              </a:p>
              <a:p>
                <a:pPr marL="457200" indent="-457200">
                  <a:buAutoNum type="alphaUcPeriod" startAt="3"/>
                </a:pPr>
                <a:r>
                  <a:rPr lang="en-GB" sz="24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</a:rPr>
                      <m:t>6</m:t>
                    </m:r>
                    <m:r>
                      <a:rPr lang="en-GB" sz="2400" b="0" i="1" smtClean="0">
                        <a:latin typeface="Cambria Math"/>
                      </a:rPr>
                      <m:t>+6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3"/>
                </a:pPr>
                <a:endParaRPr lang="en-US" sz="2400" dirty="0"/>
              </a:p>
              <a:p>
                <a:r>
                  <a:rPr lang="en-US" sz="2400" dirty="0"/>
                  <a:t>D</a:t>
                </a:r>
                <a:r>
                  <a:rPr lang="en-US" sz="2400" dirty="0" smtClean="0"/>
                  <a:t>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−10+6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271359"/>
                <a:ext cx="10580294" cy="4390113"/>
              </a:xfrm>
              <a:prstGeom prst="rect">
                <a:avLst/>
              </a:prstGeom>
              <a:blipFill rotWithShape="1">
                <a:blip r:embed="rId3"/>
                <a:stretch>
                  <a:fillRect l="-922" t="-1111" b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35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4111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Write this number as the product of a real number and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GB" sz="2400" b="0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pPr marL="1800000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−9</m:t>
                          </m:r>
                        </m:e>
                      </m:rad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3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−3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4111960"/>
              </a:xfrm>
              <a:prstGeom prst="rect">
                <a:avLst/>
              </a:prstGeom>
              <a:blipFill rotWithShape="1">
                <a:blip r:embed="rId3"/>
                <a:stretch>
                  <a:fillRect l="-928" t="-1187" b="-2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111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 </a:t>
                </a:r>
                <a:r>
                  <a:rPr lang="en-US" sz="2400" dirty="0"/>
                  <a:t>Write this number as the product of a real number and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GB" sz="2400" i="1" dirty="0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pPr marL="1800000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i="1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49</m:t>
                          </m:r>
                        </m:e>
                      </m:rad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−7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7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7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sz="2400" dirty="0" smtClean="0"/>
                  <a:t>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111960"/>
              </a:xfrm>
              <a:prstGeom prst="rect">
                <a:avLst/>
              </a:prstGeom>
              <a:blipFill rotWithShape="1">
                <a:blip r:embed="rId3"/>
                <a:stretch>
                  <a:fillRect l="-843" t="-1187" b="-2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4219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 </a:t>
                </a:r>
                <a:r>
                  <a:rPr lang="en-US" sz="2400" dirty="0"/>
                  <a:t>Write this number as the product of a real number and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GB" sz="2400" i="1" dirty="0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pPr marL="1800000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i="1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72</m:t>
                          </m:r>
                        </m:e>
                      </m:ra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−12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12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6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8</m:t>
                        </m:r>
                      </m:e>
                    </m:rad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4219873"/>
              </a:xfrm>
              <a:prstGeom prst="rect">
                <a:avLst/>
              </a:prstGeom>
              <a:blipFill rotWithShape="1">
                <a:blip r:embed="rId3"/>
                <a:stretch>
                  <a:fillRect l="-798" t="-1156" b="-20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24948" cy="4990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Simplify and 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−6−22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3−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22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−3−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/>
                          </a:rPr>
                          <m:t>11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−14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−3−11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24948" cy="4990725"/>
              </a:xfrm>
              <a:prstGeom prst="rect">
                <a:avLst/>
              </a:prstGeom>
              <a:blipFill rotWithShape="1">
                <a:blip r:embed="rId3"/>
                <a:stretch>
                  <a:fillRect l="-926" t="-9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7666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Simplify and 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12+</m:t>
                      </m:r>
                      <m:rad>
                        <m:radPr>
                          <m:degHide m:val="on"/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−289</m:t>
                          </m:r>
                        </m:e>
                      </m:rad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12+289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12+17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12−17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12−289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7666201"/>
              </a:xfrm>
              <a:prstGeom prst="rect">
                <a:avLst/>
              </a:prstGeom>
              <a:blipFill rotWithShape="1">
                <a:blip r:embed="rId3"/>
                <a:stretch>
                  <a:fillRect l="-843" t="-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4660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Simplify and write in the standard form of a complex number</a:t>
                </a:r>
              </a:p>
              <a:p>
                <a:pPr marL="180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−361</m:t>
                          </m:r>
                        </m:e>
                      </m:rad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GB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2400" i="1">
                              <a:latin typeface="Cambria Math"/>
                            </a:rPr>
                            <m:t>8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1</m:t>
                          </m:r>
                        </m:e>
                      </m:ra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9+19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10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−10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−9+19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4660187"/>
              </a:xfrm>
              <a:prstGeom prst="rect">
                <a:avLst/>
              </a:prstGeom>
              <a:blipFill rotWithShape="1">
                <a:blip r:embed="rId3"/>
                <a:stretch>
                  <a:fillRect l="-837" t="-1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985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Evaluate </a:t>
                </a:r>
              </a:p>
              <a:p>
                <a:pPr marL="72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𝑖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16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A. 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1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</m:t>
                    </m:r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−1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𝑖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985980"/>
              </a:xfrm>
              <a:prstGeom prst="rect">
                <a:avLst/>
              </a:prstGeom>
              <a:blipFill rotWithShape="1">
                <a:blip r:embed="rId3"/>
                <a:stretch>
                  <a:fillRect l="-971" t="-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616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2400" dirty="0" smtClean="0"/>
                  <a:t>Evaluate </a:t>
                </a:r>
              </a:p>
              <a:p>
                <a:pPr marL="72000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/>
                            </a:rPr>
                            <m:t>𝑖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A. 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1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B.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−</m:t>
                    </m:r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C.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−1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D.  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𝑖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616648"/>
              </a:xfrm>
              <a:prstGeom prst="rect">
                <a:avLst/>
              </a:prstGeom>
              <a:blipFill rotWithShape="1">
                <a:blip r:embed="rId3"/>
                <a:stretch>
                  <a:fillRect l="-872" t="-10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9139</TotalTime>
  <Words>545</Words>
  <Application>Microsoft Office PowerPoint</Application>
  <PresentationFormat>Custom</PresentationFormat>
  <Paragraphs>173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Administrator</cp:lastModifiedBy>
  <cp:revision>108</cp:revision>
  <dcterms:created xsi:type="dcterms:W3CDTF">2015-02-19T09:01:21Z</dcterms:created>
  <dcterms:modified xsi:type="dcterms:W3CDTF">2016-01-15T23:00:46Z</dcterms:modified>
</cp:coreProperties>
</file>